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28" r:id="rId1"/>
  </p:sldMasterIdLst>
  <p:notesMasterIdLst>
    <p:notesMasterId r:id="rId45"/>
  </p:notesMasterIdLst>
  <p:sldIdLst>
    <p:sldId id="436" r:id="rId2"/>
    <p:sldId id="401" r:id="rId3"/>
    <p:sldId id="497" r:id="rId4"/>
    <p:sldId id="492" r:id="rId5"/>
    <p:sldId id="475" r:id="rId6"/>
    <p:sldId id="476" r:id="rId7"/>
    <p:sldId id="477" r:id="rId8"/>
    <p:sldId id="478" r:id="rId9"/>
    <p:sldId id="479" r:id="rId10"/>
    <p:sldId id="480" r:id="rId11"/>
    <p:sldId id="500" r:id="rId12"/>
    <p:sldId id="481" r:id="rId13"/>
    <p:sldId id="482" r:id="rId14"/>
    <p:sldId id="483" r:id="rId15"/>
    <p:sldId id="502" r:id="rId16"/>
    <p:sldId id="503" r:id="rId17"/>
    <p:sldId id="504" r:id="rId18"/>
    <p:sldId id="402" r:id="rId19"/>
    <p:sldId id="485" r:id="rId20"/>
    <p:sldId id="486" r:id="rId21"/>
    <p:sldId id="484" r:id="rId22"/>
    <p:sldId id="493" r:id="rId23"/>
    <p:sldId id="494" r:id="rId24"/>
    <p:sldId id="495" r:id="rId25"/>
    <p:sldId id="496" r:id="rId26"/>
    <p:sldId id="488" r:id="rId27"/>
    <p:sldId id="487" r:id="rId28"/>
    <p:sldId id="498" r:id="rId29"/>
    <p:sldId id="489" r:id="rId30"/>
    <p:sldId id="499" r:id="rId31"/>
    <p:sldId id="437" r:id="rId32"/>
    <p:sldId id="509" r:id="rId33"/>
    <p:sldId id="506" r:id="rId34"/>
    <p:sldId id="507" r:id="rId35"/>
    <p:sldId id="508" r:id="rId36"/>
    <p:sldId id="510" r:id="rId37"/>
    <p:sldId id="460" r:id="rId38"/>
    <p:sldId id="505" r:id="rId39"/>
    <p:sldId id="490" r:id="rId40"/>
    <p:sldId id="461" r:id="rId41"/>
    <p:sldId id="511" r:id="rId42"/>
    <p:sldId id="413" r:id="rId43"/>
    <p:sldId id="427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âmela Teixeira Ribeiro" initials="PTR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31" autoAdjust="0"/>
    <p:restoredTop sz="83014" autoAdjust="0"/>
  </p:normalViewPr>
  <p:slideViewPr>
    <p:cSldViewPr>
      <p:cViewPr>
        <p:scale>
          <a:sx n="82" d="100"/>
          <a:sy n="82" d="100"/>
        </p:scale>
        <p:origin x="-165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3275-57C7-4684-9C74-11C461D866A1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FE7A3-78CE-427B-8B0A-54857A0C8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43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494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494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27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66313F-DA0A-4B86-87ED-E1189883114B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o.org/home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3356992"/>
            <a:ext cx="6221288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NORMAS TERMINOLÓGICAS</a:t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E</a:t>
            </a:r>
            <a:br>
              <a:rPr lang="pt-BR" sz="4000" b="1" dirty="0" smtClean="0"/>
            </a:br>
            <a:r>
              <a:rPr lang="pt-BR" sz="4000" b="1" dirty="0" smtClean="0"/>
              <a:t> </a:t>
            </a:r>
            <a:br>
              <a:rPr lang="pt-BR" sz="4000" b="1" dirty="0" smtClean="0"/>
            </a:br>
            <a:r>
              <a:rPr lang="pt-BR" sz="4000" b="1" dirty="0" smtClean="0"/>
              <a:t>TERMINOLOGIA E DOCUMENTAÇÃO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0707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Designação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dirty="0" smtClean="0"/>
              <a:t>A </a:t>
            </a:r>
            <a:r>
              <a:rPr lang="pt-BR" altLang="pt-BR" sz="2400" dirty="0"/>
              <a:t>combinação de características é representada numa linguagem de especialidade por uma </a:t>
            </a:r>
            <a:r>
              <a:rPr lang="pt-BR" altLang="pt-BR" sz="2400" b="1" dirty="0"/>
              <a:t>DESIGNAÇÃO</a:t>
            </a:r>
            <a:r>
              <a:rPr lang="pt-BR" altLang="pt-BR" sz="2400" dirty="0"/>
              <a:t>. As designações funcionam como uma </a:t>
            </a:r>
            <a:r>
              <a:rPr lang="pt-BR" altLang="pt-BR" sz="2400" b="1" dirty="0"/>
              <a:t>síntese da definição</a:t>
            </a:r>
            <a:r>
              <a:rPr lang="pt-BR" altLang="pt-BR" sz="2400" dirty="0"/>
              <a:t>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Elas podem se apresentar como:</a:t>
            </a:r>
          </a:p>
          <a:p>
            <a:pPr algn="just"/>
            <a:r>
              <a:rPr lang="pt-BR" altLang="pt-BR" sz="2400" dirty="0"/>
              <a:t> termos(que designam conceitos gerais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Universidades</a:t>
            </a:r>
            <a:endParaRPr lang="pt-BR" altLang="pt-BR" sz="2400" dirty="0"/>
          </a:p>
          <a:p>
            <a:pPr algn="just"/>
            <a:r>
              <a:rPr lang="pt-BR" altLang="pt-BR" sz="2400" dirty="0"/>
              <a:t> nomes (nomes próprios, que designam conceitos individuais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USP</a:t>
            </a:r>
            <a:endParaRPr lang="pt-BR" altLang="pt-BR" sz="2400" dirty="0"/>
          </a:p>
          <a:p>
            <a:pPr algn="just"/>
            <a:r>
              <a:rPr lang="pt-BR" altLang="pt-BR" sz="2400" dirty="0"/>
              <a:t> símbolos (que  podem designar conceitos gerais ou individuais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</a:t>
            </a:r>
            <a:endParaRPr lang="pt-BR" altLang="pt-BR" sz="2400" dirty="0"/>
          </a:p>
        </p:txBody>
      </p:sp>
      <p:pic>
        <p:nvPicPr>
          <p:cNvPr id="7170" name="Picture 2" descr="Resultado de imagem para us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157192"/>
            <a:ext cx="1667339" cy="125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Designação: </a:t>
            </a:r>
            <a:r>
              <a:rPr lang="pt-BR" altLang="pt-BR" sz="2400" dirty="0" smtClean="0"/>
              <a:t>mais exemplos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Termo: Reciclagem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Nome: </a:t>
            </a:r>
            <a:r>
              <a:rPr lang="pt-BR" altLang="pt-BR" sz="2400" dirty="0" smtClean="0"/>
              <a:t>USP </a:t>
            </a:r>
            <a:r>
              <a:rPr lang="pt-BR" altLang="pt-BR" sz="2400" dirty="0"/>
              <a:t>recicla, Projeto Recicla Abril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Símbolo:</a:t>
            </a:r>
          </a:p>
        </p:txBody>
      </p:sp>
      <p:pic>
        <p:nvPicPr>
          <p:cNvPr id="4" name="Imagem 5" descr="usp recicla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47046"/>
            <a:ext cx="1387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 descr="recila - abril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935151"/>
            <a:ext cx="9652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1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40059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altLang="pt-BR" sz="2400" b="1" dirty="0" smtClean="0"/>
              <a:t>Aplicação da noção de “valor”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/>
            <a:r>
              <a:rPr lang="pt-BR" altLang="pt-BR" sz="2400" dirty="0"/>
              <a:t>Os conceitos não existem isoladamente, mas sempre uns em relação aos outros. Para organizar sistemas de conceitos deve-se ter em mente o </a:t>
            </a:r>
            <a:r>
              <a:rPr lang="pt-BR" altLang="pt-BR" sz="2400" u="sng" dirty="0"/>
              <a:t>domínio</a:t>
            </a:r>
            <a:r>
              <a:rPr lang="pt-BR" altLang="pt-BR" sz="2400" dirty="0"/>
              <a:t> focalizado e os objetivos e expectativas dos </a:t>
            </a:r>
            <a:r>
              <a:rPr lang="pt-BR" altLang="pt-BR" sz="2400" u="sng" dirty="0"/>
              <a:t>usuários</a:t>
            </a:r>
            <a:r>
              <a:rPr lang="pt-BR" altLang="pt-BR" sz="2400" dirty="0"/>
              <a:t>. </a:t>
            </a:r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dirty="0"/>
              <a:t>Exemplo:  O campo conceitual de papelaria exclui </a:t>
            </a:r>
            <a:r>
              <a:rPr lang="pt-BR" altLang="pt-BR" sz="2400" i="1" dirty="0"/>
              <a:t>"lápis de olho"</a:t>
            </a:r>
            <a:r>
              <a:rPr lang="pt-BR" altLang="pt-BR" sz="2400" dirty="0"/>
              <a:t>, que pertence ao campo conceitual dos </a:t>
            </a:r>
            <a:r>
              <a:rPr lang="pt-BR" altLang="pt-BR" sz="2400" i="1" dirty="0"/>
              <a:t>cosméticos.</a:t>
            </a:r>
            <a:endParaRPr lang="pt-BR" altLang="pt-BR" sz="2400" dirty="0"/>
          </a:p>
          <a:p>
            <a:pPr algn="just">
              <a:buFont typeface="Wingdings 2" pitchFamily="18" charset="2"/>
              <a:buNone/>
            </a:pPr>
            <a:endParaRPr lang="pt-BR" altLang="pt-BR" sz="2400" dirty="0" smtClean="0"/>
          </a:p>
          <a:p>
            <a:pPr algn="just">
              <a:buFont typeface="Wingdings 2" pitchFamily="18" charset="2"/>
              <a:buNone/>
            </a:pPr>
            <a:endParaRPr lang="pt-BR" altLang="pt-BR" sz="2400" dirty="0"/>
          </a:p>
          <a:p>
            <a:pPr algn="just">
              <a:buFont typeface="Wingdings 2" pitchFamily="18" charset="2"/>
              <a:buNone/>
            </a:pPr>
            <a:endParaRPr lang="pt-BR" altLang="pt-BR" sz="2400" dirty="0"/>
          </a:p>
          <a:p>
            <a:pPr algn="just"/>
            <a:r>
              <a:rPr lang="pt-BR" altLang="pt-BR" sz="2400" dirty="0"/>
              <a:t>Para modelar um sistema conceitual, os conceitos do campo conceitual devem ser examinados e comparados observando-se os </a:t>
            </a:r>
            <a:r>
              <a:rPr lang="pt-BR" altLang="pt-BR" sz="2400" b="1" dirty="0"/>
              <a:t>tipos de relações entre conceitos.</a:t>
            </a:r>
          </a:p>
        </p:txBody>
      </p:sp>
      <p:pic>
        <p:nvPicPr>
          <p:cNvPr id="9218" name="Picture 2" descr="Resultado de imagem para lápis de olh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1368152" cy="82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esultado de imagem para láp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306" y="3878177"/>
            <a:ext cx="153709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Resultado de imagem para bat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40" y="383944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Resultado de imagem para borrach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70016"/>
            <a:ext cx="993293" cy="99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4211960" y="3925096"/>
            <a:ext cx="0" cy="91450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6501397" y="3970016"/>
            <a:ext cx="2103051" cy="9882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79512" y="3789040"/>
            <a:ext cx="2232248" cy="11285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5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4005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Relação </a:t>
            </a:r>
            <a:r>
              <a:rPr lang="pt-BR" altLang="pt-BR" sz="2400" b="1" dirty="0" err="1" smtClean="0"/>
              <a:t>Termo-Conceito</a:t>
            </a: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dirty="0"/>
              <a:t>Um dado </a:t>
            </a:r>
            <a:r>
              <a:rPr lang="pt-BR" altLang="pt-BR" sz="2400" b="1" dirty="0"/>
              <a:t>termo</a:t>
            </a:r>
            <a:r>
              <a:rPr lang="pt-BR" altLang="pt-BR" sz="2400" dirty="0"/>
              <a:t>, no âmbito de uma linguagem de especialidade </a:t>
            </a:r>
            <a:r>
              <a:rPr lang="pt-BR" altLang="pt-BR" sz="2400" b="1" dirty="0"/>
              <a:t>deve ser atribuído apenas a um conceito (monossemia</a:t>
            </a:r>
            <a:r>
              <a:rPr lang="pt-BR" altLang="pt-BR" sz="2400" dirty="0"/>
              <a:t>), reduzindo assim as possibilidades de ambiguidade, geralmente causadas por homonímias e sinonímias.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HOMONÍMIA: </a:t>
            </a:r>
            <a:r>
              <a:rPr lang="pt-BR" altLang="pt-BR" sz="2400" i="1" dirty="0" smtClean="0"/>
              <a:t>REDE</a:t>
            </a:r>
            <a:r>
              <a:rPr lang="pt-BR" altLang="pt-BR" sz="2400" dirty="0" smtClean="0"/>
              <a:t> </a:t>
            </a:r>
            <a:r>
              <a:rPr lang="pt-BR" altLang="pt-BR" sz="2400" dirty="0"/>
              <a:t>(entrelaçamento de fios) ou </a:t>
            </a:r>
            <a:r>
              <a:rPr lang="pt-BR" altLang="pt-BR" sz="2400" i="1" cap="all" dirty="0"/>
              <a:t>rede</a:t>
            </a:r>
            <a:r>
              <a:rPr lang="pt-BR" altLang="pt-BR" sz="2400" dirty="0"/>
              <a:t> (conjunto de computadores interligados). </a:t>
            </a:r>
            <a:endParaRPr lang="pt-BR" altLang="pt-BR" sz="2400" dirty="0" smtClean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SINONÍMIA: Roupa</a:t>
            </a:r>
            <a:r>
              <a:rPr lang="pt-BR" altLang="pt-BR" sz="2400" dirty="0"/>
              <a:t>, vestimenta, </a:t>
            </a:r>
            <a:r>
              <a:rPr lang="pt-BR" altLang="pt-BR" sz="2400" dirty="0" smtClean="0"/>
              <a:t>indumentária (todos correspondem ao mesmo conceito). </a:t>
            </a:r>
          </a:p>
        </p:txBody>
      </p:sp>
    </p:spTree>
    <p:extLst>
      <p:ext uri="{BB962C8B-B14F-4D97-AF65-F5344CB8AC3E}">
        <p14:creationId xmlns:p14="http://schemas.microsoft.com/office/powerpoint/2010/main" val="3003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760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Relações semânticas</a:t>
            </a:r>
          </a:p>
          <a:p>
            <a:pPr algn="just">
              <a:buNone/>
            </a:pPr>
            <a:endParaRPr lang="pt-BR" altLang="pt-BR" sz="2400" dirty="0" smtClean="0"/>
          </a:p>
        </p:txBody>
      </p:sp>
      <p:grpSp>
        <p:nvGrpSpPr>
          <p:cNvPr id="6" name="Grupo 5"/>
          <p:cNvGrpSpPr/>
          <p:nvPr/>
        </p:nvGrpSpPr>
        <p:grpSpPr>
          <a:xfrm>
            <a:off x="642912" y="2047284"/>
            <a:ext cx="7940675" cy="4148931"/>
            <a:chOff x="684213" y="1989138"/>
            <a:chExt cx="8156575" cy="4545012"/>
          </a:xfrm>
        </p:grpSpPr>
        <p:sp>
          <p:nvSpPr>
            <p:cNvPr id="7" name="Retângulo 6"/>
            <p:cNvSpPr/>
            <p:nvPr/>
          </p:nvSpPr>
          <p:spPr>
            <a:xfrm>
              <a:off x="684213" y="1989138"/>
              <a:ext cx="1150937" cy="792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563938" y="2060575"/>
              <a:ext cx="1079500" cy="720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755650" y="3284538"/>
              <a:ext cx="1079500" cy="936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635375" y="3284538"/>
              <a:ext cx="1008063" cy="8429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042988" y="3644900"/>
              <a:ext cx="1081087" cy="863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708400" y="4581525"/>
              <a:ext cx="1008063" cy="9350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3" name="Conector de seta reta 12"/>
            <p:cNvCxnSpPr/>
            <p:nvPr/>
          </p:nvCxnSpPr>
          <p:spPr>
            <a:xfrm rot="10800000">
              <a:off x="1979613" y="2276475"/>
              <a:ext cx="143986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1"/>
            <p:cNvSpPr txBox="1">
              <a:spLocks noChangeArrowheads="1"/>
            </p:cNvSpPr>
            <p:nvPr/>
          </p:nvSpPr>
          <p:spPr bwMode="auto">
            <a:xfrm>
              <a:off x="5076825" y="2276475"/>
              <a:ext cx="1492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Monossemia</a:t>
              </a:r>
            </a:p>
          </p:txBody>
        </p:sp>
        <p:cxnSp>
          <p:nvCxnSpPr>
            <p:cNvPr id="15" name="Conector de seta reta 14"/>
            <p:cNvCxnSpPr/>
            <p:nvPr/>
          </p:nvCxnSpPr>
          <p:spPr>
            <a:xfrm rot="10800000">
              <a:off x="1979613" y="3500438"/>
              <a:ext cx="158432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rot="10800000" flipV="1">
              <a:off x="2195513" y="3573463"/>
              <a:ext cx="1368425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tângulo 16"/>
            <p:cNvSpPr/>
            <p:nvPr/>
          </p:nvSpPr>
          <p:spPr>
            <a:xfrm>
              <a:off x="1042988" y="3644900"/>
              <a:ext cx="792162" cy="5762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8" name="Conector de seta reta 17"/>
            <p:cNvCxnSpPr/>
            <p:nvPr/>
          </p:nvCxnSpPr>
          <p:spPr>
            <a:xfrm rot="10800000">
              <a:off x="2124075" y="4797425"/>
              <a:ext cx="15113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>
              <a:stCxn id="12" idx="1"/>
            </p:cNvCxnSpPr>
            <p:nvPr/>
          </p:nvCxnSpPr>
          <p:spPr>
            <a:xfrm rot="10800000" flipV="1">
              <a:off x="2411413" y="5049838"/>
              <a:ext cx="1296987" cy="8270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19"/>
            <p:cNvSpPr/>
            <p:nvPr/>
          </p:nvSpPr>
          <p:spPr>
            <a:xfrm>
              <a:off x="900113" y="4652963"/>
              <a:ext cx="1008062" cy="647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900113" y="5661025"/>
              <a:ext cx="1079500" cy="576263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2" name="CaixaDeTexto 23"/>
            <p:cNvSpPr txBox="1">
              <a:spLocks noChangeArrowheads="1"/>
            </p:cNvSpPr>
            <p:nvPr/>
          </p:nvSpPr>
          <p:spPr bwMode="auto">
            <a:xfrm>
              <a:off x="5148263" y="3573463"/>
              <a:ext cx="13001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Polissemia</a:t>
              </a:r>
            </a:p>
          </p:txBody>
        </p:sp>
        <p:sp>
          <p:nvSpPr>
            <p:cNvPr id="23" name="CaixaDeTexto 24"/>
            <p:cNvSpPr txBox="1">
              <a:spLocks noChangeArrowheads="1"/>
            </p:cNvSpPr>
            <p:nvPr/>
          </p:nvSpPr>
          <p:spPr bwMode="auto">
            <a:xfrm>
              <a:off x="5292725" y="5013325"/>
              <a:ext cx="1363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Homonímia</a:t>
              </a:r>
            </a:p>
          </p:txBody>
        </p:sp>
        <p:sp>
          <p:nvSpPr>
            <p:cNvPr id="24" name="CaixaDeTexto 23"/>
            <p:cNvSpPr txBox="1">
              <a:spLocks noChangeArrowheads="1"/>
            </p:cNvSpPr>
            <p:nvPr/>
          </p:nvSpPr>
          <p:spPr bwMode="auto">
            <a:xfrm>
              <a:off x="4859338" y="6165850"/>
              <a:ext cx="3981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>
                  <a:latin typeface="Arial" pitchFamily="34" charset="0"/>
                </a:rPr>
                <a:t>(BARBOSA, 1995 apud LARA, 2005)</a:t>
              </a: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530035" y="123362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SIGNIFICADO</a:t>
            </a:r>
          </a:p>
          <a:p>
            <a:pPr algn="ctr"/>
            <a:r>
              <a:rPr lang="pt-BR" dirty="0" smtClean="0"/>
              <a:t>(conceito)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310909" y="1282589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SIGNIFICANTE</a:t>
            </a:r>
          </a:p>
          <a:p>
            <a:pPr algn="ctr"/>
            <a:r>
              <a:rPr lang="pt-BR" dirty="0" smtClean="0"/>
              <a:t> (expressão)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1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buNone/>
            </a:pPr>
            <a:r>
              <a:rPr lang="pt-BR" altLang="pt-BR" sz="2400" b="1" dirty="0" smtClean="0"/>
              <a:t>Monossemia: </a:t>
            </a:r>
            <a:r>
              <a:rPr lang="pt-BR" altLang="pt-BR" sz="2400" dirty="0"/>
              <a:t>é a relação entre designações e conceitos na qual uma designação representa apenas um conceito.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b="1" dirty="0" smtClean="0"/>
              <a:t>Homonímia: </a:t>
            </a:r>
            <a:endParaRPr lang="pt-BR" altLang="pt-BR" sz="24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relação entre designações e conceitos na qual as designações têm formas idênticas (fonética ou escrita), mas que designam conceitos diferentes e não-relacionados.</a:t>
            </a:r>
          </a:p>
          <a:p>
            <a:pPr algn="just">
              <a:lnSpc>
                <a:spcPct val="80000"/>
              </a:lnSpc>
              <a:buNone/>
            </a:pPr>
            <a:endParaRPr lang="pt-BR" altLang="pt-BR" sz="24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Termos homófonos = idênticos na fonética (sessão / seção)</a:t>
            </a:r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Termos homógrafos = idênticos na grafia (manga / manga)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4263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b="1" dirty="0" smtClean="0"/>
              <a:t>Polissemia: </a:t>
            </a:r>
            <a:r>
              <a:rPr lang="pt-BR" altLang="pt-BR" sz="2400" dirty="0"/>
              <a:t>relação entre designações e conceitos na qual uma designação representa dois ou mais conceitos que compartilham certas características.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Exemplo: Ponte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1: estrutura que sustenta o tráfico sobre uma fenda.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2: parte de um instrumento de corda.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3: placa dentária.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b="1" dirty="0" smtClean="0"/>
              <a:t>Sinonímia: </a:t>
            </a:r>
            <a:r>
              <a:rPr lang="pt-BR" altLang="pt-BR" sz="2400" dirty="0"/>
              <a:t>relação entre designações diferentes que representam um mesmo conceito.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Ex.: Cloreto de Sódio e </a:t>
            </a:r>
            <a:r>
              <a:rPr lang="pt-BR" altLang="pt-BR" sz="2400" dirty="0" err="1"/>
              <a:t>NaCL</a:t>
            </a:r>
            <a:endParaRPr lang="pt-BR" altLang="pt-BR" sz="2400" dirty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2071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b="1" dirty="0" smtClean="0"/>
              <a:t>Equivalência: </a:t>
            </a:r>
            <a:r>
              <a:rPr lang="pt-BR" altLang="pt-BR" sz="2400" dirty="0" smtClean="0"/>
              <a:t>relação </a:t>
            </a:r>
            <a:r>
              <a:rPr lang="pt-BR" altLang="pt-BR" sz="2400" dirty="0"/>
              <a:t>entre designações de línguas diferentes que representam o mesmo conceito. </a:t>
            </a:r>
          </a:p>
          <a:p>
            <a:pPr algn="just">
              <a:buNone/>
            </a:pPr>
            <a:r>
              <a:rPr lang="pt-BR" altLang="pt-BR" sz="2400" dirty="0"/>
              <a:t>Nota: Na Documentação, a equivalência inclui a sinonímia e a </a:t>
            </a:r>
            <a:r>
              <a:rPr lang="pt-BR" altLang="pt-BR" sz="2400" dirty="0" smtClean="0"/>
              <a:t>quase-sinonímia (morte e óbito, por exemplo)</a:t>
            </a:r>
            <a:endParaRPr lang="pt-BR" altLang="pt-BR" sz="2400" dirty="0"/>
          </a:p>
          <a:p>
            <a:pPr algn="just">
              <a:buNone/>
            </a:pPr>
            <a:endParaRPr lang="pt-BR" altLang="pt-BR" sz="2400" dirty="0" smtClean="0"/>
          </a:p>
          <a:p>
            <a:pPr marL="0" indent="0" algn="just">
              <a:buNone/>
            </a:pPr>
            <a:r>
              <a:rPr lang="pt-BR" altLang="pt-BR" sz="2400" b="1" dirty="0" smtClean="0"/>
              <a:t>Hiponímia: </a:t>
            </a:r>
            <a:r>
              <a:rPr lang="pt-BR" altLang="pt-BR" sz="2400" dirty="0"/>
              <a:t>relação entre um termo específico (ou subordinado) e um termo mais geral (ou superordenado). Os termos subordinados são chamados hipônimos.</a:t>
            </a:r>
          </a:p>
          <a:p>
            <a:pPr marL="0" indent="0" algn="just">
              <a:buNone/>
            </a:pPr>
            <a:endParaRPr lang="pt-BR" altLang="pt-BR" sz="2400" dirty="0"/>
          </a:p>
          <a:p>
            <a:pPr marL="0" indent="0" algn="just">
              <a:buNone/>
            </a:pPr>
            <a:r>
              <a:rPr lang="pt-BR" altLang="pt-BR" sz="2400" dirty="0"/>
              <a:t>Exemplo: Vaca / Animal</a:t>
            </a:r>
          </a:p>
          <a:p>
            <a:pPr marL="0" indent="0" algn="just">
              <a:buNone/>
            </a:pPr>
            <a:r>
              <a:rPr lang="pt-BR" altLang="pt-BR" sz="2400" dirty="0"/>
              <a:t>Exemplo: Rosa / Flor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b="1" dirty="0" smtClean="0"/>
              <a:t>Hiperonímia: </a:t>
            </a:r>
            <a:r>
              <a:rPr lang="pt-BR" altLang="pt-BR" sz="2400" dirty="0"/>
              <a:t>relação entre um termo geral (ou superordenado) e os termos subordinados. O termo superordenado é chamado de hiperônimo.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80920" cy="381642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altLang="pt-BR" sz="2400" u="sng" dirty="0" smtClean="0"/>
              <a:t>Termo </a:t>
            </a:r>
            <a:r>
              <a:rPr lang="pt-BR" altLang="pt-BR" sz="2400" u="sng" dirty="0"/>
              <a:t>escolhido</a:t>
            </a:r>
            <a:r>
              <a:rPr lang="pt-BR" altLang="pt-BR" sz="2400" dirty="0"/>
              <a:t> para representar um </a:t>
            </a:r>
            <a:r>
              <a:rPr lang="pt-BR" altLang="pt-BR" sz="2400" dirty="0" smtClean="0"/>
              <a:t>conceito, </a:t>
            </a:r>
            <a:r>
              <a:rPr lang="pt-BR" altLang="pt-BR" sz="2400" dirty="0"/>
              <a:t>geralmente utilizado na indexação e na recuperação de determinado assunto. </a:t>
            </a:r>
            <a:endParaRPr lang="pt-BR" altLang="pt-BR" sz="2400" dirty="0" smtClean="0"/>
          </a:p>
          <a:p>
            <a:pPr algn="just">
              <a:buFontTx/>
              <a:buChar char="-"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“São </a:t>
            </a:r>
            <a:r>
              <a:rPr lang="pt-BR" altLang="pt-BR" sz="2400" dirty="0"/>
              <a:t>denominações que servem de chaves de acesso para a pesquisa, do mesmo modo que os termos são denominações recomendáveis para otimizar a comunicação especializada” (LÉRAT, 1995, apud, KRIEGER; FINATTO, 2004).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Descritor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095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en-US" altLang="pt-BR" sz="2000" b="1" dirty="0"/>
          </a:p>
          <a:p>
            <a:pPr algn="just">
              <a:lnSpc>
                <a:spcPct val="90000"/>
              </a:lnSpc>
            </a:pPr>
            <a:r>
              <a:rPr lang="en-US" altLang="pt-BR" sz="2000" b="1" dirty="0" err="1"/>
              <a:t>Descritores</a:t>
            </a:r>
            <a:r>
              <a:rPr lang="en-US" altLang="pt-BR" sz="2000" b="1" dirty="0"/>
              <a:t>-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Termos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preferenciais</a:t>
            </a:r>
            <a:r>
              <a:rPr lang="en-US" altLang="pt-BR" sz="2000" dirty="0"/>
              <a:t> </a:t>
            </a:r>
            <a:r>
              <a:rPr lang="en-US" altLang="pt-BR" sz="2000" dirty="0" smtClean="0"/>
              <a:t>de </a:t>
            </a:r>
            <a:r>
              <a:rPr lang="en-US" altLang="pt-BR" sz="2000" dirty="0" err="1" smtClean="0"/>
              <a:t>uma</a:t>
            </a:r>
            <a:r>
              <a:rPr lang="en-US" altLang="pt-BR" sz="2000" dirty="0" smtClean="0"/>
              <a:t> </a:t>
            </a:r>
            <a:r>
              <a:rPr lang="en-US" altLang="pt-BR" sz="2000" dirty="0" err="1"/>
              <a:t>determinada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área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especialidade</a:t>
            </a:r>
            <a:r>
              <a:rPr lang="en-US" altLang="pt-BR" sz="2000" dirty="0"/>
              <a:t>, que </a:t>
            </a:r>
            <a:r>
              <a:rPr lang="en-US" altLang="pt-BR" sz="2000" dirty="0" err="1"/>
              <a:t>tendem</a:t>
            </a:r>
            <a:r>
              <a:rPr lang="en-US" altLang="pt-BR" sz="2000" dirty="0"/>
              <a:t> a </a:t>
            </a:r>
            <a:r>
              <a:rPr lang="en-US" altLang="pt-BR" sz="2000" dirty="0" err="1"/>
              <a:t>ser</a:t>
            </a:r>
            <a:r>
              <a:rPr lang="en-US" altLang="pt-BR" sz="2000" dirty="0"/>
              <a:t> </a:t>
            </a:r>
            <a:r>
              <a:rPr lang="en-US" altLang="pt-BR" sz="2000" dirty="0" err="1"/>
              <a:t>monossêmicos</a:t>
            </a:r>
            <a:r>
              <a:rPr lang="en-US" altLang="pt-BR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pt-BR" sz="2000" b="1" dirty="0" err="1"/>
              <a:t>Não</a:t>
            </a:r>
            <a:r>
              <a:rPr lang="en-US" altLang="pt-BR" sz="2000" b="1" dirty="0"/>
              <a:t> </a:t>
            </a:r>
            <a:r>
              <a:rPr lang="en-US" altLang="pt-BR" sz="2000" b="1" dirty="0" err="1"/>
              <a:t>descritores</a:t>
            </a:r>
            <a:r>
              <a:rPr lang="en-US" altLang="pt-BR" sz="2000" b="1" dirty="0"/>
              <a:t>- </a:t>
            </a:r>
            <a:r>
              <a:rPr lang="en-US" altLang="pt-BR" sz="2000" dirty="0" err="1"/>
              <a:t>Termos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não-preferenciais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sinônimos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linguísticos</a:t>
            </a:r>
            <a:r>
              <a:rPr lang="en-US" altLang="pt-BR" sz="2000" dirty="0"/>
              <a:t>; </a:t>
            </a:r>
            <a:r>
              <a:rPr lang="en-US" altLang="pt-BR" sz="2000" dirty="0" err="1"/>
              <a:t>quase-sinônimos</a:t>
            </a:r>
            <a:r>
              <a:rPr lang="en-US" altLang="pt-BR" sz="2000" dirty="0" smtClean="0"/>
              <a:t>).</a:t>
            </a:r>
          </a:p>
          <a:p>
            <a:pPr algn="just">
              <a:lnSpc>
                <a:spcPct val="90000"/>
              </a:lnSpc>
            </a:pPr>
            <a:endParaRPr lang="en-US" altLang="pt-BR" sz="2000" dirty="0"/>
          </a:p>
          <a:p>
            <a:pPr algn="just">
              <a:lnSpc>
                <a:spcPct val="90000"/>
              </a:lnSpc>
              <a:buNone/>
            </a:pPr>
            <a:r>
              <a:rPr lang="en-US" altLang="pt-BR" sz="2000" dirty="0" err="1"/>
              <a:t>Exemplo</a:t>
            </a:r>
            <a:r>
              <a:rPr lang="en-US" altLang="pt-BR" sz="2000" dirty="0" smtClean="0"/>
              <a:t>:</a:t>
            </a:r>
            <a:endParaRPr lang="en-US" altLang="pt-BR" sz="2000" dirty="0"/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MERCADO FINANCEIRO </a:t>
            </a:r>
            <a:r>
              <a:rPr lang="pt-PT" altLang="pt-BR" sz="2000" dirty="0">
                <a:cs typeface="Arial" pitchFamily="34" charset="0"/>
                <a:sym typeface="Wingdings" pitchFamily="2" charset="2"/>
              </a:rPr>
              <a:t> Descritor</a:t>
            </a:r>
            <a:endParaRPr lang="pt-PT" altLang="pt-BR" sz="20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		UP	Mercado de capitais </a:t>
            </a:r>
            <a:r>
              <a:rPr lang="pt-PT" altLang="pt-BR" sz="2000" dirty="0">
                <a:cs typeface="Arial" pitchFamily="34" charset="0"/>
                <a:sym typeface="Wingdings" pitchFamily="2" charset="2"/>
              </a:rPr>
              <a:t> Não-descritor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 </a:t>
            </a:r>
            <a:r>
              <a:rPr lang="pt-PT" altLang="pt-BR" sz="2000" dirty="0" smtClean="0">
                <a:cs typeface="Arial" pitchFamily="34" charset="0"/>
              </a:rPr>
              <a:t>    (</a:t>
            </a:r>
            <a:r>
              <a:rPr lang="pt-PT" altLang="pt-BR" sz="2000" dirty="0">
                <a:cs typeface="Arial" pitchFamily="34" charset="0"/>
              </a:rPr>
              <a:t>Usado Para)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0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       Mercado de capitais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		USE	MERCADO </a:t>
            </a:r>
            <a:r>
              <a:rPr lang="pt-PT" altLang="pt-BR" sz="2000" dirty="0" smtClean="0">
                <a:cs typeface="Arial" pitchFamily="34" charset="0"/>
              </a:rPr>
              <a:t>FINANCEIRO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0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b="1" dirty="0">
                <a:cs typeface="Arial" pitchFamily="34" charset="0"/>
                <a:sym typeface="Wingdings" pitchFamily="2" charset="2"/>
              </a:rPr>
              <a:t>Obs.:</a:t>
            </a:r>
            <a:r>
              <a:rPr lang="pt-PT" altLang="pt-BR" sz="2000" b="1" i="1" dirty="0">
                <a:cs typeface="Arial" pitchFamily="34" charset="0"/>
                <a:sym typeface="Wingdings" pitchFamily="2" charset="2"/>
              </a:rPr>
              <a:t> Relação de equivalência</a:t>
            </a:r>
            <a:endParaRPr lang="pt-BR" altLang="pt-BR" sz="2000" b="1" i="1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Descritores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não-descritores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031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81001"/>
            <a:ext cx="7922842" cy="4509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As </a:t>
            </a:r>
            <a:r>
              <a:rPr lang="pt-BR" sz="4000" b="1" dirty="0"/>
              <a:t>Normas </a:t>
            </a:r>
            <a:r>
              <a:rPr lang="pt-BR" sz="4000" b="1" dirty="0" smtClean="0"/>
              <a:t>Terminológicas</a:t>
            </a:r>
            <a:endParaRPr lang="pt-BR" sz="4000" b="1" dirty="0">
              <a:latin typeface="Garamond" panose="02020404030301010803" pitchFamily="18" charset="0"/>
            </a:endParaRPr>
          </a:p>
          <a:p>
            <a:pPr algn="just">
              <a:spcAft>
                <a:spcPts val="3000"/>
              </a:spcAft>
            </a:pPr>
            <a:r>
              <a:rPr lang="en-US" sz="3000" b="1" dirty="0"/>
              <a:t>ISO </a:t>
            </a:r>
            <a:r>
              <a:rPr lang="en-US" sz="3000" b="1" dirty="0" smtClean="0"/>
              <a:t>704 (2000). </a:t>
            </a:r>
            <a:r>
              <a:rPr lang="en-US" sz="3000" b="1" dirty="0"/>
              <a:t>Terminology work – principles and methods. </a:t>
            </a:r>
            <a:r>
              <a:rPr lang="en-US" sz="3000" b="1" dirty="0" smtClean="0"/>
              <a:t>(</a:t>
            </a:r>
            <a:r>
              <a:rPr lang="en-US" sz="3000" b="1" dirty="0" err="1"/>
              <a:t>T</a:t>
            </a:r>
            <a:r>
              <a:rPr lang="en-US" sz="3000" b="1" dirty="0" err="1" smtClean="0"/>
              <a:t>rabalho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terminológico</a:t>
            </a:r>
            <a:r>
              <a:rPr lang="en-US" sz="3000" b="1" dirty="0" smtClean="0"/>
              <a:t> – </a:t>
            </a:r>
            <a:r>
              <a:rPr lang="en-US" sz="3000" b="1" dirty="0" err="1" smtClean="0"/>
              <a:t>princípios</a:t>
            </a:r>
            <a:r>
              <a:rPr lang="en-US" sz="3000" b="1" dirty="0" smtClean="0"/>
              <a:t> e </a:t>
            </a:r>
            <a:r>
              <a:rPr lang="en-US" sz="3000" b="1" dirty="0" err="1" smtClean="0"/>
              <a:t>métodos</a:t>
            </a:r>
            <a:r>
              <a:rPr lang="en-US" sz="3000" b="1" dirty="0" smtClean="0"/>
              <a:t>)</a:t>
            </a:r>
          </a:p>
          <a:p>
            <a:pPr algn="just">
              <a:spcAft>
                <a:spcPts val="3000"/>
              </a:spcAft>
            </a:pPr>
            <a:r>
              <a:rPr lang="en-US" sz="3000" b="1" dirty="0" smtClean="0"/>
              <a:t>ISO 1087-1 (2000). </a:t>
            </a:r>
            <a:r>
              <a:rPr lang="en-US" sz="3000" b="1" dirty="0"/>
              <a:t>Terminology work – </a:t>
            </a:r>
            <a:r>
              <a:rPr lang="en-US" sz="3000" b="1" dirty="0" err="1"/>
              <a:t>vocabular</a:t>
            </a:r>
            <a:r>
              <a:rPr lang="en-US" sz="3000" b="1" dirty="0"/>
              <a:t>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Trabalho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terminológico</a:t>
            </a:r>
            <a:r>
              <a:rPr lang="en-US" sz="3000" b="1" dirty="0" smtClean="0"/>
              <a:t> - </a:t>
            </a:r>
            <a:r>
              <a:rPr lang="en-US" sz="3000" b="1" dirty="0" err="1" smtClean="0"/>
              <a:t>vocabulário</a:t>
            </a:r>
            <a:r>
              <a:rPr lang="en-US" sz="3000" b="1" dirty="0" smtClean="0"/>
              <a:t>). </a:t>
            </a:r>
            <a:r>
              <a:rPr lang="en-US" sz="3000" b="1" u="sng" dirty="0" smtClean="0"/>
              <a:t>Parte 1 – </a:t>
            </a:r>
            <a:r>
              <a:rPr lang="en-US" sz="3000" b="1" u="sng" dirty="0" err="1" smtClean="0"/>
              <a:t>teoria</a:t>
            </a:r>
            <a:r>
              <a:rPr lang="en-US" sz="3000" b="1" u="sng" dirty="0" smtClean="0"/>
              <a:t> e </a:t>
            </a:r>
            <a:r>
              <a:rPr lang="en-US" sz="3000" b="1" u="sng" dirty="0" err="1" smtClean="0"/>
              <a:t>aplicação</a:t>
            </a:r>
            <a:r>
              <a:rPr lang="en-US" sz="3000" b="1" u="sng" dirty="0" smtClean="0"/>
              <a:t>.</a:t>
            </a:r>
            <a:r>
              <a:rPr lang="en-US" sz="3000" b="1" dirty="0" smtClean="0"/>
              <a:t> Parte 2 – </a:t>
            </a:r>
            <a:r>
              <a:rPr lang="en-US" sz="3000" b="1" dirty="0" err="1" smtClean="0"/>
              <a:t>aplicações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computacionais</a:t>
            </a:r>
            <a:r>
              <a:rPr lang="en-US" sz="3000" b="1" dirty="0" smtClean="0"/>
              <a:t>. </a:t>
            </a:r>
            <a:endParaRPr lang="pt-BR" sz="3000" b="1" dirty="0"/>
          </a:p>
          <a:p>
            <a:pPr marL="0" indent="0" algn="just">
              <a:buNone/>
            </a:pPr>
            <a:endParaRPr lang="pt-BR" sz="4000" b="1" dirty="0">
              <a:latin typeface="Garamond" panose="02020404030301010803" pitchFamily="18" charset="0"/>
            </a:endParaRPr>
          </a:p>
          <a:p>
            <a:pPr marL="0" lvl="0" indent="0" algn="just">
              <a:buNone/>
            </a:pPr>
            <a:endParaRPr lang="pt-BR" sz="2000" b="1" i="1" dirty="0"/>
          </a:p>
        </p:txBody>
      </p:sp>
      <p:pic>
        <p:nvPicPr>
          <p:cNvPr id="1026" name="Picture 2" descr="Resultado de imagem para i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29200"/>
            <a:ext cx="2881266" cy="105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5453683"/>
            <a:ext cx="4390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Organização Internacional para Padronização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(Normas Internacionais)</a:t>
            </a:r>
          </a:p>
          <a:p>
            <a:r>
              <a:rPr lang="pt-BR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pt-BR" dirty="0" smtClean="0">
                <a:solidFill>
                  <a:srgbClr val="FF0000"/>
                </a:solidFill>
                <a:hlinkClick r:id="rId4"/>
              </a:rPr>
              <a:t>www.iso.org/home.html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en-US" altLang="pt-BR" sz="3200" b="1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a) Relações hierárquicas</a:t>
            </a:r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	. relações </a:t>
            </a:r>
            <a:r>
              <a:rPr lang="pt-BR" altLang="pt-BR" sz="3200" dirty="0" smtClean="0"/>
              <a:t>genéricas (gênero-espécie)</a:t>
            </a:r>
            <a:endParaRPr lang="pt-BR" altLang="pt-BR" sz="3200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	. relações </a:t>
            </a:r>
            <a:r>
              <a:rPr lang="pt-BR" altLang="pt-BR" sz="3200" dirty="0" smtClean="0"/>
              <a:t>partitivas (todo-parte)</a:t>
            </a:r>
            <a:endParaRPr lang="pt-BR" altLang="pt-BR" sz="3200" dirty="0"/>
          </a:p>
          <a:p>
            <a:pPr>
              <a:buFont typeface="Wingdings 2" pitchFamily="18" charset="2"/>
              <a:buNone/>
            </a:pPr>
            <a:endParaRPr lang="pt-BR" altLang="pt-BR" sz="3200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b)Relações associativas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32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32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Tipos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relações</a:t>
            </a:r>
            <a:r>
              <a:rPr lang="en-US" sz="3200" b="1" dirty="0" smtClean="0"/>
              <a:t> entre </a:t>
            </a:r>
            <a:r>
              <a:rPr lang="en-US" sz="3200" b="1" dirty="0" err="1" smtClean="0"/>
              <a:t>conceitos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12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432048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400" dirty="0"/>
              <a:t>Os conceitos são organizados em níveis, onde o conceito superordenado é dividido em, pelo menos, um conceito subordinado. </a:t>
            </a:r>
          </a:p>
          <a:p>
            <a:pPr algn="just"/>
            <a:endParaRPr lang="pt-BR" altLang="pt-BR" sz="2400" dirty="0" smtClean="0"/>
          </a:p>
          <a:p>
            <a:pPr algn="just"/>
            <a:r>
              <a:rPr lang="pt-BR" altLang="pt-BR" sz="2400" dirty="0" smtClean="0"/>
              <a:t>Ex</a:t>
            </a:r>
            <a:r>
              <a:rPr lang="pt-BR" altLang="pt-BR" sz="2400" dirty="0"/>
              <a:t>.: relação hierárquica entre </a:t>
            </a:r>
            <a:r>
              <a:rPr lang="pt-BR" altLang="pt-BR" sz="2400" i="1" dirty="0"/>
              <a:t>árvore</a:t>
            </a:r>
            <a:r>
              <a:rPr lang="pt-BR" altLang="pt-BR" sz="2400" dirty="0"/>
              <a:t> e </a:t>
            </a:r>
            <a:r>
              <a:rPr lang="pt-BR" altLang="pt-BR" sz="2400" i="1" dirty="0"/>
              <a:t>pinheiro (conceito superordenado e subordinado</a:t>
            </a:r>
            <a:r>
              <a:rPr lang="pt-BR" altLang="pt-BR" sz="2400" i="1" dirty="0" smtClean="0"/>
              <a:t>).</a:t>
            </a:r>
            <a:endParaRPr lang="pt-BR" altLang="pt-BR" sz="2400" i="1" dirty="0"/>
          </a:p>
          <a:p>
            <a:pPr algn="just"/>
            <a:endParaRPr lang="pt-BR" altLang="pt-BR" sz="2400" i="1" dirty="0" smtClean="0"/>
          </a:p>
          <a:p>
            <a:pPr>
              <a:buFont typeface="Wingdings 2" pitchFamily="18" charset="2"/>
              <a:buNone/>
            </a:pPr>
            <a:r>
              <a:rPr lang="pt-BR" altLang="pt-BR" sz="2400" i="1" dirty="0"/>
              <a:t> </a:t>
            </a:r>
            <a:r>
              <a:rPr lang="pt-BR" altLang="pt-BR" sz="2400" i="1" dirty="0" smtClean="0"/>
              <a:t>                                  Árvore</a:t>
            </a:r>
            <a:endParaRPr lang="pt-BR" altLang="pt-BR" sz="2400" i="1" dirty="0"/>
          </a:p>
          <a:p>
            <a:pPr>
              <a:buFont typeface="Wingdings 2" pitchFamily="18" charset="2"/>
              <a:buNone/>
            </a:pPr>
            <a:endParaRPr lang="pt-BR" altLang="pt-BR" sz="2400" dirty="0"/>
          </a:p>
          <a:p>
            <a:pPr>
              <a:buFont typeface="Wingdings 2" pitchFamily="18" charset="2"/>
              <a:buNone/>
            </a:pPr>
            <a:r>
              <a:rPr lang="pt-BR" altLang="pt-BR" sz="2400" dirty="0"/>
              <a:t>     Macieira              Pinheiro       Ipê</a:t>
            </a:r>
            <a:endParaRPr lang="pt-BR" altLang="pt-BR" sz="2400" i="1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endParaRPr lang="pt-BR" sz="3600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275856" y="50851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1835696" y="5085184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275856" y="508518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432048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400" dirty="0" smtClean="0"/>
              <a:t>Identifica </a:t>
            </a:r>
            <a:r>
              <a:rPr lang="pt-BR" altLang="pt-BR" sz="2400" dirty="0"/>
              <a:t>conceitos como pertencentes à mesma categoria na qual há um conceito mais amplo (genérico) ou superordenado e um conceito menos amplo (específico</a:t>
            </a:r>
            <a:r>
              <a:rPr lang="pt-BR" altLang="pt-BR" sz="2400" dirty="0" smtClean="0"/>
              <a:t>).</a:t>
            </a:r>
          </a:p>
          <a:p>
            <a:pPr marL="0" indent="0"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dirty="0" err="1" smtClean="0"/>
              <a:t>Ex</a:t>
            </a:r>
            <a:r>
              <a:rPr lang="pt-BR" altLang="pt-BR" sz="2400" dirty="0"/>
              <a:t>: </a:t>
            </a:r>
          </a:p>
          <a:p>
            <a:pPr algn="just"/>
            <a:r>
              <a:rPr lang="pt-BR" altLang="pt-BR" sz="2400" dirty="0"/>
              <a:t>Televisão	</a:t>
            </a:r>
            <a:r>
              <a:rPr lang="pt-BR" altLang="pt-BR" sz="2400" dirty="0">
                <a:sym typeface="Wingdings" pitchFamily="2" charset="2"/>
              </a:rPr>
              <a:t> conceito superordenado</a:t>
            </a:r>
            <a:endParaRPr lang="pt-BR" altLang="pt-BR" sz="2400" dirty="0"/>
          </a:p>
          <a:p>
            <a:pPr algn="just"/>
            <a:r>
              <a:rPr lang="pt-BR" altLang="pt-BR" dirty="0"/>
              <a:t>- televisão analógica	 </a:t>
            </a:r>
            <a:r>
              <a:rPr lang="pt-BR" altLang="pt-BR" dirty="0">
                <a:sym typeface="Wingdings" pitchFamily="2" charset="2"/>
              </a:rPr>
              <a:t> conceito subordinado</a:t>
            </a:r>
            <a:endParaRPr lang="pt-BR" altLang="pt-BR" dirty="0"/>
          </a:p>
          <a:p>
            <a:pPr algn="just"/>
            <a:r>
              <a:rPr lang="pt-BR" altLang="pt-BR" dirty="0"/>
              <a:t>- televisão digital 		</a:t>
            </a:r>
            <a:r>
              <a:rPr lang="pt-BR" altLang="pt-BR" dirty="0">
                <a:sym typeface="Wingdings" pitchFamily="2" charset="2"/>
              </a:rPr>
              <a:t> conceito subordinado</a:t>
            </a:r>
            <a:endParaRPr lang="pt-BR" altLang="pt-BR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8261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mais</a:t>
            </a:r>
            <a:r>
              <a:rPr lang="en-US" sz="3200" dirty="0" smtClean="0"/>
              <a:t> um </a:t>
            </a:r>
            <a:r>
              <a:rPr lang="en-US" sz="3200" dirty="0" err="1" smtClean="0"/>
              <a:t>exemplo</a:t>
            </a:r>
            <a:r>
              <a:rPr lang="en-US" sz="3200" dirty="0" smtClean="0"/>
              <a:t>)</a:t>
            </a:r>
            <a:endParaRPr lang="pt-BR" sz="3600" dirty="0"/>
          </a:p>
        </p:txBody>
      </p:sp>
      <p:grpSp>
        <p:nvGrpSpPr>
          <p:cNvPr id="5" name="Grupo 4"/>
          <p:cNvGrpSpPr/>
          <p:nvPr/>
        </p:nvGrpSpPr>
        <p:grpSpPr>
          <a:xfrm>
            <a:off x="539552" y="2060847"/>
            <a:ext cx="8081913" cy="4065315"/>
            <a:chOff x="457200" y="1600200"/>
            <a:chExt cx="8596313" cy="4525963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7200" y="1600200"/>
              <a:ext cx="8596313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" name="_s21529"/>
            <p:cNvCxnSpPr>
              <a:cxnSpLocks noChangeShapeType="1"/>
              <a:stCxn id="19" idx="0"/>
              <a:endCxn id="15" idx="2"/>
            </p:cNvCxnSpPr>
            <p:nvPr/>
          </p:nvCxnSpPr>
          <p:spPr bwMode="auto">
            <a:xfrm rot="5400000" flipH="1">
              <a:off x="7426899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_s21523"/>
            <p:cNvCxnSpPr>
              <a:cxnSpLocks noChangeShapeType="1"/>
              <a:stCxn id="18" idx="0"/>
              <a:endCxn id="14" idx="2"/>
            </p:cNvCxnSpPr>
            <p:nvPr/>
          </p:nvCxnSpPr>
          <p:spPr bwMode="auto">
            <a:xfrm rot="5400000" flipH="1">
              <a:off x="2969551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_s21521"/>
            <p:cNvCxnSpPr>
              <a:cxnSpLocks noChangeShapeType="1"/>
              <a:stCxn id="17" idx="0"/>
              <a:endCxn id="14" idx="2"/>
            </p:cNvCxnSpPr>
            <p:nvPr/>
          </p:nvCxnSpPr>
          <p:spPr bwMode="auto">
            <a:xfrm rot="16200000">
              <a:off x="1855214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_s21519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6312562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_s21516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755393" y="1811426"/>
              <a:ext cx="228600" cy="22286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_s21514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526720" y="1811426"/>
              <a:ext cx="228600" cy="22286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21510"/>
            <p:cNvSpPr>
              <a:spLocks noChangeArrowheads="1"/>
            </p:cNvSpPr>
            <p:nvPr/>
          </p:nvSpPr>
          <p:spPr bwMode="auto">
            <a:xfrm>
              <a:off x="3800211" y="23542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Publicação</a:t>
              </a:r>
            </a:p>
          </p:txBody>
        </p:sp>
        <p:sp>
          <p:nvSpPr>
            <p:cNvPr id="14" name="_s21511"/>
            <p:cNvSpPr>
              <a:spLocks noChangeArrowheads="1"/>
            </p:cNvSpPr>
            <p:nvPr/>
          </p:nvSpPr>
          <p:spPr bwMode="auto">
            <a:xfrm>
              <a:off x="1259788" y="3040063"/>
              <a:ext cx="253379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Publicação periódica</a:t>
              </a:r>
            </a:p>
          </p:txBody>
        </p:sp>
        <p:sp>
          <p:nvSpPr>
            <p:cNvPr id="15" name="_s21513"/>
            <p:cNvSpPr>
              <a:spLocks noChangeArrowheads="1"/>
            </p:cNvSpPr>
            <p:nvPr/>
          </p:nvSpPr>
          <p:spPr bwMode="auto">
            <a:xfrm>
              <a:off x="5717135" y="3040063"/>
              <a:ext cx="253379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Publicação não-periódica</a:t>
              </a:r>
            </a:p>
          </p:txBody>
        </p:sp>
        <p:sp>
          <p:nvSpPr>
            <p:cNvPr id="16" name="_s21518"/>
            <p:cNvSpPr>
              <a:spLocks noChangeArrowheads="1"/>
            </p:cNvSpPr>
            <p:nvPr/>
          </p:nvSpPr>
          <p:spPr bwMode="auto">
            <a:xfrm>
              <a:off x="4914547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monografia</a:t>
              </a:r>
            </a:p>
          </p:txBody>
        </p:sp>
        <p:sp>
          <p:nvSpPr>
            <p:cNvPr id="17" name="_s21520"/>
            <p:cNvSpPr>
              <a:spLocks noChangeArrowheads="1"/>
            </p:cNvSpPr>
            <p:nvPr/>
          </p:nvSpPr>
          <p:spPr bwMode="auto">
            <a:xfrm>
              <a:off x="457200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jornal</a:t>
              </a:r>
            </a:p>
          </p:txBody>
        </p:sp>
        <p:sp>
          <p:nvSpPr>
            <p:cNvPr id="18" name="_s21522"/>
            <p:cNvSpPr>
              <a:spLocks noChangeArrowheads="1"/>
            </p:cNvSpPr>
            <p:nvPr/>
          </p:nvSpPr>
          <p:spPr bwMode="auto">
            <a:xfrm>
              <a:off x="2685874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revista</a:t>
              </a:r>
            </a:p>
          </p:txBody>
        </p:sp>
        <p:sp>
          <p:nvSpPr>
            <p:cNvPr id="19" name="_s21528"/>
            <p:cNvSpPr>
              <a:spLocks noChangeArrowheads="1"/>
            </p:cNvSpPr>
            <p:nvPr/>
          </p:nvSpPr>
          <p:spPr bwMode="auto">
            <a:xfrm>
              <a:off x="7143221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7782" tIns="43891" rIns="87782" bIns="4389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tese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755576" y="1844824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dirty="0"/>
              <a:t>Relação onde o conceito superordenado representa o todo, enquanto que o subordinado representa partes desse todo. As partes, juntas, formam o todo.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/>
              <a:t>O conceito superordenado em uma relação partitiva é chamado conceito compreensivo (integrante) e o conceito subordinado é chamado conceito partitivo. 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886620" y="4356695"/>
            <a:ext cx="4773612" cy="1952625"/>
            <a:chOff x="1116013" y="3933825"/>
            <a:chExt cx="4773612" cy="1952625"/>
          </a:xfrm>
        </p:grpSpPr>
        <p:sp>
          <p:nvSpPr>
            <p:cNvPr id="21" name="CaixaDeTexto 1"/>
            <p:cNvSpPr txBox="1">
              <a:spLocks noChangeArrowheads="1"/>
            </p:cNvSpPr>
            <p:nvPr/>
          </p:nvSpPr>
          <p:spPr bwMode="auto">
            <a:xfrm>
              <a:off x="3059113" y="3933825"/>
              <a:ext cx="8048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árvore</a:t>
              </a:r>
            </a:p>
          </p:txBody>
        </p:sp>
        <p:sp>
          <p:nvSpPr>
            <p:cNvPr id="22" name="CaixaDeTexto 4"/>
            <p:cNvSpPr txBox="1">
              <a:spLocks noChangeArrowheads="1"/>
            </p:cNvSpPr>
            <p:nvPr/>
          </p:nvSpPr>
          <p:spPr bwMode="auto">
            <a:xfrm>
              <a:off x="5221288" y="4724400"/>
              <a:ext cx="6683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folha</a:t>
              </a:r>
            </a:p>
          </p:txBody>
        </p:sp>
        <p:sp>
          <p:nvSpPr>
            <p:cNvPr id="23" name="CaixaDeTexto 5"/>
            <p:cNvSpPr txBox="1">
              <a:spLocks noChangeArrowheads="1"/>
            </p:cNvSpPr>
            <p:nvPr/>
          </p:nvSpPr>
          <p:spPr bwMode="auto">
            <a:xfrm>
              <a:off x="3708400" y="4724400"/>
              <a:ext cx="6889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ramo</a:t>
              </a:r>
            </a:p>
          </p:txBody>
        </p:sp>
        <p:sp>
          <p:nvSpPr>
            <p:cNvPr id="24" name="CaixaDeTexto 6"/>
            <p:cNvSpPr txBox="1">
              <a:spLocks noChangeArrowheads="1"/>
            </p:cNvSpPr>
            <p:nvPr/>
          </p:nvSpPr>
          <p:spPr bwMode="auto">
            <a:xfrm>
              <a:off x="2279650" y="4724400"/>
              <a:ext cx="7127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caule</a:t>
              </a:r>
            </a:p>
          </p:txBody>
        </p:sp>
        <p:sp>
          <p:nvSpPr>
            <p:cNvPr id="25" name="CaixaDeTexto 7"/>
            <p:cNvSpPr txBox="1">
              <a:spLocks noChangeArrowheads="1"/>
            </p:cNvSpPr>
            <p:nvPr/>
          </p:nvSpPr>
          <p:spPr bwMode="auto">
            <a:xfrm>
              <a:off x="1116013" y="4732338"/>
              <a:ext cx="5318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raiz</a:t>
              </a:r>
            </a:p>
          </p:txBody>
        </p:sp>
        <p:sp>
          <p:nvSpPr>
            <p:cNvPr id="26" name="CaixaDeTexto 8"/>
            <p:cNvSpPr txBox="1">
              <a:spLocks noChangeArrowheads="1"/>
            </p:cNvSpPr>
            <p:nvPr/>
          </p:nvSpPr>
          <p:spPr bwMode="auto">
            <a:xfrm>
              <a:off x="1381125" y="5516563"/>
              <a:ext cx="7762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córtex</a:t>
              </a:r>
            </a:p>
          </p:txBody>
        </p:sp>
        <p:sp>
          <p:nvSpPr>
            <p:cNvPr id="27" name="CaixaDeTexto 9"/>
            <p:cNvSpPr txBox="1">
              <a:spLocks noChangeArrowheads="1"/>
            </p:cNvSpPr>
            <p:nvPr/>
          </p:nvSpPr>
          <p:spPr bwMode="auto">
            <a:xfrm>
              <a:off x="2874963" y="5516563"/>
              <a:ext cx="7508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casca</a:t>
              </a: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3625850" y="4302125"/>
              <a:ext cx="1738313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3625850" y="4302125"/>
              <a:ext cx="238125" cy="422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H="1">
              <a:off x="2700338" y="4302125"/>
              <a:ext cx="925512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endCxn id="25" idx="0"/>
            </p:cNvCxnSpPr>
            <p:nvPr/>
          </p:nvCxnSpPr>
          <p:spPr>
            <a:xfrm flipH="1">
              <a:off x="1381125" y="4302125"/>
              <a:ext cx="2244725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>
              <a:stCxn id="24" idx="2"/>
            </p:cNvCxnSpPr>
            <p:nvPr/>
          </p:nvCxnSpPr>
          <p:spPr>
            <a:xfrm flipH="1">
              <a:off x="1979613" y="5092700"/>
              <a:ext cx="657225" cy="423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24" idx="2"/>
              <a:endCxn id="27" idx="0"/>
            </p:cNvCxnSpPr>
            <p:nvPr/>
          </p:nvCxnSpPr>
          <p:spPr>
            <a:xfrm>
              <a:off x="2636838" y="5092700"/>
              <a:ext cx="614362" cy="423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82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r>
              <a:rPr lang="en-US" sz="3200" b="1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exemplos</a:t>
            </a:r>
            <a:r>
              <a:rPr lang="en-US" sz="3200" dirty="0" smtClean="0"/>
              <a:t>)</a:t>
            </a:r>
            <a:endParaRPr lang="pt-BR" sz="36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179512" y="1268760"/>
            <a:ext cx="4038600" cy="4525963"/>
            <a:chOff x="2362200" y="1397000"/>
            <a:chExt cx="4038600" cy="4525963"/>
          </a:xfrm>
        </p:grpSpPr>
        <p:sp>
          <p:nvSpPr>
            <p:cNvPr id="1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362200" y="1397000"/>
              <a:ext cx="4038600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34" name="_s24589"/>
            <p:cNvCxnSpPr>
              <a:cxnSpLocks noChangeShapeType="1"/>
              <a:stCxn id="38" idx="0"/>
              <a:endCxn id="36" idx="2"/>
            </p:cNvCxnSpPr>
            <p:nvPr/>
          </p:nvCxnSpPr>
          <p:spPr bwMode="auto">
            <a:xfrm rot="16200000">
              <a:off x="4269323" y="2668709"/>
              <a:ext cx="225737" cy="1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_s24588"/>
            <p:cNvCxnSpPr>
              <a:cxnSpLocks noChangeShapeType="1"/>
              <a:stCxn id="37" idx="0"/>
              <a:endCxn id="36" idx="2"/>
            </p:cNvCxnSpPr>
            <p:nvPr/>
          </p:nvCxnSpPr>
          <p:spPr bwMode="auto">
            <a:xfrm rot="16200000">
              <a:off x="3557932" y="1958702"/>
              <a:ext cx="225737" cy="1421399"/>
            </a:xfrm>
            <a:prstGeom prst="bentConnector3">
              <a:avLst>
                <a:gd name="adj1" fmla="val 4964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_s24584"/>
            <p:cNvSpPr>
              <a:spLocks noChangeArrowheads="1"/>
            </p:cNvSpPr>
            <p:nvPr/>
          </p:nvSpPr>
          <p:spPr bwMode="auto">
            <a:xfrm>
              <a:off x="3515097" y="2151327"/>
              <a:ext cx="1732806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/>
                <a:t>Ciências naturais</a:t>
              </a:r>
            </a:p>
          </p:txBody>
        </p:sp>
        <p:sp>
          <p:nvSpPr>
            <p:cNvPr id="37" name="_s24585"/>
            <p:cNvSpPr>
              <a:spLocks noChangeArrowheads="1"/>
            </p:cNvSpPr>
            <p:nvPr/>
          </p:nvSpPr>
          <p:spPr bwMode="auto">
            <a:xfrm>
              <a:off x="2362200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/>
                <a:t>Física</a:t>
              </a:r>
            </a:p>
          </p:txBody>
        </p:sp>
        <p:sp>
          <p:nvSpPr>
            <p:cNvPr id="38" name="_s24586"/>
            <p:cNvSpPr>
              <a:spLocks noChangeArrowheads="1"/>
            </p:cNvSpPr>
            <p:nvPr/>
          </p:nvSpPr>
          <p:spPr bwMode="auto">
            <a:xfrm>
              <a:off x="3783599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Química</a:t>
              </a:r>
            </a:p>
          </p:txBody>
        </p:sp>
        <p:sp>
          <p:nvSpPr>
            <p:cNvPr id="39" name="_s24587"/>
            <p:cNvSpPr>
              <a:spLocks noChangeArrowheads="1"/>
            </p:cNvSpPr>
            <p:nvPr/>
          </p:nvSpPr>
          <p:spPr bwMode="auto">
            <a:xfrm>
              <a:off x="5204998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Biologia</a:t>
              </a:r>
            </a:p>
          </p:txBody>
        </p:sp>
      </p:grpSp>
      <p:grpSp>
        <p:nvGrpSpPr>
          <p:cNvPr id="40" name="Group 5"/>
          <p:cNvGrpSpPr>
            <a:grpSpLocks noChangeAspect="1"/>
          </p:cNvGrpSpPr>
          <p:nvPr/>
        </p:nvGrpSpPr>
        <p:grpSpPr bwMode="auto">
          <a:xfrm>
            <a:off x="374848" y="2780928"/>
            <a:ext cx="8229600" cy="4525963"/>
            <a:chOff x="-273" y="519"/>
            <a:chExt cx="5537" cy="3228"/>
          </a:xfrm>
        </p:grpSpPr>
        <p:sp>
          <p:nvSpPr>
            <p:cNvPr id="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-273" y="519"/>
              <a:ext cx="5537" cy="3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42" name="_s33815"/>
            <p:cNvCxnSpPr>
              <a:cxnSpLocks noChangeShapeType="1"/>
              <a:stCxn id="52" idx="0"/>
              <a:endCxn id="47" idx="2"/>
            </p:cNvCxnSpPr>
            <p:nvPr/>
          </p:nvCxnSpPr>
          <p:spPr bwMode="auto">
            <a:xfrm rot="5400000" flipH="1">
              <a:off x="3554" y="290"/>
              <a:ext cx="163" cy="22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_s33813"/>
            <p:cNvCxnSpPr>
              <a:cxnSpLocks noChangeShapeType="1"/>
              <a:stCxn id="51" idx="0"/>
              <a:endCxn id="47" idx="2"/>
            </p:cNvCxnSpPr>
            <p:nvPr/>
          </p:nvCxnSpPr>
          <p:spPr bwMode="auto">
            <a:xfrm rot="5400000" flipH="1">
              <a:off x="2984" y="860"/>
              <a:ext cx="163" cy="114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_s33799"/>
            <p:cNvCxnSpPr>
              <a:cxnSpLocks noChangeShapeType="1"/>
              <a:stCxn id="50" idx="0"/>
              <a:endCxn id="47" idx="2"/>
            </p:cNvCxnSpPr>
            <p:nvPr/>
          </p:nvCxnSpPr>
          <p:spPr bwMode="auto">
            <a:xfrm rot="-5400000">
              <a:off x="2415" y="1429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_s33800"/>
            <p:cNvCxnSpPr>
              <a:cxnSpLocks noChangeShapeType="1"/>
              <a:stCxn id="49" idx="0"/>
              <a:endCxn id="47" idx="2"/>
            </p:cNvCxnSpPr>
            <p:nvPr/>
          </p:nvCxnSpPr>
          <p:spPr bwMode="auto">
            <a:xfrm rot="-5400000">
              <a:off x="1844" y="860"/>
              <a:ext cx="163" cy="114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_s33801"/>
            <p:cNvCxnSpPr>
              <a:cxnSpLocks noChangeShapeType="1"/>
              <a:stCxn id="48" idx="0"/>
              <a:endCxn id="47" idx="2"/>
            </p:cNvCxnSpPr>
            <p:nvPr/>
          </p:nvCxnSpPr>
          <p:spPr bwMode="auto">
            <a:xfrm rot="-5400000">
              <a:off x="1274" y="290"/>
              <a:ext cx="163" cy="22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_s33802"/>
            <p:cNvSpPr>
              <a:spLocks noChangeArrowheads="1"/>
            </p:cNvSpPr>
            <p:nvPr/>
          </p:nvSpPr>
          <p:spPr bwMode="auto">
            <a:xfrm>
              <a:off x="2063" y="1057"/>
              <a:ext cx="864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 dirty="0"/>
                <a:t>BRASIL</a:t>
              </a:r>
            </a:p>
          </p:txBody>
        </p:sp>
        <p:sp>
          <p:nvSpPr>
            <p:cNvPr id="48" name="_s33803"/>
            <p:cNvSpPr>
              <a:spLocks noChangeArrowheads="1"/>
            </p:cNvSpPr>
            <p:nvPr/>
          </p:nvSpPr>
          <p:spPr bwMode="auto">
            <a:xfrm>
              <a:off x="-273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ACRE</a:t>
              </a:r>
            </a:p>
          </p:txBody>
        </p:sp>
        <p:sp>
          <p:nvSpPr>
            <p:cNvPr id="49" name="_s33804"/>
            <p:cNvSpPr>
              <a:spLocks noChangeArrowheads="1"/>
            </p:cNvSpPr>
            <p:nvPr/>
          </p:nvSpPr>
          <p:spPr bwMode="auto">
            <a:xfrm>
              <a:off x="86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AMAZONAS</a:t>
              </a:r>
            </a:p>
          </p:txBody>
        </p:sp>
        <p:sp>
          <p:nvSpPr>
            <p:cNvPr id="50" name="_s33805"/>
            <p:cNvSpPr>
              <a:spLocks noChangeArrowheads="1"/>
            </p:cNvSpPr>
            <p:nvPr/>
          </p:nvSpPr>
          <p:spPr bwMode="auto">
            <a:xfrm>
              <a:off x="200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BAHIA</a:t>
              </a:r>
            </a:p>
          </p:txBody>
        </p:sp>
        <p:sp>
          <p:nvSpPr>
            <p:cNvPr id="51" name="_s33812"/>
            <p:cNvSpPr>
              <a:spLocks noChangeArrowheads="1"/>
            </p:cNvSpPr>
            <p:nvPr/>
          </p:nvSpPr>
          <p:spPr bwMode="auto">
            <a:xfrm>
              <a:off x="314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CEARÁ</a:t>
              </a:r>
            </a:p>
          </p:txBody>
        </p:sp>
        <p:sp>
          <p:nvSpPr>
            <p:cNvPr id="52" name="_s33814"/>
            <p:cNvSpPr>
              <a:spLocks noChangeArrowheads="1"/>
            </p:cNvSpPr>
            <p:nvPr/>
          </p:nvSpPr>
          <p:spPr bwMode="auto">
            <a:xfrm>
              <a:off x="428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ALAGOAS</a:t>
              </a:r>
            </a:p>
          </p:txBody>
        </p:sp>
      </p:grpSp>
      <p:sp>
        <p:nvSpPr>
          <p:cNvPr id="53" name="AutoShape 4"/>
          <p:cNvSpPr>
            <a:spLocks noChangeAspect="1" noChangeArrowheads="1" noTextEdit="1"/>
          </p:cNvSpPr>
          <p:nvPr/>
        </p:nvSpPr>
        <p:spPr bwMode="auto">
          <a:xfrm>
            <a:off x="452438" y="1600200"/>
            <a:ext cx="8234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4" name="Grupo 53"/>
          <p:cNvGrpSpPr/>
          <p:nvPr/>
        </p:nvGrpSpPr>
        <p:grpSpPr>
          <a:xfrm>
            <a:off x="323528" y="4519661"/>
            <a:ext cx="8234362" cy="4525963"/>
            <a:chOff x="452438" y="1600200"/>
            <a:chExt cx="8234362" cy="4525963"/>
          </a:xfrm>
        </p:grpSpPr>
        <p:sp>
          <p:nvSpPr>
            <p:cNvPr id="55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2438" y="1600200"/>
              <a:ext cx="8234362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56" name="_s35859"/>
            <p:cNvCxnSpPr>
              <a:cxnSpLocks noChangeShapeType="1"/>
              <a:stCxn id="68" idx="0"/>
              <a:endCxn id="62" idx="2"/>
            </p:cNvCxnSpPr>
            <p:nvPr/>
          </p:nvCxnSpPr>
          <p:spPr bwMode="auto">
            <a:xfrm rot="5400000" flipH="1">
              <a:off x="6226079" y="1092615"/>
              <a:ext cx="196850" cy="350595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_s35857"/>
            <p:cNvCxnSpPr>
              <a:cxnSpLocks noChangeShapeType="1"/>
              <a:stCxn id="67" idx="0"/>
              <a:endCxn id="62" idx="2"/>
            </p:cNvCxnSpPr>
            <p:nvPr/>
          </p:nvCxnSpPr>
          <p:spPr bwMode="auto">
            <a:xfrm rot="5400000" flipH="1">
              <a:off x="5524633" y="1794061"/>
              <a:ext cx="196850" cy="210306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_s35855"/>
            <p:cNvCxnSpPr>
              <a:cxnSpLocks noChangeShapeType="1"/>
              <a:stCxn id="66" idx="0"/>
              <a:endCxn id="62" idx="2"/>
            </p:cNvCxnSpPr>
            <p:nvPr/>
          </p:nvCxnSpPr>
          <p:spPr bwMode="auto">
            <a:xfrm rot="5400000" flipH="1">
              <a:off x="4823188" y="2495665"/>
              <a:ext cx="196850" cy="70144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_s35852"/>
            <p:cNvCxnSpPr>
              <a:cxnSpLocks noChangeShapeType="1"/>
              <a:stCxn id="65" idx="0"/>
              <a:endCxn id="62" idx="2"/>
            </p:cNvCxnSpPr>
            <p:nvPr/>
          </p:nvCxnSpPr>
          <p:spPr bwMode="auto">
            <a:xfrm rot="16200000">
              <a:off x="4121742" y="2494236"/>
              <a:ext cx="196850" cy="70271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_s35851"/>
            <p:cNvCxnSpPr>
              <a:cxnSpLocks noChangeShapeType="1"/>
              <a:stCxn id="64" idx="0"/>
              <a:endCxn id="62" idx="2"/>
            </p:cNvCxnSpPr>
            <p:nvPr/>
          </p:nvCxnSpPr>
          <p:spPr bwMode="auto">
            <a:xfrm rot="16200000">
              <a:off x="3420296" y="1792790"/>
              <a:ext cx="196850" cy="21056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_s35850"/>
            <p:cNvCxnSpPr>
              <a:cxnSpLocks noChangeShapeType="1"/>
              <a:stCxn id="63" idx="0"/>
              <a:endCxn id="62" idx="2"/>
            </p:cNvCxnSpPr>
            <p:nvPr/>
          </p:nvCxnSpPr>
          <p:spPr bwMode="auto">
            <a:xfrm rot="16200000">
              <a:off x="2718851" y="1091344"/>
              <a:ext cx="196850" cy="3508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_s35846"/>
            <p:cNvSpPr>
              <a:spLocks noChangeArrowheads="1"/>
            </p:cNvSpPr>
            <p:nvPr/>
          </p:nvSpPr>
          <p:spPr bwMode="auto">
            <a:xfrm>
              <a:off x="3784305" y="2354263"/>
              <a:ext cx="1571899" cy="393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 dirty="0"/>
                <a:t>AGROINDÚSTRIA</a:t>
              </a:r>
            </a:p>
          </p:txBody>
        </p:sp>
        <p:sp>
          <p:nvSpPr>
            <p:cNvPr id="63" name="_s35847"/>
            <p:cNvSpPr>
              <a:spLocks noChangeArrowheads="1"/>
            </p:cNvSpPr>
            <p:nvPr/>
          </p:nvSpPr>
          <p:spPr bwMode="auto">
            <a:xfrm>
              <a:off x="452438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 dirty="0"/>
                <a:t>Laticínios</a:t>
              </a:r>
            </a:p>
          </p:txBody>
        </p:sp>
        <p:sp>
          <p:nvSpPr>
            <p:cNvPr id="64" name="_s35848"/>
            <p:cNvSpPr>
              <a:spLocks noChangeArrowheads="1"/>
            </p:cNvSpPr>
            <p:nvPr/>
          </p:nvSpPr>
          <p:spPr bwMode="auto">
            <a:xfrm>
              <a:off x="1855329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Óleos vegetais</a:t>
              </a:r>
            </a:p>
          </p:txBody>
        </p:sp>
        <p:sp>
          <p:nvSpPr>
            <p:cNvPr id="65" name="_s35849"/>
            <p:cNvSpPr>
              <a:spLocks noChangeArrowheads="1"/>
            </p:cNvSpPr>
            <p:nvPr/>
          </p:nvSpPr>
          <p:spPr bwMode="auto">
            <a:xfrm>
              <a:off x="3258221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Abate e preparação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 de carnes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800"/>
            </a:p>
          </p:txBody>
        </p:sp>
        <p:sp>
          <p:nvSpPr>
            <p:cNvPr id="66" name="_s35854"/>
            <p:cNvSpPr>
              <a:spLocks noChangeArrowheads="1"/>
            </p:cNvSpPr>
            <p:nvPr/>
          </p:nvSpPr>
          <p:spPr bwMode="auto">
            <a:xfrm>
              <a:off x="4661112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Sucos de frutas</a:t>
              </a:r>
            </a:p>
          </p:txBody>
        </p:sp>
        <p:sp>
          <p:nvSpPr>
            <p:cNvPr id="67" name="_s35856"/>
            <p:cNvSpPr>
              <a:spLocks noChangeArrowheads="1"/>
            </p:cNvSpPr>
            <p:nvPr/>
          </p:nvSpPr>
          <p:spPr bwMode="auto">
            <a:xfrm>
              <a:off x="6064003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8202" tIns="14100" rIns="28202" bIns="141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Beneficiamento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de café</a:t>
              </a:r>
            </a:p>
          </p:txBody>
        </p:sp>
        <p:sp>
          <p:nvSpPr>
            <p:cNvPr id="68" name="_s35858"/>
            <p:cNvSpPr>
              <a:spLocks noChangeArrowheads="1"/>
            </p:cNvSpPr>
            <p:nvPr/>
          </p:nvSpPr>
          <p:spPr bwMode="auto">
            <a:xfrm>
              <a:off x="7466895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5698" tIns="17849" rIns="35698" bIns="17849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biotecnologia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0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420888"/>
            <a:ext cx="7992888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/>
              <a:t>Sistema digestório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exemplo</a:t>
            </a:r>
            <a:r>
              <a:rPr lang="en-US" sz="3200" b="1" dirty="0" smtClean="0"/>
              <a:t>)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3598233"/>
            <a:ext cx="204972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alto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483768" y="3586299"/>
            <a:ext cx="228601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médio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860032" y="3598233"/>
            <a:ext cx="21900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baixo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202208" y="3586299"/>
            <a:ext cx="15429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Órgãos anexos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1979712" y="2852936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3851920" y="285293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139952" y="285293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4139952" y="2852936"/>
            <a:ext cx="3833717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55576" y="4441120"/>
            <a:ext cx="914353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Boca </a:t>
            </a:r>
          </a:p>
          <a:p>
            <a:r>
              <a:rPr lang="pt-BR" dirty="0" smtClean="0"/>
              <a:t>Faringe</a:t>
            </a:r>
          </a:p>
          <a:p>
            <a:r>
              <a:rPr lang="pt-BR" dirty="0" smtClean="0"/>
              <a:t>Esôfago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719441" y="4587238"/>
            <a:ext cx="1814664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Estômago</a:t>
            </a:r>
          </a:p>
          <a:p>
            <a:r>
              <a:rPr lang="pt-BR" dirty="0" smtClean="0"/>
              <a:t>Intestino delgado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5219722" y="4718119"/>
            <a:ext cx="167417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Intestino grosso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488179" y="4365104"/>
            <a:ext cx="1186216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glândulas salivares, dentes, língua, pâncreas, fígado e vesícula biliar.</a:t>
            </a:r>
          </a:p>
        </p:txBody>
      </p:sp>
      <p:cxnSp>
        <p:nvCxnSpPr>
          <p:cNvPr id="37" name="Conector de seta reta 36"/>
          <p:cNvCxnSpPr/>
          <p:nvPr/>
        </p:nvCxnSpPr>
        <p:spPr>
          <a:xfrm>
            <a:off x="1212752" y="3967565"/>
            <a:ext cx="0" cy="397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21" idx="2"/>
          </p:cNvCxnSpPr>
          <p:nvPr/>
        </p:nvCxnSpPr>
        <p:spPr>
          <a:xfrm>
            <a:off x="3626773" y="3955631"/>
            <a:ext cx="0" cy="485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>
            <a:stCxn id="22" idx="2"/>
          </p:cNvCxnSpPr>
          <p:nvPr/>
        </p:nvCxnSpPr>
        <p:spPr>
          <a:xfrm flipH="1">
            <a:off x="5955043" y="3967565"/>
            <a:ext cx="1" cy="619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23" idx="2"/>
          </p:cNvCxnSpPr>
          <p:nvPr/>
        </p:nvCxnSpPr>
        <p:spPr>
          <a:xfrm flipH="1">
            <a:off x="7973669" y="3955631"/>
            <a:ext cx="1" cy="321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352928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dirty="0"/>
              <a:t>A identificação do tipo de relação pode não ser suficiente para determinar os conceitos subordinados num conjunto particular. Pode ser conveniente indicar o  critério pelo qual eles são organizados (facetas).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dirty="0"/>
              <a:t>- Para as relações genéricas</a:t>
            </a:r>
          </a:p>
          <a:p>
            <a:pPr lvl="1">
              <a:lnSpc>
                <a:spcPct val="90000"/>
              </a:lnSpc>
            </a:pPr>
            <a:r>
              <a:rPr lang="pt-BR" altLang="pt-BR" sz="1800" dirty="0"/>
              <a:t>Por tipo</a:t>
            </a:r>
          </a:p>
          <a:p>
            <a:pPr lvl="1">
              <a:lnSpc>
                <a:spcPct val="90000"/>
              </a:lnSpc>
            </a:pPr>
            <a:r>
              <a:rPr lang="pt-BR" altLang="pt-BR" sz="1800" dirty="0"/>
              <a:t>Por número de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dirty="0"/>
              <a:t>Para as relações partitivas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partes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processo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método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função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propriedade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dirty="0"/>
              <a:t>Etc</a:t>
            </a:r>
            <a:r>
              <a:rPr lang="pt-BR" altLang="pt-BR" sz="1800" dirty="0" smtClean="0"/>
              <a:t>.</a:t>
            </a: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pt-BR" altLang="pt-BR" sz="3200" dirty="0"/>
              <a:t>Critérios de ordenação nas relações </a:t>
            </a:r>
            <a:r>
              <a:rPr lang="pt-BR" altLang="pt-BR" sz="3200" dirty="0" smtClean="0"/>
              <a:t/>
            </a:r>
            <a:br>
              <a:rPr lang="pt-BR" altLang="pt-BR" sz="3200" dirty="0" smtClean="0"/>
            </a:br>
            <a:r>
              <a:rPr lang="pt-BR" altLang="pt-BR" sz="3200" dirty="0" smtClean="0"/>
              <a:t>(</a:t>
            </a:r>
            <a:r>
              <a:rPr lang="pt-BR" altLang="pt-BR" sz="3200" dirty="0"/>
              <a:t>genéricas ou partitivas)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13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42900" y="889000"/>
            <a:ext cx="8077200" cy="4343400"/>
            <a:chOff x="342900" y="889000"/>
            <a:chExt cx="8077200" cy="43434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159000" y="889000"/>
              <a:ext cx="3898900" cy="6477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Ensino médio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127500" y="1625600"/>
              <a:ext cx="0" cy="71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790700" y="2362200"/>
              <a:ext cx="5016500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803400" y="2374900"/>
              <a:ext cx="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04825" y="2894013"/>
              <a:ext cx="28130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Por tipo de instituição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mantenedora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927725" y="2894013"/>
              <a:ext cx="21780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Por modalidade de ensino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41500" y="3517900"/>
              <a:ext cx="127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819900" y="3276600"/>
              <a:ext cx="127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901700" y="4051300"/>
              <a:ext cx="2222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876300" y="40513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7937500" y="40386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5410200" y="40640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3124200" y="40767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5422900" y="4025900"/>
              <a:ext cx="2501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42900" y="4572000"/>
              <a:ext cx="11176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público</a:t>
              </a: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2616200" y="4572000"/>
              <a:ext cx="1066800" cy="63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privado</a:t>
              </a: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4889500" y="4597400"/>
              <a:ext cx="1193800" cy="63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médio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de primeiro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 segundo ciclos</a:t>
              </a: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7200900" y="4546600"/>
              <a:ext cx="1219200" cy="660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médio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profissionalizante</a:t>
              </a:r>
            </a:p>
          </p:txBody>
        </p:sp>
      </p:grpSp>
      <p:cxnSp>
        <p:nvCxnSpPr>
          <p:cNvPr id="26" name="Conector reto 25"/>
          <p:cNvCxnSpPr/>
          <p:nvPr/>
        </p:nvCxnSpPr>
        <p:spPr>
          <a:xfrm>
            <a:off x="6807200" y="2367731"/>
            <a:ext cx="0" cy="557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0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pt-BR" sz="2400" dirty="0"/>
              <a:t>São </a:t>
            </a:r>
            <a:r>
              <a:rPr lang="pt-BR" altLang="pt-BR" sz="2400" b="1" dirty="0"/>
              <a:t>relações não-hierárquicas</a:t>
            </a:r>
            <a:r>
              <a:rPr lang="pt-BR" altLang="pt-BR" sz="2400" dirty="0"/>
              <a:t>. Existe uma relação associativa quando uma </a:t>
            </a:r>
            <a:r>
              <a:rPr lang="pt-BR" altLang="pt-BR" sz="2400" b="1" dirty="0"/>
              <a:t>conexão temática </a:t>
            </a:r>
            <a:r>
              <a:rPr lang="pt-BR" altLang="pt-BR" sz="2400" dirty="0"/>
              <a:t>pode ser estabelecida entre os conceitos em virtude da experiência.</a:t>
            </a:r>
          </a:p>
          <a:p>
            <a:pPr algn="just"/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Exemplos :</a:t>
            </a:r>
          </a:p>
          <a:p>
            <a:pPr algn="just"/>
            <a:r>
              <a:rPr lang="pt-BR" altLang="pt-BR" sz="2400" dirty="0"/>
              <a:t>grafite/ lápis	==&gt; conteúdo/continente</a:t>
            </a:r>
          </a:p>
          <a:p>
            <a:pPr algn="just"/>
            <a:r>
              <a:rPr lang="pt-BR" altLang="pt-BR" sz="2400" dirty="0"/>
              <a:t>escrever / lápis	==&gt; atividade/instrumento</a:t>
            </a:r>
          </a:p>
          <a:p>
            <a:pPr algn="just"/>
            <a:r>
              <a:rPr lang="pt-BR" altLang="pt-BR" sz="2400" dirty="0"/>
              <a:t>gametas / zigotos ==&gt; etapas de um ciclo</a:t>
            </a:r>
          </a:p>
          <a:p>
            <a:pPr algn="just"/>
            <a:r>
              <a:rPr lang="pt-BR" altLang="pt-BR" sz="2400" dirty="0" smtClean="0"/>
              <a:t>umidade </a:t>
            </a:r>
            <a:r>
              <a:rPr lang="pt-BR" altLang="pt-BR" sz="2400" dirty="0"/>
              <a:t>/ corrosão ==&gt; causa-efeito</a:t>
            </a:r>
          </a:p>
          <a:p>
            <a:pPr algn="just"/>
            <a:r>
              <a:rPr lang="pt-BR" altLang="pt-BR" sz="2400" dirty="0"/>
              <a:t>padeiro / pão ==&gt; produtor/produto</a:t>
            </a:r>
          </a:p>
          <a:p>
            <a:pPr algn="just"/>
            <a:r>
              <a:rPr lang="pt-BR" altLang="pt-BR" sz="2400" dirty="0"/>
              <a:t>hora / relógio ===&gt; duração / instrumento de medida</a:t>
            </a:r>
          </a:p>
          <a:p>
            <a:pPr algn="just"/>
            <a:r>
              <a:rPr lang="pt-BR" altLang="pt-BR" sz="2400" dirty="0"/>
              <a:t>pintor / pincel ==&gt; profissão / instrumento típico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Relações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associativas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4435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t-BR" sz="2400" i="1" dirty="0" smtClean="0"/>
              <a:t>Busca pela eficácia – normalização.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i="1" dirty="0" smtClean="0"/>
              <a:t>As obras produzidas registram terminologias recomendadas e que devem, de preferência, ser utilizadas em comunicações técnicas e científicas.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1926 – ISA (</a:t>
            </a:r>
            <a:r>
              <a:rPr lang="pt-BR" sz="2400" b="1" i="1" dirty="0" err="1" smtClean="0"/>
              <a:t>International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Federation</a:t>
            </a:r>
            <a:r>
              <a:rPr lang="pt-BR" sz="2400" b="1" i="1" dirty="0" smtClean="0"/>
              <a:t> of </a:t>
            </a:r>
            <a:r>
              <a:rPr lang="pt-BR" sz="2400" b="1" i="1" dirty="0" err="1" smtClean="0"/>
              <a:t>National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Standardizing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Association</a:t>
            </a:r>
            <a:r>
              <a:rPr lang="pt-BR" sz="2400" b="1" i="1" dirty="0" smtClean="0"/>
              <a:t>) </a:t>
            </a:r>
            <a:r>
              <a:rPr lang="pt-BR" sz="2400" i="1" dirty="0" smtClean="0"/>
              <a:t>– facilitar comércio internacional.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1946 – ISO (Organização Internacional de normalização).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Comitê Técnico 37 – Terminologia.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ORGANISMOS NORMALIZADORES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52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altLang="pt-BR" sz="2400" dirty="0" smtClean="0"/>
              <a:t>Mais exemplos:</a:t>
            </a:r>
          </a:p>
          <a:p>
            <a:pPr algn="just"/>
            <a:r>
              <a:rPr lang="pt-BR" altLang="pt-BR" sz="2400" dirty="0"/>
              <a:t>Causa-efeito </a:t>
            </a:r>
            <a:r>
              <a:rPr lang="pt-BR" altLang="pt-BR" sz="2400" dirty="0">
                <a:sym typeface="Wingdings" pitchFamily="2" charset="2"/>
              </a:rPr>
              <a:t> explosão nuclear / partículas radioativas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Material-produto  aço / ponte de aço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Material-propriedade  vidro / fragilidade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Processo-produto  tecelagem / tecido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Processo-instrumento  incisão / bisturi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Processo-método  armazenagem / congelamento a 				vácuo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Fenômeno-medida  luz / Watt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Objeto-material  ponte / ferro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Atividade-lugar  mineração / garimpo	</a:t>
            </a:r>
          </a:p>
          <a:p>
            <a:pPr algn="just"/>
            <a:endParaRPr lang="pt-BR" altLang="pt-BR" sz="2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Relações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associativas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42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4644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800" b="1" dirty="0" smtClean="0"/>
              <a:t>Terminologia, Documentação e Comunicação</a:t>
            </a:r>
          </a:p>
          <a:p>
            <a:pPr algn="just">
              <a:buNone/>
            </a:pPr>
            <a:endParaRPr lang="pt-BR" altLang="pt-BR" sz="2800" dirty="0" smtClean="0"/>
          </a:p>
          <a:p>
            <a:pPr algn="just">
              <a:buNone/>
            </a:pPr>
            <a:r>
              <a:rPr lang="pt-BR" altLang="pt-BR" sz="2800" dirty="0" smtClean="0"/>
              <a:t>Início </a:t>
            </a:r>
            <a:r>
              <a:rPr lang="pt-BR" altLang="pt-BR" sz="2800" dirty="0"/>
              <a:t>– trabalhava de maneira empírica</a:t>
            </a:r>
          </a:p>
          <a:p>
            <a:pPr algn="just">
              <a:buNone/>
            </a:pPr>
            <a:r>
              <a:rPr lang="pt-BR" altLang="pt-BR" sz="2800" dirty="0"/>
              <a:t>Com os estudos da Linguística, pôde-se verificar que tais linguagens só poderiam efetivamente receber esse nome (Linguagens Documentárias) se funcionassem simultaneamente como instrumentos de significação e de comunicação.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800" b="1" i="1" dirty="0" smtClean="0"/>
          </a:p>
        </p:txBody>
      </p:sp>
      <p:pic>
        <p:nvPicPr>
          <p:cNvPr id="10242" name="Picture 2" descr="Resultado de imagem para comunicaçã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312368" cy="183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394" y="1447500"/>
            <a:ext cx="8148479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altLang="pt-BR" sz="4000" dirty="0" smtClean="0"/>
              <a:t>Em busca do significado</a:t>
            </a:r>
          </a:p>
          <a:p>
            <a:pPr algn="just"/>
            <a:endParaRPr lang="pt-BR" altLang="pt-BR" sz="4000" dirty="0"/>
          </a:p>
          <a:p>
            <a:pPr algn="just">
              <a:buNone/>
            </a:pPr>
            <a:r>
              <a:rPr lang="pt-BR" altLang="pt-BR" sz="4000" dirty="0"/>
              <a:t>Para a estruturação das </a:t>
            </a:r>
            <a:r>
              <a:rPr lang="pt-BR" altLang="pt-BR" sz="4000" dirty="0" smtClean="0"/>
              <a:t>Linguagens Documentárias </a:t>
            </a:r>
            <a:r>
              <a:rPr lang="pt-BR" altLang="pt-BR" sz="4000" dirty="0"/>
              <a:t>é preciso buscar referências de </a:t>
            </a:r>
            <a:r>
              <a:rPr lang="pt-BR" altLang="pt-BR" sz="4000" u="sng" dirty="0"/>
              <a:t>significado para os termos</a:t>
            </a:r>
            <a:r>
              <a:rPr lang="pt-BR" altLang="pt-BR" sz="4000" dirty="0"/>
              <a:t>, ou seja, verificar como a língua de especialidade do domínio transforma a palavra, a partir de seu uso concreto no discurso da especialidade, em unidade de significação precisa.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  <p:pic>
        <p:nvPicPr>
          <p:cNvPr id="21506" name="Picture 2" descr="Resultado de imagem para signific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8"/>
            <a:ext cx="2857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9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pt-BR" altLang="pt-BR" sz="3600" dirty="0" smtClean="0"/>
              <a:t>Relacionamentos</a:t>
            </a:r>
            <a:endParaRPr lang="pt-BR" altLang="pt-BR" sz="3600" dirty="0"/>
          </a:p>
          <a:p>
            <a:pPr algn="just"/>
            <a:endParaRPr lang="pt-BR" altLang="pt-BR" sz="3600" dirty="0"/>
          </a:p>
          <a:p>
            <a:pPr algn="just">
              <a:buNone/>
            </a:pPr>
            <a:r>
              <a:rPr lang="pt-BR" altLang="pt-BR" sz="3600" dirty="0"/>
              <a:t>Não basta, entretanto, recolher um a um os termos do domínio. Para que a LD ganhe uma significação própria como um todo e nas suas unidades, é preciso que ela tenha um arranjo próprio, construído a partir do relacionamento mútuo entre os termos.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934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pt-BR" altLang="pt-BR" sz="3600" dirty="0" smtClean="0"/>
              <a:t>Duas terminologias</a:t>
            </a:r>
            <a:endParaRPr lang="pt-BR" altLang="pt-BR" sz="3600" dirty="0"/>
          </a:p>
          <a:p>
            <a:pPr algn="just">
              <a:lnSpc>
                <a:spcPct val="80000"/>
              </a:lnSpc>
            </a:pPr>
            <a:endParaRPr lang="pt-BR" altLang="pt-BR" sz="36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3600" dirty="0"/>
              <a:t>A Terminologia teórica respalda o processo de delimitação dos domínios, já que oferece princípios para a delimitação de conceitos e termos e para a construção do sistema de conceitos.</a:t>
            </a:r>
          </a:p>
          <a:p>
            <a:pPr algn="just">
              <a:lnSpc>
                <a:spcPct val="80000"/>
              </a:lnSpc>
              <a:buNone/>
            </a:pPr>
            <a:endParaRPr lang="pt-BR" altLang="pt-BR" sz="36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3600" dirty="0"/>
              <a:t>A terminologia concreta (vocabulários, glossários e dicionários técnicos) fornece referências para a interpretação do significado dos termos de uma área.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4730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endParaRPr lang="pt-BR" altLang="pt-BR" sz="36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3600" dirty="0"/>
              <a:t>Trabalhando com o apoio da Terminologia e das terminologias, podemos substituir o trabalho empírico, antes empregado na Documentação, por um processo sedimentado em princípios teórico-metodológicos consistentes, como também procurar pelo significado dos termos nos domínios específicos de interesse.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8008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906343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dirty="0"/>
              <a:t>Atividade que concerne à sistematização da coleta, da descrição, do tratamento e da apresentação dos conceitos e de suas designações</a:t>
            </a:r>
            <a:r>
              <a:rPr lang="pt-BR" altLang="pt-BR" sz="2800" dirty="0" smtClean="0"/>
              <a:t>.</a:t>
            </a:r>
          </a:p>
          <a:p>
            <a:pPr marL="0" indent="0" algn="just">
              <a:buNone/>
            </a:pPr>
            <a:endParaRPr lang="pt-BR" altLang="pt-BR" sz="2800" dirty="0"/>
          </a:p>
          <a:p>
            <a:pPr marL="0" indent="0" algn="just">
              <a:buNone/>
            </a:pPr>
            <a:endParaRPr lang="pt-BR" altLang="pt-BR" sz="2800" dirty="0" smtClean="0"/>
          </a:p>
          <a:p>
            <a:pPr marL="0" indent="0" algn="just">
              <a:buNone/>
            </a:pPr>
            <a:endParaRPr lang="pt-BR" altLang="pt-BR" sz="2800" dirty="0" smtClean="0"/>
          </a:p>
          <a:p>
            <a:endParaRPr lang="pt-BR" sz="26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Trabalho terminológico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737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060848"/>
            <a:ext cx="7906343" cy="4392488"/>
          </a:xfrm>
        </p:spPr>
        <p:txBody>
          <a:bodyPr>
            <a:normAutofit fontScale="92500" lnSpcReduction="20000"/>
          </a:bodyPr>
          <a:lstStyle/>
          <a:p>
            <a:endParaRPr lang="pt-BR" sz="3200" b="1" dirty="0" smtClean="0">
              <a:solidFill>
                <a:schemeClr val="tx1"/>
              </a:solidFill>
            </a:endParaRP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Multiplicação </a:t>
            </a:r>
            <a:r>
              <a:rPr lang="pt-BR" sz="2800" dirty="0">
                <a:solidFill>
                  <a:schemeClr val="tx1"/>
                </a:solidFill>
              </a:rPr>
              <a:t>de intercâmbios plurilíngues.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Diversificação das situações de comunicação especializada devido a diferença de necessidades na transmissão do conhecimento especializado.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Crescimento acelerado do conhecimento com aumento dos temas e diversificação dos conteúdos especializados.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Difusão do conhecimento especializado através dos meios de comunicação.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Uso das tecnologias da informação e da comunicação.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2251720"/>
          </a:xfrm>
        </p:spPr>
        <p:txBody>
          <a:bodyPr/>
          <a:lstStyle/>
          <a:p>
            <a:r>
              <a:rPr lang="pt-BR" b="1" dirty="0" smtClean="0"/>
              <a:t>Terminologia proporciona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65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100" b="1" i="1" dirty="0" smtClean="0"/>
              <a:t>Utilidade da Terminologia e das terminologias para a documentação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/>
          </a:p>
          <a:p>
            <a:pPr algn="just"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Permite substituir as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práticas empíricas </a:t>
            </a:r>
            <a:r>
              <a:rPr lang="pt-BR" sz="2800" dirty="0">
                <a:ea typeface="ＭＳ Ｐゴシック" pitchFamily="-106" charset="-128"/>
              </a:rPr>
              <a:t>de escolha de termos para compor um Vocabulário Controlado pela consulta a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terminologias</a:t>
            </a:r>
            <a:r>
              <a:rPr lang="pt-BR" sz="2800" dirty="0">
                <a:ea typeface="ＭＳ Ｐゴシック" pitchFamily="-106" charset="-128"/>
              </a:rPr>
              <a:t> das áreas do saber ou de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atividade</a:t>
            </a:r>
            <a:r>
              <a:rPr lang="pt-BR" sz="2800" dirty="0" smtClean="0">
                <a:ea typeface="ＭＳ Ｐゴシック" pitchFamily="-106" charset="-128"/>
              </a:rPr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2800" dirty="0">
              <a:ea typeface="ＭＳ Ｐゴシック" pitchFamily="-106" charset="-128"/>
            </a:endParaRPr>
          </a:p>
          <a:p>
            <a:pPr algn="just"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Fornece metodologias para identificar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domínios de conhecimento e de atividade;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termos e conceitos;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as relações entre os conceitos a partir de definições</a:t>
            </a:r>
            <a:r>
              <a:rPr lang="pt-BR" sz="2600" dirty="0" smtClean="0">
                <a:ea typeface="ＭＳ Ｐゴシック" pitchFamily="-106" charset="-128"/>
              </a:rPr>
              <a:t>.</a:t>
            </a:r>
            <a:endParaRPr lang="pt-BR" sz="4100" b="1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608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32048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MERCADO FINANCEIRO                                            (Descritor)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i="1" dirty="0">
                <a:cs typeface="Arial" pitchFamily="34" charset="0"/>
              </a:rPr>
              <a:t>Financial market/des marchés financiers   </a:t>
            </a:r>
            <a:r>
              <a:rPr lang="pt-PT" altLang="pt-BR" sz="2400" b="1" dirty="0">
                <a:cs typeface="Arial" pitchFamily="34" charset="0"/>
              </a:rPr>
              <a:t>(correpondente em Tesauro multilíngue)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               NE     </a:t>
            </a:r>
            <a:r>
              <a:rPr lang="pt-BR" altLang="pt-BR" sz="2400" dirty="0"/>
              <a:t>é um sistema de distribuição de valores mobiliários que proporciona liquidez aos títulos de emissão de empresas e viabiliza o processo de capitalização</a:t>
            </a:r>
            <a:r>
              <a:rPr lang="pt-BR" altLang="pt-BR" sz="2400" dirty="0" smtClean="0"/>
              <a:t>.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UP</a:t>
            </a:r>
            <a:r>
              <a:rPr lang="pt-PT" altLang="pt-BR" sz="2400" dirty="0">
                <a:cs typeface="Arial" pitchFamily="34" charset="0"/>
              </a:rPr>
              <a:t>	Mercado de capitais                     </a:t>
            </a:r>
            <a:r>
              <a:rPr lang="pt-PT" altLang="pt-BR" sz="2400" b="1" dirty="0">
                <a:cs typeface="Arial" pitchFamily="34" charset="0"/>
              </a:rPr>
              <a:t>(relação de equivalência</a:t>
            </a:r>
            <a:r>
              <a:rPr lang="pt-PT" altLang="pt-BR" sz="2400" dirty="0">
                <a:cs typeface="Arial" pitchFamily="34" charset="0"/>
              </a:rPr>
              <a:t>)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TG</a:t>
            </a:r>
            <a:r>
              <a:rPr lang="pt-PT" altLang="pt-BR" sz="2400" dirty="0">
                <a:cs typeface="Arial" pitchFamily="34" charset="0"/>
              </a:rPr>
              <a:t>	Mercado           </a:t>
            </a:r>
            <a:r>
              <a:rPr lang="pt-PT" altLang="pt-BR" sz="2400" dirty="0" smtClean="0">
                <a:cs typeface="Arial" pitchFamily="34" charset="0"/>
              </a:rPr>
              <a:t>                                 </a:t>
            </a:r>
            <a:r>
              <a:rPr lang="pt-PT" altLang="pt-BR" sz="2400" b="1" dirty="0" smtClean="0">
                <a:cs typeface="Arial" pitchFamily="34" charset="0"/>
              </a:rPr>
              <a:t>(</a:t>
            </a:r>
            <a:r>
              <a:rPr lang="pt-PT" altLang="pt-BR" sz="2400" b="1" dirty="0">
                <a:cs typeface="Arial" pitchFamily="34" charset="0"/>
              </a:rPr>
              <a:t>relação hierárquica</a:t>
            </a:r>
            <a:r>
              <a:rPr lang="pt-PT" altLang="pt-BR" sz="2400" dirty="0" smtClean="0">
                <a:cs typeface="Arial" pitchFamily="34" charset="0"/>
              </a:rPr>
              <a:t>)</a:t>
            </a: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   </a:t>
            </a:r>
            <a:r>
              <a:rPr lang="pt-PT" altLang="pt-BR" sz="2400" b="1" dirty="0" smtClean="0">
                <a:cs typeface="Arial" pitchFamily="34" charset="0"/>
              </a:rPr>
              <a:t>TE </a:t>
            </a:r>
            <a:r>
              <a:rPr lang="pt-PT" altLang="pt-BR" sz="2400" dirty="0" smtClean="0">
                <a:cs typeface="Arial" pitchFamily="34" charset="0"/>
              </a:rPr>
              <a:t>        Mercado </a:t>
            </a:r>
            <a:r>
              <a:rPr lang="pt-PT" altLang="pt-BR" sz="2400" dirty="0">
                <a:cs typeface="Arial" pitchFamily="34" charset="0"/>
              </a:rPr>
              <a:t>financeiro internacional </a:t>
            </a:r>
            <a:r>
              <a:rPr lang="pt-PT" altLang="pt-BR" sz="2400" b="1" dirty="0">
                <a:cs typeface="Arial" pitchFamily="34" charset="0"/>
              </a:rPr>
              <a:t>(relação hierárquica</a:t>
            </a:r>
            <a:r>
              <a:rPr lang="pt-PT" altLang="pt-BR" sz="2400" dirty="0">
                <a:cs typeface="Arial" pitchFamily="34" charset="0"/>
              </a:rPr>
              <a:t>)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TR</a:t>
            </a:r>
            <a:r>
              <a:rPr lang="pt-PT" altLang="pt-BR" sz="2400" dirty="0">
                <a:cs typeface="Arial" pitchFamily="34" charset="0"/>
              </a:rPr>
              <a:t>	Bancos comerciais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		Capital                     (</a:t>
            </a:r>
            <a:r>
              <a:rPr lang="pt-PT" altLang="pt-BR" sz="2400" b="1" dirty="0" smtClean="0">
                <a:cs typeface="Arial" pitchFamily="34" charset="0"/>
              </a:rPr>
              <a:t>relações associativas)</a:t>
            </a:r>
            <a:endParaRPr lang="pt-PT" altLang="pt-BR" sz="2400" b="1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		Títulos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 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dirty="0" smtClean="0">
                <a:cs typeface="Arial" pitchFamily="34" charset="0"/>
              </a:rPr>
              <a:t>Nota de escopo: definição </a:t>
            </a:r>
            <a:r>
              <a:rPr lang="pt-PT" altLang="pt-BR" sz="2400" dirty="0">
                <a:cs typeface="Arial" pitchFamily="34" charset="0"/>
              </a:rPr>
              <a:t>do termo no âmbito de uma determinada área de especialidade.</a:t>
            </a:r>
            <a:endParaRPr lang="pt-BR" altLang="pt-BR" sz="2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Exemplo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rede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relações</a:t>
            </a:r>
            <a:r>
              <a:rPr lang="en-US" sz="3200" b="1" dirty="0" smtClean="0"/>
              <a:t> de um </a:t>
            </a:r>
            <a:r>
              <a:rPr lang="en-US" sz="3200" b="1" dirty="0" err="1" smtClean="0"/>
              <a:t>tesauro</a:t>
            </a:r>
            <a:endParaRPr lang="pt-BR" sz="3600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203848" y="213285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1115616" y="3206855"/>
            <a:ext cx="43204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916832"/>
            <a:ext cx="7922842" cy="424847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pt-BR" sz="3200" b="1" i="1" dirty="0" smtClean="0"/>
              <a:t>Comitê Técnico 37  (</a:t>
            </a:r>
            <a:r>
              <a:rPr lang="pt-BR" sz="3200" b="1" i="1" dirty="0" err="1" smtClean="0"/>
              <a:t>GTs</a:t>
            </a:r>
            <a:r>
              <a:rPr lang="pt-BR" sz="3200" b="1" i="1" dirty="0" smtClean="0"/>
              <a:t> e subcomitês)</a:t>
            </a:r>
          </a:p>
          <a:p>
            <a:pPr marL="0" lvl="0" indent="0" algn="just">
              <a:buNone/>
            </a:pPr>
            <a:r>
              <a:rPr lang="pt-BR" sz="2400" b="1" i="1" dirty="0" smtClean="0"/>
              <a:t>“ Tem as seguintes funções: elaborar princípios e métodos de produção de obras terminográficas; propor formas de apresentação de vocabulários monolíngues, bilíngues e multilíngues; homogeneizar a terminologia internacional; fazer um inventário dos vocabulários existentes; preparar normas para facilitar o intercâmbio de dados por meio de recursos informáticos; e outras ligadas à normalização terminológica” (BARROS, 2004 p. 84)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ORGANISMOS NORMALIZADORES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951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906343" cy="4392488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Aumento do valor social da informação especializada.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Demanda por terminologia disponível.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Defesa do </a:t>
            </a:r>
            <a:r>
              <a:rPr lang="pt-BR" sz="2600" dirty="0" err="1">
                <a:solidFill>
                  <a:schemeClr val="tx1"/>
                </a:solidFill>
              </a:rPr>
              <a:t>plurilinguismo</a:t>
            </a:r>
            <a:r>
              <a:rPr lang="pt-BR" sz="2600" dirty="0">
                <a:solidFill>
                  <a:schemeClr val="tx1"/>
                </a:solidFill>
              </a:rPr>
              <a:t> na comunicação gera necessidades terminológicas e neológicas.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Surgimento de novas profissões </a:t>
            </a:r>
            <a:r>
              <a:rPr lang="pt-BR" sz="2600" dirty="0" smtClean="0">
                <a:solidFill>
                  <a:schemeClr val="tx1"/>
                </a:solidFill>
              </a:rPr>
              <a:t>linguísticas (tradutor, intérprete, etc.).</a:t>
            </a:r>
          </a:p>
          <a:p>
            <a:endParaRPr lang="pt-BR" sz="26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Que tem como consequências...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487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844824"/>
            <a:ext cx="7906343" cy="4392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DICIONÁRIO TERMINOLÓGICO (DICIONÁRIO TÉCNICO): conjunto de entradas terminológicas que apresentam informações relacionadas aos conceitos ou designações de um ou de vários domínios particulares.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VOCABULÁRIO: dicionário terminológico que contém designações e definições de um ou vários domínios particulares.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Ex.: Um vocabulário pode ser </a:t>
            </a:r>
            <a:r>
              <a:rPr lang="pt-BR" altLang="pt-BR" sz="2000" dirty="0" err="1"/>
              <a:t>monolingüe</a:t>
            </a:r>
            <a:r>
              <a:rPr lang="pt-BR" altLang="pt-BR" sz="2000" dirty="0"/>
              <a:t>, </a:t>
            </a:r>
            <a:r>
              <a:rPr lang="pt-BR" altLang="pt-BR" sz="2000" dirty="0" err="1"/>
              <a:t>biblingüe</a:t>
            </a:r>
            <a:r>
              <a:rPr lang="pt-BR" altLang="pt-BR" sz="2000" dirty="0"/>
              <a:t> ou </a:t>
            </a:r>
            <a:r>
              <a:rPr lang="pt-BR" altLang="pt-BR" sz="2000" dirty="0" err="1"/>
              <a:t>multilingüe</a:t>
            </a:r>
            <a:r>
              <a:rPr lang="pt-BR" altLang="pt-BR" sz="2000" dirty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GLOSSÁRIO: dicionário terminológico que contém uma lista de designações de um domínio e seus equivalentes em uma ou mais línguas.  </a:t>
            </a:r>
          </a:p>
          <a:p>
            <a:pPr marL="0" indent="0" algn="just">
              <a:buNone/>
            </a:pPr>
            <a:endParaRPr lang="pt-BR" altLang="pt-BR" sz="2000" dirty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Produtos terminológicos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999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916832"/>
            <a:ext cx="7922842" cy="424847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altLang="pt-BR" sz="3600" dirty="0" smtClean="0"/>
          </a:p>
          <a:p>
            <a:pPr algn="just"/>
            <a:r>
              <a:rPr lang="pt-BR" altLang="pt-BR" sz="3600" dirty="0" smtClean="0"/>
              <a:t>Principal </a:t>
            </a:r>
            <a:r>
              <a:rPr lang="pt-BR" altLang="pt-BR" sz="3600" b="1" dirty="0"/>
              <a:t>papel da Terminologia</a:t>
            </a:r>
            <a:r>
              <a:rPr lang="pt-BR" altLang="pt-BR" sz="3600" dirty="0"/>
              <a:t>: possibilitar a </a:t>
            </a:r>
            <a:r>
              <a:rPr lang="pt-BR" altLang="pt-BR" sz="3600" b="1" dirty="0"/>
              <a:t>comunicação científica </a:t>
            </a:r>
            <a:r>
              <a:rPr lang="pt-BR" altLang="pt-BR" sz="3600" dirty="0"/>
              <a:t>(para especialistas e usuários);</a:t>
            </a:r>
          </a:p>
          <a:p>
            <a:pPr algn="just">
              <a:buFont typeface="Wingdings 2" pitchFamily="18" charset="2"/>
              <a:buNone/>
            </a:pPr>
            <a:endParaRPr lang="pt-BR" altLang="pt-BR" sz="3600" dirty="0"/>
          </a:p>
          <a:p>
            <a:pPr algn="just">
              <a:buFont typeface="Wingdings 2" pitchFamily="18" charset="2"/>
              <a:buNone/>
            </a:pPr>
            <a:r>
              <a:rPr lang="pt-BR" altLang="pt-BR" sz="3600" b="1" dirty="0"/>
              <a:t>            </a:t>
            </a:r>
            <a:r>
              <a:rPr lang="pt-BR" altLang="pt-BR" sz="3600" b="1" dirty="0">
                <a:solidFill>
                  <a:srgbClr val="FF0000"/>
                </a:solidFill>
              </a:rPr>
              <a:t>“Não há ciência sem terminologia...” (Benveniste, 1988</a:t>
            </a:r>
            <a:r>
              <a:rPr lang="pt-BR" altLang="pt-BR" sz="3600" b="1" dirty="0" smtClean="0">
                <a:solidFill>
                  <a:srgbClr val="FF0000"/>
                </a:solidFill>
              </a:rPr>
              <a:t>).</a:t>
            </a:r>
            <a:endParaRPr lang="pt-BR" altLang="pt-BR" sz="3600" b="1" dirty="0">
              <a:solidFill>
                <a:srgbClr val="FF0000"/>
              </a:solidFill>
            </a:endParaRPr>
          </a:p>
          <a:p>
            <a:pPr algn="just">
              <a:buFont typeface="Wingdings 2" pitchFamily="18" charset="2"/>
              <a:buNone/>
            </a:pPr>
            <a:endParaRPr lang="pt-BR" altLang="pt-BR" sz="3200" dirty="0"/>
          </a:p>
          <a:p>
            <a:pPr algn="just"/>
            <a:r>
              <a:rPr lang="pt-BR" altLang="pt-BR" sz="3200" dirty="0"/>
              <a:t>Ao buscar, descrever e apresentar termos de um determinado  domínio, </a:t>
            </a:r>
            <a:r>
              <a:rPr lang="pt-BR" altLang="pt-BR" sz="3200" b="1" dirty="0"/>
              <a:t>considera suas variantes e as  necessidades do usuário.</a:t>
            </a:r>
          </a:p>
          <a:p>
            <a:pPr algn="just">
              <a:buFont typeface="Wingdings 2" pitchFamily="18" charset="2"/>
              <a:buNone/>
            </a:pPr>
            <a:endParaRPr lang="pt-BR" altLang="pt-BR" sz="3200" b="1" dirty="0"/>
          </a:p>
          <a:p>
            <a:pPr algn="just"/>
            <a:r>
              <a:rPr lang="pt-BR" altLang="pt-BR" sz="3200" dirty="0"/>
              <a:t>No papel de “traduzir” a linguagem natural para uma língua de especialidade,</a:t>
            </a:r>
          </a:p>
          <a:p>
            <a:pPr algn="just">
              <a:buFont typeface="Wingdings 2" pitchFamily="18" charset="2"/>
              <a:buNone/>
            </a:pPr>
            <a:r>
              <a:rPr lang="pt-BR" altLang="pt-BR" sz="3200" dirty="0"/>
              <a:t>            </a:t>
            </a:r>
            <a:r>
              <a:rPr lang="pt-BR" altLang="pt-BR" sz="3200" dirty="0">
                <a:solidFill>
                  <a:srgbClr val="FF0000"/>
                </a:solidFill>
              </a:rPr>
              <a:t>a</a:t>
            </a:r>
            <a:r>
              <a:rPr lang="pt-BR" altLang="pt-BR" sz="3200" b="1" dirty="0">
                <a:solidFill>
                  <a:srgbClr val="FF0000"/>
                </a:solidFill>
              </a:rPr>
              <a:t> Terminologia atua como uma </a:t>
            </a:r>
            <a:r>
              <a:rPr lang="pt-BR" altLang="pt-BR" sz="3200" b="1" u="sng" dirty="0">
                <a:solidFill>
                  <a:srgbClr val="FF0000"/>
                </a:solidFill>
              </a:rPr>
              <a:t>ponte</a:t>
            </a:r>
            <a:r>
              <a:rPr lang="pt-BR" altLang="pt-BR" sz="3200" b="1" dirty="0">
                <a:solidFill>
                  <a:srgbClr val="FF0000"/>
                </a:solidFill>
              </a:rPr>
              <a:t> entre mundos</a:t>
            </a:r>
            <a:r>
              <a:rPr lang="pt-BR" altLang="pt-BR" sz="3200" dirty="0">
                <a:solidFill>
                  <a:srgbClr val="FF0000"/>
                </a:solidFill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403648" y="457200"/>
            <a:ext cx="6292552" cy="2251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Então...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98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12576" y="-171400"/>
            <a:ext cx="3200400" cy="1752600"/>
          </a:xfrm>
        </p:spPr>
        <p:txBody>
          <a:bodyPr/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23528" y="1340768"/>
            <a:ext cx="6347048" cy="4824536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BENVENISTE, E.  </a:t>
            </a:r>
            <a:r>
              <a:rPr lang="pt-BR" altLang="pt-BR" i="1" dirty="0">
                <a:solidFill>
                  <a:schemeClr val="tx1"/>
                </a:solidFill>
              </a:rPr>
              <a:t>Problemas de linguística geral, I. </a:t>
            </a:r>
            <a:r>
              <a:rPr lang="pt-BR" altLang="pt-BR" dirty="0">
                <a:solidFill>
                  <a:schemeClr val="tx1"/>
                </a:solidFill>
              </a:rPr>
              <a:t>São Paulo : Ed. Nacional ; EDUSP, 1988.</a:t>
            </a:r>
          </a:p>
          <a:p>
            <a:pPr algn="just"/>
            <a:r>
              <a:rPr lang="es-ES" altLang="pt-BR" dirty="0">
                <a:solidFill>
                  <a:schemeClr val="tx1"/>
                </a:solidFill>
              </a:rPr>
              <a:t>CABRÉ, M.T. La </a:t>
            </a:r>
            <a:r>
              <a:rPr lang="es-ES" altLang="pt-BR" dirty="0" err="1">
                <a:solidFill>
                  <a:schemeClr val="tx1"/>
                </a:solidFill>
              </a:rPr>
              <a:t>terminologia</a:t>
            </a:r>
            <a:r>
              <a:rPr lang="es-ES" altLang="pt-BR" dirty="0">
                <a:solidFill>
                  <a:schemeClr val="tx1"/>
                </a:solidFill>
              </a:rPr>
              <a:t> hoy: concepciones, tendencias y aplicaciones.</a:t>
            </a:r>
            <a:endParaRPr lang="pt-BR" altLang="pt-BR" dirty="0">
              <a:solidFill>
                <a:schemeClr val="tx1"/>
              </a:solidFill>
            </a:endParaRPr>
          </a:p>
          <a:p>
            <a:pPr algn="just"/>
            <a:r>
              <a:rPr lang="pt-BR" altLang="pt-BR" i="1" dirty="0" err="1">
                <a:solidFill>
                  <a:schemeClr val="tx1"/>
                </a:solidFill>
              </a:rPr>
              <a:t>Ciencia</a:t>
            </a:r>
            <a:r>
              <a:rPr lang="pt-BR" altLang="pt-BR" i="1" dirty="0">
                <a:solidFill>
                  <a:schemeClr val="tx1"/>
                </a:solidFill>
              </a:rPr>
              <a:t> da Informação</a:t>
            </a:r>
            <a:r>
              <a:rPr lang="pt-BR" altLang="pt-BR" dirty="0">
                <a:solidFill>
                  <a:schemeClr val="tx1"/>
                </a:solidFill>
              </a:rPr>
              <a:t>, v.3, n.24, set/dez.1995.Disponível em: </a:t>
            </a:r>
            <a:r>
              <a:rPr lang="pt-BR" altLang="pt-BR" u="sng" dirty="0">
                <a:solidFill>
                  <a:schemeClr val="tx1"/>
                </a:solidFill>
              </a:rPr>
              <a:t>http://revista.ibict.br/index.php/ciinf/article/view/487</a:t>
            </a:r>
            <a:r>
              <a:rPr lang="pt-BR" altLang="pt-BR" dirty="0">
                <a:solidFill>
                  <a:schemeClr val="tx1"/>
                </a:solidFill>
              </a:rPr>
              <a:t> Acesso em: 25 ago. 10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ISO </a:t>
            </a:r>
            <a:r>
              <a:rPr lang="pt-BR" altLang="pt-BR" dirty="0" smtClean="0">
                <a:solidFill>
                  <a:schemeClr val="tx1"/>
                </a:solidFill>
              </a:rPr>
              <a:t>1087(2000). </a:t>
            </a:r>
            <a:r>
              <a:rPr lang="pt-BR" altLang="pt-BR" i="1" dirty="0">
                <a:solidFill>
                  <a:schemeClr val="tx1"/>
                </a:solidFill>
              </a:rPr>
              <a:t>Terminologia </a:t>
            </a:r>
            <a:r>
              <a:rPr lang="pt-BR" altLang="pt-BR" i="1" dirty="0" smtClean="0">
                <a:solidFill>
                  <a:schemeClr val="tx1"/>
                </a:solidFill>
              </a:rPr>
              <a:t>– teoria e aplicação. </a:t>
            </a:r>
          </a:p>
          <a:p>
            <a:pPr algn="just"/>
            <a:r>
              <a:rPr lang="en-US" altLang="pt-BR" dirty="0" smtClean="0">
                <a:solidFill>
                  <a:schemeClr val="tx1"/>
                </a:solidFill>
              </a:rPr>
              <a:t>ISO </a:t>
            </a:r>
            <a:r>
              <a:rPr lang="en-US" altLang="pt-BR" dirty="0">
                <a:solidFill>
                  <a:schemeClr val="tx1"/>
                </a:solidFill>
              </a:rPr>
              <a:t>704 (2000). </a:t>
            </a:r>
            <a:r>
              <a:rPr lang="en-US" altLang="pt-BR" i="1" dirty="0">
                <a:solidFill>
                  <a:schemeClr val="tx1"/>
                </a:solidFill>
              </a:rPr>
              <a:t>Terminology work </a:t>
            </a:r>
            <a:r>
              <a:rPr lang="en-US" altLang="pt-BR" dirty="0">
                <a:solidFill>
                  <a:schemeClr val="tx1"/>
                </a:solidFill>
              </a:rPr>
              <a:t>- principles and methods. </a:t>
            </a:r>
            <a:r>
              <a:rPr lang="pt-BR" altLang="pt-BR" dirty="0" err="1">
                <a:solidFill>
                  <a:schemeClr val="tx1"/>
                </a:solidFill>
              </a:rPr>
              <a:t>Généve</a:t>
            </a:r>
            <a:r>
              <a:rPr lang="pt-BR" altLang="pt-BR" dirty="0">
                <a:solidFill>
                  <a:schemeClr val="tx1"/>
                </a:solidFill>
              </a:rPr>
              <a:t>, ISO.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KRIEGER, M.G.; FINATTO, M.J.B.  Dos fundamentos. In: ___. Introdução à Terminologia: teoria e prática. São Paulo : Contexto. p.13-120. KRIEGER, M.G.; FINATTO, M.J.B. (2004). Dos fundamentos. In: ___. Introdução à Terminologia: teoria e prática. São Paulo : Contexto. p.13-120, 2004. 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LARA, M.L.G. </a:t>
            </a:r>
            <a:r>
              <a:rPr lang="pt-BR" altLang="pt-BR" i="1" dirty="0">
                <a:solidFill>
                  <a:schemeClr val="tx1"/>
                </a:solidFill>
              </a:rPr>
              <a:t>Elementos de terminologia</a:t>
            </a:r>
            <a:r>
              <a:rPr lang="pt-BR" altLang="pt-BR" dirty="0">
                <a:solidFill>
                  <a:schemeClr val="tx1"/>
                </a:solidFill>
              </a:rPr>
              <a:t>. São Paulo: ECA-USP, 2005 (Apostila para uso didático). Disponível em: </a:t>
            </a:r>
            <a:r>
              <a:rPr lang="pt-BR" altLang="pt-BR" u="sng" dirty="0">
                <a:solidFill>
                  <a:schemeClr val="tx1"/>
                </a:solidFill>
              </a:rPr>
              <a:t>http://infobservatorio.incubadora.fapesp.br/portal/int_terminol/bibliografia/elemterm2005.doc/view</a:t>
            </a:r>
            <a:r>
              <a:rPr lang="pt-BR" altLang="pt-BR" dirty="0">
                <a:solidFill>
                  <a:schemeClr val="tx1"/>
                </a:solidFill>
              </a:rPr>
              <a:t> Acesso em: 25 ago.10</a:t>
            </a:r>
            <a:r>
              <a:rPr lang="pt-BR" altLang="pt-BR" dirty="0" smtClean="0">
                <a:solidFill>
                  <a:schemeClr val="tx1"/>
                </a:solidFill>
              </a:rPr>
              <a:t>.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SAGER, J. C. La </a:t>
            </a:r>
            <a:r>
              <a:rPr lang="pt-BR" dirty="0" err="1" smtClean="0">
                <a:solidFill>
                  <a:schemeClr val="tx1"/>
                </a:solidFill>
              </a:rPr>
              <a:t>terminología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err="1" smtClean="0">
                <a:solidFill>
                  <a:schemeClr val="tx1"/>
                </a:solidFill>
              </a:rPr>
              <a:t>puente</a:t>
            </a:r>
            <a:r>
              <a:rPr lang="pt-BR" dirty="0" smtClean="0">
                <a:solidFill>
                  <a:schemeClr val="tx1"/>
                </a:solidFill>
              </a:rPr>
              <a:t> entre </a:t>
            </a:r>
            <a:r>
              <a:rPr lang="pt-BR" dirty="0" err="1" smtClean="0">
                <a:solidFill>
                  <a:schemeClr val="tx1"/>
                </a:solidFill>
              </a:rPr>
              <a:t>varios</a:t>
            </a:r>
            <a:r>
              <a:rPr lang="pt-BR" dirty="0" smtClean="0">
                <a:solidFill>
                  <a:schemeClr val="tx1"/>
                </a:solidFill>
              </a:rPr>
              <a:t> mundos. In: CABRÉ, M. T. </a:t>
            </a:r>
            <a:r>
              <a:rPr lang="pt-BR" u="sng" dirty="0" smtClean="0">
                <a:solidFill>
                  <a:schemeClr val="tx1"/>
                </a:solidFill>
              </a:rPr>
              <a:t>La </a:t>
            </a:r>
            <a:r>
              <a:rPr lang="pt-BR" u="sng" dirty="0" err="1" smtClean="0">
                <a:solidFill>
                  <a:schemeClr val="tx1"/>
                </a:solidFill>
              </a:rPr>
              <a:t>terminología</a:t>
            </a:r>
            <a:r>
              <a:rPr lang="pt-BR" dirty="0" smtClean="0">
                <a:solidFill>
                  <a:schemeClr val="tx1"/>
                </a:solidFill>
              </a:rPr>
              <a:t>: teoria, metodologia, </a:t>
            </a:r>
            <a:r>
              <a:rPr lang="pt-BR" dirty="0" err="1" smtClean="0">
                <a:solidFill>
                  <a:schemeClr val="tx1"/>
                </a:solidFill>
              </a:rPr>
              <a:t>aplicaciones</a:t>
            </a:r>
            <a:r>
              <a:rPr lang="pt-BR" dirty="0" smtClean="0">
                <a:solidFill>
                  <a:schemeClr val="tx1"/>
                </a:solidFill>
              </a:rPr>
              <a:t>. Barcelona: </a:t>
            </a:r>
            <a:r>
              <a:rPr lang="pt-BR" dirty="0" err="1" smtClean="0">
                <a:solidFill>
                  <a:schemeClr val="tx1"/>
                </a:solidFill>
              </a:rPr>
              <a:t>Empúria</a:t>
            </a:r>
            <a:r>
              <a:rPr lang="pt-BR" dirty="0" smtClean="0">
                <a:solidFill>
                  <a:schemeClr val="tx1"/>
                </a:solidFill>
              </a:rPr>
              <a:t>, 1993. p. 11-17. (Prólogo)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Definição da palavra </a:t>
            </a:r>
            <a:r>
              <a:rPr lang="pt-BR" sz="4000" b="1" u="sng" cap="all" dirty="0" smtClean="0"/>
              <a:t>Termo</a:t>
            </a:r>
            <a:r>
              <a:rPr lang="pt-BR" sz="4000" b="1" dirty="0" smtClean="0"/>
              <a:t>: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dirty="0" smtClean="0"/>
              <a:t>Os </a:t>
            </a:r>
            <a:r>
              <a:rPr lang="pt-BR" sz="4000" dirty="0"/>
              <a:t>termos constituem um conjunto de unidades de expressão e comunicação que permitem transferir o conhecimento especializado</a:t>
            </a:r>
            <a:r>
              <a:rPr lang="pt-BR" sz="4000" dirty="0" smtClean="0"/>
              <a:t>.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Uso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dirty="0"/>
              <a:t>O termo é a unidade básica da Terminologia e distingue-se da palavra do léxico geral. O termo é a palavra efetivamente usada no discurso. O léxico é um estoque de palavras independente das coisas, sendo resultado de convenções arbitrárias. </a:t>
            </a:r>
            <a:endParaRPr lang="pt-BR" sz="4000" b="1" dirty="0">
              <a:latin typeface="Garamond" panose="02020404030301010803" pitchFamily="18" charset="0"/>
            </a:endParaRPr>
          </a:p>
          <a:p>
            <a:pPr marL="0" lvl="0" indent="0" algn="just">
              <a:buNone/>
            </a:pP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4799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Definições de área, domínio e subdomínio:</a:t>
            </a:r>
          </a:p>
          <a:p>
            <a:r>
              <a:rPr lang="pt-BR" altLang="pt-BR" sz="4000" dirty="0"/>
              <a:t>ÁREA: </a:t>
            </a:r>
            <a:r>
              <a:rPr lang="pt-BR" altLang="pt-BR" sz="4000" b="1" dirty="0"/>
              <a:t>parte do saber </a:t>
            </a:r>
            <a:r>
              <a:rPr lang="pt-BR" altLang="pt-BR" sz="4000" dirty="0"/>
              <a:t>cujos </a:t>
            </a:r>
            <a:r>
              <a:rPr lang="pt-BR" altLang="pt-BR" sz="4000" b="1" dirty="0"/>
              <a:t>limites </a:t>
            </a:r>
            <a:r>
              <a:rPr lang="pt-BR" altLang="pt-BR" sz="4000" dirty="0"/>
              <a:t>são definidos segundo </a:t>
            </a:r>
            <a:r>
              <a:rPr lang="pt-BR" altLang="pt-BR" sz="4000" b="1" dirty="0"/>
              <a:t>um ponto de vista particular</a:t>
            </a:r>
            <a:r>
              <a:rPr lang="pt-BR" altLang="pt-BR" sz="4000" dirty="0"/>
              <a:t> de uma ciência ou técnica.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/>
              <a:t>DOMÍNIO: </a:t>
            </a:r>
            <a:r>
              <a:rPr lang="pt-BR" altLang="pt-BR" sz="4000" b="1" dirty="0"/>
              <a:t>subconjunto de uma área </a:t>
            </a:r>
            <a:r>
              <a:rPr lang="pt-BR" altLang="pt-BR" sz="4000" dirty="0"/>
              <a:t>determinado por um sistema de noções.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/>
              <a:t>SUBDOMÍNIO: cada um dos </a:t>
            </a:r>
            <a:r>
              <a:rPr lang="pt-BR" altLang="pt-BR" sz="4000" b="1" dirty="0"/>
              <a:t>subconjuntos de um domínio</a:t>
            </a:r>
            <a:r>
              <a:rPr lang="pt-BR" altLang="pt-BR" sz="4000" dirty="0"/>
              <a:t>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 err="1"/>
              <a:t>Ex</a:t>
            </a:r>
            <a:r>
              <a:rPr lang="pt-BR" altLang="pt-BR" sz="4000" dirty="0"/>
              <a:t>: Área: Ciências Sociais Aplicadas</a:t>
            </a:r>
          </a:p>
          <a:p>
            <a:pPr>
              <a:buNone/>
            </a:pPr>
            <a:r>
              <a:rPr lang="pt-BR" altLang="pt-BR" sz="4000" dirty="0"/>
              <a:t>          Domínio: Ciência da Informação</a:t>
            </a:r>
          </a:p>
          <a:p>
            <a:pPr>
              <a:buNone/>
            </a:pPr>
            <a:r>
              <a:rPr lang="pt-BR" altLang="pt-BR" sz="4000" dirty="0"/>
              <a:t>          Subdomínio: Linguística Documentária</a:t>
            </a:r>
          </a:p>
          <a:p>
            <a:pPr marL="0" lvl="0" indent="0" algn="just">
              <a:buNone/>
            </a:pPr>
            <a:endParaRPr lang="pt-BR" sz="2000" b="1" i="1" dirty="0"/>
          </a:p>
        </p:txBody>
      </p:sp>
      <p:grpSp>
        <p:nvGrpSpPr>
          <p:cNvPr id="4" name="Grupo 3"/>
          <p:cNvGrpSpPr/>
          <p:nvPr/>
        </p:nvGrpSpPr>
        <p:grpSpPr>
          <a:xfrm>
            <a:off x="6300192" y="4406106"/>
            <a:ext cx="2447925" cy="2016125"/>
            <a:chOff x="6156325" y="4581525"/>
            <a:chExt cx="2447925" cy="2016125"/>
          </a:xfrm>
        </p:grpSpPr>
        <p:sp>
          <p:nvSpPr>
            <p:cNvPr id="5" name="Elipse 4"/>
            <p:cNvSpPr/>
            <p:nvPr/>
          </p:nvSpPr>
          <p:spPr>
            <a:xfrm>
              <a:off x="6156325" y="4581525"/>
              <a:ext cx="2447925" cy="201612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SD</a:t>
              </a:r>
            </a:p>
          </p:txBody>
        </p:sp>
        <p:sp>
          <p:nvSpPr>
            <p:cNvPr id="6" name="Elipse 5"/>
            <p:cNvSpPr/>
            <p:nvPr/>
          </p:nvSpPr>
          <p:spPr>
            <a:xfrm>
              <a:off x="6588125" y="4941888"/>
              <a:ext cx="1655763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SB</a:t>
              </a:r>
            </a:p>
          </p:txBody>
        </p:sp>
        <p:sp>
          <p:nvSpPr>
            <p:cNvPr id="7" name="Elipse 6"/>
            <p:cNvSpPr/>
            <p:nvPr/>
          </p:nvSpPr>
          <p:spPr>
            <a:xfrm>
              <a:off x="7019925" y="5300663"/>
              <a:ext cx="792163" cy="5762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SD</a:t>
              </a:r>
            </a:p>
          </p:txBody>
        </p:sp>
        <p:sp>
          <p:nvSpPr>
            <p:cNvPr id="8" name="CaixaDeTexto 6"/>
            <p:cNvSpPr txBox="1">
              <a:spLocks noChangeArrowheads="1"/>
            </p:cNvSpPr>
            <p:nvPr/>
          </p:nvSpPr>
          <p:spPr bwMode="auto">
            <a:xfrm>
              <a:off x="7019925" y="4652963"/>
              <a:ext cx="1857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A</a:t>
              </a:r>
            </a:p>
          </p:txBody>
        </p:sp>
        <p:sp>
          <p:nvSpPr>
            <p:cNvPr id="9" name="CaixaDeTexto 7"/>
            <p:cNvSpPr txBox="1">
              <a:spLocks noChangeArrowheads="1"/>
            </p:cNvSpPr>
            <p:nvPr/>
          </p:nvSpPr>
          <p:spPr bwMode="auto">
            <a:xfrm>
              <a:off x="6732588" y="5229225"/>
              <a:ext cx="431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5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67879"/>
            <a:ext cx="7922842" cy="509742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2200" b="1" dirty="0" smtClean="0"/>
              <a:t>Definição de conceito:</a:t>
            </a:r>
          </a:p>
          <a:p>
            <a:pPr algn="just"/>
            <a:r>
              <a:rPr lang="pt-BR" altLang="pt-BR" sz="2200" dirty="0"/>
              <a:t>“</a:t>
            </a:r>
            <a:r>
              <a:rPr lang="pt-BR" altLang="pt-BR" sz="2200" b="1" dirty="0"/>
              <a:t>Conceito</a:t>
            </a:r>
            <a:r>
              <a:rPr lang="pt-BR" altLang="pt-BR" sz="2200" dirty="0"/>
              <a:t>: unidade de pensamento constituída por abstração a partir de propriedades comuns atribuídas a um objeto ou a uma classe de objetos e que pode ser expressa por um termo” (LARA, 2005). </a:t>
            </a:r>
            <a:endParaRPr lang="pt-BR" altLang="pt-BR" sz="2200" dirty="0" smtClean="0"/>
          </a:p>
          <a:p>
            <a:pPr marL="0" indent="0" algn="just">
              <a:buNone/>
            </a:pPr>
            <a:endParaRPr lang="pt-BR" altLang="pt-BR" sz="2200" dirty="0"/>
          </a:p>
          <a:p>
            <a:pPr algn="just"/>
            <a:r>
              <a:rPr lang="pt-BR" altLang="pt-BR" sz="2200" dirty="0"/>
              <a:t>As variações de denominação – </a:t>
            </a:r>
            <a:r>
              <a:rPr lang="pt-BR" altLang="pt-BR" sz="2200" b="1" dirty="0"/>
              <a:t>noção ou conceito </a:t>
            </a:r>
            <a:r>
              <a:rPr lang="pt-BR" altLang="pt-BR" sz="2200" dirty="0"/>
              <a:t>– referem-se às </a:t>
            </a:r>
            <a:r>
              <a:rPr lang="pt-BR" altLang="pt-BR" sz="2200" u="sng" dirty="0"/>
              <a:t>variações de abordagem teórica</a:t>
            </a:r>
            <a:r>
              <a:rPr lang="pt-BR" altLang="pt-BR" sz="2200" dirty="0"/>
              <a:t>: para a vertente lógica e cognitiva, “conceito”, para a vertente mais linguístico-comunicacional, “noção”. No inglês usa-se conceito e no francês, noção.</a:t>
            </a:r>
          </a:p>
          <a:p>
            <a:pPr marL="0" lvl="0" indent="0" algn="just">
              <a:buNone/>
            </a:pPr>
            <a:endParaRPr lang="pt-BR" sz="2200" b="1" i="1" dirty="0"/>
          </a:p>
        </p:txBody>
      </p:sp>
      <p:pic>
        <p:nvPicPr>
          <p:cNvPr id="4098" name="Picture 2" descr="Resultado de imagem para conce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1970763" cy="19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4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92500"/>
          </a:bodyPr>
          <a:lstStyle/>
          <a:p>
            <a:pPr algn="just"/>
            <a:r>
              <a:rPr lang="pt-BR" altLang="pt-BR" sz="2400" dirty="0" smtClean="0"/>
              <a:t>“</a:t>
            </a:r>
            <a:r>
              <a:rPr lang="pt-BR" altLang="pt-BR" sz="4000" b="1" dirty="0"/>
              <a:t>Conceito individual- </a:t>
            </a:r>
            <a:r>
              <a:rPr lang="pt-BR" altLang="pt-BR" sz="4000" dirty="0"/>
              <a:t>Quando o conceito designa um objeto singular representado numa linguagem de especialidade como um nome próprio . Ex.: Universidade de São Paulo</a:t>
            </a:r>
            <a:r>
              <a:rPr lang="pt-BR" altLang="pt-BR" sz="4000" dirty="0" smtClean="0"/>
              <a:t>.</a:t>
            </a:r>
          </a:p>
          <a:p>
            <a:pPr algn="just"/>
            <a:endParaRPr lang="pt-BR" altLang="pt-BR" sz="4000" dirty="0"/>
          </a:p>
          <a:p>
            <a:pPr algn="just"/>
            <a:r>
              <a:rPr lang="pt-BR" altLang="pt-BR" sz="4000" dirty="0" smtClean="0"/>
              <a:t>No contexto de Universidades (de modo geral). </a:t>
            </a:r>
            <a:endParaRPr lang="pt-BR" altLang="pt-BR" sz="4000" dirty="0"/>
          </a:p>
          <a:p>
            <a:pPr marL="0" lvl="0" indent="0" algn="just">
              <a:buNone/>
            </a:pPr>
            <a:endParaRPr lang="pt-BR" sz="2000" b="1" i="1" dirty="0"/>
          </a:p>
        </p:txBody>
      </p:sp>
      <p:cxnSp>
        <p:nvCxnSpPr>
          <p:cNvPr id="6" name="Conector de seta reta 5"/>
          <p:cNvCxnSpPr/>
          <p:nvPr/>
        </p:nvCxnSpPr>
        <p:spPr>
          <a:xfrm flipH="1" flipV="1">
            <a:off x="3707904" y="3501008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altLang="pt-BR" sz="2400" b="1" dirty="0"/>
              <a:t>CARACTERÍSTICA</a:t>
            </a:r>
            <a:r>
              <a:rPr lang="pt-BR" altLang="pt-BR" sz="2400" dirty="0"/>
              <a:t> é a </a:t>
            </a:r>
            <a:r>
              <a:rPr lang="pt-BR" altLang="pt-BR" sz="2400" b="1" dirty="0"/>
              <a:t>representação de uma propriedade </a:t>
            </a:r>
            <a:r>
              <a:rPr lang="pt-BR" altLang="pt-BR" sz="2400" dirty="0"/>
              <a:t>que serve para </a:t>
            </a:r>
            <a:r>
              <a:rPr lang="pt-BR" altLang="pt-BR" sz="2400" b="1" dirty="0"/>
              <a:t>delimitar um conceito</a:t>
            </a:r>
            <a:r>
              <a:rPr lang="pt-BR" altLang="pt-BR" sz="2400" dirty="0"/>
              <a:t>. Podem ser:</a:t>
            </a:r>
          </a:p>
          <a:p>
            <a:pPr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b="1" dirty="0"/>
              <a:t>Essenciais ou não essenciais- </a:t>
            </a:r>
            <a:r>
              <a:rPr lang="pt-BR" altLang="pt-BR" sz="2400" dirty="0"/>
              <a:t>relativo aquilo que é </a:t>
            </a:r>
            <a:r>
              <a:rPr lang="pt-BR" altLang="pt-BR" sz="2400" b="1" dirty="0"/>
              <a:t>indispensável para o entendimento do conceito </a:t>
            </a:r>
            <a:r>
              <a:rPr lang="pt-BR" altLang="pt-BR" sz="2400" dirty="0"/>
              <a:t>num dado campo do conhecimento</a:t>
            </a:r>
            <a:r>
              <a:rPr lang="pt-BR" altLang="pt-BR" sz="2400" dirty="0" smtClean="0"/>
              <a:t>. </a:t>
            </a:r>
            <a:r>
              <a:rPr lang="pt-BR" altLang="pt-BR" sz="2400" dirty="0" err="1" smtClean="0"/>
              <a:t>Ex</a:t>
            </a:r>
            <a:r>
              <a:rPr lang="pt-BR" altLang="pt-BR" sz="2400" dirty="0"/>
              <a:t>: </a:t>
            </a:r>
            <a:r>
              <a:rPr lang="pt-BR" altLang="pt-BR" sz="2400" dirty="0" smtClean="0"/>
              <a:t>cadeira - </a:t>
            </a:r>
            <a:r>
              <a:rPr lang="pt-BR" altLang="pt-BR" sz="2400" dirty="0"/>
              <a:t>usada como </a:t>
            </a:r>
            <a:r>
              <a:rPr lang="pt-BR" altLang="pt-BR" sz="2400" dirty="0" smtClean="0"/>
              <a:t>assento (</a:t>
            </a:r>
            <a:r>
              <a:rPr lang="pt-BR" altLang="pt-BR" sz="2400" dirty="0"/>
              <a:t>função) </a:t>
            </a:r>
            <a:r>
              <a:rPr lang="pt-BR" altLang="pt-BR" sz="2400" b="1" dirty="0"/>
              <a:t>característica essencia</a:t>
            </a:r>
            <a:r>
              <a:rPr lang="pt-BR" altLang="pt-BR" sz="2400" dirty="0"/>
              <a:t>l e pés </a:t>
            </a:r>
            <a:r>
              <a:rPr lang="pt-BR" altLang="pt-BR" sz="2400" dirty="0" smtClean="0"/>
              <a:t>antiderrapantes (</a:t>
            </a:r>
            <a:r>
              <a:rPr lang="pt-BR" altLang="pt-BR" sz="2400" dirty="0"/>
              <a:t>composição) </a:t>
            </a:r>
            <a:r>
              <a:rPr lang="pt-BR" altLang="pt-BR" sz="2400" b="1" dirty="0"/>
              <a:t>característica não essencial</a:t>
            </a:r>
            <a:r>
              <a:rPr lang="pt-BR" altLang="pt-BR" sz="2400" dirty="0"/>
              <a:t>. </a:t>
            </a:r>
          </a:p>
          <a:p>
            <a:pPr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b="1" dirty="0" smtClean="0"/>
              <a:t>Delimitadoras </a:t>
            </a:r>
            <a:r>
              <a:rPr lang="pt-BR" altLang="pt-BR" sz="2400" dirty="0" smtClean="0"/>
              <a:t>- </a:t>
            </a:r>
            <a:r>
              <a:rPr lang="pt-BR" altLang="pt-BR" sz="2400" dirty="0"/>
              <a:t>Uma característica delimitadora é uma característica essencial que distingue um conceito de outro</a:t>
            </a:r>
            <a:r>
              <a:rPr lang="pt-BR" altLang="pt-BR" sz="2400" dirty="0" smtClean="0"/>
              <a:t>.</a:t>
            </a:r>
          </a:p>
          <a:p>
            <a:pPr algn="just"/>
            <a:endParaRPr lang="pt-BR" altLang="pt-BR" sz="2400" dirty="0" smtClean="0"/>
          </a:p>
          <a:p>
            <a:pPr marL="0" indent="0" algn="just">
              <a:buNone/>
            </a:pPr>
            <a:r>
              <a:rPr lang="pt-BR" altLang="pt-BR" sz="2400" dirty="0" smtClean="0"/>
              <a:t>Exemplo: </a:t>
            </a:r>
          </a:p>
          <a:p>
            <a:pPr marL="0" indent="0" algn="just">
              <a:buNone/>
            </a:pPr>
            <a:r>
              <a:rPr lang="pt-BR" altLang="pt-BR" sz="2400" dirty="0" smtClean="0"/>
              <a:t>Embarcação: </a:t>
            </a:r>
            <a:r>
              <a:rPr lang="pt-BR" sz="2400" dirty="0"/>
              <a:t>é </a:t>
            </a:r>
            <a:r>
              <a:rPr lang="pt-BR" sz="2400" dirty="0" smtClean="0"/>
              <a:t>um tipo </a:t>
            </a:r>
            <a:r>
              <a:rPr lang="pt-BR" sz="2400" dirty="0"/>
              <a:t>de aparato capaz de navegar sobre ou abaixo da </a:t>
            </a:r>
            <a:r>
              <a:rPr lang="pt-BR" sz="2400" dirty="0" smtClean="0"/>
              <a:t>água. Avião é um meio de transporte porém não está integrado à categoria embarcação por não navegar na água e sim no ar. </a:t>
            </a:r>
            <a:endParaRPr lang="pt-BR" sz="2000" b="1" i="1" dirty="0"/>
          </a:p>
        </p:txBody>
      </p:sp>
      <p:pic>
        <p:nvPicPr>
          <p:cNvPr id="2050" name="Picture 2" descr="Resultado de imagem para nav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277" y="3783694"/>
            <a:ext cx="1174362" cy="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aviã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51" y="5380285"/>
            <a:ext cx="2507191" cy="122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t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1113</TotalTime>
  <Words>2437</Words>
  <Application>Microsoft Office PowerPoint</Application>
  <PresentationFormat>Apresentação na tela (4:3)</PresentationFormat>
  <Paragraphs>392</Paragraphs>
  <Slides>43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3" baseType="lpstr">
      <vt:lpstr>ＭＳ Ｐゴシック</vt:lpstr>
      <vt:lpstr>ＭＳ Ｐゴシック</vt:lpstr>
      <vt:lpstr>Arial</vt:lpstr>
      <vt:lpstr>Calibri</vt:lpstr>
      <vt:lpstr>Franklin Gothic Book</vt:lpstr>
      <vt:lpstr>Garamond</vt:lpstr>
      <vt:lpstr>Times New Roman</vt:lpstr>
      <vt:lpstr>Wingdings</vt:lpstr>
      <vt:lpstr>Wingdings 2</vt:lpstr>
      <vt:lpstr>Composto</vt:lpstr>
      <vt:lpstr>NORMAS TERMINOLÓGICAS  E   TERMINOLOGIA E DOCUMENTAÇÃO</vt:lpstr>
      <vt:lpstr>Apresentação do PowerPoint</vt:lpstr>
      <vt:lpstr>ORGANISMOS NORMALIZADORES</vt:lpstr>
      <vt:lpstr>ORGANISMOS NORMALIZADORES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Descritor</vt:lpstr>
      <vt:lpstr>Descritores e não-descritores</vt:lpstr>
      <vt:lpstr>Tipos de relações entre conceitos</vt:lpstr>
      <vt:lpstr>Relação hierárquica genérica</vt:lpstr>
      <vt:lpstr>Relação hierárquica genérica</vt:lpstr>
      <vt:lpstr>Relação hierárquica genérica (mais um exemplo)</vt:lpstr>
      <vt:lpstr>Relação hierárquica partitiva</vt:lpstr>
      <vt:lpstr>Relação hierárquica partitiva (exemplos)</vt:lpstr>
      <vt:lpstr>Relação hierárquica partitiva (exemplo)</vt:lpstr>
      <vt:lpstr>Critérios de ordenação nas relações  (genéricas ou partitivas)</vt:lpstr>
      <vt:lpstr>Apresentação do PowerPoint</vt:lpstr>
      <vt:lpstr>Relações associativas</vt:lpstr>
      <vt:lpstr>Relações associativas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Trabalho terminológico</vt:lpstr>
      <vt:lpstr>Terminologia proporciona</vt:lpstr>
      <vt:lpstr>Apresentação do PowerPoint</vt:lpstr>
      <vt:lpstr>Exemplo de rede de relações de um tesauro</vt:lpstr>
      <vt:lpstr>Que tem como consequências...</vt:lpstr>
      <vt:lpstr>Produtos terminológicos</vt:lpstr>
      <vt:lpstr>Apresentação do PowerPoint</vt:lpstr>
      <vt:lpstr>Referências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TERMINOLOGIA DOS PRODUTOS PARA SAÚDE</dc:title>
  <dc:creator>Pâmela Teixeira Ribeiro</dc:creator>
  <cp:lastModifiedBy>Giovana</cp:lastModifiedBy>
  <cp:revision>99</cp:revision>
  <dcterms:created xsi:type="dcterms:W3CDTF">2016-09-05T23:21:47Z</dcterms:created>
  <dcterms:modified xsi:type="dcterms:W3CDTF">2019-09-10T20:30:07Z</dcterms:modified>
</cp:coreProperties>
</file>