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96" r:id="rId6"/>
    <p:sldId id="297" r:id="rId7"/>
    <p:sldId id="298" r:id="rId8"/>
    <p:sldId id="299" r:id="rId9"/>
    <p:sldId id="288" r:id="rId10"/>
    <p:sldId id="289" r:id="rId11"/>
    <p:sldId id="290" r:id="rId12"/>
    <p:sldId id="305" r:id="rId13"/>
    <p:sldId id="303" r:id="rId14"/>
    <p:sldId id="304" r:id="rId15"/>
    <p:sldId id="317" r:id="rId16"/>
    <p:sldId id="318" r:id="rId17"/>
    <p:sldId id="319" r:id="rId18"/>
    <p:sldId id="315" r:id="rId19"/>
    <p:sldId id="306" r:id="rId20"/>
    <p:sldId id="307" r:id="rId21"/>
    <p:sldId id="308" r:id="rId22"/>
    <p:sldId id="316" r:id="rId23"/>
    <p:sldId id="313" r:id="rId24"/>
    <p:sldId id="314" r:id="rId25"/>
    <p:sldId id="312" r:id="rId26"/>
    <p:sldId id="309" r:id="rId27"/>
    <p:sldId id="311" r:id="rId28"/>
    <p:sldId id="320" r:id="rId29"/>
    <p:sldId id="270" r:id="rId30"/>
    <p:sldId id="271" r:id="rId31"/>
    <p:sldId id="310" r:id="rId32"/>
    <p:sldId id="285" r:id="rId33"/>
    <p:sldId id="267" r:id="rId34"/>
    <p:sldId id="281"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ite"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8-23T19:42:18.809" idx="3">
    <p:pos x="4208" y="2808"/>
    <p:text>Ver com Michele</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A5691FE-0ABD-4F10-904C-AE26E841ADA4}" type="datetimeFigureOut">
              <a:rPr lang="pt-BR" smtClean="0"/>
              <a:pPr/>
              <a:t>29/08/2019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F95C88E-2938-45ED-A57D-9197FFAFECB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691FE-0ABD-4F10-904C-AE26E841ADA4}" type="datetimeFigureOut">
              <a:rPr lang="pt-BR" smtClean="0"/>
              <a:pPr/>
              <a:t>29/08/2019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5C88E-2938-45ED-A57D-9197FFAFECB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arxists.org/espanol/moreno/obras/01_nm.htm" TargetMode="External"/><Relationship Id="rId2" Type="http://schemas.openxmlformats.org/officeDocument/2006/relationships/hyperlink" Target="http://www.teses.usp.br/teses/disponiveis/8/8145/tde-19032014-125445/"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eses.usp.br/teses/disponiveis/8/8145/tde-19032014-125445/"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em.colmex.m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rin.com.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92697"/>
            <a:ext cx="7772400" cy="1512168"/>
          </a:xfrm>
        </p:spPr>
        <p:txBody>
          <a:bodyPr>
            <a:normAutofit/>
          </a:bodyPr>
          <a:lstStyle/>
          <a:p>
            <a:r>
              <a:rPr lang="pt-BR" dirty="0" smtClean="0">
                <a:solidFill>
                  <a:schemeClr val="accent2">
                    <a:lumMod val="75000"/>
                  </a:schemeClr>
                </a:solidFill>
              </a:rPr>
              <a:t>Colonização </a:t>
            </a:r>
            <a:endParaRPr lang="pt-BR" dirty="0">
              <a:solidFill>
                <a:schemeClr val="accent2">
                  <a:lumMod val="75000"/>
                </a:schemeClr>
              </a:solidFill>
            </a:endParaRPr>
          </a:p>
        </p:txBody>
      </p:sp>
      <p:sp>
        <p:nvSpPr>
          <p:cNvPr id="3" name="Subtítulo 2"/>
          <p:cNvSpPr>
            <a:spLocks noGrp="1"/>
          </p:cNvSpPr>
          <p:nvPr>
            <p:ph type="subTitle" idx="1"/>
          </p:nvPr>
        </p:nvSpPr>
        <p:spPr>
          <a:xfrm>
            <a:off x="1371600" y="2708920"/>
            <a:ext cx="6400800" cy="3600400"/>
          </a:xfrm>
        </p:spPr>
        <p:txBody>
          <a:bodyPr>
            <a:normAutofit fontScale="62500" lnSpcReduction="20000"/>
          </a:bodyPr>
          <a:lstStyle/>
          <a:p>
            <a:r>
              <a:rPr lang="es-US" sz="4400" b="1" i="1" dirty="0">
                <a:solidFill>
                  <a:schemeClr val="bg2">
                    <a:lumMod val="50000"/>
                  </a:schemeClr>
                </a:solidFill>
              </a:rPr>
              <a:t>Me doy cuenta de que un estudio sobre la descolonización nos revelaría, sin duda, desde un punto de vista psicológico, lo que en el seno de la nueva situación subsiste de la antigua, un poco, diríamos, en la forma simbólica en que la palabra “colonización” sobrevive con un prefijo </a:t>
            </a:r>
            <a:r>
              <a:rPr lang="es-US" sz="4400" b="1" i="1" dirty="0" smtClean="0">
                <a:solidFill>
                  <a:schemeClr val="bg2">
                    <a:lumMod val="50000"/>
                  </a:schemeClr>
                </a:solidFill>
              </a:rPr>
              <a:t>en la que la ha reemplazado. </a:t>
            </a:r>
            <a:endParaRPr lang="pt-BR" sz="4400" b="1" dirty="0">
              <a:solidFill>
                <a:schemeClr val="bg2">
                  <a:lumMod val="50000"/>
                </a:schemeClr>
              </a:solidFill>
            </a:endParaRPr>
          </a:p>
          <a:p>
            <a:r>
              <a:rPr lang="es-US" i="1" dirty="0"/>
              <a:t> </a:t>
            </a:r>
            <a:endParaRPr lang="pt-BR" dirty="0"/>
          </a:p>
          <a:p>
            <a:r>
              <a:rPr lang="es-US" dirty="0" err="1"/>
              <a:t>Octave</a:t>
            </a:r>
            <a:r>
              <a:rPr lang="es-US" dirty="0"/>
              <a:t> </a:t>
            </a:r>
            <a:r>
              <a:rPr lang="es-US" dirty="0" err="1"/>
              <a:t>Mannoni</a:t>
            </a:r>
            <a:r>
              <a:rPr lang="es-US" dirty="0"/>
              <a:t>, 1990. P. 217.</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476672"/>
            <a:ext cx="8640960" cy="5649491"/>
          </a:xfrm>
        </p:spPr>
        <p:txBody>
          <a:bodyPr>
            <a:normAutofit/>
          </a:bodyPr>
          <a:lstStyle/>
          <a:p>
            <a:pPr indent="0" algn="just">
              <a:buNone/>
            </a:pPr>
            <a:r>
              <a:rPr lang="pt-BR" dirty="0" smtClean="0">
                <a:solidFill>
                  <a:schemeClr val="accent2">
                    <a:lumMod val="75000"/>
                  </a:schemeClr>
                </a:solidFill>
              </a:rPr>
              <a:t>[...] </a:t>
            </a:r>
            <a:r>
              <a:rPr lang="pt-BR" b="1" dirty="0" smtClean="0">
                <a:solidFill>
                  <a:schemeClr val="accent2">
                    <a:lumMod val="75000"/>
                  </a:schemeClr>
                </a:solidFill>
              </a:rPr>
              <a:t>a questão das línguas é colocada em segundo plano nos discursos da História produzidos pelo colonizador</a:t>
            </a:r>
            <a:r>
              <a:rPr lang="pt-BR" dirty="0" smtClean="0">
                <a:solidFill>
                  <a:schemeClr val="accent2">
                    <a:lumMod val="75000"/>
                  </a:schemeClr>
                </a:solidFill>
              </a:rPr>
              <a:t>. </a:t>
            </a:r>
            <a:r>
              <a:rPr lang="pt-BR" u="sng" dirty="0" smtClean="0">
                <a:solidFill>
                  <a:schemeClr val="accent2">
                    <a:lumMod val="75000"/>
                  </a:schemeClr>
                </a:solidFill>
              </a:rPr>
              <a:t>Na produção discursiva dos colonizadores do século XVI</a:t>
            </a:r>
            <a:r>
              <a:rPr lang="pt-BR" dirty="0" smtClean="0">
                <a:solidFill>
                  <a:schemeClr val="accent2">
                    <a:lumMod val="75000"/>
                  </a:schemeClr>
                </a:solidFill>
              </a:rPr>
              <a:t>, </a:t>
            </a:r>
            <a:r>
              <a:rPr lang="pt-BR" b="1" dirty="0" smtClean="0">
                <a:solidFill>
                  <a:schemeClr val="accent2">
                    <a:lumMod val="75000"/>
                  </a:schemeClr>
                </a:solidFill>
              </a:rPr>
              <a:t>as línguas constituem apenas um elemento a mais no exotismo deficitário do novo mundo</a:t>
            </a:r>
            <a:r>
              <a:rPr lang="pt-BR" dirty="0" smtClean="0">
                <a:solidFill>
                  <a:schemeClr val="accent2">
                    <a:lumMod val="75000"/>
                  </a:schemeClr>
                </a:solidFill>
              </a:rPr>
              <a:t>: aos olhos dos europeus, os habitantes do novo mundo </a:t>
            </a:r>
            <a:r>
              <a:rPr lang="pt-BR" i="1" dirty="0" smtClean="0">
                <a:solidFill>
                  <a:schemeClr val="accent2">
                    <a:lumMod val="75000"/>
                  </a:schemeClr>
                </a:solidFill>
              </a:rPr>
              <a:t>não são civilizados</a:t>
            </a:r>
            <a:r>
              <a:rPr lang="pt-BR" dirty="0" smtClean="0">
                <a:solidFill>
                  <a:schemeClr val="accent2">
                    <a:lumMod val="75000"/>
                  </a:schemeClr>
                </a:solidFill>
              </a:rPr>
              <a:t>, falta-lhes uma série de atributos para alcançar um grau de civilização àquele idealizado na Europa  </a:t>
            </a:r>
            <a:r>
              <a:rPr lang="pt-BR" dirty="0" smtClean="0">
                <a:solidFill>
                  <a:schemeClr val="bg2">
                    <a:lumMod val="25000"/>
                  </a:schemeClr>
                </a:solidFill>
              </a:rPr>
              <a:t>(Mariani, 2004, p. </a:t>
            </a:r>
            <a:r>
              <a:rPr lang="pt-BR" dirty="0" smtClean="0">
                <a:solidFill>
                  <a:schemeClr val="bg2">
                    <a:lumMod val="25000"/>
                  </a:schemeClr>
                </a:solidFill>
              </a:rPr>
              <a:t>24; destaques nossos)</a:t>
            </a:r>
            <a:r>
              <a:rPr lang="pt-BR" dirty="0" smtClean="0">
                <a:solidFill>
                  <a:schemeClr val="accent2">
                    <a:lumMod val="75000"/>
                  </a:schemeClr>
                </a:solidFill>
              </a:rPr>
              <a:t>.  </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476672"/>
            <a:ext cx="8640960" cy="5649491"/>
          </a:xfrm>
        </p:spPr>
        <p:txBody>
          <a:bodyPr>
            <a:normAutofit/>
          </a:bodyPr>
          <a:lstStyle/>
          <a:p>
            <a:pPr indent="0" algn="just">
              <a:buNone/>
            </a:pPr>
            <a:endParaRPr lang="pt-BR" dirty="0" smtClean="0">
              <a:solidFill>
                <a:schemeClr val="accent2">
                  <a:lumMod val="75000"/>
                </a:schemeClr>
              </a:solidFill>
            </a:endParaRPr>
          </a:p>
          <a:p>
            <a:pPr indent="0" algn="just">
              <a:buNone/>
            </a:pPr>
            <a:endParaRPr lang="pt-BR" dirty="0" smtClean="0">
              <a:solidFill>
                <a:schemeClr val="accent2">
                  <a:lumMod val="75000"/>
                </a:schemeClr>
              </a:solidFill>
            </a:endParaRPr>
          </a:p>
          <a:p>
            <a:pPr indent="0" algn="just">
              <a:buNone/>
            </a:pPr>
            <a:endParaRPr lang="pt-BR" dirty="0" smtClean="0">
              <a:solidFill>
                <a:schemeClr val="accent2">
                  <a:lumMod val="75000"/>
                </a:schemeClr>
              </a:solidFill>
            </a:endParaRPr>
          </a:p>
          <a:p>
            <a:pPr indent="0" algn="just">
              <a:buNone/>
            </a:pPr>
            <a:r>
              <a:rPr lang="pt-BR" dirty="0" smtClean="0">
                <a:solidFill>
                  <a:schemeClr val="accent2">
                    <a:lumMod val="75000"/>
                  </a:schemeClr>
                </a:solidFill>
              </a:rPr>
              <a:t>[...] é necessário um esforço teórico e crítico de </a:t>
            </a:r>
            <a:r>
              <a:rPr lang="pt-BR" b="1" dirty="0" err="1" smtClean="0">
                <a:solidFill>
                  <a:schemeClr val="accent2">
                    <a:lumMod val="75000"/>
                  </a:schemeClr>
                </a:solidFill>
              </a:rPr>
              <a:t>desnaturalização</a:t>
            </a:r>
            <a:r>
              <a:rPr lang="pt-BR" b="1" dirty="0" smtClean="0">
                <a:solidFill>
                  <a:schemeClr val="accent2">
                    <a:lumMod val="75000"/>
                  </a:schemeClr>
                </a:solidFill>
              </a:rPr>
              <a:t> das evidências produzidas discursivamente em ambos os discursos </a:t>
            </a:r>
            <a:r>
              <a:rPr lang="pt-BR" dirty="0" smtClean="0">
                <a:solidFill>
                  <a:schemeClr val="accent2">
                    <a:lumMod val="75000"/>
                  </a:schemeClr>
                </a:solidFill>
              </a:rPr>
              <a:t>[o do colonizador e o do colonizado].  </a:t>
            </a:r>
            <a:r>
              <a:rPr lang="pt-BR" dirty="0" smtClean="0">
                <a:solidFill>
                  <a:schemeClr val="bg2">
                    <a:lumMod val="25000"/>
                  </a:schemeClr>
                </a:solidFill>
              </a:rPr>
              <a:t>(Mariani, 2004, p. 25)</a:t>
            </a:r>
            <a:r>
              <a:rPr lang="pt-BR" dirty="0" smtClean="0">
                <a:solidFill>
                  <a:schemeClr val="accent2">
                    <a:lumMod val="75000"/>
                  </a:schemeClr>
                </a:solidFill>
              </a:rPr>
              <a:t>.  </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5649491"/>
          </a:xfrm>
        </p:spPr>
        <p:style>
          <a:lnRef idx="3">
            <a:schemeClr val="lt1"/>
          </a:lnRef>
          <a:fillRef idx="1">
            <a:schemeClr val="accent2"/>
          </a:fillRef>
          <a:effectRef idx="1">
            <a:schemeClr val="accent2"/>
          </a:effectRef>
          <a:fontRef idx="minor">
            <a:schemeClr val="lt1"/>
          </a:fontRef>
        </p:style>
        <p:txBody>
          <a:bodyPr/>
          <a:lstStyle/>
          <a:p>
            <a:pPr algn="ctr">
              <a:buNone/>
            </a:pPr>
            <a:endParaRPr lang="pt-BR" dirty="0" smtClean="0">
              <a:solidFill>
                <a:schemeClr val="bg2">
                  <a:lumMod val="25000"/>
                </a:schemeClr>
              </a:solidFill>
            </a:endParaRPr>
          </a:p>
          <a:p>
            <a:pPr algn="ctr">
              <a:buNone/>
            </a:pPr>
            <a:endParaRPr lang="pt-BR" dirty="0" smtClean="0">
              <a:solidFill>
                <a:schemeClr val="bg2">
                  <a:lumMod val="25000"/>
                </a:schemeClr>
              </a:solidFill>
            </a:endParaRPr>
          </a:p>
          <a:p>
            <a:pPr algn="ctr">
              <a:buNone/>
            </a:pPr>
            <a:endParaRPr lang="pt-BR" dirty="0" smtClean="0">
              <a:solidFill>
                <a:schemeClr val="bg2">
                  <a:lumMod val="25000"/>
                </a:schemeClr>
              </a:solidFill>
            </a:endParaRPr>
          </a:p>
          <a:p>
            <a:pPr algn="ctr">
              <a:buNone/>
            </a:pPr>
            <a:endParaRPr lang="pt-BR" dirty="0" smtClean="0">
              <a:solidFill>
                <a:schemeClr val="bg2">
                  <a:lumMod val="25000"/>
                </a:schemeClr>
              </a:solidFill>
            </a:endParaRPr>
          </a:p>
          <a:p>
            <a:pPr algn="ctr">
              <a:buNone/>
            </a:pPr>
            <a:r>
              <a:rPr lang="pt-BR" sz="3600" dirty="0" smtClean="0">
                <a:solidFill>
                  <a:schemeClr val="accent1">
                    <a:lumMod val="20000"/>
                    <a:lumOff val="80000"/>
                  </a:schemeClr>
                </a:solidFill>
              </a:rPr>
              <a:t>Sobre </a:t>
            </a:r>
            <a:r>
              <a:rPr lang="pt-BR" sz="3600" dirty="0" err="1" smtClean="0">
                <a:solidFill>
                  <a:schemeClr val="accent1">
                    <a:lumMod val="20000"/>
                    <a:lumOff val="80000"/>
                  </a:schemeClr>
                </a:solidFill>
              </a:rPr>
              <a:t>el</a:t>
            </a:r>
            <a:r>
              <a:rPr lang="pt-BR" sz="3600" dirty="0" smtClean="0">
                <a:solidFill>
                  <a:schemeClr val="accent1">
                    <a:lumMod val="20000"/>
                    <a:lumOff val="80000"/>
                  </a:schemeClr>
                </a:solidFill>
              </a:rPr>
              <a:t> contexto histórico de </a:t>
            </a:r>
            <a:r>
              <a:rPr lang="pt-BR" sz="3600" dirty="0" err="1" smtClean="0">
                <a:solidFill>
                  <a:schemeClr val="accent1">
                    <a:lumMod val="20000"/>
                    <a:lumOff val="80000"/>
                  </a:schemeClr>
                </a:solidFill>
              </a:rPr>
              <a:t>la</a:t>
            </a:r>
            <a:r>
              <a:rPr lang="pt-BR" sz="3600" dirty="0" smtClean="0">
                <a:solidFill>
                  <a:schemeClr val="accent1">
                    <a:lumMod val="20000"/>
                    <a:lumOff val="80000"/>
                  </a:schemeClr>
                </a:solidFill>
              </a:rPr>
              <a:t> </a:t>
            </a:r>
            <a:r>
              <a:rPr lang="pt-BR" sz="3600" dirty="0" err="1" smtClean="0">
                <a:solidFill>
                  <a:schemeClr val="accent1">
                    <a:lumMod val="20000"/>
                    <a:lumOff val="80000"/>
                  </a:schemeClr>
                </a:solidFill>
              </a:rPr>
              <a:t>colonización</a:t>
            </a:r>
            <a:r>
              <a:rPr lang="pt-BR" sz="3600" dirty="0" smtClean="0">
                <a:solidFill>
                  <a:schemeClr val="accent1">
                    <a:lumMod val="20000"/>
                    <a:lumOff val="80000"/>
                  </a:schemeClr>
                </a:solidFill>
              </a:rPr>
              <a:t> </a:t>
            </a:r>
            <a:r>
              <a:rPr lang="pt-BR" sz="3600" dirty="0" err="1" smtClean="0">
                <a:solidFill>
                  <a:schemeClr val="accent1">
                    <a:lumMod val="20000"/>
                    <a:lumOff val="80000"/>
                  </a:schemeClr>
                </a:solidFill>
              </a:rPr>
              <a:t>hispano-lusitana</a:t>
            </a:r>
            <a:r>
              <a:rPr lang="pt-BR" sz="3600" dirty="0" smtClean="0">
                <a:solidFill>
                  <a:schemeClr val="accent1">
                    <a:lumMod val="20000"/>
                    <a:lumOff val="80000"/>
                  </a:schemeClr>
                </a:solidFill>
              </a:rPr>
              <a:t>. </a:t>
            </a:r>
            <a:endParaRPr lang="pt-BR" sz="3600" dirty="0">
              <a:solidFill>
                <a:schemeClr val="accent1">
                  <a:lumMod val="20000"/>
                  <a:lumOff val="8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6264696"/>
          </a:xfrm>
        </p:spPr>
        <p:txBody>
          <a:bodyPr>
            <a:normAutofit fontScale="70000" lnSpcReduction="20000"/>
          </a:bodyPr>
          <a:lstStyle/>
          <a:p>
            <a:pPr indent="0" algn="just">
              <a:buNone/>
            </a:pPr>
            <a:r>
              <a:rPr lang="pt-BR" dirty="0" smtClean="0">
                <a:solidFill>
                  <a:schemeClr val="accent2">
                    <a:lumMod val="75000"/>
                  </a:schemeClr>
                </a:solidFill>
              </a:rPr>
              <a:t>Para compreender </a:t>
            </a:r>
            <a:r>
              <a:rPr lang="pt-BR" b="1" dirty="0" smtClean="0">
                <a:solidFill>
                  <a:schemeClr val="accent2">
                    <a:lumMod val="75000"/>
                  </a:schemeClr>
                </a:solidFill>
              </a:rPr>
              <a:t>a  relação de desigualdade </a:t>
            </a:r>
            <a:r>
              <a:rPr lang="pt-BR" dirty="0" smtClean="0">
                <a:solidFill>
                  <a:schemeClr val="accent2">
                    <a:lumMod val="75000"/>
                  </a:schemeClr>
                </a:solidFill>
              </a:rPr>
              <a:t>que se instala no espaço americano, parece-nos imprescindível trazer reflexões formuladas no campo da história acerca do processo de colonização </a:t>
            </a:r>
            <a:r>
              <a:rPr lang="pt-BR" dirty="0" err="1" smtClean="0">
                <a:solidFill>
                  <a:schemeClr val="accent2">
                    <a:lumMod val="75000"/>
                  </a:schemeClr>
                </a:solidFill>
              </a:rPr>
              <a:t>hispano-lusitana</a:t>
            </a:r>
            <a:r>
              <a:rPr lang="pt-BR" dirty="0" smtClean="0">
                <a:solidFill>
                  <a:schemeClr val="accent2">
                    <a:lumMod val="75000"/>
                  </a:schemeClr>
                </a:solidFill>
              </a:rPr>
              <a:t> na América. Nesse sentido, nos servirá de guia fundamental um texto de </a:t>
            </a:r>
            <a:r>
              <a:rPr lang="pt-BR" dirty="0" err="1" smtClean="0">
                <a:solidFill>
                  <a:schemeClr val="accent2">
                    <a:lumMod val="75000"/>
                  </a:schemeClr>
                </a:solidFill>
              </a:rPr>
              <a:t>Nuñez</a:t>
            </a:r>
            <a:r>
              <a:rPr lang="pt-BR" dirty="0" smtClean="0">
                <a:solidFill>
                  <a:schemeClr val="accent2">
                    <a:lumMod val="75000"/>
                  </a:schemeClr>
                </a:solidFill>
              </a:rPr>
              <a:t> (2017), no qual o historiador recorre às formulações de Marx e de </a:t>
            </a:r>
            <a:r>
              <a:rPr lang="pt-BR" dirty="0" err="1" smtClean="0">
                <a:solidFill>
                  <a:schemeClr val="accent2">
                    <a:lumMod val="75000"/>
                  </a:schemeClr>
                </a:solidFill>
              </a:rPr>
              <a:t>Engels</a:t>
            </a:r>
            <a:r>
              <a:rPr lang="pt-BR" dirty="0" smtClean="0">
                <a:solidFill>
                  <a:schemeClr val="accent2">
                    <a:lumMod val="75000"/>
                  </a:schemeClr>
                </a:solidFill>
              </a:rPr>
              <a:t>, entre outros para responder a uma pergunta muito produtiva que se instala nesse campo de estudos: </a:t>
            </a:r>
            <a:r>
              <a:rPr lang="pt-BR" b="1" dirty="0" smtClean="0">
                <a:solidFill>
                  <a:schemeClr val="accent2">
                    <a:lumMod val="75000"/>
                  </a:schemeClr>
                </a:solidFill>
              </a:rPr>
              <a:t>esse processo foi feudal ou capitalista? </a:t>
            </a:r>
          </a:p>
          <a:p>
            <a:pPr algn="just">
              <a:buNone/>
            </a:pPr>
            <a:endParaRPr lang="pt-BR" dirty="0" smtClean="0">
              <a:solidFill>
                <a:schemeClr val="accent2">
                  <a:lumMod val="75000"/>
                </a:schemeClr>
              </a:solidFill>
            </a:endParaRPr>
          </a:p>
          <a:p>
            <a:pPr algn="just">
              <a:buNone/>
            </a:pPr>
            <a:endParaRPr lang="pt-BR" dirty="0" smtClean="0">
              <a:solidFill>
                <a:schemeClr val="accent2">
                  <a:lumMod val="75000"/>
                </a:schemeClr>
              </a:solidFill>
            </a:endParaRPr>
          </a:p>
          <a:p>
            <a:pPr indent="0" algn="just">
              <a:buNone/>
            </a:pPr>
            <a:r>
              <a:rPr lang="pt-BR" dirty="0" smtClean="0">
                <a:solidFill>
                  <a:schemeClr val="accent2">
                    <a:lumMod val="75000"/>
                  </a:schemeClr>
                </a:solidFill>
              </a:rPr>
              <a:t>Citaremos, ao menos, algumas das conclusões dessa rica e complexa discussão e, oportunamente, na síntese que nos propomos a </a:t>
            </a:r>
            <a:r>
              <a:rPr lang="pt-BR" sz="3100" dirty="0" smtClean="0">
                <a:solidFill>
                  <a:schemeClr val="accent2">
                    <a:lumMod val="75000"/>
                  </a:schemeClr>
                </a:solidFill>
              </a:rPr>
              <a:t>formular</a:t>
            </a:r>
            <a:r>
              <a:rPr lang="pt-BR" dirty="0" smtClean="0">
                <a:solidFill>
                  <a:schemeClr val="accent2">
                    <a:lumMod val="75000"/>
                  </a:schemeClr>
                </a:solidFill>
              </a:rPr>
              <a:t>, </a:t>
            </a:r>
            <a:r>
              <a:rPr lang="pt-BR" sz="3100" dirty="0" smtClean="0">
                <a:solidFill>
                  <a:schemeClr val="accent2">
                    <a:lumMod val="75000"/>
                  </a:schemeClr>
                </a:solidFill>
              </a:rPr>
              <a:t>também</a:t>
            </a:r>
            <a:r>
              <a:rPr lang="pt-BR" dirty="0" smtClean="0">
                <a:solidFill>
                  <a:schemeClr val="accent2">
                    <a:lumMod val="75000"/>
                  </a:schemeClr>
                </a:solidFill>
              </a:rPr>
              <a:t> mobilizaremos fragmentos dos textos de </a:t>
            </a:r>
            <a:r>
              <a:rPr lang="pt-BR" dirty="0" err="1" smtClean="0">
                <a:solidFill>
                  <a:schemeClr val="accent2">
                    <a:lumMod val="75000"/>
                  </a:schemeClr>
                </a:solidFill>
              </a:rPr>
              <a:t>Dobb</a:t>
            </a:r>
            <a:r>
              <a:rPr lang="pt-BR" dirty="0" smtClean="0">
                <a:solidFill>
                  <a:schemeClr val="accent2">
                    <a:lumMod val="75000"/>
                  </a:schemeClr>
                </a:solidFill>
              </a:rPr>
              <a:t> (2004 [1976]) e </a:t>
            </a:r>
            <a:r>
              <a:rPr lang="pt-BR" dirty="0" err="1" smtClean="0">
                <a:solidFill>
                  <a:schemeClr val="accent2">
                    <a:lumMod val="75000"/>
                  </a:schemeClr>
                </a:solidFill>
              </a:rPr>
              <a:t>Hobsbawm</a:t>
            </a:r>
            <a:r>
              <a:rPr lang="pt-BR" dirty="0" smtClean="0">
                <a:solidFill>
                  <a:schemeClr val="accent2">
                    <a:lumMod val="75000"/>
                  </a:schemeClr>
                </a:solidFill>
              </a:rPr>
              <a:t> (2004 [1976]) publicados no livro de </a:t>
            </a:r>
            <a:r>
              <a:rPr lang="pt-BR" dirty="0" err="1" smtClean="0">
                <a:solidFill>
                  <a:schemeClr val="accent2">
                    <a:lumMod val="75000"/>
                  </a:schemeClr>
                </a:solidFill>
              </a:rPr>
              <a:t>Sweezy</a:t>
            </a:r>
            <a:r>
              <a:rPr lang="pt-BR" dirty="0" smtClean="0">
                <a:solidFill>
                  <a:schemeClr val="accent2">
                    <a:lumMod val="75000"/>
                  </a:schemeClr>
                </a:solidFill>
              </a:rPr>
              <a:t> </a:t>
            </a:r>
            <a:r>
              <a:rPr lang="pt-BR" dirty="0" err="1" smtClean="0">
                <a:solidFill>
                  <a:schemeClr val="accent2">
                    <a:lumMod val="75000"/>
                  </a:schemeClr>
                </a:solidFill>
              </a:rPr>
              <a:t>et</a:t>
            </a:r>
            <a:r>
              <a:rPr lang="pt-BR" dirty="0" smtClean="0">
                <a:solidFill>
                  <a:schemeClr val="accent2">
                    <a:lumMod val="75000"/>
                  </a:schemeClr>
                </a:solidFill>
              </a:rPr>
              <a:t> </a:t>
            </a:r>
            <a:r>
              <a:rPr lang="pt-BR" dirty="0" err="1" smtClean="0">
                <a:solidFill>
                  <a:schemeClr val="accent2">
                    <a:lumMod val="75000"/>
                  </a:schemeClr>
                </a:solidFill>
              </a:rPr>
              <a:t>alii</a:t>
            </a:r>
            <a:r>
              <a:rPr lang="pt-BR" dirty="0" smtClean="0">
                <a:solidFill>
                  <a:schemeClr val="accent2">
                    <a:lumMod val="75000"/>
                  </a:schemeClr>
                </a:solidFill>
              </a:rPr>
              <a:t>: </a:t>
            </a:r>
            <a:r>
              <a:rPr lang="pt-BR" i="1" dirty="0" smtClean="0">
                <a:solidFill>
                  <a:schemeClr val="accent2">
                    <a:lumMod val="75000"/>
                  </a:schemeClr>
                </a:solidFill>
              </a:rPr>
              <a:t>A transição do feudalismo ao capitalismo</a:t>
            </a:r>
            <a:r>
              <a:rPr lang="pt-BR" dirty="0" smtClean="0">
                <a:solidFill>
                  <a:schemeClr val="accent2">
                    <a:lumMod val="75000"/>
                  </a:schemeClr>
                </a:solidFill>
              </a:rPr>
              <a:t>. </a:t>
            </a:r>
          </a:p>
          <a:p>
            <a:pPr>
              <a:buNone/>
            </a:pPr>
            <a:endParaRPr lang="pt-BR" sz="2300" dirty="0" smtClean="0"/>
          </a:p>
          <a:p>
            <a:pPr>
              <a:buNone/>
            </a:pPr>
            <a:endParaRPr lang="pt-BR" sz="2300" dirty="0" smtClean="0"/>
          </a:p>
          <a:p>
            <a:pPr algn="r">
              <a:buNone/>
            </a:pPr>
            <a:r>
              <a:rPr lang="pt-BR" sz="2300" dirty="0" smtClean="0"/>
              <a:t>. </a:t>
            </a:r>
          </a:p>
          <a:p>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lnSpcReduction="10000"/>
          </a:bodyPr>
          <a:lstStyle/>
          <a:p>
            <a:pPr indent="0" algn="just">
              <a:buNone/>
            </a:pPr>
            <a:r>
              <a:rPr lang="pt-BR" sz="2400" dirty="0" smtClean="0">
                <a:solidFill>
                  <a:schemeClr val="accent2">
                    <a:lumMod val="75000"/>
                  </a:schemeClr>
                </a:solidFill>
              </a:rPr>
              <a:t>De fato, nosso intuito é compreender o contexto e o modo como América é significada na febre da “</a:t>
            </a:r>
            <a:r>
              <a:rPr lang="pt-BR" sz="2400" b="1" dirty="0" smtClean="0">
                <a:solidFill>
                  <a:schemeClr val="accent2">
                    <a:lumMod val="75000"/>
                  </a:schemeClr>
                </a:solidFill>
              </a:rPr>
              <a:t>conquista</a:t>
            </a:r>
            <a:r>
              <a:rPr lang="pt-BR" sz="2400" dirty="0" smtClean="0">
                <a:solidFill>
                  <a:schemeClr val="accent2">
                    <a:lumMod val="75000"/>
                  </a:schemeClr>
                </a:solidFill>
              </a:rPr>
              <a:t>” que entendemos como o momento da procura de terras e da demarcação de territórios – o que, de modo regular, implica em guerras – e a “</a:t>
            </a:r>
            <a:r>
              <a:rPr lang="pt-BR" sz="2400" b="1" dirty="0" smtClean="0">
                <a:solidFill>
                  <a:schemeClr val="accent2">
                    <a:lumMod val="75000"/>
                  </a:schemeClr>
                </a:solidFill>
              </a:rPr>
              <a:t>colonização</a:t>
            </a:r>
            <a:r>
              <a:rPr lang="pt-BR" sz="2400" dirty="0" smtClean="0">
                <a:solidFill>
                  <a:schemeClr val="accent2">
                    <a:lumMod val="75000"/>
                  </a:schemeClr>
                </a:solidFill>
              </a:rPr>
              <a:t>” que interpretamos como a execução de um projeto sobre o que fazer nesses territórios. Esse conjunto implicará na instalação de </a:t>
            </a:r>
            <a:r>
              <a:rPr lang="pt-BR" sz="2400" b="1" dirty="0" smtClean="0">
                <a:solidFill>
                  <a:schemeClr val="accent2">
                    <a:lumMod val="75000"/>
                  </a:schemeClr>
                </a:solidFill>
              </a:rPr>
              <a:t>uma relação desigual </a:t>
            </a:r>
            <a:r>
              <a:rPr lang="pt-BR" sz="2400" dirty="0" smtClean="0">
                <a:solidFill>
                  <a:schemeClr val="accent2">
                    <a:lumMod val="75000"/>
                  </a:schemeClr>
                </a:solidFill>
              </a:rPr>
              <a:t>que, como uma contradição da ordem da história, atravessará a constituição desse subcontinente que chamamos hoje de América Latina. </a:t>
            </a:r>
          </a:p>
          <a:p>
            <a:pPr indent="0" algn="just">
              <a:buNone/>
            </a:pPr>
            <a:endParaRPr lang="pt-BR" sz="2400" dirty="0" smtClean="0">
              <a:solidFill>
                <a:schemeClr val="accent2">
                  <a:lumMod val="75000"/>
                </a:schemeClr>
              </a:solidFill>
            </a:endParaRPr>
          </a:p>
          <a:p>
            <a:pPr indent="0" algn="just"/>
            <a:r>
              <a:rPr lang="pt-BR" sz="2400" dirty="0" smtClean="0">
                <a:solidFill>
                  <a:schemeClr val="accent2">
                    <a:lumMod val="75000"/>
                  </a:schemeClr>
                </a:solidFill>
              </a:rPr>
              <a:t>  [Lembrar </a:t>
            </a:r>
            <a:r>
              <a:rPr lang="pt-BR" sz="2400" dirty="0" smtClean="0">
                <a:solidFill>
                  <a:schemeClr val="accent2">
                    <a:lumMod val="75000"/>
                  </a:schemeClr>
                </a:solidFill>
              </a:rPr>
              <a:t>do </a:t>
            </a:r>
            <a:r>
              <a:rPr lang="pt-BR" sz="2400" u="sng" dirty="0" smtClean="0">
                <a:solidFill>
                  <a:schemeClr val="accent2">
                    <a:lumMod val="75000"/>
                  </a:schemeClr>
                </a:solidFill>
              </a:rPr>
              <a:t>equívoco</a:t>
            </a:r>
            <a:r>
              <a:rPr lang="pt-BR" sz="2400" dirty="0" smtClean="0">
                <a:solidFill>
                  <a:schemeClr val="accent2">
                    <a:lumMod val="75000"/>
                  </a:schemeClr>
                </a:solidFill>
              </a:rPr>
              <a:t> do qual falava Fernández Moreno</a:t>
            </a:r>
            <a:r>
              <a:rPr lang="pt-BR" sz="2400" dirty="0" smtClean="0">
                <a:solidFill>
                  <a:schemeClr val="accent2">
                    <a:lumMod val="75000"/>
                  </a:schemeClr>
                </a:solidFill>
              </a:rPr>
              <a:t>.]</a:t>
            </a:r>
            <a:endParaRPr lang="pt-BR" sz="2400" dirty="0" smtClean="0">
              <a:solidFill>
                <a:schemeClr val="accent2">
                  <a:lumMod val="75000"/>
                </a:schemeClr>
              </a:solidFill>
            </a:endParaRPr>
          </a:p>
          <a:p>
            <a:pPr indent="0" algn="just">
              <a:buNone/>
            </a:pPr>
            <a:endParaRPr lang="pt-BR" sz="2400" dirty="0" smtClean="0">
              <a:solidFill>
                <a:schemeClr val="accent2">
                  <a:lumMod val="75000"/>
                </a:schemeClr>
              </a:solidFill>
            </a:endParaRPr>
          </a:p>
          <a:p>
            <a:pPr indent="0" algn="just"/>
            <a:r>
              <a:rPr lang="pt-BR" sz="2400" dirty="0" smtClean="0">
                <a:solidFill>
                  <a:schemeClr val="accent2">
                    <a:lumMod val="75000"/>
                  </a:schemeClr>
                </a:solidFill>
              </a:rPr>
              <a:t> Estamos </a:t>
            </a:r>
            <a:r>
              <a:rPr lang="pt-BR" sz="2400" dirty="0" smtClean="0">
                <a:solidFill>
                  <a:schemeClr val="accent2">
                    <a:lumMod val="75000"/>
                  </a:schemeClr>
                </a:solidFill>
              </a:rPr>
              <a:t>levando em consideração as formulações de Pêcheux (1980) acerca do que designa como “contradição histórica”. </a:t>
            </a:r>
          </a:p>
          <a:p>
            <a:pPr>
              <a:buNone/>
            </a:pP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525344"/>
          </a:xfrm>
        </p:spPr>
        <p:txBody>
          <a:bodyPr>
            <a:normAutofit fontScale="32500" lnSpcReduction="20000"/>
          </a:bodyPr>
          <a:lstStyle/>
          <a:p>
            <a:pPr marL="0" indent="0" algn="just">
              <a:lnSpc>
                <a:spcPct val="120000"/>
              </a:lnSpc>
              <a:spcBef>
                <a:spcPts val="0"/>
              </a:spcBef>
              <a:buNone/>
            </a:pPr>
            <a:r>
              <a:rPr lang="pt-BR" sz="9600" dirty="0" err="1" smtClean="0">
                <a:solidFill>
                  <a:schemeClr val="accent2">
                    <a:lumMod val="75000"/>
                  </a:schemeClr>
                </a:solidFill>
              </a:rPr>
              <a:t>Nuñez</a:t>
            </a:r>
            <a:r>
              <a:rPr lang="pt-BR" sz="9600" dirty="0" smtClean="0">
                <a:solidFill>
                  <a:schemeClr val="accent2">
                    <a:lumMod val="75000"/>
                  </a:schemeClr>
                </a:solidFill>
              </a:rPr>
              <a:t> (2017), mobilizando a voz de </a:t>
            </a:r>
            <a:r>
              <a:rPr lang="pt-BR" sz="9600" dirty="0" err="1" smtClean="0">
                <a:solidFill>
                  <a:schemeClr val="accent2">
                    <a:lumMod val="75000"/>
                  </a:schemeClr>
                </a:solidFill>
              </a:rPr>
              <a:t>Peña</a:t>
            </a:r>
            <a:r>
              <a:rPr lang="pt-BR" sz="9600" dirty="0" smtClean="0">
                <a:solidFill>
                  <a:schemeClr val="accent2">
                    <a:lumMod val="75000"/>
                  </a:schemeClr>
                </a:solidFill>
              </a:rPr>
              <a:t>, expõe que o regime feudal “supõe a pequena propriedade da terra” de onde sai “a pequena escala da produção disponível para o mercado e o reduzido volume de intercâmbio” e, nesse sentido, insiste em frisar que “o regime de produção instaurado pelos espanhóis na América foi o oposto a este esquema: produção em grande escala – minas, plantações, </a:t>
            </a:r>
            <a:r>
              <a:rPr lang="pt-BR" sz="9600" i="1" dirty="0" err="1" smtClean="0">
                <a:solidFill>
                  <a:schemeClr val="accent2">
                    <a:lumMod val="75000"/>
                  </a:schemeClr>
                </a:solidFill>
              </a:rPr>
              <a:t>obrajes</a:t>
            </a:r>
            <a:r>
              <a:rPr lang="pt-BR" sz="9600" i="1" dirty="0" smtClean="0">
                <a:solidFill>
                  <a:schemeClr val="accent2">
                    <a:lumMod val="75000"/>
                  </a:schemeClr>
                </a:solidFill>
              </a:rPr>
              <a:t> </a:t>
            </a:r>
            <a:r>
              <a:rPr lang="pt-BR" sz="9600" dirty="0" smtClean="0">
                <a:solidFill>
                  <a:schemeClr val="accent2">
                    <a:lumMod val="75000"/>
                  </a:schemeClr>
                </a:solidFill>
              </a:rPr>
              <a:t>[produção artesanal]– para o nascente mercado mundial.</a:t>
            </a:r>
          </a:p>
          <a:p>
            <a:pPr marL="0" indent="0" algn="just">
              <a:lnSpc>
                <a:spcPct val="120000"/>
              </a:lnSpc>
              <a:spcBef>
                <a:spcPts val="0"/>
              </a:spcBef>
              <a:buNone/>
            </a:pPr>
            <a:endParaRPr lang="pt-BR" sz="8000" dirty="0" smtClean="0">
              <a:solidFill>
                <a:schemeClr val="accent2"/>
              </a:solidFill>
            </a:endParaRPr>
          </a:p>
          <a:p>
            <a:pPr marL="0" indent="0" algn="just">
              <a:lnSpc>
                <a:spcPct val="120000"/>
              </a:lnSpc>
              <a:spcBef>
                <a:spcPts val="0"/>
              </a:spcBef>
              <a:buNone/>
            </a:pPr>
            <a:endParaRPr lang="pt-BR" sz="8000"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r>
              <a:rPr lang="pt-BR" sz="1800" dirty="0" err="1" smtClean="0">
                <a:solidFill>
                  <a:schemeClr val="accent2"/>
                </a:solidFill>
              </a:rPr>
              <a:t>Dobb</a:t>
            </a:r>
            <a:r>
              <a:rPr lang="pt-BR" sz="1800" dirty="0" smtClean="0">
                <a:solidFill>
                  <a:schemeClr val="accent2"/>
                </a:solidFill>
              </a:rPr>
              <a:t>, 1977, p. 209-210.</a:t>
            </a:r>
            <a:endParaRPr lang="pt-BR" sz="1800" dirty="0"/>
          </a:p>
        </p:txBody>
      </p:sp>
      <p:sp>
        <p:nvSpPr>
          <p:cNvPr id="3" name="Espaço Reservado para Conteúdo 2"/>
          <p:cNvSpPr>
            <a:spLocks noGrp="1"/>
          </p:cNvSpPr>
          <p:nvPr>
            <p:ph idx="1"/>
          </p:nvPr>
        </p:nvSpPr>
        <p:spPr>
          <a:xfrm>
            <a:off x="457200" y="980728"/>
            <a:ext cx="8229600" cy="5145435"/>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ctr">
              <a:buNone/>
            </a:pPr>
            <a:r>
              <a:rPr lang="pt-BR" dirty="0" smtClean="0">
                <a:solidFill>
                  <a:schemeClr val="bg2">
                    <a:lumMod val="50000"/>
                  </a:schemeClr>
                </a:solidFill>
              </a:rPr>
              <a:t>Modo de produção do feudalismo</a:t>
            </a:r>
          </a:p>
          <a:p>
            <a:pPr marL="0" indent="0" algn="ctr">
              <a:buNone/>
            </a:pPr>
            <a:endParaRPr lang="pt-BR" dirty="0" smtClean="0">
              <a:solidFill>
                <a:schemeClr val="bg2">
                  <a:lumMod val="25000"/>
                </a:schemeClr>
              </a:solidFill>
            </a:endParaRPr>
          </a:p>
          <a:p>
            <a:pPr marL="0" indent="0" algn="just">
              <a:buNone/>
            </a:pPr>
            <a:r>
              <a:rPr lang="pt-BR" b="1" dirty="0" smtClean="0">
                <a:solidFill>
                  <a:schemeClr val="bg2">
                    <a:lumMod val="25000"/>
                  </a:schemeClr>
                </a:solidFill>
              </a:rPr>
              <a:t>pequeno modo de produção</a:t>
            </a:r>
            <a:r>
              <a:rPr lang="pt-BR" dirty="0" smtClean="0">
                <a:solidFill>
                  <a:schemeClr val="bg2">
                    <a:lumMod val="25000"/>
                  </a:schemeClr>
                </a:solidFill>
              </a:rPr>
              <a:t>, levado a cabo por </a:t>
            </a:r>
            <a:r>
              <a:rPr lang="pt-BR" u="sng" dirty="0" smtClean="0">
                <a:solidFill>
                  <a:schemeClr val="bg2">
                    <a:lumMod val="25000"/>
                  </a:schemeClr>
                </a:solidFill>
              </a:rPr>
              <a:t>pequenos produtores ligados à terra e aos seus instrumentos de produção</a:t>
            </a:r>
            <a:r>
              <a:rPr lang="pt-BR" dirty="0" smtClean="0">
                <a:solidFill>
                  <a:schemeClr val="bg2">
                    <a:lumMod val="25000"/>
                  </a:schemeClr>
                </a:solidFill>
              </a:rPr>
              <a:t>. A relação básica assentava-se sobre a extração do produto excedente desse pequeno modo de produção pela classe dominante feudal – uma relação de exploração alicerçada por vários métodos de “coação </a:t>
            </a:r>
            <a:r>
              <a:rPr lang="pt-BR" dirty="0" err="1" smtClean="0">
                <a:solidFill>
                  <a:schemeClr val="bg2">
                    <a:lumMod val="25000"/>
                  </a:schemeClr>
                </a:solidFill>
              </a:rPr>
              <a:t>extra-econômica</a:t>
            </a:r>
            <a:r>
              <a:rPr lang="pt-BR" dirty="0" smtClean="0">
                <a:solidFill>
                  <a:schemeClr val="bg2">
                    <a:lumMod val="25000"/>
                  </a:schemeClr>
                </a:solidFill>
              </a:rPr>
              <a:t>”. </a:t>
            </a:r>
            <a:endParaRPr lang="pt-BR" dirty="0">
              <a:solidFill>
                <a:schemeClr val="bg2">
                  <a:lumMod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620688"/>
          </a:xfrm>
        </p:spPr>
        <p:txBody>
          <a:bodyPr>
            <a:normAutofit/>
          </a:bodyPr>
          <a:lstStyle/>
          <a:p>
            <a:r>
              <a:rPr lang="pt-BR" sz="1800" dirty="0" err="1" smtClean="0">
                <a:solidFill>
                  <a:schemeClr val="accent2"/>
                </a:solidFill>
              </a:rPr>
              <a:t>Dobb</a:t>
            </a:r>
            <a:r>
              <a:rPr lang="pt-BR" sz="1800" dirty="0" smtClean="0">
                <a:solidFill>
                  <a:schemeClr val="accent2"/>
                </a:solidFill>
              </a:rPr>
              <a:t>, 1977, p. 214.</a:t>
            </a:r>
            <a:endParaRPr lang="pt-BR" sz="1800" dirty="0"/>
          </a:p>
        </p:txBody>
      </p:sp>
      <p:sp>
        <p:nvSpPr>
          <p:cNvPr id="3" name="Espaço Reservado para Conteúdo 2"/>
          <p:cNvSpPr>
            <a:spLocks noGrp="1"/>
          </p:cNvSpPr>
          <p:nvPr>
            <p:ph idx="1"/>
          </p:nvPr>
        </p:nvSpPr>
        <p:spPr>
          <a:xfrm>
            <a:off x="467544" y="1196752"/>
            <a:ext cx="8229600" cy="54006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ctr">
              <a:buNone/>
            </a:pPr>
            <a:r>
              <a:rPr lang="pt-BR" sz="4000" dirty="0" smtClean="0">
                <a:solidFill>
                  <a:schemeClr val="tx2">
                    <a:lumMod val="60000"/>
                    <a:lumOff val="40000"/>
                  </a:schemeClr>
                </a:solidFill>
              </a:rPr>
              <a:t>↓</a:t>
            </a:r>
          </a:p>
          <a:p>
            <a:pPr marL="0" indent="0" algn="ctr">
              <a:buNone/>
            </a:pPr>
            <a:r>
              <a:rPr lang="pt-BR" dirty="0" smtClean="0">
                <a:solidFill>
                  <a:schemeClr val="bg2">
                    <a:lumMod val="25000"/>
                  </a:schemeClr>
                </a:solidFill>
              </a:rPr>
              <a:t>[A formação da burguesia nascente]</a:t>
            </a:r>
          </a:p>
          <a:p>
            <a:pPr marL="0" indent="0" algn="ctr">
              <a:buNone/>
            </a:pPr>
            <a:endParaRPr lang="pt-BR" dirty="0" smtClean="0">
              <a:solidFill>
                <a:schemeClr val="bg2">
                  <a:lumMod val="25000"/>
                </a:schemeClr>
              </a:solidFill>
            </a:endParaRPr>
          </a:p>
          <a:p>
            <a:pPr marL="0" indent="0" algn="just">
              <a:buNone/>
            </a:pPr>
            <a:r>
              <a:rPr lang="pt-BR" dirty="0" smtClean="0">
                <a:solidFill>
                  <a:schemeClr val="bg2">
                    <a:lumMod val="25000"/>
                  </a:schemeClr>
                </a:solidFill>
              </a:rPr>
              <a:t>[...] uma alta concentração populacional acentuaria a pressão no sentido de levar os pobres e os sem terra a achar </a:t>
            </a:r>
            <a:r>
              <a:rPr lang="pt-BR" b="1" dirty="0" smtClean="0">
                <a:solidFill>
                  <a:schemeClr val="bg2">
                    <a:lumMod val="25000"/>
                  </a:schemeClr>
                </a:solidFill>
              </a:rPr>
              <a:t>emprego assalariado</a:t>
            </a:r>
            <a:r>
              <a:rPr lang="pt-BR" dirty="0" smtClean="0">
                <a:solidFill>
                  <a:schemeClr val="bg2">
                    <a:lumMod val="25000"/>
                  </a:schemeClr>
                </a:solidFill>
              </a:rPr>
              <a:t>, tornando, pois, mais abundante (e barato) o trabalho assalariado para o empresário-capitalista </a:t>
            </a:r>
            <a:r>
              <a:rPr lang="pt-BR" i="1" dirty="0" smtClean="0">
                <a:solidFill>
                  <a:schemeClr val="bg2">
                    <a:lumMod val="25000"/>
                  </a:schemeClr>
                </a:solidFill>
              </a:rPr>
              <a:t>parvenu </a:t>
            </a:r>
            <a:r>
              <a:rPr lang="pt-BR" dirty="0" smtClean="0">
                <a:solidFill>
                  <a:schemeClr val="bg2">
                    <a:lumMod val="25000"/>
                  </a:schemeClr>
                </a:solidFill>
              </a:rPr>
              <a:t>(*).  </a:t>
            </a:r>
          </a:p>
          <a:p>
            <a:pPr marL="0" indent="0" algn="just">
              <a:buNone/>
            </a:pPr>
            <a:endParaRPr lang="pt-BR" sz="2600" dirty="0" smtClean="0"/>
          </a:p>
          <a:p>
            <a:pPr marL="0" indent="0" algn="just">
              <a:buNone/>
            </a:pPr>
            <a:endParaRPr lang="pt-BR" sz="2600" dirty="0" smtClean="0"/>
          </a:p>
          <a:p>
            <a:pPr marL="0" indent="0" algn="just">
              <a:buNone/>
            </a:pPr>
            <a:r>
              <a:rPr lang="pt-BR" sz="1900" dirty="0" smtClean="0">
                <a:latin typeface="Baskerville Old Face" pitchFamily="18" charset="0"/>
              </a:rPr>
              <a:t>(*) Expressão francesa para a pessoa que recém ascende a uma classe </a:t>
            </a:r>
            <a:r>
              <a:rPr lang="pt-BR" sz="1900" dirty="0" err="1" smtClean="0">
                <a:latin typeface="Baskerville Old Face" pitchFamily="18" charset="0"/>
              </a:rPr>
              <a:t>sócio-econômica</a:t>
            </a:r>
            <a:r>
              <a:rPr lang="pt-BR" sz="1900" dirty="0" smtClean="0">
                <a:latin typeface="Baskerville Old Face" pitchFamily="18" charset="0"/>
              </a:rPr>
              <a:t> melhor. O Novo rico. Também está relacionado ao alpinismo social, que são pessoas que correm atrás de relacionamentos com pessoas ricas com o objetivo de subir de classe social.</a:t>
            </a:r>
          </a:p>
          <a:p>
            <a:pPr marL="0" indent="0" algn="just">
              <a:buNone/>
            </a:pPr>
            <a:r>
              <a:rPr lang="pt-BR" sz="1900" i="1" dirty="0" err="1" smtClean="0">
                <a:solidFill>
                  <a:schemeClr val="bg2">
                    <a:lumMod val="25000"/>
                  </a:schemeClr>
                </a:solidFill>
                <a:latin typeface="Baskerville Old Face" pitchFamily="18" charset="0"/>
              </a:rPr>
              <a:t>Advenedizo</a:t>
            </a:r>
            <a:r>
              <a:rPr lang="pt-BR" sz="1900" i="1" dirty="0" smtClean="0">
                <a:solidFill>
                  <a:schemeClr val="bg2">
                    <a:lumMod val="25000"/>
                  </a:schemeClr>
                </a:solidFill>
                <a:latin typeface="Baskerville Old Face" pitchFamily="18" charset="0"/>
              </a:rPr>
              <a:t>, </a:t>
            </a:r>
            <a:r>
              <a:rPr lang="pt-BR" sz="1900" i="1" dirty="0" err="1" smtClean="0">
                <a:solidFill>
                  <a:schemeClr val="bg2">
                    <a:lumMod val="25000"/>
                  </a:schemeClr>
                </a:solidFill>
                <a:latin typeface="Baskerville Old Face" pitchFamily="18" charset="0"/>
              </a:rPr>
              <a:t>nuevo</a:t>
            </a:r>
            <a:r>
              <a:rPr lang="pt-BR" sz="1900" i="1" dirty="0" smtClean="0">
                <a:solidFill>
                  <a:schemeClr val="bg2">
                    <a:lumMod val="25000"/>
                  </a:schemeClr>
                </a:solidFill>
                <a:latin typeface="Baskerville Old Face" pitchFamily="18" charset="0"/>
              </a:rPr>
              <a:t> rico. </a:t>
            </a:r>
          </a:p>
          <a:p>
            <a:pPr marL="0" indent="0" algn="just">
              <a:buNone/>
            </a:pPr>
            <a:endParaRPr lang="pt-BR" sz="4400" dirty="0" smtClean="0">
              <a:solidFill>
                <a:schemeClr val="bg2">
                  <a:lumMod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20688"/>
            <a:ext cx="8229600" cy="5505475"/>
          </a:xfrm>
        </p:spPr>
        <p:txBody>
          <a:bodyPr>
            <a:normAutofit lnSpcReduction="10000"/>
          </a:bodyPr>
          <a:lstStyle/>
          <a:p>
            <a:pPr marL="0" indent="0" algn="just">
              <a:buNone/>
            </a:pPr>
            <a:r>
              <a:rPr lang="pt-BR" dirty="0" smtClean="0">
                <a:solidFill>
                  <a:schemeClr val="accent2">
                    <a:lumMod val="75000"/>
                  </a:schemeClr>
                </a:solidFill>
              </a:rPr>
              <a:t>No começo do capitalismo burguês, afirma </a:t>
            </a:r>
            <a:r>
              <a:rPr lang="pt-BR" dirty="0" err="1" smtClean="0">
                <a:solidFill>
                  <a:schemeClr val="accent2">
                    <a:lumMod val="75000"/>
                  </a:schemeClr>
                </a:solidFill>
              </a:rPr>
              <a:t>Hobsbawm</a:t>
            </a:r>
            <a:r>
              <a:rPr lang="pt-BR" dirty="0" smtClean="0">
                <a:solidFill>
                  <a:schemeClr val="accent2">
                    <a:lumMod val="75000"/>
                  </a:schemeClr>
                </a:solidFill>
              </a:rPr>
              <a:t> (2004, p. 205), a conquista ou a exploração colonial da América, Ásia e África – bem como partes da Europa oriental – possibilitaram a acumulação primitiva de capital na área onde afinal ele irrompeu vencedor” (2004, p. 204). </a:t>
            </a:r>
          </a:p>
          <a:p>
            <a:pPr marL="0" indent="0" algn="just">
              <a:buNone/>
            </a:pPr>
            <a:endParaRPr lang="pt-BR" dirty="0" smtClean="0">
              <a:solidFill>
                <a:schemeClr val="accent2">
                  <a:lumMod val="75000"/>
                </a:schemeClr>
              </a:solidFill>
            </a:endParaRPr>
          </a:p>
          <a:p>
            <a:pPr marL="0" indent="0" algn="just">
              <a:buNone/>
            </a:pPr>
            <a:r>
              <a:rPr lang="pt-BR" dirty="0" smtClean="0">
                <a:solidFill>
                  <a:schemeClr val="accent2">
                    <a:lumMod val="75000"/>
                  </a:schemeClr>
                </a:solidFill>
              </a:rPr>
              <a:t>Esse é o período considerado por Marx (Capital, v. I, Dona Torr ed., p. 739) como indicativo do começo da era capitalista.</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264696"/>
          </a:xfrm>
        </p:spPr>
        <p:txBody>
          <a:bodyPr>
            <a:normAutofit fontScale="32500" lnSpcReduction="20000"/>
          </a:bodyPr>
          <a:lstStyle/>
          <a:p>
            <a:pPr marL="0" indent="0" algn="just">
              <a:lnSpc>
                <a:spcPct val="120000"/>
              </a:lnSpc>
              <a:spcBef>
                <a:spcPts val="0"/>
              </a:spcBef>
              <a:buNone/>
            </a:pPr>
            <a:r>
              <a:rPr lang="pt-BR" sz="11200" dirty="0" smtClean="0">
                <a:solidFill>
                  <a:schemeClr val="accent2">
                    <a:lumMod val="75000"/>
                  </a:schemeClr>
                </a:solidFill>
              </a:rPr>
              <a:t>Nesse sentido, para Marx e </a:t>
            </a:r>
            <a:r>
              <a:rPr lang="pt-BR" sz="11200" dirty="0" err="1" smtClean="0">
                <a:solidFill>
                  <a:schemeClr val="accent2">
                    <a:lumMod val="75000"/>
                  </a:schemeClr>
                </a:solidFill>
              </a:rPr>
              <a:t>Engels</a:t>
            </a:r>
            <a:r>
              <a:rPr lang="pt-BR" sz="11200" dirty="0" smtClean="0">
                <a:solidFill>
                  <a:schemeClr val="accent2">
                    <a:lumMod val="75000"/>
                  </a:schemeClr>
                </a:solidFill>
              </a:rPr>
              <a:t> – como afirma </a:t>
            </a:r>
            <a:r>
              <a:rPr lang="pt-BR" sz="11200" dirty="0" err="1" smtClean="0">
                <a:solidFill>
                  <a:schemeClr val="accent2">
                    <a:lumMod val="75000"/>
                  </a:schemeClr>
                </a:solidFill>
              </a:rPr>
              <a:t>Nuñez</a:t>
            </a:r>
            <a:r>
              <a:rPr lang="pt-BR" sz="11200" dirty="0" smtClean="0">
                <a:solidFill>
                  <a:schemeClr val="accent2">
                    <a:lumMod val="75000"/>
                  </a:schemeClr>
                </a:solidFill>
              </a:rPr>
              <a:t> (2017) – o marco histórico do descobrimento e da colonização da América se assentava </a:t>
            </a:r>
            <a:r>
              <a:rPr lang="pt-BR" sz="11200" b="1" dirty="0" smtClean="0">
                <a:solidFill>
                  <a:schemeClr val="accent2">
                    <a:lumMod val="75000"/>
                  </a:schemeClr>
                </a:solidFill>
              </a:rPr>
              <a:t>na criação do mercado mundial capitalista</a:t>
            </a:r>
            <a:r>
              <a:rPr lang="pt-BR" sz="11200" dirty="0" smtClean="0">
                <a:solidFill>
                  <a:schemeClr val="accent2">
                    <a:lumMod val="75000"/>
                  </a:schemeClr>
                </a:solidFill>
              </a:rPr>
              <a:t>. Esses historiadores explicam que a “</a:t>
            </a:r>
            <a:r>
              <a:rPr lang="pt-BR" sz="11200" b="1" dirty="0" smtClean="0">
                <a:solidFill>
                  <a:schemeClr val="accent2">
                    <a:lumMod val="75000"/>
                  </a:schemeClr>
                </a:solidFill>
              </a:rPr>
              <a:t>manufatura</a:t>
            </a:r>
            <a:r>
              <a:rPr lang="pt-BR" sz="11200" dirty="0" smtClean="0">
                <a:solidFill>
                  <a:schemeClr val="accent2">
                    <a:lumMod val="75000"/>
                  </a:schemeClr>
                </a:solidFill>
              </a:rPr>
              <a:t> e, em geral, o movimento da produção receberam um enorme impulso, graças à expansão do comercio, ocasionada pelo descobrimento da América e da rota marítima das Índias Orientais”. </a:t>
            </a:r>
          </a:p>
          <a:p>
            <a:pPr marL="0" indent="0" algn="just">
              <a:lnSpc>
                <a:spcPct val="120000"/>
              </a:lnSpc>
              <a:spcBef>
                <a:spcPts val="0"/>
              </a:spcBef>
              <a:buNone/>
            </a:pPr>
            <a:endParaRPr lang="pt-BR" sz="5500" dirty="0" smtClean="0">
              <a:solidFill>
                <a:schemeClr val="accent2">
                  <a:lumMod val="75000"/>
                </a:schemeClr>
              </a:solidFill>
            </a:endParaRPr>
          </a:p>
          <a:p>
            <a:pPr marL="0" indent="0" algn="just">
              <a:lnSpc>
                <a:spcPct val="120000"/>
              </a:lnSpc>
              <a:spcBef>
                <a:spcPts val="0"/>
              </a:spcBef>
              <a:buNone/>
            </a:pPr>
            <a:endParaRPr lang="pt-BR" sz="5500" dirty="0" smtClean="0">
              <a:solidFill>
                <a:schemeClr val="accent2"/>
              </a:solidFill>
            </a:endParaRPr>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476672"/>
            <a:ext cx="8640960" cy="5649491"/>
          </a:xfrm>
        </p:spPr>
        <p:txBody>
          <a:bodyPr>
            <a:normAutofit/>
          </a:bodyPr>
          <a:lstStyle/>
          <a:p>
            <a:pPr indent="0" algn="just">
              <a:buNone/>
            </a:pPr>
            <a:r>
              <a:rPr lang="pt-BR" dirty="0">
                <a:solidFill>
                  <a:schemeClr val="accent2">
                    <a:lumMod val="75000"/>
                  </a:schemeClr>
                </a:solidFill>
              </a:rPr>
              <a:t>A noção de colonização  para Mariani (2004, p. 23) “remete para a coexistência de povos com histórias e </a:t>
            </a:r>
            <a:r>
              <a:rPr lang="pt-BR" b="1" dirty="0">
                <a:solidFill>
                  <a:schemeClr val="accent2">
                    <a:lumMod val="75000"/>
                  </a:schemeClr>
                </a:solidFill>
              </a:rPr>
              <a:t>línguas</a:t>
            </a:r>
            <a:r>
              <a:rPr lang="pt-BR" dirty="0">
                <a:solidFill>
                  <a:schemeClr val="accent2">
                    <a:lumMod val="75000"/>
                  </a:schemeClr>
                </a:solidFill>
              </a:rPr>
              <a:t> </a:t>
            </a:r>
            <a:r>
              <a:rPr lang="pt-BR" b="1" dirty="0">
                <a:solidFill>
                  <a:schemeClr val="accent2">
                    <a:lumMod val="75000"/>
                  </a:schemeClr>
                </a:solidFill>
              </a:rPr>
              <a:t>distintas</a:t>
            </a:r>
            <a:r>
              <a:rPr lang="pt-BR" dirty="0">
                <a:solidFill>
                  <a:schemeClr val="accent2">
                    <a:lumMod val="75000"/>
                  </a:schemeClr>
                </a:solidFill>
              </a:rPr>
              <a:t> em um dado momento histórico”. Colonizar, então, conforme a perspectiva da autora (ibid.), “supõe um contato entre diferenças, contato esse que se dá pelo uso da força, não se realizando, portanto, sem tensões e confrontos”. </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525344"/>
          </a:xfrm>
        </p:spPr>
        <p:txBody>
          <a:bodyPr>
            <a:normAutofit fontScale="32500" lnSpcReduction="20000"/>
          </a:bodyPr>
          <a:lstStyle/>
          <a:p>
            <a:pPr marL="0" indent="0" algn="just">
              <a:lnSpc>
                <a:spcPct val="120000"/>
              </a:lnSpc>
              <a:spcBef>
                <a:spcPts val="0"/>
              </a:spcBef>
              <a:buNone/>
            </a:pPr>
            <a:r>
              <a:rPr lang="pt-BR" sz="9600" dirty="0" smtClean="0">
                <a:solidFill>
                  <a:schemeClr val="accent2">
                    <a:lumMod val="75000"/>
                  </a:schemeClr>
                </a:solidFill>
              </a:rPr>
              <a:t>Os novos produtos trazidos dessas regiões e, em particular, as grandes quantidades de ouro e prata que entraram em circulação implicaram a multiplicação das mercadorias circulantes e a competição entre as nações europeias, desejosas por apoderar-se dos tesouros da América (e dos produtos asiáticos) e contribuíram para derrubar as barreiras feudais que obstaculizavam a produção; assim, o “sistema colonial” modificou totalmente a </a:t>
            </a:r>
            <a:r>
              <a:rPr lang="pt-BR" sz="9600" b="1" dirty="0" smtClean="0">
                <a:solidFill>
                  <a:schemeClr val="accent2">
                    <a:lumMod val="75000"/>
                  </a:schemeClr>
                </a:solidFill>
              </a:rPr>
              <a:t>posição recíproca das classes</a:t>
            </a:r>
            <a:r>
              <a:rPr lang="pt-BR" sz="9600" dirty="0" smtClean="0">
                <a:solidFill>
                  <a:schemeClr val="accent2">
                    <a:lumMod val="75000"/>
                  </a:schemeClr>
                </a:solidFill>
              </a:rPr>
              <a:t> e infligiu </a:t>
            </a:r>
            <a:r>
              <a:rPr lang="pt-BR" sz="9600" b="1" dirty="0" smtClean="0">
                <a:solidFill>
                  <a:schemeClr val="accent2">
                    <a:lumMod val="75000"/>
                  </a:schemeClr>
                </a:solidFill>
              </a:rPr>
              <a:t>um duro golpe na propriedade feudal da terra</a:t>
            </a:r>
            <a:r>
              <a:rPr lang="pt-BR" sz="9600" dirty="0" smtClean="0">
                <a:solidFill>
                  <a:schemeClr val="accent2">
                    <a:lumMod val="75000"/>
                  </a:schemeClr>
                </a:solidFill>
              </a:rPr>
              <a:t>. </a:t>
            </a:r>
          </a:p>
          <a:p>
            <a:pPr marL="0" indent="0" algn="just">
              <a:lnSpc>
                <a:spcPct val="120000"/>
              </a:lnSpc>
              <a:spcBef>
                <a:spcPts val="0"/>
              </a:spcBef>
              <a:buNone/>
            </a:pPr>
            <a:endParaRPr lang="pt-BR" sz="8000" dirty="0" smtClean="0">
              <a:solidFill>
                <a:schemeClr val="accent2"/>
              </a:solidFill>
            </a:endParaRPr>
          </a:p>
          <a:p>
            <a:pPr marL="0" indent="0" algn="just">
              <a:lnSpc>
                <a:spcPct val="120000"/>
              </a:lnSpc>
              <a:spcBef>
                <a:spcPts val="0"/>
              </a:spcBef>
              <a:buNone/>
            </a:pPr>
            <a:endParaRPr lang="pt-BR" sz="8000"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a:p>
            <a:pPr marL="0" indent="0" algn="just">
              <a:lnSpc>
                <a:spcPct val="120000"/>
              </a:lnSpc>
              <a:spcBef>
                <a:spcPts val="0"/>
              </a:spcBef>
              <a:buNone/>
            </a:pPr>
            <a:endParaRPr lang="pt-B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5793507"/>
          </a:xfrm>
        </p:spPr>
        <p:txBody>
          <a:bodyPr>
            <a:normAutofit fontScale="85000" lnSpcReduction="20000"/>
          </a:bodyPr>
          <a:lstStyle/>
          <a:p>
            <a:pPr marL="0" indent="0" algn="just">
              <a:lnSpc>
                <a:spcPct val="120000"/>
              </a:lnSpc>
              <a:spcBef>
                <a:spcPts val="0"/>
              </a:spcBef>
              <a:buNone/>
            </a:pPr>
            <a:r>
              <a:rPr lang="pt-BR" sz="3400" dirty="0" smtClean="0">
                <a:solidFill>
                  <a:schemeClr val="accent2">
                    <a:lumMod val="75000"/>
                  </a:schemeClr>
                </a:solidFill>
              </a:rPr>
              <a:t>Esse aspecto leva Moreno – quem escreveu, em 1948, o texto </a:t>
            </a:r>
            <a:r>
              <a:rPr lang="pt-BR" sz="3400" i="1" dirty="0" smtClean="0">
                <a:solidFill>
                  <a:schemeClr val="accent2">
                    <a:lumMod val="75000"/>
                  </a:schemeClr>
                </a:solidFill>
              </a:rPr>
              <a:t>Quatro teses sobre a colonização espanhola e portuguesa na América</a:t>
            </a:r>
            <a:r>
              <a:rPr lang="pt-BR" sz="3400" dirty="0" smtClean="0">
                <a:solidFill>
                  <a:schemeClr val="accent2">
                    <a:lumMod val="75000"/>
                  </a:schemeClr>
                </a:solidFill>
              </a:rPr>
              <a:t> – a defender que “a colonização </a:t>
            </a:r>
            <a:r>
              <a:rPr lang="pt-BR" sz="3400" b="1" dirty="0" smtClean="0">
                <a:solidFill>
                  <a:schemeClr val="accent2">
                    <a:lumMod val="75000"/>
                  </a:schemeClr>
                </a:solidFill>
              </a:rPr>
              <a:t>tem objetivos capitalistas</a:t>
            </a:r>
            <a:r>
              <a:rPr lang="pt-BR" sz="3400" dirty="0" smtClean="0">
                <a:solidFill>
                  <a:schemeClr val="accent2">
                    <a:lumMod val="75000"/>
                  </a:schemeClr>
                </a:solidFill>
              </a:rPr>
              <a:t>, obter lucro, mas se combina </a:t>
            </a:r>
            <a:r>
              <a:rPr lang="pt-BR" sz="3400" b="1" dirty="0" smtClean="0">
                <a:solidFill>
                  <a:schemeClr val="accent2">
                    <a:lumMod val="75000"/>
                  </a:schemeClr>
                </a:solidFill>
              </a:rPr>
              <a:t>com relações de produção não capitalistas</a:t>
            </a:r>
            <a:r>
              <a:rPr lang="pt-BR" sz="3400" dirty="0" smtClean="0">
                <a:solidFill>
                  <a:schemeClr val="accent2">
                    <a:lumMod val="75000"/>
                  </a:schemeClr>
                </a:solidFill>
              </a:rPr>
              <a:t>.” E acrescenta que a “colonização espanhola, portuguesa, inglesa, francesa e holandesa na América foi essencialmente capitalista. Seus objetivos foram capitalistas, e não feudais: organizar a produção e os descobrimentos para efetuar ganhos prodigiosos e colocar mercadorias no mercado mundial. (Moreno, 1948 – apud </a:t>
            </a:r>
            <a:r>
              <a:rPr lang="pt-BR" sz="3400" dirty="0" err="1" smtClean="0">
                <a:solidFill>
                  <a:schemeClr val="accent2">
                    <a:lumMod val="75000"/>
                  </a:schemeClr>
                </a:solidFill>
              </a:rPr>
              <a:t>Nuñez</a:t>
            </a:r>
            <a:r>
              <a:rPr lang="pt-BR" sz="3400" dirty="0" smtClean="0">
                <a:solidFill>
                  <a:schemeClr val="accent2">
                    <a:lumMod val="75000"/>
                  </a:schemeClr>
                </a:solidFill>
              </a:rPr>
              <a:t>, 2017). </a:t>
            </a:r>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74042"/>
          </a:xfrm>
        </p:spPr>
        <p:txBody>
          <a:bodyPr>
            <a:normAutofit fontScale="90000"/>
          </a:bodyPr>
          <a:lstStyle/>
          <a:p>
            <a:r>
              <a:rPr lang="pt-BR" sz="2400" dirty="0" smtClean="0">
                <a:solidFill>
                  <a:schemeClr val="accent2"/>
                </a:solidFill>
              </a:rPr>
              <a:t>León </a:t>
            </a:r>
            <a:r>
              <a:rPr lang="pt-BR" sz="2400" dirty="0" err="1" smtClean="0">
                <a:solidFill>
                  <a:schemeClr val="accent2"/>
                </a:solidFill>
              </a:rPr>
              <a:t>Nuñez</a:t>
            </a:r>
            <a:r>
              <a:rPr lang="pt-BR" sz="2400" dirty="0" smtClean="0">
                <a:solidFill>
                  <a:schemeClr val="accent2"/>
                </a:solidFill>
              </a:rPr>
              <a:t>, 2017, p. 218.</a:t>
            </a:r>
            <a:endParaRPr lang="pt-BR" sz="2400" dirty="0">
              <a:solidFill>
                <a:schemeClr val="accent2"/>
              </a:solidFill>
            </a:endParaRPr>
          </a:p>
        </p:txBody>
      </p:sp>
      <p:sp>
        <p:nvSpPr>
          <p:cNvPr id="3" name="Espaço Reservado para Conteúdo 2"/>
          <p:cNvSpPr>
            <a:spLocks noGrp="1"/>
          </p:cNvSpPr>
          <p:nvPr>
            <p:ph idx="1"/>
          </p:nvPr>
        </p:nvSpPr>
        <p:spPr>
          <a:xfrm>
            <a:off x="0" y="836712"/>
            <a:ext cx="9144000" cy="5760640"/>
          </a:xfrm>
        </p:spPr>
        <p:txBody>
          <a:bodyPr>
            <a:normAutofit/>
          </a:bodyPr>
          <a:lstStyle/>
          <a:p>
            <a:pPr marL="0" indent="0" algn="just">
              <a:buNone/>
            </a:pPr>
            <a:endParaRPr lang="pt-BR" sz="2400" dirty="0" smtClean="0"/>
          </a:p>
          <a:p>
            <a:pPr marL="0" indent="0" algn="just">
              <a:buNone/>
            </a:pPr>
            <a:r>
              <a:rPr lang="pt-BR" sz="2400" dirty="0" smtClean="0">
                <a:solidFill>
                  <a:schemeClr val="bg2">
                    <a:lumMod val="25000"/>
                  </a:schemeClr>
                </a:solidFill>
              </a:rPr>
              <a:t>O processo que </a:t>
            </a:r>
            <a:r>
              <a:rPr lang="pt-BR" sz="2400" i="1" dirty="0" smtClean="0">
                <a:solidFill>
                  <a:schemeClr val="bg2">
                    <a:lumMod val="25000"/>
                  </a:schemeClr>
                </a:solidFill>
              </a:rPr>
              <a:t>engendra</a:t>
            </a:r>
            <a:r>
              <a:rPr lang="pt-BR" sz="2400" dirty="0" smtClean="0">
                <a:solidFill>
                  <a:schemeClr val="bg2">
                    <a:lumMod val="25000"/>
                  </a:schemeClr>
                </a:solidFill>
              </a:rPr>
              <a:t> o capitalismo pode ser apenas um: </a:t>
            </a:r>
            <a:r>
              <a:rPr lang="pt-BR" sz="2400" b="1" i="1" dirty="0" smtClean="0">
                <a:solidFill>
                  <a:schemeClr val="bg2">
                    <a:lumMod val="25000"/>
                  </a:schemeClr>
                </a:solidFill>
              </a:rPr>
              <a:t>o processo de dissociação entre o operário e a propriedade das condições de seu trabalho</a:t>
            </a:r>
            <a:r>
              <a:rPr lang="pt-BR" sz="2400" dirty="0" smtClean="0">
                <a:solidFill>
                  <a:schemeClr val="bg2">
                    <a:lumMod val="25000"/>
                  </a:schemeClr>
                </a:solidFill>
              </a:rPr>
              <a:t>, processo  que, de um lado, </a:t>
            </a:r>
            <a:r>
              <a:rPr lang="pt-BR" sz="2400" i="1" dirty="0" smtClean="0">
                <a:solidFill>
                  <a:schemeClr val="bg2">
                    <a:lumMod val="25000"/>
                  </a:schemeClr>
                </a:solidFill>
              </a:rPr>
              <a:t>converte em capital os meios sociais de vida e produção</a:t>
            </a:r>
            <a:r>
              <a:rPr lang="pt-BR" sz="2400" dirty="0" smtClean="0">
                <a:solidFill>
                  <a:schemeClr val="bg2">
                    <a:lumMod val="25000"/>
                  </a:schemeClr>
                </a:solidFill>
              </a:rPr>
              <a:t>, enquanto, de outro lado, converte aos produtores diretos em operários assalariados. A chamada </a:t>
            </a:r>
            <a:r>
              <a:rPr lang="pt-BR" sz="2400" i="1" dirty="0" smtClean="0">
                <a:solidFill>
                  <a:schemeClr val="bg2">
                    <a:lumMod val="25000"/>
                  </a:schemeClr>
                </a:solidFill>
              </a:rPr>
              <a:t>acumulação primitiva </a:t>
            </a:r>
            <a:r>
              <a:rPr lang="pt-BR" sz="2400" dirty="0" smtClean="0">
                <a:solidFill>
                  <a:schemeClr val="bg2">
                    <a:lumMod val="25000"/>
                  </a:schemeClr>
                </a:solidFill>
              </a:rPr>
              <a:t>não é, pois, mais que o </a:t>
            </a:r>
            <a:r>
              <a:rPr lang="pt-BR" sz="2400" i="1" dirty="0" smtClean="0">
                <a:solidFill>
                  <a:schemeClr val="bg2">
                    <a:lumMod val="25000"/>
                  </a:schemeClr>
                </a:solidFill>
              </a:rPr>
              <a:t>processo histórico de dissociação entre o produtor e os meios de produção </a:t>
            </a:r>
            <a:r>
              <a:rPr lang="pt-BR" sz="2400" dirty="0" smtClean="0">
                <a:solidFill>
                  <a:schemeClr val="bg2">
                    <a:lumMod val="25000"/>
                  </a:schemeClr>
                </a:solidFill>
              </a:rPr>
              <a:t>(Marx, K. </a:t>
            </a:r>
            <a:r>
              <a:rPr lang="pt-BR" sz="2400" i="1" dirty="0" smtClean="0">
                <a:solidFill>
                  <a:schemeClr val="bg2">
                    <a:lumMod val="25000"/>
                  </a:schemeClr>
                </a:solidFill>
              </a:rPr>
              <a:t>El capital</a:t>
            </a:r>
            <a:r>
              <a:rPr lang="pt-BR" sz="2400" dirty="0" smtClean="0">
                <a:solidFill>
                  <a:schemeClr val="bg2">
                    <a:lumMod val="25000"/>
                  </a:schemeClr>
                </a:solidFill>
              </a:rPr>
              <a:t>, tomo I, p. 174.). </a:t>
            </a:r>
          </a:p>
          <a:p>
            <a:pPr marL="0" indent="0" algn="just">
              <a:buNone/>
            </a:pPr>
            <a:endParaRPr lang="pt-BR" sz="2400" dirty="0" smtClean="0">
              <a:solidFill>
                <a:schemeClr val="bg2">
                  <a:lumMod val="25000"/>
                </a:schemeClr>
              </a:solidFill>
            </a:endParaRPr>
          </a:p>
          <a:p>
            <a:pPr marL="0" indent="0" algn="ctr">
              <a:buNone/>
            </a:pPr>
            <a:r>
              <a:rPr lang="pt-BR" sz="2400" dirty="0" smtClean="0">
                <a:solidFill>
                  <a:schemeClr val="bg2">
                    <a:lumMod val="25000"/>
                  </a:schemeClr>
                </a:solidFill>
              </a:rPr>
              <a:t>O capitalismo é a fase de desenvolvimento da produção mercantil na qual a força de trabalho se transforma em mercadoria.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5793507"/>
          </a:xfrm>
        </p:spPr>
        <p:txBody>
          <a:bodyPr>
            <a:normAutofit fontScale="85000" lnSpcReduction="20000"/>
          </a:bodyPr>
          <a:lstStyle/>
          <a:p>
            <a:pPr marL="0" indent="0" algn="just">
              <a:lnSpc>
                <a:spcPct val="120000"/>
              </a:lnSpc>
              <a:spcBef>
                <a:spcPts val="0"/>
              </a:spcBef>
              <a:buNone/>
            </a:pPr>
            <a:r>
              <a:rPr lang="pt-BR" sz="3400" dirty="0" smtClean="0">
                <a:solidFill>
                  <a:schemeClr val="accent2">
                    <a:lumMod val="75000"/>
                  </a:schemeClr>
                </a:solidFill>
              </a:rPr>
              <a:t>Não inaugurou um sistema de produção capitalista porque não havia, na América, um exército de trabalhadores livres no mercado. É assim que os colonizadores, para poder explorar a América de forma capitalista, veem-se obrigados a recorrer a relações de produção não capitalistas: a escravidão ou uma semiescravidão dos indígenas. </a:t>
            </a:r>
            <a:r>
              <a:rPr lang="pt-BR" sz="3400" b="1" dirty="0" smtClean="0">
                <a:solidFill>
                  <a:schemeClr val="accent2">
                    <a:lumMod val="75000"/>
                  </a:schemeClr>
                </a:solidFill>
              </a:rPr>
              <a:t>Produção e descobrimento com objetivos capitalistas</a:t>
            </a:r>
            <a:r>
              <a:rPr lang="pt-BR" sz="3400" dirty="0" smtClean="0">
                <a:solidFill>
                  <a:schemeClr val="accent2">
                    <a:lumMod val="75000"/>
                  </a:schemeClr>
                </a:solidFill>
              </a:rPr>
              <a:t>; </a:t>
            </a:r>
            <a:r>
              <a:rPr lang="pt-BR" sz="3400" b="1" dirty="0" smtClean="0">
                <a:solidFill>
                  <a:schemeClr val="accent2">
                    <a:lumMod val="75000"/>
                  </a:schemeClr>
                </a:solidFill>
              </a:rPr>
              <a:t>relações escravas ou semiescravas</a:t>
            </a:r>
            <a:r>
              <a:rPr lang="pt-BR" sz="3400" dirty="0" smtClean="0">
                <a:solidFill>
                  <a:schemeClr val="accent2">
                    <a:lumMod val="75000"/>
                  </a:schemeClr>
                </a:solidFill>
              </a:rPr>
              <a:t>; </a:t>
            </a:r>
            <a:r>
              <a:rPr lang="pt-BR" sz="3400" b="1" dirty="0" smtClean="0">
                <a:solidFill>
                  <a:schemeClr val="accent2">
                    <a:lumMod val="75000"/>
                  </a:schemeClr>
                </a:solidFill>
              </a:rPr>
              <a:t>formas e terminologias feudais (igual ao capitalismo mediterrâneo) </a:t>
            </a:r>
            <a:r>
              <a:rPr lang="pt-BR" sz="3400" dirty="0" smtClean="0">
                <a:solidFill>
                  <a:schemeClr val="accent2">
                    <a:lumMod val="75000"/>
                  </a:schemeClr>
                </a:solidFill>
              </a:rPr>
              <a:t>são </a:t>
            </a:r>
            <a:r>
              <a:rPr lang="pt-BR" sz="3400" u="sng" dirty="0" smtClean="0">
                <a:solidFill>
                  <a:schemeClr val="accent2">
                    <a:lumMod val="75000"/>
                  </a:schemeClr>
                </a:solidFill>
              </a:rPr>
              <a:t>os três pilares</a:t>
            </a:r>
            <a:r>
              <a:rPr lang="pt-BR" sz="3400" dirty="0" smtClean="0">
                <a:solidFill>
                  <a:schemeClr val="accent2">
                    <a:lumMod val="75000"/>
                  </a:schemeClr>
                </a:solidFill>
              </a:rPr>
              <a:t> sobre os quais se assentou a colonização da América.” (Moreno, 1948). </a:t>
            </a:r>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6120680"/>
          </a:xfrm>
        </p:spPr>
        <p:txBody>
          <a:bodyPr>
            <a:normAutofit fontScale="85000" lnSpcReduction="20000"/>
          </a:bodyPr>
          <a:lstStyle/>
          <a:p>
            <a:pPr marL="0" indent="0" algn="just">
              <a:buNone/>
            </a:pPr>
            <a:r>
              <a:rPr lang="pt-BR" dirty="0" smtClean="0">
                <a:solidFill>
                  <a:schemeClr val="accent2">
                    <a:lumMod val="75000"/>
                  </a:schemeClr>
                </a:solidFill>
              </a:rPr>
              <a:t>Em </a:t>
            </a:r>
            <a:r>
              <a:rPr lang="pt-BR" i="1" dirty="0" smtClean="0">
                <a:solidFill>
                  <a:schemeClr val="accent2">
                    <a:lumMod val="75000"/>
                  </a:schemeClr>
                </a:solidFill>
              </a:rPr>
              <a:t>El </a:t>
            </a:r>
            <a:r>
              <a:rPr lang="pt-BR" i="1" dirty="0" err="1" smtClean="0">
                <a:solidFill>
                  <a:schemeClr val="accent2">
                    <a:lumMod val="75000"/>
                  </a:schemeClr>
                </a:solidFill>
              </a:rPr>
              <a:t>origen</a:t>
            </a:r>
            <a:r>
              <a:rPr lang="pt-BR" i="1" dirty="0" smtClean="0">
                <a:solidFill>
                  <a:schemeClr val="accent2">
                    <a:lumMod val="75000"/>
                  </a:schemeClr>
                </a:solidFill>
              </a:rPr>
              <a:t> de </a:t>
            </a:r>
            <a:r>
              <a:rPr lang="pt-BR" i="1" dirty="0" err="1" smtClean="0">
                <a:solidFill>
                  <a:schemeClr val="accent2">
                    <a:lumMod val="75000"/>
                  </a:schemeClr>
                </a:solidFill>
              </a:rPr>
              <a:t>la</a:t>
            </a:r>
            <a:r>
              <a:rPr lang="pt-BR" i="1" dirty="0" smtClean="0">
                <a:solidFill>
                  <a:schemeClr val="accent2">
                    <a:lumMod val="75000"/>
                  </a:schemeClr>
                </a:solidFill>
              </a:rPr>
              <a:t> família, </a:t>
            </a:r>
            <a:r>
              <a:rPr lang="pt-BR" i="1" dirty="0" err="1" smtClean="0">
                <a:solidFill>
                  <a:schemeClr val="accent2">
                    <a:lumMod val="75000"/>
                  </a:schemeClr>
                </a:solidFill>
              </a:rPr>
              <a:t>la</a:t>
            </a:r>
            <a:r>
              <a:rPr lang="pt-BR" i="1" dirty="0" smtClean="0">
                <a:solidFill>
                  <a:schemeClr val="accent2">
                    <a:lumMod val="75000"/>
                  </a:schemeClr>
                </a:solidFill>
              </a:rPr>
              <a:t> </a:t>
            </a:r>
            <a:r>
              <a:rPr lang="pt-BR" i="1" dirty="0" err="1" smtClean="0">
                <a:solidFill>
                  <a:schemeClr val="accent2">
                    <a:lumMod val="75000"/>
                  </a:schemeClr>
                </a:solidFill>
              </a:rPr>
              <a:t>propiedad</a:t>
            </a:r>
            <a:r>
              <a:rPr lang="pt-BR" i="1" dirty="0" smtClean="0">
                <a:solidFill>
                  <a:schemeClr val="accent2">
                    <a:lumMod val="75000"/>
                  </a:schemeClr>
                </a:solidFill>
              </a:rPr>
              <a:t> privada y </a:t>
            </a:r>
            <a:r>
              <a:rPr lang="pt-BR" i="1" dirty="0" err="1" smtClean="0">
                <a:solidFill>
                  <a:schemeClr val="accent2">
                    <a:lumMod val="75000"/>
                  </a:schemeClr>
                </a:solidFill>
              </a:rPr>
              <a:t>el</a:t>
            </a:r>
            <a:r>
              <a:rPr lang="pt-BR" i="1" dirty="0" smtClean="0">
                <a:solidFill>
                  <a:schemeClr val="accent2">
                    <a:lumMod val="75000"/>
                  </a:schemeClr>
                </a:solidFill>
              </a:rPr>
              <a:t> Estado</a:t>
            </a:r>
            <a:r>
              <a:rPr lang="pt-BR" dirty="0" smtClean="0">
                <a:solidFill>
                  <a:schemeClr val="accent2">
                    <a:lumMod val="75000"/>
                  </a:schemeClr>
                </a:solidFill>
              </a:rPr>
              <a:t>, </a:t>
            </a:r>
            <a:r>
              <a:rPr lang="pt-BR" dirty="0" err="1" smtClean="0">
                <a:solidFill>
                  <a:schemeClr val="accent2">
                    <a:lumMod val="75000"/>
                  </a:schemeClr>
                </a:solidFill>
              </a:rPr>
              <a:t>Engels</a:t>
            </a:r>
            <a:r>
              <a:rPr lang="pt-BR" dirty="0" smtClean="0">
                <a:solidFill>
                  <a:schemeClr val="accent2">
                    <a:lumMod val="75000"/>
                  </a:schemeClr>
                </a:solidFill>
              </a:rPr>
              <a:t> aponta que ouro era “o que os portugueses buscavam nas costas africanas, na Índia, em todo o Extremo Oriente” e “a palavra mágica que impulsionava os espanhóis a cruzar o Atlântico rumo à América”; por fim, era “a primeira coisa pela qual perguntava o branco quando pisava em uma praia recém descoberta”. </a:t>
            </a:r>
          </a:p>
          <a:p>
            <a:pPr marL="0" indent="0" algn="just">
              <a:buNone/>
            </a:pPr>
            <a:endParaRPr lang="pt-BR" dirty="0" smtClean="0">
              <a:solidFill>
                <a:schemeClr val="accent2">
                  <a:lumMod val="75000"/>
                </a:schemeClr>
              </a:solidFill>
            </a:endParaRPr>
          </a:p>
          <a:p>
            <a:pPr marL="0" indent="0" algn="just">
              <a:buNone/>
            </a:pPr>
            <a:r>
              <a:rPr lang="pt-BR" dirty="0" smtClean="0">
                <a:solidFill>
                  <a:schemeClr val="accent2">
                    <a:lumMod val="75000"/>
                  </a:schemeClr>
                </a:solidFill>
              </a:rPr>
              <a:t>E observa: “este afã de sair até distante em busca de aventuras a procura de ouro, por mais que no princípio se realizasse sob formas feudais e semifeudais, em essência era incompatível com o feudalismo, que se fundava na agricultura e cujas expedições de conquista apontavam essencialmente à aquisição de terras”, observação que o leva a concluir que </a:t>
            </a:r>
            <a:r>
              <a:rPr lang="pt-BR" b="1" dirty="0" smtClean="0">
                <a:solidFill>
                  <a:schemeClr val="accent2">
                    <a:lumMod val="75000"/>
                  </a:schemeClr>
                </a:solidFill>
              </a:rPr>
              <a:t>a navegação era um “empreendimento decididamente burguês</a:t>
            </a:r>
            <a:r>
              <a:rPr lang="pt-BR" dirty="0" smtClean="0">
                <a:solidFill>
                  <a:schemeClr val="accent2">
                    <a:lumMod val="75000"/>
                  </a:schemeClr>
                </a:solidFill>
              </a:rPr>
              <a:t>”. </a:t>
            </a:r>
          </a:p>
          <a:p>
            <a:pPr marL="0" indent="0" algn="just"/>
            <a:endParaRPr lang="pt-BR" dirty="0">
              <a:solidFill>
                <a:schemeClr val="accent2">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lgn="ctr">
              <a:buNone/>
            </a:pPr>
            <a:r>
              <a:rPr lang="pt-BR" b="1" dirty="0" err="1" smtClean="0">
                <a:solidFill>
                  <a:schemeClr val="bg2">
                    <a:lumMod val="25000"/>
                  </a:schemeClr>
                </a:solidFill>
              </a:rPr>
              <a:t>Engels</a:t>
            </a:r>
            <a:r>
              <a:rPr lang="pt-BR" b="1" dirty="0" smtClean="0">
                <a:solidFill>
                  <a:schemeClr val="bg2">
                    <a:lumMod val="25000"/>
                  </a:schemeClr>
                </a:solidFill>
              </a:rPr>
              <a:t> enfatiza  que, apesar das formas </a:t>
            </a:r>
            <a:r>
              <a:rPr lang="pt-BR" b="1" u="sng" dirty="0" smtClean="0">
                <a:solidFill>
                  <a:schemeClr val="bg2">
                    <a:lumMod val="25000"/>
                  </a:schemeClr>
                </a:solidFill>
              </a:rPr>
              <a:t>feudais</a:t>
            </a:r>
            <a:r>
              <a:rPr lang="pt-BR" b="1" dirty="0" smtClean="0">
                <a:solidFill>
                  <a:schemeClr val="bg2">
                    <a:lumMod val="25000"/>
                  </a:schemeClr>
                </a:solidFill>
              </a:rPr>
              <a:t>,</a:t>
            </a:r>
          </a:p>
          <a:p>
            <a:pPr marL="0" indent="0" algn="ctr">
              <a:buNone/>
            </a:pPr>
            <a:endParaRPr lang="pt-BR" b="1" dirty="0" smtClean="0">
              <a:solidFill>
                <a:schemeClr val="bg2">
                  <a:lumMod val="25000"/>
                </a:schemeClr>
              </a:solidFill>
            </a:endParaRPr>
          </a:p>
          <a:p>
            <a:pPr marL="0" indent="0" algn="ctr">
              <a:buNone/>
            </a:pPr>
            <a:r>
              <a:rPr lang="pt-BR" b="1" dirty="0" smtClean="0">
                <a:solidFill>
                  <a:schemeClr val="bg2">
                    <a:lumMod val="25000"/>
                  </a:schemeClr>
                </a:solidFill>
              </a:rPr>
              <a:t> a empresa colonizadora teve um caráter e um sentido “decididamente </a:t>
            </a:r>
            <a:r>
              <a:rPr lang="pt-BR" b="1" u="sng" dirty="0" smtClean="0">
                <a:solidFill>
                  <a:schemeClr val="bg2">
                    <a:lumMod val="25000"/>
                  </a:schemeClr>
                </a:solidFill>
              </a:rPr>
              <a:t>burguês</a:t>
            </a:r>
            <a:r>
              <a:rPr lang="pt-BR" b="1" dirty="0" smtClean="0">
                <a:solidFill>
                  <a:schemeClr val="bg2">
                    <a:lumMod val="25000"/>
                  </a:schemeClr>
                </a:solidFill>
              </a:rPr>
              <a:t>”.  </a:t>
            </a:r>
            <a:endParaRPr lang="pt-BR" sz="2400" b="1" dirty="0" smtClean="0"/>
          </a:p>
          <a:p>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5793507"/>
          </a:xfrm>
        </p:spPr>
        <p:txBody>
          <a:bodyPr>
            <a:normAutofit/>
          </a:bodyPr>
          <a:lstStyle/>
          <a:p>
            <a:pPr algn="ctr">
              <a:buNone/>
            </a:pPr>
            <a:endParaRPr lang="pt-BR" sz="2400" dirty="0" smtClean="0">
              <a:solidFill>
                <a:schemeClr val="accent2">
                  <a:lumMod val="75000"/>
                </a:schemeClr>
              </a:solidFill>
            </a:endParaRPr>
          </a:p>
          <a:p>
            <a:pPr algn="ctr">
              <a:buNone/>
            </a:pPr>
            <a:endParaRPr lang="pt-BR" sz="2400" dirty="0" smtClean="0">
              <a:solidFill>
                <a:schemeClr val="accent2">
                  <a:lumMod val="75000"/>
                </a:schemeClr>
              </a:solidFill>
            </a:endParaRPr>
          </a:p>
          <a:p>
            <a:pPr algn="ctr">
              <a:buNone/>
            </a:pPr>
            <a:endParaRPr lang="pt-BR" sz="2400" dirty="0" smtClean="0">
              <a:solidFill>
                <a:schemeClr val="accent2">
                  <a:lumMod val="75000"/>
                </a:schemeClr>
              </a:solidFill>
            </a:endParaRPr>
          </a:p>
          <a:p>
            <a:pPr algn="ctr">
              <a:buNone/>
            </a:pPr>
            <a:endParaRPr lang="pt-BR" sz="2400" dirty="0" smtClean="0">
              <a:solidFill>
                <a:schemeClr val="accent2">
                  <a:lumMod val="75000"/>
                </a:schemeClr>
              </a:solidFill>
            </a:endParaRPr>
          </a:p>
          <a:p>
            <a:pPr algn="ctr">
              <a:buNone/>
            </a:pPr>
            <a:r>
              <a:rPr lang="pt-BR" sz="2400" dirty="0" smtClean="0">
                <a:solidFill>
                  <a:schemeClr val="accent2">
                    <a:lumMod val="75000"/>
                  </a:schemeClr>
                </a:solidFill>
              </a:rPr>
              <a:t>Tratava-se de um capitalismo colonial, marcadamente mercantilista (</a:t>
            </a:r>
            <a:r>
              <a:rPr lang="pt-BR" sz="2400" dirty="0" err="1" smtClean="0">
                <a:solidFill>
                  <a:schemeClr val="accent2">
                    <a:lumMod val="75000"/>
                  </a:schemeClr>
                </a:solidFill>
              </a:rPr>
              <a:t>Nuñez</a:t>
            </a:r>
            <a:r>
              <a:rPr lang="pt-BR" sz="2400" dirty="0" smtClean="0">
                <a:solidFill>
                  <a:schemeClr val="accent2">
                    <a:lumMod val="75000"/>
                  </a:schemeClr>
                </a:solidFill>
              </a:rPr>
              <a:t>, 2017, p. 216), numa fase diferenciada do que posteriormente, no século será o capitalismo industrial, no século XVIII. </a:t>
            </a:r>
          </a:p>
          <a:p>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74042"/>
          </a:xfrm>
        </p:spPr>
        <p:txBody>
          <a:bodyPr>
            <a:normAutofit fontScale="90000"/>
          </a:bodyPr>
          <a:lstStyle/>
          <a:p>
            <a:r>
              <a:rPr lang="pt-BR" sz="2400" dirty="0" smtClean="0">
                <a:solidFill>
                  <a:schemeClr val="accent2"/>
                </a:solidFill>
              </a:rPr>
              <a:t>León </a:t>
            </a:r>
            <a:r>
              <a:rPr lang="pt-BR" sz="2400" dirty="0" err="1" smtClean="0">
                <a:solidFill>
                  <a:schemeClr val="accent2"/>
                </a:solidFill>
              </a:rPr>
              <a:t>Nuñez</a:t>
            </a:r>
            <a:r>
              <a:rPr lang="pt-BR" sz="2400" dirty="0" smtClean="0">
                <a:solidFill>
                  <a:schemeClr val="accent2"/>
                </a:solidFill>
              </a:rPr>
              <a:t>, 2017, p. 215.</a:t>
            </a:r>
            <a:endParaRPr lang="pt-BR" sz="2400" dirty="0">
              <a:solidFill>
                <a:schemeClr val="accent2"/>
              </a:solidFill>
            </a:endParaRPr>
          </a:p>
        </p:txBody>
      </p:sp>
      <p:sp>
        <p:nvSpPr>
          <p:cNvPr id="3" name="Espaço Reservado para Conteúdo 2"/>
          <p:cNvSpPr>
            <a:spLocks noGrp="1"/>
          </p:cNvSpPr>
          <p:nvPr>
            <p:ph idx="1"/>
          </p:nvPr>
        </p:nvSpPr>
        <p:spPr>
          <a:xfrm>
            <a:off x="0" y="836712"/>
            <a:ext cx="9144000" cy="5760640"/>
          </a:xfrm>
        </p:spPr>
        <p:txBody>
          <a:bodyPr>
            <a:normAutofit/>
          </a:bodyPr>
          <a:lstStyle/>
          <a:p>
            <a:pPr marL="0" indent="0" algn="ctr">
              <a:buNone/>
            </a:pPr>
            <a:r>
              <a:rPr lang="pt-BR" sz="2200" b="1" dirty="0" smtClean="0">
                <a:solidFill>
                  <a:schemeClr val="accent2"/>
                </a:solidFill>
              </a:rPr>
              <a:t>A essência da colonização: feudal ou capitalista? </a:t>
            </a:r>
          </a:p>
          <a:p>
            <a:pPr marL="0" indent="0" algn="just">
              <a:buNone/>
            </a:pPr>
            <a:endParaRPr lang="pt-BR" sz="2200" b="1" dirty="0" smtClean="0">
              <a:solidFill>
                <a:schemeClr val="accent2"/>
              </a:solidFill>
            </a:endParaRPr>
          </a:p>
          <a:p>
            <a:pPr marL="0" indent="0" algn="just">
              <a:buNone/>
            </a:pPr>
            <a:r>
              <a:rPr lang="pt-BR" sz="2200" dirty="0" smtClean="0">
                <a:solidFill>
                  <a:schemeClr val="bg2">
                    <a:lumMod val="25000"/>
                  </a:schemeClr>
                </a:solidFill>
              </a:rPr>
              <a:t>“O regime feudal supõe a pequena propriedade da terra. Dali sai a pequena escala da produção disponível para o mercado e o reduzido volume de intercâmbio”. </a:t>
            </a:r>
          </a:p>
          <a:p>
            <a:pPr marL="0" indent="0" algn="just">
              <a:buNone/>
            </a:pPr>
            <a:endParaRPr lang="pt-BR" sz="2200" dirty="0" smtClean="0">
              <a:solidFill>
                <a:schemeClr val="bg2">
                  <a:lumMod val="25000"/>
                </a:schemeClr>
              </a:solidFill>
            </a:endParaRPr>
          </a:p>
          <a:p>
            <a:pPr marL="0" indent="0" algn="just">
              <a:buNone/>
            </a:pPr>
            <a:r>
              <a:rPr lang="pt-BR" sz="2200" dirty="0" smtClean="0">
                <a:solidFill>
                  <a:schemeClr val="bg2">
                    <a:lumMod val="25000"/>
                  </a:schemeClr>
                </a:solidFill>
              </a:rPr>
              <a:t>O regime de produção instaurado pelos espanhóis na América foi o oposto a este esquema: produção em grande escala – minas, plantações, </a:t>
            </a:r>
            <a:r>
              <a:rPr lang="pt-BR" sz="2200" i="1" dirty="0" err="1" smtClean="0">
                <a:solidFill>
                  <a:schemeClr val="bg2">
                    <a:lumMod val="25000"/>
                  </a:schemeClr>
                </a:solidFill>
              </a:rPr>
              <a:t>obrajes</a:t>
            </a:r>
            <a:r>
              <a:rPr lang="pt-BR" sz="2200" i="1" dirty="0" smtClean="0">
                <a:solidFill>
                  <a:schemeClr val="bg2">
                    <a:lumMod val="25000"/>
                  </a:schemeClr>
                </a:solidFill>
              </a:rPr>
              <a:t> </a:t>
            </a:r>
            <a:r>
              <a:rPr lang="pt-BR" sz="2200" dirty="0" smtClean="0">
                <a:solidFill>
                  <a:schemeClr val="bg2">
                    <a:lumMod val="25000"/>
                  </a:schemeClr>
                </a:solidFill>
              </a:rPr>
              <a:t>[produção artesanal] ... –  para o nascente mercado mundial”. </a:t>
            </a:r>
          </a:p>
          <a:p>
            <a:pPr marL="0" indent="0" algn="just">
              <a:buNone/>
            </a:pPr>
            <a:endParaRPr lang="pt-BR" sz="2200" dirty="0" smtClean="0">
              <a:solidFill>
                <a:schemeClr val="bg2">
                  <a:lumMod val="25000"/>
                </a:schemeClr>
              </a:solidFill>
            </a:endParaRPr>
          </a:p>
          <a:p>
            <a:pPr marL="0" indent="0" algn="just">
              <a:buNone/>
            </a:pPr>
            <a:endParaRPr lang="es-ES" sz="1800" b="1" dirty="0" smtClean="0"/>
          </a:p>
          <a:p>
            <a:pPr marL="0" indent="0" algn="just">
              <a:buNone/>
            </a:pPr>
            <a:r>
              <a:rPr lang="es-ES" sz="1800" b="1" dirty="0" smtClean="0"/>
              <a:t>Obraje 3</a:t>
            </a:r>
            <a:r>
              <a:rPr lang="es-ES" sz="1800" dirty="0" smtClean="0"/>
              <a:t>. </a:t>
            </a:r>
            <a:r>
              <a:rPr lang="es-ES" sz="1800" i="1" dirty="0" smtClean="0"/>
              <a:t>HISTORIA</a:t>
            </a:r>
            <a:r>
              <a:rPr lang="es-ES" sz="1800" dirty="0" smtClean="0"/>
              <a:t> Prestación de trabajo que se imponía a los indios americanos durante la colonización.</a:t>
            </a:r>
            <a:endParaRPr lang="pt-BR" sz="1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980728"/>
          </a:xfrm>
        </p:spPr>
        <p:txBody>
          <a:bodyPr>
            <a:normAutofit/>
          </a:bodyPr>
          <a:lstStyle/>
          <a:p>
            <a:r>
              <a:rPr lang="pt-BR" sz="1800" dirty="0" err="1" smtClean="0">
                <a:solidFill>
                  <a:schemeClr val="accent2"/>
                </a:solidFill>
              </a:rPr>
              <a:t>Hobsbawm</a:t>
            </a:r>
            <a:r>
              <a:rPr lang="pt-BR" sz="1800" dirty="0" smtClean="0">
                <a:solidFill>
                  <a:schemeClr val="accent2"/>
                </a:solidFill>
              </a:rPr>
              <a:t>, 1977, p. 208</a:t>
            </a:r>
            <a:br>
              <a:rPr lang="pt-BR" sz="1800" dirty="0" smtClean="0">
                <a:solidFill>
                  <a:schemeClr val="accent2"/>
                </a:solidFill>
              </a:rPr>
            </a:br>
            <a:endParaRPr lang="pt-BR" sz="1800" dirty="0"/>
          </a:p>
        </p:txBody>
      </p:sp>
      <p:sp>
        <p:nvSpPr>
          <p:cNvPr id="3" name="Espaço Reservado para Conteúdo 2"/>
          <p:cNvSpPr>
            <a:spLocks noGrp="1"/>
          </p:cNvSpPr>
          <p:nvPr>
            <p:ph idx="1"/>
          </p:nvPr>
        </p:nvSpPr>
        <p:spPr/>
        <p:txBody>
          <a:bodyPr>
            <a:normAutofit lnSpcReduction="10000"/>
          </a:bodyPr>
          <a:lstStyle/>
          <a:p>
            <a:pPr marL="0" indent="0" algn="just">
              <a:buNone/>
            </a:pPr>
            <a:endParaRPr lang="pt-BR" dirty="0" smtClean="0">
              <a:solidFill>
                <a:schemeClr val="bg2">
                  <a:lumMod val="25000"/>
                </a:schemeClr>
              </a:solidFill>
            </a:endParaRPr>
          </a:p>
          <a:p>
            <a:pPr marL="0" indent="0" algn="just">
              <a:buNone/>
            </a:pPr>
            <a:r>
              <a:rPr lang="pt-BR" dirty="0" smtClean="0">
                <a:solidFill>
                  <a:schemeClr val="bg2">
                    <a:lumMod val="25000"/>
                  </a:schemeClr>
                </a:solidFill>
              </a:rPr>
              <a:t>O efeito final da ascensão do capitalismo europeu foi [...] </a:t>
            </a:r>
            <a:r>
              <a:rPr lang="pt-BR" b="1" dirty="0" smtClean="0">
                <a:solidFill>
                  <a:schemeClr val="bg2">
                    <a:lumMod val="25000"/>
                  </a:schemeClr>
                </a:solidFill>
              </a:rPr>
              <a:t>intensificar o desenvolvimento desigual </a:t>
            </a:r>
            <a:r>
              <a:rPr lang="pt-BR" dirty="0" smtClean="0">
                <a:solidFill>
                  <a:schemeClr val="bg2">
                    <a:lumMod val="25000"/>
                  </a:schemeClr>
                </a:solidFill>
              </a:rPr>
              <a:t>e </a:t>
            </a:r>
            <a:r>
              <a:rPr lang="pt-BR" b="1" dirty="0" smtClean="0">
                <a:solidFill>
                  <a:schemeClr val="bg2">
                    <a:lumMod val="25000"/>
                  </a:schemeClr>
                </a:solidFill>
              </a:rPr>
              <a:t>dividir o mundo cada vez mais nitidamente em dois setores</a:t>
            </a:r>
            <a:r>
              <a:rPr lang="pt-BR" dirty="0" smtClean="0">
                <a:solidFill>
                  <a:schemeClr val="bg2">
                    <a:lumMod val="25000"/>
                  </a:schemeClr>
                </a:solidFill>
              </a:rPr>
              <a:t>: o “desenvolvido” e o “subdesenvolvido”, em outras palavras, o explorador e o explorado. O triunfo do capitalismo no final do século XVIII selou essa evolução. </a:t>
            </a:r>
            <a:endParaRPr lang="pt-BR" dirty="0">
              <a:solidFill>
                <a:schemeClr val="bg2">
                  <a:lumMod val="25000"/>
                </a:schemeClr>
              </a:solidFill>
            </a:endParaRPr>
          </a:p>
        </p:txBody>
      </p:sp>
      <p:sp>
        <p:nvSpPr>
          <p:cNvPr id="8" name="Seta para baixo 7"/>
          <p:cNvSpPr/>
          <p:nvPr/>
        </p:nvSpPr>
        <p:spPr>
          <a:xfrm>
            <a:off x="4355976" y="6926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980728"/>
          </a:xfrm>
        </p:spPr>
        <p:txBody>
          <a:bodyPr>
            <a:normAutofit/>
          </a:bodyPr>
          <a:lstStyle/>
          <a:p>
            <a:r>
              <a:rPr lang="pt-BR" sz="1800" dirty="0" err="1" smtClean="0">
                <a:solidFill>
                  <a:schemeClr val="accent2"/>
                </a:solidFill>
              </a:rPr>
              <a:t>Hobsbawm</a:t>
            </a:r>
            <a:r>
              <a:rPr lang="pt-BR" sz="1800" dirty="0" smtClean="0">
                <a:solidFill>
                  <a:schemeClr val="accent2"/>
                </a:solidFill>
              </a:rPr>
              <a:t>, 1977, p. 208</a:t>
            </a:r>
            <a:br>
              <a:rPr lang="pt-BR" sz="1800" dirty="0" smtClean="0">
                <a:solidFill>
                  <a:schemeClr val="accent2"/>
                </a:solidFill>
              </a:rPr>
            </a:br>
            <a:endParaRPr lang="pt-BR" sz="1800" dirty="0"/>
          </a:p>
        </p:txBody>
      </p:sp>
      <p:sp>
        <p:nvSpPr>
          <p:cNvPr id="3" name="Espaço Reservado para Conteúdo 2"/>
          <p:cNvSpPr>
            <a:spLocks noGrp="1"/>
          </p:cNvSpPr>
          <p:nvPr>
            <p:ph idx="1"/>
          </p:nvPr>
        </p:nvSpPr>
        <p:spPr/>
        <p:txBody>
          <a:bodyPr>
            <a:normAutofit lnSpcReduction="10000"/>
          </a:bodyPr>
          <a:lstStyle/>
          <a:p>
            <a:pPr marL="0" indent="0" algn="just">
              <a:buNone/>
            </a:pPr>
            <a:endParaRPr lang="pt-BR" dirty="0" smtClean="0">
              <a:solidFill>
                <a:schemeClr val="bg2">
                  <a:lumMod val="25000"/>
                </a:schemeClr>
              </a:solidFill>
            </a:endParaRPr>
          </a:p>
          <a:p>
            <a:pPr marL="0" indent="0" algn="just">
              <a:buNone/>
            </a:pPr>
            <a:r>
              <a:rPr lang="pt-BR" dirty="0" smtClean="0">
                <a:solidFill>
                  <a:schemeClr val="bg2">
                    <a:lumMod val="25000"/>
                  </a:schemeClr>
                </a:solidFill>
              </a:rPr>
              <a:t>O efeito final da ascensão do capitalismo europeu foi [...] </a:t>
            </a:r>
            <a:r>
              <a:rPr lang="pt-BR" b="1" dirty="0" smtClean="0">
                <a:solidFill>
                  <a:schemeClr val="bg2">
                    <a:lumMod val="25000"/>
                  </a:schemeClr>
                </a:solidFill>
              </a:rPr>
              <a:t>intensificar o desenvolvimento desigual </a:t>
            </a:r>
            <a:r>
              <a:rPr lang="pt-BR" dirty="0" smtClean="0">
                <a:solidFill>
                  <a:schemeClr val="bg2">
                    <a:lumMod val="25000"/>
                  </a:schemeClr>
                </a:solidFill>
              </a:rPr>
              <a:t>e </a:t>
            </a:r>
            <a:r>
              <a:rPr lang="pt-BR" b="1" dirty="0" smtClean="0">
                <a:solidFill>
                  <a:schemeClr val="bg2">
                    <a:lumMod val="25000"/>
                  </a:schemeClr>
                </a:solidFill>
              </a:rPr>
              <a:t>dividir o mundo cada vez mais nitidamente em dois setores</a:t>
            </a:r>
            <a:r>
              <a:rPr lang="pt-BR" dirty="0" smtClean="0">
                <a:solidFill>
                  <a:schemeClr val="bg2">
                    <a:lumMod val="25000"/>
                  </a:schemeClr>
                </a:solidFill>
              </a:rPr>
              <a:t>: o “desenvolvido” e o “subdesenvolvido”, em outras palavras, o explorador e o explorado. O triunfo do capitalismo no final do século XVIII selou essa evolução. </a:t>
            </a:r>
            <a:endParaRPr lang="pt-BR" dirty="0">
              <a:solidFill>
                <a:schemeClr val="bg2">
                  <a:lumMod val="25000"/>
                </a:schemeClr>
              </a:solidFill>
            </a:endParaRPr>
          </a:p>
        </p:txBody>
      </p:sp>
      <p:sp>
        <p:nvSpPr>
          <p:cNvPr id="8" name="Seta para baixo 7"/>
          <p:cNvSpPr/>
          <p:nvPr/>
        </p:nvSpPr>
        <p:spPr>
          <a:xfrm>
            <a:off x="4355976" y="6926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268760"/>
            <a:ext cx="8640960" cy="4857403"/>
          </a:xfrm>
        </p:spPr>
        <p:txBody>
          <a:bodyPr>
            <a:normAutofit/>
          </a:bodyPr>
          <a:lstStyle/>
          <a:p>
            <a:pPr indent="0" algn="just">
              <a:buNone/>
            </a:pPr>
            <a:r>
              <a:rPr lang="pt-BR" dirty="0" smtClean="0">
                <a:solidFill>
                  <a:schemeClr val="accent2">
                    <a:lumMod val="75000"/>
                  </a:schemeClr>
                </a:solidFill>
              </a:rPr>
              <a:t>Tal </a:t>
            </a:r>
            <a:r>
              <a:rPr lang="pt-BR" dirty="0">
                <a:solidFill>
                  <a:schemeClr val="accent2">
                    <a:lumMod val="75000"/>
                  </a:schemeClr>
                </a:solidFill>
              </a:rPr>
              <a:t>noção, como </a:t>
            </a:r>
            <a:r>
              <a:rPr lang="pt-BR" dirty="0" smtClean="0">
                <a:solidFill>
                  <a:schemeClr val="accent2">
                    <a:lumMod val="75000"/>
                  </a:schemeClr>
                </a:solidFill>
              </a:rPr>
              <a:t>a própria autora (2004, p. 23) afirma</a:t>
            </a:r>
            <a:r>
              <a:rPr lang="pt-BR" dirty="0">
                <a:solidFill>
                  <a:schemeClr val="accent2">
                    <a:lumMod val="75000"/>
                  </a:schemeClr>
                </a:solidFill>
              </a:rPr>
              <a:t>, apresenta mais de um sentido, conforme seja usada no discurso do colonizador ou no do colonizado. </a:t>
            </a:r>
          </a:p>
          <a:p>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980728"/>
          </a:xfrm>
        </p:spPr>
        <p:txBody>
          <a:bodyPr>
            <a:normAutofit/>
          </a:bodyPr>
          <a:lstStyle/>
          <a:p>
            <a:r>
              <a:rPr lang="pt-BR" sz="1800" dirty="0" err="1" smtClean="0">
                <a:solidFill>
                  <a:schemeClr val="accent2"/>
                </a:solidFill>
              </a:rPr>
              <a:t>Dobb</a:t>
            </a:r>
            <a:r>
              <a:rPr lang="pt-BR" sz="1800" dirty="0" smtClean="0">
                <a:solidFill>
                  <a:schemeClr val="accent2"/>
                </a:solidFill>
              </a:rPr>
              <a:t>, 1977, p. 209.</a:t>
            </a:r>
            <a:br>
              <a:rPr lang="pt-BR" sz="1800" dirty="0" smtClean="0">
                <a:solidFill>
                  <a:schemeClr val="accent2"/>
                </a:solidFill>
              </a:rPr>
            </a:br>
            <a:r>
              <a:rPr lang="pt-BR" sz="1800" dirty="0" smtClean="0">
                <a:solidFill>
                  <a:schemeClr val="accent2"/>
                </a:solidFill>
              </a:rPr>
              <a:t> </a:t>
            </a:r>
            <a:endParaRPr lang="pt-BR" sz="1800" dirty="0"/>
          </a:p>
        </p:txBody>
      </p:sp>
      <p:sp>
        <p:nvSpPr>
          <p:cNvPr id="3" name="Espaço Reservado para Conteúdo 2"/>
          <p:cNvSpPr>
            <a:spLocks noGrp="1"/>
          </p:cNvSpPr>
          <p:nvPr>
            <p:ph idx="1"/>
          </p:nvPr>
        </p:nvSpPr>
        <p:spPr>
          <a:xfrm>
            <a:off x="467544" y="1556792"/>
            <a:ext cx="8229600" cy="4525963"/>
          </a:xfrm>
        </p:spPr>
        <p:txBody>
          <a:bodyPr>
            <a:normAutofit/>
          </a:bodyPr>
          <a:lstStyle/>
          <a:p>
            <a:pPr marL="0" indent="0" algn="just">
              <a:buNone/>
            </a:pPr>
            <a:r>
              <a:rPr lang="pt-BR" dirty="0" smtClean="0">
                <a:solidFill>
                  <a:schemeClr val="bg2">
                    <a:lumMod val="25000"/>
                  </a:schemeClr>
                </a:solidFill>
              </a:rPr>
              <a:t>Concorda com a asserção anterior de </a:t>
            </a:r>
            <a:r>
              <a:rPr lang="pt-BR" dirty="0" err="1" smtClean="0">
                <a:solidFill>
                  <a:schemeClr val="bg2">
                    <a:lumMod val="25000"/>
                  </a:schemeClr>
                </a:solidFill>
              </a:rPr>
              <a:t>Hobsbwam</a:t>
            </a:r>
            <a:r>
              <a:rPr lang="pt-BR" dirty="0" smtClean="0">
                <a:solidFill>
                  <a:schemeClr val="bg2">
                    <a:lumMod val="25000"/>
                  </a:schemeClr>
                </a:solidFill>
              </a:rPr>
              <a:t> e a reforça :</a:t>
            </a:r>
          </a:p>
          <a:p>
            <a:pPr marL="0" indent="0" algn="just">
              <a:buNone/>
            </a:pPr>
            <a:endParaRPr lang="pt-BR" dirty="0" smtClean="0">
              <a:solidFill>
                <a:schemeClr val="bg2">
                  <a:lumMod val="25000"/>
                </a:schemeClr>
              </a:solidFill>
            </a:endParaRPr>
          </a:p>
          <a:p>
            <a:pPr marL="0" indent="0" algn="just">
              <a:buNone/>
            </a:pPr>
            <a:r>
              <a:rPr lang="pt-BR" dirty="0" smtClean="0">
                <a:solidFill>
                  <a:schemeClr val="bg2">
                    <a:lumMod val="25000"/>
                  </a:schemeClr>
                </a:solidFill>
              </a:rPr>
              <a:t>“[...] o desenvolvimento do capitalismo nos países mais adiantados, como a Grã-Bretanha, serviu </a:t>
            </a:r>
            <a:r>
              <a:rPr lang="pt-BR" b="1" dirty="0" smtClean="0">
                <a:solidFill>
                  <a:schemeClr val="bg2">
                    <a:lumMod val="25000"/>
                  </a:schemeClr>
                </a:solidFill>
              </a:rPr>
              <a:t>para atrasar </a:t>
            </a:r>
            <a:r>
              <a:rPr lang="pt-BR" dirty="0" smtClean="0">
                <a:solidFill>
                  <a:schemeClr val="bg2">
                    <a:lumMod val="25000"/>
                  </a:schemeClr>
                </a:solidFill>
              </a:rPr>
              <a:t>o de outras partes do mundo, e isso não </a:t>
            </a:r>
            <a:r>
              <a:rPr lang="pt-BR" i="1" dirty="0" smtClean="0">
                <a:solidFill>
                  <a:schemeClr val="bg2">
                    <a:lumMod val="25000"/>
                  </a:schemeClr>
                </a:solidFill>
              </a:rPr>
              <a:t>apenas</a:t>
            </a:r>
            <a:r>
              <a:rPr lang="pt-BR" dirty="0" smtClean="0">
                <a:solidFill>
                  <a:schemeClr val="bg2">
                    <a:lumMod val="25000"/>
                  </a:schemeClr>
                </a:solidFill>
              </a:rPr>
              <a:t> na época do imperialismo”. </a:t>
            </a:r>
            <a:endParaRPr lang="pt-BR" dirty="0">
              <a:solidFill>
                <a:schemeClr val="bg2">
                  <a:lumMod val="25000"/>
                </a:schemeClr>
              </a:solidFill>
            </a:endParaRPr>
          </a:p>
        </p:txBody>
      </p:sp>
      <p:sp>
        <p:nvSpPr>
          <p:cNvPr id="4" name="Seta para baixo 3"/>
          <p:cNvSpPr/>
          <p:nvPr/>
        </p:nvSpPr>
        <p:spPr>
          <a:xfrm>
            <a:off x="4355976" y="6926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74042"/>
          </a:xfrm>
        </p:spPr>
        <p:txBody>
          <a:bodyPr>
            <a:normAutofit fontScale="90000"/>
          </a:bodyPr>
          <a:lstStyle/>
          <a:p>
            <a:r>
              <a:rPr lang="pt-BR" sz="2400" dirty="0" smtClean="0">
                <a:solidFill>
                  <a:schemeClr val="accent2"/>
                </a:solidFill>
              </a:rPr>
              <a:t>León </a:t>
            </a:r>
            <a:r>
              <a:rPr lang="pt-BR" sz="2400" dirty="0" err="1" smtClean="0">
                <a:solidFill>
                  <a:schemeClr val="accent2"/>
                </a:solidFill>
              </a:rPr>
              <a:t>Nuñez</a:t>
            </a:r>
            <a:r>
              <a:rPr lang="pt-BR" sz="2400" dirty="0" smtClean="0">
                <a:solidFill>
                  <a:schemeClr val="accent2"/>
                </a:solidFill>
              </a:rPr>
              <a:t>, 2017, p. 212-213.</a:t>
            </a:r>
            <a:endParaRPr lang="pt-BR" sz="2400" dirty="0">
              <a:solidFill>
                <a:schemeClr val="accent2"/>
              </a:solidFill>
            </a:endParaRPr>
          </a:p>
        </p:txBody>
      </p:sp>
      <p:sp>
        <p:nvSpPr>
          <p:cNvPr id="3" name="Espaço Reservado para Conteúdo 2"/>
          <p:cNvSpPr>
            <a:spLocks noGrp="1"/>
          </p:cNvSpPr>
          <p:nvPr>
            <p:ph idx="1"/>
          </p:nvPr>
        </p:nvSpPr>
        <p:spPr>
          <a:xfrm>
            <a:off x="457200" y="836712"/>
            <a:ext cx="8229600" cy="5760640"/>
          </a:xfrm>
        </p:spPr>
        <p:txBody>
          <a:bodyPr>
            <a:normAutofit fontScale="92500"/>
          </a:bodyPr>
          <a:lstStyle/>
          <a:p>
            <a:pPr marL="0" indent="0" algn="just">
              <a:buNone/>
            </a:pPr>
            <a:r>
              <a:rPr lang="pt-BR" dirty="0" smtClean="0">
                <a:solidFill>
                  <a:schemeClr val="bg2">
                    <a:lumMod val="25000"/>
                  </a:schemeClr>
                </a:solidFill>
              </a:rPr>
              <a:t>Foi a Espanha quem, por uma combinação de processos superestruturais, descobriu a América, o que não é nada além de </a:t>
            </a:r>
            <a:r>
              <a:rPr lang="pt-BR" b="1" dirty="0" smtClean="0">
                <a:solidFill>
                  <a:schemeClr val="bg2">
                    <a:lumMod val="25000"/>
                  </a:schemeClr>
                </a:solidFill>
              </a:rPr>
              <a:t>uma manifestação precoce </a:t>
            </a:r>
            <a:r>
              <a:rPr lang="pt-BR" dirty="0" smtClean="0">
                <a:solidFill>
                  <a:schemeClr val="bg2">
                    <a:lumMod val="25000"/>
                  </a:schemeClr>
                </a:solidFill>
              </a:rPr>
              <a:t>da </a:t>
            </a:r>
            <a:r>
              <a:rPr lang="pt-BR" b="1" dirty="0" smtClean="0">
                <a:solidFill>
                  <a:schemeClr val="bg2">
                    <a:lumMod val="25000"/>
                  </a:schemeClr>
                </a:solidFill>
              </a:rPr>
              <a:t>lei do desenvolvimento desigual</a:t>
            </a:r>
            <a:r>
              <a:rPr lang="pt-BR" dirty="0" smtClean="0">
                <a:solidFill>
                  <a:schemeClr val="bg2">
                    <a:lumMod val="25000"/>
                  </a:schemeClr>
                </a:solidFill>
              </a:rPr>
              <a:t>, </a:t>
            </a:r>
            <a:r>
              <a:rPr lang="pt-BR" u="sng" dirty="0" smtClean="0">
                <a:solidFill>
                  <a:schemeClr val="bg2">
                    <a:lumMod val="25000"/>
                  </a:schemeClr>
                </a:solidFill>
              </a:rPr>
              <a:t>comum em toda a história e particularmente visível no capitalismo</a:t>
            </a:r>
            <a:r>
              <a:rPr lang="pt-BR" dirty="0" smtClean="0">
                <a:solidFill>
                  <a:schemeClr val="bg2">
                    <a:lumMod val="25000"/>
                  </a:schemeClr>
                </a:solidFill>
              </a:rPr>
              <a:t>. Mas, a longo prazo, a estrutura econômica fez sentir sua ação, e </a:t>
            </a:r>
            <a:r>
              <a:rPr lang="pt-BR" b="1" dirty="0" smtClean="0">
                <a:solidFill>
                  <a:schemeClr val="bg2">
                    <a:lumMod val="25000"/>
                  </a:schemeClr>
                </a:solidFill>
              </a:rPr>
              <a:t>a Espanha perdeu rapidamente o monopólio de suas colônias e se transformou em agente intermediário da Inglaterra e da França, que logo herdá-las-iam como metrópoles econômicas da América Latina</a:t>
            </a:r>
            <a:r>
              <a:rPr lang="pt-BR" dirty="0" smtClean="0">
                <a:solidFill>
                  <a:schemeClr val="bg2">
                    <a:lumMod val="25000"/>
                  </a:schemeClr>
                </a:solidFill>
              </a:rPr>
              <a:t>. </a:t>
            </a:r>
          </a:p>
          <a:p>
            <a:pPr marL="0" indent="0" algn="ctr">
              <a:buNone/>
            </a:pPr>
            <a:r>
              <a:rPr lang="pt-BR" sz="2200" dirty="0" err="1" smtClean="0">
                <a:solidFill>
                  <a:schemeClr val="bg2">
                    <a:lumMod val="25000"/>
                  </a:schemeClr>
                </a:solidFill>
              </a:rPr>
              <a:t>Peña</a:t>
            </a:r>
            <a:r>
              <a:rPr lang="pt-BR" sz="2200" dirty="0" smtClean="0">
                <a:solidFill>
                  <a:schemeClr val="bg2">
                    <a:lumMod val="25000"/>
                  </a:schemeClr>
                </a:solidFill>
              </a:rPr>
              <a:t>, </a:t>
            </a:r>
            <a:r>
              <a:rPr lang="pt-BR" sz="2200" dirty="0" err="1" smtClean="0">
                <a:solidFill>
                  <a:schemeClr val="bg2">
                    <a:lumMod val="25000"/>
                  </a:schemeClr>
                </a:solidFill>
              </a:rPr>
              <a:t>Milcíades</a:t>
            </a:r>
            <a:r>
              <a:rPr lang="pt-BR" sz="2200" dirty="0" smtClean="0">
                <a:solidFill>
                  <a:schemeClr val="bg2">
                    <a:lumMod val="25000"/>
                  </a:schemeClr>
                </a:solidFill>
              </a:rPr>
              <a:t>. </a:t>
            </a:r>
            <a:r>
              <a:rPr lang="pt-BR" sz="2200" i="1" dirty="0" smtClean="0">
                <a:solidFill>
                  <a:schemeClr val="bg2">
                    <a:lumMod val="25000"/>
                  </a:schemeClr>
                </a:solidFill>
              </a:rPr>
              <a:t>Historia </a:t>
            </a:r>
            <a:r>
              <a:rPr lang="pt-BR" sz="2200" i="1" dirty="0" err="1" smtClean="0">
                <a:solidFill>
                  <a:schemeClr val="bg2">
                    <a:lumMod val="25000"/>
                  </a:schemeClr>
                </a:solidFill>
              </a:rPr>
              <a:t>del</a:t>
            </a:r>
            <a:r>
              <a:rPr lang="pt-BR" sz="2200" i="1" dirty="0" smtClean="0">
                <a:solidFill>
                  <a:schemeClr val="bg2">
                    <a:lumMod val="25000"/>
                  </a:schemeClr>
                </a:solidFill>
              </a:rPr>
              <a:t> </a:t>
            </a:r>
            <a:r>
              <a:rPr lang="pt-BR" sz="2200" i="1" dirty="0" err="1" smtClean="0">
                <a:solidFill>
                  <a:schemeClr val="bg2">
                    <a:lumMod val="25000"/>
                  </a:schemeClr>
                </a:solidFill>
              </a:rPr>
              <a:t>pueblo</a:t>
            </a:r>
            <a:r>
              <a:rPr lang="pt-BR" sz="2200" i="1" dirty="0" smtClean="0">
                <a:solidFill>
                  <a:schemeClr val="bg2">
                    <a:lumMod val="25000"/>
                  </a:schemeClr>
                </a:solidFill>
              </a:rPr>
              <a:t> argentino</a:t>
            </a:r>
            <a:r>
              <a:rPr lang="pt-BR" sz="2200" dirty="0" smtClean="0">
                <a:solidFill>
                  <a:schemeClr val="bg2">
                    <a:lumMod val="25000"/>
                  </a:schemeClr>
                </a:solidFill>
              </a:rPr>
              <a:t>. Buenos Aires: </a:t>
            </a:r>
            <a:r>
              <a:rPr lang="pt-BR" sz="2200" dirty="0" err="1" smtClean="0">
                <a:solidFill>
                  <a:schemeClr val="bg2">
                    <a:lumMod val="25000"/>
                  </a:schemeClr>
                </a:solidFill>
              </a:rPr>
              <a:t>Emecé</a:t>
            </a:r>
            <a:r>
              <a:rPr lang="pt-BR" sz="2200" dirty="0" smtClean="0">
                <a:solidFill>
                  <a:schemeClr val="bg2">
                    <a:lumMod val="25000"/>
                  </a:schemeClr>
                </a:solidFill>
              </a:rPr>
              <a:t>, 2012.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74042"/>
          </a:xfrm>
        </p:spPr>
        <p:txBody>
          <a:bodyPr>
            <a:normAutofit fontScale="90000"/>
          </a:bodyPr>
          <a:lstStyle/>
          <a:p>
            <a:r>
              <a:rPr lang="pt-BR" sz="2400" dirty="0" smtClean="0">
                <a:solidFill>
                  <a:schemeClr val="accent2"/>
                </a:solidFill>
              </a:rPr>
              <a:t>León </a:t>
            </a:r>
            <a:r>
              <a:rPr lang="pt-BR" sz="2400" dirty="0" err="1" smtClean="0">
                <a:solidFill>
                  <a:schemeClr val="accent2"/>
                </a:solidFill>
              </a:rPr>
              <a:t>Nuñez</a:t>
            </a:r>
            <a:r>
              <a:rPr lang="pt-BR" sz="2400" dirty="0" smtClean="0">
                <a:solidFill>
                  <a:schemeClr val="accent2"/>
                </a:solidFill>
              </a:rPr>
              <a:t>, 2017, p. 218.</a:t>
            </a:r>
            <a:endParaRPr lang="pt-BR" sz="2400" dirty="0">
              <a:solidFill>
                <a:schemeClr val="accent2"/>
              </a:solidFill>
            </a:endParaRPr>
          </a:p>
        </p:txBody>
      </p:sp>
      <p:sp>
        <p:nvSpPr>
          <p:cNvPr id="3" name="Espaço Reservado para Conteúdo 2"/>
          <p:cNvSpPr>
            <a:spLocks noGrp="1"/>
          </p:cNvSpPr>
          <p:nvPr>
            <p:ph idx="1"/>
          </p:nvPr>
        </p:nvSpPr>
        <p:spPr>
          <a:xfrm>
            <a:off x="0" y="836712"/>
            <a:ext cx="9144000" cy="5760640"/>
          </a:xfrm>
        </p:spPr>
        <p:txBody>
          <a:bodyPr>
            <a:normAutofit/>
          </a:bodyPr>
          <a:lstStyle/>
          <a:p>
            <a:pPr marL="0" indent="0" algn="just">
              <a:buNone/>
            </a:pPr>
            <a:endParaRPr lang="pt-BR" sz="2400" dirty="0" smtClean="0"/>
          </a:p>
          <a:p>
            <a:pPr marL="0" indent="0" algn="just">
              <a:buNone/>
            </a:pPr>
            <a:r>
              <a:rPr lang="pt-BR" sz="2400" dirty="0" smtClean="0">
                <a:solidFill>
                  <a:schemeClr val="bg2">
                    <a:lumMod val="25000"/>
                  </a:schemeClr>
                </a:solidFill>
              </a:rPr>
              <a:t>O processo que </a:t>
            </a:r>
            <a:r>
              <a:rPr lang="pt-BR" sz="2400" i="1" dirty="0" smtClean="0">
                <a:solidFill>
                  <a:schemeClr val="bg2">
                    <a:lumMod val="25000"/>
                  </a:schemeClr>
                </a:solidFill>
              </a:rPr>
              <a:t>engendra</a:t>
            </a:r>
            <a:r>
              <a:rPr lang="pt-BR" sz="2400" dirty="0" smtClean="0">
                <a:solidFill>
                  <a:schemeClr val="bg2">
                    <a:lumMod val="25000"/>
                  </a:schemeClr>
                </a:solidFill>
              </a:rPr>
              <a:t> o capitalismo pode ser apenas um: </a:t>
            </a:r>
            <a:r>
              <a:rPr lang="pt-BR" sz="2400" b="1" i="1" dirty="0" smtClean="0">
                <a:solidFill>
                  <a:schemeClr val="bg2">
                    <a:lumMod val="25000"/>
                  </a:schemeClr>
                </a:solidFill>
              </a:rPr>
              <a:t>o processo de dissociação entre o operário e a propriedade das condições de seu trabalho</a:t>
            </a:r>
            <a:r>
              <a:rPr lang="pt-BR" sz="2400" dirty="0" smtClean="0">
                <a:solidFill>
                  <a:schemeClr val="bg2">
                    <a:lumMod val="25000"/>
                  </a:schemeClr>
                </a:solidFill>
              </a:rPr>
              <a:t>, processo  que, de um lado, </a:t>
            </a:r>
            <a:r>
              <a:rPr lang="pt-BR" sz="2400" i="1" dirty="0" smtClean="0">
                <a:solidFill>
                  <a:schemeClr val="bg2">
                    <a:lumMod val="25000"/>
                  </a:schemeClr>
                </a:solidFill>
              </a:rPr>
              <a:t>converte em capital os meios sociais de vida e produção</a:t>
            </a:r>
            <a:r>
              <a:rPr lang="pt-BR" sz="2400" dirty="0" smtClean="0">
                <a:solidFill>
                  <a:schemeClr val="bg2">
                    <a:lumMod val="25000"/>
                  </a:schemeClr>
                </a:solidFill>
              </a:rPr>
              <a:t>, enquanto, de outro lado, converte aos produtores diretos em operários assalariados. A chamada </a:t>
            </a:r>
            <a:r>
              <a:rPr lang="pt-BR" sz="2400" i="1" dirty="0" smtClean="0">
                <a:solidFill>
                  <a:schemeClr val="bg2">
                    <a:lumMod val="25000"/>
                  </a:schemeClr>
                </a:solidFill>
              </a:rPr>
              <a:t>acumulação primitiva </a:t>
            </a:r>
            <a:r>
              <a:rPr lang="pt-BR" sz="2400" dirty="0" smtClean="0">
                <a:solidFill>
                  <a:schemeClr val="bg2">
                    <a:lumMod val="25000"/>
                  </a:schemeClr>
                </a:solidFill>
              </a:rPr>
              <a:t>não é, pois, mais que o </a:t>
            </a:r>
            <a:r>
              <a:rPr lang="pt-BR" sz="2400" i="1" dirty="0" smtClean="0">
                <a:solidFill>
                  <a:schemeClr val="bg2">
                    <a:lumMod val="25000"/>
                  </a:schemeClr>
                </a:solidFill>
              </a:rPr>
              <a:t>processo histórico de dissociação entre o produtor e os meios de produção </a:t>
            </a:r>
            <a:r>
              <a:rPr lang="pt-BR" sz="2400" dirty="0" smtClean="0">
                <a:solidFill>
                  <a:schemeClr val="bg2">
                    <a:lumMod val="25000"/>
                  </a:schemeClr>
                </a:solidFill>
              </a:rPr>
              <a:t>(Marx, K. </a:t>
            </a:r>
            <a:r>
              <a:rPr lang="pt-BR" sz="2400" i="1" dirty="0" smtClean="0">
                <a:solidFill>
                  <a:schemeClr val="bg2">
                    <a:lumMod val="25000"/>
                  </a:schemeClr>
                </a:solidFill>
              </a:rPr>
              <a:t>El capital</a:t>
            </a:r>
            <a:r>
              <a:rPr lang="pt-BR" sz="2400" dirty="0" smtClean="0">
                <a:solidFill>
                  <a:schemeClr val="bg2">
                    <a:lumMod val="25000"/>
                  </a:schemeClr>
                </a:solidFill>
              </a:rPr>
              <a:t>, tomo I, p. 174.). </a:t>
            </a:r>
          </a:p>
          <a:p>
            <a:pPr marL="0" indent="0" algn="just">
              <a:buNone/>
            </a:pPr>
            <a:endParaRPr lang="pt-BR" sz="2400" dirty="0" smtClean="0">
              <a:solidFill>
                <a:schemeClr val="bg2">
                  <a:lumMod val="25000"/>
                </a:schemeClr>
              </a:solidFill>
            </a:endParaRPr>
          </a:p>
          <a:p>
            <a:pPr marL="0" indent="0" algn="ctr">
              <a:buNone/>
            </a:pPr>
            <a:r>
              <a:rPr lang="pt-BR" sz="2400" dirty="0" smtClean="0">
                <a:solidFill>
                  <a:schemeClr val="bg2">
                    <a:lumMod val="25000"/>
                  </a:schemeClr>
                </a:solidFill>
              </a:rPr>
              <a:t>O capitalismo é a fase de desenvolvimento da produção mercantil na qual a força de trabalho se transforma em mercadoria.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bg2">
                    <a:lumMod val="25000"/>
                  </a:schemeClr>
                </a:solidFill>
              </a:rPr>
              <a:t>Referências bibliográficas </a:t>
            </a:r>
            <a:endParaRPr lang="pt-BR" dirty="0">
              <a:solidFill>
                <a:schemeClr val="bg2">
                  <a:lumMod val="25000"/>
                </a:schemeClr>
              </a:solidFill>
            </a:endParaRPr>
          </a:p>
        </p:txBody>
      </p:sp>
      <p:sp>
        <p:nvSpPr>
          <p:cNvPr id="3" name="Espaço Reservado para Conteúdo 2"/>
          <p:cNvSpPr>
            <a:spLocks noGrp="1"/>
          </p:cNvSpPr>
          <p:nvPr>
            <p:ph idx="1"/>
          </p:nvPr>
        </p:nvSpPr>
        <p:spPr>
          <a:xfrm>
            <a:off x="457200" y="1268760"/>
            <a:ext cx="8229600" cy="5256584"/>
          </a:xfrm>
        </p:spPr>
        <p:txBody>
          <a:bodyPr>
            <a:normAutofit/>
          </a:bodyPr>
          <a:lstStyle/>
          <a:p>
            <a:pPr algn="just">
              <a:buNone/>
            </a:pPr>
            <a:r>
              <a:rPr lang="pt-BR" sz="1600" dirty="0" err="1" smtClean="0">
                <a:solidFill>
                  <a:schemeClr val="bg2">
                    <a:lumMod val="25000"/>
                  </a:schemeClr>
                </a:solidFill>
              </a:rPr>
              <a:t>C</a:t>
            </a:r>
            <a:r>
              <a:rPr lang="pt-BR" sz="1600" cap="small" dirty="0" err="1" smtClean="0">
                <a:solidFill>
                  <a:schemeClr val="bg2">
                    <a:lumMod val="25000"/>
                  </a:schemeClr>
                </a:solidFill>
              </a:rPr>
              <a:t>alvet</a:t>
            </a:r>
            <a:r>
              <a:rPr lang="pt-BR" sz="1600" dirty="0" smtClean="0">
                <a:solidFill>
                  <a:schemeClr val="bg2">
                    <a:lumMod val="25000"/>
                  </a:schemeClr>
                </a:solidFill>
              </a:rPr>
              <a:t>, Louis-Jean. </a:t>
            </a:r>
            <a:r>
              <a:rPr lang="pt-BR" sz="1600" i="1" dirty="0" smtClean="0">
                <a:solidFill>
                  <a:schemeClr val="bg2">
                    <a:lumMod val="25000"/>
                  </a:schemeClr>
                </a:solidFill>
              </a:rPr>
              <a:t>Linguística y colonialismo. </a:t>
            </a:r>
            <a:r>
              <a:rPr lang="pt-BR" sz="1600" dirty="0" smtClean="0">
                <a:solidFill>
                  <a:schemeClr val="bg2">
                    <a:lumMod val="25000"/>
                  </a:schemeClr>
                </a:solidFill>
              </a:rPr>
              <a:t>Breve tratado de </a:t>
            </a:r>
            <a:r>
              <a:rPr lang="pt-BR" sz="1600" dirty="0" err="1" smtClean="0">
                <a:solidFill>
                  <a:schemeClr val="bg2">
                    <a:lumMod val="25000"/>
                  </a:schemeClr>
                </a:solidFill>
              </a:rPr>
              <a:t>glotofagia</a:t>
            </a:r>
            <a:r>
              <a:rPr lang="pt-BR" sz="1600" dirty="0" smtClean="0">
                <a:solidFill>
                  <a:schemeClr val="bg2">
                    <a:lumMod val="25000"/>
                  </a:schemeClr>
                </a:solidFill>
              </a:rPr>
              <a:t>. (Trad. de Luciano </a:t>
            </a:r>
            <a:r>
              <a:rPr lang="pt-BR" sz="1600" dirty="0" err="1" smtClean="0">
                <a:solidFill>
                  <a:schemeClr val="bg2">
                    <a:lumMod val="25000"/>
                  </a:schemeClr>
                </a:solidFill>
              </a:rPr>
              <a:t>Padilla</a:t>
            </a:r>
            <a:r>
              <a:rPr lang="pt-BR" sz="1600" dirty="0" smtClean="0">
                <a:solidFill>
                  <a:schemeClr val="bg2">
                    <a:lumMod val="25000"/>
                  </a:schemeClr>
                </a:solidFill>
              </a:rPr>
              <a:t> López). Buenos Aires: </a:t>
            </a:r>
            <a:r>
              <a:rPr lang="pt-BR" sz="1600" dirty="0" err="1" smtClean="0">
                <a:solidFill>
                  <a:schemeClr val="bg2">
                    <a:lumMod val="25000"/>
                  </a:schemeClr>
                </a:solidFill>
              </a:rPr>
              <a:t>Fondo</a:t>
            </a:r>
            <a:r>
              <a:rPr lang="pt-BR" sz="1600" dirty="0" smtClean="0">
                <a:solidFill>
                  <a:schemeClr val="bg2">
                    <a:lumMod val="25000"/>
                  </a:schemeClr>
                </a:solidFill>
              </a:rPr>
              <a:t> de Cultura </a:t>
            </a:r>
            <a:r>
              <a:rPr lang="pt-BR" sz="1600" dirty="0" err="1" smtClean="0">
                <a:solidFill>
                  <a:schemeClr val="bg2">
                    <a:lumMod val="25000"/>
                  </a:schemeClr>
                </a:solidFill>
              </a:rPr>
              <a:t>Económica</a:t>
            </a:r>
            <a:r>
              <a:rPr lang="pt-BR" sz="1600" dirty="0" smtClean="0">
                <a:solidFill>
                  <a:schemeClr val="bg2">
                    <a:lumMod val="25000"/>
                  </a:schemeClr>
                </a:solidFill>
              </a:rPr>
              <a:t>, 2002 (Or. en  </a:t>
            </a:r>
            <a:r>
              <a:rPr lang="pt-BR" sz="1600" dirty="0" err="1" smtClean="0">
                <a:solidFill>
                  <a:schemeClr val="bg2">
                    <a:lumMod val="25000"/>
                  </a:schemeClr>
                </a:solidFill>
              </a:rPr>
              <a:t>francés</a:t>
            </a:r>
            <a:r>
              <a:rPr lang="pt-BR" sz="1600" dirty="0" smtClean="0">
                <a:solidFill>
                  <a:schemeClr val="bg2">
                    <a:lumMod val="25000"/>
                  </a:schemeClr>
                </a:solidFill>
              </a:rPr>
              <a:t>: 1974). </a:t>
            </a:r>
          </a:p>
          <a:p>
            <a:pPr algn="just">
              <a:buNone/>
            </a:pPr>
            <a:r>
              <a:rPr lang="pt-BR" sz="1600" dirty="0" smtClean="0">
                <a:solidFill>
                  <a:schemeClr val="bg2">
                    <a:lumMod val="25000"/>
                  </a:schemeClr>
                </a:solidFill>
              </a:rPr>
              <a:t>C</a:t>
            </a:r>
            <a:r>
              <a:rPr lang="pt-BR" sz="1600" cap="small" dirty="0" smtClean="0">
                <a:solidFill>
                  <a:schemeClr val="bg2">
                    <a:lumMod val="25000"/>
                  </a:schemeClr>
                </a:solidFill>
              </a:rPr>
              <a:t>osta</a:t>
            </a:r>
            <a:r>
              <a:rPr lang="pt-BR" sz="1600" dirty="0" smtClean="0">
                <a:solidFill>
                  <a:schemeClr val="bg2">
                    <a:lumMod val="25000"/>
                  </a:schemeClr>
                </a:solidFill>
              </a:rPr>
              <a:t>, Michele. </a:t>
            </a:r>
            <a:r>
              <a:rPr lang="pt-BR" sz="1600" i="1" dirty="0" smtClean="0">
                <a:solidFill>
                  <a:schemeClr val="bg2">
                    <a:lumMod val="25000"/>
                  </a:schemeClr>
                </a:solidFill>
              </a:rPr>
              <a:t>Instrumentalização e (</a:t>
            </a:r>
            <a:r>
              <a:rPr lang="pt-BR" sz="1600" i="1" dirty="0" err="1" smtClean="0">
                <a:solidFill>
                  <a:schemeClr val="bg2">
                    <a:lumMod val="25000"/>
                  </a:schemeClr>
                </a:solidFill>
              </a:rPr>
              <a:t>des</a:t>
            </a:r>
            <a:r>
              <a:rPr lang="pt-BR" sz="1600" i="1" dirty="0" smtClean="0">
                <a:solidFill>
                  <a:schemeClr val="bg2">
                    <a:lumMod val="25000"/>
                  </a:schemeClr>
                </a:solidFill>
              </a:rPr>
              <a:t>)colonização linguística: estudo discursivo do </a:t>
            </a:r>
            <a:r>
              <a:rPr lang="pt-BR" sz="1600" i="1" dirty="0" err="1" smtClean="0">
                <a:solidFill>
                  <a:schemeClr val="bg2">
                    <a:lumMod val="25000"/>
                  </a:schemeClr>
                </a:solidFill>
              </a:rPr>
              <a:t>Diccionario</a:t>
            </a:r>
            <a:r>
              <a:rPr lang="pt-BR" sz="1600" i="1" dirty="0" smtClean="0">
                <a:solidFill>
                  <a:schemeClr val="bg2">
                    <a:lumMod val="25000"/>
                  </a:schemeClr>
                </a:solidFill>
              </a:rPr>
              <a:t> integral </a:t>
            </a:r>
            <a:r>
              <a:rPr lang="pt-BR" sz="1600" i="1" dirty="0" err="1" smtClean="0">
                <a:solidFill>
                  <a:schemeClr val="bg2">
                    <a:lumMod val="25000"/>
                  </a:schemeClr>
                </a:solidFill>
              </a:rPr>
              <a:t>del</a:t>
            </a:r>
            <a:r>
              <a:rPr lang="pt-BR" sz="1600" i="1" dirty="0" smtClean="0">
                <a:solidFill>
                  <a:schemeClr val="bg2">
                    <a:lumMod val="25000"/>
                  </a:schemeClr>
                </a:solidFill>
              </a:rPr>
              <a:t> </a:t>
            </a:r>
            <a:r>
              <a:rPr lang="pt-BR" sz="1600" i="1" dirty="0" err="1" smtClean="0">
                <a:solidFill>
                  <a:schemeClr val="bg2">
                    <a:lumMod val="25000"/>
                  </a:schemeClr>
                </a:solidFill>
              </a:rPr>
              <a:t>español</a:t>
            </a:r>
            <a:r>
              <a:rPr lang="pt-BR" sz="1600" i="1" dirty="0" smtClean="0">
                <a:solidFill>
                  <a:schemeClr val="bg2">
                    <a:lumMod val="25000"/>
                  </a:schemeClr>
                </a:solidFill>
              </a:rPr>
              <a:t> de </a:t>
            </a:r>
            <a:r>
              <a:rPr lang="pt-BR" sz="1600" i="1" dirty="0" err="1" smtClean="0">
                <a:solidFill>
                  <a:schemeClr val="bg2">
                    <a:lumMod val="25000"/>
                  </a:schemeClr>
                </a:solidFill>
              </a:rPr>
              <a:t>la</a:t>
            </a:r>
            <a:r>
              <a:rPr lang="pt-BR" sz="1600" i="1" dirty="0" smtClean="0">
                <a:solidFill>
                  <a:schemeClr val="bg2">
                    <a:lumMod val="25000"/>
                  </a:schemeClr>
                </a:solidFill>
              </a:rPr>
              <a:t> Argentina.</a:t>
            </a:r>
            <a:r>
              <a:rPr lang="pt-BR" sz="1600" dirty="0" smtClean="0">
                <a:solidFill>
                  <a:schemeClr val="bg2">
                    <a:lumMod val="25000"/>
                  </a:schemeClr>
                </a:solidFill>
              </a:rPr>
              <a:t> Dissertação de mestrado, São Paulo, Universidade de São Paulo, 2014 . </a:t>
            </a:r>
            <a:r>
              <a:rPr lang="pt-BR" sz="1600" u="sng" dirty="0" smtClean="0">
                <a:solidFill>
                  <a:schemeClr val="bg2">
                    <a:lumMod val="25000"/>
                  </a:schemeClr>
                </a:solidFill>
                <a:hlinkClick r:id="rId2"/>
              </a:rPr>
              <a:t>http://www.teses.usp.br/teses/disponiveis/8/8145/tde-19032014-125445/</a:t>
            </a:r>
            <a:endParaRPr lang="pt-BR" sz="1600" u="sng" dirty="0" smtClean="0">
              <a:solidFill>
                <a:schemeClr val="bg2">
                  <a:lumMod val="25000"/>
                </a:schemeClr>
              </a:solidFill>
            </a:endParaRPr>
          </a:p>
          <a:p>
            <a:pPr algn="just">
              <a:buNone/>
            </a:pPr>
            <a:r>
              <a:rPr lang="pt-BR" sz="1600" dirty="0" err="1" smtClean="0">
                <a:solidFill>
                  <a:schemeClr val="bg2">
                    <a:lumMod val="25000"/>
                  </a:schemeClr>
                </a:solidFill>
              </a:rPr>
              <a:t>Dobb</a:t>
            </a:r>
            <a:r>
              <a:rPr lang="pt-BR" sz="1600" dirty="0" smtClean="0">
                <a:solidFill>
                  <a:schemeClr val="bg2">
                    <a:lumMod val="25000"/>
                  </a:schemeClr>
                </a:solidFill>
              </a:rPr>
              <a:t>, Maurice. Do feudalismo para o capitalismo. In: </a:t>
            </a:r>
            <a:r>
              <a:rPr lang="pt-BR" sz="1600" dirty="0" err="1" smtClean="0">
                <a:solidFill>
                  <a:schemeClr val="bg2">
                    <a:lumMod val="25000"/>
                  </a:schemeClr>
                </a:solidFill>
              </a:rPr>
              <a:t>Sweezy</a:t>
            </a:r>
            <a:r>
              <a:rPr lang="pt-BR" sz="1600" dirty="0" smtClean="0">
                <a:solidFill>
                  <a:schemeClr val="bg2">
                    <a:lumMod val="25000"/>
                  </a:schemeClr>
                </a:solidFill>
              </a:rPr>
              <a:t>, Paul </a:t>
            </a:r>
            <a:r>
              <a:rPr lang="pt-BR" sz="1600" dirty="0" err="1" smtClean="0">
                <a:solidFill>
                  <a:schemeClr val="bg2">
                    <a:lumMod val="25000"/>
                  </a:schemeClr>
                </a:solidFill>
              </a:rPr>
              <a:t>et</a:t>
            </a:r>
            <a:r>
              <a:rPr lang="pt-BR" sz="1600" dirty="0" smtClean="0">
                <a:solidFill>
                  <a:schemeClr val="bg2">
                    <a:lumMod val="25000"/>
                  </a:schemeClr>
                </a:solidFill>
              </a:rPr>
              <a:t> </a:t>
            </a:r>
            <a:r>
              <a:rPr lang="pt-BR" sz="1600" dirty="0" err="1" smtClean="0">
                <a:solidFill>
                  <a:schemeClr val="bg2">
                    <a:lumMod val="25000"/>
                  </a:schemeClr>
                </a:solidFill>
              </a:rPr>
              <a:t>alii</a:t>
            </a:r>
            <a:r>
              <a:rPr lang="pt-BR" sz="1600" dirty="0" smtClean="0">
                <a:solidFill>
                  <a:schemeClr val="bg2">
                    <a:lumMod val="25000"/>
                  </a:schemeClr>
                </a:solidFill>
              </a:rPr>
              <a:t>. </a:t>
            </a:r>
            <a:r>
              <a:rPr lang="pt-BR" sz="1600" i="1" dirty="0" smtClean="0">
                <a:solidFill>
                  <a:schemeClr val="bg2">
                    <a:lumMod val="25000"/>
                  </a:schemeClr>
                </a:solidFill>
              </a:rPr>
              <a:t>A transição do feudalismo para o capitalismo. </a:t>
            </a:r>
            <a:r>
              <a:rPr lang="pt-BR" sz="1600" dirty="0" smtClean="0">
                <a:solidFill>
                  <a:schemeClr val="bg2">
                    <a:lumMod val="25000"/>
                  </a:schemeClr>
                </a:solidFill>
              </a:rPr>
              <a:t>(Trad. de Isabel </a:t>
            </a:r>
            <a:r>
              <a:rPr lang="pt-BR" sz="1600" dirty="0" err="1" smtClean="0">
                <a:solidFill>
                  <a:schemeClr val="bg2">
                    <a:lumMod val="25000"/>
                  </a:schemeClr>
                </a:solidFill>
              </a:rPr>
              <a:t>Didonnet</a:t>
            </a:r>
            <a:r>
              <a:rPr lang="pt-BR" sz="1600" dirty="0" smtClean="0">
                <a:solidFill>
                  <a:schemeClr val="bg2">
                    <a:lumMod val="25000"/>
                  </a:schemeClr>
                </a:solidFill>
              </a:rPr>
              <a:t> ). São Paulo: Paz e terra., 1977, pp.209-214. (Or. em inglês:  1976).</a:t>
            </a:r>
          </a:p>
          <a:p>
            <a:pPr algn="just">
              <a:buNone/>
            </a:pPr>
            <a:r>
              <a:rPr lang="pt-BR" sz="1600" dirty="0" err="1" smtClean="0">
                <a:solidFill>
                  <a:schemeClr val="bg2">
                    <a:lumMod val="25000"/>
                  </a:schemeClr>
                </a:solidFill>
              </a:rPr>
              <a:t>H</a:t>
            </a:r>
            <a:r>
              <a:rPr lang="pt-BR" sz="1600" cap="small" dirty="0" err="1" smtClean="0">
                <a:solidFill>
                  <a:schemeClr val="bg2">
                    <a:lumMod val="25000"/>
                  </a:schemeClr>
                </a:solidFill>
              </a:rPr>
              <a:t>obsbwam</a:t>
            </a:r>
            <a:r>
              <a:rPr lang="pt-BR" sz="1600" dirty="0" smtClean="0">
                <a:solidFill>
                  <a:schemeClr val="bg2">
                    <a:lumMod val="25000"/>
                  </a:schemeClr>
                </a:solidFill>
              </a:rPr>
              <a:t>, Eric. Do feudalismo para o capitalismo. In: </a:t>
            </a:r>
            <a:r>
              <a:rPr lang="pt-BR" sz="1600" dirty="0" err="1" smtClean="0">
                <a:solidFill>
                  <a:schemeClr val="bg2">
                    <a:lumMod val="25000"/>
                  </a:schemeClr>
                </a:solidFill>
              </a:rPr>
              <a:t>Sweezy</a:t>
            </a:r>
            <a:r>
              <a:rPr lang="pt-BR" sz="1600" dirty="0" smtClean="0">
                <a:solidFill>
                  <a:schemeClr val="bg2">
                    <a:lumMod val="25000"/>
                  </a:schemeClr>
                </a:solidFill>
              </a:rPr>
              <a:t>, Paul </a:t>
            </a:r>
            <a:r>
              <a:rPr lang="pt-BR" sz="1600" dirty="0" err="1" smtClean="0">
                <a:solidFill>
                  <a:schemeClr val="bg2">
                    <a:lumMod val="25000"/>
                  </a:schemeClr>
                </a:solidFill>
              </a:rPr>
              <a:t>et</a:t>
            </a:r>
            <a:r>
              <a:rPr lang="pt-BR" sz="1600" dirty="0" smtClean="0">
                <a:solidFill>
                  <a:schemeClr val="bg2">
                    <a:lumMod val="25000"/>
                  </a:schemeClr>
                </a:solidFill>
              </a:rPr>
              <a:t> </a:t>
            </a:r>
            <a:r>
              <a:rPr lang="pt-BR" sz="1600" dirty="0" err="1" smtClean="0">
                <a:solidFill>
                  <a:schemeClr val="bg2">
                    <a:lumMod val="25000"/>
                  </a:schemeClr>
                </a:solidFill>
              </a:rPr>
              <a:t>alii</a:t>
            </a:r>
            <a:r>
              <a:rPr lang="pt-BR" sz="1600" dirty="0" smtClean="0">
                <a:solidFill>
                  <a:schemeClr val="bg2">
                    <a:lumMod val="25000"/>
                  </a:schemeClr>
                </a:solidFill>
              </a:rPr>
              <a:t>. </a:t>
            </a:r>
            <a:r>
              <a:rPr lang="pt-BR" sz="1600" i="1" dirty="0" smtClean="0">
                <a:solidFill>
                  <a:schemeClr val="bg2">
                    <a:lumMod val="25000"/>
                  </a:schemeClr>
                </a:solidFill>
              </a:rPr>
              <a:t>A transição do feudalismo para o capitalismo. </a:t>
            </a:r>
            <a:r>
              <a:rPr lang="pt-BR" sz="1600" dirty="0" smtClean="0">
                <a:solidFill>
                  <a:schemeClr val="bg2">
                    <a:lumMod val="25000"/>
                  </a:schemeClr>
                </a:solidFill>
              </a:rPr>
              <a:t>(Trad. de Isabel </a:t>
            </a:r>
            <a:r>
              <a:rPr lang="pt-BR" sz="1600" dirty="0" err="1" smtClean="0">
                <a:solidFill>
                  <a:schemeClr val="bg2">
                    <a:lumMod val="25000"/>
                  </a:schemeClr>
                </a:solidFill>
              </a:rPr>
              <a:t>Didonnet</a:t>
            </a:r>
            <a:r>
              <a:rPr lang="pt-BR" sz="1600" dirty="0" smtClean="0">
                <a:solidFill>
                  <a:schemeClr val="bg2">
                    <a:lumMod val="25000"/>
                  </a:schemeClr>
                </a:solidFill>
              </a:rPr>
              <a:t> ). São Paulo: Paz e terra., 1977, pp.201-208. (Or. em inglês:  1976).</a:t>
            </a:r>
          </a:p>
          <a:p>
            <a:pPr>
              <a:buNone/>
            </a:pPr>
            <a:r>
              <a:rPr lang="pt-BR" sz="1600" dirty="0" err="1" smtClean="0">
                <a:solidFill>
                  <a:schemeClr val="bg2">
                    <a:lumMod val="25000"/>
                  </a:schemeClr>
                </a:solidFill>
              </a:rPr>
              <a:t>N</a:t>
            </a:r>
            <a:r>
              <a:rPr lang="pt-BR" sz="1600" cap="small" dirty="0" err="1" smtClean="0">
                <a:solidFill>
                  <a:schemeClr val="bg2">
                    <a:lumMod val="25000"/>
                  </a:schemeClr>
                </a:solidFill>
              </a:rPr>
              <a:t>uñez</a:t>
            </a:r>
            <a:r>
              <a:rPr lang="pt-BR" sz="1600" dirty="0" smtClean="0">
                <a:solidFill>
                  <a:schemeClr val="bg2">
                    <a:lumMod val="25000"/>
                  </a:schemeClr>
                </a:solidFill>
              </a:rPr>
              <a:t>, Ronald León. Apontamentos para uma visão marxista da colonização </a:t>
            </a:r>
            <a:r>
              <a:rPr lang="pt-BR" sz="1600" dirty="0" err="1" smtClean="0">
                <a:solidFill>
                  <a:schemeClr val="bg2">
                    <a:lumMod val="25000"/>
                  </a:schemeClr>
                </a:solidFill>
              </a:rPr>
              <a:t>hispano-lusitana</a:t>
            </a:r>
            <a:r>
              <a:rPr lang="pt-BR" sz="1600" dirty="0" smtClean="0">
                <a:solidFill>
                  <a:schemeClr val="bg2">
                    <a:lumMod val="25000"/>
                  </a:schemeClr>
                </a:solidFill>
              </a:rPr>
              <a:t>. In: </a:t>
            </a:r>
            <a:r>
              <a:rPr lang="pt-BR" sz="1600" i="1" dirty="0" smtClean="0">
                <a:solidFill>
                  <a:schemeClr val="bg2">
                    <a:lumMod val="25000"/>
                  </a:schemeClr>
                </a:solidFill>
              </a:rPr>
              <a:t>Marxismo vivo. Nova época</a:t>
            </a:r>
            <a:r>
              <a:rPr lang="pt-BR" sz="1600" dirty="0" smtClean="0">
                <a:solidFill>
                  <a:schemeClr val="bg2">
                    <a:lumMod val="25000"/>
                  </a:schemeClr>
                </a:solidFill>
              </a:rPr>
              <a:t>, vol. 8, núm. 9, Liga Internacional de </a:t>
            </a:r>
            <a:r>
              <a:rPr lang="pt-BR" sz="1600" dirty="0" err="1" smtClean="0">
                <a:solidFill>
                  <a:schemeClr val="bg2">
                    <a:lumMod val="25000"/>
                  </a:schemeClr>
                </a:solidFill>
              </a:rPr>
              <a:t>los</a:t>
            </a:r>
            <a:r>
              <a:rPr lang="pt-BR" sz="1600" dirty="0" smtClean="0">
                <a:solidFill>
                  <a:schemeClr val="bg2">
                    <a:lumMod val="25000"/>
                  </a:schemeClr>
                </a:solidFill>
              </a:rPr>
              <a:t> </a:t>
            </a:r>
            <a:r>
              <a:rPr lang="pt-BR" sz="1600" dirty="0" err="1" smtClean="0">
                <a:solidFill>
                  <a:schemeClr val="bg2">
                    <a:lumMod val="25000"/>
                  </a:schemeClr>
                </a:solidFill>
              </a:rPr>
              <a:t>trabajadores</a:t>
            </a:r>
            <a:r>
              <a:rPr lang="pt-BR" sz="1600" dirty="0" smtClean="0">
                <a:solidFill>
                  <a:schemeClr val="bg2">
                    <a:lumMod val="25000"/>
                  </a:schemeClr>
                </a:solidFill>
              </a:rPr>
              <a:t>, Editorial </a:t>
            </a:r>
            <a:r>
              <a:rPr lang="pt-BR" sz="1600" dirty="0" err="1" smtClean="0">
                <a:solidFill>
                  <a:schemeClr val="bg2">
                    <a:lumMod val="25000"/>
                  </a:schemeClr>
                </a:solidFill>
              </a:rPr>
              <a:t>Sundermann</a:t>
            </a:r>
            <a:r>
              <a:rPr lang="pt-BR" sz="1600" dirty="0" smtClean="0">
                <a:solidFill>
                  <a:schemeClr val="bg2">
                    <a:lumMod val="25000"/>
                  </a:schemeClr>
                </a:solidFill>
              </a:rPr>
              <a:t>, abril 2017, pp. 209-230.</a:t>
            </a:r>
          </a:p>
          <a:p>
            <a:pPr algn="just">
              <a:buNone/>
            </a:pPr>
            <a:r>
              <a:rPr lang="pt-BR" sz="1600" dirty="0" smtClean="0">
                <a:solidFill>
                  <a:schemeClr val="bg2">
                    <a:lumMod val="25000"/>
                  </a:schemeClr>
                </a:solidFill>
              </a:rPr>
              <a:t>M</a:t>
            </a:r>
            <a:r>
              <a:rPr lang="pt-BR" sz="1600" cap="small" dirty="0" smtClean="0">
                <a:solidFill>
                  <a:schemeClr val="bg2">
                    <a:lumMod val="25000"/>
                  </a:schemeClr>
                </a:solidFill>
              </a:rPr>
              <a:t>ariani</a:t>
            </a:r>
            <a:r>
              <a:rPr lang="pt-BR" sz="1600" dirty="0" smtClean="0">
                <a:solidFill>
                  <a:schemeClr val="bg2">
                    <a:lumMod val="25000"/>
                  </a:schemeClr>
                </a:solidFill>
              </a:rPr>
              <a:t>, Bethânia</a:t>
            </a:r>
            <a:r>
              <a:rPr lang="pt-BR" sz="1600" i="1" dirty="0" smtClean="0">
                <a:solidFill>
                  <a:schemeClr val="bg2">
                    <a:lumMod val="25000"/>
                  </a:schemeClr>
                </a:solidFill>
              </a:rPr>
              <a:t>. Colonização linguística. </a:t>
            </a:r>
            <a:r>
              <a:rPr lang="pt-BR" sz="1600" dirty="0" smtClean="0">
                <a:solidFill>
                  <a:schemeClr val="bg2">
                    <a:lumMod val="25000"/>
                  </a:schemeClr>
                </a:solidFill>
              </a:rPr>
              <a:t>Línguas, política e religião no Brasil (séculos XVI a XVIII) e nos Estados Unidos da América (século XVIIII). Campinas: Pontes, 2004.</a:t>
            </a:r>
          </a:p>
          <a:p>
            <a:pPr algn="just">
              <a:buNone/>
            </a:pPr>
            <a:r>
              <a:rPr lang="pt-BR" sz="1600" dirty="0" smtClean="0">
                <a:solidFill>
                  <a:schemeClr val="bg2">
                    <a:lumMod val="25000"/>
                  </a:schemeClr>
                </a:solidFill>
              </a:rPr>
              <a:t>M</a:t>
            </a:r>
            <a:r>
              <a:rPr lang="pt-BR" sz="1600" cap="small" dirty="0" smtClean="0">
                <a:solidFill>
                  <a:schemeClr val="bg2">
                    <a:lumMod val="25000"/>
                  </a:schemeClr>
                </a:solidFill>
              </a:rPr>
              <a:t>oreno</a:t>
            </a:r>
            <a:r>
              <a:rPr lang="pt-BR" sz="1600" dirty="0" smtClean="0">
                <a:solidFill>
                  <a:schemeClr val="bg2">
                    <a:lumMod val="25000"/>
                  </a:schemeClr>
                </a:solidFill>
              </a:rPr>
              <a:t>, </a:t>
            </a:r>
            <a:r>
              <a:rPr lang="pt-BR" sz="1600" dirty="0" err="1" smtClean="0">
                <a:solidFill>
                  <a:schemeClr val="bg2">
                    <a:lumMod val="25000"/>
                  </a:schemeClr>
                </a:solidFill>
              </a:rPr>
              <a:t>Nahuel</a:t>
            </a:r>
            <a:r>
              <a:rPr lang="pt-BR" sz="1600" dirty="0" smtClean="0">
                <a:solidFill>
                  <a:schemeClr val="bg2">
                    <a:lumMod val="25000"/>
                  </a:schemeClr>
                </a:solidFill>
              </a:rPr>
              <a:t>, Quatro teses sobre a colonização espanhola e portuguesa na América. Disponível em: </a:t>
            </a:r>
            <a:r>
              <a:rPr lang="pt-BR" sz="1600" dirty="0" smtClean="0">
                <a:solidFill>
                  <a:schemeClr val="bg2">
                    <a:lumMod val="25000"/>
                  </a:schemeClr>
                </a:solidFill>
                <a:hlinkClick r:id="rId3"/>
              </a:rPr>
              <a:t>https://www.marxists.org/espanol/moreno/obras/01_nm.htm</a:t>
            </a:r>
            <a:r>
              <a:rPr lang="pt-BR" sz="1600" dirty="0" smtClean="0">
                <a:solidFill>
                  <a:schemeClr val="bg2">
                    <a:lumMod val="25000"/>
                  </a:schemeClr>
                </a:solidFill>
              </a:rPr>
              <a:t>, acesso em 29 de agosto de 2018.</a:t>
            </a:r>
          </a:p>
          <a:p>
            <a:pPr indent="0" algn="just">
              <a:buNone/>
            </a:pPr>
            <a:endParaRPr lang="pt-BR" sz="1600" dirty="0">
              <a:solidFill>
                <a:schemeClr val="accent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74042"/>
          </a:xfrm>
        </p:spPr>
        <p:txBody>
          <a:bodyPr>
            <a:normAutofit fontScale="90000"/>
          </a:bodyPr>
          <a:lstStyle/>
          <a:p>
            <a:r>
              <a:rPr lang="pt-BR" sz="2400" dirty="0" smtClean="0">
                <a:solidFill>
                  <a:schemeClr val="accent2"/>
                </a:solidFill>
              </a:rPr>
              <a:t>León </a:t>
            </a:r>
            <a:r>
              <a:rPr lang="pt-BR" sz="2400" dirty="0" err="1" smtClean="0">
                <a:solidFill>
                  <a:schemeClr val="accent2"/>
                </a:solidFill>
              </a:rPr>
              <a:t>Nuñez</a:t>
            </a:r>
            <a:r>
              <a:rPr lang="pt-BR" sz="2400" dirty="0" smtClean="0">
                <a:solidFill>
                  <a:schemeClr val="accent2"/>
                </a:solidFill>
              </a:rPr>
              <a:t>, 2017, p. 214-215.</a:t>
            </a:r>
            <a:endParaRPr lang="pt-BR" sz="2400" dirty="0">
              <a:solidFill>
                <a:schemeClr val="accent2"/>
              </a:solidFill>
            </a:endParaRPr>
          </a:p>
        </p:txBody>
      </p:sp>
      <p:sp>
        <p:nvSpPr>
          <p:cNvPr id="3" name="Espaço Reservado para Conteúdo 2"/>
          <p:cNvSpPr>
            <a:spLocks noGrp="1"/>
          </p:cNvSpPr>
          <p:nvPr>
            <p:ph idx="1"/>
          </p:nvPr>
        </p:nvSpPr>
        <p:spPr>
          <a:xfrm>
            <a:off x="0" y="836712"/>
            <a:ext cx="9144000" cy="5760640"/>
          </a:xfrm>
        </p:spPr>
        <p:txBody>
          <a:bodyPr>
            <a:normAutofit fontScale="92500"/>
          </a:bodyPr>
          <a:lstStyle/>
          <a:p>
            <a:pPr marL="0" indent="0" algn="ctr">
              <a:buNone/>
            </a:pPr>
            <a:r>
              <a:rPr lang="pt-BR" sz="2200" b="1" dirty="0" smtClean="0">
                <a:solidFill>
                  <a:schemeClr val="accent2"/>
                </a:solidFill>
              </a:rPr>
              <a:t>A essência da colonização: feudal ou capitalista? </a:t>
            </a:r>
          </a:p>
          <a:p>
            <a:pPr marL="0" indent="0" algn="ctr">
              <a:buNone/>
            </a:pPr>
            <a:endParaRPr lang="pt-BR" sz="2200" b="1" dirty="0" smtClean="0">
              <a:solidFill>
                <a:schemeClr val="accent2"/>
              </a:solidFill>
            </a:endParaRPr>
          </a:p>
          <a:p>
            <a:pPr marL="0" indent="0" algn="just">
              <a:buNone/>
            </a:pPr>
            <a:r>
              <a:rPr lang="pt-BR" sz="2200" dirty="0" err="1" smtClean="0">
                <a:solidFill>
                  <a:schemeClr val="bg2">
                    <a:lumMod val="25000"/>
                  </a:schemeClr>
                </a:solidFill>
              </a:rPr>
              <a:t>Nahuel</a:t>
            </a:r>
            <a:r>
              <a:rPr lang="pt-BR" sz="2200" dirty="0" smtClean="0">
                <a:solidFill>
                  <a:schemeClr val="bg2">
                    <a:lumMod val="25000"/>
                  </a:schemeClr>
                </a:solidFill>
              </a:rPr>
              <a:t> Moreno escreveu, em 1948, o texto </a:t>
            </a:r>
            <a:r>
              <a:rPr lang="pt-BR" sz="2200" i="1" dirty="0" smtClean="0">
                <a:solidFill>
                  <a:schemeClr val="bg2">
                    <a:lumMod val="25000"/>
                  </a:schemeClr>
                </a:solidFill>
              </a:rPr>
              <a:t>Quatro teses sobre a colonização espanhola e portuguesa na América</a:t>
            </a:r>
            <a:r>
              <a:rPr lang="pt-BR" sz="2200" dirty="0" smtClean="0">
                <a:solidFill>
                  <a:schemeClr val="bg2">
                    <a:lumMod val="25000"/>
                  </a:schemeClr>
                </a:solidFill>
              </a:rPr>
              <a:t>, no qual defende: “a colonização tem objetivos capitalistas, obter lucro, mas se combina coma relações de produção não capitalistas.” </a:t>
            </a:r>
          </a:p>
          <a:p>
            <a:pPr marL="0" indent="0" algn="just">
              <a:buNone/>
            </a:pPr>
            <a:endParaRPr lang="pt-BR" sz="2200" dirty="0" smtClean="0"/>
          </a:p>
          <a:p>
            <a:pPr marL="0" indent="-144000" algn="just">
              <a:spcBef>
                <a:spcPts val="0"/>
              </a:spcBef>
              <a:buNone/>
            </a:pPr>
            <a:r>
              <a:rPr lang="pt-BR" sz="2200" dirty="0" smtClean="0">
                <a:solidFill>
                  <a:schemeClr val="bg2">
                    <a:lumMod val="25000"/>
                  </a:schemeClr>
                </a:solidFill>
              </a:rPr>
              <a:t>“</a:t>
            </a:r>
            <a:r>
              <a:rPr lang="pt-BR" sz="2200" b="1" dirty="0" smtClean="0">
                <a:solidFill>
                  <a:schemeClr val="bg2">
                    <a:lumMod val="25000"/>
                  </a:schemeClr>
                </a:solidFill>
              </a:rPr>
              <a:t>A colonização espanhola, portuguesa, inglesa, francesa e holandesa na América foi essencialmente capitalista. Seus objetivos foram capitalistas, e não feudais: organizar a produção e os descobrimentos para efetuar ganhos prodigiosos e colocar mercadorias no mercado mundial</a:t>
            </a:r>
            <a:r>
              <a:rPr lang="pt-BR" sz="2200" dirty="0" smtClean="0">
                <a:solidFill>
                  <a:schemeClr val="bg2">
                    <a:lumMod val="25000"/>
                  </a:schemeClr>
                </a:solidFill>
              </a:rPr>
              <a:t>. Não inaugurou um sistema de produção capitalista porque não havia, na América, um exército de trabalhadores livres no mercado. É assim que os colonizadores, para poder explorar a América de forma capitalista, </a:t>
            </a:r>
            <a:r>
              <a:rPr lang="pt-BR" sz="2200" b="1" dirty="0" smtClean="0">
                <a:solidFill>
                  <a:schemeClr val="bg2">
                    <a:lumMod val="25000"/>
                  </a:schemeClr>
                </a:solidFill>
              </a:rPr>
              <a:t>veem-se obrigados a recorrer a relações de produção não capitalistas: a escravidão ou uma semiescravidão dos indígenas</a:t>
            </a:r>
            <a:r>
              <a:rPr lang="pt-BR" sz="2200" dirty="0" smtClean="0">
                <a:solidFill>
                  <a:schemeClr val="bg2">
                    <a:lumMod val="25000"/>
                  </a:schemeClr>
                </a:solidFill>
              </a:rPr>
              <a:t>. Produção e descobrimento com objetivos capitalistas; relações escravas ou semiescravas; formas e terminologias feudais (igual ao capitalismo mediterrâneo) são os três pilares sobre os quais se assentou a colonização da América.” (Moreno, 1948).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476672"/>
            <a:ext cx="8791575" cy="4914900"/>
          </a:xfrm>
          <a:prstGeom prst="rect">
            <a:avLst/>
          </a:prstGeom>
          <a:noFill/>
          <a:ln w="9525">
            <a:noFill/>
            <a:miter lim="800000"/>
            <a:headEnd/>
            <a:tailEnd/>
          </a:ln>
        </p:spPr>
      </p:pic>
      <p:sp>
        <p:nvSpPr>
          <p:cNvPr id="5" name="CaixaDeTexto 4"/>
          <p:cNvSpPr txBox="1"/>
          <p:nvPr/>
        </p:nvSpPr>
        <p:spPr>
          <a:xfrm>
            <a:off x="179513" y="5380672"/>
            <a:ext cx="8964487" cy="1754326"/>
          </a:xfrm>
          <a:prstGeom prst="rect">
            <a:avLst/>
          </a:prstGeom>
          <a:noFill/>
        </p:spPr>
        <p:txBody>
          <a:bodyPr wrap="square" rtlCol="0">
            <a:spAutoFit/>
          </a:bodyPr>
          <a:lstStyle/>
          <a:p>
            <a:endParaRPr lang="pt-BR" cap="small" dirty="0" smtClean="0"/>
          </a:p>
          <a:p>
            <a:pPr algn="just"/>
            <a:r>
              <a:rPr lang="pt-BR" cap="small" dirty="0" smtClean="0">
                <a:solidFill>
                  <a:schemeClr val="bg2">
                    <a:lumMod val="25000"/>
                  </a:schemeClr>
                </a:solidFill>
              </a:rPr>
              <a:t>Costa</a:t>
            </a:r>
            <a:r>
              <a:rPr lang="pt-BR" dirty="0">
                <a:solidFill>
                  <a:schemeClr val="bg2">
                    <a:lumMod val="25000"/>
                  </a:schemeClr>
                </a:solidFill>
              </a:rPr>
              <a:t>, Michele. </a:t>
            </a:r>
            <a:r>
              <a:rPr lang="pt-BR" i="1" dirty="0">
                <a:solidFill>
                  <a:schemeClr val="bg2">
                    <a:lumMod val="25000"/>
                  </a:schemeClr>
                </a:solidFill>
              </a:rPr>
              <a:t>Instrumentalização e (</a:t>
            </a:r>
            <a:r>
              <a:rPr lang="pt-BR" i="1" dirty="0" err="1">
                <a:solidFill>
                  <a:schemeClr val="bg2">
                    <a:lumMod val="25000"/>
                  </a:schemeClr>
                </a:solidFill>
              </a:rPr>
              <a:t>des</a:t>
            </a:r>
            <a:r>
              <a:rPr lang="pt-BR" i="1" dirty="0">
                <a:solidFill>
                  <a:schemeClr val="bg2">
                    <a:lumMod val="25000"/>
                  </a:schemeClr>
                </a:solidFill>
              </a:rPr>
              <a:t>)colonização linguística: estudo discursivo do </a:t>
            </a:r>
            <a:r>
              <a:rPr lang="pt-BR" i="1" dirty="0" err="1">
                <a:solidFill>
                  <a:schemeClr val="bg2">
                    <a:lumMod val="25000"/>
                  </a:schemeClr>
                </a:solidFill>
              </a:rPr>
              <a:t>Diccionario</a:t>
            </a:r>
            <a:r>
              <a:rPr lang="pt-BR" i="1" dirty="0">
                <a:solidFill>
                  <a:schemeClr val="bg2">
                    <a:lumMod val="25000"/>
                  </a:schemeClr>
                </a:solidFill>
              </a:rPr>
              <a:t> integral </a:t>
            </a:r>
            <a:r>
              <a:rPr lang="pt-BR" i="1" dirty="0" err="1">
                <a:solidFill>
                  <a:schemeClr val="bg2">
                    <a:lumMod val="25000"/>
                  </a:schemeClr>
                </a:solidFill>
              </a:rPr>
              <a:t>del</a:t>
            </a:r>
            <a:r>
              <a:rPr lang="pt-BR" i="1" dirty="0">
                <a:solidFill>
                  <a:schemeClr val="bg2">
                    <a:lumMod val="25000"/>
                  </a:schemeClr>
                </a:solidFill>
              </a:rPr>
              <a:t> </a:t>
            </a:r>
            <a:r>
              <a:rPr lang="pt-BR" i="1" dirty="0" err="1">
                <a:solidFill>
                  <a:schemeClr val="bg2">
                    <a:lumMod val="25000"/>
                  </a:schemeClr>
                </a:solidFill>
              </a:rPr>
              <a:t>español</a:t>
            </a:r>
            <a:r>
              <a:rPr lang="pt-BR" i="1" dirty="0">
                <a:solidFill>
                  <a:schemeClr val="bg2">
                    <a:lumMod val="25000"/>
                  </a:schemeClr>
                </a:solidFill>
              </a:rPr>
              <a:t> de </a:t>
            </a:r>
            <a:r>
              <a:rPr lang="pt-BR" i="1" dirty="0" err="1">
                <a:solidFill>
                  <a:schemeClr val="bg2">
                    <a:lumMod val="25000"/>
                  </a:schemeClr>
                </a:solidFill>
              </a:rPr>
              <a:t>la</a:t>
            </a:r>
            <a:r>
              <a:rPr lang="pt-BR" i="1" dirty="0">
                <a:solidFill>
                  <a:schemeClr val="bg2">
                    <a:lumMod val="25000"/>
                  </a:schemeClr>
                </a:solidFill>
              </a:rPr>
              <a:t> Argentina.</a:t>
            </a:r>
            <a:r>
              <a:rPr lang="pt-BR" dirty="0">
                <a:solidFill>
                  <a:schemeClr val="bg2">
                    <a:lumMod val="25000"/>
                  </a:schemeClr>
                </a:solidFill>
              </a:rPr>
              <a:t> Dissertação de mestrado, São Paulo, Universidade de São Paulo, </a:t>
            </a:r>
            <a:r>
              <a:rPr lang="pt-BR" u="sng" dirty="0">
                <a:solidFill>
                  <a:schemeClr val="bg2">
                    <a:lumMod val="25000"/>
                  </a:schemeClr>
                </a:solidFill>
              </a:rPr>
              <a:t>2014</a:t>
            </a:r>
            <a:r>
              <a:rPr lang="pt-BR" dirty="0">
                <a:solidFill>
                  <a:schemeClr val="bg2">
                    <a:lumMod val="25000"/>
                  </a:schemeClr>
                </a:solidFill>
              </a:rPr>
              <a:t> . </a:t>
            </a:r>
            <a:r>
              <a:rPr lang="pt-BR" u="sng" dirty="0">
                <a:solidFill>
                  <a:schemeClr val="bg2">
                    <a:lumMod val="25000"/>
                  </a:schemeClr>
                </a:solidFill>
                <a:hlinkClick r:id="rId3"/>
              </a:rPr>
              <a:t>http://www.teses.usp.br/teses/disponiveis/8/8145/tde-19032014-125445/</a:t>
            </a:r>
            <a:endParaRPr lang="pt-BR" dirty="0">
              <a:solidFill>
                <a:schemeClr val="bg2">
                  <a:lumMod val="25000"/>
                </a:schemeClr>
              </a:solidFill>
            </a:endParaRPr>
          </a:p>
          <a:p>
            <a:r>
              <a:rPr lang="es-ES" dirty="0"/>
              <a:t> </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595313" y="333375"/>
            <a:ext cx="8001000" cy="1216025"/>
          </a:xfrm>
        </p:spPr>
        <p:txBody>
          <a:bodyPr/>
          <a:lstStyle/>
          <a:p>
            <a:pPr>
              <a:defRPr/>
            </a:pPr>
            <a:r>
              <a:rPr lang="es-AR" altLang="pt-BR" sz="2000" dirty="0" smtClean="0">
                <a:solidFill>
                  <a:schemeClr val="accent6"/>
                </a:solidFill>
                <a:latin typeface="Bookman Old Style" pitchFamily="18" charset="0"/>
                <a:ea typeface="Calibri" pitchFamily="34" charset="0"/>
                <a:cs typeface="Times New Roman" pitchFamily="18" charset="0"/>
              </a:rPr>
              <a:t>los títulos de diccionarios brasileños</a:t>
            </a:r>
            <a:r>
              <a:rPr lang="es-AR" altLang="pt-BR" sz="2000" dirty="0" smtClean="0">
                <a:solidFill>
                  <a:schemeClr val="tx1"/>
                </a:solidFill>
                <a:latin typeface="Bookman Old Style" pitchFamily="18" charset="0"/>
                <a:ea typeface="Calibri" pitchFamily="34" charset="0"/>
                <a:cs typeface="Times New Roman" pitchFamily="18" charset="0"/>
              </a:rPr>
              <a:t> </a:t>
            </a:r>
            <a:r>
              <a:rPr lang="es-AR" altLang="pt-BR" sz="2000" dirty="0" smtClean="0">
                <a:latin typeface="Bookman Old Style" pitchFamily="18" charset="0"/>
                <a:ea typeface="Calibri" pitchFamily="34" charset="0"/>
                <a:cs typeface="Times New Roman" pitchFamily="18" charset="0"/>
              </a:rPr>
              <a:t/>
            </a:r>
            <a:br>
              <a:rPr lang="es-AR" altLang="pt-BR" sz="2000" dirty="0" smtClean="0">
                <a:latin typeface="Bookman Old Style" pitchFamily="18" charset="0"/>
                <a:ea typeface="Calibri" pitchFamily="34" charset="0"/>
                <a:cs typeface="Times New Roman" pitchFamily="18" charset="0"/>
              </a:rPr>
            </a:br>
            <a:r>
              <a:rPr lang="es-AR" altLang="pt-BR" sz="2000" dirty="0" smtClean="0">
                <a:solidFill>
                  <a:schemeClr val="accent3">
                    <a:lumMod val="50000"/>
                  </a:schemeClr>
                </a:solidFill>
                <a:latin typeface="Bookman Old Style" pitchFamily="18" charset="0"/>
                <a:ea typeface="Calibri" pitchFamily="34" charset="0"/>
                <a:cs typeface="Times New Roman" pitchFamily="18" charset="0"/>
              </a:rPr>
              <a:t>redes </a:t>
            </a:r>
            <a:r>
              <a:rPr lang="es-AR" altLang="pt-BR" sz="2000" dirty="0">
                <a:solidFill>
                  <a:schemeClr val="accent3">
                    <a:lumMod val="50000"/>
                  </a:schemeClr>
                </a:solidFill>
                <a:latin typeface="Bookman Old Style" pitchFamily="18" charset="0"/>
                <a:ea typeface="Calibri" pitchFamily="34" charset="0"/>
                <a:cs typeface="Times New Roman" pitchFamily="18" charset="0"/>
              </a:rPr>
              <a:t>de </a:t>
            </a:r>
            <a:r>
              <a:rPr lang="es-AR" altLang="pt-BR" sz="2000" dirty="0" smtClean="0">
                <a:solidFill>
                  <a:schemeClr val="accent3">
                    <a:lumMod val="50000"/>
                  </a:schemeClr>
                </a:solidFill>
                <a:latin typeface="Bookman Old Style" pitchFamily="18" charset="0"/>
                <a:ea typeface="Calibri" pitchFamily="34" charset="0"/>
                <a:cs typeface="Times New Roman" pitchFamily="18" charset="0"/>
              </a:rPr>
              <a:t>memoria</a:t>
            </a:r>
            <a:r>
              <a:rPr lang="es-AR" altLang="pt-BR" sz="1800" dirty="0" smtClean="0">
                <a:latin typeface="Bookman Old Style" pitchFamily="18" charset="0"/>
                <a:ea typeface="Calibri" pitchFamily="34" charset="0"/>
                <a:cs typeface="Times New Roman" pitchFamily="18" charset="0"/>
              </a:rPr>
              <a:t/>
            </a:r>
            <a:br>
              <a:rPr lang="es-AR" altLang="pt-BR" sz="1800" dirty="0" smtClean="0">
                <a:latin typeface="Bookman Old Style" pitchFamily="18" charset="0"/>
                <a:ea typeface="Calibri" pitchFamily="34" charset="0"/>
                <a:cs typeface="Times New Roman" pitchFamily="18" charset="0"/>
              </a:rPr>
            </a:br>
            <a:r>
              <a:rPr lang="es-AR" altLang="pt-BR" sz="1800" dirty="0" smtClean="0">
                <a:latin typeface="Bookman Old Style" pitchFamily="18" charset="0"/>
                <a:ea typeface="Calibri" pitchFamily="34" charset="0"/>
                <a:cs typeface="Times New Roman" pitchFamily="18" charset="0"/>
              </a:rPr>
              <a:t/>
            </a:r>
            <a:br>
              <a:rPr lang="es-AR" altLang="pt-BR" sz="1800" dirty="0" smtClean="0">
                <a:latin typeface="Bookman Old Style" pitchFamily="18" charset="0"/>
                <a:ea typeface="Calibri" pitchFamily="34" charset="0"/>
                <a:cs typeface="Times New Roman" pitchFamily="18" charset="0"/>
              </a:rPr>
            </a:br>
            <a:r>
              <a:rPr lang="es-AR" altLang="pt-BR" sz="1400" dirty="0" smtClean="0">
                <a:latin typeface="Bookman Old Style" pitchFamily="18" charset="0"/>
                <a:ea typeface="Calibri" pitchFamily="34" charset="0"/>
                <a:cs typeface="Times New Roman" pitchFamily="18" charset="0"/>
              </a:rPr>
              <a:t>(</a:t>
            </a:r>
            <a:r>
              <a:rPr lang="es-AR" altLang="pt-BR" sz="1400" noProof="1" smtClean="0">
                <a:latin typeface="Bookman Old Style" pitchFamily="18" charset="0"/>
                <a:ea typeface="Calibri" pitchFamily="34" charset="0"/>
                <a:cs typeface="Times New Roman" pitchFamily="18" charset="0"/>
              </a:rPr>
              <a:t>cf. Nunes, 2002, p. 105-6) </a:t>
            </a:r>
            <a:endParaRPr lang="es-AR" altLang="pt-BR" sz="1400" noProof="1" smtClean="0">
              <a:ea typeface="Calibri" pitchFamily="34" charset="0"/>
              <a:cs typeface="Times New Roman" pitchFamily="18" charset="0"/>
            </a:endParaRPr>
          </a:p>
        </p:txBody>
      </p:sp>
      <p:sp>
        <p:nvSpPr>
          <p:cNvPr id="3" name="Espaço Reservado para Conteúdo 2"/>
          <p:cNvSpPr>
            <a:spLocks noGrp="1"/>
          </p:cNvSpPr>
          <p:nvPr>
            <p:ph idx="1"/>
          </p:nvPr>
        </p:nvSpPr>
        <p:spPr>
          <a:xfrm>
            <a:off x="539750" y="1773238"/>
            <a:ext cx="8001000" cy="4267200"/>
          </a:xfrm>
        </p:spPr>
        <p:txBody>
          <a:bodyPr/>
          <a:lstStyle/>
          <a:p>
            <a:pPr marL="0" indent="0" algn="just">
              <a:spcBef>
                <a:spcPts val="0"/>
              </a:spcBef>
              <a:spcAft>
                <a:spcPts val="1000"/>
              </a:spcAft>
              <a:buFont typeface="Wingdings" pitchFamily="2" charset="2"/>
              <a:buNone/>
              <a:defRPr/>
            </a:pPr>
            <a:r>
              <a:rPr lang="es-AR" sz="1800" noProof="1" smtClean="0">
                <a:solidFill>
                  <a:schemeClr val="accent2">
                    <a:lumMod val="75000"/>
                  </a:schemeClr>
                </a:solidFill>
                <a:latin typeface="Bookman Old Style"/>
                <a:ea typeface="Calibri"/>
                <a:cs typeface="Times New Roman"/>
              </a:rPr>
              <a:t>1789</a:t>
            </a:r>
            <a:r>
              <a:rPr lang="es-AR" sz="1800" noProof="1" smtClean="0">
                <a:latin typeface="Bookman Old Style"/>
                <a:ea typeface="Calibri"/>
                <a:cs typeface="Times New Roman"/>
              </a:rPr>
              <a:t> – </a:t>
            </a:r>
            <a:r>
              <a:rPr lang="es-AR" sz="1800" b="1" i="1" noProof="1" smtClean="0">
                <a:solidFill>
                  <a:schemeClr val="accent2">
                    <a:lumMod val="75000"/>
                  </a:schemeClr>
                </a:solidFill>
                <a:latin typeface="Bookman Old Style"/>
                <a:ea typeface="Calibri"/>
                <a:cs typeface="Times New Roman"/>
              </a:rPr>
              <a:t>Dicionário da Língua Portuguesa</a:t>
            </a:r>
            <a:r>
              <a:rPr lang="es-AR" sz="1800" noProof="1" smtClean="0">
                <a:latin typeface="Bookman Old Style"/>
                <a:ea typeface="Calibri"/>
                <a:cs typeface="Times New Roman"/>
              </a:rPr>
              <a:t>, de Antônio de Moraes e Silva (Lisboa)</a:t>
            </a:r>
            <a:r>
              <a:rPr lang="es-AR" sz="2400" noProof="1" smtClean="0">
                <a:latin typeface="Bookman Old Style"/>
                <a:ea typeface="Calibri"/>
                <a:cs typeface="Times New Roman"/>
              </a:rPr>
              <a:t>*</a:t>
            </a:r>
          </a:p>
          <a:p>
            <a:pPr marL="0" indent="0" algn="just">
              <a:spcBef>
                <a:spcPts val="0"/>
              </a:spcBef>
              <a:spcAft>
                <a:spcPts val="1000"/>
              </a:spcAft>
              <a:buFont typeface="Wingdings" pitchFamily="2" charset="2"/>
              <a:buNone/>
              <a:defRPr/>
            </a:pPr>
            <a:r>
              <a:rPr lang="es-AR" sz="1800" noProof="1" smtClean="0">
                <a:solidFill>
                  <a:schemeClr val="accent2">
                    <a:lumMod val="75000"/>
                  </a:schemeClr>
                </a:solidFill>
                <a:latin typeface="Bookman Old Style"/>
                <a:ea typeface="Calibri"/>
                <a:cs typeface="Times New Roman"/>
              </a:rPr>
              <a:t>1888 – </a:t>
            </a:r>
            <a:r>
              <a:rPr lang="es-AR" sz="1800" b="1" i="1" noProof="1" smtClean="0">
                <a:solidFill>
                  <a:schemeClr val="accent2">
                    <a:lumMod val="75000"/>
                  </a:schemeClr>
                </a:solidFill>
                <a:latin typeface="Bookman Old Style"/>
                <a:ea typeface="Calibri"/>
                <a:cs typeface="Times New Roman"/>
              </a:rPr>
              <a:t>Dicionário Brasileiro da Língua Portuguesa</a:t>
            </a:r>
            <a:r>
              <a:rPr lang="es-AR" sz="1800" noProof="1" smtClean="0">
                <a:latin typeface="Bookman Old Style"/>
                <a:ea typeface="Calibri"/>
                <a:cs typeface="Times New Roman"/>
              </a:rPr>
              <a:t>, de A. J. de Macedo Soares. (Rio de Janeiro)</a:t>
            </a:r>
            <a:endParaRPr lang="pt-BR" sz="1800" noProof="1" smtClean="0">
              <a:solidFill>
                <a:srgbClr val="00B0F0"/>
              </a:solidFill>
              <a:latin typeface="Calibri"/>
              <a:ea typeface="Calibri"/>
              <a:cs typeface="Times New Roman"/>
            </a:endParaRPr>
          </a:p>
          <a:p>
            <a:pPr marL="180000" indent="0" algn="just">
              <a:spcBef>
                <a:spcPts val="0"/>
              </a:spcBef>
              <a:spcAft>
                <a:spcPts val="1000"/>
              </a:spcAft>
              <a:buFont typeface="Wingdings" pitchFamily="2" charset="2"/>
              <a:buNone/>
              <a:defRPr/>
            </a:pPr>
            <a:r>
              <a:rPr lang="es-AR" sz="1800" b="1" noProof="1" smtClean="0">
                <a:solidFill>
                  <a:schemeClr val="accent1">
                    <a:lumMod val="75000"/>
                  </a:schemeClr>
                </a:solidFill>
                <a:latin typeface="Bookman Old Style"/>
                <a:ea typeface="Calibri"/>
                <a:cs typeface="Times New Roman"/>
              </a:rPr>
              <a:t>[1889 – </a:t>
            </a:r>
            <a:r>
              <a:rPr lang="es-AR" sz="1800" b="1" i="1" noProof="1" smtClean="0">
                <a:solidFill>
                  <a:schemeClr val="accent1">
                    <a:lumMod val="75000"/>
                  </a:schemeClr>
                </a:solidFill>
                <a:latin typeface="Bookman Old Style"/>
                <a:ea typeface="Calibri"/>
                <a:cs typeface="Times New Roman"/>
              </a:rPr>
              <a:t>Dicionário de Vocábulos Brasileiros</a:t>
            </a:r>
            <a:r>
              <a:rPr lang="es-AR" sz="1800" b="1" noProof="1" smtClean="0">
                <a:solidFill>
                  <a:schemeClr val="accent1">
                    <a:lumMod val="75000"/>
                  </a:schemeClr>
                </a:solidFill>
                <a:latin typeface="Bookman Old Style"/>
                <a:ea typeface="Calibri"/>
                <a:cs typeface="Times New Roman"/>
              </a:rPr>
              <a:t>, de Beaurepaire-Rohan. (Río de Janeiro).]</a:t>
            </a:r>
            <a:endParaRPr lang="pt-BR" sz="1800" b="1" noProof="1" smtClean="0">
              <a:latin typeface="Calibri"/>
              <a:ea typeface="Calibri"/>
              <a:cs typeface="Times New Roman"/>
            </a:endParaRPr>
          </a:p>
          <a:p>
            <a:pPr marL="0" indent="0" algn="just">
              <a:spcBef>
                <a:spcPts val="0"/>
              </a:spcBef>
              <a:spcAft>
                <a:spcPts val="1000"/>
              </a:spcAft>
              <a:buFont typeface="Wingdings" pitchFamily="2" charset="2"/>
              <a:buNone/>
              <a:defRPr/>
            </a:pPr>
            <a:r>
              <a:rPr lang="es-AR" sz="1800" noProof="1" smtClean="0">
                <a:solidFill>
                  <a:schemeClr val="accent2">
                    <a:lumMod val="75000"/>
                  </a:schemeClr>
                </a:solidFill>
                <a:latin typeface="Bookman Old Style"/>
                <a:ea typeface="Calibri"/>
                <a:cs typeface="Times New Roman"/>
              </a:rPr>
              <a:t>1938</a:t>
            </a:r>
            <a:r>
              <a:rPr lang="es-AR" sz="1800" noProof="1" smtClean="0">
                <a:latin typeface="Bookman Old Style"/>
                <a:ea typeface="Calibri"/>
                <a:cs typeface="Times New Roman"/>
              </a:rPr>
              <a:t> – </a:t>
            </a:r>
            <a:r>
              <a:rPr lang="es-AR" sz="1800" b="1" i="1" noProof="1" smtClean="0">
                <a:solidFill>
                  <a:schemeClr val="accent6">
                    <a:lumMod val="75000"/>
                  </a:schemeClr>
                </a:solidFill>
                <a:latin typeface="Bookman Old Style"/>
                <a:ea typeface="Calibri"/>
                <a:cs typeface="Times New Roman"/>
              </a:rPr>
              <a:t>Pequeño dicionário Brasileiro da Língua Portuguesa</a:t>
            </a:r>
            <a:r>
              <a:rPr lang="es-AR" sz="1800" noProof="1" smtClean="0">
                <a:latin typeface="Bookman Old Style"/>
                <a:ea typeface="Calibri"/>
                <a:cs typeface="Times New Roman"/>
              </a:rPr>
              <a:t>, de H. Lima e G. Barroso. (Río de Janeiro)</a:t>
            </a:r>
            <a:endParaRPr lang="pt-BR" sz="1800" noProof="1" smtClean="0">
              <a:latin typeface="Calibri"/>
              <a:ea typeface="Calibri"/>
              <a:cs typeface="Times New Roman"/>
            </a:endParaRPr>
          </a:p>
          <a:p>
            <a:pPr marL="0" indent="0" algn="just">
              <a:spcBef>
                <a:spcPts val="0"/>
              </a:spcBef>
              <a:spcAft>
                <a:spcPts val="1000"/>
              </a:spcAft>
              <a:buFont typeface="Wingdings" pitchFamily="2" charset="2"/>
              <a:buNone/>
              <a:defRPr/>
            </a:pPr>
            <a:r>
              <a:rPr lang="es-AR" sz="1800" noProof="1" smtClean="0">
                <a:solidFill>
                  <a:schemeClr val="accent2">
                    <a:lumMod val="75000"/>
                  </a:schemeClr>
                </a:solidFill>
                <a:latin typeface="Bookman Old Style"/>
                <a:ea typeface="Calibri"/>
                <a:cs typeface="Times New Roman"/>
              </a:rPr>
              <a:t>1975</a:t>
            </a:r>
            <a:r>
              <a:rPr lang="es-AR" sz="1800" noProof="1" smtClean="0">
                <a:latin typeface="Bookman Old Style"/>
                <a:ea typeface="Calibri"/>
                <a:cs typeface="Times New Roman"/>
              </a:rPr>
              <a:t> – </a:t>
            </a:r>
            <a:r>
              <a:rPr lang="es-AR" sz="1800" b="1" i="1" noProof="1" smtClean="0">
                <a:solidFill>
                  <a:schemeClr val="accent6">
                    <a:lumMod val="75000"/>
                  </a:schemeClr>
                </a:solidFill>
                <a:latin typeface="Bookman Old Style"/>
                <a:ea typeface="Calibri"/>
                <a:cs typeface="Times New Roman"/>
              </a:rPr>
              <a:t>Novo Dicionário da Língua Portuguesa</a:t>
            </a:r>
            <a:r>
              <a:rPr lang="es-AR" sz="1800" noProof="1" smtClean="0">
                <a:latin typeface="Bookman Old Style"/>
                <a:ea typeface="Calibri"/>
                <a:cs typeface="Times New Roman"/>
              </a:rPr>
              <a:t>, de Aurélio B. de Holanda.</a:t>
            </a:r>
          </a:p>
          <a:p>
            <a:pPr marL="0" indent="0" algn="just">
              <a:spcBef>
                <a:spcPts val="0"/>
              </a:spcBef>
              <a:spcAft>
                <a:spcPts val="1000"/>
              </a:spcAft>
              <a:buFont typeface="Wingdings" pitchFamily="2" charset="2"/>
              <a:buNone/>
              <a:defRPr/>
            </a:pPr>
            <a:r>
              <a:rPr lang="es-AR" sz="1800" noProof="1" smtClean="0">
                <a:solidFill>
                  <a:schemeClr val="accent2">
                    <a:lumMod val="75000"/>
                  </a:schemeClr>
                </a:solidFill>
                <a:latin typeface="Bookman Old Style"/>
                <a:ea typeface="Calibri"/>
                <a:cs typeface="Times New Roman"/>
              </a:rPr>
              <a:t>2001 </a:t>
            </a:r>
            <a:r>
              <a:rPr lang="es-AR" sz="1800" noProof="1" smtClean="0">
                <a:latin typeface="Bookman Old Style"/>
                <a:ea typeface="Calibri"/>
                <a:cs typeface="Times New Roman"/>
              </a:rPr>
              <a:t>–</a:t>
            </a:r>
            <a:r>
              <a:rPr lang="es-AR" sz="1800" i="1" noProof="1" smtClean="0">
                <a:solidFill>
                  <a:schemeClr val="accent2">
                    <a:lumMod val="75000"/>
                  </a:schemeClr>
                </a:solidFill>
                <a:latin typeface="Bookman Old Style"/>
                <a:ea typeface="Calibri"/>
                <a:cs typeface="Times New Roman"/>
              </a:rPr>
              <a:t> Dicionário </a:t>
            </a:r>
            <a:r>
              <a:rPr lang="es-AR" sz="1800" b="1" i="1" noProof="1" smtClean="0">
                <a:solidFill>
                  <a:schemeClr val="accent2">
                    <a:lumMod val="75000"/>
                  </a:schemeClr>
                </a:solidFill>
                <a:latin typeface="Bookman Old Style"/>
                <a:ea typeface="Calibri"/>
                <a:cs typeface="Times New Roman"/>
              </a:rPr>
              <a:t>Houaiss</a:t>
            </a:r>
            <a:r>
              <a:rPr lang="es-AR" sz="1800" i="1" noProof="1" smtClean="0">
                <a:solidFill>
                  <a:schemeClr val="accent2">
                    <a:lumMod val="75000"/>
                  </a:schemeClr>
                </a:solidFill>
                <a:latin typeface="Bookman Old Style"/>
                <a:ea typeface="Calibri"/>
                <a:cs typeface="Times New Roman"/>
              </a:rPr>
              <a:t> da Língua Portuguesa</a:t>
            </a:r>
            <a:r>
              <a:rPr lang="es-AR" sz="1800" noProof="1" smtClean="0">
                <a:solidFill>
                  <a:schemeClr val="accent2">
                    <a:lumMod val="75000"/>
                  </a:schemeClr>
                </a:solidFill>
                <a:latin typeface="Bookman Old Style"/>
                <a:ea typeface="Calibri"/>
                <a:cs typeface="Times New Roman"/>
              </a:rPr>
              <a:t>, </a:t>
            </a:r>
            <a:r>
              <a:rPr lang="es-AR" sz="1800" noProof="1" smtClean="0">
                <a:latin typeface="Bookman Old Style"/>
                <a:ea typeface="Calibri"/>
                <a:cs typeface="Times New Roman"/>
              </a:rPr>
              <a:t>Instituto Antônio Houaiss.</a:t>
            </a:r>
            <a:endParaRPr lang="pt-BR" sz="1800" noProof="1" smtClean="0">
              <a:latin typeface="Calibri"/>
              <a:ea typeface="Calibri"/>
              <a:cs typeface="Times New Roman"/>
            </a:endParaRPr>
          </a:p>
          <a:p>
            <a:pPr marL="0" indent="0">
              <a:spcAft>
                <a:spcPts val="1000"/>
              </a:spcAft>
              <a:buFont typeface="Wingdings" pitchFamily="2" charset="2"/>
              <a:buNone/>
              <a:defRPr/>
            </a:pPr>
            <a:endParaRPr lang="pt-BR" sz="2400" dirty="0" smtClean="0">
              <a:solidFill>
                <a:schemeClr val="accent2">
                  <a:lumMod val="50000"/>
                </a:schemeClr>
              </a:solidFill>
              <a:latin typeface="Calibri"/>
              <a:ea typeface="Calibri"/>
              <a:cs typeface="Times New Roman"/>
            </a:endParaRPr>
          </a:p>
          <a:p>
            <a:pPr marL="0" indent="0">
              <a:spcAft>
                <a:spcPts val="1000"/>
              </a:spcAft>
              <a:buFont typeface="Wingdings" pitchFamily="2" charset="2"/>
              <a:buNone/>
              <a:defRPr/>
            </a:pPr>
            <a:endParaRPr lang="pt-BR" sz="2400" dirty="0" smtClean="0">
              <a:solidFill>
                <a:schemeClr val="accent2">
                  <a:lumMod val="50000"/>
                </a:schemeClr>
              </a:solidFill>
              <a:latin typeface="Calibri"/>
              <a:ea typeface="Calibri"/>
              <a:cs typeface="Times New Roman"/>
            </a:endParaRPr>
          </a:p>
          <a:p>
            <a:pPr>
              <a:defRPr/>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595313" y="333375"/>
            <a:ext cx="8001000" cy="1216025"/>
          </a:xfrm>
        </p:spPr>
        <p:txBody>
          <a:bodyPr>
            <a:normAutofit fontScale="90000"/>
          </a:bodyPr>
          <a:lstStyle/>
          <a:p>
            <a:pPr>
              <a:defRPr/>
            </a:pPr>
            <a:r>
              <a:rPr lang="es-AR" altLang="pt-BR" sz="2000" dirty="0" smtClean="0">
                <a:solidFill>
                  <a:schemeClr val="accent6"/>
                </a:solidFill>
                <a:latin typeface="Bookman Old Style" pitchFamily="18" charset="0"/>
                <a:ea typeface="Calibri" pitchFamily="34" charset="0"/>
                <a:cs typeface="Times New Roman" pitchFamily="18" charset="0"/>
              </a:rPr>
              <a:t>el título del </a:t>
            </a:r>
            <a:br>
              <a:rPr lang="es-AR" altLang="pt-BR" sz="2000" dirty="0" smtClean="0">
                <a:solidFill>
                  <a:schemeClr val="accent6"/>
                </a:solidFill>
                <a:latin typeface="Bookman Old Style" pitchFamily="18" charset="0"/>
                <a:ea typeface="Calibri" pitchFamily="34" charset="0"/>
                <a:cs typeface="Times New Roman" pitchFamily="18" charset="0"/>
              </a:rPr>
            </a:br>
            <a:r>
              <a:rPr lang="es-AR" altLang="pt-BR" sz="2000" b="1" i="1" dirty="0" smtClean="0">
                <a:solidFill>
                  <a:schemeClr val="tx1"/>
                </a:solidFill>
                <a:latin typeface="Bookman Old Style" pitchFamily="18" charset="0"/>
                <a:ea typeface="Calibri" pitchFamily="34" charset="0"/>
                <a:cs typeface="Times New Roman" pitchFamily="18" charset="0"/>
              </a:rPr>
              <a:t>Diccionario integral de la Argentina</a:t>
            </a:r>
            <a:r>
              <a:rPr lang="es-AR" altLang="pt-BR" sz="2000" dirty="0" smtClean="0">
                <a:solidFill>
                  <a:schemeClr val="tx1"/>
                </a:solidFill>
                <a:latin typeface="Bookman Old Style" pitchFamily="18" charset="0"/>
                <a:ea typeface="Calibri" pitchFamily="34" charset="0"/>
                <a:cs typeface="Times New Roman" pitchFamily="18" charset="0"/>
              </a:rPr>
              <a:t> </a:t>
            </a:r>
            <a:r>
              <a:rPr lang="es-AR" altLang="pt-BR" sz="2000" dirty="0" smtClean="0">
                <a:latin typeface="Bookman Old Style" pitchFamily="18" charset="0"/>
                <a:ea typeface="Calibri" pitchFamily="34" charset="0"/>
                <a:cs typeface="Times New Roman" pitchFamily="18" charset="0"/>
              </a:rPr>
              <a:t/>
            </a:r>
            <a:br>
              <a:rPr lang="es-AR" altLang="pt-BR" sz="2000" dirty="0" smtClean="0">
                <a:latin typeface="Bookman Old Style" pitchFamily="18" charset="0"/>
                <a:ea typeface="Calibri" pitchFamily="34" charset="0"/>
                <a:cs typeface="Times New Roman" pitchFamily="18" charset="0"/>
              </a:rPr>
            </a:br>
            <a:r>
              <a:rPr lang="es-AR" altLang="pt-BR" sz="2000" dirty="0" smtClean="0">
                <a:solidFill>
                  <a:schemeClr val="accent6"/>
                </a:solidFill>
                <a:latin typeface="Bookman Old Style" pitchFamily="18" charset="0"/>
                <a:ea typeface="Calibri" pitchFamily="34" charset="0"/>
                <a:cs typeface="Times New Roman" pitchFamily="18" charset="0"/>
              </a:rPr>
              <a:t>en relación con una memoria</a:t>
            </a:r>
            <a:r>
              <a:rPr lang="es-AR" altLang="pt-BR" sz="1800" dirty="0" smtClean="0">
                <a:latin typeface="Bookman Old Style" pitchFamily="18" charset="0"/>
                <a:ea typeface="Calibri" pitchFamily="34" charset="0"/>
                <a:cs typeface="Times New Roman" pitchFamily="18" charset="0"/>
              </a:rPr>
              <a:t/>
            </a:r>
            <a:br>
              <a:rPr lang="es-AR" altLang="pt-BR" sz="1800" dirty="0" smtClean="0">
                <a:latin typeface="Bookman Old Style" pitchFamily="18" charset="0"/>
                <a:ea typeface="Calibri" pitchFamily="34" charset="0"/>
                <a:cs typeface="Times New Roman" pitchFamily="18" charset="0"/>
              </a:rPr>
            </a:br>
            <a:r>
              <a:rPr lang="es-AR" altLang="pt-BR" sz="1800" dirty="0" smtClean="0">
                <a:latin typeface="Bookman Old Style" pitchFamily="18" charset="0"/>
                <a:ea typeface="Calibri" pitchFamily="34" charset="0"/>
                <a:cs typeface="Times New Roman" pitchFamily="18" charset="0"/>
              </a:rPr>
              <a:t/>
            </a:r>
            <a:br>
              <a:rPr lang="es-AR" altLang="pt-BR" sz="1800" dirty="0" smtClean="0">
                <a:latin typeface="Bookman Old Style" pitchFamily="18" charset="0"/>
                <a:ea typeface="Calibri" pitchFamily="34" charset="0"/>
                <a:cs typeface="Times New Roman" pitchFamily="18" charset="0"/>
              </a:rPr>
            </a:br>
            <a:r>
              <a:rPr lang="es-AR" altLang="pt-BR" sz="1400" dirty="0" smtClean="0">
                <a:latin typeface="Bookman Old Style" pitchFamily="18" charset="0"/>
                <a:ea typeface="Calibri" pitchFamily="34" charset="0"/>
                <a:cs typeface="Times New Roman" pitchFamily="18" charset="0"/>
              </a:rPr>
              <a:t>(cf. Costa [2014, cap. 2] que toma como base la obra de Barcia, 2004) </a:t>
            </a:r>
            <a:endParaRPr lang="pt-BR" altLang="pt-BR" sz="1400" dirty="0" smtClean="0">
              <a:ea typeface="Calibri" pitchFamily="34" charset="0"/>
              <a:cs typeface="Times New Roman" pitchFamily="18" charset="0"/>
            </a:endParaRPr>
          </a:p>
        </p:txBody>
      </p:sp>
      <p:sp>
        <p:nvSpPr>
          <p:cNvPr id="3" name="Espaço Reservado para Conteúdo 2"/>
          <p:cNvSpPr>
            <a:spLocks noGrp="1"/>
          </p:cNvSpPr>
          <p:nvPr>
            <p:ph idx="1"/>
          </p:nvPr>
        </p:nvSpPr>
        <p:spPr>
          <a:xfrm>
            <a:off x="539750" y="1773238"/>
            <a:ext cx="8001000" cy="4267200"/>
          </a:xfrm>
        </p:spPr>
        <p:txBody>
          <a:bodyPr>
            <a:normAutofit lnSpcReduction="10000"/>
          </a:bodyPr>
          <a:lstStyle/>
          <a:p>
            <a:pPr marL="0" indent="0" algn="just">
              <a:spcAft>
                <a:spcPts val="0"/>
              </a:spcAft>
              <a:buFont typeface="Wingdings" pitchFamily="2" charset="2"/>
              <a:buNone/>
              <a:defRPr/>
            </a:pPr>
            <a:r>
              <a:rPr lang="es-AR" sz="1800" b="1" noProof="1" smtClean="0">
                <a:latin typeface="Bookman Old Style"/>
                <a:ea typeface="Calibri"/>
                <a:cs typeface="Times New Roman"/>
              </a:rPr>
              <a:t>Glosarios y autoglosarios</a:t>
            </a:r>
            <a:r>
              <a:rPr lang="es-AR" sz="1800" noProof="1" smtClean="0">
                <a:latin typeface="Bookman Old Style"/>
                <a:ea typeface="Calibri"/>
                <a:cs typeface="Times New Roman"/>
              </a:rPr>
              <a:t> (1555-1950)</a:t>
            </a:r>
            <a:endParaRPr lang="pt-BR" sz="1800" noProof="1" smtClean="0">
              <a:latin typeface="Calibri"/>
              <a:ea typeface="Calibri"/>
              <a:cs typeface="Times New Roman"/>
            </a:endParaRPr>
          </a:p>
          <a:p>
            <a:pPr marL="0" indent="0" algn="just">
              <a:spcAft>
                <a:spcPts val="0"/>
              </a:spcAft>
              <a:buFont typeface="Wingdings" pitchFamily="2" charset="2"/>
              <a:buNone/>
              <a:defRPr/>
            </a:pPr>
            <a:r>
              <a:rPr lang="es-AR" sz="1800" b="1" noProof="1" smtClean="0">
                <a:latin typeface="Bookman Old Style"/>
                <a:ea typeface="Calibri"/>
                <a:cs typeface="Times New Roman"/>
              </a:rPr>
              <a:t>Vocabularios y diccionarios de ruralismos</a:t>
            </a:r>
            <a:r>
              <a:rPr lang="es-AR" sz="1800" noProof="1" smtClean="0">
                <a:latin typeface="Bookman Old Style"/>
                <a:ea typeface="Calibri"/>
                <a:cs typeface="Times New Roman"/>
              </a:rPr>
              <a:t> (1845-2003)</a:t>
            </a:r>
          </a:p>
          <a:p>
            <a:pPr marL="0" indent="-180000" algn="just">
              <a:spcBef>
                <a:spcPts val="0"/>
              </a:spcBef>
              <a:spcAft>
                <a:spcPts val="0"/>
              </a:spcAft>
              <a:buFont typeface="Wingdings" pitchFamily="2" charset="2"/>
              <a:buNone/>
              <a:defRPr/>
            </a:pPr>
            <a:r>
              <a:rPr lang="es-AR" sz="1400" noProof="1" smtClean="0">
                <a:latin typeface="Bookman Old Style"/>
                <a:ea typeface="Calibri"/>
                <a:cs typeface="Times New Roman"/>
              </a:rPr>
              <a:t>	</a:t>
            </a:r>
            <a:r>
              <a:rPr lang="es-AR" sz="1400" i="1" noProof="1" smtClean="0">
                <a:solidFill>
                  <a:schemeClr val="accent2">
                    <a:lumMod val="50000"/>
                  </a:schemeClr>
                </a:solidFill>
                <a:latin typeface="Bookman Old Style"/>
                <a:ea typeface="Calibri"/>
                <a:cs typeface="Times New Roman"/>
              </a:rPr>
              <a:t>Diccionario gauchesco </a:t>
            </a:r>
            <a:r>
              <a:rPr lang="es-AR" sz="1400" noProof="1" smtClean="0">
                <a:solidFill>
                  <a:schemeClr val="accent2">
                    <a:lumMod val="50000"/>
                  </a:schemeClr>
                </a:solidFill>
                <a:latin typeface="Bookman Old Style"/>
                <a:ea typeface="Calibri"/>
                <a:cs typeface="Times New Roman"/>
              </a:rPr>
              <a:t>(de José Gobello, </a:t>
            </a:r>
            <a:r>
              <a:rPr lang="es-AR" sz="1400" b="1" noProof="1" smtClean="0">
                <a:solidFill>
                  <a:schemeClr val="accent2">
                    <a:lumMod val="50000"/>
                  </a:schemeClr>
                </a:solidFill>
                <a:latin typeface="Bookman Old Style"/>
                <a:ea typeface="Calibri"/>
                <a:cs typeface="Times New Roman"/>
              </a:rPr>
              <a:t>2003</a:t>
            </a:r>
            <a:r>
              <a:rPr lang="es-AR" sz="1400" noProof="1" smtClean="0">
                <a:solidFill>
                  <a:schemeClr val="accent2">
                    <a:lumMod val="50000"/>
                  </a:schemeClr>
                </a:solidFill>
                <a:latin typeface="Bookman Old Style"/>
                <a:ea typeface="Calibri"/>
                <a:cs typeface="Times New Roman"/>
              </a:rPr>
              <a:t>)</a:t>
            </a:r>
            <a:endParaRPr lang="pt-BR" sz="1400" noProof="1" smtClean="0">
              <a:solidFill>
                <a:schemeClr val="accent2">
                  <a:lumMod val="50000"/>
                </a:schemeClr>
              </a:solidFill>
              <a:latin typeface="Calibri"/>
              <a:ea typeface="Calibri"/>
              <a:cs typeface="Times New Roman"/>
            </a:endParaRPr>
          </a:p>
          <a:p>
            <a:pPr marL="0" indent="0" algn="just">
              <a:spcAft>
                <a:spcPts val="0"/>
              </a:spcAft>
              <a:buFont typeface="Wingdings" pitchFamily="2" charset="2"/>
              <a:buNone/>
              <a:defRPr/>
            </a:pPr>
            <a:r>
              <a:rPr lang="es-AR" sz="1800" b="1" noProof="1" smtClean="0">
                <a:latin typeface="Bookman Old Style"/>
                <a:ea typeface="Calibri"/>
                <a:cs typeface="Times New Roman"/>
              </a:rPr>
              <a:t>Diccionarios de Americanismos, de indigenismos y de provincialismos</a:t>
            </a:r>
            <a:r>
              <a:rPr lang="es-AR" sz="1800" noProof="1" smtClean="0">
                <a:latin typeface="Bookman Old Style"/>
                <a:ea typeface="Calibri"/>
                <a:cs typeface="Times New Roman"/>
              </a:rPr>
              <a:t> (1853-2004) </a:t>
            </a:r>
          </a:p>
          <a:p>
            <a:pPr marL="0" indent="0" algn="just">
              <a:spcBef>
                <a:spcPts val="0"/>
              </a:spcBef>
              <a:spcAft>
                <a:spcPts val="0"/>
              </a:spcAft>
              <a:buFont typeface="Wingdings" pitchFamily="2" charset="2"/>
              <a:buNone/>
              <a:defRPr/>
            </a:pPr>
            <a:r>
              <a:rPr lang="es-AR" sz="1400" noProof="1" smtClean="0">
                <a:latin typeface="Bookman Old Style"/>
                <a:ea typeface="Calibri"/>
                <a:cs typeface="Times New Roman"/>
              </a:rPr>
              <a:t>	</a:t>
            </a:r>
            <a:r>
              <a:rPr lang="es-AR" sz="1400" i="1" noProof="1" smtClean="0">
                <a:solidFill>
                  <a:schemeClr val="accent2">
                    <a:lumMod val="50000"/>
                  </a:schemeClr>
                </a:solidFill>
                <a:latin typeface="Bookman Old Style"/>
                <a:ea typeface="Calibri"/>
                <a:cs typeface="Times New Roman"/>
              </a:rPr>
              <a:t>Tesoros de Catamarqueñismos </a:t>
            </a:r>
            <a:r>
              <a:rPr lang="es-AR" sz="1400" noProof="1" smtClean="0">
                <a:solidFill>
                  <a:schemeClr val="accent2">
                    <a:lumMod val="50000"/>
                  </a:schemeClr>
                </a:solidFill>
                <a:latin typeface="Bookman Old Style"/>
                <a:ea typeface="Calibri"/>
                <a:cs typeface="Times New Roman"/>
              </a:rPr>
              <a:t>(1898), </a:t>
            </a:r>
            <a:r>
              <a:rPr lang="es-AR" sz="1400" i="1" noProof="1" smtClean="0">
                <a:solidFill>
                  <a:schemeClr val="accent2">
                    <a:lumMod val="50000"/>
                  </a:schemeClr>
                </a:solidFill>
                <a:latin typeface="Bookman Old Style"/>
                <a:ea typeface="Calibri"/>
                <a:cs typeface="Times New Roman"/>
              </a:rPr>
              <a:t>Voces enterrianas </a:t>
            </a:r>
            <a:r>
              <a:rPr lang="es-AR" sz="1400" noProof="1" smtClean="0">
                <a:solidFill>
                  <a:schemeClr val="accent2">
                    <a:lumMod val="50000"/>
                  </a:schemeClr>
                </a:solidFill>
                <a:latin typeface="Bookman Old Style"/>
                <a:ea typeface="Calibri"/>
                <a:cs typeface="Times New Roman"/>
              </a:rPr>
              <a:t>(1963); </a:t>
            </a:r>
            <a:r>
              <a:rPr lang="es-AR" sz="1400" i="1" noProof="1" smtClean="0">
                <a:solidFill>
                  <a:schemeClr val="accent2">
                    <a:lumMod val="50000"/>
                  </a:schemeClr>
                </a:solidFill>
                <a:latin typeface="Bookman Old Style"/>
                <a:ea typeface="Calibri"/>
                <a:cs typeface="Times New Roman"/>
              </a:rPr>
              <a:t>Color, sabor y 	picardía en la cultura. Los regionalismos de Mendoza</a:t>
            </a:r>
            <a:r>
              <a:rPr lang="es-AR" sz="1400" noProof="1" smtClean="0">
                <a:solidFill>
                  <a:schemeClr val="accent2">
                    <a:lumMod val="50000"/>
                  </a:schemeClr>
                </a:solidFill>
                <a:latin typeface="Bookman Old Style"/>
                <a:ea typeface="Calibri"/>
                <a:cs typeface="Times New Roman"/>
              </a:rPr>
              <a:t> (</a:t>
            </a:r>
            <a:r>
              <a:rPr lang="es-AR" sz="1400" b="1" noProof="1" smtClean="0">
                <a:solidFill>
                  <a:schemeClr val="accent2">
                    <a:lumMod val="50000"/>
                  </a:schemeClr>
                </a:solidFill>
                <a:latin typeface="Bookman Old Style"/>
                <a:ea typeface="Calibri"/>
                <a:cs typeface="Times New Roman"/>
              </a:rPr>
              <a:t>2000</a:t>
            </a:r>
            <a:r>
              <a:rPr lang="es-AR" sz="1400" noProof="1" smtClean="0">
                <a:solidFill>
                  <a:schemeClr val="accent2">
                    <a:lumMod val="50000"/>
                  </a:schemeClr>
                </a:solidFill>
                <a:latin typeface="Bookman Old Style"/>
                <a:ea typeface="Calibri"/>
                <a:cs typeface="Times New Roman"/>
              </a:rPr>
              <a:t>).</a:t>
            </a:r>
            <a:endParaRPr lang="pt-BR" sz="1400" noProof="1" smtClean="0">
              <a:solidFill>
                <a:schemeClr val="accent2">
                  <a:lumMod val="50000"/>
                </a:schemeClr>
              </a:solidFill>
              <a:latin typeface="Bookman Old Style"/>
              <a:ea typeface="Calibri"/>
              <a:cs typeface="Times New Roman"/>
            </a:endParaRPr>
          </a:p>
          <a:p>
            <a:pPr marL="0" indent="0" algn="just">
              <a:spcAft>
                <a:spcPts val="0"/>
              </a:spcAft>
              <a:buFont typeface="Wingdings" pitchFamily="2" charset="2"/>
              <a:buNone/>
              <a:defRPr/>
            </a:pPr>
            <a:r>
              <a:rPr lang="es-AR" sz="1800" b="1" noProof="1" smtClean="0">
                <a:latin typeface="Bookman Old Style"/>
                <a:ea typeface="Calibri"/>
                <a:cs typeface="Times New Roman"/>
              </a:rPr>
              <a:t>Diccionarios de lunfardo </a:t>
            </a:r>
            <a:r>
              <a:rPr lang="es-AR" sz="1800" noProof="1" smtClean="0">
                <a:latin typeface="Bookman Old Style"/>
                <a:ea typeface="Calibri"/>
                <a:cs typeface="Times New Roman"/>
              </a:rPr>
              <a:t>(1878-2004) </a:t>
            </a:r>
          </a:p>
          <a:p>
            <a:pPr marL="0" indent="0" algn="just">
              <a:spcBef>
                <a:spcPts val="0"/>
              </a:spcBef>
              <a:spcAft>
                <a:spcPts val="0"/>
              </a:spcAft>
              <a:buFont typeface="Wingdings" pitchFamily="2" charset="2"/>
              <a:buNone/>
              <a:defRPr/>
            </a:pPr>
            <a:r>
              <a:rPr lang="es-AR" sz="1800" i="1" noProof="1" smtClean="0">
                <a:latin typeface="Bookman Old Style"/>
                <a:ea typeface="Calibri"/>
                <a:cs typeface="Times New Roman"/>
              </a:rPr>
              <a:t>	</a:t>
            </a:r>
            <a:r>
              <a:rPr lang="es-AR" sz="1400" i="1" noProof="1" smtClean="0">
                <a:solidFill>
                  <a:schemeClr val="accent2">
                    <a:lumMod val="50000"/>
                  </a:schemeClr>
                </a:solidFill>
                <a:latin typeface="Bookman Old Style"/>
                <a:ea typeface="Calibri"/>
                <a:cs typeface="Times New Roman"/>
              </a:rPr>
              <a:t>Novísimo diccionario de lunfardo </a:t>
            </a:r>
            <a:r>
              <a:rPr lang="es-AR" sz="1400" noProof="1" smtClean="0">
                <a:solidFill>
                  <a:schemeClr val="accent2">
                    <a:lumMod val="50000"/>
                  </a:schemeClr>
                </a:solidFill>
                <a:latin typeface="Bookman Old Style"/>
                <a:ea typeface="Calibri"/>
                <a:cs typeface="Times New Roman"/>
              </a:rPr>
              <a:t>(José Gobello y Marcelo Olivieri, </a:t>
            </a:r>
            <a:r>
              <a:rPr lang="es-AR" sz="1400" b="1" noProof="1" smtClean="0">
                <a:solidFill>
                  <a:schemeClr val="accent2">
                    <a:lumMod val="50000"/>
                  </a:schemeClr>
                </a:solidFill>
                <a:latin typeface="Bookman Old Style"/>
                <a:ea typeface="Calibri"/>
                <a:cs typeface="Times New Roman"/>
              </a:rPr>
              <a:t>2004</a:t>
            </a:r>
            <a:r>
              <a:rPr lang="es-AR" sz="1400" noProof="1" smtClean="0">
                <a:solidFill>
                  <a:schemeClr val="accent2">
                    <a:lumMod val="50000"/>
                  </a:schemeClr>
                </a:solidFill>
                <a:latin typeface="Bookman Old Style"/>
                <a:ea typeface="Calibri"/>
                <a:cs typeface="Times New Roman"/>
              </a:rPr>
              <a:t>) </a:t>
            </a:r>
            <a:endParaRPr lang="pt-BR" sz="1400" noProof="1" smtClean="0">
              <a:solidFill>
                <a:schemeClr val="accent2">
                  <a:lumMod val="50000"/>
                </a:schemeClr>
              </a:solidFill>
              <a:latin typeface="Bookman Old Style"/>
              <a:ea typeface="Calibri"/>
              <a:cs typeface="Times New Roman"/>
            </a:endParaRPr>
          </a:p>
          <a:p>
            <a:pPr marL="0" indent="0" algn="just">
              <a:spcAft>
                <a:spcPts val="0"/>
              </a:spcAft>
              <a:buFont typeface="Wingdings" pitchFamily="2" charset="2"/>
              <a:buNone/>
              <a:defRPr/>
            </a:pPr>
            <a:r>
              <a:rPr lang="es-AR" sz="1800" b="1" noProof="1" smtClean="0">
                <a:latin typeface="Bookman Old Style"/>
                <a:ea typeface="Calibri"/>
                <a:cs typeface="Times New Roman"/>
              </a:rPr>
              <a:t>Vocabularios especializados y jergales</a:t>
            </a:r>
            <a:r>
              <a:rPr lang="pt-BR" sz="1800" noProof="1" smtClean="0">
                <a:latin typeface="Calibri"/>
                <a:ea typeface="Calibri"/>
                <a:cs typeface="Times New Roman"/>
              </a:rPr>
              <a:t> </a:t>
            </a:r>
            <a:r>
              <a:rPr lang="es-AR" sz="1800" noProof="1" smtClean="0">
                <a:latin typeface="Bookman Old Style"/>
                <a:ea typeface="Calibri"/>
                <a:cs typeface="Times New Roman"/>
              </a:rPr>
              <a:t>(1934-2003) </a:t>
            </a:r>
          </a:p>
          <a:p>
            <a:pPr marL="0" indent="0" algn="just">
              <a:spcBef>
                <a:spcPts val="0"/>
              </a:spcBef>
              <a:spcAft>
                <a:spcPts val="0"/>
              </a:spcAft>
              <a:buFont typeface="Wingdings" pitchFamily="2" charset="2"/>
              <a:buNone/>
              <a:defRPr/>
            </a:pPr>
            <a:r>
              <a:rPr lang="es-AR" sz="1800" i="1" noProof="1" smtClean="0">
                <a:latin typeface="Bookman Old Style"/>
                <a:ea typeface="Calibri"/>
                <a:cs typeface="Times New Roman"/>
              </a:rPr>
              <a:t>	</a:t>
            </a:r>
            <a:r>
              <a:rPr lang="es-AR" sz="1400" i="1" noProof="1">
                <a:solidFill>
                  <a:schemeClr val="accent2">
                    <a:lumMod val="50000"/>
                  </a:schemeClr>
                </a:solidFill>
                <a:latin typeface="Bookman Old Style"/>
                <a:ea typeface="Calibri"/>
                <a:cs typeface="Times New Roman"/>
              </a:rPr>
              <a:t>Trenzas gauchas </a:t>
            </a:r>
            <a:r>
              <a:rPr lang="es-AR" sz="1400" noProof="1" smtClean="0">
                <a:solidFill>
                  <a:schemeClr val="accent2">
                    <a:lumMod val="50000"/>
                  </a:schemeClr>
                </a:solidFill>
                <a:latin typeface="Bookman Old Style"/>
                <a:ea typeface="Calibri"/>
                <a:cs typeface="Times New Roman"/>
              </a:rPr>
              <a:t>(1934), </a:t>
            </a:r>
            <a:r>
              <a:rPr lang="es-AR" sz="1400" i="1" noProof="1" smtClean="0">
                <a:solidFill>
                  <a:schemeClr val="accent2">
                    <a:lumMod val="50000"/>
                  </a:schemeClr>
                </a:solidFill>
                <a:latin typeface="Bookman Old Style"/>
                <a:ea typeface="Calibri"/>
                <a:cs typeface="Times New Roman"/>
              </a:rPr>
              <a:t>Aves argentinas </a:t>
            </a:r>
            <a:r>
              <a:rPr lang="es-AR" sz="1400" noProof="1" smtClean="0">
                <a:solidFill>
                  <a:schemeClr val="accent2">
                    <a:lumMod val="50000"/>
                  </a:schemeClr>
                </a:solidFill>
                <a:latin typeface="Bookman Old Style"/>
                <a:ea typeface="Calibri"/>
                <a:cs typeface="Times New Roman"/>
              </a:rPr>
              <a:t>(1998);</a:t>
            </a:r>
            <a:endParaRPr lang="pt-BR" sz="1400" noProof="1" smtClean="0">
              <a:solidFill>
                <a:schemeClr val="accent2">
                  <a:lumMod val="50000"/>
                </a:schemeClr>
              </a:solidFill>
              <a:latin typeface="Bookman Old Style"/>
              <a:ea typeface="Calibri"/>
              <a:cs typeface="Times New Roman"/>
            </a:endParaRPr>
          </a:p>
          <a:p>
            <a:pPr marL="0" indent="0" algn="just">
              <a:spcAft>
                <a:spcPts val="0"/>
              </a:spcAft>
              <a:buFont typeface="Wingdings" pitchFamily="2" charset="2"/>
              <a:buNone/>
              <a:defRPr/>
            </a:pPr>
            <a:r>
              <a:rPr lang="es-AR" sz="1800" b="1" noProof="1" smtClean="0">
                <a:latin typeface="Bookman Old Style"/>
                <a:ea typeface="Calibri"/>
                <a:cs typeface="Times New Roman"/>
              </a:rPr>
              <a:t>Diccionarios normativos </a:t>
            </a:r>
            <a:r>
              <a:rPr lang="es-AR" sz="1800" noProof="1" smtClean="0">
                <a:latin typeface="Bookman Old Style"/>
                <a:ea typeface="Calibri"/>
                <a:cs typeface="Times New Roman"/>
              </a:rPr>
              <a:t>(1890-1940)</a:t>
            </a:r>
          </a:p>
          <a:p>
            <a:pPr marL="0" indent="0" algn="just">
              <a:spcBef>
                <a:spcPts val="0"/>
              </a:spcBef>
              <a:spcAft>
                <a:spcPts val="0"/>
              </a:spcAft>
              <a:buFont typeface="Wingdings" pitchFamily="2" charset="2"/>
              <a:buNone/>
              <a:defRPr/>
            </a:pPr>
            <a:r>
              <a:rPr lang="es-AR" sz="1400" i="1" noProof="1" smtClean="0">
                <a:latin typeface="Bookman Old Style"/>
                <a:ea typeface="Calibri"/>
                <a:cs typeface="Times New Roman"/>
              </a:rPr>
              <a:t>	</a:t>
            </a:r>
            <a:r>
              <a:rPr lang="es-AR" sz="1400" b="1" i="1" noProof="1">
                <a:solidFill>
                  <a:schemeClr val="accent2">
                    <a:lumMod val="50000"/>
                  </a:schemeClr>
                </a:solidFill>
                <a:latin typeface="Bookman Old Style"/>
                <a:ea typeface="Calibri"/>
                <a:cs typeface="Times New Roman"/>
              </a:rPr>
              <a:t>Diccionario de barbarismos argentinos </a:t>
            </a:r>
            <a:r>
              <a:rPr lang="es-AR" sz="1400" b="1" i="1" noProof="1" smtClean="0">
                <a:solidFill>
                  <a:schemeClr val="accent2">
                    <a:lumMod val="50000"/>
                  </a:schemeClr>
                </a:solidFill>
                <a:latin typeface="Bookman Old Style"/>
                <a:ea typeface="Calibri"/>
                <a:cs typeface="Times New Roman"/>
              </a:rPr>
              <a:t>cotidianos </a:t>
            </a:r>
            <a:r>
              <a:rPr lang="es-AR" sz="1400" i="1" noProof="1">
                <a:solidFill>
                  <a:schemeClr val="accent2">
                    <a:lumMod val="50000"/>
                  </a:schemeClr>
                </a:solidFill>
                <a:latin typeface="Bookman Old Style"/>
                <a:ea typeface="Calibri"/>
                <a:cs typeface="Times New Roman"/>
              </a:rPr>
              <a:t>(1896), </a:t>
            </a:r>
            <a:r>
              <a:rPr lang="es-AR" sz="1400" i="1" noProof="1" smtClean="0">
                <a:solidFill>
                  <a:schemeClr val="accent2">
                    <a:lumMod val="50000"/>
                  </a:schemeClr>
                </a:solidFill>
                <a:latin typeface="Bookman Old Style"/>
                <a:ea typeface="Calibri"/>
                <a:cs typeface="Times New Roman"/>
              </a:rPr>
              <a:t>Pasatiempos 	lexicográficos  </a:t>
            </a:r>
            <a:r>
              <a:rPr lang="es-AR" sz="1400" noProof="1" smtClean="0">
                <a:solidFill>
                  <a:schemeClr val="accent2">
                    <a:lumMod val="50000"/>
                  </a:schemeClr>
                </a:solidFill>
                <a:latin typeface="Bookman Old Style"/>
                <a:ea typeface="Calibri"/>
                <a:cs typeface="Times New Roman"/>
              </a:rPr>
              <a:t>(1940) </a:t>
            </a:r>
            <a:endParaRPr lang="pt-BR" sz="1400" noProof="1" smtClean="0">
              <a:solidFill>
                <a:schemeClr val="accent2">
                  <a:lumMod val="50000"/>
                </a:schemeClr>
              </a:solidFill>
              <a:latin typeface="Calibri"/>
              <a:ea typeface="Calibri"/>
              <a:cs typeface="Times New Roman"/>
            </a:endParaRPr>
          </a:p>
          <a:p>
            <a:pPr marL="0" indent="0" algn="just">
              <a:spcAft>
                <a:spcPts val="0"/>
              </a:spcAft>
              <a:buFont typeface="Wingdings" pitchFamily="2" charset="2"/>
              <a:buNone/>
              <a:defRPr/>
            </a:pPr>
            <a:r>
              <a:rPr lang="es-AR" sz="1800" b="1" noProof="1" smtClean="0">
                <a:latin typeface="Bookman Old Style"/>
                <a:ea typeface="Calibri"/>
                <a:cs typeface="Times New Roman"/>
              </a:rPr>
              <a:t>Diccionarios de argentinismos </a:t>
            </a:r>
            <a:r>
              <a:rPr lang="es-AR" sz="1800" noProof="1" smtClean="0">
                <a:latin typeface="Bookman Old Style"/>
                <a:ea typeface="Calibri"/>
                <a:cs typeface="Times New Roman"/>
              </a:rPr>
              <a:t>(1876-2003) </a:t>
            </a:r>
          </a:p>
          <a:p>
            <a:pPr marL="0" indent="0" algn="just">
              <a:spcAft>
                <a:spcPts val="0"/>
              </a:spcAft>
              <a:buFont typeface="Wingdings" pitchFamily="2" charset="2"/>
              <a:buNone/>
              <a:defRPr/>
            </a:pPr>
            <a:r>
              <a:rPr lang="es-AR" sz="1400" i="1" noProof="1" smtClean="0">
                <a:solidFill>
                  <a:schemeClr val="accent2">
                    <a:lumMod val="50000"/>
                  </a:schemeClr>
                </a:solidFill>
                <a:latin typeface="Bookman Old Style"/>
                <a:ea typeface="Calibri"/>
                <a:cs typeface="Times New Roman"/>
              </a:rPr>
              <a:t>	Diccionario del habla de los argentinos</a:t>
            </a:r>
            <a:r>
              <a:rPr lang="es-AR" sz="1400" noProof="1" smtClean="0">
                <a:solidFill>
                  <a:schemeClr val="accent2">
                    <a:lumMod val="50000"/>
                  </a:schemeClr>
                </a:solidFill>
                <a:latin typeface="Bookman Old Style"/>
                <a:ea typeface="Calibri"/>
                <a:cs typeface="Times New Roman"/>
              </a:rPr>
              <a:t> (AAL) (2003). </a:t>
            </a:r>
            <a:endParaRPr lang="pt-BR" sz="1400" noProof="1" smtClean="0">
              <a:solidFill>
                <a:schemeClr val="accent2">
                  <a:lumMod val="50000"/>
                </a:schemeClr>
              </a:solidFill>
              <a:latin typeface="Calibri"/>
              <a:ea typeface="Calibri"/>
              <a:cs typeface="Times New Roman"/>
            </a:endParaRPr>
          </a:p>
          <a:p>
            <a:pPr marL="0" indent="0">
              <a:spcAft>
                <a:spcPts val="1000"/>
              </a:spcAft>
              <a:buFont typeface="Wingdings" pitchFamily="2" charset="2"/>
              <a:buNone/>
              <a:defRPr/>
            </a:pPr>
            <a:endParaRPr lang="pt-BR" sz="2400" dirty="0" smtClean="0">
              <a:solidFill>
                <a:schemeClr val="accent2">
                  <a:lumMod val="50000"/>
                </a:schemeClr>
              </a:solidFill>
              <a:latin typeface="Calibri"/>
              <a:ea typeface="Calibri"/>
              <a:cs typeface="Times New Roman"/>
            </a:endParaRPr>
          </a:p>
          <a:p>
            <a:pPr marL="0" indent="0">
              <a:spcAft>
                <a:spcPts val="1000"/>
              </a:spcAft>
              <a:buFont typeface="Wingdings" pitchFamily="2" charset="2"/>
              <a:buNone/>
              <a:defRPr/>
            </a:pPr>
            <a:endParaRPr lang="pt-BR" sz="2400" dirty="0" smtClean="0">
              <a:solidFill>
                <a:schemeClr val="accent2">
                  <a:lumMod val="50000"/>
                </a:schemeClr>
              </a:solidFill>
              <a:latin typeface="Calibri"/>
              <a:ea typeface="Calibri"/>
              <a:cs typeface="Times New Roman"/>
            </a:endParaRPr>
          </a:p>
          <a:p>
            <a:pPr>
              <a:defRPr/>
            </a:pPr>
            <a:endParaRPr lang="pt-BR" dirty="0"/>
          </a:p>
        </p:txBody>
      </p:sp>
      <p:grpSp>
        <p:nvGrpSpPr>
          <p:cNvPr id="2" name="Group 7"/>
          <p:cNvGrpSpPr>
            <a:grpSpLocks noChangeAspect="1"/>
          </p:cNvGrpSpPr>
          <p:nvPr/>
        </p:nvGrpSpPr>
        <p:grpSpPr bwMode="auto">
          <a:xfrm>
            <a:off x="755650" y="6291263"/>
            <a:ext cx="7680325" cy="503237"/>
            <a:chOff x="476" y="3963"/>
            <a:chExt cx="4838" cy="317"/>
          </a:xfrm>
        </p:grpSpPr>
        <p:sp>
          <p:nvSpPr>
            <p:cNvPr id="13317" name="AutoShape 6"/>
            <p:cNvSpPr>
              <a:spLocks noChangeAspect="1" noChangeArrowheads="1" noTextEdit="1"/>
            </p:cNvSpPr>
            <p:nvPr/>
          </p:nvSpPr>
          <p:spPr bwMode="auto">
            <a:xfrm>
              <a:off x="476" y="3970"/>
              <a:ext cx="4838" cy="295"/>
            </a:xfrm>
            <a:prstGeom prst="rect">
              <a:avLst/>
            </a:prstGeom>
            <a:noFill/>
            <a:ln w="9525">
              <a:noFill/>
              <a:miter lim="800000"/>
              <a:headEnd/>
              <a:tailEnd/>
            </a:ln>
          </p:spPr>
          <p:txBody>
            <a:bodyPr/>
            <a:lstStyle/>
            <a:p>
              <a:endParaRPr lang="pt-BR"/>
            </a:p>
          </p:txBody>
        </p:sp>
        <p:sp>
          <p:nvSpPr>
            <p:cNvPr id="13318" name="Rectangle 8"/>
            <p:cNvSpPr>
              <a:spLocks noChangeArrowheads="1"/>
            </p:cNvSpPr>
            <p:nvPr/>
          </p:nvSpPr>
          <p:spPr bwMode="auto">
            <a:xfrm>
              <a:off x="476" y="3971"/>
              <a:ext cx="1180" cy="155"/>
            </a:xfrm>
            <a:prstGeom prst="rect">
              <a:avLst/>
            </a:prstGeom>
            <a:noFill/>
            <a:ln w="9525">
              <a:noFill/>
              <a:miter lim="800000"/>
              <a:headEnd/>
              <a:tailEnd/>
            </a:ln>
          </p:spPr>
          <p:txBody>
            <a:bodyPr wrap="none" lIns="0" tIns="0" rIns="0" bIns="0">
              <a:spAutoFit/>
            </a:bodyPr>
            <a:lstStyle/>
            <a:p>
              <a:r>
                <a:rPr lang="pt-BR" altLang="pt-BR" sz="1600" noProof="1">
                  <a:solidFill>
                    <a:srgbClr val="0070C0"/>
                  </a:solidFill>
                  <a:latin typeface="Times New Roman" pitchFamily="18" charset="0"/>
                </a:rPr>
                <a:t>BARCIA, Pedro Luis. </a:t>
              </a:r>
              <a:endParaRPr lang="pt-BR" altLang="pt-BR" noProof="1">
                <a:solidFill>
                  <a:srgbClr val="0070C0"/>
                </a:solidFill>
              </a:endParaRPr>
            </a:p>
          </p:txBody>
        </p:sp>
        <p:sp>
          <p:nvSpPr>
            <p:cNvPr id="13319" name="Rectangle 9"/>
            <p:cNvSpPr>
              <a:spLocks noChangeArrowheads="1"/>
            </p:cNvSpPr>
            <p:nvPr/>
          </p:nvSpPr>
          <p:spPr bwMode="auto">
            <a:xfrm>
              <a:off x="1656" y="3970"/>
              <a:ext cx="2303" cy="155"/>
            </a:xfrm>
            <a:prstGeom prst="rect">
              <a:avLst/>
            </a:prstGeom>
            <a:noFill/>
            <a:ln w="9525">
              <a:noFill/>
              <a:miter lim="800000"/>
              <a:headEnd/>
              <a:tailEnd/>
            </a:ln>
          </p:spPr>
          <p:txBody>
            <a:bodyPr lIns="0" tIns="0" rIns="0" bIns="0">
              <a:spAutoFit/>
            </a:bodyPr>
            <a:lstStyle/>
            <a:p>
              <a:r>
                <a:rPr lang="pt-BR" altLang="pt-BR" sz="1600" i="1">
                  <a:solidFill>
                    <a:srgbClr val="0070C0"/>
                  </a:solidFill>
                  <a:latin typeface="Times New Roman" pitchFamily="18" charset="0"/>
                </a:rPr>
                <a:t>Los </a:t>
              </a:r>
              <a:r>
                <a:rPr lang="pt-BR" altLang="pt-BR" sz="1600" i="1" noProof="1">
                  <a:solidFill>
                    <a:srgbClr val="0070C0"/>
                  </a:solidFill>
                  <a:latin typeface="Times New Roman" pitchFamily="18" charset="0"/>
                </a:rPr>
                <a:t>diccionarios del español de la Argentina</a:t>
              </a:r>
              <a:endParaRPr lang="pt-BR" altLang="pt-BR" i="1" noProof="1">
                <a:solidFill>
                  <a:srgbClr val="0070C0"/>
                </a:solidFill>
              </a:endParaRPr>
            </a:p>
          </p:txBody>
        </p:sp>
        <p:sp>
          <p:nvSpPr>
            <p:cNvPr id="13320" name="Rectangle 10"/>
            <p:cNvSpPr>
              <a:spLocks noChangeArrowheads="1"/>
            </p:cNvSpPr>
            <p:nvPr/>
          </p:nvSpPr>
          <p:spPr bwMode="auto">
            <a:xfrm>
              <a:off x="3960" y="3971"/>
              <a:ext cx="650" cy="155"/>
            </a:xfrm>
            <a:prstGeom prst="rect">
              <a:avLst/>
            </a:prstGeom>
            <a:noFill/>
            <a:ln w="9525">
              <a:noFill/>
              <a:miter lim="800000"/>
              <a:headEnd/>
              <a:tailEnd/>
            </a:ln>
          </p:spPr>
          <p:txBody>
            <a:bodyPr wrap="none" lIns="0" tIns="0" rIns="0" bIns="0">
              <a:spAutoFit/>
            </a:bodyPr>
            <a:lstStyle/>
            <a:p>
              <a:r>
                <a:rPr lang="pt-BR" altLang="pt-BR" sz="1600">
                  <a:solidFill>
                    <a:srgbClr val="000000"/>
                  </a:solidFill>
                  <a:latin typeface="Times New Roman" pitchFamily="18" charset="0"/>
                </a:rPr>
                <a:t>. </a:t>
              </a:r>
              <a:r>
                <a:rPr lang="pt-BR" altLang="pt-BR" sz="1600">
                  <a:solidFill>
                    <a:srgbClr val="0070C0"/>
                  </a:solidFill>
                  <a:latin typeface="Times New Roman" pitchFamily="18" charset="0"/>
                </a:rPr>
                <a:t>Buenos Air</a:t>
              </a:r>
              <a:endParaRPr lang="pt-BR" altLang="pt-BR">
                <a:solidFill>
                  <a:srgbClr val="0070C0"/>
                </a:solidFill>
              </a:endParaRPr>
            </a:p>
          </p:txBody>
        </p:sp>
        <p:sp>
          <p:nvSpPr>
            <p:cNvPr id="13321" name="Rectangle 11"/>
            <p:cNvSpPr>
              <a:spLocks noChangeArrowheads="1"/>
            </p:cNvSpPr>
            <p:nvPr/>
          </p:nvSpPr>
          <p:spPr bwMode="auto">
            <a:xfrm>
              <a:off x="4582" y="3963"/>
              <a:ext cx="727" cy="155"/>
            </a:xfrm>
            <a:prstGeom prst="rect">
              <a:avLst/>
            </a:prstGeom>
            <a:noFill/>
            <a:ln w="9525">
              <a:noFill/>
              <a:miter lim="800000"/>
              <a:headEnd/>
              <a:tailEnd/>
            </a:ln>
          </p:spPr>
          <p:txBody>
            <a:bodyPr wrap="none" lIns="0" tIns="0" rIns="0" bIns="0">
              <a:spAutoFit/>
            </a:bodyPr>
            <a:lstStyle/>
            <a:p>
              <a:r>
                <a:rPr lang="pt-BR" altLang="pt-BR" sz="1600">
                  <a:solidFill>
                    <a:srgbClr val="0070C0"/>
                  </a:solidFill>
                  <a:latin typeface="Times New Roman" pitchFamily="18" charset="0"/>
                </a:rPr>
                <a:t>es: Academia </a:t>
              </a:r>
              <a:endParaRPr lang="pt-BR" altLang="pt-BR">
                <a:solidFill>
                  <a:srgbClr val="0070C0"/>
                </a:solidFill>
              </a:endParaRPr>
            </a:p>
          </p:txBody>
        </p:sp>
        <p:sp>
          <p:nvSpPr>
            <p:cNvPr id="13322" name="Rectangle 12"/>
            <p:cNvSpPr>
              <a:spLocks noChangeArrowheads="1"/>
            </p:cNvSpPr>
            <p:nvPr/>
          </p:nvSpPr>
          <p:spPr bwMode="auto">
            <a:xfrm>
              <a:off x="476" y="4118"/>
              <a:ext cx="1350" cy="155"/>
            </a:xfrm>
            <a:prstGeom prst="rect">
              <a:avLst/>
            </a:prstGeom>
            <a:noFill/>
            <a:ln w="9525">
              <a:noFill/>
              <a:miter lim="800000"/>
              <a:headEnd/>
              <a:tailEnd/>
            </a:ln>
          </p:spPr>
          <p:txBody>
            <a:bodyPr wrap="none" lIns="0" tIns="0" rIns="0" bIns="0">
              <a:spAutoFit/>
            </a:bodyPr>
            <a:lstStyle/>
            <a:p>
              <a:r>
                <a:rPr lang="pt-BR" altLang="pt-BR" sz="1600">
                  <a:solidFill>
                    <a:srgbClr val="0070C0"/>
                  </a:solidFill>
                  <a:latin typeface="Times New Roman" pitchFamily="18" charset="0"/>
                </a:rPr>
                <a:t>Argentina de Letras 2004</a:t>
              </a:r>
              <a:endParaRPr lang="pt-BR" altLang="pt-BR"/>
            </a:p>
          </p:txBody>
        </p:sp>
        <p:sp>
          <p:nvSpPr>
            <p:cNvPr id="11275" name="Rectangle 13"/>
            <p:cNvSpPr>
              <a:spLocks noChangeArrowheads="1"/>
            </p:cNvSpPr>
            <p:nvPr/>
          </p:nvSpPr>
          <p:spPr bwMode="auto">
            <a:xfrm>
              <a:off x="1831" y="4125"/>
              <a:ext cx="1118" cy="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defRPr/>
              </a:pPr>
              <a:r>
                <a:rPr lang="pt-BR" altLang="pt-BR" sz="1600" dirty="0" smtClean="0">
                  <a:solidFill>
                    <a:srgbClr val="0070C0"/>
                  </a:solidFill>
                  <a:latin typeface="Times New Roman" pitchFamily="18" charset="0"/>
                  <a:cs typeface="Arial" pitchFamily="34" charset="0"/>
                </a:rPr>
                <a:t> (apud Costa, 2014</a:t>
              </a:r>
              <a:r>
                <a:rPr lang="pt-BR" altLang="pt-BR" sz="1600" dirty="0" smtClean="0">
                  <a:solidFill>
                    <a:schemeClr val="accent1">
                      <a:lumMod val="75000"/>
                    </a:schemeClr>
                  </a:solidFill>
                  <a:latin typeface="Times New Roman" pitchFamily="18" charset="0"/>
                  <a:cs typeface="Arial" pitchFamily="34" charset="0"/>
                </a:rPr>
                <a:t>).  </a:t>
              </a:r>
              <a:endParaRPr lang="pt-BR" altLang="pt-BR" sz="1800" dirty="0" smtClean="0">
                <a:solidFill>
                  <a:schemeClr val="accent1">
                    <a:lumMod val="75000"/>
                  </a:schemeClr>
                </a:solidFill>
                <a:cs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err="1" smtClean="0">
                <a:solidFill>
                  <a:schemeClr val="bg2">
                    <a:lumMod val="25000"/>
                  </a:schemeClr>
                </a:solidFill>
              </a:rPr>
              <a:t>Diccionario</a:t>
            </a:r>
            <a:r>
              <a:rPr lang="pt-BR" i="1" dirty="0" smtClean="0">
                <a:solidFill>
                  <a:schemeClr val="bg2">
                    <a:lumMod val="25000"/>
                  </a:schemeClr>
                </a:solidFill>
              </a:rPr>
              <a:t> </a:t>
            </a:r>
            <a:r>
              <a:rPr lang="pt-BR" i="1" dirty="0" err="1" smtClean="0">
                <a:solidFill>
                  <a:schemeClr val="bg2">
                    <a:lumMod val="25000"/>
                  </a:schemeClr>
                </a:solidFill>
              </a:rPr>
              <a:t>del</a:t>
            </a:r>
            <a:r>
              <a:rPr lang="pt-BR" i="1" dirty="0" smtClean="0">
                <a:solidFill>
                  <a:schemeClr val="bg2">
                    <a:lumMod val="25000"/>
                  </a:schemeClr>
                </a:solidFill>
              </a:rPr>
              <a:t> </a:t>
            </a:r>
            <a:r>
              <a:rPr lang="pt-BR" i="1" dirty="0" err="1" smtClean="0">
                <a:solidFill>
                  <a:schemeClr val="bg2">
                    <a:lumMod val="25000"/>
                  </a:schemeClr>
                </a:solidFill>
              </a:rPr>
              <a:t>español</a:t>
            </a:r>
            <a:r>
              <a:rPr lang="pt-BR" i="1" dirty="0" smtClean="0">
                <a:solidFill>
                  <a:schemeClr val="bg2">
                    <a:lumMod val="25000"/>
                  </a:schemeClr>
                </a:solidFill>
              </a:rPr>
              <a:t> de México</a:t>
            </a:r>
            <a:endParaRPr lang="pt-BR" i="1" dirty="0">
              <a:solidFill>
                <a:schemeClr val="bg2">
                  <a:lumMod val="25000"/>
                </a:schemeClr>
              </a:solidFill>
            </a:endParaRPr>
          </a:p>
        </p:txBody>
      </p:sp>
      <p:sp>
        <p:nvSpPr>
          <p:cNvPr id="3" name="Espaço Reservado para Conteúdo 2"/>
          <p:cNvSpPr>
            <a:spLocks noGrp="1"/>
          </p:cNvSpPr>
          <p:nvPr>
            <p:ph idx="1"/>
          </p:nvPr>
        </p:nvSpPr>
        <p:spPr/>
        <p:txBody>
          <a:bodyPr/>
          <a:lstStyle/>
          <a:p>
            <a:pPr>
              <a:buNone/>
            </a:pPr>
            <a:r>
              <a:rPr lang="pt-BR" dirty="0" smtClean="0">
                <a:solidFill>
                  <a:schemeClr val="bg2">
                    <a:lumMod val="25000"/>
                  </a:schemeClr>
                </a:solidFill>
              </a:rPr>
              <a:t>Equipo lexicográfico a cargo de Luis Fernando Lara (</a:t>
            </a:r>
            <a:r>
              <a:rPr lang="pt-BR" dirty="0" err="1" smtClean="0">
                <a:solidFill>
                  <a:schemeClr val="bg2">
                    <a:lumMod val="25000"/>
                  </a:schemeClr>
                </a:solidFill>
              </a:rPr>
              <a:t>Colegio</a:t>
            </a:r>
            <a:r>
              <a:rPr lang="pt-BR" dirty="0" smtClean="0">
                <a:solidFill>
                  <a:schemeClr val="bg2">
                    <a:lumMod val="25000"/>
                  </a:schemeClr>
                </a:solidFill>
              </a:rPr>
              <a:t> de México). </a:t>
            </a:r>
          </a:p>
          <a:p>
            <a:endParaRPr lang="pt-BR" dirty="0" smtClean="0">
              <a:solidFill>
                <a:schemeClr val="bg2">
                  <a:lumMod val="25000"/>
                </a:schemeClr>
              </a:solidFill>
            </a:endParaRPr>
          </a:p>
          <a:p>
            <a:r>
              <a:rPr lang="pt-BR" dirty="0" smtClean="0">
                <a:solidFill>
                  <a:schemeClr val="bg2">
                    <a:lumMod val="25000"/>
                  </a:schemeClr>
                </a:solidFill>
              </a:rPr>
              <a:t>Fecha de </a:t>
            </a:r>
            <a:r>
              <a:rPr lang="pt-BR" dirty="0" err="1" smtClean="0">
                <a:solidFill>
                  <a:schemeClr val="bg2">
                    <a:lumMod val="25000"/>
                  </a:schemeClr>
                </a:solidFill>
              </a:rPr>
              <a:t>publicación</a:t>
            </a:r>
            <a:r>
              <a:rPr lang="pt-BR" dirty="0" smtClean="0">
                <a:solidFill>
                  <a:schemeClr val="bg2">
                    <a:lumMod val="25000"/>
                  </a:schemeClr>
                </a:solidFill>
              </a:rPr>
              <a:t>: 2009. </a:t>
            </a:r>
          </a:p>
          <a:p>
            <a:r>
              <a:rPr lang="pt-BR" dirty="0" smtClean="0">
                <a:solidFill>
                  <a:schemeClr val="bg2">
                    <a:lumMod val="25000"/>
                  </a:schemeClr>
                </a:solidFill>
              </a:rPr>
              <a:t>Enlace: </a:t>
            </a:r>
            <a:r>
              <a:rPr lang="pt-BR" dirty="0" smtClean="0">
                <a:solidFill>
                  <a:schemeClr val="bg2">
                    <a:lumMod val="25000"/>
                  </a:schemeClr>
                </a:solidFill>
                <a:hlinkClick r:id="rId2"/>
              </a:rPr>
              <a:t>http://dem.colmex.mx/</a:t>
            </a:r>
            <a:r>
              <a:rPr lang="pt-BR" dirty="0" smtClean="0">
                <a:solidFill>
                  <a:schemeClr val="bg2">
                    <a:lumMod val="25000"/>
                  </a:schemeClr>
                </a:solidFill>
              </a:rPr>
              <a:t> </a:t>
            </a:r>
            <a:endParaRPr lang="pt-BR" dirty="0">
              <a:solidFill>
                <a:schemeClr val="bg2">
                  <a:lumMod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i="1" dirty="0" err="1" smtClean="0">
                <a:solidFill>
                  <a:schemeClr val="bg2">
                    <a:lumMod val="25000"/>
                  </a:schemeClr>
                </a:solidFill>
              </a:rPr>
              <a:t>Diccionario</a:t>
            </a:r>
            <a:r>
              <a:rPr lang="pt-BR" i="1" dirty="0" smtClean="0">
                <a:solidFill>
                  <a:schemeClr val="bg2">
                    <a:lumMod val="25000"/>
                  </a:schemeClr>
                </a:solidFill>
              </a:rPr>
              <a:t> </a:t>
            </a:r>
            <a:r>
              <a:rPr lang="pt-BR" i="1" u="sng" dirty="0" smtClean="0">
                <a:solidFill>
                  <a:schemeClr val="bg2">
                    <a:lumMod val="25000"/>
                  </a:schemeClr>
                </a:solidFill>
              </a:rPr>
              <a:t>Integral</a:t>
            </a:r>
            <a:r>
              <a:rPr lang="pt-BR" i="1" dirty="0" smtClean="0">
                <a:solidFill>
                  <a:schemeClr val="bg2">
                    <a:lumMod val="25000"/>
                  </a:schemeClr>
                </a:solidFill>
              </a:rPr>
              <a:t> </a:t>
            </a:r>
            <a:r>
              <a:rPr lang="pt-BR" i="1" dirty="0" err="1" smtClean="0">
                <a:solidFill>
                  <a:schemeClr val="bg2">
                    <a:lumMod val="25000"/>
                  </a:schemeClr>
                </a:solidFill>
              </a:rPr>
              <a:t>del</a:t>
            </a:r>
            <a:r>
              <a:rPr lang="pt-BR" i="1" dirty="0" smtClean="0">
                <a:solidFill>
                  <a:schemeClr val="bg2">
                    <a:lumMod val="25000"/>
                  </a:schemeClr>
                </a:solidFill>
              </a:rPr>
              <a:t> Español de </a:t>
            </a:r>
            <a:r>
              <a:rPr lang="pt-BR" i="1" dirty="0" err="1" smtClean="0">
                <a:solidFill>
                  <a:schemeClr val="bg2">
                    <a:lumMod val="25000"/>
                  </a:schemeClr>
                </a:solidFill>
              </a:rPr>
              <a:t>la</a:t>
            </a:r>
            <a:r>
              <a:rPr lang="pt-BR" i="1" dirty="0" smtClean="0">
                <a:solidFill>
                  <a:schemeClr val="bg2">
                    <a:lumMod val="25000"/>
                  </a:schemeClr>
                </a:solidFill>
              </a:rPr>
              <a:t> Argentina. </a:t>
            </a:r>
            <a:endParaRPr lang="pt-BR" i="1" dirty="0">
              <a:solidFill>
                <a:schemeClr val="bg2">
                  <a:lumMod val="25000"/>
                </a:schemeClr>
              </a:solidFill>
            </a:endParaRPr>
          </a:p>
        </p:txBody>
      </p:sp>
      <p:sp>
        <p:nvSpPr>
          <p:cNvPr id="3" name="Espaço Reservado para Conteúdo 2"/>
          <p:cNvSpPr>
            <a:spLocks noGrp="1"/>
          </p:cNvSpPr>
          <p:nvPr>
            <p:ph idx="1"/>
          </p:nvPr>
        </p:nvSpPr>
        <p:spPr/>
        <p:txBody>
          <a:bodyPr>
            <a:normAutofit fontScale="92500" lnSpcReduction="20000"/>
          </a:bodyPr>
          <a:lstStyle/>
          <a:p>
            <a:pPr indent="0" algn="just">
              <a:buNone/>
            </a:pPr>
            <a:r>
              <a:rPr lang="es-BO" dirty="0" smtClean="0">
                <a:solidFill>
                  <a:schemeClr val="bg2">
                    <a:lumMod val="25000"/>
                  </a:schemeClr>
                </a:solidFill>
              </a:rPr>
              <a:t>obra que respondió al proyecto lexicográfico elaborado por un equipo conformado por investigadores del área. Editorial </a:t>
            </a:r>
            <a:r>
              <a:rPr lang="es-BO" i="1" dirty="0" smtClean="0">
                <a:solidFill>
                  <a:schemeClr val="bg2">
                    <a:lumMod val="25000"/>
                  </a:schemeClr>
                </a:solidFill>
              </a:rPr>
              <a:t>Voz activa</a:t>
            </a:r>
            <a:r>
              <a:rPr lang="es-BO" dirty="0" smtClean="0">
                <a:solidFill>
                  <a:schemeClr val="bg2">
                    <a:lumMod val="25000"/>
                  </a:schemeClr>
                </a:solidFill>
              </a:rPr>
              <a:t>, marca de la editorial </a:t>
            </a:r>
            <a:r>
              <a:rPr lang="es-BO" i="1" dirty="0" smtClean="0">
                <a:solidFill>
                  <a:schemeClr val="bg2">
                    <a:lumMod val="25000"/>
                  </a:schemeClr>
                </a:solidFill>
              </a:rPr>
              <a:t>Tinta fresca</a:t>
            </a:r>
            <a:r>
              <a:rPr lang="es-BO" dirty="0" smtClean="0">
                <a:solidFill>
                  <a:schemeClr val="bg2">
                    <a:lumMod val="25000"/>
                  </a:schemeClr>
                </a:solidFill>
              </a:rPr>
              <a:t> que pertenece al </a:t>
            </a:r>
            <a:r>
              <a:rPr lang="es-BO" i="1" dirty="0" smtClean="0">
                <a:solidFill>
                  <a:schemeClr val="bg2">
                    <a:lumMod val="25000"/>
                  </a:schemeClr>
                </a:solidFill>
              </a:rPr>
              <a:t>Grupo</a:t>
            </a:r>
            <a:r>
              <a:rPr lang="es-BO" dirty="0" smtClean="0">
                <a:solidFill>
                  <a:schemeClr val="bg2">
                    <a:lumMod val="25000"/>
                  </a:schemeClr>
                </a:solidFill>
              </a:rPr>
              <a:t> </a:t>
            </a:r>
            <a:r>
              <a:rPr lang="es-BO" i="1" dirty="0" smtClean="0">
                <a:solidFill>
                  <a:schemeClr val="bg2">
                    <a:lumMod val="25000"/>
                  </a:schemeClr>
                </a:solidFill>
              </a:rPr>
              <a:t>Clarín</a:t>
            </a:r>
            <a:r>
              <a:rPr lang="es-BO" dirty="0" smtClean="0">
                <a:solidFill>
                  <a:schemeClr val="bg2">
                    <a:lumMod val="25000"/>
                  </a:schemeClr>
                </a:solidFill>
              </a:rPr>
              <a:t> (cf. Costa, 2014), gran conglomerado mediático de la Argentina</a:t>
            </a:r>
            <a:r>
              <a:rPr lang="es-BO" dirty="0" smtClean="0">
                <a:solidFill>
                  <a:schemeClr val="bg2">
                    <a:lumMod val="25000"/>
                  </a:schemeClr>
                </a:solidFill>
              </a:rPr>
              <a:t>. Fecha de publicación: 2008. </a:t>
            </a:r>
            <a:endParaRPr lang="es-BO" dirty="0" smtClean="0">
              <a:solidFill>
                <a:schemeClr val="bg2">
                  <a:lumMod val="25000"/>
                </a:schemeClr>
              </a:solidFill>
            </a:endParaRPr>
          </a:p>
          <a:p>
            <a:pPr>
              <a:buNone/>
            </a:pPr>
            <a:endParaRPr lang="pt-BR" dirty="0" smtClean="0">
              <a:solidFill>
                <a:schemeClr val="bg2">
                  <a:lumMod val="25000"/>
                </a:schemeClr>
              </a:solidFill>
            </a:endParaRPr>
          </a:p>
          <a:p>
            <a:pPr algn="just">
              <a:buNone/>
            </a:pPr>
            <a:r>
              <a:rPr lang="pt-BR" dirty="0" smtClean="0">
                <a:solidFill>
                  <a:schemeClr val="bg2">
                    <a:lumMod val="25000"/>
                  </a:schemeClr>
                </a:solidFill>
              </a:rPr>
              <a:t>Observamos que hasta 2017 </a:t>
            </a:r>
            <a:r>
              <a:rPr lang="pt-BR" dirty="0" err="1" smtClean="0">
                <a:solidFill>
                  <a:schemeClr val="bg2">
                    <a:lumMod val="25000"/>
                  </a:schemeClr>
                </a:solidFill>
              </a:rPr>
              <a:t>el</a:t>
            </a:r>
            <a:r>
              <a:rPr lang="pt-BR" dirty="0" smtClean="0">
                <a:solidFill>
                  <a:schemeClr val="bg2">
                    <a:lumMod val="25000"/>
                  </a:schemeClr>
                </a:solidFill>
              </a:rPr>
              <a:t> </a:t>
            </a:r>
            <a:r>
              <a:rPr lang="pt-BR" dirty="0" err="1" smtClean="0">
                <a:solidFill>
                  <a:schemeClr val="bg2">
                    <a:lumMod val="25000"/>
                  </a:schemeClr>
                </a:solidFill>
              </a:rPr>
              <a:t>diccionario</a:t>
            </a:r>
            <a:r>
              <a:rPr lang="pt-BR" dirty="0" smtClean="0">
                <a:solidFill>
                  <a:schemeClr val="bg2">
                    <a:lumMod val="25000"/>
                  </a:schemeClr>
                </a:solidFill>
              </a:rPr>
              <a:t> </a:t>
            </a:r>
            <a:r>
              <a:rPr lang="pt-BR" dirty="0" err="1" smtClean="0">
                <a:solidFill>
                  <a:schemeClr val="bg2">
                    <a:lumMod val="25000"/>
                  </a:schemeClr>
                </a:solidFill>
              </a:rPr>
              <a:t>contó</a:t>
            </a:r>
            <a:r>
              <a:rPr lang="pt-BR" dirty="0" smtClean="0">
                <a:solidFill>
                  <a:schemeClr val="bg2">
                    <a:lumMod val="25000"/>
                  </a:schemeClr>
                </a:solidFill>
              </a:rPr>
              <a:t> </a:t>
            </a:r>
            <a:r>
              <a:rPr lang="pt-BR" dirty="0" err="1" smtClean="0">
                <a:solidFill>
                  <a:schemeClr val="bg2">
                    <a:lumMod val="25000"/>
                  </a:schemeClr>
                </a:solidFill>
              </a:rPr>
              <a:t>con</a:t>
            </a:r>
            <a:r>
              <a:rPr lang="pt-BR" dirty="0" smtClean="0">
                <a:solidFill>
                  <a:schemeClr val="bg2">
                    <a:lumMod val="25000"/>
                  </a:schemeClr>
                </a:solidFill>
              </a:rPr>
              <a:t> una </a:t>
            </a:r>
            <a:r>
              <a:rPr lang="pt-BR" dirty="0" err="1" smtClean="0">
                <a:solidFill>
                  <a:schemeClr val="bg2">
                    <a:lumMod val="25000"/>
                  </a:schemeClr>
                </a:solidFill>
              </a:rPr>
              <a:t>versión</a:t>
            </a:r>
            <a:r>
              <a:rPr lang="pt-BR" dirty="0" smtClean="0">
                <a:solidFill>
                  <a:schemeClr val="bg2">
                    <a:lumMod val="25000"/>
                  </a:schemeClr>
                </a:solidFill>
              </a:rPr>
              <a:t> en </a:t>
            </a:r>
            <a:r>
              <a:rPr lang="pt-BR" dirty="0" err="1" smtClean="0">
                <a:solidFill>
                  <a:schemeClr val="bg2">
                    <a:lumMod val="25000"/>
                  </a:schemeClr>
                </a:solidFill>
              </a:rPr>
              <a:t>el</a:t>
            </a:r>
            <a:r>
              <a:rPr lang="pt-BR" dirty="0" smtClean="0">
                <a:solidFill>
                  <a:schemeClr val="bg2">
                    <a:lumMod val="25000"/>
                  </a:schemeClr>
                </a:solidFill>
              </a:rPr>
              <a:t> sitio de </a:t>
            </a:r>
            <a:r>
              <a:rPr lang="pt-BR" dirty="0" err="1" smtClean="0">
                <a:solidFill>
                  <a:schemeClr val="bg2">
                    <a:lumMod val="25000"/>
                  </a:schemeClr>
                </a:solidFill>
              </a:rPr>
              <a:t>Clarín</a:t>
            </a:r>
            <a:r>
              <a:rPr lang="pt-BR" dirty="0" smtClean="0">
                <a:solidFill>
                  <a:schemeClr val="bg2">
                    <a:lumMod val="25000"/>
                  </a:schemeClr>
                </a:solidFill>
              </a:rPr>
              <a:t>: </a:t>
            </a:r>
            <a:r>
              <a:rPr lang="pt-BR" u="sng" dirty="0" smtClean="0">
                <a:solidFill>
                  <a:schemeClr val="bg2">
                    <a:lumMod val="25000"/>
                  </a:schemeClr>
                </a:solidFill>
                <a:hlinkClick r:id="rId2"/>
              </a:rPr>
              <a:t>www.clarin.com.ar</a:t>
            </a:r>
            <a:r>
              <a:rPr lang="pt-BR" dirty="0" smtClean="0">
                <a:solidFill>
                  <a:schemeClr val="bg2">
                    <a:lumMod val="25000"/>
                  </a:schemeClr>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476672"/>
            <a:ext cx="8640960" cy="5649491"/>
          </a:xfrm>
        </p:spPr>
        <p:txBody>
          <a:bodyPr>
            <a:normAutofit fontScale="92500" lnSpcReduction="20000"/>
          </a:bodyPr>
          <a:lstStyle/>
          <a:p>
            <a:pPr indent="0" algn="just">
              <a:buNone/>
            </a:pPr>
            <a:r>
              <a:rPr lang="pt-BR" u="sng" dirty="0" smtClean="0">
                <a:solidFill>
                  <a:schemeClr val="accent2">
                    <a:lumMod val="75000"/>
                  </a:schemeClr>
                </a:solidFill>
              </a:rPr>
              <a:t>Apesar da dominação</a:t>
            </a:r>
            <a:r>
              <a:rPr lang="pt-BR" dirty="0" smtClean="0">
                <a:solidFill>
                  <a:schemeClr val="accent2">
                    <a:lumMod val="75000"/>
                  </a:schemeClr>
                </a:solidFill>
              </a:rPr>
              <a:t>, por outro lado, o colonizado pode silenciosamente estar exercendo </a:t>
            </a:r>
            <a:r>
              <a:rPr lang="pt-BR" b="1" dirty="0" smtClean="0">
                <a:solidFill>
                  <a:schemeClr val="accent2">
                    <a:lumMod val="75000"/>
                  </a:schemeClr>
                </a:solidFill>
              </a:rPr>
              <a:t>formas de resistência e de reorganização </a:t>
            </a:r>
            <a:r>
              <a:rPr lang="pt-BR" dirty="0" smtClean="0">
                <a:solidFill>
                  <a:schemeClr val="accent2">
                    <a:lumMod val="75000"/>
                  </a:schemeClr>
                </a:solidFill>
              </a:rPr>
              <a:t>de suas práticas significativas. Mas, mesmo após movimentos pela independência, quando o </a:t>
            </a:r>
            <a:r>
              <a:rPr lang="pt-BR" dirty="0" err="1" smtClean="0">
                <a:solidFill>
                  <a:schemeClr val="accent2">
                    <a:lumMod val="75000"/>
                  </a:schemeClr>
                </a:solidFill>
              </a:rPr>
              <a:t>ex-colonizado</a:t>
            </a:r>
            <a:r>
              <a:rPr lang="pt-BR" dirty="0" smtClean="0">
                <a:solidFill>
                  <a:schemeClr val="accent2">
                    <a:lumMod val="75000"/>
                  </a:schemeClr>
                </a:solidFill>
              </a:rPr>
              <a:t> dá início à narração oficial de um outro discurso, </a:t>
            </a:r>
            <a:r>
              <a:rPr lang="pt-BR" dirty="0" err="1" smtClean="0">
                <a:solidFill>
                  <a:schemeClr val="accent2">
                    <a:lumMod val="75000"/>
                  </a:schemeClr>
                </a:solidFill>
              </a:rPr>
              <a:t>territorializando</a:t>
            </a:r>
            <a:r>
              <a:rPr lang="pt-BR" dirty="0" smtClean="0">
                <a:solidFill>
                  <a:schemeClr val="accent2">
                    <a:lumMod val="75000"/>
                  </a:schemeClr>
                </a:solidFill>
              </a:rPr>
              <a:t> política e ideologicamente uma identidade e constituindo uma outra tradição para o que deve ser dito na relação tempo-memória, </a:t>
            </a:r>
            <a:r>
              <a:rPr lang="pt-BR" b="1" dirty="0" smtClean="0">
                <a:solidFill>
                  <a:schemeClr val="accent2">
                    <a:lumMod val="75000"/>
                  </a:schemeClr>
                </a:solidFill>
              </a:rPr>
              <a:t>a força dos sentidos anteriormente institucionalizados permanece</a:t>
            </a:r>
            <a:r>
              <a:rPr lang="pt-BR" dirty="0" smtClean="0">
                <a:solidFill>
                  <a:schemeClr val="accent2">
                    <a:lumMod val="75000"/>
                  </a:schemeClr>
                </a:solidFill>
              </a:rPr>
              <a:t> porque muitas vezes não há como dizer essa outra história a não ser pela língua vinda do colonizador </a:t>
            </a:r>
            <a:r>
              <a:rPr lang="pt-BR" dirty="0" smtClean="0">
                <a:solidFill>
                  <a:schemeClr val="bg2">
                    <a:lumMod val="25000"/>
                  </a:schemeClr>
                </a:solidFill>
              </a:rPr>
              <a:t>(Mariani, 2004, p. </a:t>
            </a:r>
            <a:r>
              <a:rPr lang="pt-BR" dirty="0" smtClean="0">
                <a:solidFill>
                  <a:schemeClr val="bg2">
                    <a:lumMod val="25000"/>
                  </a:schemeClr>
                </a:solidFill>
              </a:rPr>
              <a:t>24; destaques nossos)</a:t>
            </a:r>
            <a:r>
              <a:rPr lang="pt-BR" dirty="0" smtClean="0">
                <a:solidFill>
                  <a:schemeClr val="accent2">
                    <a:lumMod val="75000"/>
                  </a:schemeClr>
                </a:solidFill>
              </a:rPr>
              <a:t>.  </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2740</Words>
  <Application>Microsoft Office PowerPoint</Application>
  <PresentationFormat>Apresentação na tela (4:3)</PresentationFormat>
  <Paragraphs>186</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 do Office</vt:lpstr>
      <vt:lpstr>Colonização </vt:lpstr>
      <vt:lpstr>Slide 2</vt:lpstr>
      <vt:lpstr>Slide 3</vt:lpstr>
      <vt:lpstr>Slide 4</vt:lpstr>
      <vt:lpstr>los títulos de diccionarios brasileños  redes de memoria  (cf. Nunes, 2002, p. 105-6) </vt:lpstr>
      <vt:lpstr>el título del  Diccionario integral de la Argentina  en relación con una memoria  (cf. Costa [2014, cap. 2] que toma como base la obra de Barcia, 2004) </vt:lpstr>
      <vt:lpstr>Diccionario del español de México</vt:lpstr>
      <vt:lpstr>Diccionario Integral del Español de la Argentina. </vt:lpstr>
      <vt:lpstr>Slide 9</vt:lpstr>
      <vt:lpstr>Slide 10</vt:lpstr>
      <vt:lpstr>Slide 11</vt:lpstr>
      <vt:lpstr>Slide 12</vt:lpstr>
      <vt:lpstr>Slide 13</vt:lpstr>
      <vt:lpstr>Slide 14</vt:lpstr>
      <vt:lpstr>Slide 15</vt:lpstr>
      <vt:lpstr>Dobb, 1977, p. 209-210.</vt:lpstr>
      <vt:lpstr>Dobb, 1977, p. 214.</vt:lpstr>
      <vt:lpstr>Slide 18</vt:lpstr>
      <vt:lpstr>Slide 19</vt:lpstr>
      <vt:lpstr>Slide 20</vt:lpstr>
      <vt:lpstr>Slide 21</vt:lpstr>
      <vt:lpstr>León Nuñez, 2017, p. 218.</vt:lpstr>
      <vt:lpstr>Slide 23</vt:lpstr>
      <vt:lpstr>Slide 24</vt:lpstr>
      <vt:lpstr>Slide 25</vt:lpstr>
      <vt:lpstr>Slide 26</vt:lpstr>
      <vt:lpstr>León Nuñez, 2017, p. 215.</vt:lpstr>
      <vt:lpstr>Hobsbawm, 1977, p. 208 </vt:lpstr>
      <vt:lpstr>Hobsbawm, 1977, p. 208 </vt:lpstr>
      <vt:lpstr>Dobb, 1977, p. 209.  </vt:lpstr>
      <vt:lpstr>León Nuñez, 2017, p. 212-213.</vt:lpstr>
      <vt:lpstr>León Nuñez, 2017, p. 218.</vt:lpstr>
      <vt:lpstr>Referências bibliográficas </vt:lpstr>
      <vt:lpstr>León Nuñez, 2017, p. 214-215.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Colonização linguística</dc:title>
  <dc:creator>Maite</dc:creator>
  <cp:lastModifiedBy>Maite</cp:lastModifiedBy>
  <cp:revision>131</cp:revision>
  <dcterms:created xsi:type="dcterms:W3CDTF">2018-08-22T17:28:20Z</dcterms:created>
  <dcterms:modified xsi:type="dcterms:W3CDTF">2019-08-29T09:46:47Z</dcterms:modified>
</cp:coreProperties>
</file>