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9" r:id="rId7"/>
    <p:sldId id="279" r:id="rId8"/>
    <p:sldId id="267" r:id="rId9"/>
    <p:sldId id="280" r:id="rId10"/>
    <p:sldId id="273" r:id="rId11"/>
    <p:sldId id="276" r:id="rId12"/>
    <p:sldId id="278" r:id="rId13"/>
    <p:sldId id="282" r:id="rId14"/>
    <p:sldId id="283" r:id="rId15"/>
    <p:sldId id="284" r:id="rId16"/>
    <p:sldId id="285" r:id="rId17"/>
    <p:sldId id="258" r:id="rId18"/>
    <p:sldId id="286" r:id="rId19"/>
    <p:sldId id="261" r:id="rId20"/>
    <p:sldId id="264" r:id="rId21"/>
    <p:sldId id="265" r:id="rId22"/>
    <p:sldId id="266" r:id="rId23"/>
    <p:sldId id="288" r:id="rId24"/>
    <p:sldId id="289" r:id="rId25"/>
    <p:sldId id="290" r:id="rId26"/>
    <p:sldId id="29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944458-FAD1-4BAC-8DA9-72C971571638}" v="31" dt="2022-06-09T20:44:46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97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5A842-D3AE-4A33-8266-5E90B3B809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A1A90F-550A-4F55-AFE9-D925C24930EE}">
      <dgm:prSet/>
      <dgm:spPr/>
      <dgm:t>
        <a:bodyPr/>
        <a:lstStyle/>
        <a:p>
          <a:r>
            <a:rPr lang="en-US" dirty="0" err="1"/>
            <a:t>Termos</a:t>
          </a:r>
          <a:r>
            <a:rPr lang="en-US" dirty="0"/>
            <a:t> </a:t>
          </a:r>
          <a:r>
            <a:rPr lang="en-US" dirty="0" err="1"/>
            <a:t>econômicos</a:t>
          </a:r>
          <a:endParaRPr lang="en-US" dirty="0"/>
        </a:p>
      </dgm:t>
    </dgm:pt>
    <dgm:pt modelId="{DE8E8581-2C3A-4502-8E63-FD662FF0D5E7}" type="parTrans" cxnId="{B55C542B-D942-4590-AA97-39E3E3D78C2E}">
      <dgm:prSet/>
      <dgm:spPr/>
      <dgm:t>
        <a:bodyPr/>
        <a:lstStyle/>
        <a:p>
          <a:endParaRPr lang="en-US"/>
        </a:p>
      </dgm:t>
    </dgm:pt>
    <dgm:pt modelId="{A7E55045-C8E6-48D5-83DB-AD0C149B980F}" type="sibTrans" cxnId="{B55C542B-D942-4590-AA97-39E3E3D78C2E}">
      <dgm:prSet/>
      <dgm:spPr/>
      <dgm:t>
        <a:bodyPr/>
        <a:lstStyle/>
        <a:p>
          <a:endParaRPr lang="en-US"/>
        </a:p>
      </dgm:t>
    </dgm:pt>
    <dgm:pt modelId="{CD2046A8-B154-41F5-9ADB-079830701CF0}">
      <dgm:prSet/>
      <dgm:spPr/>
      <dgm:t>
        <a:bodyPr/>
        <a:lstStyle/>
        <a:p>
          <a:r>
            <a:rPr lang="en-US" dirty="0" err="1"/>
            <a:t>Clausulado</a:t>
          </a:r>
          <a:endParaRPr lang="en-US" dirty="0"/>
        </a:p>
      </dgm:t>
    </dgm:pt>
    <dgm:pt modelId="{FF79D293-E553-4368-85B4-CEE7CA600938}" type="parTrans" cxnId="{51EBF176-8F66-4116-A4AF-1CCEE1CAD722}">
      <dgm:prSet/>
      <dgm:spPr/>
      <dgm:t>
        <a:bodyPr/>
        <a:lstStyle/>
        <a:p>
          <a:endParaRPr lang="en-US"/>
        </a:p>
      </dgm:t>
    </dgm:pt>
    <dgm:pt modelId="{9803F914-943D-4D3F-BCBC-8C212387BEA0}" type="sibTrans" cxnId="{51EBF176-8F66-4116-A4AF-1CCEE1CAD722}">
      <dgm:prSet/>
      <dgm:spPr/>
      <dgm:t>
        <a:bodyPr/>
        <a:lstStyle/>
        <a:p>
          <a:endParaRPr lang="en-US"/>
        </a:p>
      </dgm:t>
    </dgm:pt>
    <dgm:pt modelId="{866F7FA9-7521-4A26-8307-B8990EDC5A6D}">
      <dgm:prSet/>
      <dgm:spPr/>
      <dgm:t>
        <a:bodyPr/>
        <a:lstStyle/>
        <a:p>
          <a:r>
            <a:rPr lang="en-US" dirty="0" err="1"/>
            <a:t>Alocação</a:t>
          </a:r>
          <a:r>
            <a:rPr lang="en-US" dirty="0"/>
            <a:t> de </a:t>
          </a:r>
          <a:r>
            <a:rPr lang="en-US" dirty="0" err="1"/>
            <a:t>riscos</a:t>
          </a:r>
          <a:endParaRPr lang="en-US" dirty="0"/>
        </a:p>
      </dgm:t>
    </dgm:pt>
    <dgm:pt modelId="{BF554660-E596-48D4-A3DC-D16B16E963EC}" type="parTrans" cxnId="{5D684802-EADB-4A87-BE01-E7A43B5FC917}">
      <dgm:prSet/>
      <dgm:spPr/>
      <dgm:t>
        <a:bodyPr/>
        <a:lstStyle/>
        <a:p>
          <a:endParaRPr lang="en-US"/>
        </a:p>
      </dgm:t>
    </dgm:pt>
    <dgm:pt modelId="{366813C4-F214-4A1F-B9E8-115507DBC9EA}" type="sibTrans" cxnId="{5D684802-EADB-4A87-BE01-E7A43B5FC917}">
      <dgm:prSet/>
      <dgm:spPr/>
      <dgm:t>
        <a:bodyPr/>
        <a:lstStyle/>
        <a:p>
          <a:endParaRPr lang="en-US"/>
        </a:p>
      </dgm:t>
    </dgm:pt>
    <dgm:pt modelId="{6160A895-756E-481B-90BD-8434CEADA509}">
      <dgm:prSet/>
      <dgm:spPr/>
      <dgm:t>
        <a:bodyPr/>
        <a:lstStyle/>
        <a:p>
          <a:r>
            <a:rPr lang="en-US" dirty="0" err="1"/>
            <a:t>Garantias</a:t>
          </a:r>
          <a:endParaRPr lang="en-US" dirty="0"/>
        </a:p>
      </dgm:t>
    </dgm:pt>
    <dgm:pt modelId="{17B674E3-4797-4412-9721-0B49B6ABFAE5}" type="parTrans" cxnId="{5631CE43-D76E-4415-A0AF-E379DD9023DB}">
      <dgm:prSet/>
      <dgm:spPr/>
      <dgm:t>
        <a:bodyPr/>
        <a:lstStyle/>
        <a:p>
          <a:endParaRPr lang="en-US"/>
        </a:p>
      </dgm:t>
    </dgm:pt>
    <dgm:pt modelId="{98930CC0-B44B-4C64-8C5F-8A76A66C176A}" type="sibTrans" cxnId="{5631CE43-D76E-4415-A0AF-E379DD9023DB}">
      <dgm:prSet/>
      <dgm:spPr/>
      <dgm:t>
        <a:bodyPr/>
        <a:lstStyle/>
        <a:p>
          <a:endParaRPr lang="en-US"/>
        </a:p>
      </dgm:t>
    </dgm:pt>
    <dgm:pt modelId="{23CFD2CD-A76A-4186-9661-FDD479DE82AA}">
      <dgm:prSet/>
      <dgm:spPr/>
      <dgm:t>
        <a:bodyPr/>
        <a:lstStyle/>
        <a:p>
          <a:r>
            <a:rPr lang="pt-BR" dirty="0"/>
            <a:t>Renegociações e aditivos, etc...</a:t>
          </a:r>
          <a:endParaRPr lang="en-US" dirty="0"/>
        </a:p>
      </dgm:t>
    </dgm:pt>
    <dgm:pt modelId="{62DCD72F-644E-4577-96D3-8E53985C0EA3}" type="parTrans" cxnId="{CC120795-8BC4-4430-B86A-82AD49A5A60C}">
      <dgm:prSet/>
      <dgm:spPr/>
      <dgm:t>
        <a:bodyPr/>
        <a:lstStyle/>
        <a:p>
          <a:endParaRPr lang="en-US"/>
        </a:p>
      </dgm:t>
    </dgm:pt>
    <dgm:pt modelId="{92CD5DE4-6082-45A8-873E-E7A5E6FD9E8F}" type="sibTrans" cxnId="{CC120795-8BC4-4430-B86A-82AD49A5A60C}">
      <dgm:prSet/>
      <dgm:spPr/>
      <dgm:t>
        <a:bodyPr/>
        <a:lstStyle/>
        <a:p>
          <a:endParaRPr lang="en-US"/>
        </a:p>
      </dgm:t>
    </dgm:pt>
    <dgm:pt modelId="{B599AA93-5046-7A45-9015-BD3A56A3A215}" type="pres">
      <dgm:prSet presAssocID="{DC75A842-D3AE-4A33-8266-5E90B3B80951}" presName="linear" presStyleCnt="0">
        <dgm:presLayoutVars>
          <dgm:animLvl val="lvl"/>
          <dgm:resizeHandles val="exact"/>
        </dgm:presLayoutVars>
      </dgm:prSet>
      <dgm:spPr/>
    </dgm:pt>
    <dgm:pt modelId="{1951BF5C-E339-7E49-97F1-BDC17CFD3FD5}" type="pres">
      <dgm:prSet presAssocID="{3EA1A90F-550A-4F55-AFE9-D925C24930EE}" presName="parentText" presStyleLbl="node1" presStyleIdx="0" presStyleCnt="5" custLinFactNeighborX="-58" custLinFactNeighborY="-22547">
        <dgm:presLayoutVars>
          <dgm:chMax val="0"/>
          <dgm:bulletEnabled val="1"/>
        </dgm:presLayoutVars>
      </dgm:prSet>
      <dgm:spPr/>
    </dgm:pt>
    <dgm:pt modelId="{E7B55FDD-DDE2-2C4E-AFB9-5147AC3FE0CF}" type="pres">
      <dgm:prSet presAssocID="{A7E55045-C8E6-48D5-83DB-AD0C149B980F}" presName="spacer" presStyleCnt="0"/>
      <dgm:spPr/>
    </dgm:pt>
    <dgm:pt modelId="{C512F6C0-138D-4A40-9AC5-4DDF7E1C8FCD}" type="pres">
      <dgm:prSet presAssocID="{CD2046A8-B154-41F5-9ADB-079830701CF0}" presName="parentText" presStyleLbl="node1" presStyleIdx="1" presStyleCnt="5" custLinFactNeighborY="34398">
        <dgm:presLayoutVars>
          <dgm:chMax val="0"/>
          <dgm:bulletEnabled val="1"/>
        </dgm:presLayoutVars>
      </dgm:prSet>
      <dgm:spPr/>
    </dgm:pt>
    <dgm:pt modelId="{27625963-8AE4-1B4E-A261-273923B8113C}" type="pres">
      <dgm:prSet presAssocID="{9803F914-943D-4D3F-BCBC-8C212387BEA0}" presName="spacer" presStyleCnt="0"/>
      <dgm:spPr/>
    </dgm:pt>
    <dgm:pt modelId="{1EEF1955-46A1-074A-B7DF-4D655A49610E}" type="pres">
      <dgm:prSet presAssocID="{866F7FA9-7521-4A26-8307-B8990EDC5A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8632EFC-C4FE-D541-BA41-4B48E97456B0}" type="pres">
      <dgm:prSet presAssocID="{366813C4-F214-4A1F-B9E8-115507DBC9EA}" presName="spacer" presStyleCnt="0"/>
      <dgm:spPr/>
    </dgm:pt>
    <dgm:pt modelId="{04797528-D31B-1844-9C46-43E8B93440F1}" type="pres">
      <dgm:prSet presAssocID="{6160A895-756E-481B-90BD-8434CEADA50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C359F23-6ADE-AD42-B135-AE2139B1B465}" type="pres">
      <dgm:prSet presAssocID="{98930CC0-B44B-4C64-8C5F-8A76A66C176A}" presName="spacer" presStyleCnt="0"/>
      <dgm:spPr/>
    </dgm:pt>
    <dgm:pt modelId="{E9106074-0883-034A-B119-2B0137A9CCCC}" type="pres">
      <dgm:prSet presAssocID="{23CFD2CD-A76A-4186-9661-FDD479DE82A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D684802-EADB-4A87-BE01-E7A43B5FC917}" srcId="{DC75A842-D3AE-4A33-8266-5E90B3B80951}" destId="{866F7FA9-7521-4A26-8307-B8990EDC5A6D}" srcOrd="2" destOrd="0" parTransId="{BF554660-E596-48D4-A3DC-D16B16E963EC}" sibTransId="{366813C4-F214-4A1F-B9E8-115507DBC9EA}"/>
    <dgm:cxn modelId="{EB36F813-8728-1449-B818-DDC9E701E3D4}" type="presOf" srcId="{DC75A842-D3AE-4A33-8266-5E90B3B80951}" destId="{B599AA93-5046-7A45-9015-BD3A56A3A215}" srcOrd="0" destOrd="0" presId="urn:microsoft.com/office/officeart/2005/8/layout/vList2"/>
    <dgm:cxn modelId="{B55C542B-D942-4590-AA97-39E3E3D78C2E}" srcId="{DC75A842-D3AE-4A33-8266-5E90B3B80951}" destId="{3EA1A90F-550A-4F55-AFE9-D925C24930EE}" srcOrd="0" destOrd="0" parTransId="{DE8E8581-2C3A-4502-8E63-FD662FF0D5E7}" sibTransId="{A7E55045-C8E6-48D5-83DB-AD0C149B980F}"/>
    <dgm:cxn modelId="{4C9EEF40-AFA3-4943-BBBF-4528AD40F0E3}" type="presOf" srcId="{3EA1A90F-550A-4F55-AFE9-D925C24930EE}" destId="{1951BF5C-E339-7E49-97F1-BDC17CFD3FD5}" srcOrd="0" destOrd="0" presId="urn:microsoft.com/office/officeart/2005/8/layout/vList2"/>
    <dgm:cxn modelId="{5631CE43-D76E-4415-A0AF-E379DD9023DB}" srcId="{DC75A842-D3AE-4A33-8266-5E90B3B80951}" destId="{6160A895-756E-481B-90BD-8434CEADA509}" srcOrd="3" destOrd="0" parTransId="{17B674E3-4797-4412-9721-0B49B6ABFAE5}" sibTransId="{98930CC0-B44B-4C64-8C5F-8A76A66C176A}"/>
    <dgm:cxn modelId="{51EBF176-8F66-4116-A4AF-1CCEE1CAD722}" srcId="{DC75A842-D3AE-4A33-8266-5E90B3B80951}" destId="{CD2046A8-B154-41F5-9ADB-079830701CF0}" srcOrd="1" destOrd="0" parTransId="{FF79D293-E553-4368-85B4-CEE7CA600938}" sibTransId="{9803F914-943D-4D3F-BCBC-8C212387BEA0}"/>
    <dgm:cxn modelId="{CC120795-8BC4-4430-B86A-82AD49A5A60C}" srcId="{DC75A842-D3AE-4A33-8266-5E90B3B80951}" destId="{23CFD2CD-A76A-4186-9661-FDD479DE82AA}" srcOrd="4" destOrd="0" parTransId="{62DCD72F-644E-4577-96D3-8E53985C0EA3}" sibTransId="{92CD5DE4-6082-45A8-873E-E7A5E6FD9E8F}"/>
    <dgm:cxn modelId="{E4FC07A7-8A03-8841-900F-E0239E5C33D2}" type="presOf" srcId="{6160A895-756E-481B-90BD-8434CEADA509}" destId="{04797528-D31B-1844-9C46-43E8B93440F1}" srcOrd="0" destOrd="0" presId="urn:microsoft.com/office/officeart/2005/8/layout/vList2"/>
    <dgm:cxn modelId="{A5E93EAD-EE81-2A4E-9C26-28561E46F5BE}" type="presOf" srcId="{23CFD2CD-A76A-4186-9661-FDD479DE82AA}" destId="{E9106074-0883-034A-B119-2B0137A9CCCC}" srcOrd="0" destOrd="0" presId="urn:microsoft.com/office/officeart/2005/8/layout/vList2"/>
    <dgm:cxn modelId="{839693B0-B225-5D43-A4FB-69ACAB785B43}" type="presOf" srcId="{CD2046A8-B154-41F5-9ADB-079830701CF0}" destId="{C512F6C0-138D-4A40-9AC5-4DDF7E1C8FCD}" srcOrd="0" destOrd="0" presId="urn:microsoft.com/office/officeart/2005/8/layout/vList2"/>
    <dgm:cxn modelId="{6C285DE3-4976-4441-BB88-455CEA3E78C9}" type="presOf" srcId="{866F7FA9-7521-4A26-8307-B8990EDC5A6D}" destId="{1EEF1955-46A1-074A-B7DF-4D655A49610E}" srcOrd="0" destOrd="0" presId="urn:microsoft.com/office/officeart/2005/8/layout/vList2"/>
    <dgm:cxn modelId="{3EC7105A-99F4-2C4D-A54E-17683AA9F475}" type="presParOf" srcId="{B599AA93-5046-7A45-9015-BD3A56A3A215}" destId="{1951BF5C-E339-7E49-97F1-BDC17CFD3FD5}" srcOrd="0" destOrd="0" presId="urn:microsoft.com/office/officeart/2005/8/layout/vList2"/>
    <dgm:cxn modelId="{B6FF8162-9F8C-D14F-BD0B-F22B67D21C03}" type="presParOf" srcId="{B599AA93-5046-7A45-9015-BD3A56A3A215}" destId="{E7B55FDD-DDE2-2C4E-AFB9-5147AC3FE0CF}" srcOrd="1" destOrd="0" presId="urn:microsoft.com/office/officeart/2005/8/layout/vList2"/>
    <dgm:cxn modelId="{4E520EAA-34E2-0043-AEB6-63B46A1F2DC4}" type="presParOf" srcId="{B599AA93-5046-7A45-9015-BD3A56A3A215}" destId="{C512F6C0-138D-4A40-9AC5-4DDF7E1C8FCD}" srcOrd="2" destOrd="0" presId="urn:microsoft.com/office/officeart/2005/8/layout/vList2"/>
    <dgm:cxn modelId="{E61BF2B6-A743-4E47-9E6C-06F81155DFEA}" type="presParOf" srcId="{B599AA93-5046-7A45-9015-BD3A56A3A215}" destId="{27625963-8AE4-1B4E-A261-273923B8113C}" srcOrd="3" destOrd="0" presId="urn:microsoft.com/office/officeart/2005/8/layout/vList2"/>
    <dgm:cxn modelId="{A40C011A-BAA9-FD43-A4C0-098EC7030ED0}" type="presParOf" srcId="{B599AA93-5046-7A45-9015-BD3A56A3A215}" destId="{1EEF1955-46A1-074A-B7DF-4D655A49610E}" srcOrd="4" destOrd="0" presId="urn:microsoft.com/office/officeart/2005/8/layout/vList2"/>
    <dgm:cxn modelId="{744DD13F-C72B-784B-B826-C8457F51D07E}" type="presParOf" srcId="{B599AA93-5046-7A45-9015-BD3A56A3A215}" destId="{48632EFC-C4FE-D541-BA41-4B48E97456B0}" srcOrd="5" destOrd="0" presId="urn:microsoft.com/office/officeart/2005/8/layout/vList2"/>
    <dgm:cxn modelId="{B3D365E6-88E0-0349-BFB7-B26D02B07071}" type="presParOf" srcId="{B599AA93-5046-7A45-9015-BD3A56A3A215}" destId="{04797528-D31B-1844-9C46-43E8B93440F1}" srcOrd="6" destOrd="0" presId="urn:microsoft.com/office/officeart/2005/8/layout/vList2"/>
    <dgm:cxn modelId="{D70AE2D2-EDE5-CA4E-B619-5F5F5762D173}" type="presParOf" srcId="{B599AA93-5046-7A45-9015-BD3A56A3A215}" destId="{DC359F23-6ADE-AD42-B135-AE2139B1B465}" srcOrd="7" destOrd="0" presId="urn:microsoft.com/office/officeart/2005/8/layout/vList2"/>
    <dgm:cxn modelId="{5356F6E9-BD94-BD46-A09F-0882E11F386E}" type="presParOf" srcId="{B599AA93-5046-7A45-9015-BD3A56A3A215}" destId="{E9106074-0883-034A-B119-2B0137A9CC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D04875-565D-49EB-A134-5F3E70FC475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A0187DF-0769-437C-8027-2CBDD6C28D01}">
      <dgm:prSet/>
      <dgm:spPr/>
      <dgm:t>
        <a:bodyPr/>
        <a:lstStyle/>
        <a:p>
          <a:r>
            <a:rPr lang="pt-BR"/>
            <a:t>Firma se organiza hierarquicamente (exemplo: transferência de empregado de um departamento para outro), e não por mudança de preços relativos</a:t>
          </a:r>
          <a:endParaRPr lang="en-US"/>
        </a:p>
      </dgm:t>
    </dgm:pt>
    <dgm:pt modelId="{D67C11A3-A0EE-4901-B637-BF4FBA2BAF6B}" type="parTrans" cxnId="{43D6F7AC-9BB4-4431-9C3B-559112B4E220}">
      <dgm:prSet/>
      <dgm:spPr/>
      <dgm:t>
        <a:bodyPr/>
        <a:lstStyle/>
        <a:p>
          <a:endParaRPr lang="en-US"/>
        </a:p>
      </dgm:t>
    </dgm:pt>
    <dgm:pt modelId="{0741556B-BC95-41B2-B9DE-AC7F6B4846D6}" type="sibTrans" cxnId="{43D6F7AC-9BB4-4431-9C3B-559112B4E220}">
      <dgm:prSet/>
      <dgm:spPr/>
      <dgm:t>
        <a:bodyPr/>
        <a:lstStyle/>
        <a:p>
          <a:endParaRPr lang="en-US"/>
        </a:p>
      </dgm:t>
    </dgm:pt>
    <dgm:pt modelId="{B473CCE8-04ED-44E9-9838-806FEFE31546}">
      <dgm:prSet/>
      <dgm:spPr/>
      <dgm:t>
        <a:bodyPr/>
        <a:lstStyle/>
        <a:p>
          <a:r>
            <a:rPr lang="pt-BR"/>
            <a:t>¨A principal razão pela qual é lucrativo criar uma firma parece ser a existência de um custo para se usarem mecanismos de preço¨ (Coase)</a:t>
          </a:r>
          <a:endParaRPr lang="en-US"/>
        </a:p>
      </dgm:t>
    </dgm:pt>
    <dgm:pt modelId="{1F9D33A3-96E9-4B63-806C-DCB4F2E3DBFF}" type="parTrans" cxnId="{52F5BA93-E8E1-48EA-8267-B9BDA2B705F5}">
      <dgm:prSet/>
      <dgm:spPr/>
      <dgm:t>
        <a:bodyPr/>
        <a:lstStyle/>
        <a:p>
          <a:endParaRPr lang="en-US"/>
        </a:p>
      </dgm:t>
    </dgm:pt>
    <dgm:pt modelId="{DB039DFB-2D55-448E-B69B-D96FCF3B1542}" type="sibTrans" cxnId="{52F5BA93-E8E1-48EA-8267-B9BDA2B705F5}">
      <dgm:prSet/>
      <dgm:spPr/>
      <dgm:t>
        <a:bodyPr/>
        <a:lstStyle/>
        <a:p>
          <a:endParaRPr lang="en-US"/>
        </a:p>
      </dgm:t>
    </dgm:pt>
    <dgm:pt modelId="{883DCE20-3771-4CDD-8EA4-085308355398}">
      <dgm:prSet/>
      <dgm:spPr/>
      <dgm:t>
        <a:bodyPr/>
        <a:lstStyle/>
        <a:p>
          <a:r>
            <a:rPr lang="pt-BR"/>
            <a:t>¨The Nature of the Firm¨, publicado em 1937, não teve grande repercussão, até que a noção de CT foi retomada por Coase em The Problem of Social Cost, em 1960.</a:t>
          </a:r>
          <a:endParaRPr lang="en-US"/>
        </a:p>
      </dgm:t>
    </dgm:pt>
    <dgm:pt modelId="{ACCE69E3-64D2-4722-BD9A-29F806EBFA9A}" type="parTrans" cxnId="{617EC100-36D9-4B73-B0D9-BF7051D1974E}">
      <dgm:prSet/>
      <dgm:spPr/>
      <dgm:t>
        <a:bodyPr/>
        <a:lstStyle/>
        <a:p>
          <a:endParaRPr lang="en-US"/>
        </a:p>
      </dgm:t>
    </dgm:pt>
    <dgm:pt modelId="{FD2CB349-E64F-403B-9A86-C7E90D723A78}" type="sibTrans" cxnId="{617EC100-36D9-4B73-B0D9-BF7051D1974E}">
      <dgm:prSet/>
      <dgm:spPr/>
      <dgm:t>
        <a:bodyPr/>
        <a:lstStyle/>
        <a:p>
          <a:endParaRPr lang="en-US"/>
        </a:p>
      </dgm:t>
    </dgm:pt>
    <dgm:pt modelId="{4A046351-1063-485F-B0B2-DFA674D3BBAC}">
      <dgm:prSet/>
      <dgm:spPr/>
      <dgm:t>
        <a:bodyPr/>
        <a:lstStyle/>
        <a:p>
          <a:r>
            <a:rPr lang="pt-BR"/>
            <a:t>Teorema de Coase: se agentes afetados por externalidades puderem negociar sem custos de transação, atingirão solução eficiente, independentemente da atribuição de direitos feito pelo sistema jurídico.</a:t>
          </a:r>
          <a:endParaRPr lang="en-US"/>
        </a:p>
      </dgm:t>
    </dgm:pt>
    <dgm:pt modelId="{9E71B34B-EBC5-421D-A268-BE6E87D77F6C}" type="parTrans" cxnId="{1F45602A-C447-4F59-9EF7-3ACD1A6C924A}">
      <dgm:prSet/>
      <dgm:spPr/>
      <dgm:t>
        <a:bodyPr/>
        <a:lstStyle/>
        <a:p>
          <a:endParaRPr lang="en-US"/>
        </a:p>
      </dgm:t>
    </dgm:pt>
    <dgm:pt modelId="{03A96D01-388B-410A-93A8-AB4C647D23D2}" type="sibTrans" cxnId="{1F45602A-C447-4F59-9EF7-3ACD1A6C924A}">
      <dgm:prSet/>
      <dgm:spPr/>
      <dgm:t>
        <a:bodyPr/>
        <a:lstStyle/>
        <a:p>
          <a:endParaRPr lang="en-US"/>
        </a:p>
      </dgm:t>
    </dgm:pt>
    <dgm:pt modelId="{ABB7FBC0-B727-4F1C-AD02-9BBAEBD83B1E}" type="pres">
      <dgm:prSet presAssocID="{E3D04875-565D-49EB-A134-5F3E70FC475F}" presName="linear" presStyleCnt="0">
        <dgm:presLayoutVars>
          <dgm:animLvl val="lvl"/>
          <dgm:resizeHandles val="exact"/>
        </dgm:presLayoutVars>
      </dgm:prSet>
      <dgm:spPr/>
    </dgm:pt>
    <dgm:pt modelId="{2F2B2FC2-9E21-4AA0-9C60-40E303DFAB11}" type="pres">
      <dgm:prSet presAssocID="{FA0187DF-0769-437C-8027-2CBDD6C28D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3F83AF-C19A-443C-9C64-BCB193181C2F}" type="pres">
      <dgm:prSet presAssocID="{0741556B-BC95-41B2-B9DE-AC7F6B4846D6}" presName="spacer" presStyleCnt="0"/>
      <dgm:spPr/>
    </dgm:pt>
    <dgm:pt modelId="{157E22F9-0273-4EEB-A358-E6E280571CF7}" type="pres">
      <dgm:prSet presAssocID="{B473CCE8-04ED-44E9-9838-806FEFE315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715965-B35B-44B0-9F70-4F5124045AD1}" type="pres">
      <dgm:prSet presAssocID="{DB039DFB-2D55-448E-B69B-D96FCF3B1542}" presName="spacer" presStyleCnt="0"/>
      <dgm:spPr/>
    </dgm:pt>
    <dgm:pt modelId="{F90121AE-27F4-4E11-AA4E-498B13E08634}" type="pres">
      <dgm:prSet presAssocID="{883DCE20-3771-4CDD-8EA4-08530835539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E038698-B5B2-4B80-B6E1-1AEB1D64C279}" type="pres">
      <dgm:prSet presAssocID="{FD2CB349-E64F-403B-9A86-C7E90D723A78}" presName="spacer" presStyleCnt="0"/>
      <dgm:spPr/>
    </dgm:pt>
    <dgm:pt modelId="{BAEE24D0-E8DE-40BC-9B2E-94595D3F4385}" type="pres">
      <dgm:prSet presAssocID="{4A046351-1063-485F-B0B2-DFA674D3BB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17EC100-36D9-4B73-B0D9-BF7051D1974E}" srcId="{E3D04875-565D-49EB-A134-5F3E70FC475F}" destId="{883DCE20-3771-4CDD-8EA4-085308355398}" srcOrd="2" destOrd="0" parTransId="{ACCE69E3-64D2-4722-BD9A-29F806EBFA9A}" sibTransId="{FD2CB349-E64F-403B-9A86-C7E90D723A78}"/>
    <dgm:cxn modelId="{1F45602A-C447-4F59-9EF7-3ACD1A6C924A}" srcId="{E3D04875-565D-49EB-A134-5F3E70FC475F}" destId="{4A046351-1063-485F-B0B2-DFA674D3BBAC}" srcOrd="3" destOrd="0" parTransId="{9E71B34B-EBC5-421D-A268-BE6E87D77F6C}" sibTransId="{03A96D01-388B-410A-93A8-AB4C647D23D2}"/>
    <dgm:cxn modelId="{BE25AC2E-91E6-47A6-A3D3-5788373D6E0A}" type="presOf" srcId="{E3D04875-565D-49EB-A134-5F3E70FC475F}" destId="{ABB7FBC0-B727-4F1C-AD02-9BBAEBD83B1E}" srcOrd="0" destOrd="0" presId="urn:microsoft.com/office/officeart/2005/8/layout/vList2"/>
    <dgm:cxn modelId="{C8040D4A-4A82-47AA-A97B-5F2C7CE2F162}" type="presOf" srcId="{FA0187DF-0769-437C-8027-2CBDD6C28D01}" destId="{2F2B2FC2-9E21-4AA0-9C60-40E303DFAB11}" srcOrd="0" destOrd="0" presId="urn:microsoft.com/office/officeart/2005/8/layout/vList2"/>
    <dgm:cxn modelId="{18CD6382-9034-43E9-BEFA-3136475EC9AC}" type="presOf" srcId="{883DCE20-3771-4CDD-8EA4-085308355398}" destId="{F90121AE-27F4-4E11-AA4E-498B13E08634}" srcOrd="0" destOrd="0" presId="urn:microsoft.com/office/officeart/2005/8/layout/vList2"/>
    <dgm:cxn modelId="{5600D982-1774-4DD3-A50A-ECAE7B8D9D59}" type="presOf" srcId="{4A046351-1063-485F-B0B2-DFA674D3BBAC}" destId="{BAEE24D0-E8DE-40BC-9B2E-94595D3F4385}" srcOrd="0" destOrd="0" presId="urn:microsoft.com/office/officeart/2005/8/layout/vList2"/>
    <dgm:cxn modelId="{52F5BA93-E8E1-48EA-8267-B9BDA2B705F5}" srcId="{E3D04875-565D-49EB-A134-5F3E70FC475F}" destId="{B473CCE8-04ED-44E9-9838-806FEFE31546}" srcOrd="1" destOrd="0" parTransId="{1F9D33A3-96E9-4B63-806C-DCB4F2E3DBFF}" sibTransId="{DB039DFB-2D55-448E-B69B-D96FCF3B1542}"/>
    <dgm:cxn modelId="{43D6F7AC-9BB4-4431-9C3B-559112B4E220}" srcId="{E3D04875-565D-49EB-A134-5F3E70FC475F}" destId="{FA0187DF-0769-437C-8027-2CBDD6C28D01}" srcOrd="0" destOrd="0" parTransId="{D67C11A3-A0EE-4901-B637-BF4FBA2BAF6B}" sibTransId="{0741556B-BC95-41B2-B9DE-AC7F6B4846D6}"/>
    <dgm:cxn modelId="{6AAACAD9-8233-4E0E-9B3F-7B7628C3FCEE}" type="presOf" srcId="{B473CCE8-04ED-44E9-9838-806FEFE31546}" destId="{157E22F9-0273-4EEB-A358-E6E280571CF7}" srcOrd="0" destOrd="0" presId="urn:microsoft.com/office/officeart/2005/8/layout/vList2"/>
    <dgm:cxn modelId="{1CC21085-2C24-4C1F-8A17-0809572FF158}" type="presParOf" srcId="{ABB7FBC0-B727-4F1C-AD02-9BBAEBD83B1E}" destId="{2F2B2FC2-9E21-4AA0-9C60-40E303DFAB11}" srcOrd="0" destOrd="0" presId="urn:microsoft.com/office/officeart/2005/8/layout/vList2"/>
    <dgm:cxn modelId="{048B3E15-DE66-482E-98EB-E390253264A9}" type="presParOf" srcId="{ABB7FBC0-B727-4F1C-AD02-9BBAEBD83B1E}" destId="{F53F83AF-C19A-443C-9C64-BCB193181C2F}" srcOrd="1" destOrd="0" presId="urn:microsoft.com/office/officeart/2005/8/layout/vList2"/>
    <dgm:cxn modelId="{1CC94AF9-9610-45DD-8807-E4B6682E2126}" type="presParOf" srcId="{ABB7FBC0-B727-4F1C-AD02-9BBAEBD83B1E}" destId="{157E22F9-0273-4EEB-A358-E6E280571CF7}" srcOrd="2" destOrd="0" presId="urn:microsoft.com/office/officeart/2005/8/layout/vList2"/>
    <dgm:cxn modelId="{BB6AD22E-75FE-44F2-A38C-81FF36A63F6A}" type="presParOf" srcId="{ABB7FBC0-B727-4F1C-AD02-9BBAEBD83B1E}" destId="{39715965-B35B-44B0-9F70-4F5124045AD1}" srcOrd="3" destOrd="0" presId="urn:microsoft.com/office/officeart/2005/8/layout/vList2"/>
    <dgm:cxn modelId="{504397F1-9140-4E2D-8125-C11EDC8B93B4}" type="presParOf" srcId="{ABB7FBC0-B727-4F1C-AD02-9BBAEBD83B1E}" destId="{F90121AE-27F4-4E11-AA4E-498B13E08634}" srcOrd="4" destOrd="0" presId="urn:microsoft.com/office/officeart/2005/8/layout/vList2"/>
    <dgm:cxn modelId="{7A3D39DE-B1C6-47F1-8DF5-601224E0E871}" type="presParOf" srcId="{ABB7FBC0-B727-4F1C-AD02-9BBAEBD83B1E}" destId="{8E038698-B5B2-4B80-B6E1-1AEB1D64C279}" srcOrd="5" destOrd="0" presId="urn:microsoft.com/office/officeart/2005/8/layout/vList2"/>
    <dgm:cxn modelId="{71A60D2D-4063-4E28-8835-85C0F95C32A8}" type="presParOf" srcId="{ABB7FBC0-B727-4F1C-AD02-9BBAEBD83B1E}" destId="{BAEE24D0-E8DE-40BC-9B2E-94595D3F43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8F49CE-BF2A-4F5C-A353-DD14DC0360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556D33-F4EA-40B7-87C8-7AB340ACCF20}">
      <dgm:prSet/>
      <dgm:spPr/>
      <dgm:t>
        <a:bodyPr/>
        <a:lstStyle/>
        <a:p>
          <a:r>
            <a:rPr lang="pt-BR" dirty="0"/>
            <a:t>1)  Teoria da firma como </a:t>
          </a:r>
          <a:r>
            <a:rPr lang="pt-BR" dirty="0" err="1"/>
            <a:t>nexus</a:t>
          </a:r>
          <a:r>
            <a:rPr lang="pt-BR" dirty="0"/>
            <a:t> de contratos (</a:t>
          </a:r>
          <a:r>
            <a:rPr lang="pt-BR" dirty="0" err="1"/>
            <a:t>Meckling</a:t>
          </a:r>
          <a:r>
            <a:rPr lang="pt-BR" dirty="0"/>
            <a:t> e Jensen): mesmo as relações internas à empresa também são contratuais. Firma é uma ficção jurídica, sendo mero ponto de referência de várias relações. Acionistas têm direito ao valor residual. </a:t>
          </a:r>
          <a:endParaRPr lang="en-US" dirty="0"/>
        </a:p>
      </dgm:t>
    </dgm:pt>
    <dgm:pt modelId="{2DB45D52-A95E-4BB3-B71C-BB7215AE385D}" type="parTrans" cxnId="{BC1DA6B0-5CEC-4FB9-931A-836A7D843CDA}">
      <dgm:prSet/>
      <dgm:spPr/>
      <dgm:t>
        <a:bodyPr/>
        <a:lstStyle/>
        <a:p>
          <a:endParaRPr lang="en-US"/>
        </a:p>
      </dgm:t>
    </dgm:pt>
    <dgm:pt modelId="{5FBA347B-D613-48B8-B142-881BAC8C674E}" type="sibTrans" cxnId="{BC1DA6B0-5CEC-4FB9-931A-836A7D843CDA}">
      <dgm:prSet/>
      <dgm:spPr/>
      <dgm:t>
        <a:bodyPr/>
        <a:lstStyle/>
        <a:p>
          <a:endParaRPr lang="en-US"/>
        </a:p>
      </dgm:t>
    </dgm:pt>
    <dgm:pt modelId="{C8853B79-01C4-4C88-84DC-7EDB637BC6A5}">
      <dgm:prSet/>
      <dgm:spPr/>
      <dgm:t>
        <a:bodyPr/>
        <a:lstStyle/>
        <a:p>
          <a:r>
            <a:rPr lang="pt-BR"/>
            <a:t>Crítica a essa teoria: Desconsidera o fator poder na organização</a:t>
          </a:r>
          <a:endParaRPr lang="en-US"/>
        </a:p>
      </dgm:t>
    </dgm:pt>
    <dgm:pt modelId="{8CD06E8F-A30A-4BDA-9B92-C77B9AB86378}" type="parTrans" cxnId="{F2D92A6C-E924-4732-B25C-4AA8C504CE79}">
      <dgm:prSet/>
      <dgm:spPr/>
      <dgm:t>
        <a:bodyPr/>
        <a:lstStyle/>
        <a:p>
          <a:endParaRPr lang="en-US"/>
        </a:p>
      </dgm:t>
    </dgm:pt>
    <dgm:pt modelId="{5080BF5F-452F-49B0-97FB-194AFA91D3BD}" type="sibTrans" cxnId="{F2D92A6C-E924-4732-B25C-4AA8C504CE79}">
      <dgm:prSet/>
      <dgm:spPr/>
      <dgm:t>
        <a:bodyPr/>
        <a:lstStyle/>
        <a:p>
          <a:endParaRPr lang="en-US"/>
        </a:p>
      </dgm:t>
    </dgm:pt>
    <dgm:pt modelId="{1B482CD7-48C9-4327-93AF-2EBBE300EC2E}">
      <dgm:prSet/>
      <dgm:spPr/>
      <dgm:t>
        <a:bodyPr/>
        <a:lstStyle/>
        <a:p>
          <a:r>
            <a:rPr lang="pt-BR"/>
            <a:t>2) Teoria da Firma como time (Alchian e Demsetz): firma permite ganhos pela produção em times, com especialização e aquisição de conhecimento pela própria organização.</a:t>
          </a:r>
          <a:endParaRPr lang="en-US"/>
        </a:p>
      </dgm:t>
    </dgm:pt>
    <dgm:pt modelId="{8954A981-123A-45A4-B535-F3ED165FF0E9}" type="parTrans" cxnId="{EF5BDF15-54C8-49AC-8EC5-D5E6AA63CBA6}">
      <dgm:prSet/>
      <dgm:spPr/>
      <dgm:t>
        <a:bodyPr/>
        <a:lstStyle/>
        <a:p>
          <a:endParaRPr lang="en-US"/>
        </a:p>
      </dgm:t>
    </dgm:pt>
    <dgm:pt modelId="{532C7206-3768-497B-8F06-168C4B976A61}" type="sibTrans" cxnId="{EF5BDF15-54C8-49AC-8EC5-D5E6AA63CBA6}">
      <dgm:prSet/>
      <dgm:spPr/>
      <dgm:t>
        <a:bodyPr/>
        <a:lstStyle/>
        <a:p>
          <a:endParaRPr lang="en-US"/>
        </a:p>
      </dgm:t>
    </dgm:pt>
    <dgm:pt modelId="{A4CA3788-E8EB-4624-8B32-C71930E63B77}" type="pres">
      <dgm:prSet presAssocID="{4C8F49CE-BF2A-4F5C-A353-DD14DC036090}" presName="linear" presStyleCnt="0">
        <dgm:presLayoutVars>
          <dgm:animLvl val="lvl"/>
          <dgm:resizeHandles val="exact"/>
        </dgm:presLayoutVars>
      </dgm:prSet>
      <dgm:spPr/>
    </dgm:pt>
    <dgm:pt modelId="{228067E7-806F-47ED-949E-AB0E938774FF}" type="pres">
      <dgm:prSet presAssocID="{03556D33-F4EA-40B7-87C8-7AB340ACCF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987ABA-8BF4-4A9E-B19D-AE99030F0CF0}" type="pres">
      <dgm:prSet presAssocID="{5FBA347B-D613-48B8-B142-881BAC8C674E}" presName="spacer" presStyleCnt="0"/>
      <dgm:spPr/>
    </dgm:pt>
    <dgm:pt modelId="{DC12793A-E08C-4A6A-B1FF-84F8B0575CC5}" type="pres">
      <dgm:prSet presAssocID="{C8853B79-01C4-4C88-84DC-7EDB637BC6A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13A6EB-2ED3-46CD-8166-956E4690D7A5}" type="pres">
      <dgm:prSet presAssocID="{5080BF5F-452F-49B0-97FB-194AFA91D3BD}" presName="spacer" presStyleCnt="0"/>
      <dgm:spPr/>
    </dgm:pt>
    <dgm:pt modelId="{E6155FC1-D494-465B-A321-1C399ECBE6D2}" type="pres">
      <dgm:prSet presAssocID="{1B482CD7-48C9-4327-93AF-2EBBE300EC2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F5BDF15-54C8-49AC-8EC5-D5E6AA63CBA6}" srcId="{4C8F49CE-BF2A-4F5C-A353-DD14DC036090}" destId="{1B482CD7-48C9-4327-93AF-2EBBE300EC2E}" srcOrd="2" destOrd="0" parTransId="{8954A981-123A-45A4-B535-F3ED165FF0E9}" sibTransId="{532C7206-3768-497B-8F06-168C4B976A61}"/>
    <dgm:cxn modelId="{8C75382F-1F28-4E4D-AA08-724C3C130D88}" type="presOf" srcId="{C8853B79-01C4-4C88-84DC-7EDB637BC6A5}" destId="{DC12793A-E08C-4A6A-B1FF-84F8B0575CC5}" srcOrd="0" destOrd="0" presId="urn:microsoft.com/office/officeart/2005/8/layout/vList2"/>
    <dgm:cxn modelId="{F2D92A6C-E924-4732-B25C-4AA8C504CE79}" srcId="{4C8F49CE-BF2A-4F5C-A353-DD14DC036090}" destId="{C8853B79-01C4-4C88-84DC-7EDB637BC6A5}" srcOrd="1" destOrd="0" parTransId="{8CD06E8F-A30A-4BDA-9B92-C77B9AB86378}" sibTransId="{5080BF5F-452F-49B0-97FB-194AFA91D3BD}"/>
    <dgm:cxn modelId="{840B2F82-2494-4E1F-BE8E-6BCFA75FD0AA}" type="presOf" srcId="{4C8F49CE-BF2A-4F5C-A353-DD14DC036090}" destId="{A4CA3788-E8EB-4624-8B32-C71930E63B77}" srcOrd="0" destOrd="0" presId="urn:microsoft.com/office/officeart/2005/8/layout/vList2"/>
    <dgm:cxn modelId="{BC1DA6B0-5CEC-4FB9-931A-836A7D843CDA}" srcId="{4C8F49CE-BF2A-4F5C-A353-DD14DC036090}" destId="{03556D33-F4EA-40B7-87C8-7AB340ACCF20}" srcOrd="0" destOrd="0" parTransId="{2DB45D52-A95E-4BB3-B71C-BB7215AE385D}" sibTransId="{5FBA347B-D613-48B8-B142-881BAC8C674E}"/>
    <dgm:cxn modelId="{05BE65B7-FEE9-4FC9-942F-F716D4E16FFE}" type="presOf" srcId="{03556D33-F4EA-40B7-87C8-7AB340ACCF20}" destId="{228067E7-806F-47ED-949E-AB0E938774FF}" srcOrd="0" destOrd="0" presId="urn:microsoft.com/office/officeart/2005/8/layout/vList2"/>
    <dgm:cxn modelId="{7307BBC3-4F48-4CE4-AC4A-388830F1F5CA}" type="presOf" srcId="{1B482CD7-48C9-4327-93AF-2EBBE300EC2E}" destId="{E6155FC1-D494-465B-A321-1C399ECBE6D2}" srcOrd="0" destOrd="0" presId="urn:microsoft.com/office/officeart/2005/8/layout/vList2"/>
    <dgm:cxn modelId="{9005A2BA-1A92-4DD1-8E0D-417C2229E105}" type="presParOf" srcId="{A4CA3788-E8EB-4624-8B32-C71930E63B77}" destId="{228067E7-806F-47ED-949E-AB0E938774FF}" srcOrd="0" destOrd="0" presId="urn:microsoft.com/office/officeart/2005/8/layout/vList2"/>
    <dgm:cxn modelId="{13F7FF92-2627-4E5D-8C77-7790D513BBF8}" type="presParOf" srcId="{A4CA3788-E8EB-4624-8B32-C71930E63B77}" destId="{6A987ABA-8BF4-4A9E-B19D-AE99030F0CF0}" srcOrd="1" destOrd="0" presId="urn:microsoft.com/office/officeart/2005/8/layout/vList2"/>
    <dgm:cxn modelId="{452E8341-D9BF-4D69-8C72-5D8655B3A902}" type="presParOf" srcId="{A4CA3788-E8EB-4624-8B32-C71930E63B77}" destId="{DC12793A-E08C-4A6A-B1FF-84F8B0575CC5}" srcOrd="2" destOrd="0" presId="urn:microsoft.com/office/officeart/2005/8/layout/vList2"/>
    <dgm:cxn modelId="{D59CE7D0-BC52-497B-A98C-631712EABE16}" type="presParOf" srcId="{A4CA3788-E8EB-4624-8B32-C71930E63B77}" destId="{8813A6EB-2ED3-46CD-8166-956E4690D7A5}" srcOrd="3" destOrd="0" presId="urn:microsoft.com/office/officeart/2005/8/layout/vList2"/>
    <dgm:cxn modelId="{CBEC0498-E337-4370-8B2D-4D20B64EAED5}" type="presParOf" srcId="{A4CA3788-E8EB-4624-8B32-C71930E63B77}" destId="{E6155FC1-D494-465B-A321-1C399ECBE6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6B9547-4AA9-4AD5-AD5B-20097A4746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3AF1EC5-48A9-48C9-A00A-7098C4050CAF}">
      <dgm:prSet/>
      <dgm:spPr/>
      <dgm:t>
        <a:bodyPr/>
        <a:lstStyle/>
        <a:p>
          <a:r>
            <a:rPr lang="pt-BR"/>
            <a:t>Tentou entender qual a origem dos custos de transação, dando operacionalidade à teoria da firma de Coase.</a:t>
          </a:r>
          <a:endParaRPr lang="en-US"/>
        </a:p>
      </dgm:t>
    </dgm:pt>
    <dgm:pt modelId="{BFA52AEE-CBEE-4783-A8FA-A1BBA22325AC}" type="parTrans" cxnId="{6BF81428-8858-42DF-92C2-44A1D271FD07}">
      <dgm:prSet/>
      <dgm:spPr/>
      <dgm:t>
        <a:bodyPr/>
        <a:lstStyle/>
        <a:p>
          <a:endParaRPr lang="en-US"/>
        </a:p>
      </dgm:t>
    </dgm:pt>
    <dgm:pt modelId="{55B61002-D882-488E-BC1E-DD40AF4DCD0B}" type="sibTrans" cxnId="{6BF81428-8858-42DF-92C2-44A1D271FD07}">
      <dgm:prSet/>
      <dgm:spPr/>
      <dgm:t>
        <a:bodyPr/>
        <a:lstStyle/>
        <a:p>
          <a:endParaRPr lang="en-US"/>
        </a:p>
      </dgm:t>
    </dgm:pt>
    <dgm:pt modelId="{182DCAD6-CC4B-4309-8740-8E886519C9B7}">
      <dgm:prSet/>
      <dgm:spPr/>
      <dgm:t>
        <a:bodyPr/>
        <a:lstStyle/>
        <a:p>
          <a:r>
            <a:rPr lang="pt-BR"/>
            <a:t>Enxergou dois principais  elementos: a especificidade dos ativos e o risco de oportunismo</a:t>
          </a:r>
          <a:endParaRPr lang="en-US"/>
        </a:p>
      </dgm:t>
    </dgm:pt>
    <dgm:pt modelId="{A791F41F-AAFA-4122-A599-5EB9FC1F6CE8}" type="parTrans" cxnId="{712090C0-9F16-4ABA-B1BB-00553FEDC622}">
      <dgm:prSet/>
      <dgm:spPr/>
      <dgm:t>
        <a:bodyPr/>
        <a:lstStyle/>
        <a:p>
          <a:endParaRPr lang="en-US"/>
        </a:p>
      </dgm:t>
    </dgm:pt>
    <dgm:pt modelId="{B9F7E1E4-9C2E-4353-8893-1730D8C6FA9C}" type="sibTrans" cxnId="{712090C0-9F16-4ABA-B1BB-00553FEDC622}">
      <dgm:prSet/>
      <dgm:spPr/>
      <dgm:t>
        <a:bodyPr/>
        <a:lstStyle/>
        <a:p>
          <a:endParaRPr lang="en-US"/>
        </a:p>
      </dgm:t>
    </dgm:pt>
    <dgm:pt modelId="{58207E76-240F-4172-9ACD-4D1D3D6841A5}">
      <dgm:prSet/>
      <dgm:spPr/>
      <dgm:t>
        <a:bodyPr/>
        <a:lstStyle/>
        <a:p>
          <a:r>
            <a:rPr lang="pt-BR"/>
            <a:t>Vê a firma como uma estrutura de governança</a:t>
          </a:r>
          <a:endParaRPr lang="en-US"/>
        </a:p>
      </dgm:t>
    </dgm:pt>
    <dgm:pt modelId="{7D863978-3B3B-4C3A-97B0-FCB39D03F021}" type="parTrans" cxnId="{167811EA-E2AB-43D8-B1B1-C31E07CC460A}">
      <dgm:prSet/>
      <dgm:spPr/>
      <dgm:t>
        <a:bodyPr/>
        <a:lstStyle/>
        <a:p>
          <a:endParaRPr lang="en-US"/>
        </a:p>
      </dgm:t>
    </dgm:pt>
    <dgm:pt modelId="{52FDDA66-F748-4CDE-9EB0-708AE2B56BFF}" type="sibTrans" cxnId="{167811EA-E2AB-43D8-B1B1-C31E07CC460A}">
      <dgm:prSet/>
      <dgm:spPr/>
      <dgm:t>
        <a:bodyPr/>
        <a:lstStyle/>
        <a:p>
          <a:endParaRPr lang="en-US"/>
        </a:p>
      </dgm:t>
    </dgm:pt>
    <dgm:pt modelId="{9B411F1C-181B-4A0D-AB5D-CB71C8D68BEB}">
      <dgm:prSet/>
      <dgm:spPr/>
      <dgm:t>
        <a:bodyPr/>
        <a:lstStyle/>
        <a:p>
          <a:r>
            <a:rPr lang="pt-BR"/>
            <a:t>Percebe que entre a firma e o contrato há mecanismos de governança híbridos, como os contratos relacionais.</a:t>
          </a:r>
          <a:endParaRPr lang="en-US"/>
        </a:p>
      </dgm:t>
    </dgm:pt>
    <dgm:pt modelId="{3F8A0474-DE54-4159-8E88-1543ACC49718}" type="parTrans" cxnId="{A9920E21-17A6-4772-899E-7F90130AC7D8}">
      <dgm:prSet/>
      <dgm:spPr/>
      <dgm:t>
        <a:bodyPr/>
        <a:lstStyle/>
        <a:p>
          <a:endParaRPr lang="en-US"/>
        </a:p>
      </dgm:t>
    </dgm:pt>
    <dgm:pt modelId="{7D16729C-39DA-4826-8216-2BFEEA1D498B}" type="sibTrans" cxnId="{A9920E21-17A6-4772-899E-7F90130AC7D8}">
      <dgm:prSet/>
      <dgm:spPr/>
      <dgm:t>
        <a:bodyPr/>
        <a:lstStyle/>
        <a:p>
          <a:endParaRPr lang="en-US"/>
        </a:p>
      </dgm:t>
    </dgm:pt>
    <dgm:pt modelId="{92C2854D-1E12-4446-8FDE-D0B7DC427ED2}" type="pres">
      <dgm:prSet presAssocID="{866B9547-4AA9-4AD5-AD5B-20097A474605}" presName="linear" presStyleCnt="0">
        <dgm:presLayoutVars>
          <dgm:animLvl val="lvl"/>
          <dgm:resizeHandles val="exact"/>
        </dgm:presLayoutVars>
      </dgm:prSet>
      <dgm:spPr/>
    </dgm:pt>
    <dgm:pt modelId="{44E758DD-C168-4EA8-AC50-5510B2499D9D}" type="pres">
      <dgm:prSet presAssocID="{D3AF1EC5-48A9-48C9-A00A-7098C4050CA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6B7A293-95FC-4C18-B631-98392E4FF017}" type="pres">
      <dgm:prSet presAssocID="{55B61002-D882-488E-BC1E-DD40AF4DCD0B}" presName="spacer" presStyleCnt="0"/>
      <dgm:spPr/>
    </dgm:pt>
    <dgm:pt modelId="{9A809A79-2B5C-42B1-8DF6-BF2D30F115A9}" type="pres">
      <dgm:prSet presAssocID="{182DCAD6-CC4B-4309-8740-8E886519C9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35330E-5C06-430A-8B91-9A8B6B08ECC4}" type="pres">
      <dgm:prSet presAssocID="{B9F7E1E4-9C2E-4353-8893-1730D8C6FA9C}" presName="spacer" presStyleCnt="0"/>
      <dgm:spPr/>
    </dgm:pt>
    <dgm:pt modelId="{17CF4AE6-6555-4C06-94B8-FE88999D3AA7}" type="pres">
      <dgm:prSet presAssocID="{58207E76-240F-4172-9ACD-4D1D3D6841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DAB1F6-7F3C-4E54-B2F8-01306473F240}" type="pres">
      <dgm:prSet presAssocID="{52FDDA66-F748-4CDE-9EB0-708AE2B56BFF}" presName="spacer" presStyleCnt="0"/>
      <dgm:spPr/>
    </dgm:pt>
    <dgm:pt modelId="{6E019148-9CEF-405C-9A07-3E6E6ED6949A}" type="pres">
      <dgm:prSet presAssocID="{9B411F1C-181B-4A0D-AB5D-CB71C8D68BE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873CC03-7379-40D8-A131-ED0612E11AC7}" type="presOf" srcId="{D3AF1EC5-48A9-48C9-A00A-7098C4050CAF}" destId="{44E758DD-C168-4EA8-AC50-5510B2499D9D}" srcOrd="0" destOrd="0" presId="urn:microsoft.com/office/officeart/2005/8/layout/vList2"/>
    <dgm:cxn modelId="{1E807513-39F7-4A36-9BBE-BCFD0D27E7B5}" type="presOf" srcId="{182DCAD6-CC4B-4309-8740-8E886519C9B7}" destId="{9A809A79-2B5C-42B1-8DF6-BF2D30F115A9}" srcOrd="0" destOrd="0" presId="urn:microsoft.com/office/officeart/2005/8/layout/vList2"/>
    <dgm:cxn modelId="{A9920E21-17A6-4772-899E-7F90130AC7D8}" srcId="{866B9547-4AA9-4AD5-AD5B-20097A474605}" destId="{9B411F1C-181B-4A0D-AB5D-CB71C8D68BEB}" srcOrd="3" destOrd="0" parTransId="{3F8A0474-DE54-4159-8E88-1543ACC49718}" sibTransId="{7D16729C-39DA-4826-8216-2BFEEA1D498B}"/>
    <dgm:cxn modelId="{6BF81428-8858-42DF-92C2-44A1D271FD07}" srcId="{866B9547-4AA9-4AD5-AD5B-20097A474605}" destId="{D3AF1EC5-48A9-48C9-A00A-7098C4050CAF}" srcOrd="0" destOrd="0" parTransId="{BFA52AEE-CBEE-4783-A8FA-A1BBA22325AC}" sibTransId="{55B61002-D882-488E-BC1E-DD40AF4DCD0B}"/>
    <dgm:cxn modelId="{9034F533-66A8-4099-9D05-AB490EB10A30}" type="presOf" srcId="{866B9547-4AA9-4AD5-AD5B-20097A474605}" destId="{92C2854D-1E12-4446-8FDE-D0B7DC427ED2}" srcOrd="0" destOrd="0" presId="urn:microsoft.com/office/officeart/2005/8/layout/vList2"/>
    <dgm:cxn modelId="{EEE1AA5D-09C9-41C0-8FFC-92E564629900}" type="presOf" srcId="{58207E76-240F-4172-9ACD-4D1D3D6841A5}" destId="{17CF4AE6-6555-4C06-94B8-FE88999D3AA7}" srcOrd="0" destOrd="0" presId="urn:microsoft.com/office/officeart/2005/8/layout/vList2"/>
    <dgm:cxn modelId="{712090C0-9F16-4ABA-B1BB-00553FEDC622}" srcId="{866B9547-4AA9-4AD5-AD5B-20097A474605}" destId="{182DCAD6-CC4B-4309-8740-8E886519C9B7}" srcOrd="1" destOrd="0" parTransId="{A791F41F-AAFA-4122-A599-5EB9FC1F6CE8}" sibTransId="{B9F7E1E4-9C2E-4353-8893-1730D8C6FA9C}"/>
    <dgm:cxn modelId="{167811EA-E2AB-43D8-B1B1-C31E07CC460A}" srcId="{866B9547-4AA9-4AD5-AD5B-20097A474605}" destId="{58207E76-240F-4172-9ACD-4D1D3D6841A5}" srcOrd="2" destOrd="0" parTransId="{7D863978-3B3B-4C3A-97B0-FCB39D03F021}" sibTransId="{52FDDA66-F748-4CDE-9EB0-708AE2B56BFF}"/>
    <dgm:cxn modelId="{D71F50FF-04FC-4162-952D-C910CC89BDEB}" type="presOf" srcId="{9B411F1C-181B-4A0D-AB5D-CB71C8D68BEB}" destId="{6E019148-9CEF-405C-9A07-3E6E6ED6949A}" srcOrd="0" destOrd="0" presId="urn:microsoft.com/office/officeart/2005/8/layout/vList2"/>
    <dgm:cxn modelId="{0CFA293F-7EE7-47FC-9106-3E77A29A2926}" type="presParOf" srcId="{92C2854D-1E12-4446-8FDE-D0B7DC427ED2}" destId="{44E758DD-C168-4EA8-AC50-5510B2499D9D}" srcOrd="0" destOrd="0" presId="urn:microsoft.com/office/officeart/2005/8/layout/vList2"/>
    <dgm:cxn modelId="{FA95DE56-9FCF-4995-9C67-DCFFAB3F6819}" type="presParOf" srcId="{92C2854D-1E12-4446-8FDE-D0B7DC427ED2}" destId="{F6B7A293-95FC-4C18-B631-98392E4FF017}" srcOrd="1" destOrd="0" presId="urn:microsoft.com/office/officeart/2005/8/layout/vList2"/>
    <dgm:cxn modelId="{3B61F183-B79F-4682-8126-D7D13DDA2D0E}" type="presParOf" srcId="{92C2854D-1E12-4446-8FDE-D0B7DC427ED2}" destId="{9A809A79-2B5C-42B1-8DF6-BF2D30F115A9}" srcOrd="2" destOrd="0" presId="urn:microsoft.com/office/officeart/2005/8/layout/vList2"/>
    <dgm:cxn modelId="{F87CBB12-9D05-4525-B74F-9217EC5F8560}" type="presParOf" srcId="{92C2854D-1E12-4446-8FDE-D0B7DC427ED2}" destId="{CC35330E-5C06-430A-8B91-9A8B6B08ECC4}" srcOrd="3" destOrd="0" presId="urn:microsoft.com/office/officeart/2005/8/layout/vList2"/>
    <dgm:cxn modelId="{3A5DD06D-9BDB-4804-889D-A4ACDAF04495}" type="presParOf" srcId="{92C2854D-1E12-4446-8FDE-D0B7DC427ED2}" destId="{17CF4AE6-6555-4C06-94B8-FE88999D3AA7}" srcOrd="4" destOrd="0" presId="urn:microsoft.com/office/officeart/2005/8/layout/vList2"/>
    <dgm:cxn modelId="{BAE3676F-B968-4D8D-A88F-FFF4FA71E11E}" type="presParOf" srcId="{92C2854D-1E12-4446-8FDE-D0B7DC427ED2}" destId="{3FDAB1F6-7F3C-4E54-B2F8-01306473F240}" srcOrd="5" destOrd="0" presId="urn:microsoft.com/office/officeart/2005/8/layout/vList2"/>
    <dgm:cxn modelId="{FD80BA22-DE6F-4761-A3FB-B0D45789ABB0}" type="presParOf" srcId="{92C2854D-1E12-4446-8FDE-D0B7DC427ED2}" destId="{6E019148-9CEF-405C-9A07-3E6E6ED694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1BF5C-E339-7E49-97F1-BDC17CFD3FD5}">
      <dsp:nvSpPr>
        <dsp:cNvPr id="0" name=""/>
        <dsp:cNvSpPr/>
      </dsp:nvSpPr>
      <dsp:spPr>
        <a:xfrm>
          <a:off x="0" y="761188"/>
          <a:ext cx="5257800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Termos</a:t>
          </a:r>
          <a:r>
            <a:rPr lang="en-US" sz="3000" kern="1200" dirty="0"/>
            <a:t> </a:t>
          </a:r>
          <a:r>
            <a:rPr lang="en-US" sz="3000" kern="1200" dirty="0" err="1"/>
            <a:t>econômicos</a:t>
          </a:r>
          <a:endParaRPr lang="en-US" sz="3000" kern="1200" dirty="0"/>
        </a:p>
      </dsp:txBody>
      <dsp:txXfrm>
        <a:off x="35125" y="796313"/>
        <a:ext cx="5187550" cy="649299"/>
      </dsp:txXfrm>
    </dsp:sp>
    <dsp:sp modelId="{C512F6C0-138D-4A40-9AC5-4DDF7E1C8FCD}">
      <dsp:nvSpPr>
        <dsp:cNvPr id="0" name=""/>
        <dsp:cNvSpPr/>
      </dsp:nvSpPr>
      <dsp:spPr>
        <a:xfrm>
          <a:off x="0" y="1616338"/>
          <a:ext cx="5257800" cy="71954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Clausulado</a:t>
          </a:r>
          <a:endParaRPr lang="en-US" sz="3000" kern="1200" dirty="0"/>
        </a:p>
      </dsp:txBody>
      <dsp:txXfrm>
        <a:off x="35125" y="1651463"/>
        <a:ext cx="5187550" cy="649299"/>
      </dsp:txXfrm>
    </dsp:sp>
    <dsp:sp modelId="{1EEF1955-46A1-074A-B7DF-4D655A49610E}">
      <dsp:nvSpPr>
        <dsp:cNvPr id="0" name=""/>
        <dsp:cNvSpPr/>
      </dsp:nvSpPr>
      <dsp:spPr>
        <a:xfrm>
          <a:off x="0" y="2392568"/>
          <a:ext cx="5257800" cy="71954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Alocação</a:t>
          </a:r>
          <a:r>
            <a:rPr lang="en-US" sz="3000" kern="1200" dirty="0"/>
            <a:t> de </a:t>
          </a:r>
          <a:r>
            <a:rPr lang="en-US" sz="3000" kern="1200" dirty="0" err="1"/>
            <a:t>riscos</a:t>
          </a:r>
          <a:endParaRPr lang="en-US" sz="3000" kern="1200" dirty="0"/>
        </a:p>
      </dsp:txBody>
      <dsp:txXfrm>
        <a:off x="35125" y="2427693"/>
        <a:ext cx="5187550" cy="649299"/>
      </dsp:txXfrm>
    </dsp:sp>
    <dsp:sp modelId="{04797528-D31B-1844-9C46-43E8B93440F1}">
      <dsp:nvSpPr>
        <dsp:cNvPr id="0" name=""/>
        <dsp:cNvSpPr/>
      </dsp:nvSpPr>
      <dsp:spPr>
        <a:xfrm>
          <a:off x="0" y="3198518"/>
          <a:ext cx="5257800" cy="71954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Garantias</a:t>
          </a:r>
          <a:endParaRPr lang="en-US" sz="3000" kern="1200" dirty="0"/>
        </a:p>
      </dsp:txBody>
      <dsp:txXfrm>
        <a:off x="35125" y="3233643"/>
        <a:ext cx="5187550" cy="649299"/>
      </dsp:txXfrm>
    </dsp:sp>
    <dsp:sp modelId="{E9106074-0883-034A-B119-2B0137A9CCCC}">
      <dsp:nvSpPr>
        <dsp:cNvPr id="0" name=""/>
        <dsp:cNvSpPr/>
      </dsp:nvSpPr>
      <dsp:spPr>
        <a:xfrm>
          <a:off x="0" y="4004469"/>
          <a:ext cx="5257800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Renegociações e aditivos, etc...</a:t>
          </a:r>
          <a:endParaRPr lang="en-US" sz="3000" kern="1200" dirty="0"/>
        </a:p>
      </dsp:txBody>
      <dsp:txXfrm>
        <a:off x="35125" y="4039594"/>
        <a:ext cx="5187550" cy="64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B2FC2-9E21-4AA0-9C60-40E303DFAB11}">
      <dsp:nvSpPr>
        <dsp:cNvPr id="0" name=""/>
        <dsp:cNvSpPr/>
      </dsp:nvSpPr>
      <dsp:spPr>
        <a:xfrm>
          <a:off x="0" y="138170"/>
          <a:ext cx="6263640" cy="12682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Firma se organiza hierarquicamente (exemplo: transferência de empregado de um departamento para outro), e não por mudança de preços relativos</a:t>
          </a:r>
          <a:endParaRPr lang="en-US" sz="1800" kern="1200"/>
        </a:p>
      </dsp:txBody>
      <dsp:txXfrm>
        <a:off x="61909" y="200079"/>
        <a:ext cx="6139822" cy="1144388"/>
      </dsp:txXfrm>
    </dsp:sp>
    <dsp:sp modelId="{157E22F9-0273-4EEB-A358-E6E280571CF7}">
      <dsp:nvSpPr>
        <dsp:cNvPr id="0" name=""/>
        <dsp:cNvSpPr/>
      </dsp:nvSpPr>
      <dsp:spPr>
        <a:xfrm>
          <a:off x="0" y="1458217"/>
          <a:ext cx="6263640" cy="1268206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¨A principal razão pela qual é lucrativo criar uma firma parece ser a existência de um custo para se usarem mecanismos de preço¨ (Coase)</a:t>
          </a:r>
          <a:endParaRPr lang="en-US" sz="1800" kern="1200"/>
        </a:p>
      </dsp:txBody>
      <dsp:txXfrm>
        <a:off x="61909" y="1520126"/>
        <a:ext cx="6139822" cy="1144388"/>
      </dsp:txXfrm>
    </dsp:sp>
    <dsp:sp modelId="{F90121AE-27F4-4E11-AA4E-498B13E08634}">
      <dsp:nvSpPr>
        <dsp:cNvPr id="0" name=""/>
        <dsp:cNvSpPr/>
      </dsp:nvSpPr>
      <dsp:spPr>
        <a:xfrm>
          <a:off x="0" y="2778263"/>
          <a:ext cx="6263640" cy="1268206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¨The Nature of the Firm¨, publicado em 1937, não teve grande repercussão, até que a noção de CT foi retomada por Coase em The Problem of Social Cost, em 1960.</a:t>
          </a:r>
          <a:endParaRPr lang="en-US" sz="1800" kern="1200"/>
        </a:p>
      </dsp:txBody>
      <dsp:txXfrm>
        <a:off x="61909" y="2840172"/>
        <a:ext cx="6139822" cy="1144388"/>
      </dsp:txXfrm>
    </dsp:sp>
    <dsp:sp modelId="{BAEE24D0-E8DE-40BC-9B2E-94595D3F4385}">
      <dsp:nvSpPr>
        <dsp:cNvPr id="0" name=""/>
        <dsp:cNvSpPr/>
      </dsp:nvSpPr>
      <dsp:spPr>
        <a:xfrm>
          <a:off x="0" y="4098310"/>
          <a:ext cx="6263640" cy="126820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Teorema de Coase: se agentes afetados por externalidades puderem negociar sem custos de transação, atingirão solução eficiente, independentemente da atribuição de direitos feito pelo sistema jurídico.</a:t>
          </a:r>
          <a:endParaRPr lang="en-US" sz="1800" kern="1200"/>
        </a:p>
      </dsp:txBody>
      <dsp:txXfrm>
        <a:off x="61909" y="4160219"/>
        <a:ext cx="6139822" cy="1144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067E7-806F-47ED-949E-AB0E938774FF}">
      <dsp:nvSpPr>
        <dsp:cNvPr id="0" name=""/>
        <dsp:cNvSpPr/>
      </dsp:nvSpPr>
      <dsp:spPr>
        <a:xfrm>
          <a:off x="0" y="212273"/>
          <a:ext cx="10515600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1)  Teoria da firma como </a:t>
          </a:r>
          <a:r>
            <a:rPr lang="pt-BR" sz="2300" kern="1200" dirty="0" err="1"/>
            <a:t>nexus</a:t>
          </a:r>
          <a:r>
            <a:rPr lang="pt-BR" sz="2300" kern="1200" dirty="0"/>
            <a:t> de contratos (</a:t>
          </a:r>
          <a:r>
            <a:rPr lang="pt-BR" sz="2300" kern="1200" dirty="0" err="1"/>
            <a:t>Meckling</a:t>
          </a:r>
          <a:r>
            <a:rPr lang="pt-BR" sz="2300" kern="1200" dirty="0"/>
            <a:t> e Jensen): mesmo as relações internas à empresa também são contratuais. Firma é uma ficção jurídica, sendo mero ponto de referência de várias relações. Acionistas têm direito ao valor residual. </a:t>
          </a:r>
          <a:endParaRPr lang="en-US" sz="2300" kern="1200" dirty="0"/>
        </a:p>
      </dsp:txBody>
      <dsp:txXfrm>
        <a:off x="61741" y="274014"/>
        <a:ext cx="10392118" cy="1141288"/>
      </dsp:txXfrm>
    </dsp:sp>
    <dsp:sp modelId="{DC12793A-E08C-4A6A-B1FF-84F8B0575CC5}">
      <dsp:nvSpPr>
        <dsp:cNvPr id="0" name=""/>
        <dsp:cNvSpPr/>
      </dsp:nvSpPr>
      <dsp:spPr>
        <a:xfrm>
          <a:off x="0" y="1543284"/>
          <a:ext cx="10515600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Crítica a essa teoria: Desconsidera o fator poder na organização</a:t>
          </a:r>
          <a:endParaRPr lang="en-US" sz="2300" kern="1200"/>
        </a:p>
      </dsp:txBody>
      <dsp:txXfrm>
        <a:off x="61741" y="1605025"/>
        <a:ext cx="10392118" cy="1141288"/>
      </dsp:txXfrm>
    </dsp:sp>
    <dsp:sp modelId="{E6155FC1-D494-465B-A321-1C399ECBE6D2}">
      <dsp:nvSpPr>
        <dsp:cNvPr id="0" name=""/>
        <dsp:cNvSpPr/>
      </dsp:nvSpPr>
      <dsp:spPr>
        <a:xfrm>
          <a:off x="0" y="2874294"/>
          <a:ext cx="10515600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2) Teoria da Firma como time (Alchian e Demsetz): firma permite ganhos pela produção em times, com especialização e aquisição de conhecimento pela própria organização.</a:t>
          </a:r>
          <a:endParaRPr lang="en-US" sz="2300" kern="1200"/>
        </a:p>
      </dsp:txBody>
      <dsp:txXfrm>
        <a:off x="61741" y="2936035"/>
        <a:ext cx="10392118" cy="1141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758DD-C168-4EA8-AC50-5510B2499D9D}">
      <dsp:nvSpPr>
        <dsp:cNvPr id="0" name=""/>
        <dsp:cNvSpPr/>
      </dsp:nvSpPr>
      <dsp:spPr>
        <a:xfrm>
          <a:off x="0" y="9144"/>
          <a:ext cx="6263640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Tentou entender qual a origem dos custos de transação, dando operacionalidade à teoria da firma de Coase.</a:t>
          </a:r>
          <a:endParaRPr lang="en-US" sz="2400" kern="1200"/>
        </a:p>
      </dsp:txBody>
      <dsp:txXfrm>
        <a:off x="64425" y="73569"/>
        <a:ext cx="6134790" cy="1190909"/>
      </dsp:txXfrm>
    </dsp:sp>
    <dsp:sp modelId="{9A809A79-2B5C-42B1-8DF6-BF2D30F115A9}">
      <dsp:nvSpPr>
        <dsp:cNvPr id="0" name=""/>
        <dsp:cNvSpPr/>
      </dsp:nvSpPr>
      <dsp:spPr>
        <a:xfrm>
          <a:off x="0" y="1398024"/>
          <a:ext cx="6263640" cy="131975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Enxergou dois principais  elementos: a especificidade dos ativos e o risco de oportunismo</a:t>
          </a:r>
          <a:endParaRPr lang="en-US" sz="2400" kern="1200"/>
        </a:p>
      </dsp:txBody>
      <dsp:txXfrm>
        <a:off x="64425" y="1462449"/>
        <a:ext cx="6134790" cy="1190909"/>
      </dsp:txXfrm>
    </dsp:sp>
    <dsp:sp modelId="{17CF4AE6-6555-4C06-94B8-FE88999D3AA7}">
      <dsp:nvSpPr>
        <dsp:cNvPr id="0" name=""/>
        <dsp:cNvSpPr/>
      </dsp:nvSpPr>
      <dsp:spPr>
        <a:xfrm>
          <a:off x="0" y="2786904"/>
          <a:ext cx="6263640" cy="131975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Vê a firma como uma estrutura de governança</a:t>
          </a:r>
          <a:endParaRPr lang="en-US" sz="2400" kern="1200"/>
        </a:p>
      </dsp:txBody>
      <dsp:txXfrm>
        <a:off x="64425" y="2851329"/>
        <a:ext cx="6134790" cy="1190909"/>
      </dsp:txXfrm>
    </dsp:sp>
    <dsp:sp modelId="{6E019148-9CEF-405C-9A07-3E6E6ED6949A}">
      <dsp:nvSpPr>
        <dsp:cNvPr id="0" name=""/>
        <dsp:cNvSpPr/>
      </dsp:nvSpPr>
      <dsp:spPr>
        <a:xfrm>
          <a:off x="0" y="4175784"/>
          <a:ext cx="6263640" cy="13197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Percebe que entre a firma e o contrato há mecanismos de governança híbridos, como os contratos relacionais.</a:t>
          </a:r>
          <a:endParaRPr lang="en-US" sz="2400" kern="1200"/>
        </a:p>
      </dsp:txBody>
      <dsp:txXfrm>
        <a:off x="64425" y="4240209"/>
        <a:ext cx="6134790" cy="1190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C52BA-6C57-45C7-982C-42A7C5190102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1D6D-158E-4C60-9F0D-3306C0253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66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6C35-C679-1644-9305-BC73B6E9562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48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6C35-C679-1644-9305-BC73B6E9562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78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6C35-C679-1644-9305-BC73B6E9562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8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B5A8D-D842-8C4B-AC0E-5EC39E259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83855D-FF43-D24D-9893-CD89E4C0B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43008-C7F3-894D-92EF-3D8A00AB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E167-3ECB-5646-B412-C0B73181AF5F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577497-9838-5940-AD4D-6B3FA9F3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9A09BB-6456-BC40-B05B-E9533395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C503-242E-1448-BC9C-CFBE49521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56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27D5F-D47F-C04B-921B-BFC56601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34F624-C823-044F-87CE-88A69A9EB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4D7D94-4DE5-2440-A6FD-BBE7CB0A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E167-3ECB-5646-B412-C0B73181AF5F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E632CD-9F83-1544-918A-B1FC155B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D69B7C-79B3-9346-A823-08A9A394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C503-242E-1448-BC9C-CFBE49521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11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55089E-00E9-2F4D-B000-260BA26EA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F71ECF-42A5-5847-8BC1-FB4950041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B30CE4-C869-DF40-9D22-272F4C14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E167-3ECB-5646-B412-C0B73181AF5F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C0E842-0D8E-094B-A5D0-FAC55C01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56428A-1608-8846-A18A-058A49BB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C503-242E-1448-BC9C-CFBE49521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07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A9B15-9559-434C-BF0A-491302E6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F33392-662F-7742-A3B2-9AA3F058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5587DA-A0F0-BC4A-AD52-F08E640D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E167-3ECB-5646-B412-C0B73181AF5F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8B09DF-DE69-0249-B4AC-0708230E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0294FC-6E9F-864D-84A3-86196298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C503-242E-1448-BC9C-CFBE49521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16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B8BC8-A775-1A4E-B4A9-96810FD0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3568EB-8D73-B340-822B-61683E034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33BD47-8856-ED47-A9D2-3C68D85F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E167-3ECB-5646-B412-C0B73181AF5F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943198-E190-8E4A-9266-BBA4159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A12184-20CC-344D-8015-7FEBEDC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C503-242E-1448-BC9C-CFBE49521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05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56561-16C2-5B44-8329-1B1C33C1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3453C5-F355-3F4F-9934-1D296D935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F7AA82-DE08-244E-904B-4552B2107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0F7A5D-D67A-4C4E-ACE2-2BB548A5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E167-3ECB-5646-B412-C0B73181AF5F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32FE09-6EA0-FE42-8E9C-DAA5F80F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2754A9-A633-8B42-9E1B-3365F8B7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C503-242E-1448-BC9C-CFBE49521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67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8EE64-0582-034E-A583-C570C8E4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B2B39E-A24C-8B41-9037-B57DCDB9A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2DF514-318E-1D4B-A504-5FF224778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C4460E-2E90-5A4F-BA9D-FEB3DF8B4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4EB6EE-6DD4-5B4A-9B25-3ECE67D87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C45D209-EF17-0E45-9C45-C6584BEF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E167-3ECB-5646-B412-C0B73181AF5F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94C1018-9F98-4F4E-AC56-1D819118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A410BE2-74E5-8E44-B10E-41352BAE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C503-242E-1448-BC9C-CFBE49521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63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CF5E2-4463-A343-A932-015EF62F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05DBCCD-D088-8042-83EE-756498DB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E167-3ECB-5646-B412-C0B73181AF5F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EE30A0-B606-BF4A-82A1-A225D0DD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73FD163-9D7A-674F-B710-A943B896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C503-242E-1448-BC9C-CFBE49521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29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3E12BD2-EEEF-614D-BCF9-3FC681EF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E167-3ECB-5646-B412-C0B73181AF5F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56A4E1-3CD2-1A43-95B2-FC31D39E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6D5F05-A0F8-B347-8D36-717675A2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C503-242E-1448-BC9C-CFBE49521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DD3B-CF05-6843-A31E-D58BAE8F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41FFA5-B5C2-5B47-A1D7-A458FD96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4FE104-EB05-B142-81DC-A5BE3BA83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2D11EC-AAE3-2042-8318-D701100A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E167-3ECB-5646-B412-C0B73181AF5F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707C92-BC46-B848-A754-403F0BCE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D83B78-D198-E043-B2D0-5CAB4ABE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C503-242E-1448-BC9C-CFBE49521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62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3BE30-BC3F-0347-BC04-F27EB37A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F243712-1EA6-4A4D-8F41-BC5B8B542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23AFF9-7314-C64F-9058-05B875E1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FB111-8D20-314F-AF74-89916168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E167-3ECB-5646-B412-C0B73181AF5F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76BB56-077E-F240-B248-83114727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5BFAC-D727-1D4D-9C15-192D5D42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C503-242E-1448-BC9C-CFBE49521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6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E72E52F-4B51-134B-99CA-3586F0F4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F1B4E0-826A-084C-AF8D-4537DBC49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211248-E143-2C4E-BE8C-A726098FB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CE167-3ECB-5646-B412-C0B73181AF5F}" type="datetimeFigureOut">
              <a:rPr lang="pt-BR" smtClean="0"/>
              <a:t>01/06/2023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79BA42-6AEB-9C40-932A-16F773B53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8EBCEF-0B70-F842-B77F-D19A3F23D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2C503-242E-1448-BC9C-CFBE49521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33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oletimjuridico.publicacoesonline.com.br/wp-content/uploads/2019/08/trafico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ar/folders/tt/3h7v9r7s7fx155mw_wdbfzmw0000gn/T/com.microsoft.Word/WebArchiveCopyPasteTempFiles/stockbrokers-busy-on-the-trading-floor-of-the-new-york-stock-exchange-A4H6CD.jpg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search?q=Douglass+North&amp;client=firefox-b-d&amp;tbm=isch&amp;source=iu&amp;ictx=1&amp;vet=1&amp;fir=xVXADNpOzzsRLM%252CFY7XxE6aC6qGeM%252C_%253BUTlxHiDwYNxhCM%252CEoqA2vTgYHAHwM%252C_%253BmmszbSr_4L9iRM%252C5NtABTQZMO6hKM%252C_%253BNZwa928lJb9k8M%252CEoqA2vTgYHAHwM%252C_%253B7cJ5PRZvFw6UnM%252CNNd1Bj47lYHraM%252C_%253BPzPcTIFboH3DWM%252Cn99OhE9IVbXKpM%252C_%253BLiOu5WxdLf_AZM%252CaOObKXbEmP4c8M%252C_%253BQfKA_dgMyjrSOM%252CaOObKXbEmP4c8M%252C_%253Bq6whuU5BUiyXeM%252CdsjbIAwngqQiaM%252C_&amp;usg=AI4_-kQEKLmy9RrDGl5bvOnq6xG4zjYqYA&amp;sa=X&amp;ved=2ahUKEwibo83Ai6H4AhUrjZUCHVRsBHMQ_h16BAhUEAE#imgrc=NZwa928lJb9k8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ligurianotizie.it/wp-content/uploads/2020/01/Recupero-del-Mercato-settimanale-del-Venerdi&#768;-a-Chiavar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cristofariphoto.photoshelter.com/gallery-image/Natalino-Irti/G00002SUbW0VmCTk/I00008kCkl4GrDB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A038E-2A22-A54F-B904-2416085C52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309880" algn="l"/>
              </a:tabLst>
            </a:pPr>
            <a:br>
              <a:rPr lang="pt-BR" sz="3600" b="1" dirty="0"/>
            </a:br>
            <a:br>
              <a:rPr lang="pt-BR" sz="3600" b="1" dirty="0"/>
            </a:br>
            <a:br>
              <a:rPr lang="pt-BR" sz="3600" b="1" dirty="0"/>
            </a:br>
            <a:br>
              <a:rPr lang="pt-BR" sz="3600" b="1" dirty="0"/>
            </a:br>
            <a:br>
              <a:rPr lang="pt-BR" sz="3600" b="1" dirty="0"/>
            </a:br>
            <a:r>
              <a:rPr lang="pt-BR" sz="3600" b="1" dirty="0"/>
              <a:t>Introdução ao Institucionalismo. </a:t>
            </a:r>
            <a:br>
              <a:rPr lang="pt-BR" sz="3600" b="1" dirty="0"/>
            </a:br>
            <a:r>
              <a:rPr lang="pt-BR" sz="3600" b="1" dirty="0"/>
              <a:t>Afinal, o que é o mercado? Teorias da Firma</a:t>
            </a:r>
            <a:br>
              <a:rPr lang="pt-BR" sz="3600" b="1" dirty="0"/>
            </a:br>
            <a:r>
              <a:rPr lang="pt-BR" sz="3600" b="1" dirty="0"/>
              <a:t>Custos de Transação e Organização. Oportunismo e Racionalidade Limitada</a:t>
            </a:r>
            <a:br>
              <a:rPr lang="pt-BR" sz="3600" b="1" dirty="0"/>
            </a:br>
            <a:endParaRPr lang="pt-BR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9A8912-DFDE-D04B-B597-607EAE419F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Professor Doutor Ruy Pereira Camilo Junior</a:t>
            </a:r>
          </a:p>
        </p:txBody>
      </p:sp>
    </p:spTree>
    <p:extLst>
      <p:ext uri="{BB962C8B-B14F-4D97-AF65-F5344CB8AC3E}">
        <p14:creationId xmlns:p14="http://schemas.microsoft.com/office/powerpoint/2010/main" val="121602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CA7E0-A302-C345-BC76-6D87E3D1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Peso do Direito Varia conforme o Mercado, podendo até ser Nulo</a:t>
            </a:r>
          </a:p>
        </p:txBody>
      </p:sp>
      <p:pic>
        <p:nvPicPr>
          <p:cNvPr id="1026" name="Picture 2" descr="trafico">
            <a:hlinkClick r:id="rId2"/>
            <a:extLst>
              <a:ext uri="{FF2B5EF4-FFF2-40B4-BE49-F238E27FC236}">
                <a16:creationId xmlns:a16="http://schemas.microsoft.com/office/drawing/2014/main" id="{E0A27A97-A474-0846-98DC-CE3E16553B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4444"/>
            <a:ext cx="457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26E82C8D-A80C-4541-887E-9D06081F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3969327"/>
            <a:ext cx="7225146" cy="192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7" name="Imagem 1" descr="Uma imagem contendo grande, homem, em pé, pessoas&#10;&#10;Descrição gerada automaticamente">
            <a:extLst>
              <a:ext uri="{FF2B5EF4-FFF2-40B4-BE49-F238E27FC236}">
                <a16:creationId xmlns:a16="http://schemas.microsoft.com/office/drawing/2014/main" id="{5DFE6857-B804-F24D-93A7-E319D316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61766" y="34445205"/>
            <a:ext cx="69458711" cy="509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1C076057-B371-BE4C-9DF1-3E9163FDD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092" y="-5968692"/>
            <a:ext cx="4307271" cy="7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Imagem 1" descr="Uma imagem contendo grande, homem, em pé, pessoas&#10;&#10;Descrição gerada automaticamente">
            <a:extLst>
              <a:ext uri="{FF2B5EF4-FFF2-40B4-BE49-F238E27FC236}">
                <a16:creationId xmlns:a16="http://schemas.microsoft.com/office/drawing/2014/main" id="{D04974E7-E2E5-AA45-9203-EAE9F887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9151"/>
            <a:ext cx="5832763" cy="42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1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F1184-6EE2-CBF2-A532-81C4479C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t-BR" sz="4100"/>
              <a:t>Instituições como regras do jogo (Douglass North)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30FA01-B31F-3B4D-E2F8-1705D810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>
              <a:hlinkClick r:id="rId2"/>
            </a:endParaRPr>
          </a:p>
          <a:p>
            <a:r>
              <a:rPr lang="pt-BR" sz="2000" dirty="0"/>
              <a:t>Enquadramento no qual os agentes econômicos interagem</a:t>
            </a:r>
          </a:p>
          <a:p>
            <a:r>
              <a:rPr lang="pt-BR" sz="2000" dirty="0"/>
              <a:t>Permitem a coordenação entre eles</a:t>
            </a:r>
          </a:p>
          <a:p>
            <a:r>
              <a:rPr lang="pt-BR" sz="2000" dirty="0"/>
              <a:t>Estruturam os incentivos nas trocas e interações humanas, sejam políticas, sociais ou econômicas.</a:t>
            </a:r>
          </a:p>
          <a:p>
            <a:r>
              <a:rPr lang="pt-BR" sz="2000" dirty="0"/>
              <a:t>Dão regularidade e padronização ao comportamento humano</a:t>
            </a:r>
          </a:p>
          <a:p>
            <a:r>
              <a:rPr lang="pt-BR" sz="2000" dirty="0"/>
              <a:t>Durabilidade</a:t>
            </a:r>
          </a:p>
          <a:p>
            <a:r>
              <a:rPr lang="pt-BR" sz="2000" dirty="0"/>
              <a:t>Por vezes, heterônomas e exógenas, às vezes autônomas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5" name="Imagem 4" descr="Foto preta e branca de rosto de homem visto de perto&#10;&#10;Descrição gerada automaticamente">
            <a:extLst>
              <a:ext uri="{FF2B5EF4-FFF2-40B4-BE49-F238E27FC236}">
                <a16:creationId xmlns:a16="http://schemas.microsoft.com/office/drawing/2014/main" id="{B651C2AA-B07B-E192-D638-4EDA1DA8B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9" r="748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66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ED770-C3D2-7B5C-897A-BFDC6A4D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dois grandes Temas do Institucionalismo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0168E4-87BE-E93E-E6D7-879FF20E4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Governança: como os agentes econômicos se coordenam? Por contratos ou por firmas?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Ambiente Institucional: qual o peso das instituições para o desenvolvimento de uma nação?</a:t>
            </a:r>
          </a:p>
        </p:txBody>
      </p:sp>
    </p:spTree>
    <p:extLst>
      <p:ext uri="{BB962C8B-B14F-4D97-AF65-F5344CB8AC3E}">
        <p14:creationId xmlns:p14="http://schemas.microsoft.com/office/powerpoint/2010/main" val="125498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reenchendo formulários em uma tabela">
            <a:extLst>
              <a:ext uri="{FF2B5EF4-FFF2-40B4-BE49-F238E27FC236}">
                <a16:creationId xmlns:a16="http://schemas.microsoft.com/office/drawing/2014/main" id="{0C038FD9-758C-CC46-82CE-9E2872C16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t="9091"/>
          <a:stretch/>
        </p:blipFill>
        <p:spPr>
          <a:xfrm>
            <a:off x="5963758" y="10"/>
            <a:ext cx="8668512" cy="685799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E7502FE-D3AF-4B4B-9078-2F40CD88BC6D}"/>
              </a:ext>
            </a:extLst>
          </p:cNvPr>
          <p:cNvSpPr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CUSTOS DE TRANSAÇÃO</a:t>
            </a:r>
            <a:br>
              <a:rPr lang="en-US" sz="3000" dirty="0">
                <a:latin typeface="+mj-lt"/>
                <a:ea typeface="+mj-ea"/>
                <a:cs typeface="+mj-cs"/>
              </a:rPr>
            </a:br>
            <a:endParaRPr lang="en-US" sz="3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O que </a:t>
            </a:r>
            <a:r>
              <a:rPr lang="en-US" sz="3000" dirty="0" err="1">
                <a:latin typeface="+mj-lt"/>
                <a:ea typeface="+mj-ea"/>
                <a:cs typeface="+mj-cs"/>
              </a:rPr>
              <a:t>são</a:t>
            </a:r>
            <a:r>
              <a:rPr lang="en-US" sz="3000" dirty="0">
                <a:latin typeface="+mj-lt"/>
                <a:ea typeface="+mj-ea"/>
                <a:cs typeface="+mj-cs"/>
              </a:rPr>
              <a:t>?</a:t>
            </a:r>
            <a:br>
              <a:rPr lang="en-US" sz="3000" dirty="0">
                <a:latin typeface="+mj-lt"/>
                <a:ea typeface="+mj-ea"/>
                <a:cs typeface="+mj-cs"/>
              </a:rPr>
            </a:br>
            <a:endParaRPr lang="en-US" sz="3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Por que </a:t>
            </a:r>
            <a:r>
              <a:rPr lang="en-US" sz="3000" dirty="0" err="1">
                <a:latin typeface="+mj-lt"/>
                <a:ea typeface="+mj-ea"/>
                <a:cs typeface="+mj-cs"/>
              </a:rPr>
              <a:t>importam</a:t>
            </a:r>
            <a:r>
              <a:rPr lang="en-US" sz="3000" dirty="0">
                <a:latin typeface="+mj-lt"/>
                <a:ea typeface="+mj-ea"/>
                <a:cs typeface="+mj-cs"/>
              </a:rPr>
              <a:t>?</a:t>
            </a:r>
            <a:br>
              <a:rPr lang="en-US" sz="3000" dirty="0">
                <a:latin typeface="+mj-lt"/>
                <a:ea typeface="+mj-ea"/>
                <a:cs typeface="+mj-cs"/>
              </a:rPr>
            </a:br>
            <a:br>
              <a:rPr lang="en-US" sz="3000" dirty="0">
                <a:latin typeface="+mj-lt"/>
                <a:ea typeface="+mj-ea"/>
                <a:cs typeface="+mj-cs"/>
              </a:rPr>
            </a:br>
            <a:br>
              <a:rPr lang="en-US" sz="3000" dirty="0">
                <a:latin typeface="+mj-lt"/>
                <a:ea typeface="+mj-ea"/>
                <a:cs typeface="+mj-cs"/>
              </a:rPr>
            </a:br>
            <a:endParaRPr lang="en-US" sz="24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346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1F375FA-7301-B790-CC5A-46695380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pt-BR" sz="2800">
                <a:solidFill>
                  <a:schemeClr val="bg1">
                    <a:alpha val="60000"/>
                  </a:schemeClr>
                </a:solidFill>
              </a:rPr>
              <a:t>Coase teve com 20 anos a ideia que lhe rendeu o Prêmio Nobel na Velhice</a:t>
            </a:r>
          </a:p>
        </p:txBody>
      </p:sp>
      <p:pic>
        <p:nvPicPr>
          <p:cNvPr id="1026" name="Picture 2" descr="Young Ronald">
            <a:extLst>
              <a:ext uri="{FF2B5EF4-FFF2-40B4-BE49-F238E27FC236}">
                <a16:creationId xmlns:a16="http://schemas.microsoft.com/office/drawing/2014/main" id="{6D088C99-9EE5-E947-BF4B-DD59185A8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9822"/>
          <a:stretch/>
        </p:blipFill>
        <p:spPr bwMode="auto">
          <a:xfrm>
            <a:off x="680483" y="685795"/>
            <a:ext cx="29312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0F2858-F603-8A99-2755-640994B2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12" y="2732739"/>
            <a:ext cx="3976577" cy="308327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t-BR" sz="2000" dirty="0">
                <a:solidFill>
                  <a:schemeClr val="bg1"/>
                </a:solidFill>
              </a:rPr>
              <a:t>A ideia de custos de transação que levou à </a:t>
            </a:r>
            <a:r>
              <a:rPr lang="pt-BR" sz="2000" i="1" dirty="0" err="1">
                <a:solidFill>
                  <a:schemeClr val="bg1"/>
                </a:solidFill>
              </a:rPr>
              <a:t>law</a:t>
            </a:r>
            <a:r>
              <a:rPr lang="pt-BR" sz="2000" i="1" dirty="0">
                <a:solidFill>
                  <a:schemeClr val="bg1"/>
                </a:solidFill>
              </a:rPr>
              <a:t> </a:t>
            </a:r>
            <a:r>
              <a:rPr lang="pt-BR" sz="2000" i="1" dirty="0" err="1">
                <a:solidFill>
                  <a:schemeClr val="bg1"/>
                </a:solidFill>
              </a:rPr>
              <a:t>and</a:t>
            </a:r>
            <a:r>
              <a:rPr lang="pt-BR" sz="2000" i="1" dirty="0">
                <a:solidFill>
                  <a:schemeClr val="bg1"/>
                </a:solidFill>
              </a:rPr>
              <a:t> </a:t>
            </a:r>
            <a:r>
              <a:rPr lang="pt-BR" sz="2000" i="1" dirty="0" err="1">
                <a:solidFill>
                  <a:schemeClr val="bg1"/>
                </a:solidFill>
              </a:rPr>
              <a:t>economics</a:t>
            </a:r>
            <a:endParaRPr lang="pt-BR" sz="20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0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000" i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75509C4-74E6-8F41-B560-5497DDC0E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54" r="28358" b="1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8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2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28C25E-0EBB-EFBD-C64D-D366F59A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anchor="b">
            <a:normAutofit fontScale="90000"/>
          </a:bodyPr>
          <a:lstStyle/>
          <a:p>
            <a:r>
              <a:rPr lang="pt-BR" dirty="0"/>
              <a:t>O jovem Coase ficou impressionado com as grandes empresas que operavam nos Estados Unidos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08613A-476B-AB43-8895-E84C6ACAA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2" r="2" b="2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1C1EF13-921F-6942-9823-0D195E9A5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3" r="-2" b="32209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7BCB99-ABF8-F372-63B8-84CBFA60A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3124205"/>
            <a:ext cx="5105400" cy="305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Ao mesmo tempo, a lista telefônica de páginas amarelas de Nova York tinha milhares de fornecedores que podiam ser contratados no mercado.</a:t>
            </a:r>
          </a:p>
          <a:p>
            <a:pPr marL="0" indent="0">
              <a:buNone/>
            </a:pPr>
            <a:r>
              <a:rPr lang="pt-BR" sz="2000" dirty="0"/>
              <a:t>O que é mais eficiente? Contratar alguém no mercado, quando necessário, ou integra-lo hierarquicamente em uma firma.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Custos de transação </a:t>
            </a:r>
            <a:r>
              <a:rPr lang="pt-BR" sz="2000" dirty="0" err="1"/>
              <a:t>vs</a:t>
            </a:r>
            <a:r>
              <a:rPr lang="pt-BR" sz="2000" dirty="0"/>
              <a:t> Custos de Organização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22D0A37-FCCD-A544-9D0A-5C1162AC2386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pt-BR"/>
            </a:b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38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DBE5B7-6AB4-794C-A45C-5B02DD2C4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5" r="1207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9FFBC9-BEC4-7B4E-8DF1-B70D7A72C71E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CUSTOS DE TRANSAÇÃO: POLO GRAVITACIONAL DAS REGRAS DO DIREITO, PARA COASE</a:t>
            </a:r>
          </a:p>
        </p:txBody>
      </p:sp>
    </p:spTree>
    <p:extLst>
      <p:ext uri="{BB962C8B-B14F-4D97-AF65-F5344CB8AC3E}">
        <p14:creationId xmlns:p14="http://schemas.microsoft.com/office/powerpoint/2010/main" val="5110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culadora, caneta, bússola, dinheiro e um papel com gráficos impressos">
            <a:extLst>
              <a:ext uri="{FF2B5EF4-FFF2-40B4-BE49-F238E27FC236}">
                <a16:creationId xmlns:a16="http://schemas.microsoft.com/office/drawing/2014/main" id="{578C542F-1464-D04D-0691-B977DC9A7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EEE678E-1491-224D-A82B-B7ED49FF24DF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latin typeface="+mj-lt"/>
                <a:ea typeface="+mj-ea"/>
                <a:cs typeface="+mj-cs"/>
              </a:rPr>
              <a:t>QUAIS SÃO OS PRINCIPAIS CUSTOS DE TRANSAÇÃO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87A2EF-A56F-7844-8434-03C59B13C738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Identificar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outra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CD5325-C08C-CB4A-985A-063A912BB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" r="-3" b="-3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608CF8A-0117-6544-857B-FEA7EBAD0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2" r="2" b="36071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8572836-CB9A-D04F-ADCD-AA32B39279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0" r="12287" b="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9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420927C-09F4-1644-885C-8B493AA2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pt-BR" sz="4800" dirty="0"/>
              <a:t>Negociar e formalizar o contrato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F23E9504-0F93-4E51-AD78-03DE7DB927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190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FF52B10-666F-EB49-97ED-9370B63B48E3}"/>
              </a:ext>
            </a:extLst>
          </p:cNvPr>
          <p:cNvSpPr txBox="1"/>
          <p:nvPr/>
        </p:nvSpPr>
        <p:spPr>
          <a:xfrm>
            <a:off x="588097" y="555061"/>
            <a:ext cx="110158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DIREITO COMERCIAL É O DIREITO DO MERCADO.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o que é mercado?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o papel o direito no mercado? 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mercado é uma ordem natural, espontânea, neutra ou  uma ordem jurídica, artificial, essencialmente política?</a:t>
            </a:r>
          </a:p>
          <a:p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11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F5888-9AED-FF4B-8027-F76080D0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Recuperação de Créditos no Brasil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31C1715-3030-0A4B-B092-B46DDD9C6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0" y="1893094"/>
            <a:ext cx="7048500" cy="4216400"/>
          </a:xfrm>
        </p:spPr>
      </p:pic>
    </p:spTree>
    <p:extLst>
      <p:ext uri="{BB962C8B-B14F-4D97-AF65-F5344CB8AC3E}">
        <p14:creationId xmlns:p14="http://schemas.microsoft.com/office/powerpoint/2010/main" val="3403811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7F661-6CB9-8B38-9327-59A59899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t-BR" sz="5100">
                <a:solidFill>
                  <a:schemeClr val="accent5"/>
                </a:solidFill>
              </a:rPr>
              <a:t>Teoria da Firma de Coase: custos de transação maior do que custos de organização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B97CB60-3C5F-F3EE-F080-4820136FF7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46999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671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76F95-C6F5-DE68-F9CC-FA1F64C0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Desdobramentos da teoria da firma</a:t>
            </a:r>
            <a:endParaRPr lang="pt-BR" dirty="0"/>
          </a:p>
        </p:txBody>
      </p:sp>
      <p:graphicFrame>
        <p:nvGraphicFramePr>
          <p:cNvPr id="17" name="Espaço Reservado para Conteúdo 2">
            <a:extLst>
              <a:ext uri="{FF2B5EF4-FFF2-40B4-BE49-F238E27FC236}">
                <a16:creationId xmlns:a16="http://schemas.microsoft.com/office/drawing/2014/main" id="{B5593E62-516B-9628-1E5E-5F9710E56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5038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007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774ED-F088-2347-5A18-B6A39AE1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t-BR" sz="3800">
                <a:solidFill>
                  <a:schemeClr val="accent5"/>
                </a:solidFill>
              </a:rPr>
              <a:t>Desenvolvimento Institucionalista da Teoria da Firma (Oliver Williamson)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0581875-A7B9-6A27-4F36-0536C4FD9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89021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08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3B903-B47A-B64F-80C4-5361FE3E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30" y="540423"/>
            <a:ext cx="10515600" cy="588186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VISÃO DA ESCOLA AUSTRÍACA: TIPOS DE ORDEM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8963DC-10FB-7C44-BE2F-4E5EAC914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30" y="1992641"/>
            <a:ext cx="10515600" cy="3289484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 de ordem liga-se a  previsibilidade, regularidade de comportamento dos elementos que a compõem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Existem dois tipos de ordem: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Taxis (Hayek)</a:t>
            </a:r>
          </a:p>
          <a:p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ordem que surge de modo espontâneo e cresce naturalmente. Não há uma vontade externa que a institui.  É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autoorganizada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Não há um objetivo deliberado nela. É mais difícil de entender e de controlar.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Taxis é a ordem artificial, construída, fruto de uma deliberação externa, com um propósito específico.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476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5C05D-6584-2A4D-93B2-DDAF8DAD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20" y="452349"/>
            <a:ext cx="4803636" cy="744154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KOSMOS E TAXIS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8C4B96-BBE7-F644-BDA2-7CA1C9A0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pt-BR" sz="2000">
              <a:solidFill>
                <a:srgbClr val="000000"/>
              </a:solidFill>
            </a:endParaRPr>
          </a:p>
        </p:txBody>
      </p:sp>
      <p:pic>
        <p:nvPicPr>
          <p:cNvPr id="17" name="Imagem 16" descr="Vista de cima de campo e nuvens no céu&#10;&#10;Descrição gerada automaticamente">
            <a:extLst>
              <a:ext uri="{FF2B5EF4-FFF2-40B4-BE49-F238E27FC236}">
                <a16:creationId xmlns:a16="http://schemas.microsoft.com/office/drawing/2014/main" id="{748C8E50-6319-47BF-929B-D3EFE0378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2" y="2009272"/>
            <a:ext cx="5923592" cy="3934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m 18" descr="Campo verde com árvores ao fundo&#10;&#10;Descrição gerada automaticamente">
            <a:extLst>
              <a:ext uri="{FF2B5EF4-FFF2-40B4-BE49-F238E27FC236}">
                <a16:creationId xmlns:a16="http://schemas.microsoft.com/office/drawing/2014/main" id="{E14DB2DF-965D-4235-9464-A85AE795B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469" y="2009273"/>
            <a:ext cx="5901489" cy="3934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52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0832E227-B16B-4E2F-8C56-F5F0D8DE6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815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Imagem 4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A4AD4D1B-736E-4EB1-99C7-38FD07BCD0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17" r="-2" b="965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93B903-B47A-B64F-80C4-5361FE3E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43" y="581762"/>
            <a:ext cx="4036395" cy="945480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VISÃO DA ESCOLA AUSTRÍACA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8963DC-10FB-7C44-BE2F-4E5EAC914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356309"/>
            <a:ext cx="4832803" cy="2273398"/>
          </a:xfrm>
        </p:spPr>
        <p:txBody>
          <a:bodyPr>
            <a:normAutofit fontScale="70000" lnSpcReduction="20000"/>
          </a:bodyPr>
          <a:lstStyle/>
          <a:p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mercado é uma ordem espontânea, natural. </a:t>
            </a:r>
            <a:r>
              <a:rPr lang="pt-B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Catalaxia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(Hayek)</a:t>
            </a:r>
          </a:p>
          <a:p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Agentes Atomizados, que interagem pelo sistema de preços.</a:t>
            </a:r>
          </a:p>
          <a:p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Constituição do mercado assemelha-se ao surgimento das línguas: decorre ¨da ação humana, mas não do desígnio humano¨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6185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F1340-58C9-CF4C-A468-0D19FC51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contraponto à visão austríaca</a:t>
            </a:r>
            <a:b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L´ORDINE GIURIDICO DEL MERCATO, DE NATALINO IRTI</a:t>
            </a:r>
          </a:p>
        </p:txBody>
      </p:sp>
      <p:pic>
        <p:nvPicPr>
          <p:cNvPr id="2050" name="Picture 2">
            <a:hlinkClick r:id="rId2"/>
            <a:extLst>
              <a:ext uri="{FF2B5EF4-FFF2-40B4-BE49-F238E27FC236}">
                <a16:creationId xmlns:a16="http://schemas.microsoft.com/office/drawing/2014/main" id="{7FCAE5AE-5F79-444A-AA06-7A79921C05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4272"/>
            <a:ext cx="5430094" cy="41137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NATALINO IRTI">
            <a:hlinkClick r:id="rId4"/>
            <a:extLst>
              <a:ext uri="{FF2B5EF4-FFF2-40B4-BE49-F238E27FC236}">
                <a16:creationId xmlns:a16="http://schemas.microsoft.com/office/drawing/2014/main" id="{D84E6DEF-A81A-004F-9B33-F82246ECB96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08" y="1974272"/>
            <a:ext cx="4384677" cy="3006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4B80545-B722-1142-AECB-70EBB0D6B95D}"/>
              </a:ext>
            </a:extLst>
          </p:cNvPr>
          <p:cNvSpPr txBox="1"/>
          <p:nvPr/>
        </p:nvSpPr>
        <p:spPr>
          <a:xfrm>
            <a:off x="6848808" y="5182694"/>
            <a:ext cx="4471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¨’se apenas observarmos essas imagens com os olhos dos juristas, elas se 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Povoam de regras e institutos de direito público e privado¨</a:t>
            </a:r>
          </a:p>
        </p:txBody>
      </p:sp>
    </p:spTree>
    <p:extLst>
      <p:ext uri="{BB962C8B-B14F-4D97-AF65-F5344CB8AC3E}">
        <p14:creationId xmlns:p14="http://schemas.microsoft.com/office/powerpoint/2010/main" val="255632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178DE-1995-A743-99F7-D586D899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L´ORDINE GIURIDICO DEL MERCATO: UM CONTRAPONTO À CATALAXIA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62B285-D94C-9A47-B861-896D34670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9126"/>
            <a:ext cx="10515600" cy="339812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Confusão dos conceitos de mercado e direito:¨Il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mercato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legge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governa 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costituisce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prende forma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política 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scelte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normative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¨.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Artificialidade do mercado: ¨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artificialis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non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¨</a:t>
            </a: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¨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L´assoluta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integrale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politicità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mercato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¨</a:t>
            </a:r>
          </a:p>
        </p:txBody>
      </p:sp>
    </p:spTree>
    <p:extLst>
      <p:ext uri="{BB962C8B-B14F-4D97-AF65-F5344CB8AC3E}">
        <p14:creationId xmlns:p14="http://schemas.microsoft.com/office/powerpoint/2010/main" val="35932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5CF9690-799F-F149-952B-7ED8EA47F49E}"/>
              </a:ext>
            </a:extLst>
          </p:cNvPr>
          <p:cNvSpPr txBox="1"/>
          <p:nvPr/>
        </p:nvSpPr>
        <p:spPr>
          <a:xfrm>
            <a:off x="-3679010" y="-1600705"/>
            <a:ext cx="109159" cy="16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74CCFB-9272-3147-8546-1C10812B5007}"/>
              </a:ext>
            </a:extLst>
          </p:cNvPr>
          <p:cNvSpPr txBox="1"/>
          <p:nvPr/>
        </p:nvSpPr>
        <p:spPr>
          <a:xfrm>
            <a:off x="4357157" y="882546"/>
            <a:ext cx="6623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leis da economia não são feitas pela natureza. Elas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feitas pelo ser humano’¨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FRANKLIN D. ROOSEVELT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4E5E3A-E06F-6646-9EE6-668D209F081C}"/>
              </a:ext>
            </a:extLst>
          </p:cNvPr>
          <p:cNvSpPr txBox="1"/>
          <p:nvPr/>
        </p:nvSpPr>
        <p:spPr>
          <a:xfrm>
            <a:off x="1371600" y="4551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233020-CAC2-E44A-B58A-5BD350F4B62D}"/>
              </a:ext>
            </a:extLst>
          </p:cNvPr>
          <p:cNvSpPr txBox="1"/>
          <p:nvPr/>
        </p:nvSpPr>
        <p:spPr>
          <a:xfrm>
            <a:off x="1335496" y="6997737"/>
            <a:ext cx="137708" cy="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F4CBB2-53E2-CE47-932D-5183934E83B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90454" y="2761140"/>
            <a:ext cx="9088581" cy="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476E672-CF8C-264E-BFCF-2616BABC1767}"/>
              </a:ext>
            </a:extLst>
          </p:cNvPr>
          <p:cNvSpPr txBox="1"/>
          <p:nvPr/>
        </p:nvSpPr>
        <p:spPr>
          <a:xfrm>
            <a:off x="4357157" y="3335500"/>
            <a:ext cx="7152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mercados só existem e funcionam pela regulação que o poder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político lhes impõe. Não há mercados livres, criados por si mesmos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para si mesmos, como sugerem os livros-texto. Por exemplo, a taxa de câmbio flutuante produz um equilíbrio instantâneo entre a oferta e a procura de moeda estrangeira no mercado de. Mas obviamente, este não é livre. É condicionado pela regulação do Estado¨.  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ANTONIO DELFIM NETTO </a:t>
            </a:r>
          </a:p>
        </p:txBody>
      </p:sp>
      <p:pic>
        <p:nvPicPr>
          <p:cNvPr id="13" name="Imagem 12" descr="Homem de terno e gravata&#10;&#10;Descrição gerada automaticamente">
            <a:extLst>
              <a:ext uri="{FF2B5EF4-FFF2-40B4-BE49-F238E27FC236}">
                <a16:creationId xmlns:a16="http://schemas.microsoft.com/office/drawing/2014/main" id="{DCBF64E0-88C5-43DF-944F-19530F8D8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1"/>
          <a:stretch/>
        </p:blipFill>
        <p:spPr>
          <a:xfrm>
            <a:off x="1211063" y="3595729"/>
            <a:ext cx="2222428" cy="27553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Imagem 14" descr="Homem de terno e gravata&#10;&#10;Descrição gerada automaticamente">
            <a:extLst>
              <a:ext uri="{FF2B5EF4-FFF2-40B4-BE49-F238E27FC236}">
                <a16:creationId xmlns:a16="http://schemas.microsoft.com/office/drawing/2014/main" id="{3B150A8B-A7EE-4464-8EDE-06CE2263C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816" b="13704"/>
          <a:stretch/>
        </p:blipFill>
        <p:spPr>
          <a:xfrm>
            <a:off x="1211063" y="284223"/>
            <a:ext cx="2222428" cy="28278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1409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F8C75-EBFD-8044-BE1F-844D9D70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 afinal, o que é mercado? O mercado como instituição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E5329E-7A7D-E140-ACEC-B71B881C9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André Gide já dizia que a cor da verdade é cinza....</a:t>
            </a:r>
          </a:p>
          <a:p>
            <a:r>
              <a:rPr lang="pt-BR" dirty="0"/>
              <a:t>No mercado temos um complexos de instituições (regras do jogo, na definição de Douglas North), formais e informais, que permitem uma processo contínuo de descoberta e disseminação de informação, construindo preços.</a:t>
            </a:r>
          </a:p>
          <a:p>
            <a:r>
              <a:rPr lang="pt-BR" dirty="0"/>
              <a:t>Essas instituições não são estritamente jurídicas. Estudos clássicos:</a:t>
            </a:r>
          </a:p>
          <a:p>
            <a:pPr marL="0" indent="0">
              <a:buNone/>
            </a:pPr>
            <a:r>
              <a:rPr lang="pt-BR" dirty="0"/>
              <a:t> ¨Non </a:t>
            </a:r>
            <a:r>
              <a:rPr lang="pt-BR" dirty="0" err="1"/>
              <a:t>contractual</a:t>
            </a:r>
            <a:r>
              <a:rPr lang="pt-BR" dirty="0"/>
              <a:t> </a:t>
            </a:r>
            <a:r>
              <a:rPr lang="pt-BR" dirty="0" err="1"/>
              <a:t>relationships</a:t>
            </a:r>
            <a:r>
              <a:rPr lang="pt-BR" dirty="0"/>
              <a:t> in business¨(1963), de Stewart Macaulay</a:t>
            </a:r>
          </a:p>
          <a:p>
            <a:pPr marL="0" indent="0">
              <a:buNone/>
            </a:pPr>
            <a:r>
              <a:rPr lang="pt-BR" dirty="0"/>
              <a:t>¨</a:t>
            </a:r>
            <a:r>
              <a:rPr lang="pt-BR" dirty="0" err="1"/>
              <a:t>Opting</a:t>
            </a:r>
            <a:r>
              <a:rPr lang="pt-BR" dirty="0"/>
              <a:t> out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legal system: extralegal </a:t>
            </a:r>
            <a:r>
              <a:rPr lang="pt-BR" dirty="0" err="1"/>
              <a:t>contractual</a:t>
            </a:r>
            <a:r>
              <a:rPr lang="pt-BR" dirty="0"/>
              <a:t> </a:t>
            </a:r>
            <a:r>
              <a:rPr lang="pt-BR" dirty="0" err="1"/>
              <a:t>relations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diamond</a:t>
            </a:r>
            <a:r>
              <a:rPr lang="pt-BR" dirty="0"/>
              <a:t> </a:t>
            </a:r>
            <a:r>
              <a:rPr lang="pt-BR" dirty="0" err="1"/>
              <a:t>industry</a:t>
            </a:r>
            <a:r>
              <a:rPr lang="pt-BR" dirty="0"/>
              <a:t>’’ (1992), de Lisa Bernstein</a:t>
            </a:r>
          </a:p>
          <a:p>
            <a:pPr marL="0" indent="0">
              <a:buNone/>
            </a:pPr>
            <a:r>
              <a:rPr lang="pt-BR" dirty="0"/>
              <a:t>¨</a:t>
            </a:r>
            <a:r>
              <a:rPr lang="pt-BR" dirty="0" err="1"/>
              <a:t>Scaffolding</a:t>
            </a:r>
            <a:r>
              <a:rPr lang="pt-BR" dirty="0"/>
              <a:t>: </a:t>
            </a:r>
            <a:r>
              <a:rPr lang="pt-BR" dirty="0" err="1"/>
              <a:t>Using</a:t>
            </a:r>
            <a:r>
              <a:rPr lang="pt-BR" dirty="0"/>
              <a:t> Formal </a:t>
            </a:r>
            <a:r>
              <a:rPr lang="pt-BR" dirty="0" err="1"/>
              <a:t>Contracts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Build Informal </a:t>
            </a:r>
            <a:r>
              <a:rPr lang="pt-BR" dirty="0" err="1"/>
              <a:t>Relations</a:t>
            </a:r>
            <a:r>
              <a:rPr lang="pt-BR" dirty="0"/>
              <a:t> in </a:t>
            </a:r>
            <a:r>
              <a:rPr lang="pt-BR" dirty="0" err="1"/>
              <a:t>Support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Innovation</a:t>
            </a:r>
            <a:r>
              <a:rPr lang="pt-BR" dirty="0"/>
              <a:t>¨ (2013), de Gillian </a:t>
            </a:r>
            <a:r>
              <a:rPr lang="pt-BR" dirty="0" err="1"/>
              <a:t>Hadfield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489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5" ma:contentTypeDescription="Crie um novo documento." ma:contentTypeScope="" ma:versionID="0103d65d0e737d692b676c872728f369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7e923275e42780db4afb5e008224c4d8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Props1.xml><?xml version="1.0" encoding="utf-8"?>
<ds:datastoreItem xmlns:ds="http://schemas.openxmlformats.org/officeDocument/2006/customXml" ds:itemID="{5B3C0C5C-3A11-430B-B9B4-A911A2D5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D2D51B-07C9-44BA-A568-0E8A09F90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959D89-4836-4816-9E48-1E7B1C13C67F}">
  <ds:schemaRefs>
    <ds:schemaRef ds:uri="http://purl.org/dc/elements/1.1/"/>
    <ds:schemaRef ds:uri="http://purl.org/dc/terms/"/>
    <ds:schemaRef ds:uri="4c414ac8-549e-4ca5-81e3-16b3f3eb5c24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ebba5f7d-3b76-4a58-9735-74f0064eafb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1125</Words>
  <Application>Microsoft Macintosh PowerPoint</Application>
  <PresentationFormat>Widescreen</PresentationFormat>
  <Paragraphs>107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Tema do Office</vt:lpstr>
      <vt:lpstr>     Introdução ao Institucionalismo.  Afinal, o que é o mercado? Teorias da Firma Custos de Transação e Organização. Oportunismo e Racionalidade Limitada </vt:lpstr>
      <vt:lpstr>Apresentação do PowerPoint</vt:lpstr>
      <vt:lpstr>A VISÃO DA ESCOLA AUSTRÍACA: TIPOS DE ORDEM </vt:lpstr>
      <vt:lpstr>KOSMOS E TAXIS</vt:lpstr>
      <vt:lpstr>A VISÃO DA ESCOLA AUSTRÍACA </vt:lpstr>
      <vt:lpstr>Um contraponto à visão austríaca L´ORDINE GIURIDICO DEL MERCATO, DE NATALINO IRTI</vt:lpstr>
      <vt:lpstr>L´ORDINE GIURIDICO DEL MERCATO: UM CONTRAPONTO À CATALAXIA</vt:lpstr>
      <vt:lpstr>Apresentação do PowerPoint</vt:lpstr>
      <vt:lpstr>Mas afinal, o que é mercado? O mercado como instituição</vt:lpstr>
      <vt:lpstr>Peso do Direito Varia conforme o Mercado, podendo até ser Nulo</vt:lpstr>
      <vt:lpstr>Instituições como regras do jogo (Douglass North)</vt:lpstr>
      <vt:lpstr>Os dois grandes Temas do Institucionalismo</vt:lpstr>
      <vt:lpstr>Apresentação do PowerPoint</vt:lpstr>
      <vt:lpstr>Coase teve com 20 anos a ideia que lhe rendeu o Prêmio Nobel na Velhice</vt:lpstr>
      <vt:lpstr>O jovem Coase ficou impressionado com as grandes empresas que operavam nos Estados Unidos</vt:lpstr>
      <vt:lpstr>Apresentação do PowerPoint</vt:lpstr>
      <vt:lpstr>Apresentação do PowerPoint</vt:lpstr>
      <vt:lpstr>Apresentação do PowerPoint</vt:lpstr>
      <vt:lpstr>Negociar e formalizar o contrato</vt:lpstr>
      <vt:lpstr>Recuperação de Créditos no Brasil</vt:lpstr>
      <vt:lpstr>Teoria da Firma de Coase: custos de transação maior do que custos de organização </vt:lpstr>
      <vt:lpstr>Desdobramentos da teoria da firma</vt:lpstr>
      <vt:lpstr>Desenvolvimento Institucionalista da Teoria da Firma (Oliver Williamson)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da Firma. Custos de Transação e de organização. Oportunismo e Racionalidade Limitada.  </dc:title>
  <dc:creator>Ruy Pereira Camilo Junior</dc:creator>
  <cp:lastModifiedBy>Ruy Camilo</cp:lastModifiedBy>
  <cp:revision>2</cp:revision>
  <dcterms:created xsi:type="dcterms:W3CDTF">2022-05-14T07:31:34Z</dcterms:created>
  <dcterms:modified xsi:type="dcterms:W3CDTF">2023-06-02T02:39:29Z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</Properties>
</file>