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91" r:id="rId2"/>
    <p:sldId id="290" r:id="rId3"/>
    <p:sldId id="411" r:id="rId4"/>
    <p:sldId id="470" r:id="rId5"/>
    <p:sldId id="424" r:id="rId6"/>
    <p:sldId id="448" r:id="rId7"/>
    <p:sldId id="449" r:id="rId8"/>
    <p:sldId id="425" r:id="rId9"/>
    <p:sldId id="426" r:id="rId10"/>
    <p:sldId id="450" r:id="rId11"/>
    <p:sldId id="451" r:id="rId12"/>
    <p:sldId id="452" r:id="rId13"/>
    <p:sldId id="453" r:id="rId14"/>
    <p:sldId id="455" r:id="rId15"/>
    <p:sldId id="454" r:id="rId16"/>
    <p:sldId id="469" r:id="rId17"/>
    <p:sldId id="457" r:id="rId18"/>
    <p:sldId id="458" r:id="rId19"/>
    <p:sldId id="465" r:id="rId20"/>
    <p:sldId id="428" r:id="rId21"/>
    <p:sldId id="429" r:id="rId22"/>
    <p:sldId id="431" r:id="rId23"/>
    <p:sldId id="461" r:id="rId24"/>
    <p:sldId id="464" r:id="rId25"/>
    <p:sldId id="313" r:id="rId26"/>
    <p:sldId id="304" r:id="rId27"/>
    <p:sldId id="314" r:id="rId28"/>
    <p:sldId id="315" r:id="rId29"/>
    <p:sldId id="317" r:id="rId30"/>
    <p:sldId id="414" r:id="rId31"/>
    <p:sldId id="415" r:id="rId32"/>
    <p:sldId id="418" r:id="rId33"/>
    <p:sldId id="436" r:id="rId34"/>
    <p:sldId id="420" r:id="rId35"/>
    <p:sldId id="422" r:id="rId36"/>
    <p:sldId id="474" r:id="rId37"/>
    <p:sldId id="437" r:id="rId38"/>
    <p:sldId id="423" r:id="rId39"/>
    <p:sldId id="476" r:id="rId40"/>
    <p:sldId id="477" r:id="rId41"/>
    <p:sldId id="312" r:id="rId42"/>
    <p:sldId id="319" r:id="rId43"/>
    <p:sldId id="326" r:id="rId44"/>
    <p:sldId id="323" r:id="rId45"/>
    <p:sldId id="434" r:id="rId46"/>
    <p:sldId id="383" r:id="rId47"/>
  </p:sldIdLst>
  <p:sldSz cx="9144000" cy="6858000" type="screen4x3"/>
  <p:notesSz cx="6858000" cy="955516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00"/>
    <a:srgbClr val="CC6600"/>
    <a:srgbClr val="0000CC"/>
    <a:srgbClr val="0000FF"/>
    <a:srgbClr val="008000"/>
    <a:srgbClr val="99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1729" autoAdjust="0"/>
    <p:restoredTop sz="90939" autoAdjust="0"/>
  </p:normalViewPr>
  <p:slideViewPr>
    <p:cSldViewPr>
      <p:cViewPr varScale="1">
        <p:scale>
          <a:sx n="68" d="100"/>
          <a:sy n="68" d="100"/>
        </p:scale>
        <p:origin x="8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C4B0097-6B6B-457B-8F6A-2715AD8086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5ED65D9-ECE9-4F46-9A98-E045F0B1DD0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EC69A5E5-A4F7-4FE8-A621-7B86DAE9AB0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77325"/>
            <a:ext cx="2971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6258664B-EA00-44B1-B19A-B945A0AF784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F0DE5E-AD4D-4A01-9DF7-8F417282A6C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45220A9-7611-4B7A-9765-B0D90E46B0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0759437-12B5-4D93-B1FE-3EBAEA9887D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75EBB857-5863-44A7-A61C-1067C764A98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9813" y="715963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8856AEC7-F1F8-4CEB-BAB6-BC7DB02D61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38663"/>
            <a:ext cx="5029200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DF2785E1-AEFA-436A-B047-9901DB7D33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77325"/>
            <a:ext cx="2971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61EEEEC1-0C74-4113-B10B-5A321522A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9F4CCA-F703-44C7-BB4B-9A47D20E23A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2C9F1954-1C82-4B1E-A021-D77A3E316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15F67F-8ADE-4C56-BE8C-348CA2C91E01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BB0D15BC-DF4C-42FF-A46A-4E941E3AF1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CEBF312A-FC4D-419A-9168-583DC7FBF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C7A2EF5B-C8D7-467F-9E28-BCEC0486F8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354AE-E0CB-4827-B6D9-7EA6374993D2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76555AC7-2438-4ACC-85D3-A08A418DD4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69CDF92-CEDA-4D53-BB43-0EF066A08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E63E605A-D61E-4B66-BC94-10DD3571AB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3A4BBBF3-BBB0-4E55-9D93-E6C27BC5B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F3C4ED11-A416-4B8C-AE8C-E64C0B44B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0931C7-E9C8-479B-B177-A641C17605C9}" type="slidenum">
              <a:rPr lang="pt-BR" altLang="pt-BR" sz="1200"/>
              <a:pPr/>
              <a:t>33</a:t>
            </a:fld>
            <a:endParaRPr lang="pt-BR" altLang="pt-B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F95FDB5D-793F-4187-A800-D5404E1854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E276F09A-E849-4583-A2A1-DAC42496C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033F252D-4657-4103-9EDE-AAB08ADA0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32B42B-0A04-4D31-8A52-CE0E78EA5E71}" type="slidenum">
              <a:rPr lang="pt-BR" altLang="pt-BR" sz="1200"/>
              <a:pPr/>
              <a:t>34</a:t>
            </a:fld>
            <a:endParaRPr lang="pt-BR" altLang="pt-B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1761EC06-158F-4E2C-9C6A-38FF03E6D1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68D7B8B4-56F5-4C58-BA27-9FE6D7B96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D60F36C9-BDB7-4C04-9FC5-61C16A2C2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5A5D3B-E175-40B5-8A2B-7A09FF3A5F91}" type="slidenum">
              <a:rPr lang="pt-BR" altLang="pt-BR" sz="1200"/>
              <a:pPr/>
              <a:t>35</a:t>
            </a:fld>
            <a:endParaRPr lang="pt-BR" altLang="pt-B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484A468F-1B3D-4B29-A2F3-56A0423E9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EE693DF9-FC09-4C2A-95D5-FAB03B881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D76F7A8-2638-41C8-AFB0-5F3E3652C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2D89F4-E3BE-4378-822E-9C3D27CB7DBB}" type="slidenum">
              <a:rPr lang="pt-BR" altLang="pt-BR" sz="1200"/>
              <a:pPr/>
              <a:t>36</a:t>
            </a:fld>
            <a:endParaRPr lang="pt-BR" altLang="pt-B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16C26229-2279-4710-A66B-F3273BF966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635629E7-D75D-41A7-B42F-63BDCAC9F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7E327D4F-28D4-4B04-8464-3FDC9EB4A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2AAE56-7430-4C95-A85D-BC2B55F77839}" type="slidenum">
              <a:rPr lang="pt-BR" altLang="pt-BR" sz="1200"/>
              <a:pPr/>
              <a:t>37</a:t>
            </a:fld>
            <a:endParaRPr lang="pt-BR" altLang="pt-B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D8275622-9AAE-4410-800F-5B6D1D575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65F47089-177D-4391-A5E5-4226CE560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A33CDCE8-3CA8-4016-AECF-A28508AE5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5FE490-A4A8-4D15-B5FB-5E1D15068F58}" type="slidenum">
              <a:rPr lang="pt-BR" altLang="pt-BR" sz="1200"/>
              <a:pPr/>
              <a:t>38</a:t>
            </a:fld>
            <a:endParaRPr lang="pt-BR" altLang="pt-B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030BFC46-22A1-4C02-AF8B-99C2197CDD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2ED9F825-D69D-4A0D-9FC5-2D9A0DF0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9A04F8CE-F407-470A-A6B0-FDD741A31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4781B6-A527-4EA9-8D1E-96281C10B913}" type="slidenum">
              <a:rPr lang="pt-BR" altLang="pt-BR" sz="1200"/>
              <a:pPr/>
              <a:t>39</a:t>
            </a:fld>
            <a:endParaRPr lang="pt-B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7484A-6A58-4927-A389-A2EF2B5ED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0F6CDE-34CE-46D1-8E30-9679EF125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2764EA-47C7-42B4-84E1-11A250AD6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7FDFDC-D975-45CB-9347-B3243151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58C5F3-CDDC-4A77-8816-9240CD6AE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8AAB-9C5D-48EB-8BAB-7C0ACD27A6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8550226"/>
      </p:ext>
    </p:extLst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1D2E0C-756C-4F45-8570-87682FF0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453052-2124-48F9-ABF7-52EEF48B3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71E7CD-D264-4275-8966-F32E6DDD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F31F5E-00EF-439A-935E-280822AA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2CC8B2-5B10-494D-98CA-6A6277C5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9FA0C-874B-4020-AC90-87FEEAE622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946986"/>
      </p:ext>
    </p:extLst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9238F8-56BE-4F86-983A-7CCA26E45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0E5120-9A05-4B25-A7AB-DDA2CCC80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4C3312-4BC1-4111-A7E8-7ADE41E2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DDFED1-4B55-4FDF-808A-C897603B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B4F542-E7F1-4070-A137-13C4009DB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9CD08-F5C5-4861-B8AF-371A1A1E597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8581877"/>
      </p:ext>
    </p:extLst>
  </p:cSld>
  <p:clrMapOvr>
    <a:masterClrMapping/>
  </p:clrMapOvr>
  <p:transition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D0E1054-2152-48BB-A479-0826B5BBF00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C7F6D6-25F3-4EDE-93F9-5E60D2AC6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FC6CE16-30AC-417D-AA6A-1B32B4F79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F4CBEC-124E-4E50-B3B6-7DD0A4D5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46311EB-5DE1-4A1D-8C50-61972930A4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8344952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C5F61-F446-4F58-B2FF-6848FC188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96F095-9EAC-4F46-90C0-32631476F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9A4BD0-B366-4B6E-BE4F-7D62F208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CA7493-3DC7-4433-9337-32FCDE6B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EDAAC-B538-4A9E-AFE4-85C3F5C2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0DBA3-D178-4BEC-BA73-49D4CEEB908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8583850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7406C-5137-41BE-B00A-2D373F34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5D311B-F196-4593-A4F1-8120299E1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D9F32C-222B-4BC0-ABD6-88BCEA5F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5C4472-B053-48CF-815D-A6695B4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B5CFAD-07E7-4649-B61F-6112E74A2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9FFF3-4A7E-44C7-9D92-07F2E17404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8503969"/>
      </p:ext>
    </p:extLst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E0BED-3B2C-409E-BF16-53028E78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D4100E-DA28-477E-8FAC-CF2FF494D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04A28B-3EBA-474F-BA06-B7E17115F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D30EDA-C187-436D-9A20-87F1F796B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1940F9-5F93-4786-BBAC-3BA08531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0D5E4F-0B0E-451E-BB0F-FF463B33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F8AA6-9153-4842-A8CE-9259FD36E1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8515361"/>
      </p:ext>
    </p:extLst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9C23F-957A-47BD-BF65-61DDF256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9F693F-2874-4CCA-BDF1-3067BF377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603A13-EAB0-446C-8CE7-B72431EBC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3FB0797-B984-403C-B358-2172D5293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DA385F-E59A-4842-8975-6066BC5D0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E639575-5DBE-47D3-A816-AC6AB406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2D58D47-697E-4238-BC05-673A57F4A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DA1D619-D029-4017-937A-08CABC27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644BF-F73B-469E-AAAA-345A3958B8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9252001"/>
      </p:ext>
    </p:extLst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456DF0-7B9F-4D05-9D22-C191D735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39DA2CB-1560-406B-B3F3-25978DF9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2FE048B-CCA2-49AA-AA7F-EC96B5F37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3C36B4-BDD7-4903-979E-5745B60B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B51AC-71DE-4FD9-BBEC-334C49CCAB9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3792509"/>
      </p:ext>
    </p:extLst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7D4BBD-0847-43A9-A4D4-8B4093D1F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6E16ED6-52D6-496B-BB59-01782254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D0E359-DFAF-449C-9F53-9C62E7C6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035AB-A375-4330-B71E-1751829CA2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1449839"/>
      </p:ext>
    </p:extLst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19C75-DBF5-4DAB-A956-B45632043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25D8DD-9E15-4DE1-8B3E-A977A791A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B9CE7C-1F04-4A31-BA9B-4DB1423BC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94B658-2F29-49A0-89A1-92634F19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2910C1-98A2-4497-B8F2-56C11D045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28E2C4-D722-4110-87B6-E823B818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8DA7C-F837-4604-BC52-492235472C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307626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0C2A5-6A3E-46B5-B1CF-4E40A9B06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62FAD09-C4D1-41C2-9649-06B26F822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80FA1C9-7E11-47A7-A162-8F650EADC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D29F60-5A4A-44F5-83A7-D3C5D926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094375-A0EF-4718-AE0B-AA40ED0D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5F6C99-9830-4E68-A19C-944F7A8C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8DF26-FEEA-429C-B4BA-4DAB3FD50B3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9939058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E93AE7E-D8EC-4607-9308-4D5ABD67F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D298F9-5B15-4FDD-9E6E-5E64282D5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6BB87C-844B-40C2-9A3E-046D1259C7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E2C1C0-F7E9-4FD0-BFA9-495577846C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D4912C-0D27-4CAF-9573-B9AF5D8DE9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281043-0B9D-4CBA-8311-94AC4342DB6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zoom dir="in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Composi&#231;&#227;o%20qu&#237;mica%20da%20torta%20do%20filtro.pp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Apresenta&#231;&#245;es/Jorge%20-%20apresenta&#231;&#227;o%20de%2024-11-07/Spray%20drier.ppt" TargetMode="External"/><Relationship Id="rId2" Type="http://schemas.openxmlformats.org/officeDocument/2006/relationships/hyperlink" Target="../../../../../Apresenta&#231;&#245;es/Jorge%20-%20apresenta&#231;&#227;o%20de%2024-11-07/Secador%20de%20leito%20fluidizado.pp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Apresenta&#231;&#245;es/Jorge%20-%20apresenta&#231;&#227;o%20de%2024-11-07/Spray%20drier.ppt" TargetMode="External"/><Relationship Id="rId2" Type="http://schemas.openxmlformats.org/officeDocument/2006/relationships/hyperlink" Target="../../../../../Apresenta&#231;&#245;es/Jorge%20-%20apresenta&#231;&#227;o%20de%2024-11-07/Secador%20de%20leito%20fluidizado.pp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http://www.pclq.usp.br/logo%20esalq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jpeg"/><Relationship Id="rId7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http://www.pclq.usp.br/logo%20esalq.jpg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pclq.usp.br/logo%20esalq.jpg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10" Type="http://schemas.openxmlformats.org/officeDocument/2006/relationships/image" Target="../media/image45.jpeg"/><Relationship Id="rId4" Type="http://schemas.openxmlformats.org/officeDocument/2006/relationships/image" Target="http://www.pclq.usp.br/logo%20esalq.jpg" TargetMode="External"/><Relationship Id="rId9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55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http://www.pclq.usp.br/logo%20esalq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3437C0-1C07-44F5-BF6B-A9510F3F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E385E-AB75-4A47-B1C8-027DFBF4D0E4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2A05D6B4-E428-4FE5-9AED-EE914C1E603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4437063"/>
            <a:ext cx="6769100" cy="1584325"/>
          </a:xfr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 altLang="pt-BR" sz="900" b="1" i="1" dirty="0"/>
          </a:p>
          <a:p>
            <a:r>
              <a:rPr lang="pt-BR" altLang="pt-BR" sz="2600" b="1" i="1" dirty="0">
                <a:latin typeface="Comic Sans MS" panose="030F0702030302020204" pitchFamily="66" charset="0"/>
              </a:rPr>
              <a:t>Subprodutos e Resíduos da agroindústria sucroenergética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B4302EE-3715-4BC1-A128-67CB0DBF6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981075"/>
            <a:ext cx="878522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PT" altLang="pt-BR" sz="2200" b="1" dirty="0">
                <a:latin typeface="Arial" panose="020B0604020202020204" pitchFamily="34" charset="0"/>
                <a:cs typeface="Times New Roman" panose="02020603050405020304" pitchFamily="18" charset="0"/>
              </a:rPr>
              <a:t>UNIVERSIDADE DE  SÃO PAULO</a:t>
            </a:r>
            <a:br>
              <a:rPr lang="pt-PT" altLang="pt-BR" sz="2200" b="1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pt-PT" altLang="pt-BR" sz="2200" b="1" dirty="0">
                <a:latin typeface="Arial" panose="020B0604020202020204" pitchFamily="34" charset="0"/>
                <a:cs typeface="Times New Roman" panose="02020603050405020304" pitchFamily="18" charset="0"/>
              </a:rPr>
              <a:t>ESCOLA SUPERIOR DE AGRICULTURA “LUIZ DE QUEIROZ” </a:t>
            </a:r>
            <a:br>
              <a:rPr lang="pt-PT" altLang="pt-BR" sz="2200" b="1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br>
              <a:rPr lang="pt-PT" altLang="pt-BR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endParaRPr lang="pt-BR" altLang="pt-BR" sz="2200" b="1" dirty="0">
              <a:latin typeface="Comic Sans MS" panose="030F0702030302020204" pitchFamily="66" charset="0"/>
            </a:endParaRP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CA0FB433-77C0-409B-BA25-B43619C10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916113"/>
            <a:ext cx="878522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br>
              <a:rPr lang="pt-PT" altLang="pt-BR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pt-PT" altLang="pt-BR" sz="26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LAN0685 TECNOLOGIA DO ÁLCOOL</a:t>
            </a:r>
            <a:r>
              <a:rPr lang="pt-BR" altLang="pt-BR" sz="2600" dirty="0">
                <a:latin typeface="Book Antiqua" panose="02040602050305030304" pitchFamily="18" charset="0"/>
              </a:rPr>
              <a:t> </a:t>
            </a:r>
            <a:br>
              <a:rPr lang="pt-PT" altLang="pt-BR" sz="2600" b="1" dirty="0"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br>
              <a:rPr lang="pt-PT" altLang="pt-BR" sz="2600" b="1" dirty="0"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pt-PT" altLang="pt-BR" sz="26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Prof. Antonio Sampaio Baptista</a:t>
            </a:r>
            <a:endParaRPr lang="pt-BR" altLang="pt-BR" sz="22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34" descr="http://www.pclq.usp.br/logo%20esalq.jpg">
            <a:extLst>
              <a:ext uri="{FF2B5EF4-FFF2-40B4-BE49-F238E27FC236}">
                <a16:creationId xmlns:a16="http://schemas.microsoft.com/office/drawing/2014/main" id="{5EF95496-98CD-4227-B8E5-411E43ED3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go1_usp_on">
            <a:extLst>
              <a:ext uri="{FF2B5EF4-FFF2-40B4-BE49-F238E27FC236}">
                <a16:creationId xmlns:a16="http://schemas.microsoft.com/office/drawing/2014/main" id="{565B062D-1FA7-40DE-B95A-C92FA025C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E5EDAC09-C8C0-4FCE-A813-A278F2782B5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700808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A60E0640-27D2-4E50-AD0E-7CA7BDCF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239F-2AA4-4701-919B-97CA74029285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71520093-750F-4B23-B4DF-0B8CE98896E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424071" y="534670"/>
            <a:ext cx="593624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pt-BR" sz="2600" b="1" dirty="0"/>
              <a:t>4. Aplicações dos resíduos e subprodutos</a:t>
            </a:r>
            <a:endParaRPr lang="es-ES" altLang="pt-BR" sz="2600" b="1" dirty="0"/>
          </a:p>
        </p:txBody>
      </p:sp>
      <p:sp>
        <p:nvSpPr>
          <p:cNvPr id="225287" name="Text Box 7">
            <a:extLst>
              <a:ext uri="{FF2B5EF4-FFF2-40B4-BE49-F238E27FC236}">
                <a16:creationId xmlns:a16="http://schemas.microsoft.com/office/drawing/2014/main" id="{0827CBF4-6AD7-459C-8585-52DA7A75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184400"/>
            <a:ext cx="7561263" cy="248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57300" indent="-1257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436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6160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5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4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2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9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46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3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2200" dirty="0">
                <a:latin typeface="Arial" panose="020B0604020202020204" pitchFamily="34" charset="0"/>
              </a:rPr>
              <a:t> </a:t>
            </a:r>
            <a:r>
              <a:rPr lang="pt-BR" altLang="pt-BR" sz="2200" b="1" i="1" u="sng" dirty="0">
                <a:latin typeface="Arial" panose="020B0604020202020204" pitchFamily="34" charset="0"/>
              </a:rPr>
              <a:t>BAGAÇO:</a:t>
            </a:r>
            <a:r>
              <a:rPr lang="pt-BR" altLang="pt-BR" sz="2200" b="1" i="1" dirty="0">
                <a:latin typeface="Arial" panose="020B0604020202020204" pitchFamily="34" charset="0"/>
              </a:rPr>
              <a:t> </a:t>
            </a:r>
            <a:r>
              <a:rPr lang="pt-BR" altLang="pt-BR" sz="2200" dirty="0">
                <a:latin typeface="Arial" panose="020B0604020202020204" pitchFamily="34" charset="0"/>
              </a:rPr>
              <a:t>270 kg/t de cana</a:t>
            </a:r>
          </a:p>
          <a:p>
            <a:pPr algn="just"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2200" b="1" i="1" dirty="0">
                <a:latin typeface="Arial" panose="020B0604020202020204" pitchFamily="34" charset="0"/>
              </a:rPr>
              <a:t>-  </a:t>
            </a:r>
            <a:r>
              <a:rPr lang="pt-BR" altLang="pt-BR" sz="2200" b="1" i="1" u="sng" dirty="0">
                <a:latin typeface="Arial" panose="020B0604020202020204" pitchFamily="34" charset="0"/>
              </a:rPr>
              <a:t>Quantidade excedente</a:t>
            </a:r>
            <a:r>
              <a:rPr lang="pt-BR" altLang="pt-BR" sz="2200" dirty="0">
                <a:latin typeface="Arial" panose="020B0604020202020204" pitchFamily="34" charset="0"/>
              </a:rPr>
              <a:t>: 80 kg/t de cana</a:t>
            </a:r>
          </a:p>
          <a:p>
            <a:pPr algn="just"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2200" b="1" i="1" dirty="0">
                <a:latin typeface="Arial" panose="020B0604020202020204" pitchFamily="34" charset="0"/>
              </a:rPr>
              <a:t>-  </a:t>
            </a:r>
            <a:r>
              <a:rPr lang="pt-BR" altLang="pt-BR" sz="2200" b="1" i="1" u="sng" dirty="0">
                <a:latin typeface="Arial" panose="020B0604020202020204" pitchFamily="34" charset="0"/>
              </a:rPr>
              <a:t>Teor de umidade</a:t>
            </a:r>
            <a:r>
              <a:rPr lang="pt-BR" altLang="pt-BR" sz="2200" dirty="0">
                <a:latin typeface="Arial" panose="020B0604020202020204" pitchFamily="34" charset="0"/>
              </a:rPr>
              <a:t>: 50 %</a:t>
            </a:r>
          </a:p>
          <a:p>
            <a:pPr algn="just"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2200" b="1" i="1" dirty="0">
                <a:latin typeface="Arial" panose="020B0604020202020204" pitchFamily="34" charset="0"/>
              </a:rPr>
              <a:t>- </a:t>
            </a:r>
            <a:r>
              <a:rPr lang="pt-BR" altLang="pt-BR" sz="2200" b="1" i="1" u="sng" dirty="0">
                <a:latin typeface="Arial" panose="020B0604020202020204" pitchFamily="34" charset="0"/>
              </a:rPr>
              <a:t>Usos</a:t>
            </a:r>
            <a:r>
              <a:rPr lang="pt-BR" altLang="pt-BR" sz="2200" dirty="0">
                <a:latin typeface="Arial" panose="020B0604020202020204" pitchFamily="34" charset="0"/>
              </a:rPr>
              <a:t>: caldeiras de outras indústrias (cítricos),  </a:t>
            </a:r>
            <a:r>
              <a:rPr lang="pt-BR" altLang="pt-BR" sz="2200" dirty="0" err="1">
                <a:latin typeface="Arial" panose="020B0604020202020204" pitchFamily="34" charset="0"/>
              </a:rPr>
              <a:t>co-geração</a:t>
            </a:r>
            <a:r>
              <a:rPr lang="pt-BR" altLang="pt-BR" sz="2200" dirty="0">
                <a:latin typeface="Arial" panose="020B0604020202020204" pitchFamily="34" charset="0"/>
              </a:rPr>
              <a:t> de energia elétrica, construção civil, produção de fármacos, produção de álcool e outros.</a:t>
            </a:r>
            <a:endParaRPr lang="es-ES" altLang="pt-BR" sz="2200" dirty="0">
              <a:latin typeface="Arial" panose="020B0604020202020204" pitchFamily="34" charset="0"/>
            </a:endParaRPr>
          </a:p>
        </p:txBody>
      </p:sp>
      <p:pic>
        <p:nvPicPr>
          <p:cNvPr id="6" name="Picture 34" descr="http://www.pclq.usp.br/logo%20esalq.jpg">
            <a:extLst>
              <a:ext uri="{FF2B5EF4-FFF2-40B4-BE49-F238E27FC236}">
                <a16:creationId xmlns:a16="http://schemas.microsoft.com/office/drawing/2014/main" id="{2A00E1BA-E75F-47F6-B928-871D054B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ogo1_usp_on">
            <a:extLst>
              <a:ext uri="{FF2B5EF4-FFF2-40B4-BE49-F238E27FC236}">
                <a16:creationId xmlns:a16="http://schemas.microsoft.com/office/drawing/2014/main" id="{21869472-C4F6-4403-9AD4-CCB4262D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7209A4E3-5CF2-4F58-8FFD-92073F425352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7DD7E81E-41D7-4CB8-9667-FA2E7261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E6D-1D2B-4BEC-A810-2BFA4A4B673A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21422700-EA98-4C2F-BA39-387A5B56000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903820" y="263526"/>
            <a:ext cx="56292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pt-BR" sz="2600" dirty="0"/>
              <a:t>4. Aplicações dos resíduos e subprodutos</a:t>
            </a:r>
            <a:endParaRPr lang="es-ES" altLang="pt-BR" sz="2600" dirty="0"/>
          </a:p>
        </p:txBody>
      </p:sp>
      <p:sp>
        <p:nvSpPr>
          <p:cNvPr id="226312" name="Text Box 8">
            <a:extLst>
              <a:ext uri="{FF2B5EF4-FFF2-40B4-BE49-F238E27FC236}">
                <a16:creationId xmlns:a16="http://schemas.microsoft.com/office/drawing/2014/main" id="{4801B38B-4A2A-41A7-A80B-53F1A0A20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25538"/>
            <a:ext cx="5184775" cy="1789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4500" indent="-44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032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82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Arial" panose="020B0604020202020204" pitchFamily="34" charset="0"/>
              </a:rPr>
              <a:t> </a:t>
            </a:r>
            <a:r>
              <a:rPr lang="pt-BR" altLang="pt-BR" sz="2200" b="1" i="1" u="sng" dirty="0">
                <a:latin typeface="Arial" panose="020B0604020202020204" pitchFamily="34" charset="0"/>
              </a:rPr>
              <a:t>CINZAS DAS CALDEIRAS</a:t>
            </a:r>
            <a:endParaRPr lang="pt-BR" altLang="pt-BR" sz="1000" b="1" i="1" u="sng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Char char="ü"/>
            </a:pPr>
            <a:endParaRPr lang="pt-BR" altLang="pt-BR" sz="900" b="1" i="1" u="sng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1900" dirty="0"/>
              <a:t>- </a:t>
            </a:r>
            <a:r>
              <a:rPr lang="pt-BR" altLang="pt-BR" sz="1900" b="1" i="1" u="sng" dirty="0"/>
              <a:t>Quantidade</a:t>
            </a:r>
            <a:r>
              <a:rPr lang="pt-BR" altLang="pt-BR" sz="1900" u="sng" dirty="0"/>
              <a:t>:</a:t>
            </a:r>
            <a:r>
              <a:rPr lang="pt-BR" altLang="pt-BR" sz="1900" dirty="0"/>
              <a:t> 2 a 4 kg/t de cana;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1900" dirty="0"/>
              <a:t>- </a:t>
            </a:r>
            <a:r>
              <a:rPr lang="pt-BR" altLang="pt-BR" sz="1900" b="1" i="1" u="sng" dirty="0"/>
              <a:t>Uso</a:t>
            </a:r>
            <a:r>
              <a:rPr lang="pt-BR" altLang="pt-BR" sz="1900" dirty="0"/>
              <a:t>: área de aterro  e aplicação no solo junto         com  a torta de filtro.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Char char="ü"/>
            </a:pPr>
            <a:endParaRPr lang="es-ES" altLang="pt-BR" sz="1900" dirty="0"/>
          </a:p>
        </p:txBody>
      </p:sp>
      <p:pic>
        <p:nvPicPr>
          <p:cNvPr id="226314" name="Picture 10">
            <a:extLst>
              <a:ext uri="{FF2B5EF4-FFF2-40B4-BE49-F238E27FC236}">
                <a16:creationId xmlns:a16="http://schemas.microsoft.com/office/drawing/2014/main" id="{6FB1B3F5-5EA1-4C6D-9C3D-3E0E63DD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052513"/>
            <a:ext cx="3524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5" name="Text Box 11">
            <a:extLst>
              <a:ext uri="{FF2B5EF4-FFF2-40B4-BE49-F238E27FC236}">
                <a16:creationId xmlns:a16="http://schemas.microsoft.com/office/drawing/2014/main" id="{8308C37C-BC72-447A-9525-498668A60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708275"/>
            <a:ext cx="5256213" cy="2098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Char char="ü"/>
            </a:pPr>
            <a:r>
              <a:rPr lang="pt-BR" altLang="pt-BR" sz="2200" b="1" i="1" u="sng" dirty="0">
                <a:latin typeface="Arial" panose="020B0604020202020204" pitchFamily="34" charset="0"/>
              </a:rPr>
              <a:t>FULIGEM DAS CHAMINÉS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Char char="ü"/>
            </a:pPr>
            <a:endParaRPr lang="pt-BR" altLang="pt-BR" sz="1000" b="1" i="1" u="sng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1900" dirty="0"/>
              <a:t>- Proveniente do sistema de limpeza de gases da chaminé da caldeira.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1900" dirty="0"/>
              <a:t>- </a:t>
            </a:r>
            <a:r>
              <a:rPr lang="pt-BR" altLang="pt-BR" sz="1900" b="1" i="1" u="sng" dirty="0"/>
              <a:t>Quantidade</a:t>
            </a:r>
            <a:r>
              <a:rPr lang="pt-BR" altLang="pt-BR" sz="1900" dirty="0"/>
              <a:t>: 5 - 12 kg/ t de cana;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pt-BR" altLang="pt-BR" sz="1900" dirty="0"/>
              <a:t>- </a:t>
            </a:r>
            <a:r>
              <a:rPr lang="pt-BR" altLang="pt-BR" sz="1900" b="1" i="1" u="sng" dirty="0"/>
              <a:t>Manuseio</a:t>
            </a:r>
            <a:r>
              <a:rPr lang="pt-BR" altLang="pt-BR" sz="1900" dirty="0"/>
              <a:t>: aplicação no solo junto com  a torta de filtro.</a:t>
            </a:r>
            <a:endParaRPr lang="es-ES" altLang="pt-BR" sz="1900" dirty="0"/>
          </a:p>
        </p:txBody>
      </p:sp>
      <p:pic>
        <p:nvPicPr>
          <p:cNvPr id="226316" name="Picture 12">
            <a:extLst>
              <a:ext uri="{FF2B5EF4-FFF2-40B4-BE49-F238E27FC236}">
                <a16:creationId xmlns:a16="http://schemas.microsoft.com/office/drawing/2014/main" id="{446BB063-18A0-4D8D-99A3-4AC343F1D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4581525"/>
            <a:ext cx="3652838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http://www.pclq.usp.br/logo%20esalq.jpg">
            <a:extLst>
              <a:ext uri="{FF2B5EF4-FFF2-40B4-BE49-F238E27FC236}">
                <a16:creationId xmlns:a16="http://schemas.microsoft.com/office/drawing/2014/main" id="{E87F84C2-897B-4DD7-B4E8-7CF69CABA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162540" y="44624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ogo1_usp_on">
            <a:extLst>
              <a:ext uri="{FF2B5EF4-FFF2-40B4-BE49-F238E27FC236}">
                <a16:creationId xmlns:a16="http://schemas.microsoft.com/office/drawing/2014/main" id="{CBB048A0-F874-4111-8CC9-F8DCE160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64" y="79532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7">
            <a:extLst>
              <a:ext uri="{FF2B5EF4-FFF2-40B4-BE49-F238E27FC236}">
                <a16:creationId xmlns:a16="http://schemas.microsoft.com/office/drawing/2014/main" id="{A09C0665-42D9-403B-AA31-783C7505BBCB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348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53A6FB-22D5-4019-8F9C-1ECA5CCE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CDC7-5FAE-4167-BB23-7C4EEF6355BE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2D07F5D4-176C-4E0C-98E2-923BB03E086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475656" y="327820"/>
            <a:ext cx="56292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pt-BR" sz="2600" dirty="0"/>
              <a:t>4. Aplicações dos resíduos e subprodutos</a:t>
            </a:r>
            <a:endParaRPr lang="es-ES" altLang="pt-BR" sz="2600" dirty="0"/>
          </a:p>
        </p:txBody>
      </p:sp>
      <p:pic>
        <p:nvPicPr>
          <p:cNvPr id="227335" name="Picture 7">
            <a:extLst>
              <a:ext uri="{FF2B5EF4-FFF2-40B4-BE49-F238E27FC236}">
                <a16:creationId xmlns:a16="http://schemas.microsoft.com/office/drawing/2014/main" id="{C527BDCE-2746-47F5-A9F2-015152FDD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1465932"/>
            <a:ext cx="5399088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36" name="Text Box 8">
            <a:extLst>
              <a:ext uri="{FF2B5EF4-FFF2-40B4-BE49-F238E27FC236}">
                <a16:creationId xmlns:a16="http://schemas.microsoft.com/office/drawing/2014/main" id="{30E1B2B1-5E58-4954-98A3-5C07ABCDC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497682"/>
            <a:ext cx="3457575" cy="356076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1938" indent="-261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dirty="0"/>
              <a:t>Proveniente do filtro rotativo a vácuo.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dirty="0"/>
              <a:t>Classificação: Classe II – material não inerte;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dirty="0"/>
              <a:t>Quantidade: 20 a 40 kg/t de cana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dirty="0"/>
              <a:t>Compostagem ou uso </a:t>
            </a:r>
            <a:r>
              <a:rPr lang="pt-BR" altLang="pt-BR" i="1" dirty="0"/>
              <a:t>“in natura”</a:t>
            </a:r>
            <a:r>
              <a:rPr lang="pt-BR" altLang="pt-BR" dirty="0"/>
              <a:t> na lavoura.</a:t>
            </a:r>
            <a:endParaRPr lang="es-ES" altLang="pt-BR" sz="1600" dirty="0"/>
          </a:p>
        </p:txBody>
      </p:sp>
      <p:pic>
        <p:nvPicPr>
          <p:cNvPr id="7" name="Picture 34" descr="http://www.pclq.usp.br/logo%20esalq.jpg">
            <a:extLst>
              <a:ext uri="{FF2B5EF4-FFF2-40B4-BE49-F238E27FC236}">
                <a16:creationId xmlns:a16="http://schemas.microsoft.com/office/drawing/2014/main" id="{06BFF3CB-9662-4F49-B15C-5F065FE27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go1_usp_on">
            <a:extLst>
              <a:ext uri="{FF2B5EF4-FFF2-40B4-BE49-F238E27FC236}">
                <a16:creationId xmlns:a16="http://schemas.microsoft.com/office/drawing/2014/main" id="{0637E4EF-43CE-49EB-8F2E-B51D64665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F75AD3B8-4340-4BE2-935F-73708F891BCD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D33D3C33-55C0-4DBD-8551-0584BD06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7326-4956-4A98-AF24-ABE12F262287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72DA0B5F-4BBD-4ED6-9B6B-489570A9919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475656" y="361743"/>
            <a:ext cx="56292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pt-BR" sz="2600" dirty="0"/>
              <a:t>4. Aplicações dos resíduos e subprodutos</a:t>
            </a:r>
            <a:endParaRPr lang="es-ES" altLang="pt-BR" sz="2600" dirty="0"/>
          </a:p>
        </p:txBody>
      </p:sp>
      <p:sp>
        <p:nvSpPr>
          <p:cNvPr id="228360" name="Text Box 8">
            <a:extLst>
              <a:ext uri="{FF2B5EF4-FFF2-40B4-BE49-F238E27FC236}">
                <a16:creationId xmlns:a16="http://schemas.microsoft.com/office/drawing/2014/main" id="{F5C9EF2F-4BBA-4FCC-862A-B3360A082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35075"/>
            <a:ext cx="8208962" cy="527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600" b="1" u="sng" dirty="0"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Composição química da torta de filtro</a:t>
            </a:r>
            <a:endParaRPr lang="pt-BR" altLang="pt-BR" sz="2600" b="1" u="sng" dirty="0"/>
          </a:p>
          <a:p>
            <a:pPr eaLnBrk="1" hangingPunct="1">
              <a:spcBef>
                <a:spcPct val="50000"/>
              </a:spcBef>
            </a:pPr>
            <a:endParaRPr lang="pt-BR" altLang="pt-BR" sz="1200" b="1" u="sng" dirty="0"/>
          </a:p>
          <a:p>
            <a:pPr eaLnBrk="1" hangingPunct="1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400" dirty="0"/>
              <a:t> </a:t>
            </a:r>
            <a:r>
              <a:rPr lang="pt-BR" altLang="pt-BR" sz="2400" u="sng" dirty="0"/>
              <a:t>Variável</a:t>
            </a:r>
            <a:r>
              <a:rPr lang="pt-BR" altLang="pt-BR" sz="2400" dirty="0"/>
              <a:t>: Usina ou destilaria de autônomas 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400" dirty="0"/>
              <a:t> </a:t>
            </a:r>
            <a:r>
              <a:rPr lang="pt-BR" altLang="pt-BR" sz="2400" u="sng" dirty="0"/>
              <a:t>Tortas de usinas</a:t>
            </a:r>
            <a:r>
              <a:rPr lang="pt-BR" altLang="pt-BR" sz="2400" dirty="0"/>
              <a:t>: 2 % de P</a:t>
            </a:r>
            <a:r>
              <a:rPr lang="pt-BR" altLang="pt-BR" sz="2400" baseline="-25000" dirty="0"/>
              <a:t>2</a:t>
            </a:r>
            <a:r>
              <a:rPr lang="pt-BR" altLang="pt-BR" sz="2400" dirty="0"/>
              <a:t>O</a:t>
            </a:r>
            <a:r>
              <a:rPr lang="pt-BR" altLang="pt-BR" sz="2400" baseline="-25000" dirty="0"/>
              <a:t>5</a:t>
            </a:r>
            <a:r>
              <a:rPr lang="pt-BR" altLang="pt-BR" sz="2400" dirty="0"/>
              <a:t> (matéria seca – M.S.)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pt-BR" altLang="pt-BR" sz="2400" dirty="0"/>
              <a:t>		         1,3 % de N (M.S.)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altLang="pt-BR" sz="2400" dirty="0"/>
              <a:t> </a:t>
            </a:r>
            <a:r>
              <a:rPr lang="pt-BR" altLang="pt-BR" sz="2400" u="sng" dirty="0"/>
              <a:t>Tortas de destilaria</a:t>
            </a:r>
            <a:r>
              <a:rPr lang="pt-BR" altLang="pt-BR" sz="2400" dirty="0"/>
              <a:t>: 1 % de P</a:t>
            </a:r>
            <a:r>
              <a:rPr lang="pt-BR" altLang="pt-BR" sz="2400" baseline="-25000" dirty="0"/>
              <a:t>2</a:t>
            </a:r>
            <a:r>
              <a:rPr lang="pt-BR" altLang="pt-BR" sz="2400" dirty="0"/>
              <a:t>O</a:t>
            </a:r>
            <a:r>
              <a:rPr lang="pt-BR" altLang="pt-BR" sz="2400" baseline="-25000" dirty="0"/>
              <a:t>5</a:t>
            </a:r>
            <a:r>
              <a:rPr lang="pt-BR" altLang="pt-BR" sz="2400" dirty="0"/>
              <a:t> (matéria seca – M.S.)</a:t>
            </a:r>
          </a:p>
          <a:p>
            <a:pPr eaLnBrk="1" hangingPunct="1"/>
            <a:r>
              <a:rPr lang="pt-BR" altLang="pt-BR" sz="2400" dirty="0"/>
              <a:t>		             1,6 % de N (M.S.)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pt-BR" altLang="pt-BR" sz="2400" u="sng" dirty="0"/>
              <a:t>Fatores que interferem</a:t>
            </a:r>
            <a:r>
              <a:rPr lang="pt-BR" altLang="pt-BR" sz="2400" dirty="0"/>
              <a:t>: pH, </a:t>
            </a:r>
            <a:r>
              <a:rPr lang="pt-BR" altLang="pt-BR" sz="2400" dirty="0" err="1"/>
              <a:t>caleagem</a:t>
            </a:r>
            <a:r>
              <a:rPr lang="pt-BR" altLang="pt-BR" sz="2400" dirty="0"/>
              <a:t>, adição de polímeros e etc.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pt-BR" altLang="pt-BR" sz="2400" dirty="0"/>
              <a:t> Usos: matéria orgânica para o solo e adubação de N e P.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pt-BR" altLang="pt-BR" sz="2400" dirty="0"/>
              <a:t> Aplicação: preferencialmente no sulco de plantio.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pt-BR" altLang="pt-BR" sz="2400" dirty="0"/>
              <a:t> Doses utilizadas: 10 a 40 t/ha.</a:t>
            </a:r>
            <a:endParaRPr lang="es-ES" altLang="pt-BR" sz="2400" dirty="0"/>
          </a:p>
        </p:txBody>
      </p:sp>
      <p:pic>
        <p:nvPicPr>
          <p:cNvPr id="6" name="Picture 34" descr="http://www.pclq.usp.br/logo%20esalq.jpg">
            <a:extLst>
              <a:ext uri="{FF2B5EF4-FFF2-40B4-BE49-F238E27FC236}">
                <a16:creationId xmlns:a16="http://schemas.microsoft.com/office/drawing/2014/main" id="{BD3BE3DE-CFB2-4294-A496-62F1C8F8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ogo1_usp_on">
            <a:extLst>
              <a:ext uri="{FF2B5EF4-FFF2-40B4-BE49-F238E27FC236}">
                <a16:creationId xmlns:a16="http://schemas.microsoft.com/office/drawing/2014/main" id="{BC1F477A-545E-46C8-AF42-7DA623CC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93AC0508-91CC-4014-B5D2-C1D79A0FDC2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id="{AD709CAA-2454-4802-B5A8-6A87C39F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8B3-918F-4F3D-B58F-7F463D8BF699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8D334F47-4AB7-4060-913D-5344B68F0A3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331640" y="367288"/>
            <a:ext cx="56292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pt-BR" sz="2600" dirty="0"/>
              <a:t>4. Aplicações dos resíduos e subprodutos</a:t>
            </a:r>
            <a:endParaRPr lang="es-ES" altLang="pt-BR" sz="2600" dirty="0"/>
          </a:p>
        </p:txBody>
      </p:sp>
      <p:pic>
        <p:nvPicPr>
          <p:cNvPr id="230404" name="Picture 4">
            <a:extLst>
              <a:ext uri="{FF2B5EF4-FFF2-40B4-BE49-F238E27FC236}">
                <a16:creationId xmlns:a16="http://schemas.microsoft.com/office/drawing/2014/main" id="{ACAEBB60-195E-4B98-A80C-71CA67EF2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3581400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5" name="Picture 5">
            <a:extLst>
              <a:ext uri="{FF2B5EF4-FFF2-40B4-BE49-F238E27FC236}">
                <a16:creationId xmlns:a16="http://schemas.microsoft.com/office/drawing/2014/main" id="{1647103C-ECE6-40FF-B0CE-C5DD2A462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5814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6" name="Text Box 6">
            <a:extLst>
              <a:ext uri="{FF2B5EF4-FFF2-40B4-BE49-F238E27FC236}">
                <a16:creationId xmlns:a16="http://schemas.microsoft.com/office/drawing/2014/main" id="{65CF4060-7432-4B24-A60A-2971163B7B94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50825" y="1268413"/>
            <a:ext cx="41767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b="1" i="1" u="sng">
                <a:latin typeface="Arial" panose="020B0604020202020204" pitchFamily="34" charset="0"/>
              </a:rPr>
              <a:t>Preparo da torta</a:t>
            </a:r>
            <a:endParaRPr lang="es-ES" altLang="pt-BR" sz="2200" b="1" i="1" u="sng">
              <a:latin typeface="Arial" panose="020B0604020202020204" pitchFamily="34" charset="0"/>
            </a:endParaRPr>
          </a:p>
        </p:txBody>
      </p:sp>
      <p:sp>
        <p:nvSpPr>
          <p:cNvPr id="230408" name="Text Box 8">
            <a:extLst>
              <a:ext uri="{FF2B5EF4-FFF2-40B4-BE49-F238E27FC236}">
                <a16:creationId xmlns:a16="http://schemas.microsoft.com/office/drawing/2014/main" id="{2DB1B666-274A-4D44-B8A0-ABF1960852C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716463" y="1268413"/>
            <a:ext cx="35274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b="1" i="1" u="sng">
                <a:latin typeface="Arial" panose="020B0604020202020204" pitchFamily="34" charset="0"/>
              </a:rPr>
              <a:t>Aplicação da torta</a:t>
            </a:r>
            <a:endParaRPr lang="es-ES" altLang="pt-BR" sz="2200" b="1" i="1" u="sng">
              <a:latin typeface="Arial" panose="020B0604020202020204" pitchFamily="34" charset="0"/>
            </a:endParaRPr>
          </a:p>
        </p:txBody>
      </p:sp>
      <p:pic>
        <p:nvPicPr>
          <p:cNvPr id="230409" name="Picture 9">
            <a:extLst>
              <a:ext uri="{FF2B5EF4-FFF2-40B4-BE49-F238E27FC236}">
                <a16:creationId xmlns:a16="http://schemas.microsoft.com/office/drawing/2014/main" id="{EBD113D0-4788-4A43-AE28-4E73609E3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21163"/>
            <a:ext cx="3598862" cy="241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1" name="Picture 11">
            <a:extLst>
              <a:ext uri="{FF2B5EF4-FFF2-40B4-BE49-F238E27FC236}">
                <a16:creationId xmlns:a16="http://schemas.microsoft.com/office/drawing/2014/main" id="{6C562456-4E56-46F0-BBBF-89D82171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44675"/>
            <a:ext cx="3598863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http://www.pclq.usp.br/logo%20esalq.jpg">
            <a:extLst>
              <a:ext uri="{FF2B5EF4-FFF2-40B4-BE49-F238E27FC236}">
                <a16:creationId xmlns:a16="http://schemas.microsoft.com/office/drawing/2014/main" id="{48F4B366-1A76-422E-875F-9B7FEE50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ogo1_usp_on">
            <a:extLst>
              <a:ext uri="{FF2B5EF4-FFF2-40B4-BE49-F238E27FC236}">
                <a16:creationId xmlns:a16="http://schemas.microsoft.com/office/drawing/2014/main" id="{A034D835-482C-4FFE-BE58-80DF286B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7">
            <a:extLst>
              <a:ext uri="{FF2B5EF4-FFF2-40B4-BE49-F238E27FC236}">
                <a16:creationId xmlns:a16="http://schemas.microsoft.com/office/drawing/2014/main" id="{EBE7ED67-FF76-476F-8C4E-37E98517CB39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96752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3882EF-8815-4BB2-9CCF-068619BB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22B0-6D41-4CCD-BD67-AA39418DF7B7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229382" name="Text Box 6">
            <a:extLst>
              <a:ext uri="{FF2B5EF4-FFF2-40B4-BE49-F238E27FC236}">
                <a16:creationId xmlns:a16="http://schemas.microsoft.com/office/drawing/2014/main" id="{418DB977-85D4-4825-83F1-2DE193C25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23052"/>
            <a:ext cx="7991475" cy="297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s-ES" altLang="pt-BR" sz="2200" b="1" u="sng" dirty="0">
                <a:latin typeface="Comic Sans MS" panose="030F0702030302020204" pitchFamily="66" charset="0"/>
              </a:rPr>
              <a:t>VINHAÇA</a:t>
            </a:r>
          </a:p>
          <a:p>
            <a:pPr eaLnBrk="1" hangingPunct="1"/>
            <a:endParaRPr lang="pt-BR" altLang="pt-BR" sz="2200" b="1" u="sng" dirty="0">
              <a:latin typeface="Comic Sans MS" panose="030F0702030302020204" pitchFamily="66" charset="0"/>
            </a:endParaRPr>
          </a:p>
          <a:p>
            <a:pPr algn="just" eaLnBrk="1" hangingPunct="1"/>
            <a:r>
              <a:rPr lang="es-ES" altLang="pt-BR" sz="2200" dirty="0"/>
              <a:t>	</a:t>
            </a:r>
            <a:r>
              <a:rPr lang="es-ES" altLang="pt-BR" sz="2200" dirty="0">
                <a:latin typeface="Comic Sans MS" panose="030F0702030302020204" pitchFamily="66" charset="0"/>
              </a:rPr>
              <a:t>É </a:t>
            </a:r>
            <a:r>
              <a:rPr lang="es-ES" altLang="pt-BR" sz="2200" dirty="0" err="1">
                <a:latin typeface="Comic Sans MS" panose="030F0702030302020204" pitchFamily="66" charset="0"/>
              </a:rPr>
              <a:t>um</a:t>
            </a:r>
            <a:r>
              <a:rPr lang="es-ES" altLang="pt-BR" sz="2200" dirty="0">
                <a:latin typeface="Comic Sans MS" panose="030F0702030302020204" pitchFamily="66" charset="0"/>
              </a:rPr>
              <a:t> </a:t>
            </a:r>
            <a:r>
              <a:rPr lang="es-ES" altLang="pt-BR" sz="2200" dirty="0" err="1">
                <a:latin typeface="Comic Sans MS" panose="030F0702030302020204" pitchFamily="66" charset="0"/>
              </a:rPr>
              <a:t>resíduo</a:t>
            </a:r>
            <a:r>
              <a:rPr lang="es-ES" altLang="pt-BR" sz="2200" dirty="0">
                <a:latin typeface="Comic Sans MS" panose="030F0702030302020204" pitchFamily="66" charset="0"/>
              </a:rPr>
              <a:t> líquido proveniente da </a:t>
            </a:r>
            <a:r>
              <a:rPr lang="es-ES" altLang="pt-BR" sz="2200" dirty="0" err="1">
                <a:latin typeface="Comic Sans MS" panose="030F0702030302020204" pitchFamily="66" charset="0"/>
              </a:rPr>
              <a:t>destilação</a:t>
            </a:r>
            <a:r>
              <a:rPr lang="es-ES" altLang="pt-BR" sz="2200" dirty="0">
                <a:latin typeface="Comic Sans MS" panose="030F0702030302020204" pitchFamily="66" charset="0"/>
              </a:rPr>
              <a:t> de </a:t>
            </a:r>
            <a:r>
              <a:rPr lang="es-ES" altLang="pt-BR" sz="2200" dirty="0" err="1">
                <a:latin typeface="Comic Sans MS" panose="030F0702030302020204" pitchFamily="66" charset="0"/>
              </a:rPr>
              <a:t>uma</a:t>
            </a:r>
            <a:r>
              <a:rPr lang="es-ES" altLang="pt-BR" sz="2200" dirty="0">
                <a:latin typeface="Comic Sans MS" panose="030F0702030302020204" pitchFamily="66" charset="0"/>
              </a:rPr>
              <a:t> </a:t>
            </a:r>
            <a:r>
              <a:rPr lang="es-ES" altLang="pt-BR" sz="2200" dirty="0" err="1">
                <a:latin typeface="Comic Sans MS" panose="030F0702030302020204" pitchFamily="66" charset="0"/>
              </a:rPr>
              <a:t>solução</a:t>
            </a:r>
            <a:r>
              <a:rPr lang="es-ES" altLang="pt-BR" sz="2200" dirty="0">
                <a:latin typeface="Comic Sans MS" panose="030F0702030302020204" pitchFamily="66" charset="0"/>
              </a:rPr>
              <a:t> </a:t>
            </a:r>
            <a:r>
              <a:rPr lang="es-ES" altLang="pt-BR" sz="2200" dirty="0" err="1">
                <a:latin typeface="Comic Sans MS" panose="030F0702030302020204" pitchFamily="66" charset="0"/>
              </a:rPr>
              <a:t>alcoólica</a:t>
            </a:r>
            <a:r>
              <a:rPr lang="es-ES" altLang="pt-BR" sz="2200" dirty="0">
                <a:latin typeface="Comic Sans MS" panose="030F0702030302020204" pitchFamily="66" charset="0"/>
              </a:rPr>
              <a:t> chamada </a:t>
            </a:r>
            <a:r>
              <a:rPr lang="es-ES" altLang="pt-BR" sz="2200" dirty="0" err="1">
                <a:latin typeface="Comic Sans MS" panose="030F0702030302020204" pitchFamily="66" charset="0"/>
              </a:rPr>
              <a:t>vinho</a:t>
            </a:r>
            <a:r>
              <a:rPr lang="es-ES" altLang="pt-BR" sz="2200" dirty="0">
                <a:latin typeface="Comic Sans MS" panose="030F0702030302020204" pitchFamily="66" charset="0"/>
              </a:rPr>
              <a:t>, </a:t>
            </a:r>
            <a:r>
              <a:rPr lang="es-ES" altLang="pt-BR" sz="2200" dirty="0" err="1">
                <a:latin typeface="Comic Sans MS" panose="030F0702030302020204" pitchFamily="66" charset="0"/>
              </a:rPr>
              <a:t>obtida</a:t>
            </a:r>
            <a:r>
              <a:rPr lang="es-ES" altLang="pt-BR" sz="2200" dirty="0">
                <a:latin typeface="Comic Sans MS" panose="030F0702030302020204" pitchFamily="66" charset="0"/>
              </a:rPr>
              <a:t> do </a:t>
            </a:r>
            <a:r>
              <a:rPr lang="es-ES" altLang="pt-BR" sz="2200" dirty="0" err="1">
                <a:latin typeface="Comic Sans MS" panose="030F0702030302020204" pitchFamily="66" charset="0"/>
              </a:rPr>
              <a:t>processo</a:t>
            </a:r>
            <a:r>
              <a:rPr lang="es-ES" altLang="pt-BR" sz="2200" dirty="0">
                <a:latin typeface="Comic Sans MS" panose="030F0702030302020204" pitchFamily="66" charset="0"/>
              </a:rPr>
              <a:t> de </a:t>
            </a:r>
            <a:r>
              <a:rPr lang="es-ES" altLang="pt-BR" sz="2200" dirty="0" err="1">
                <a:latin typeface="Comic Sans MS" panose="030F0702030302020204" pitchFamily="66" charset="0"/>
              </a:rPr>
              <a:t>fermentação</a:t>
            </a:r>
            <a:r>
              <a:rPr lang="es-ES" altLang="pt-BR" sz="2200" dirty="0">
                <a:latin typeface="Comic Sans MS" panose="030F0702030302020204" pitchFamily="66" charset="0"/>
              </a:rPr>
              <a:t> para a </a:t>
            </a:r>
            <a:r>
              <a:rPr lang="es-ES" altLang="pt-BR" sz="2200" dirty="0" err="1">
                <a:latin typeface="Comic Sans MS" panose="030F0702030302020204" pitchFamily="66" charset="0"/>
              </a:rPr>
              <a:t>obtenção</a:t>
            </a:r>
            <a:r>
              <a:rPr lang="es-ES" altLang="pt-BR" sz="2200" dirty="0">
                <a:latin typeface="Comic Sans MS" panose="030F0702030302020204" pitchFamily="66" charset="0"/>
              </a:rPr>
              <a:t> do </a:t>
            </a:r>
            <a:r>
              <a:rPr lang="es-ES" altLang="pt-BR" sz="2200" dirty="0" err="1">
                <a:latin typeface="Comic Sans MS" panose="030F0702030302020204" pitchFamily="66" charset="0"/>
              </a:rPr>
              <a:t>álcool</a:t>
            </a:r>
            <a:r>
              <a:rPr lang="es-ES" altLang="pt-BR" sz="2200" dirty="0">
                <a:latin typeface="Comic Sans MS" panose="030F0702030302020204" pitchFamily="66" charset="0"/>
              </a:rPr>
              <a:t>. Para cada litro de </a:t>
            </a:r>
            <a:r>
              <a:rPr lang="es-ES" altLang="pt-BR" sz="2200" dirty="0" err="1">
                <a:latin typeface="Comic Sans MS" panose="030F0702030302020204" pitchFamily="66" charset="0"/>
              </a:rPr>
              <a:t>álcool</a:t>
            </a:r>
            <a:r>
              <a:rPr lang="es-ES" altLang="pt-BR" sz="2200" dirty="0">
                <a:latin typeface="Comic Sans MS" panose="030F0702030302020204" pitchFamily="66" charset="0"/>
              </a:rPr>
              <a:t> </a:t>
            </a:r>
            <a:r>
              <a:rPr lang="es-ES" altLang="pt-BR" sz="2200" dirty="0" err="1">
                <a:latin typeface="Comic Sans MS" panose="030F0702030302020204" pitchFamily="66" charset="0"/>
              </a:rPr>
              <a:t>produzido</a:t>
            </a:r>
            <a:r>
              <a:rPr lang="es-ES" altLang="pt-BR" sz="2200" dirty="0">
                <a:latin typeface="Comic Sans MS" panose="030F0702030302020204" pitchFamily="66" charset="0"/>
              </a:rPr>
              <a:t> </a:t>
            </a:r>
            <a:r>
              <a:rPr lang="es-ES" altLang="pt-BR" sz="2200" dirty="0" err="1">
                <a:latin typeface="Comic Sans MS" panose="030F0702030302020204" pitchFamily="66" charset="0"/>
              </a:rPr>
              <a:t>são</a:t>
            </a:r>
            <a:r>
              <a:rPr lang="es-ES" altLang="pt-BR" sz="2200" dirty="0">
                <a:latin typeface="Comic Sans MS" panose="030F0702030302020204" pitchFamily="66" charset="0"/>
              </a:rPr>
              <a:t> </a:t>
            </a:r>
            <a:r>
              <a:rPr lang="es-ES" altLang="pt-BR" sz="2200" dirty="0" err="1">
                <a:latin typeface="Comic Sans MS" panose="030F0702030302020204" pitchFamily="66" charset="0"/>
              </a:rPr>
              <a:t>gerados</a:t>
            </a:r>
            <a:r>
              <a:rPr lang="es-ES" altLang="pt-BR" sz="2200" dirty="0">
                <a:latin typeface="Comic Sans MS" panose="030F0702030302020204" pitchFamily="66" charset="0"/>
              </a:rPr>
              <a:t> entre 10 e 15 litros de </a:t>
            </a:r>
            <a:r>
              <a:rPr lang="es-ES" altLang="pt-BR" sz="2200" dirty="0" err="1">
                <a:latin typeface="Comic Sans MS" panose="030F0702030302020204" pitchFamily="66" charset="0"/>
              </a:rPr>
              <a:t>vinhaça</a:t>
            </a:r>
            <a:r>
              <a:rPr lang="es-ES" altLang="pt-BR" sz="2200" dirty="0">
                <a:latin typeface="Comic Sans MS" panose="030F0702030302020204" pitchFamily="66" charset="0"/>
              </a:rPr>
              <a:t>, </a:t>
            </a:r>
            <a:r>
              <a:rPr lang="es-ES" altLang="pt-BR" sz="2200" dirty="0" err="1">
                <a:latin typeface="Comic Sans MS" panose="030F0702030302020204" pitchFamily="66" charset="0"/>
              </a:rPr>
              <a:t>dependendo</a:t>
            </a:r>
            <a:r>
              <a:rPr lang="es-ES" altLang="pt-BR" sz="2200" dirty="0">
                <a:latin typeface="Comic Sans MS" panose="030F0702030302020204" pitchFamily="66" charset="0"/>
              </a:rPr>
              <a:t> do </a:t>
            </a:r>
            <a:r>
              <a:rPr lang="es-ES" altLang="pt-BR" sz="2200" dirty="0" err="1">
                <a:latin typeface="Comic Sans MS" panose="030F0702030302020204" pitchFamily="66" charset="0"/>
              </a:rPr>
              <a:t>grau</a:t>
            </a:r>
            <a:r>
              <a:rPr lang="es-ES" altLang="pt-BR" sz="2200" dirty="0">
                <a:latin typeface="Comic Sans MS" panose="030F0702030302020204" pitchFamily="66" charset="0"/>
              </a:rPr>
              <a:t> </a:t>
            </a:r>
            <a:r>
              <a:rPr lang="es-ES" altLang="pt-BR" sz="2200" dirty="0" err="1">
                <a:latin typeface="Comic Sans MS" panose="030F0702030302020204" pitchFamily="66" charset="0"/>
              </a:rPr>
              <a:t>alcoólico</a:t>
            </a:r>
            <a:r>
              <a:rPr lang="es-ES" altLang="pt-BR" sz="2200" dirty="0">
                <a:latin typeface="Comic Sans MS" panose="030F0702030302020204" pitchFamily="66" charset="0"/>
              </a:rPr>
              <a:t> do </a:t>
            </a:r>
            <a:r>
              <a:rPr lang="es-ES" altLang="pt-BR" sz="2200" dirty="0" err="1">
                <a:latin typeface="Comic Sans MS" panose="030F0702030302020204" pitchFamily="66" charset="0"/>
              </a:rPr>
              <a:t>vinho</a:t>
            </a:r>
            <a:r>
              <a:rPr lang="es-ES" altLang="pt-BR" sz="2200" dirty="0">
                <a:latin typeface="Comic Sans MS" panose="030F0702030302020204" pitchFamily="66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BR" altLang="pt-BR" sz="2200" dirty="0">
                <a:latin typeface="Comic Sans MS" panose="030F0702030302020204" pitchFamily="66" charset="0"/>
              </a:rPr>
              <a:t>Também é conhecida como vinhoto ou restilo.</a:t>
            </a:r>
            <a:endParaRPr lang="es-ES" altLang="pt-BR" sz="2200" dirty="0">
              <a:latin typeface="Comic Sans MS" panose="030F0702030302020204" pitchFamily="66" charset="0"/>
            </a:endParaRPr>
          </a:p>
        </p:txBody>
      </p:sp>
      <p:pic>
        <p:nvPicPr>
          <p:cNvPr id="229383" name="Picture 7">
            <a:extLst>
              <a:ext uri="{FF2B5EF4-FFF2-40B4-BE49-F238E27FC236}">
                <a16:creationId xmlns:a16="http://schemas.microsoft.com/office/drawing/2014/main" id="{5F6FF531-6C71-4077-9370-45554AD4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365625"/>
            <a:ext cx="55149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4" descr="http://www.pclq.usp.br/logo%20esalq.jpg">
            <a:extLst>
              <a:ext uri="{FF2B5EF4-FFF2-40B4-BE49-F238E27FC236}">
                <a16:creationId xmlns:a16="http://schemas.microsoft.com/office/drawing/2014/main" id="{A037D5C0-29C7-486C-BDCA-AD6C6249E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go1_usp_on">
            <a:extLst>
              <a:ext uri="{FF2B5EF4-FFF2-40B4-BE49-F238E27FC236}">
                <a16:creationId xmlns:a16="http://schemas.microsoft.com/office/drawing/2014/main" id="{308AEADB-8CA6-47E7-8F1A-346CC165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670A3636-A219-45E2-83EF-4682E97BAFB0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96752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ADED336B-3FEC-4634-A3D4-B2D36AA15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814" y="363978"/>
            <a:ext cx="4248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22300" indent="-622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810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dirty="0">
                <a:latin typeface="Comic Sans MS" panose="030F0702030302020204" pitchFamily="66" charset="0"/>
              </a:rPr>
              <a:t>VINHAÇA</a:t>
            </a:r>
            <a:endParaRPr lang="pt-BR" altLang="pt-BR" sz="2200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D04FDCB4-3061-40CE-A302-B094BDC5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C25-0CD4-4D14-A501-91EA5BA2DDAD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05CD6ED0-21BB-43FA-A746-23ABF07A5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04813"/>
            <a:ext cx="7989888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pt-PT" altLang="pt-BR" sz="2400">
                <a:solidFill>
                  <a:schemeClr val="bg1"/>
                </a:solidFill>
                <a:latin typeface="Comic Sans MS" panose="030F0702030302020204" pitchFamily="66" charset="0"/>
              </a:rPr>
              <a:t>3 TIPOS </a:t>
            </a:r>
            <a:r>
              <a:rPr lang="pt-PT" altLang="pt-BR" sz="2200">
                <a:solidFill>
                  <a:schemeClr val="bg1"/>
                </a:solidFill>
                <a:latin typeface="Comic Sans MS" panose="030F0702030302020204" pitchFamily="66" charset="0"/>
              </a:rPr>
              <a:t>DE PROCESSOS </a:t>
            </a:r>
            <a:r>
              <a:rPr lang="pt-BR" altLang="pt-BR" sz="2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DESIDRATAÇÃO DE ÁLCOOL</a:t>
            </a:r>
          </a:p>
        </p:txBody>
      </p:sp>
      <p:sp>
        <p:nvSpPr>
          <p:cNvPr id="248835" name="Line 3">
            <a:extLst>
              <a:ext uri="{FF2B5EF4-FFF2-40B4-BE49-F238E27FC236}">
                <a16:creationId xmlns:a16="http://schemas.microsoft.com/office/drawing/2014/main" id="{5A3D7B60-DADF-4C01-B8AE-844DFBA96A77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513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grpSp>
        <p:nvGrpSpPr>
          <p:cNvPr id="248836" name="Group 4">
            <a:extLst>
              <a:ext uri="{FF2B5EF4-FFF2-40B4-BE49-F238E27FC236}">
                <a16:creationId xmlns:a16="http://schemas.microsoft.com/office/drawing/2014/main" id="{80E2CC97-3746-4DF0-AA71-E91006550C68}"/>
              </a:ext>
            </a:extLst>
          </p:cNvPr>
          <p:cNvGrpSpPr>
            <a:grpSpLocks/>
          </p:cNvGrpSpPr>
          <p:nvPr/>
        </p:nvGrpSpPr>
        <p:grpSpPr bwMode="auto">
          <a:xfrm>
            <a:off x="-304800" y="-228600"/>
            <a:ext cx="9753600" cy="7315200"/>
            <a:chOff x="-192" y="-144"/>
            <a:chExt cx="6144" cy="4608"/>
          </a:xfrm>
        </p:grpSpPr>
        <p:grpSp>
          <p:nvGrpSpPr>
            <p:cNvPr id="248837" name="Group 5">
              <a:extLst>
                <a:ext uri="{FF2B5EF4-FFF2-40B4-BE49-F238E27FC236}">
                  <a16:creationId xmlns:a16="http://schemas.microsoft.com/office/drawing/2014/main" id="{703F5601-0F3C-475B-9FCD-88655943A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2" y="-144"/>
              <a:ext cx="6144" cy="4608"/>
              <a:chOff x="-192" y="-144"/>
              <a:chExt cx="6144" cy="4608"/>
            </a:xfrm>
          </p:grpSpPr>
          <p:grpSp>
            <p:nvGrpSpPr>
              <p:cNvPr id="248838" name="Group 6">
                <a:extLst>
                  <a:ext uri="{FF2B5EF4-FFF2-40B4-BE49-F238E27FC236}">
                    <a16:creationId xmlns:a16="http://schemas.microsoft.com/office/drawing/2014/main" id="{F98CCEEB-83E8-46BB-934A-3735306A19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2" y="-144"/>
                <a:ext cx="6144" cy="4608"/>
                <a:chOff x="-192" y="-144"/>
                <a:chExt cx="6144" cy="4608"/>
              </a:xfrm>
            </p:grpSpPr>
            <p:pic>
              <p:nvPicPr>
                <p:cNvPr id="248839" name="Picture 7">
                  <a:extLst>
                    <a:ext uri="{FF2B5EF4-FFF2-40B4-BE49-F238E27FC236}">
                      <a16:creationId xmlns:a16="http://schemas.microsoft.com/office/drawing/2014/main" id="{71DB03B4-70E4-49A8-B5E1-8FD47D33D3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92" y="-144"/>
                  <a:ext cx="6144" cy="46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48840" name="Rectangle 8">
                  <a:extLst>
                    <a:ext uri="{FF2B5EF4-FFF2-40B4-BE49-F238E27FC236}">
                      <a16:creationId xmlns:a16="http://schemas.microsoft.com/office/drawing/2014/main" id="{45706725-DE7E-4EEE-919F-92BF1729D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6" y="527"/>
                  <a:ext cx="3538" cy="2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248841" name="Text Box 9">
                <a:extLst>
                  <a:ext uri="{FF2B5EF4-FFF2-40B4-BE49-F238E27FC236}">
                    <a16:creationId xmlns:a16="http://schemas.microsoft.com/office/drawing/2014/main" id="{69745736-16C9-4D4D-A86A-9A9A714B96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0" y="3430"/>
                <a:ext cx="72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2000"/>
                  <a:t>Vinhaça</a:t>
                </a:r>
                <a:endParaRPr lang="es-ES" altLang="pt-BR" sz="2000"/>
              </a:p>
            </p:txBody>
          </p:sp>
        </p:grpSp>
        <p:sp>
          <p:nvSpPr>
            <p:cNvPr id="248842" name="Line 10">
              <a:extLst>
                <a:ext uri="{FF2B5EF4-FFF2-40B4-BE49-F238E27FC236}">
                  <a16:creationId xmlns:a16="http://schemas.microsoft.com/office/drawing/2014/main" id="{400A6E61-2C22-468B-B22A-3B8430108FA8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1837" y="3657"/>
              <a:ext cx="2631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48843" name="Line 11">
              <a:extLst>
                <a:ext uri="{FF2B5EF4-FFF2-40B4-BE49-F238E27FC236}">
                  <a16:creationId xmlns:a16="http://schemas.microsoft.com/office/drawing/2014/main" id="{56F2617E-5C3D-4BA6-ACAB-BFB3D1595008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3243" y="3521"/>
              <a:ext cx="1225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48844" name="Line 12">
              <a:extLst>
                <a:ext uri="{FF2B5EF4-FFF2-40B4-BE49-F238E27FC236}">
                  <a16:creationId xmlns:a16="http://schemas.microsoft.com/office/drawing/2014/main" id="{8EB8B2E9-B047-4820-9F9A-1DEF176EA36B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1837" y="3521"/>
              <a:ext cx="0" cy="136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48845" name="Line 13">
              <a:extLst>
                <a:ext uri="{FF2B5EF4-FFF2-40B4-BE49-F238E27FC236}">
                  <a16:creationId xmlns:a16="http://schemas.microsoft.com/office/drawing/2014/main" id="{CAF977F8-0BB5-47C6-B95F-9AACB4CD35EF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3243" y="3339"/>
              <a:ext cx="0" cy="182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</p:spTree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F43BC8F-31ED-49B1-8FCE-CFC904FD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7F9-E66F-4E36-AF8D-D82844ACE996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233483" name="Line 11">
            <a:extLst>
              <a:ext uri="{FF2B5EF4-FFF2-40B4-BE49-F238E27FC236}">
                <a16:creationId xmlns:a16="http://schemas.microsoft.com/office/drawing/2014/main" id="{4078B35F-9DD9-48FB-9BBB-F7A60D88F7B2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 dirty="0"/>
          </a:p>
        </p:txBody>
      </p:sp>
      <p:sp>
        <p:nvSpPr>
          <p:cNvPr id="233484" name="Rectangle 12">
            <a:extLst>
              <a:ext uri="{FF2B5EF4-FFF2-40B4-BE49-F238E27FC236}">
                <a16:creationId xmlns:a16="http://schemas.microsoft.com/office/drawing/2014/main" id="{5D622455-C718-4FA8-ADF1-9BFF3A02AF8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27050" y="260350"/>
            <a:ext cx="56292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pt-BR" sz="2600" dirty="0"/>
              <a:t>4. Aplicações dos resíduos e subprodutos</a:t>
            </a:r>
            <a:endParaRPr lang="es-ES" altLang="pt-BR" sz="26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4AAA076-FA16-423C-9B5A-DCB5561F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137245"/>
            <a:ext cx="7553325" cy="5172075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DA91FC5-D103-4D1B-AB89-51A82F73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1011-E4CA-4AE8-8D0D-12FD4A27CFF0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D58E0870-77DC-40BA-ACA5-19627AE0A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04813"/>
            <a:ext cx="7989888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pt-PT" altLang="pt-BR" sz="2400">
                <a:solidFill>
                  <a:schemeClr val="bg1"/>
                </a:solidFill>
                <a:latin typeface="Comic Sans MS" panose="030F0702030302020204" pitchFamily="66" charset="0"/>
              </a:rPr>
              <a:t>3 TIPOS </a:t>
            </a:r>
            <a:r>
              <a:rPr lang="pt-PT" altLang="pt-BR" sz="2200">
                <a:solidFill>
                  <a:schemeClr val="bg1"/>
                </a:solidFill>
                <a:latin typeface="Comic Sans MS" panose="030F0702030302020204" pitchFamily="66" charset="0"/>
              </a:rPr>
              <a:t>DE PROCESSOS </a:t>
            </a:r>
            <a:r>
              <a:rPr lang="pt-BR" altLang="pt-BR" sz="2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DESIDRATAÇÃO DE ÁLCOOL</a:t>
            </a:r>
          </a:p>
        </p:txBody>
      </p:sp>
      <p:sp>
        <p:nvSpPr>
          <p:cNvPr id="234499" name="Line 3">
            <a:extLst>
              <a:ext uri="{FF2B5EF4-FFF2-40B4-BE49-F238E27FC236}">
                <a16:creationId xmlns:a16="http://schemas.microsoft.com/office/drawing/2014/main" id="{3A3BE10A-D531-48FB-8BEB-4E3FF5628733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513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grpSp>
        <p:nvGrpSpPr>
          <p:cNvPr id="234506" name="Group 10">
            <a:extLst>
              <a:ext uri="{FF2B5EF4-FFF2-40B4-BE49-F238E27FC236}">
                <a16:creationId xmlns:a16="http://schemas.microsoft.com/office/drawing/2014/main" id="{52079372-1BD1-45BD-A9BF-331860050FD6}"/>
              </a:ext>
            </a:extLst>
          </p:cNvPr>
          <p:cNvGrpSpPr>
            <a:grpSpLocks/>
          </p:cNvGrpSpPr>
          <p:nvPr/>
        </p:nvGrpSpPr>
        <p:grpSpPr bwMode="auto">
          <a:xfrm>
            <a:off x="-304800" y="-228600"/>
            <a:ext cx="9753600" cy="7315200"/>
            <a:chOff x="-192" y="-144"/>
            <a:chExt cx="6144" cy="4608"/>
          </a:xfrm>
        </p:grpSpPr>
        <p:pic>
          <p:nvPicPr>
            <p:cNvPr id="234507" name="Picture 11">
              <a:extLst>
                <a:ext uri="{FF2B5EF4-FFF2-40B4-BE49-F238E27FC236}">
                  <a16:creationId xmlns:a16="http://schemas.microsoft.com/office/drawing/2014/main" id="{14592849-1F32-4742-BB8E-FDF14FBF5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-144"/>
              <a:ext cx="6144" cy="4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4508" name="Rectangle 12">
              <a:extLst>
                <a:ext uri="{FF2B5EF4-FFF2-40B4-BE49-F238E27FC236}">
                  <a16:creationId xmlns:a16="http://schemas.microsoft.com/office/drawing/2014/main" id="{F0D151BC-3214-47E1-8D92-E21278412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3929"/>
              <a:ext cx="5170" cy="18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spaço Reservado para Número de Slide 5">
            <a:extLst>
              <a:ext uri="{FF2B5EF4-FFF2-40B4-BE49-F238E27FC236}">
                <a16:creationId xmlns:a16="http://schemas.microsoft.com/office/drawing/2014/main" id="{24988CE7-BB8E-4703-A2B8-287C72B4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5D68-61A0-415D-82BD-A9354F8908A2}" type="slidenum">
              <a:rPr lang="pt-BR" altLang="pt-BR"/>
              <a:pPr/>
              <a:t>19</a:t>
            </a:fld>
            <a:endParaRPr lang="pt-BR" altLang="pt-BR"/>
          </a:p>
        </p:txBody>
      </p:sp>
      <p:grpSp>
        <p:nvGrpSpPr>
          <p:cNvPr id="241669" name="Group 5">
            <a:extLst>
              <a:ext uri="{FF2B5EF4-FFF2-40B4-BE49-F238E27FC236}">
                <a16:creationId xmlns:a16="http://schemas.microsoft.com/office/drawing/2014/main" id="{4086A2B7-34C0-43B6-B3B7-387389ACA141}"/>
              </a:ext>
            </a:extLst>
          </p:cNvPr>
          <p:cNvGrpSpPr>
            <a:grpSpLocks/>
          </p:cNvGrpSpPr>
          <p:nvPr/>
        </p:nvGrpSpPr>
        <p:grpSpPr bwMode="auto">
          <a:xfrm>
            <a:off x="323851" y="211138"/>
            <a:ext cx="1584325" cy="841375"/>
            <a:chOff x="703" y="210"/>
            <a:chExt cx="998" cy="530"/>
          </a:xfrm>
        </p:grpSpPr>
        <p:sp>
          <p:nvSpPr>
            <p:cNvPr id="241670" name="AutoShape 6">
              <a:extLst>
                <a:ext uri="{FF2B5EF4-FFF2-40B4-BE49-F238E27FC236}">
                  <a16:creationId xmlns:a16="http://schemas.microsoft.com/office/drawing/2014/main" id="{D6602D5E-E71A-4958-8B45-B4EF43FA2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10"/>
              <a:ext cx="998" cy="530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671" name="Text Box 7">
              <a:extLst>
                <a:ext uri="{FF2B5EF4-FFF2-40B4-BE49-F238E27FC236}">
                  <a16:creationId xmlns:a16="http://schemas.microsoft.com/office/drawing/2014/main" id="{78C36825-AFDB-4768-B8FB-579827F95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" y="268"/>
              <a:ext cx="8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Recepção da cana</a:t>
              </a:r>
              <a:endParaRPr lang="es-ES" altLang="pt-BR" sz="2000"/>
            </a:p>
          </p:txBody>
        </p:sp>
      </p:grpSp>
      <p:grpSp>
        <p:nvGrpSpPr>
          <p:cNvPr id="241672" name="Group 8">
            <a:extLst>
              <a:ext uri="{FF2B5EF4-FFF2-40B4-BE49-F238E27FC236}">
                <a16:creationId xmlns:a16="http://schemas.microsoft.com/office/drawing/2014/main" id="{6532A3EC-9B11-4195-8666-389AAC4D1BD4}"/>
              </a:ext>
            </a:extLst>
          </p:cNvPr>
          <p:cNvGrpSpPr>
            <a:grpSpLocks/>
          </p:cNvGrpSpPr>
          <p:nvPr/>
        </p:nvGrpSpPr>
        <p:grpSpPr bwMode="auto">
          <a:xfrm>
            <a:off x="3924301" y="1773238"/>
            <a:ext cx="1655763" cy="504825"/>
            <a:chOff x="204" y="2704"/>
            <a:chExt cx="1043" cy="318"/>
          </a:xfrm>
        </p:grpSpPr>
        <p:sp>
          <p:nvSpPr>
            <p:cNvPr id="241673" name="AutoShape 9">
              <a:extLst>
                <a:ext uri="{FF2B5EF4-FFF2-40B4-BE49-F238E27FC236}">
                  <a16:creationId xmlns:a16="http://schemas.microsoft.com/office/drawing/2014/main" id="{2C3F53CC-B248-4EDC-B285-75CBC3E5E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704"/>
              <a:ext cx="1043" cy="31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674" name="Text Box 10">
              <a:extLst>
                <a:ext uri="{FF2B5EF4-FFF2-40B4-BE49-F238E27FC236}">
                  <a16:creationId xmlns:a16="http://schemas.microsoft.com/office/drawing/2014/main" id="{7AB371F4-0150-438F-B58F-EBFBAB815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750"/>
              <a:ext cx="9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pt-BR" altLang="pt-BR" sz="2000"/>
                <a:t>Fermentação</a:t>
              </a:r>
              <a:endParaRPr lang="es-ES" altLang="pt-BR" sz="2000"/>
            </a:p>
          </p:txBody>
        </p:sp>
      </p:grpSp>
      <p:grpSp>
        <p:nvGrpSpPr>
          <p:cNvPr id="241675" name="Group 11">
            <a:extLst>
              <a:ext uri="{FF2B5EF4-FFF2-40B4-BE49-F238E27FC236}">
                <a16:creationId xmlns:a16="http://schemas.microsoft.com/office/drawing/2014/main" id="{80263AE7-F5CE-4E43-8A5E-48D3B964C971}"/>
              </a:ext>
            </a:extLst>
          </p:cNvPr>
          <p:cNvGrpSpPr>
            <a:grpSpLocks/>
          </p:cNvGrpSpPr>
          <p:nvPr/>
        </p:nvGrpSpPr>
        <p:grpSpPr bwMode="auto">
          <a:xfrm>
            <a:off x="1981201" y="1773238"/>
            <a:ext cx="1655763" cy="504825"/>
            <a:chOff x="204" y="2704"/>
            <a:chExt cx="1043" cy="318"/>
          </a:xfrm>
        </p:grpSpPr>
        <p:sp>
          <p:nvSpPr>
            <p:cNvPr id="241676" name="AutoShape 12">
              <a:extLst>
                <a:ext uri="{FF2B5EF4-FFF2-40B4-BE49-F238E27FC236}">
                  <a16:creationId xmlns:a16="http://schemas.microsoft.com/office/drawing/2014/main" id="{771A808E-943B-4855-B808-BB207F869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704"/>
              <a:ext cx="1043" cy="31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677" name="Text Box 13">
              <a:extLst>
                <a:ext uri="{FF2B5EF4-FFF2-40B4-BE49-F238E27FC236}">
                  <a16:creationId xmlns:a16="http://schemas.microsoft.com/office/drawing/2014/main" id="{841B6339-23C9-4EAA-8380-2FA3C042D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750"/>
              <a:ext cx="9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pt-BR" altLang="pt-BR" sz="1800"/>
                <a:t>Centrifugação</a:t>
              </a:r>
              <a:endParaRPr lang="es-ES" altLang="pt-BR" sz="1800"/>
            </a:p>
          </p:txBody>
        </p:sp>
      </p:grpSp>
      <p:grpSp>
        <p:nvGrpSpPr>
          <p:cNvPr id="241678" name="Group 14">
            <a:extLst>
              <a:ext uri="{FF2B5EF4-FFF2-40B4-BE49-F238E27FC236}">
                <a16:creationId xmlns:a16="http://schemas.microsoft.com/office/drawing/2014/main" id="{767030FD-4169-4D11-A96A-A8E6BEE9905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81300"/>
            <a:ext cx="1655763" cy="504825"/>
            <a:chOff x="204" y="2704"/>
            <a:chExt cx="1043" cy="318"/>
          </a:xfrm>
        </p:grpSpPr>
        <p:sp>
          <p:nvSpPr>
            <p:cNvPr id="241679" name="AutoShape 15">
              <a:extLst>
                <a:ext uri="{FF2B5EF4-FFF2-40B4-BE49-F238E27FC236}">
                  <a16:creationId xmlns:a16="http://schemas.microsoft.com/office/drawing/2014/main" id="{ADECD1BB-8C38-4BEE-877F-079484FB8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704"/>
              <a:ext cx="1043" cy="31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680" name="Text Box 16">
              <a:extLst>
                <a:ext uri="{FF2B5EF4-FFF2-40B4-BE49-F238E27FC236}">
                  <a16:creationId xmlns:a16="http://schemas.microsoft.com/office/drawing/2014/main" id="{A5B14E6B-9170-436E-8703-B1E7E6719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750"/>
              <a:ext cx="9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Destilação</a:t>
              </a:r>
              <a:endParaRPr lang="es-ES" altLang="pt-BR" sz="1800"/>
            </a:p>
          </p:txBody>
        </p:sp>
      </p:grpSp>
      <p:sp>
        <p:nvSpPr>
          <p:cNvPr id="241681" name="Line 17">
            <a:extLst>
              <a:ext uri="{FF2B5EF4-FFF2-40B4-BE49-F238E27FC236}">
                <a16:creationId xmlns:a16="http://schemas.microsoft.com/office/drawing/2014/main" id="{CF495E93-BA89-459C-A446-5C464A453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8176" y="620713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682" name="Line 18">
            <a:extLst>
              <a:ext uri="{FF2B5EF4-FFF2-40B4-BE49-F238E27FC236}">
                <a16:creationId xmlns:a16="http://schemas.microsoft.com/office/drawing/2014/main" id="{8246F395-99F7-47EA-BF25-3FBA08D45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0926" y="1052513"/>
            <a:ext cx="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1683" name="Group 19">
            <a:extLst>
              <a:ext uri="{FF2B5EF4-FFF2-40B4-BE49-F238E27FC236}">
                <a16:creationId xmlns:a16="http://schemas.microsoft.com/office/drawing/2014/main" id="{A01F19F0-FACB-4B8F-A851-69F4FFE93C08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211138"/>
            <a:ext cx="1584325" cy="841375"/>
            <a:chOff x="703" y="210"/>
            <a:chExt cx="998" cy="530"/>
          </a:xfrm>
        </p:grpSpPr>
        <p:sp>
          <p:nvSpPr>
            <p:cNvPr id="241684" name="AutoShape 20">
              <a:extLst>
                <a:ext uri="{FF2B5EF4-FFF2-40B4-BE49-F238E27FC236}">
                  <a16:creationId xmlns:a16="http://schemas.microsoft.com/office/drawing/2014/main" id="{149D2F13-EE5F-4518-913A-7020133BD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10"/>
              <a:ext cx="998" cy="530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685" name="Text Box 21">
              <a:extLst>
                <a:ext uri="{FF2B5EF4-FFF2-40B4-BE49-F238E27FC236}">
                  <a16:creationId xmlns:a16="http://schemas.microsoft.com/office/drawing/2014/main" id="{AADFFACF-7C5F-4C74-AC30-B41C1EC9B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" y="268"/>
              <a:ext cx="8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Extração do caldo</a:t>
              </a:r>
              <a:endParaRPr lang="es-ES" altLang="pt-BR" sz="2000"/>
            </a:p>
          </p:txBody>
        </p:sp>
      </p:grpSp>
      <p:grpSp>
        <p:nvGrpSpPr>
          <p:cNvPr id="241686" name="Group 22">
            <a:extLst>
              <a:ext uri="{FF2B5EF4-FFF2-40B4-BE49-F238E27FC236}">
                <a16:creationId xmlns:a16="http://schemas.microsoft.com/office/drawing/2014/main" id="{3E0183C7-A890-4F76-98A6-A37D1CD93CC6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773238"/>
            <a:ext cx="1295400" cy="503237"/>
            <a:chOff x="1066" y="1616"/>
            <a:chExt cx="816" cy="317"/>
          </a:xfrm>
        </p:grpSpPr>
        <p:sp>
          <p:nvSpPr>
            <p:cNvPr id="241687" name="AutoShape 23">
              <a:extLst>
                <a:ext uri="{FF2B5EF4-FFF2-40B4-BE49-F238E27FC236}">
                  <a16:creationId xmlns:a16="http://schemas.microsoft.com/office/drawing/2014/main" id="{1665306E-3C66-4127-B677-46E99EFD1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1616"/>
              <a:ext cx="816" cy="317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688" name="Text Box 24">
              <a:extLst>
                <a:ext uri="{FF2B5EF4-FFF2-40B4-BE49-F238E27FC236}">
                  <a16:creationId xmlns:a16="http://schemas.microsoft.com/office/drawing/2014/main" id="{5AFF5C59-1A30-4B02-AE93-1C39D6C63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1661"/>
              <a:ext cx="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Vinho</a:t>
              </a:r>
              <a:endParaRPr lang="es-ES" altLang="pt-BR" sz="1800"/>
            </a:p>
          </p:txBody>
        </p:sp>
      </p:grpSp>
      <p:grpSp>
        <p:nvGrpSpPr>
          <p:cNvPr id="241689" name="Group 25">
            <a:extLst>
              <a:ext uri="{FF2B5EF4-FFF2-40B4-BE49-F238E27FC236}">
                <a16:creationId xmlns:a16="http://schemas.microsoft.com/office/drawing/2014/main" id="{A349C51F-95E7-48F5-A075-23A72DB692A5}"/>
              </a:ext>
            </a:extLst>
          </p:cNvPr>
          <p:cNvGrpSpPr>
            <a:grpSpLocks/>
          </p:cNvGrpSpPr>
          <p:nvPr/>
        </p:nvGrpSpPr>
        <p:grpSpPr bwMode="auto">
          <a:xfrm>
            <a:off x="4282802" y="3789363"/>
            <a:ext cx="1511300" cy="576262"/>
            <a:chOff x="2426" y="2659"/>
            <a:chExt cx="952" cy="363"/>
          </a:xfrm>
        </p:grpSpPr>
        <p:grpSp>
          <p:nvGrpSpPr>
            <p:cNvPr id="241690" name="Group 26">
              <a:extLst>
                <a:ext uri="{FF2B5EF4-FFF2-40B4-BE49-F238E27FC236}">
                  <a16:creationId xmlns:a16="http://schemas.microsoft.com/office/drawing/2014/main" id="{8C71E999-2680-4ABA-89A6-FA0615A824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6" y="2659"/>
              <a:ext cx="952" cy="363"/>
              <a:chOff x="3470" y="2024"/>
              <a:chExt cx="952" cy="363"/>
            </a:xfrm>
          </p:grpSpPr>
          <p:sp>
            <p:nvSpPr>
              <p:cNvPr id="241691" name="AutoShape 27">
                <a:extLst>
                  <a:ext uri="{FF2B5EF4-FFF2-40B4-BE49-F238E27FC236}">
                    <a16:creationId xmlns:a16="http://schemas.microsoft.com/office/drawing/2014/main" id="{4F4214B2-CABB-4EB4-AAB4-F20839D00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024"/>
                <a:ext cx="952" cy="363"/>
              </a:xfrm>
              <a:prstGeom prst="octagon">
                <a:avLst>
                  <a:gd name="adj" fmla="val 29287"/>
                </a:avLst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1692" name="Text Box 28">
                <a:extLst>
                  <a:ext uri="{FF2B5EF4-FFF2-40B4-BE49-F238E27FC236}">
                    <a16:creationId xmlns:a16="http://schemas.microsoft.com/office/drawing/2014/main" id="{89463CEA-175F-4C17-A5E7-E4B6F4C3D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4" y="2069"/>
                <a:ext cx="746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5000"/>
                  </a:spcBef>
                </a:pPr>
                <a:endParaRPr lang="es-ES" altLang="pt-BR" sz="1800"/>
              </a:p>
            </p:txBody>
          </p:sp>
        </p:grpSp>
        <p:sp>
          <p:nvSpPr>
            <p:cNvPr id="241693" name="Text Box 29">
              <a:extLst>
                <a:ext uri="{FF2B5EF4-FFF2-40B4-BE49-F238E27FC236}">
                  <a16:creationId xmlns:a16="http://schemas.microsoft.com/office/drawing/2014/main" id="{FE3FB8D8-436B-4153-BA4C-15FBD4F85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2704"/>
              <a:ext cx="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Sangria</a:t>
              </a:r>
              <a:endParaRPr lang="es-ES" altLang="pt-BR" sz="1800"/>
            </a:p>
          </p:txBody>
        </p:sp>
      </p:grpSp>
      <p:sp>
        <p:nvSpPr>
          <p:cNvPr id="241694" name="Line 30">
            <a:extLst>
              <a:ext uri="{FF2B5EF4-FFF2-40B4-BE49-F238E27FC236}">
                <a16:creationId xmlns:a16="http://schemas.microsoft.com/office/drawing/2014/main" id="{74A9F3B6-AC21-4A7F-AF1F-2DAB5F3351B7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635376" y="2060575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1695" name="Group 31">
            <a:extLst>
              <a:ext uri="{FF2B5EF4-FFF2-40B4-BE49-F238E27FC236}">
                <a16:creationId xmlns:a16="http://schemas.microsoft.com/office/drawing/2014/main" id="{9C5AF874-B7B1-4BEA-B664-1E1F0803F070}"/>
              </a:ext>
            </a:extLst>
          </p:cNvPr>
          <p:cNvGrpSpPr>
            <a:grpSpLocks/>
          </p:cNvGrpSpPr>
          <p:nvPr/>
        </p:nvGrpSpPr>
        <p:grpSpPr bwMode="auto">
          <a:xfrm>
            <a:off x="4068763" y="188913"/>
            <a:ext cx="1657350" cy="841375"/>
            <a:chOff x="703" y="210"/>
            <a:chExt cx="998" cy="530"/>
          </a:xfrm>
        </p:grpSpPr>
        <p:sp>
          <p:nvSpPr>
            <p:cNvPr id="241696" name="AutoShape 32">
              <a:extLst>
                <a:ext uri="{FF2B5EF4-FFF2-40B4-BE49-F238E27FC236}">
                  <a16:creationId xmlns:a16="http://schemas.microsoft.com/office/drawing/2014/main" id="{809F567D-F8C3-495C-9576-528EE0284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10"/>
              <a:ext cx="998" cy="530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697" name="Text Box 33">
              <a:extLst>
                <a:ext uri="{FF2B5EF4-FFF2-40B4-BE49-F238E27FC236}">
                  <a16:creationId xmlns:a16="http://schemas.microsoft.com/office/drawing/2014/main" id="{E86624D3-FE8B-4855-B010-13D364487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" y="268"/>
              <a:ext cx="8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Purificação do caldo</a:t>
              </a:r>
              <a:endParaRPr lang="es-ES" altLang="pt-BR" sz="2000"/>
            </a:p>
          </p:txBody>
        </p:sp>
      </p:grpSp>
      <p:sp>
        <p:nvSpPr>
          <p:cNvPr id="241698" name="Line 34">
            <a:extLst>
              <a:ext uri="{FF2B5EF4-FFF2-40B4-BE49-F238E27FC236}">
                <a16:creationId xmlns:a16="http://schemas.microsoft.com/office/drawing/2014/main" id="{3124B001-7236-474A-9AD1-E2B5F75DCB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620713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699" name="Line 35">
            <a:extLst>
              <a:ext uri="{FF2B5EF4-FFF2-40B4-BE49-F238E27FC236}">
                <a16:creationId xmlns:a16="http://schemas.microsoft.com/office/drawing/2014/main" id="{460DFAFF-4E07-463E-9568-F61CB810D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1497" y="2996952"/>
            <a:ext cx="36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1700" name="Group 36">
            <a:extLst>
              <a:ext uri="{FF2B5EF4-FFF2-40B4-BE49-F238E27FC236}">
                <a16:creationId xmlns:a16="http://schemas.microsoft.com/office/drawing/2014/main" id="{12E8A981-F11C-47C7-BCF0-0D6E246C537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787775"/>
            <a:ext cx="1655763" cy="504825"/>
            <a:chOff x="204" y="2704"/>
            <a:chExt cx="1043" cy="318"/>
          </a:xfrm>
        </p:grpSpPr>
        <p:sp>
          <p:nvSpPr>
            <p:cNvPr id="241701" name="AutoShape 37">
              <a:extLst>
                <a:ext uri="{FF2B5EF4-FFF2-40B4-BE49-F238E27FC236}">
                  <a16:creationId xmlns:a16="http://schemas.microsoft.com/office/drawing/2014/main" id="{C3944C3D-34C5-4F78-9BC0-3B370068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704"/>
              <a:ext cx="1043" cy="31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702" name="Text Box 38">
              <a:extLst>
                <a:ext uri="{FF2B5EF4-FFF2-40B4-BE49-F238E27FC236}">
                  <a16:creationId xmlns:a16="http://schemas.microsoft.com/office/drawing/2014/main" id="{2569B7CB-6C94-4366-BF22-F1E1FBF58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750"/>
              <a:ext cx="9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Álcool</a:t>
              </a:r>
              <a:endParaRPr lang="es-ES" altLang="pt-BR" sz="1800"/>
            </a:p>
          </p:txBody>
        </p:sp>
      </p:grpSp>
      <p:sp>
        <p:nvSpPr>
          <p:cNvPr id="241703" name="Line 39">
            <a:extLst>
              <a:ext uri="{FF2B5EF4-FFF2-40B4-BE49-F238E27FC236}">
                <a16:creationId xmlns:a16="http://schemas.microsoft.com/office/drawing/2014/main" id="{386B1947-4070-4387-94E9-56EF32227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576" y="3286125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04" name="Line 40">
            <a:extLst>
              <a:ext uri="{FF2B5EF4-FFF2-40B4-BE49-F238E27FC236}">
                <a16:creationId xmlns:a16="http://schemas.microsoft.com/office/drawing/2014/main" id="{64D442E9-849F-47E2-A061-9777B13C6A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6" y="2276475"/>
            <a:ext cx="0" cy="433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05" name="Line 41">
            <a:extLst>
              <a:ext uri="{FF2B5EF4-FFF2-40B4-BE49-F238E27FC236}">
                <a16:creationId xmlns:a16="http://schemas.microsoft.com/office/drawing/2014/main" id="{6601C7B8-6292-4A40-8EFD-2FE0C9FA94E1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690688" y="2060575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06" name="Line 42">
            <a:extLst>
              <a:ext uri="{FF2B5EF4-FFF2-40B4-BE49-F238E27FC236}">
                <a16:creationId xmlns:a16="http://schemas.microsoft.com/office/drawing/2014/main" id="{F9B06D21-968B-4735-BFAD-7C139E022DF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0063" y="5157788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07" name="Line 43">
            <a:extLst>
              <a:ext uri="{FF2B5EF4-FFF2-40B4-BE49-F238E27FC236}">
                <a16:creationId xmlns:a16="http://schemas.microsoft.com/office/drawing/2014/main" id="{C07C6F14-A2FF-48B1-B04A-4E6B67CC08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8988" y="1989138"/>
            <a:ext cx="0" cy="11525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08" name="Line 44">
            <a:extLst>
              <a:ext uri="{FF2B5EF4-FFF2-40B4-BE49-F238E27FC236}">
                <a16:creationId xmlns:a16="http://schemas.microsoft.com/office/drawing/2014/main" id="{679AA909-4E8C-4307-ADAD-59A554B174C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580063" y="1989138"/>
            <a:ext cx="288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09" name="Line 45">
            <a:extLst>
              <a:ext uri="{FF2B5EF4-FFF2-40B4-BE49-F238E27FC236}">
                <a16:creationId xmlns:a16="http://schemas.microsoft.com/office/drawing/2014/main" id="{126A2BA0-E0D2-443E-B1D2-05F4897C0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576" y="2276475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10" name="Line 46">
            <a:extLst>
              <a:ext uri="{FF2B5EF4-FFF2-40B4-BE49-F238E27FC236}">
                <a16:creationId xmlns:a16="http://schemas.microsoft.com/office/drawing/2014/main" id="{8983CA31-5607-4AB2-B7DC-860C53F04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0063" y="3141663"/>
            <a:ext cx="288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11" name="Line 47">
            <a:extLst>
              <a:ext uri="{FF2B5EF4-FFF2-40B4-BE49-F238E27FC236}">
                <a16:creationId xmlns:a16="http://schemas.microsoft.com/office/drawing/2014/main" id="{D63A1579-E05B-4757-82CC-1A308BAD60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6688" y="549275"/>
            <a:ext cx="0" cy="4608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12" name="Line 48">
            <a:extLst>
              <a:ext uri="{FF2B5EF4-FFF2-40B4-BE49-F238E27FC236}">
                <a16:creationId xmlns:a16="http://schemas.microsoft.com/office/drawing/2014/main" id="{C4BA3117-6A73-42A6-A138-D6BFCD85A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688" y="54927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13" name="Line 49">
            <a:extLst>
              <a:ext uri="{FF2B5EF4-FFF2-40B4-BE49-F238E27FC236}">
                <a16:creationId xmlns:a16="http://schemas.microsoft.com/office/drawing/2014/main" id="{737CEB9B-8417-4295-BD85-D21E29DFC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1013" y="909638"/>
            <a:ext cx="0" cy="5032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14" name="Line 50">
            <a:extLst>
              <a:ext uri="{FF2B5EF4-FFF2-40B4-BE49-F238E27FC236}">
                <a16:creationId xmlns:a16="http://schemas.microsoft.com/office/drawing/2014/main" id="{E41B56E3-690F-43AE-986A-E065991982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688" y="35734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15" name="Line 51">
            <a:extLst>
              <a:ext uri="{FF2B5EF4-FFF2-40B4-BE49-F238E27FC236}">
                <a16:creationId xmlns:a16="http://schemas.microsoft.com/office/drawing/2014/main" id="{D23CC0B5-8B59-40D4-8306-62681C6577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527" y="3357563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1716" name="Line 52">
            <a:extLst>
              <a:ext uri="{FF2B5EF4-FFF2-40B4-BE49-F238E27FC236}">
                <a16:creationId xmlns:a16="http://schemas.microsoft.com/office/drawing/2014/main" id="{4978BCF1-E30C-48E0-A3CA-E69AA5005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527" y="436562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1717" name="Group 53">
            <a:extLst>
              <a:ext uri="{FF2B5EF4-FFF2-40B4-BE49-F238E27FC236}">
                <a16:creationId xmlns:a16="http://schemas.microsoft.com/office/drawing/2014/main" id="{329A86CA-FAE2-40B9-8E2D-A5FBF560837A}"/>
              </a:ext>
            </a:extLst>
          </p:cNvPr>
          <p:cNvGrpSpPr>
            <a:grpSpLocks/>
          </p:cNvGrpSpPr>
          <p:nvPr/>
        </p:nvGrpSpPr>
        <p:grpSpPr bwMode="auto">
          <a:xfrm>
            <a:off x="4211365" y="2709863"/>
            <a:ext cx="1655763" cy="647700"/>
            <a:chOff x="2381" y="1979"/>
            <a:chExt cx="1043" cy="408"/>
          </a:xfrm>
        </p:grpSpPr>
        <p:sp>
          <p:nvSpPr>
            <p:cNvPr id="241718" name="AutoShape 54">
              <a:extLst>
                <a:ext uri="{FF2B5EF4-FFF2-40B4-BE49-F238E27FC236}">
                  <a16:creationId xmlns:a16="http://schemas.microsoft.com/office/drawing/2014/main" id="{0C027F68-6ECA-4C8E-B379-99BB8CBB1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1979"/>
              <a:ext cx="1043" cy="40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719" name="Text Box 55">
              <a:extLst>
                <a:ext uri="{FF2B5EF4-FFF2-40B4-BE49-F238E27FC236}">
                  <a16:creationId xmlns:a16="http://schemas.microsoft.com/office/drawing/2014/main" id="{B7A03D47-74D8-417B-8A17-2DF26EE7A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1979"/>
              <a:ext cx="86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Tratamento ácido</a:t>
              </a:r>
              <a:endParaRPr lang="es-ES" altLang="pt-BR" sz="1800"/>
            </a:p>
          </p:txBody>
        </p:sp>
      </p:grpSp>
      <p:grpSp>
        <p:nvGrpSpPr>
          <p:cNvPr id="241720" name="Group 56">
            <a:extLst>
              <a:ext uri="{FF2B5EF4-FFF2-40B4-BE49-F238E27FC236}">
                <a16:creationId xmlns:a16="http://schemas.microsoft.com/office/drawing/2014/main" id="{69267553-D988-44B9-ABED-0EC63950952C}"/>
              </a:ext>
            </a:extLst>
          </p:cNvPr>
          <p:cNvGrpSpPr>
            <a:grpSpLocks/>
          </p:cNvGrpSpPr>
          <p:nvPr/>
        </p:nvGrpSpPr>
        <p:grpSpPr bwMode="auto">
          <a:xfrm>
            <a:off x="2195736" y="2709863"/>
            <a:ext cx="1655763" cy="647700"/>
            <a:chOff x="1156" y="2070"/>
            <a:chExt cx="1043" cy="408"/>
          </a:xfrm>
        </p:grpSpPr>
        <p:sp>
          <p:nvSpPr>
            <p:cNvPr id="241721" name="AutoShape 57">
              <a:extLst>
                <a:ext uri="{FF2B5EF4-FFF2-40B4-BE49-F238E27FC236}">
                  <a16:creationId xmlns:a16="http://schemas.microsoft.com/office/drawing/2014/main" id="{DDDDA48D-2027-4F5F-98E3-6F459921E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2070"/>
              <a:ext cx="1043" cy="40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722" name="Text Box 58">
              <a:extLst>
                <a:ext uri="{FF2B5EF4-FFF2-40B4-BE49-F238E27FC236}">
                  <a16:creationId xmlns:a16="http://schemas.microsoft.com/office/drawing/2014/main" id="{3DD1AC01-2A0F-47B9-AECC-813F8BEB8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2137"/>
              <a:ext cx="8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Leveduras</a:t>
              </a:r>
              <a:endParaRPr lang="es-ES" altLang="pt-BR" sz="2000"/>
            </a:p>
          </p:txBody>
        </p:sp>
      </p:grpSp>
      <p:grpSp>
        <p:nvGrpSpPr>
          <p:cNvPr id="241723" name="Group 59">
            <a:extLst>
              <a:ext uri="{FF2B5EF4-FFF2-40B4-BE49-F238E27FC236}">
                <a16:creationId xmlns:a16="http://schemas.microsoft.com/office/drawing/2014/main" id="{79F5FCAC-3328-4914-BF50-94ECCDDDD397}"/>
              </a:ext>
            </a:extLst>
          </p:cNvPr>
          <p:cNvGrpSpPr>
            <a:grpSpLocks/>
          </p:cNvGrpSpPr>
          <p:nvPr/>
        </p:nvGrpSpPr>
        <p:grpSpPr bwMode="auto">
          <a:xfrm>
            <a:off x="4139927" y="4797425"/>
            <a:ext cx="1800225" cy="720725"/>
            <a:chOff x="2290" y="3339"/>
            <a:chExt cx="1134" cy="454"/>
          </a:xfrm>
        </p:grpSpPr>
        <p:grpSp>
          <p:nvGrpSpPr>
            <p:cNvPr id="241724" name="Group 60">
              <a:extLst>
                <a:ext uri="{FF2B5EF4-FFF2-40B4-BE49-F238E27FC236}">
                  <a16:creationId xmlns:a16="http://schemas.microsoft.com/office/drawing/2014/main" id="{CD8E51F7-99C3-4D11-964B-C963C4C52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0" y="3339"/>
              <a:ext cx="1134" cy="454"/>
              <a:chOff x="3470" y="2024"/>
              <a:chExt cx="952" cy="363"/>
            </a:xfrm>
          </p:grpSpPr>
          <p:sp>
            <p:nvSpPr>
              <p:cNvPr id="241725" name="AutoShape 61">
                <a:extLst>
                  <a:ext uri="{FF2B5EF4-FFF2-40B4-BE49-F238E27FC236}">
                    <a16:creationId xmlns:a16="http://schemas.microsoft.com/office/drawing/2014/main" id="{058C565C-1C24-4493-8248-45DA1AC73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024"/>
                <a:ext cx="952" cy="363"/>
              </a:xfrm>
              <a:prstGeom prst="octagon">
                <a:avLst>
                  <a:gd name="adj" fmla="val 29287"/>
                </a:avLst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1726" name="Text Box 62">
                <a:extLst>
                  <a:ext uri="{FF2B5EF4-FFF2-40B4-BE49-F238E27FC236}">
                    <a16:creationId xmlns:a16="http://schemas.microsoft.com/office/drawing/2014/main" id="{0F96B156-83B4-4FFF-9BE6-E38193CFA8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4" y="2069"/>
                <a:ext cx="74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5000"/>
                  </a:spcBef>
                </a:pPr>
                <a:endParaRPr lang="es-ES" altLang="pt-BR" sz="1800"/>
              </a:p>
            </p:txBody>
          </p:sp>
        </p:grpSp>
        <p:sp>
          <p:nvSpPr>
            <p:cNvPr id="241727" name="Text Box 63">
              <a:extLst>
                <a:ext uri="{FF2B5EF4-FFF2-40B4-BE49-F238E27FC236}">
                  <a16:creationId xmlns:a16="http://schemas.microsoft.com/office/drawing/2014/main" id="{D7FD72C7-BACA-4AAB-87A7-1814BD612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" y="3384"/>
              <a:ext cx="89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"/>
                </a:spcBef>
              </a:pPr>
              <a:r>
                <a:rPr lang="pt-BR" altLang="pt-BR" sz="1800"/>
                <a:t>Fermentação especial</a:t>
              </a:r>
              <a:endParaRPr lang="es-ES" altLang="pt-BR" sz="1800"/>
            </a:p>
          </p:txBody>
        </p:sp>
      </p:grpSp>
      <p:sp>
        <p:nvSpPr>
          <p:cNvPr id="241728" name="Text Box 64">
            <a:extLst>
              <a:ext uri="{FF2B5EF4-FFF2-40B4-BE49-F238E27FC236}">
                <a16:creationId xmlns:a16="http://schemas.microsoft.com/office/drawing/2014/main" id="{892083E7-CFBC-4DB0-97D6-10CC5E173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138" y="1555750"/>
            <a:ext cx="11842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endParaRPr lang="es-ES" altLang="pt-BR" sz="1800"/>
          </a:p>
        </p:txBody>
      </p:sp>
      <p:grpSp>
        <p:nvGrpSpPr>
          <p:cNvPr id="241729" name="Group 65">
            <a:extLst>
              <a:ext uri="{FF2B5EF4-FFF2-40B4-BE49-F238E27FC236}">
                <a16:creationId xmlns:a16="http://schemas.microsoft.com/office/drawing/2014/main" id="{2F1EB89C-3B5A-401F-95CC-E619F37D4836}"/>
              </a:ext>
            </a:extLst>
          </p:cNvPr>
          <p:cNvGrpSpPr>
            <a:grpSpLocks/>
          </p:cNvGrpSpPr>
          <p:nvPr/>
        </p:nvGrpSpPr>
        <p:grpSpPr bwMode="auto">
          <a:xfrm>
            <a:off x="7381876" y="1412875"/>
            <a:ext cx="1511300" cy="576262"/>
            <a:chOff x="4558" y="1207"/>
            <a:chExt cx="952" cy="363"/>
          </a:xfrm>
        </p:grpSpPr>
        <p:sp>
          <p:nvSpPr>
            <p:cNvPr id="241730" name="AutoShape 66">
              <a:extLst>
                <a:ext uri="{FF2B5EF4-FFF2-40B4-BE49-F238E27FC236}">
                  <a16:creationId xmlns:a16="http://schemas.microsoft.com/office/drawing/2014/main" id="{FDE7F736-978D-4D2A-9998-4756C8089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1207"/>
              <a:ext cx="952" cy="363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731" name="Text Box 67">
              <a:extLst>
                <a:ext uri="{FF2B5EF4-FFF2-40B4-BE49-F238E27FC236}">
                  <a16:creationId xmlns:a16="http://schemas.microsoft.com/office/drawing/2014/main" id="{A2CE87A9-1CD9-4D54-93EE-A924FC6967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125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 b="1"/>
                <a:t>Probióticos</a:t>
              </a:r>
              <a:endParaRPr lang="es-ES" altLang="pt-BR" sz="1800"/>
            </a:p>
          </p:txBody>
        </p:sp>
      </p:grpSp>
      <p:sp>
        <p:nvSpPr>
          <p:cNvPr id="241732" name="Line 68">
            <a:extLst>
              <a:ext uri="{FF2B5EF4-FFF2-40B4-BE49-F238E27FC236}">
                <a16:creationId xmlns:a16="http://schemas.microsoft.com/office/drawing/2014/main" id="{1FA5D5A1-8BD1-4B5A-A781-9C6ADEBE4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5113" y="3933825"/>
            <a:ext cx="0" cy="5032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1733" name="Group 69">
            <a:extLst>
              <a:ext uri="{FF2B5EF4-FFF2-40B4-BE49-F238E27FC236}">
                <a16:creationId xmlns:a16="http://schemas.microsoft.com/office/drawing/2014/main" id="{DE1022BA-E7B8-40C1-9C67-EFE706961578}"/>
              </a:ext>
            </a:extLst>
          </p:cNvPr>
          <p:cNvGrpSpPr>
            <a:grpSpLocks/>
          </p:cNvGrpSpPr>
          <p:nvPr/>
        </p:nvGrpSpPr>
        <p:grpSpPr bwMode="auto">
          <a:xfrm>
            <a:off x="7164388" y="4437063"/>
            <a:ext cx="1584325" cy="576262"/>
            <a:chOff x="4422" y="3067"/>
            <a:chExt cx="998" cy="363"/>
          </a:xfrm>
        </p:grpSpPr>
        <p:sp>
          <p:nvSpPr>
            <p:cNvPr id="241734" name="AutoShape 70">
              <a:extLst>
                <a:ext uri="{FF2B5EF4-FFF2-40B4-BE49-F238E27FC236}">
                  <a16:creationId xmlns:a16="http://schemas.microsoft.com/office/drawing/2014/main" id="{15407F15-78B2-4EE1-B711-824A6901B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3067"/>
              <a:ext cx="998" cy="363"/>
            </a:xfrm>
            <a:prstGeom prst="octagon">
              <a:avLst>
                <a:gd name="adj" fmla="val 29287"/>
              </a:avLst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1735" name="Text Box 71">
              <a:extLst>
                <a:ext uri="{FF2B5EF4-FFF2-40B4-BE49-F238E27FC236}">
                  <a16:creationId xmlns:a16="http://schemas.microsoft.com/office/drawing/2014/main" id="{4DDEC97C-025C-4836-A084-A59813501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311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 b="1"/>
                <a:t>Prebióticos</a:t>
              </a:r>
              <a:endParaRPr lang="es-ES" altLang="pt-BR" sz="1800"/>
            </a:p>
          </p:txBody>
        </p:sp>
      </p:grpSp>
      <p:grpSp>
        <p:nvGrpSpPr>
          <p:cNvPr id="241736" name="Group 72">
            <a:extLst>
              <a:ext uri="{FF2B5EF4-FFF2-40B4-BE49-F238E27FC236}">
                <a16:creationId xmlns:a16="http://schemas.microsoft.com/office/drawing/2014/main" id="{85732085-294D-45B2-8D6F-730F0FE85CCA}"/>
              </a:ext>
            </a:extLst>
          </p:cNvPr>
          <p:cNvGrpSpPr>
            <a:grpSpLocks/>
          </p:cNvGrpSpPr>
          <p:nvPr/>
        </p:nvGrpSpPr>
        <p:grpSpPr bwMode="auto">
          <a:xfrm>
            <a:off x="7164388" y="188913"/>
            <a:ext cx="1800225" cy="720725"/>
            <a:chOff x="4422" y="391"/>
            <a:chExt cx="1134" cy="454"/>
          </a:xfrm>
        </p:grpSpPr>
        <p:grpSp>
          <p:nvGrpSpPr>
            <p:cNvPr id="241737" name="Group 73">
              <a:extLst>
                <a:ext uri="{FF2B5EF4-FFF2-40B4-BE49-F238E27FC236}">
                  <a16:creationId xmlns:a16="http://schemas.microsoft.com/office/drawing/2014/main" id="{594276FD-63CE-41F9-902B-3F6C50B85F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" y="391"/>
              <a:ext cx="1134" cy="454"/>
              <a:chOff x="4468" y="346"/>
              <a:chExt cx="1134" cy="454"/>
            </a:xfrm>
          </p:grpSpPr>
          <p:grpSp>
            <p:nvGrpSpPr>
              <p:cNvPr id="241738" name="Group 74">
                <a:extLst>
                  <a:ext uri="{FF2B5EF4-FFF2-40B4-BE49-F238E27FC236}">
                    <a16:creationId xmlns:a16="http://schemas.microsoft.com/office/drawing/2014/main" id="{B90894A5-766E-4971-9690-FECC40840F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8" y="346"/>
                <a:ext cx="1134" cy="454"/>
                <a:chOff x="3470" y="2024"/>
                <a:chExt cx="952" cy="363"/>
              </a:xfrm>
            </p:grpSpPr>
            <p:sp>
              <p:nvSpPr>
                <p:cNvPr id="241739" name="AutoShape 75">
                  <a:extLst>
                    <a:ext uri="{FF2B5EF4-FFF2-40B4-BE49-F238E27FC236}">
                      <a16:creationId xmlns:a16="http://schemas.microsoft.com/office/drawing/2014/main" id="{A837B23E-8089-4905-B5B9-599DF723AB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0" y="2024"/>
                  <a:ext cx="952" cy="3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41740" name="Text Box 76">
                  <a:extLst>
                    <a:ext uri="{FF2B5EF4-FFF2-40B4-BE49-F238E27FC236}">
                      <a16:creationId xmlns:a16="http://schemas.microsoft.com/office/drawing/2014/main" id="{A9443375-D3C1-463D-90A3-28BBEE8ED8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94" y="2069"/>
                  <a:ext cx="746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endParaRPr lang="es-ES" altLang="pt-BR" sz="1800"/>
                </a:p>
              </p:txBody>
            </p:sp>
          </p:grpSp>
          <p:sp>
            <p:nvSpPr>
              <p:cNvPr id="241741" name="Text Box 77">
                <a:extLst>
                  <a:ext uri="{FF2B5EF4-FFF2-40B4-BE49-F238E27FC236}">
                    <a16:creationId xmlns:a16="http://schemas.microsoft.com/office/drawing/2014/main" id="{449E91FE-4787-4EEB-89ED-37DD02CCBD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3" y="346"/>
                <a:ext cx="1089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800"/>
                  <a:t>Secagem</a:t>
                </a:r>
              </a:p>
              <a:p>
                <a:pPr algn="ctr" eaLnBrk="1" hangingPunct="1"/>
                <a:r>
                  <a:rPr lang="pt-BR" altLang="pt-BR" sz="1800"/>
                  <a:t>Leito fluidizado</a:t>
                </a:r>
                <a:endParaRPr lang="es-ES" altLang="pt-BR" sz="1800"/>
              </a:p>
            </p:txBody>
          </p:sp>
        </p:grpSp>
        <p:sp>
          <p:nvSpPr>
            <p:cNvPr id="241742" name="Oval 78">
              <a:hlinkClick r:id="rId2"/>
              <a:extLst>
                <a:ext uri="{FF2B5EF4-FFF2-40B4-BE49-F238E27FC236}">
                  <a16:creationId xmlns:a16="http://schemas.microsoft.com/office/drawing/2014/main" id="{E2EF4BE9-A6EE-429C-8AD7-AACD611A7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" y="436"/>
              <a:ext cx="13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41743" name="Group 79">
            <a:extLst>
              <a:ext uri="{FF2B5EF4-FFF2-40B4-BE49-F238E27FC236}">
                <a16:creationId xmlns:a16="http://schemas.microsoft.com/office/drawing/2014/main" id="{FD6ADC3C-6D2B-45CA-A25E-B1F9101E455E}"/>
              </a:ext>
            </a:extLst>
          </p:cNvPr>
          <p:cNvGrpSpPr>
            <a:grpSpLocks/>
          </p:cNvGrpSpPr>
          <p:nvPr/>
        </p:nvGrpSpPr>
        <p:grpSpPr bwMode="auto">
          <a:xfrm>
            <a:off x="6948488" y="3213100"/>
            <a:ext cx="1800225" cy="720725"/>
            <a:chOff x="4286" y="2296"/>
            <a:chExt cx="1134" cy="454"/>
          </a:xfrm>
        </p:grpSpPr>
        <p:grpSp>
          <p:nvGrpSpPr>
            <p:cNvPr id="241744" name="Group 80">
              <a:extLst>
                <a:ext uri="{FF2B5EF4-FFF2-40B4-BE49-F238E27FC236}">
                  <a16:creationId xmlns:a16="http://schemas.microsoft.com/office/drawing/2014/main" id="{4CBCB981-E59C-4DD9-BEFE-E7CEB5E653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6" y="2296"/>
              <a:ext cx="1134" cy="454"/>
              <a:chOff x="4468" y="346"/>
              <a:chExt cx="1134" cy="454"/>
            </a:xfrm>
          </p:grpSpPr>
          <p:grpSp>
            <p:nvGrpSpPr>
              <p:cNvPr id="241745" name="Group 81">
                <a:extLst>
                  <a:ext uri="{FF2B5EF4-FFF2-40B4-BE49-F238E27FC236}">
                    <a16:creationId xmlns:a16="http://schemas.microsoft.com/office/drawing/2014/main" id="{1C505212-C0FF-4A33-8178-F45BF5F546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8" y="346"/>
                <a:ext cx="1134" cy="454"/>
                <a:chOff x="3470" y="2024"/>
                <a:chExt cx="952" cy="363"/>
              </a:xfrm>
            </p:grpSpPr>
            <p:sp>
              <p:nvSpPr>
                <p:cNvPr id="241746" name="AutoShape 82">
                  <a:extLst>
                    <a:ext uri="{FF2B5EF4-FFF2-40B4-BE49-F238E27FC236}">
                      <a16:creationId xmlns:a16="http://schemas.microsoft.com/office/drawing/2014/main" id="{4D7ACB30-90EA-4401-80BC-3F0EE5488D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0" y="2024"/>
                  <a:ext cx="952" cy="3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99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41747" name="Text Box 83">
                  <a:extLst>
                    <a:ext uri="{FF2B5EF4-FFF2-40B4-BE49-F238E27FC236}">
                      <a16:creationId xmlns:a16="http://schemas.microsoft.com/office/drawing/2014/main" id="{7E9BB2AE-EE67-44C2-A3C4-D4D146BFC9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94" y="2069"/>
                  <a:ext cx="746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endParaRPr lang="es-ES" altLang="pt-BR" sz="1800"/>
                </a:p>
              </p:txBody>
            </p:sp>
          </p:grpSp>
          <p:sp>
            <p:nvSpPr>
              <p:cNvPr id="241748" name="Text Box 84">
                <a:extLst>
                  <a:ext uri="{FF2B5EF4-FFF2-40B4-BE49-F238E27FC236}">
                    <a16:creationId xmlns:a16="http://schemas.microsoft.com/office/drawing/2014/main" id="{545040B7-D39A-423E-A71F-83636A572F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3" y="346"/>
                <a:ext cx="1089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800"/>
                  <a:t>Secagem </a:t>
                </a:r>
              </a:p>
              <a:p>
                <a:pPr algn="ctr" eaLnBrk="1" hangingPunct="1"/>
                <a:r>
                  <a:rPr lang="pt-BR" altLang="pt-BR" sz="1800"/>
                  <a:t>Spray Dryer</a:t>
                </a:r>
                <a:endParaRPr lang="es-ES" altLang="pt-BR" sz="1800"/>
              </a:p>
            </p:txBody>
          </p:sp>
        </p:grpSp>
        <p:sp>
          <p:nvSpPr>
            <p:cNvPr id="241749" name="Oval 85">
              <a:hlinkClick r:id="rId3"/>
              <a:extLst>
                <a:ext uri="{FF2B5EF4-FFF2-40B4-BE49-F238E27FC236}">
                  <a16:creationId xmlns:a16="http://schemas.microsoft.com/office/drawing/2014/main" id="{CE11C8B0-F140-4806-B11B-0533E4EF7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2387"/>
              <a:ext cx="13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41750" name="Text Box 86">
            <a:extLst>
              <a:ext uri="{FF2B5EF4-FFF2-40B4-BE49-F238E27FC236}">
                <a16:creationId xmlns:a16="http://schemas.microsoft.com/office/drawing/2014/main" id="{DA8E4CD2-F9DC-4B7D-ACEE-FBCECE571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805488"/>
            <a:ext cx="8351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349375" indent="-1349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5287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081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875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sz="2000" dirty="0"/>
              <a:t>Figura 2 – Esquema geral do aproveitamento de leveduras de sangria na produção de álcool. (Proposta atual)</a:t>
            </a:r>
            <a:endParaRPr lang="es-ES" altLang="pt-BR" sz="2000" dirty="0"/>
          </a:p>
        </p:txBody>
      </p:sp>
      <p:sp>
        <p:nvSpPr>
          <p:cNvPr id="86" name="Line 35">
            <a:extLst>
              <a:ext uri="{FF2B5EF4-FFF2-40B4-BE49-F238E27FC236}">
                <a16:creationId xmlns:a16="http://schemas.microsoft.com/office/drawing/2014/main" id="{DA4B5695-309C-4E88-8A60-DA7995D44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6738" y="2996952"/>
            <a:ext cx="36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CD2D636C-DA21-479C-9155-A6A7C980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E5CD-F45C-4794-B15B-FF51E0A3CEC8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C7C1E2C3-4A56-4B2D-BA0C-8C14944F2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42486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600" b="1" i="1" dirty="0">
                <a:latin typeface="Comic Sans MS" panose="030F0702030302020204" pitchFamily="66" charset="0"/>
              </a:rPr>
              <a:t>Subprodutos e Resíduos da agroindústria sucroenergética</a:t>
            </a: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E33923C9-F050-48E5-A027-FF4B5C3D0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060575"/>
            <a:ext cx="748823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30480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1100" indent="-2667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pt-PT" altLang="pt-BR" sz="22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INTRODUÇÃO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PT" altLang="pt-BR" sz="2200" dirty="0">
                <a:latin typeface="Comic Sans MS" panose="030F0702030302020204" pitchFamily="66" charset="0"/>
                <a:cs typeface="Times New Roman" panose="02020603050405020304" pitchFamily="18" charset="0"/>
              </a:rPr>
              <a:t>2 Considerações sobre os resíduos e subprodutos gerados na agroindústria sucroenergética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PT" altLang="pt-BR" sz="2200" dirty="0">
                <a:latin typeface="Comic Sans MS" panose="030F0702030302020204" pitchFamily="66" charset="0"/>
                <a:cs typeface="Times New Roman" panose="02020603050405020304" pitchFamily="18" charset="0"/>
              </a:rPr>
              <a:t>3. Resíduos e subprodutos em destilarias autônomas e usinas com destilarias anexas 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PT" altLang="pt-BR" sz="2200" dirty="0">
                <a:latin typeface="Comic Sans MS" panose="030F0702030302020204" pitchFamily="66" charset="0"/>
                <a:cs typeface="Times New Roman" panose="02020603050405020304" pitchFamily="18" charset="0"/>
              </a:rPr>
              <a:t>4. Aplicações dos resíduos e subprodutos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PT" altLang="pt-BR" sz="2200" dirty="0">
                <a:latin typeface="Comic Sans MS" panose="030F0702030302020204" pitchFamily="66" charset="0"/>
                <a:cs typeface="Times New Roman" panose="02020603050405020304" pitchFamily="18" charset="0"/>
              </a:rPr>
              <a:t>5.  Inovações tecnológicas na aplicação dos subprodutos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PT" altLang="pt-BR" sz="2200" dirty="0">
                <a:latin typeface="Comic Sans MS" panose="030F0702030302020204" pitchFamily="66" charset="0"/>
                <a:cs typeface="Times New Roman" panose="02020603050405020304" pitchFamily="18" charset="0"/>
              </a:rPr>
              <a:t>6. Considerações finais</a:t>
            </a:r>
          </a:p>
        </p:txBody>
      </p:sp>
      <p:pic>
        <p:nvPicPr>
          <p:cNvPr id="6" name="Picture 34" descr="http://www.pclq.usp.br/logo%20esalq.jpg">
            <a:extLst>
              <a:ext uri="{FF2B5EF4-FFF2-40B4-BE49-F238E27FC236}">
                <a16:creationId xmlns:a16="http://schemas.microsoft.com/office/drawing/2014/main" id="{7CDA324F-0768-4103-9379-97417C26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ogo1_usp_on">
            <a:extLst>
              <a:ext uri="{FF2B5EF4-FFF2-40B4-BE49-F238E27FC236}">
                <a16:creationId xmlns:a16="http://schemas.microsoft.com/office/drawing/2014/main" id="{A138C6B6-DDE7-4F10-841A-99E915211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5F0681F2-3722-44E5-BAE2-0909391B87D6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340768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F213D84-BDF9-4320-9670-6A63F80D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F18-9FB8-4E76-9B12-5D10847E1BA6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201734" name="Rectangle 6">
            <a:extLst>
              <a:ext uri="{FF2B5EF4-FFF2-40B4-BE49-F238E27FC236}">
                <a16:creationId xmlns:a16="http://schemas.microsoft.com/office/drawing/2014/main" id="{11155C6D-2568-4827-B667-0611A3E12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131" y="260350"/>
            <a:ext cx="67532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6700" algn="ctr" eaLnBrk="1" hangingPunct="1"/>
            <a:r>
              <a:rPr lang="pt-PT" altLang="pt-BR" sz="2400" dirty="0">
                <a:latin typeface="Comic Sans MS" panose="030F0702030302020204" pitchFamily="66" charset="0"/>
              </a:rPr>
              <a:t>5  Inovações tecnológicas na aplicação de suprodutos</a:t>
            </a:r>
            <a:endParaRPr lang="pt-BR" altLang="pt-BR" sz="2200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1735" name="Line 7">
            <a:extLst>
              <a:ext uri="{FF2B5EF4-FFF2-40B4-BE49-F238E27FC236}">
                <a16:creationId xmlns:a16="http://schemas.microsoft.com/office/drawing/2014/main" id="{EADF5159-3574-4872-9A2A-B4573D3FD593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0EBA84-D7E9-4CAD-B223-326C37CD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31" y="1420910"/>
            <a:ext cx="6753225" cy="4800600"/>
          </a:xfrm>
          <a:prstGeom prst="rect">
            <a:avLst/>
          </a:prstGeom>
        </p:spPr>
      </p:pic>
      <p:pic>
        <p:nvPicPr>
          <p:cNvPr id="11" name="Picture 34" descr="http://www.pclq.usp.br/logo%20esalq.jpg">
            <a:extLst>
              <a:ext uri="{FF2B5EF4-FFF2-40B4-BE49-F238E27FC236}">
                <a16:creationId xmlns:a16="http://schemas.microsoft.com/office/drawing/2014/main" id="{1D3D20EA-A2D0-4E00-AFD4-40E1D5D57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ogo1_usp_on">
            <a:extLst>
              <a:ext uri="{FF2B5EF4-FFF2-40B4-BE49-F238E27FC236}">
                <a16:creationId xmlns:a16="http://schemas.microsoft.com/office/drawing/2014/main" id="{1C683969-4EC5-4E98-9C97-BC403589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982CFE48-085C-460C-9D15-B9317E89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5131-30E7-4CE4-845F-963B5459E950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202762" name="Line 10">
            <a:extLst>
              <a:ext uri="{FF2B5EF4-FFF2-40B4-BE49-F238E27FC236}">
                <a16:creationId xmlns:a16="http://schemas.microsoft.com/office/drawing/2014/main" id="{7364A409-5D15-4A7C-ABF2-E509821585A8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340768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02764" name="Rectangle 12">
            <a:extLst>
              <a:ext uri="{FF2B5EF4-FFF2-40B4-BE49-F238E27FC236}">
                <a16:creationId xmlns:a16="http://schemas.microsoft.com/office/drawing/2014/main" id="{25E9E204-5C99-4EF5-A8CD-F2298E0B0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608" y="404813"/>
            <a:ext cx="6581776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22300" indent="-622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810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defTabSz="801688" eaLnBrk="1" hangingPunct="1">
              <a:tabLst>
                <a:tab pos="365125" algn="l"/>
                <a:tab pos="1168400" algn="l"/>
              </a:tabLst>
            </a:pPr>
            <a:r>
              <a:rPr lang="pt-PT" altLang="pt-BR" dirty="0">
                <a:latin typeface="Comic Sans MS" panose="030F0702030302020204" pitchFamily="66" charset="0"/>
              </a:rPr>
              <a:t>5 Inovações tecnológicas no aproveitamento de resíduos</a:t>
            </a:r>
            <a:endParaRPr lang="pt-BR" altLang="pt-BR" sz="2200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BB0D5CD-E640-4273-8769-AD826B215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1556792"/>
            <a:ext cx="6581775" cy="5038725"/>
          </a:xfrm>
          <a:prstGeom prst="rect">
            <a:avLst/>
          </a:prstGeom>
        </p:spPr>
      </p:pic>
      <p:pic>
        <p:nvPicPr>
          <p:cNvPr id="9" name="Picture 34" descr="http://www.pclq.usp.br/logo%20esalq.jpg">
            <a:extLst>
              <a:ext uri="{FF2B5EF4-FFF2-40B4-BE49-F238E27FC236}">
                <a16:creationId xmlns:a16="http://schemas.microsoft.com/office/drawing/2014/main" id="{25C93617-4216-4B58-9024-61999C96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ogo1_usp_on">
            <a:extLst>
              <a:ext uri="{FF2B5EF4-FFF2-40B4-BE49-F238E27FC236}">
                <a16:creationId xmlns:a16="http://schemas.microsoft.com/office/drawing/2014/main" id="{90269F1D-491F-4966-B50C-2D98A7EA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C8106DEC-C17B-430C-B789-1EE8F0E0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B39C-5AA4-4129-8A58-336225A08E35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204807" name="Line 7">
            <a:extLst>
              <a:ext uri="{FF2B5EF4-FFF2-40B4-BE49-F238E27FC236}">
                <a16:creationId xmlns:a16="http://schemas.microsoft.com/office/drawing/2014/main" id="{5DEA9C1D-901B-4709-9A16-BC7286F17D65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04808" name="Rectangle 8">
            <a:extLst>
              <a:ext uri="{FF2B5EF4-FFF2-40B4-BE49-F238E27FC236}">
                <a16:creationId xmlns:a16="http://schemas.microsoft.com/office/drawing/2014/main" id="{5FF23506-D592-40FE-B8E3-8A4EE3AB2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888" y="144909"/>
            <a:ext cx="6743474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22300" indent="-622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810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dirty="0">
                <a:latin typeface="Comic Sans MS" panose="030F0702030302020204" pitchFamily="66" charset="0"/>
              </a:rPr>
              <a:t>5 Inovações tecnológicas no aproveitamento de resíduos</a:t>
            </a:r>
            <a:endParaRPr lang="pt-BR" altLang="pt-BR" sz="2200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4809" name="Text Box 9">
            <a:extLst>
              <a:ext uri="{FF2B5EF4-FFF2-40B4-BE49-F238E27FC236}">
                <a16:creationId xmlns:a16="http://schemas.microsoft.com/office/drawing/2014/main" id="{A4517842-47E4-4412-A427-25B16EB8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84913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400"/>
              <a:t>Figura 3 – Esquema da concentração da vinhaça com 5 efeitos</a:t>
            </a:r>
            <a:endParaRPr lang="es-ES" altLang="pt-BR" sz="2400"/>
          </a:p>
        </p:txBody>
      </p:sp>
      <p:pic>
        <p:nvPicPr>
          <p:cNvPr id="204810" name="Picture 10">
            <a:extLst>
              <a:ext uri="{FF2B5EF4-FFF2-40B4-BE49-F238E27FC236}">
                <a16:creationId xmlns:a16="http://schemas.microsoft.com/office/drawing/2014/main" id="{0A7A214F-95A5-4FB4-9CE8-71384DD7D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016125"/>
            <a:ext cx="8589962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http://www.pclq.usp.br/logo%20esalq.jpg">
            <a:extLst>
              <a:ext uri="{FF2B5EF4-FFF2-40B4-BE49-F238E27FC236}">
                <a16:creationId xmlns:a16="http://schemas.microsoft.com/office/drawing/2014/main" id="{C972C47A-333F-424D-A126-89094CC0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ogo1_usp_on">
            <a:extLst>
              <a:ext uri="{FF2B5EF4-FFF2-40B4-BE49-F238E27FC236}">
                <a16:creationId xmlns:a16="http://schemas.microsoft.com/office/drawing/2014/main" id="{C277D800-5107-4DB2-904E-5CEBF36B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691" y="44624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5C2E9333-D337-4584-B922-7B0E37C0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141B-FF15-4738-B741-0BA3C3B282C7}" type="slidenum">
              <a:rPr lang="pt-BR" altLang="pt-BR"/>
              <a:pPr/>
              <a:t>23</a:t>
            </a:fld>
            <a:endParaRPr lang="pt-BR" alt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8477617-EDAF-4D0A-B6C9-CBB41B075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319087"/>
            <a:ext cx="8315325" cy="6219825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Espaço Reservado para Número de Slide 5">
            <a:extLst>
              <a:ext uri="{FF2B5EF4-FFF2-40B4-BE49-F238E27FC236}">
                <a16:creationId xmlns:a16="http://schemas.microsoft.com/office/drawing/2014/main" id="{5449F6CD-69FE-435E-AB94-B154AB36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911B-3EC2-4915-AC39-339F16EDCD53}" type="slidenum">
              <a:rPr lang="pt-BR" altLang="pt-BR"/>
              <a:pPr/>
              <a:t>24</a:t>
            </a:fld>
            <a:endParaRPr lang="pt-BR" altLang="pt-BR"/>
          </a:p>
        </p:txBody>
      </p:sp>
      <p:grpSp>
        <p:nvGrpSpPr>
          <p:cNvPr id="240644" name="Group 4">
            <a:extLst>
              <a:ext uri="{FF2B5EF4-FFF2-40B4-BE49-F238E27FC236}">
                <a16:creationId xmlns:a16="http://schemas.microsoft.com/office/drawing/2014/main" id="{3FCD9BEC-2869-4396-89AC-2A49943AC5E3}"/>
              </a:ext>
            </a:extLst>
          </p:cNvPr>
          <p:cNvGrpSpPr>
            <a:grpSpLocks/>
          </p:cNvGrpSpPr>
          <p:nvPr/>
        </p:nvGrpSpPr>
        <p:grpSpPr bwMode="auto">
          <a:xfrm>
            <a:off x="323851" y="211138"/>
            <a:ext cx="1584325" cy="841375"/>
            <a:chOff x="703" y="210"/>
            <a:chExt cx="998" cy="530"/>
          </a:xfrm>
        </p:grpSpPr>
        <p:sp>
          <p:nvSpPr>
            <p:cNvPr id="240645" name="AutoShape 5">
              <a:extLst>
                <a:ext uri="{FF2B5EF4-FFF2-40B4-BE49-F238E27FC236}">
                  <a16:creationId xmlns:a16="http://schemas.microsoft.com/office/drawing/2014/main" id="{0BDB2176-CEB9-47F7-9401-753C2643D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10"/>
              <a:ext cx="998" cy="530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46" name="Text Box 6">
              <a:extLst>
                <a:ext uri="{FF2B5EF4-FFF2-40B4-BE49-F238E27FC236}">
                  <a16:creationId xmlns:a16="http://schemas.microsoft.com/office/drawing/2014/main" id="{6484ED57-B34E-45F1-92F0-8125CDE30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" y="268"/>
              <a:ext cx="8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Recepção da cana</a:t>
              </a:r>
              <a:endParaRPr lang="es-ES" altLang="pt-BR" sz="2000"/>
            </a:p>
          </p:txBody>
        </p:sp>
      </p:grpSp>
      <p:grpSp>
        <p:nvGrpSpPr>
          <p:cNvPr id="240647" name="Group 7">
            <a:extLst>
              <a:ext uri="{FF2B5EF4-FFF2-40B4-BE49-F238E27FC236}">
                <a16:creationId xmlns:a16="http://schemas.microsoft.com/office/drawing/2014/main" id="{50D55BA6-32AC-4C31-B3EC-CECF887D3D5A}"/>
              </a:ext>
            </a:extLst>
          </p:cNvPr>
          <p:cNvGrpSpPr>
            <a:grpSpLocks/>
          </p:cNvGrpSpPr>
          <p:nvPr/>
        </p:nvGrpSpPr>
        <p:grpSpPr bwMode="auto">
          <a:xfrm>
            <a:off x="3924301" y="2060576"/>
            <a:ext cx="1655763" cy="504825"/>
            <a:chOff x="204" y="2704"/>
            <a:chExt cx="1043" cy="318"/>
          </a:xfrm>
        </p:grpSpPr>
        <p:sp>
          <p:nvSpPr>
            <p:cNvPr id="240648" name="AutoShape 8">
              <a:extLst>
                <a:ext uri="{FF2B5EF4-FFF2-40B4-BE49-F238E27FC236}">
                  <a16:creationId xmlns:a16="http://schemas.microsoft.com/office/drawing/2014/main" id="{5D131177-6FE9-4C60-B435-61A9858EB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704"/>
              <a:ext cx="1043" cy="31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49" name="Text Box 9">
              <a:extLst>
                <a:ext uri="{FF2B5EF4-FFF2-40B4-BE49-F238E27FC236}">
                  <a16:creationId xmlns:a16="http://schemas.microsoft.com/office/drawing/2014/main" id="{8F594B4E-F7A2-4949-86C8-BD43A958D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750"/>
              <a:ext cx="9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pt-BR" altLang="pt-BR" sz="2000"/>
                <a:t>Fermentação</a:t>
              </a:r>
              <a:endParaRPr lang="es-ES" altLang="pt-BR" sz="2000"/>
            </a:p>
          </p:txBody>
        </p:sp>
      </p:grpSp>
      <p:sp>
        <p:nvSpPr>
          <p:cNvPr id="240650" name="AutoShape 10">
            <a:extLst>
              <a:ext uri="{FF2B5EF4-FFF2-40B4-BE49-F238E27FC236}">
                <a16:creationId xmlns:a16="http://schemas.microsoft.com/office/drawing/2014/main" id="{B27BE43A-CD42-49BF-8468-1A3E66937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2060576"/>
            <a:ext cx="1655763" cy="647700"/>
          </a:xfrm>
          <a:prstGeom prst="roundRect">
            <a:avLst>
              <a:gd name="adj" fmla="val 16667"/>
            </a:avLst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0651" name="Text Box 11">
            <a:extLst>
              <a:ext uri="{FF2B5EF4-FFF2-40B4-BE49-F238E27FC236}">
                <a16:creationId xmlns:a16="http://schemas.microsoft.com/office/drawing/2014/main" id="{FF7C3B71-D54F-4FA1-AC22-CDDE140E3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2066926"/>
            <a:ext cx="151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1800"/>
              <a:t>Membrana de separação</a:t>
            </a:r>
            <a:endParaRPr lang="es-ES" altLang="pt-BR" sz="1800"/>
          </a:p>
        </p:txBody>
      </p:sp>
      <p:grpSp>
        <p:nvGrpSpPr>
          <p:cNvPr id="240652" name="Group 12">
            <a:extLst>
              <a:ext uri="{FF2B5EF4-FFF2-40B4-BE49-F238E27FC236}">
                <a16:creationId xmlns:a16="http://schemas.microsoft.com/office/drawing/2014/main" id="{E87DD59B-285F-42F6-92F4-218238EA75D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068638"/>
            <a:ext cx="1655763" cy="504825"/>
            <a:chOff x="204" y="2704"/>
            <a:chExt cx="1043" cy="318"/>
          </a:xfrm>
        </p:grpSpPr>
        <p:sp>
          <p:nvSpPr>
            <p:cNvPr id="240653" name="AutoShape 13">
              <a:extLst>
                <a:ext uri="{FF2B5EF4-FFF2-40B4-BE49-F238E27FC236}">
                  <a16:creationId xmlns:a16="http://schemas.microsoft.com/office/drawing/2014/main" id="{B33108CC-AAF7-436A-9045-F9939BC5E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704"/>
              <a:ext cx="1043" cy="31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54" name="Text Box 14">
              <a:extLst>
                <a:ext uri="{FF2B5EF4-FFF2-40B4-BE49-F238E27FC236}">
                  <a16:creationId xmlns:a16="http://schemas.microsoft.com/office/drawing/2014/main" id="{2F83A7E6-12E8-41C6-9D5A-DE683FB3F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750"/>
              <a:ext cx="9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Destilação</a:t>
              </a:r>
              <a:endParaRPr lang="es-ES" altLang="pt-BR" sz="1800"/>
            </a:p>
          </p:txBody>
        </p:sp>
      </p:grpSp>
      <p:sp>
        <p:nvSpPr>
          <p:cNvPr id="240655" name="Line 15">
            <a:extLst>
              <a:ext uri="{FF2B5EF4-FFF2-40B4-BE49-F238E27FC236}">
                <a16:creationId xmlns:a16="http://schemas.microsoft.com/office/drawing/2014/main" id="{1D43C9F3-2B15-4E94-B316-99F10F682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8176" y="620713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56" name="Line 16">
            <a:extLst>
              <a:ext uri="{FF2B5EF4-FFF2-40B4-BE49-F238E27FC236}">
                <a16:creationId xmlns:a16="http://schemas.microsoft.com/office/drawing/2014/main" id="{7E987EDA-7C69-4D1B-AED6-9E142F834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1" y="620713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0657" name="Group 17">
            <a:extLst>
              <a:ext uri="{FF2B5EF4-FFF2-40B4-BE49-F238E27FC236}">
                <a16:creationId xmlns:a16="http://schemas.microsoft.com/office/drawing/2014/main" id="{98B41D60-45A4-42E7-94F9-57A3A2462952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211138"/>
            <a:ext cx="1584325" cy="841375"/>
            <a:chOff x="703" y="210"/>
            <a:chExt cx="998" cy="530"/>
          </a:xfrm>
        </p:grpSpPr>
        <p:sp>
          <p:nvSpPr>
            <p:cNvPr id="240658" name="AutoShape 18">
              <a:extLst>
                <a:ext uri="{FF2B5EF4-FFF2-40B4-BE49-F238E27FC236}">
                  <a16:creationId xmlns:a16="http://schemas.microsoft.com/office/drawing/2014/main" id="{0EDBC8F8-01D7-41E9-B998-AC5927EBD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10"/>
              <a:ext cx="998" cy="530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59" name="Text Box 19">
              <a:extLst>
                <a:ext uri="{FF2B5EF4-FFF2-40B4-BE49-F238E27FC236}">
                  <a16:creationId xmlns:a16="http://schemas.microsoft.com/office/drawing/2014/main" id="{5EC72866-BE0B-4D70-A873-507D53DDA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" y="268"/>
              <a:ext cx="8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Extração do caldo</a:t>
              </a:r>
              <a:endParaRPr lang="es-ES" altLang="pt-BR" sz="2000"/>
            </a:p>
          </p:txBody>
        </p:sp>
      </p:grpSp>
      <p:grpSp>
        <p:nvGrpSpPr>
          <p:cNvPr id="240660" name="Group 20">
            <a:extLst>
              <a:ext uri="{FF2B5EF4-FFF2-40B4-BE49-F238E27FC236}">
                <a16:creationId xmlns:a16="http://schemas.microsoft.com/office/drawing/2014/main" id="{2B0B9487-99E5-483C-80B7-B09E698B2C31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060576"/>
            <a:ext cx="1295400" cy="503238"/>
            <a:chOff x="1066" y="1616"/>
            <a:chExt cx="816" cy="317"/>
          </a:xfrm>
        </p:grpSpPr>
        <p:sp>
          <p:nvSpPr>
            <p:cNvPr id="240661" name="AutoShape 21">
              <a:extLst>
                <a:ext uri="{FF2B5EF4-FFF2-40B4-BE49-F238E27FC236}">
                  <a16:creationId xmlns:a16="http://schemas.microsoft.com/office/drawing/2014/main" id="{1CBCFAC2-A632-4739-879F-955F49531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1616"/>
              <a:ext cx="816" cy="317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62" name="Text Box 22">
              <a:extLst>
                <a:ext uri="{FF2B5EF4-FFF2-40B4-BE49-F238E27FC236}">
                  <a16:creationId xmlns:a16="http://schemas.microsoft.com/office/drawing/2014/main" id="{7C249357-CE9C-4926-87BD-E3EAF20EE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1661"/>
              <a:ext cx="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Flegma</a:t>
              </a:r>
              <a:endParaRPr lang="es-ES" altLang="pt-BR" sz="1800"/>
            </a:p>
          </p:txBody>
        </p:sp>
      </p:grpSp>
      <p:grpSp>
        <p:nvGrpSpPr>
          <p:cNvPr id="240663" name="Group 23">
            <a:extLst>
              <a:ext uri="{FF2B5EF4-FFF2-40B4-BE49-F238E27FC236}">
                <a16:creationId xmlns:a16="http://schemas.microsoft.com/office/drawing/2014/main" id="{B34021A3-77EA-4D15-B0ED-973D01DB169F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076701"/>
            <a:ext cx="1511300" cy="576263"/>
            <a:chOff x="2426" y="2659"/>
            <a:chExt cx="952" cy="363"/>
          </a:xfrm>
        </p:grpSpPr>
        <p:grpSp>
          <p:nvGrpSpPr>
            <p:cNvPr id="240664" name="Group 24">
              <a:extLst>
                <a:ext uri="{FF2B5EF4-FFF2-40B4-BE49-F238E27FC236}">
                  <a16:creationId xmlns:a16="http://schemas.microsoft.com/office/drawing/2014/main" id="{9520D324-55BB-4A83-B8A1-2F7BE24F5D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6" y="2659"/>
              <a:ext cx="952" cy="363"/>
              <a:chOff x="3470" y="2024"/>
              <a:chExt cx="952" cy="363"/>
            </a:xfrm>
          </p:grpSpPr>
          <p:sp>
            <p:nvSpPr>
              <p:cNvPr id="240665" name="AutoShape 25">
                <a:extLst>
                  <a:ext uri="{FF2B5EF4-FFF2-40B4-BE49-F238E27FC236}">
                    <a16:creationId xmlns:a16="http://schemas.microsoft.com/office/drawing/2014/main" id="{40BCA6F2-67DD-41EC-A5CF-EFA2CA0F6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024"/>
                <a:ext cx="952" cy="363"/>
              </a:xfrm>
              <a:prstGeom prst="octagon">
                <a:avLst>
                  <a:gd name="adj" fmla="val 29287"/>
                </a:avLst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0666" name="Text Box 26">
                <a:extLst>
                  <a:ext uri="{FF2B5EF4-FFF2-40B4-BE49-F238E27FC236}">
                    <a16:creationId xmlns:a16="http://schemas.microsoft.com/office/drawing/2014/main" id="{6DBA23A1-9C28-45D4-96C3-E9E759F55C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4" y="2069"/>
                <a:ext cx="746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5000"/>
                  </a:spcBef>
                </a:pPr>
                <a:endParaRPr lang="es-ES" altLang="pt-BR" sz="1800"/>
              </a:p>
            </p:txBody>
          </p:sp>
        </p:grpSp>
        <p:sp>
          <p:nvSpPr>
            <p:cNvPr id="240667" name="Text Box 27">
              <a:extLst>
                <a:ext uri="{FF2B5EF4-FFF2-40B4-BE49-F238E27FC236}">
                  <a16:creationId xmlns:a16="http://schemas.microsoft.com/office/drawing/2014/main" id="{E87210A3-2C64-4716-8FCC-8A392D6E2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2704"/>
              <a:ext cx="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Sangria</a:t>
              </a:r>
              <a:endParaRPr lang="es-ES" altLang="pt-BR" sz="1800"/>
            </a:p>
          </p:txBody>
        </p:sp>
      </p:grpSp>
      <p:sp>
        <p:nvSpPr>
          <p:cNvPr id="240668" name="Line 28">
            <a:extLst>
              <a:ext uri="{FF2B5EF4-FFF2-40B4-BE49-F238E27FC236}">
                <a16:creationId xmlns:a16="http://schemas.microsoft.com/office/drawing/2014/main" id="{52458503-DF72-4961-B164-79B6D7BE962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635376" y="2347913"/>
            <a:ext cx="288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0669" name="Group 29">
            <a:extLst>
              <a:ext uri="{FF2B5EF4-FFF2-40B4-BE49-F238E27FC236}">
                <a16:creationId xmlns:a16="http://schemas.microsoft.com/office/drawing/2014/main" id="{8105C678-D751-460D-BE48-2EFBB4424178}"/>
              </a:ext>
            </a:extLst>
          </p:cNvPr>
          <p:cNvGrpSpPr>
            <a:grpSpLocks/>
          </p:cNvGrpSpPr>
          <p:nvPr/>
        </p:nvGrpSpPr>
        <p:grpSpPr bwMode="auto">
          <a:xfrm>
            <a:off x="4068763" y="188913"/>
            <a:ext cx="1657350" cy="841375"/>
            <a:chOff x="703" y="210"/>
            <a:chExt cx="998" cy="530"/>
          </a:xfrm>
        </p:grpSpPr>
        <p:sp>
          <p:nvSpPr>
            <p:cNvPr id="240670" name="AutoShape 30">
              <a:extLst>
                <a:ext uri="{FF2B5EF4-FFF2-40B4-BE49-F238E27FC236}">
                  <a16:creationId xmlns:a16="http://schemas.microsoft.com/office/drawing/2014/main" id="{3C6A41DE-595B-42AA-9826-8377548D7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10"/>
              <a:ext cx="998" cy="530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71" name="Text Box 31">
              <a:extLst>
                <a:ext uri="{FF2B5EF4-FFF2-40B4-BE49-F238E27FC236}">
                  <a16:creationId xmlns:a16="http://schemas.microsoft.com/office/drawing/2014/main" id="{99B69DDC-1643-4359-A5D3-5509AD311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" y="268"/>
              <a:ext cx="8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Purificação do caldo</a:t>
              </a:r>
              <a:endParaRPr lang="es-ES" altLang="pt-BR" sz="2000"/>
            </a:p>
          </p:txBody>
        </p:sp>
      </p:grpSp>
      <p:sp>
        <p:nvSpPr>
          <p:cNvPr id="240672" name="Line 32">
            <a:extLst>
              <a:ext uri="{FF2B5EF4-FFF2-40B4-BE49-F238E27FC236}">
                <a16:creationId xmlns:a16="http://schemas.microsoft.com/office/drawing/2014/main" id="{EEAC53CC-8293-40A1-B67E-ACDE8B9A0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620713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0673" name="Group 33">
            <a:extLst>
              <a:ext uri="{FF2B5EF4-FFF2-40B4-BE49-F238E27FC236}">
                <a16:creationId xmlns:a16="http://schemas.microsoft.com/office/drawing/2014/main" id="{DDAED465-B465-4F29-8F2D-780E4CB7D93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4075113"/>
            <a:ext cx="1655763" cy="504825"/>
            <a:chOff x="204" y="2704"/>
            <a:chExt cx="1043" cy="318"/>
          </a:xfrm>
        </p:grpSpPr>
        <p:sp>
          <p:nvSpPr>
            <p:cNvPr id="240674" name="AutoShape 34">
              <a:extLst>
                <a:ext uri="{FF2B5EF4-FFF2-40B4-BE49-F238E27FC236}">
                  <a16:creationId xmlns:a16="http://schemas.microsoft.com/office/drawing/2014/main" id="{1D6A3389-4EC1-417A-A953-46AEAE80D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704"/>
              <a:ext cx="1043" cy="31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75" name="Text Box 35">
              <a:extLst>
                <a:ext uri="{FF2B5EF4-FFF2-40B4-BE49-F238E27FC236}">
                  <a16:creationId xmlns:a16="http://schemas.microsoft.com/office/drawing/2014/main" id="{4E4B0770-6C85-4470-814A-B5FFABD32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750"/>
              <a:ext cx="9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/>
                <a:t>Álcool</a:t>
              </a:r>
              <a:endParaRPr lang="es-ES" altLang="pt-BR" sz="1800"/>
            </a:p>
          </p:txBody>
        </p:sp>
      </p:grpSp>
      <p:sp>
        <p:nvSpPr>
          <p:cNvPr id="240676" name="Line 36">
            <a:extLst>
              <a:ext uri="{FF2B5EF4-FFF2-40B4-BE49-F238E27FC236}">
                <a16:creationId xmlns:a16="http://schemas.microsoft.com/office/drawing/2014/main" id="{DC893A93-BE8C-43D0-9E9C-F7D0BFF27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576" y="3573463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77" name="Line 37">
            <a:extLst>
              <a:ext uri="{FF2B5EF4-FFF2-40B4-BE49-F238E27FC236}">
                <a16:creationId xmlns:a16="http://schemas.microsoft.com/office/drawing/2014/main" id="{4422A405-7BED-489A-9290-9E594ACB69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1" y="2708276"/>
            <a:ext cx="0" cy="2889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78" name="Line 38">
            <a:extLst>
              <a:ext uri="{FF2B5EF4-FFF2-40B4-BE49-F238E27FC236}">
                <a16:creationId xmlns:a16="http://schemas.microsoft.com/office/drawing/2014/main" id="{A4563A57-FADE-4BA4-A3C5-0395A75A52B7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690688" y="2347913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79" name="Line 39">
            <a:extLst>
              <a:ext uri="{FF2B5EF4-FFF2-40B4-BE49-F238E27FC236}">
                <a16:creationId xmlns:a16="http://schemas.microsoft.com/office/drawing/2014/main" id="{E6F16119-F7A7-4556-9ABA-8BA1F1312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0063" y="5445126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80" name="Line 40">
            <a:extLst>
              <a:ext uri="{FF2B5EF4-FFF2-40B4-BE49-F238E27FC236}">
                <a16:creationId xmlns:a16="http://schemas.microsoft.com/office/drawing/2014/main" id="{DBCAA1B5-BE0D-4336-AFC2-F47C46676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576" y="2563813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81" name="Line 41">
            <a:extLst>
              <a:ext uri="{FF2B5EF4-FFF2-40B4-BE49-F238E27FC236}">
                <a16:creationId xmlns:a16="http://schemas.microsoft.com/office/drawing/2014/main" id="{95A12D55-2837-4F4C-A005-C361785A72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6688" y="836613"/>
            <a:ext cx="0" cy="4608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82" name="Line 42">
            <a:extLst>
              <a:ext uri="{FF2B5EF4-FFF2-40B4-BE49-F238E27FC236}">
                <a16:creationId xmlns:a16="http://schemas.microsoft.com/office/drawing/2014/main" id="{C0AF8D8E-9AD0-4C6A-9ED8-16D2832E8F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688" y="836613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83" name="Line 43">
            <a:extLst>
              <a:ext uri="{FF2B5EF4-FFF2-40B4-BE49-F238E27FC236}">
                <a16:creationId xmlns:a16="http://schemas.microsoft.com/office/drawing/2014/main" id="{D7928D60-A313-4B8E-B42C-473DEAB1B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1013" y="1196976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84" name="Line 44">
            <a:extLst>
              <a:ext uri="{FF2B5EF4-FFF2-40B4-BE49-F238E27FC236}">
                <a16:creationId xmlns:a16="http://schemas.microsoft.com/office/drawing/2014/main" id="{7F3CA692-6827-459D-AE20-23D580DC0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688" y="3860801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85" name="Line 45">
            <a:extLst>
              <a:ext uri="{FF2B5EF4-FFF2-40B4-BE49-F238E27FC236}">
                <a16:creationId xmlns:a16="http://schemas.microsoft.com/office/drawing/2014/main" id="{04DBC3C7-8431-4BF4-B694-C14B2239F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1" y="3644901"/>
            <a:ext cx="0" cy="431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86" name="Line 46">
            <a:extLst>
              <a:ext uri="{FF2B5EF4-FFF2-40B4-BE49-F238E27FC236}">
                <a16:creationId xmlns:a16="http://schemas.microsoft.com/office/drawing/2014/main" id="{6097467A-BB0E-42C1-8755-A08C9FA28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4652963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0687" name="Group 47">
            <a:extLst>
              <a:ext uri="{FF2B5EF4-FFF2-40B4-BE49-F238E27FC236}">
                <a16:creationId xmlns:a16="http://schemas.microsoft.com/office/drawing/2014/main" id="{91AB5840-F32C-44A6-B418-6AC6D197FB25}"/>
              </a:ext>
            </a:extLst>
          </p:cNvPr>
          <p:cNvGrpSpPr>
            <a:grpSpLocks/>
          </p:cNvGrpSpPr>
          <p:nvPr/>
        </p:nvGrpSpPr>
        <p:grpSpPr bwMode="auto">
          <a:xfrm>
            <a:off x="2987676" y="2997201"/>
            <a:ext cx="1655763" cy="647700"/>
            <a:chOff x="1156" y="2070"/>
            <a:chExt cx="1043" cy="408"/>
          </a:xfrm>
        </p:grpSpPr>
        <p:sp>
          <p:nvSpPr>
            <p:cNvPr id="240688" name="AutoShape 48">
              <a:extLst>
                <a:ext uri="{FF2B5EF4-FFF2-40B4-BE49-F238E27FC236}">
                  <a16:creationId xmlns:a16="http://schemas.microsoft.com/office/drawing/2014/main" id="{D19673BA-32DC-4CA4-BB53-46CD03128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2070"/>
              <a:ext cx="1043" cy="40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89" name="Text Box 49">
              <a:extLst>
                <a:ext uri="{FF2B5EF4-FFF2-40B4-BE49-F238E27FC236}">
                  <a16:creationId xmlns:a16="http://schemas.microsoft.com/office/drawing/2014/main" id="{908EC9B0-E4D7-4AF1-BDB1-A653C2597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2137"/>
              <a:ext cx="8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Leveduras</a:t>
              </a:r>
              <a:endParaRPr lang="es-ES" altLang="pt-BR" sz="2000"/>
            </a:p>
          </p:txBody>
        </p:sp>
      </p:grpSp>
      <p:grpSp>
        <p:nvGrpSpPr>
          <p:cNvPr id="240690" name="Group 50">
            <a:extLst>
              <a:ext uri="{FF2B5EF4-FFF2-40B4-BE49-F238E27FC236}">
                <a16:creationId xmlns:a16="http://schemas.microsoft.com/office/drawing/2014/main" id="{1CF0AFAF-2EB3-4F20-BDCC-C7874510571B}"/>
              </a:ext>
            </a:extLst>
          </p:cNvPr>
          <p:cNvGrpSpPr>
            <a:grpSpLocks/>
          </p:cNvGrpSpPr>
          <p:nvPr/>
        </p:nvGrpSpPr>
        <p:grpSpPr bwMode="auto">
          <a:xfrm>
            <a:off x="3852863" y="5084763"/>
            <a:ext cx="1800225" cy="720725"/>
            <a:chOff x="2290" y="3339"/>
            <a:chExt cx="1134" cy="454"/>
          </a:xfrm>
        </p:grpSpPr>
        <p:grpSp>
          <p:nvGrpSpPr>
            <p:cNvPr id="240691" name="Group 51">
              <a:extLst>
                <a:ext uri="{FF2B5EF4-FFF2-40B4-BE49-F238E27FC236}">
                  <a16:creationId xmlns:a16="http://schemas.microsoft.com/office/drawing/2014/main" id="{BB552D26-F604-4B82-BCE3-62F4530B67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0" y="3339"/>
              <a:ext cx="1134" cy="454"/>
              <a:chOff x="3470" y="2024"/>
              <a:chExt cx="952" cy="363"/>
            </a:xfrm>
          </p:grpSpPr>
          <p:sp>
            <p:nvSpPr>
              <p:cNvPr id="240692" name="AutoShape 52">
                <a:extLst>
                  <a:ext uri="{FF2B5EF4-FFF2-40B4-BE49-F238E27FC236}">
                    <a16:creationId xmlns:a16="http://schemas.microsoft.com/office/drawing/2014/main" id="{D6582227-AD5D-4806-BE32-500CAF40E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024"/>
                <a:ext cx="952" cy="363"/>
              </a:xfrm>
              <a:prstGeom prst="octagon">
                <a:avLst>
                  <a:gd name="adj" fmla="val 29287"/>
                </a:avLst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0693" name="Text Box 53">
                <a:extLst>
                  <a:ext uri="{FF2B5EF4-FFF2-40B4-BE49-F238E27FC236}">
                    <a16:creationId xmlns:a16="http://schemas.microsoft.com/office/drawing/2014/main" id="{C8F18C59-953A-4C7A-A94E-16D3973945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4" y="2069"/>
                <a:ext cx="74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5000"/>
                  </a:spcBef>
                </a:pPr>
                <a:endParaRPr lang="es-ES" altLang="pt-BR" sz="1800"/>
              </a:p>
            </p:txBody>
          </p:sp>
        </p:grpSp>
        <p:sp>
          <p:nvSpPr>
            <p:cNvPr id="240694" name="Text Box 54">
              <a:extLst>
                <a:ext uri="{FF2B5EF4-FFF2-40B4-BE49-F238E27FC236}">
                  <a16:creationId xmlns:a16="http://schemas.microsoft.com/office/drawing/2014/main" id="{F9A7D8CC-69F7-4A5E-BE2B-709D1DD76C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" y="3384"/>
              <a:ext cx="89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"/>
                </a:spcBef>
              </a:pPr>
              <a:r>
                <a:rPr lang="pt-BR" altLang="pt-BR" sz="1800"/>
                <a:t>Fermentação especial</a:t>
              </a:r>
              <a:endParaRPr lang="es-ES" altLang="pt-BR" sz="1800"/>
            </a:p>
          </p:txBody>
        </p:sp>
      </p:grpSp>
      <p:sp>
        <p:nvSpPr>
          <p:cNvPr id="240695" name="Text Box 55">
            <a:extLst>
              <a:ext uri="{FF2B5EF4-FFF2-40B4-BE49-F238E27FC236}">
                <a16:creationId xmlns:a16="http://schemas.microsoft.com/office/drawing/2014/main" id="{236EEFEC-6B78-40FB-BE1D-13BF9001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138" y="1843088"/>
            <a:ext cx="11842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endParaRPr lang="es-ES" altLang="pt-BR" sz="1800"/>
          </a:p>
        </p:txBody>
      </p:sp>
      <p:grpSp>
        <p:nvGrpSpPr>
          <p:cNvPr id="240696" name="Group 56">
            <a:extLst>
              <a:ext uri="{FF2B5EF4-FFF2-40B4-BE49-F238E27FC236}">
                <a16:creationId xmlns:a16="http://schemas.microsoft.com/office/drawing/2014/main" id="{2B2C4B54-7BF8-4B21-A852-C6C6701ADC2F}"/>
              </a:ext>
            </a:extLst>
          </p:cNvPr>
          <p:cNvGrpSpPr>
            <a:grpSpLocks/>
          </p:cNvGrpSpPr>
          <p:nvPr/>
        </p:nvGrpSpPr>
        <p:grpSpPr bwMode="auto">
          <a:xfrm>
            <a:off x="7381876" y="1700213"/>
            <a:ext cx="1511300" cy="576263"/>
            <a:chOff x="4558" y="1207"/>
            <a:chExt cx="952" cy="363"/>
          </a:xfrm>
        </p:grpSpPr>
        <p:sp>
          <p:nvSpPr>
            <p:cNvPr id="240697" name="AutoShape 57">
              <a:extLst>
                <a:ext uri="{FF2B5EF4-FFF2-40B4-BE49-F238E27FC236}">
                  <a16:creationId xmlns:a16="http://schemas.microsoft.com/office/drawing/2014/main" id="{F8C3DF1F-44EC-4058-A9FE-AB67C2EFE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1207"/>
              <a:ext cx="952" cy="363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698" name="Text Box 58">
              <a:extLst>
                <a:ext uri="{FF2B5EF4-FFF2-40B4-BE49-F238E27FC236}">
                  <a16:creationId xmlns:a16="http://schemas.microsoft.com/office/drawing/2014/main" id="{7A933ECA-74AE-478C-84A2-5927D331F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125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 b="1"/>
                <a:t>Probióticos</a:t>
              </a:r>
              <a:endParaRPr lang="es-ES" altLang="pt-BR" sz="1800"/>
            </a:p>
          </p:txBody>
        </p:sp>
      </p:grpSp>
      <p:sp>
        <p:nvSpPr>
          <p:cNvPr id="240699" name="Line 59">
            <a:extLst>
              <a:ext uri="{FF2B5EF4-FFF2-40B4-BE49-F238E27FC236}">
                <a16:creationId xmlns:a16="http://schemas.microsoft.com/office/drawing/2014/main" id="{CEFFB0BF-29CC-4C92-81FC-173299461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5113" y="4221163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0700" name="Group 60">
            <a:extLst>
              <a:ext uri="{FF2B5EF4-FFF2-40B4-BE49-F238E27FC236}">
                <a16:creationId xmlns:a16="http://schemas.microsoft.com/office/drawing/2014/main" id="{8F96257D-68B4-46BD-BDA0-516CFBB90DCB}"/>
              </a:ext>
            </a:extLst>
          </p:cNvPr>
          <p:cNvGrpSpPr>
            <a:grpSpLocks/>
          </p:cNvGrpSpPr>
          <p:nvPr/>
        </p:nvGrpSpPr>
        <p:grpSpPr bwMode="auto">
          <a:xfrm>
            <a:off x="7164388" y="4724401"/>
            <a:ext cx="1584325" cy="576263"/>
            <a:chOff x="4422" y="3067"/>
            <a:chExt cx="998" cy="363"/>
          </a:xfrm>
        </p:grpSpPr>
        <p:sp>
          <p:nvSpPr>
            <p:cNvPr id="240701" name="AutoShape 61">
              <a:extLst>
                <a:ext uri="{FF2B5EF4-FFF2-40B4-BE49-F238E27FC236}">
                  <a16:creationId xmlns:a16="http://schemas.microsoft.com/office/drawing/2014/main" id="{4F1CDB84-0F70-406D-B899-E0365B525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3067"/>
              <a:ext cx="998" cy="363"/>
            </a:xfrm>
            <a:prstGeom prst="octagon">
              <a:avLst>
                <a:gd name="adj" fmla="val 29287"/>
              </a:avLst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702" name="Text Box 62">
              <a:extLst>
                <a:ext uri="{FF2B5EF4-FFF2-40B4-BE49-F238E27FC236}">
                  <a16:creationId xmlns:a16="http://schemas.microsoft.com/office/drawing/2014/main" id="{620524F7-E159-4197-B514-32F56F6E5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311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 b="1"/>
                <a:t>Prebióticos</a:t>
              </a:r>
              <a:endParaRPr lang="es-ES" altLang="pt-BR" sz="1800"/>
            </a:p>
          </p:txBody>
        </p:sp>
      </p:grpSp>
      <p:grpSp>
        <p:nvGrpSpPr>
          <p:cNvPr id="240703" name="Group 63">
            <a:extLst>
              <a:ext uri="{FF2B5EF4-FFF2-40B4-BE49-F238E27FC236}">
                <a16:creationId xmlns:a16="http://schemas.microsoft.com/office/drawing/2014/main" id="{8F8DDB2A-ABD2-47CF-AAA4-004AD192F909}"/>
              </a:ext>
            </a:extLst>
          </p:cNvPr>
          <p:cNvGrpSpPr>
            <a:grpSpLocks/>
          </p:cNvGrpSpPr>
          <p:nvPr/>
        </p:nvGrpSpPr>
        <p:grpSpPr bwMode="auto">
          <a:xfrm>
            <a:off x="7164388" y="476251"/>
            <a:ext cx="1800225" cy="720725"/>
            <a:chOff x="4422" y="391"/>
            <a:chExt cx="1134" cy="454"/>
          </a:xfrm>
        </p:grpSpPr>
        <p:grpSp>
          <p:nvGrpSpPr>
            <p:cNvPr id="240704" name="Group 64">
              <a:extLst>
                <a:ext uri="{FF2B5EF4-FFF2-40B4-BE49-F238E27FC236}">
                  <a16:creationId xmlns:a16="http://schemas.microsoft.com/office/drawing/2014/main" id="{DD2643A1-6C1E-44C2-BF3F-1C84A930F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" y="391"/>
              <a:ext cx="1134" cy="454"/>
              <a:chOff x="4468" y="346"/>
              <a:chExt cx="1134" cy="454"/>
            </a:xfrm>
          </p:grpSpPr>
          <p:grpSp>
            <p:nvGrpSpPr>
              <p:cNvPr id="240705" name="Group 65">
                <a:extLst>
                  <a:ext uri="{FF2B5EF4-FFF2-40B4-BE49-F238E27FC236}">
                    <a16:creationId xmlns:a16="http://schemas.microsoft.com/office/drawing/2014/main" id="{17662D67-C68F-4F70-B2B0-8832BB0564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8" y="346"/>
                <a:ext cx="1134" cy="454"/>
                <a:chOff x="3470" y="2024"/>
                <a:chExt cx="952" cy="363"/>
              </a:xfrm>
            </p:grpSpPr>
            <p:sp>
              <p:nvSpPr>
                <p:cNvPr id="240706" name="AutoShape 66">
                  <a:extLst>
                    <a:ext uri="{FF2B5EF4-FFF2-40B4-BE49-F238E27FC236}">
                      <a16:creationId xmlns:a16="http://schemas.microsoft.com/office/drawing/2014/main" id="{EF0BEF30-F3A5-4446-9612-499DEA5340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0" y="2024"/>
                  <a:ext cx="952" cy="3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40707" name="Text Box 67">
                  <a:extLst>
                    <a:ext uri="{FF2B5EF4-FFF2-40B4-BE49-F238E27FC236}">
                      <a16:creationId xmlns:a16="http://schemas.microsoft.com/office/drawing/2014/main" id="{7ACF969C-1748-41BC-865A-1A1EBD74D4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94" y="2069"/>
                  <a:ext cx="746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endParaRPr lang="es-ES" altLang="pt-BR" sz="1800"/>
                </a:p>
              </p:txBody>
            </p:sp>
          </p:grpSp>
          <p:sp>
            <p:nvSpPr>
              <p:cNvPr id="240708" name="Text Box 68">
                <a:extLst>
                  <a:ext uri="{FF2B5EF4-FFF2-40B4-BE49-F238E27FC236}">
                    <a16:creationId xmlns:a16="http://schemas.microsoft.com/office/drawing/2014/main" id="{1E53FB0A-6C07-4066-9A97-A0FD479974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3" y="346"/>
                <a:ext cx="1089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800"/>
                  <a:t>Secagem</a:t>
                </a:r>
              </a:p>
              <a:p>
                <a:pPr algn="ctr" eaLnBrk="1" hangingPunct="1"/>
                <a:r>
                  <a:rPr lang="pt-BR" altLang="pt-BR" sz="1800"/>
                  <a:t>Leito fluidizado</a:t>
                </a:r>
                <a:endParaRPr lang="es-ES" altLang="pt-BR" sz="1800"/>
              </a:p>
            </p:txBody>
          </p:sp>
        </p:grpSp>
        <p:sp>
          <p:nvSpPr>
            <p:cNvPr id="240709" name="Oval 69">
              <a:hlinkClick r:id="rId2"/>
              <a:extLst>
                <a:ext uri="{FF2B5EF4-FFF2-40B4-BE49-F238E27FC236}">
                  <a16:creationId xmlns:a16="http://schemas.microsoft.com/office/drawing/2014/main" id="{546BA230-264C-48D7-96E5-B6A58AE31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" y="436"/>
              <a:ext cx="13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40710" name="Group 70">
            <a:extLst>
              <a:ext uri="{FF2B5EF4-FFF2-40B4-BE49-F238E27FC236}">
                <a16:creationId xmlns:a16="http://schemas.microsoft.com/office/drawing/2014/main" id="{B22764D1-35CC-49F2-AFFD-D4DC6D0466E3}"/>
              </a:ext>
            </a:extLst>
          </p:cNvPr>
          <p:cNvGrpSpPr>
            <a:grpSpLocks/>
          </p:cNvGrpSpPr>
          <p:nvPr/>
        </p:nvGrpSpPr>
        <p:grpSpPr bwMode="auto">
          <a:xfrm>
            <a:off x="6948488" y="3500438"/>
            <a:ext cx="1800225" cy="720725"/>
            <a:chOff x="4286" y="2296"/>
            <a:chExt cx="1134" cy="454"/>
          </a:xfrm>
        </p:grpSpPr>
        <p:grpSp>
          <p:nvGrpSpPr>
            <p:cNvPr id="240711" name="Group 71">
              <a:extLst>
                <a:ext uri="{FF2B5EF4-FFF2-40B4-BE49-F238E27FC236}">
                  <a16:creationId xmlns:a16="http://schemas.microsoft.com/office/drawing/2014/main" id="{84818CBF-091D-4B2F-8391-0EE9B68F7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6" y="2296"/>
              <a:ext cx="1134" cy="454"/>
              <a:chOff x="4468" y="346"/>
              <a:chExt cx="1134" cy="454"/>
            </a:xfrm>
          </p:grpSpPr>
          <p:grpSp>
            <p:nvGrpSpPr>
              <p:cNvPr id="240712" name="Group 72">
                <a:extLst>
                  <a:ext uri="{FF2B5EF4-FFF2-40B4-BE49-F238E27FC236}">
                    <a16:creationId xmlns:a16="http://schemas.microsoft.com/office/drawing/2014/main" id="{C35F578C-039D-47EC-B5AC-BC865F6141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8" y="346"/>
                <a:ext cx="1134" cy="454"/>
                <a:chOff x="3470" y="2024"/>
                <a:chExt cx="952" cy="363"/>
              </a:xfrm>
            </p:grpSpPr>
            <p:sp>
              <p:nvSpPr>
                <p:cNvPr id="240713" name="AutoShape 73">
                  <a:extLst>
                    <a:ext uri="{FF2B5EF4-FFF2-40B4-BE49-F238E27FC236}">
                      <a16:creationId xmlns:a16="http://schemas.microsoft.com/office/drawing/2014/main" id="{B445B23B-B46B-43E2-BD00-9FB0C3B82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0" y="2024"/>
                  <a:ext cx="952" cy="3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99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40714" name="Text Box 74">
                  <a:extLst>
                    <a:ext uri="{FF2B5EF4-FFF2-40B4-BE49-F238E27FC236}">
                      <a16:creationId xmlns:a16="http://schemas.microsoft.com/office/drawing/2014/main" id="{A5CC31A3-9C8B-4F31-9A1D-69E05916E7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94" y="2069"/>
                  <a:ext cx="746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endParaRPr lang="es-ES" altLang="pt-BR" sz="1800"/>
                </a:p>
              </p:txBody>
            </p:sp>
          </p:grpSp>
          <p:sp>
            <p:nvSpPr>
              <p:cNvPr id="240715" name="Text Box 75">
                <a:extLst>
                  <a:ext uri="{FF2B5EF4-FFF2-40B4-BE49-F238E27FC236}">
                    <a16:creationId xmlns:a16="http://schemas.microsoft.com/office/drawing/2014/main" id="{2308350A-9E3B-460C-B7AB-2E3344CFFF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3" y="346"/>
                <a:ext cx="1089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800"/>
                  <a:t>Secagem </a:t>
                </a:r>
              </a:p>
              <a:p>
                <a:pPr algn="ctr" eaLnBrk="1" hangingPunct="1"/>
                <a:r>
                  <a:rPr lang="pt-BR" altLang="pt-BR" sz="1800"/>
                  <a:t>Spray Dryer</a:t>
                </a:r>
                <a:endParaRPr lang="es-ES" altLang="pt-BR" sz="1800"/>
              </a:p>
            </p:txBody>
          </p:sp>
        </p:grpSp>
        <p:sp>
          <p:nvSpPr>
            <p:cNvPr id="240716" name="Oval 76">
              <a:hlinkClick r:id="rId3"/>
              <a:extLst>
                <a:ext uri="{FF2B5EF4-FFF2-40B4-BE49-F238E27FC236}">
                  <a16:creationId xmlns:a16="http://schemas.microsoft.com/office/drawing/2014/main" id="{928F06AD-C402-4291-90E2-67A823C0E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2387"/>
              <a:ext cx="13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40718" name="Line 78">
            <a:extLst>
              <a:ext uri="{FF2B5EF4-FFF2-40B4-BE49-F238E27FC236}">
                <a16:creationId xmlns:a16="http://schemas.microsoft.com/office/drawing/2014/main" id="{EB8A84EC-1BD7-4225-9215-6FBF66BDE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1" y="3644901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720" name="Line 80">
            <a:extLst>
              <a:ext uri="{FF2B5EF4-FFF2-40B4-BE49-F238E27FC236}">
                <a16:creationId xmlns:a16="http://schemas.microsoft.com/office/drawing/2014/main" id="{83867800-FD2E-41D4-A453-DE4C077D9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1" y="2565401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40721" name="Group 81">
            <a:extLst>
              <a:ext uri="{FF2B5EF4-FFF2-40B4-BE49-F238E27FC236}">
                <a16:creationId xmlns:a16="http://schemas.microsoft.com/office/drawing/2014/main" id="{2B93855D-B655-4DE0-84F9-18172BEC4B93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196976"/>
            <a:ext cx="1655763" cy="504825"/>
            <a:chOff x="204" y="2704"/>
            <a:chExt cx="1043" cy="318"/>
          </a:xfrm>
        </p:grpSpPr>
        <p:sp>
          <p:nvSpPr>
            <p:cNvPr id="240722" name="AutoShape 82">
              <a:extLst>
                <a:ext uri="{FF2B5EF4-FFF2-40B4-BE49-F238E27FC236}">
                  <a16:creationId xmlns:a16="http://schemas.microsoft.com/office/drawing/2014/main" id="{4F4C848E-0DF4-4AF2-8A74-6EF25B8D5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704"/>
              <a:ext cx="1043" cy="318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0723" name="Text Box 83">
              <a:extLst>
                <a:ext uri="{FF2B5EF4-FFF2-40B4-BE49-F238E27FC236}">
                  <a16:creationId xmlns:a16="http://schemas.microsoft.com/office/drawing/2014/main" id="{D40E93CA-56A8-4068-A4B0-2CE35E81C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750"/>
              <a:ext cx="9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pt-BR" altLang="pt-BR" sz="2000"/>
                <a:t>Esterilização</a:t>
              </a:r>
              <a:endParaRPr lang="es-ES" altLang="pt-BR" sz="2000"/>
            </a:p>
          </p:txBody>
        </p:sp>
      </p:grpSp>
      <p:sp>
        <p:nvSpPr>
          <p:cNvPr id="240724" name="Line 84">
            <a:extLst>
              <a:ext uri="{FF2B5EF4-FFF2-40B4-BE49-F238E27FC236}">
                <a16:creationId xmlns:a16="http://schemas.microsoft.com/office/drawing/2014/main" id="{03A10C18-C1FD-4148-8ADC-AB1F4394A48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580063" y="2276476"/>
            <a:ext cx="2873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725" name="Line 85">
            <a:extLst>
              <a:ext uri="{FF2B5EF4-FFF2-40B4-BE49-F238E27FC236}">
                <a16:creationId xmlns:a16="http://schemas.microsoft.com/office/drawing/2014/main" id="{2F4D405C-2D1A-45EE-9D81-F6425CD99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1" y="1700213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726" name="Line 86">
            <a:extLst>
              <a:ext uri="{FF2B5EF4-FFF2-40B4-BE49-F238E27FC236}">
                <a16:creationId xmlns:a16="http://schemas.microsoft.com/office/drawing/2014/main" id="{BB417A8E-4C99-4103-9CB6-01759ED20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6" y="620713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727" name="Text Box 87">
            <a:extLst>
              <a:ext uri="{FF2B5EF4-FFF2-40B4-BE49-F238E27FC236}">
                <a16:creationId xmlns:a16="http://schemas.microsoft.com/office/drawing/2014/main" id="{584DAA4F-897E-4528-81C7-7DB54C273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876925"/>
            <a:ext cx="8351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349375" indent="-1349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5287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081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875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sz="2000" dirty="0"/>
              <a:t>Figura 4 – Esquema geral do aproveitamento de leveduras de sangria na produção de álcool. (Proposta futura)</a:t>
            </a:r>
            <a:endParaRPr lang="es-ES" altLang="pt-BR" sz="2000" dirty="0"/>
          </a:p>
        </p:txBody>
      </p:sp>
      <p:sp>
        <p:nvSpPr>
          <p:cNvPr id="88" name="Line 38">
            <a:extLst>
              <a:ext uri="{FF2B5EF4-FFF2-40B4-BE49-F238E27FC236}">
                <a16:creationId xmlns:a16="http://schemas.microsoft.com/office/drawing/2014/main" id="{9916BA24-4628-46EB-B62E-2E2CA08EABE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635375" y="2348879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86" name="Group 23">
            <a:extLst>
              <a:ext uri="{FF2B5EF4-FFF2-40B4-BE49-F238E27FC236}">
                <a16:creationId xmlns:a16="http://schemas.microsoft.com/office/drawing/2014/main" id="{46970F96-4A18-4BDC-8ADC-E22610D6C6E9}"/>
              </a:ext>
            </a:extLst>
          </p:cNvPr>
          <p:cNvGrpSpPr>
            <a:grpSpLocks/>
          </p:cNvGrpSpPr>
          <p:nvPr/>
        </p:nvGrpSpPr>
        <p:grpSpPr bwMode="auto">
          <a:xfrm>
            <a:off x="1994246" y="4063711"/>
            <a:ext cx="1511300" cy="576263"/>
            <a:chOff x="2426" y="2659"/>
            <a:chExt cx="952" cy="363"/>
          </a:xfrm>
        </p:grpSpPr>
        <p:grpSp>
          <p:nvGrpSpPr>
            <p:cNvPr id="89" name="Group 24">
              <a:extLst>
                <a:ext uri="{FF2B5EF4-FFF2-40B4-BE49-F238E27FC236}">
                  <a16:creationId xmlns:a16="http://schemas.microsoft.com/office/drawing/2014/main" id="{E1908444-F3E3-4C7A-AD8F-6BDE4B9652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6" y="2659"/>
              <a:ext cx="952" cy="363"/>
              <a:chOff x="3470" y="2024"/>
              <a:chExt cx="952" cy="363"/>
            </a:xfrm>
          </p:grpSpPr>
          <p:sp>
            <p:nvSpPr>
              <p:cNvPr id="91" name="AutoShape 25">
                <a:extLst>
                  <a:ext uri="{FF2B5EF4-FFF2-40B4-BE49-F238E27FC236}">
                    <a16:creationId xmlns:a16="http://schemas.microsoft.com/office/drawing/2014/main" id="{5B2E441A-E866-4DFF-8F5A-9E1507898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024"/>
                <a:ext cx="952" cy="363"/>
              </a:xfrm>
              <a:prstGeom prst="octagon">
                <a:avLst>
                  <a:gd name="adj" fmla="val 29287"/>
                </a:avLst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" name="Text Box 26">
                <a:extLst>
                  <a:ext uri="{FF2B5EF4-FFF2-40B4-BE49-F238E27FC236}">
                    <a16:creationId xmlns:a16="http://schemas.microsoft.com/office/drawing/2014/main" id="{309C3A47-EB64-43EE-B9A7-A04B326BA6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4" y="2069"/>
                <a:ext cx="746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5000"/>
                  </a:spcBef>
                </a:pPr>
                <a:endParaRPr lang="es-ES" altLang="pt-BR" sz="1800"/>
              </a:p>
            </p:txBody>
          </p:sp>
        </p:grpSp>
        <p:sp>
          <p:nvSpPr>
            <p:cNvPr id="90" name="Text Box 27">
              <a:extLst>
                <a:ext uri="{FF2B5EF4-FFF2-40B4-BE49-F238E27FC236}">
                  <a16:creationId xmlns:a16="http://schemas.microsoft.com/office/drawing/2014/main" id="{57BA2D94-AC74-44AC-A7BC-E9D178199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2704"/>
              <a:ext cx="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 dirty="0"/>
                <a:t>Vinhaça</a:t>
              </a:r>
              <a:endParaRPr lang="es-ES" altLang="pt-BR" sz="1800" dirty="0"/>
            </a:p>
          </p:txBody>
        </p:sp>
      </p:grpSp>
      <p:sp>
        <p:nvSpPr>
          <p:cNvPr id="94" name="Line 46">
            <a:extLst>
              <a:ext uri="{FF2B5EF4-FFF2-40B4-BE49-F238E27FC236}">
                <a16:creationId xmlns:a16="http://schemas.microsoft.com/office/drawing/2014/main" id="{C69C1028-E893-4252-8058-9C9FF19C8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8459" y="4639974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5" name="Line 16">
            <a:extLst>
              <a:ext uri="{FF2B5EF4-FFF2-40B4-BE49-F238E27FC236}">
                <a16:creationId xmlns:a16="http://schemas.microsoft.com/office/drawing/2014/main" id="{E41A296C-D32D-43E3-ABCC-D494E736B8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776" y="34290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6" name="Line 86">
            <a:extLst>
              <a:ext uri="{FF2B5EF4-FFF2-40B4-BE49-F238E27FC236}">
                <a16:creationId xmlns:a16="http://schemas.microsoft.com/office/drawing/2014/main" id="{DDDEEDA8-CB30-4F5B-A562-8E5EF5E68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1" y="3429000"/>
            <a:ext cx="720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97" name="Group 60">
            <a:extLst>
              <a:ext uri="{FF2B5EF4-FFF2-40B4-BE49-F238E27FC236}">
                <a16:creationId xmlns:a16="http://schemas.microsoft.com/office/drawing/2014/main" id="{8384B5FF-FA8B-4BBA-B067-93094024C25B}"/>
              </a:ext>
            </a:extLst>
          </p:cNvPr>
          <p:cNvGrpSpPr>
            <a:grpSpLocks/>
          </p:cNvGrpSpPr>
          <p:nvPr/>
        </p:nvGrpSpPr>
        <p:grpSpPr bwMode="auto">
          <a:xfrm>
            <a:off x="1847654" y="5050809"/>
            <a:ext cx="1584325" cy="576263"/>
            <a:chOff x="4422" y="3067"/>
            <a:chExt cx="998" cy="363"/>
          </a:xfrm>
        </p:grpSpPr>
        <p:sp>
          <p:nvSpPr>
            <p:cNvPr id="98" name="AutoShape 61">
              <a:extLst>
                <a:ext uri="{FF2B5EF4-FFF2-40B4-BE49-F238E27FC236}">
                  <a16:creationId xmlns:a16="http://schemas.microsoft.com/office/drawing/2014/main" id="{EE89E307-A934-4819-9A6B-277893C23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3067"/>
              <a:ext cx="998" cy="363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" name="Text Box 62">
              <a:extLst>
                <a:ext uri="{FF2B5EF4-FFF2-40B4-BE49-F238E27FC236}">
                  <a16:creationId xmlns:a16="http://schemas.microsoft.com/office/drawing/2014/main" id="{DE30C54E-E10E-4A3D-B116-39835DBF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311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1800" b="1" dirty="0"/>
                <a:t>Biogás</a:t>
              </a:r>
              <a:endParaRPr lang="es-ES" altLang="pt-BR" sz="1800" dirty="0"/>
            </a:p>
          </p:txBody>
        </p:sp>
      </p:grpSp>
    </p:spTree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34" descr="http://www.pclq.usp.br/logo%20esalq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85786" y="1479903"/>
            <a:ext cx="7643866" cy="28852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defTabSz="257175">
              <a:tabLst>
                <a:tab pos="182563" algn="l"/>
              </a:tabLst>
            </a:pPr>
            <a:br>
              <a:rPr lang="pt-BR" sz="2600" b="1" u="sng" dirty="0">
                <a:solidFill>
                  <a:schemeClr val="bg2">
                    <a:lumMod val="10000"/>
                  </a:schemeClr>
                </a:solidFill>
              </a:rPr>
            </a:br>
            <a:endParaRPr lang="pt-BR" sz="2600" b="1" u="sng" dirty="0">
              <a:solidFill>
                <a:schemeClr val="bg2">
                  <a:lumMod val="10000"/>
                </a:schemeClr>
              </a:solidFill>
            </a:endParaRPr>
          </a:p>
          <a:p>
            <a:pPr marL="538163" indent="-538163" defTabSz="257175">
              <a:buFont typeface="Wingdings" pitchFamily="2" charset="2"/>
              <a:buChar char="ü"/>
              <a:tabLst>
                <a:tab pos="182563" algn="l"/>
              </a:tabLst>
            </a:pPr>
            <a:r>
              <a:rPr lang="pt-BR" sz="2600" b="1" dirty="0">
                <a:solidFill>
                  <a:schemeClr val="bg2">
                    <a:lumMod val="10000"/>
                  </a:schemeClr>
                </a:solidFill>
              </a:rPr>
              <a:t> Produção de 1 litro de etanol 10 a 14 litros de vinhaça;</a:t>
            </a:r>
            <a:endParaRPr lang="pt-BR" sz="2600" dirty="0">
              <a:solidFill>
                <a:schemeClr val="bg2">
                  <a:lumMod val="10000"/>
                </a:schemeClr>
              </a:solidFill>
            </a:endParaRPr>
          </a:p>
          <a:p>
            <a:pPr marL="538163" indent="-538163" defTabSz="257175">
              <a:buFont typeface="Wingdings" pitchFamily="2" charset="2"/>
              <a:buChar char="ü"/>
              <a:tabLst>
                <a:tab pos="182563" algn="l"/>
              </a:tabLst>
            </a:pPr>
            <a:r>
              <a:rPr lang="pt-BR" sz="2600" b="1" dirty="0">
                <a:solidFill>
                  <a:schemeClr val="bg2">
                    <a:lumMod val="10000"/>
                  </a:schemeClr>
                </a:solidFill>
              </a:rPr>
              <a:t>Estimativas do setor</a:t>
            </a:r>
            <a:r>
              <a:rPr lang="pt-BR" sz="2600" dirty="0">
                <a:solidFill>
                  <a:schemeClr val="bg2">
                    <a:lumMod val="10000"/>
                  </a:schemeClr>
                </a:solidFill>
              </a:rPr>
              <a:t>:  365 bilhões litros de vinhaça;</a:t>
            </a:r>
          </a:p>
          <a:p>
            <a:pPr marL="538163" indent="-538163" defTabSz="257175">
              <a:buFont typeface="Wingdings" pitchFamily="2" charset="2"/>
              <a:buChar char="ü"/>
              <a:tabLst>
                <a:tab pos="182563" algn="l"/>
              </a:tabLst>
            </a:pPr>
            <a:r>
              <a:rPr lang="pt-BR" sz="2600" dirty="0">
                <a:solidFill>
                  <a:schemeClr val="bg2">
                    <a:lumMod val="10000"/>
                  </a:schemeClr>
                </a:solidFill>
              </a:rPr>
              <a:t>A vinhaça apresenta um alto poder poluente : elevada DBO, DQO e teor de minerais dissolvidos ;</a:t>
            </a:r>
          </a:p>
          <a:p>
            <a:pPr marL="538163" indent="-538163" defTabSz="257175">
              <a:buFont typeface="Wingdings" pitchFamily="2" charset="2"/>
              <a:buChar char="ü"/>
              <a:tabLst>
                <a:tab pos="182563" algn="l"/>
              </a:tabLst>
            </a:pPr>
            <a:r>
              <a:rPr lang="pt-BR" sz="2600" dirty="0">
                <a:solidFill>
                  <a:schemeClr val="bg2">
                    <a:lumMod val="10000"/>
                  </a:schemeClr>
                </a:solidFill>
              </a:rPr>
              <a:t>CETESB, IN 4231,2006.</a:t>
            </a:r>
            <a:br>
              <a:rPr lang="pt-BR" sz="2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t-BR" sz="2600" dirty="0">
                <a:solidFill>
                  <a:schemeClr val="bg2">
                    <a:lumMod val="10000"/>
                  </a:schemeClr>
                </a:solidFill>
              </a:rPr>
              <a:t>														</a:t>
            </a:r>
          </a:p>
        </p:txBody>
      </p:sp>
      <p:pic>
        <p:nvPicPr>
          <p:cNvPr id="11" name="Imagem 10" descr="vinhaça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195" y="4929198"/>
            <a:ext cx="2619375" cy="1743075"/>
          </a:xfrm>
          <a:prstGeom prst="rect">
            <a:avLst/>
          </a:prstGeom>
        </p:spPr>
      </p:pic>
      <p:pic>
        <p:nvPicPr>
          <p:cNvPr id="14" name="Imagem 13" descr="vinhaç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84" y="4857760"/>
            <a:ext cx="2495550" cy="1838325"/>
          </a:xfrm>
          <a:prstGeom prst="rect">
            <a:avLst/>
          </a:prstGeom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1" y="5000636"/>
            <a:ext cx="1289809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4E8D5E0-6C5F-4873-8167-386E37FD35FD}"/>
              </a:ext>
            </a:extLst>
          </p:cNvPr>
          <p:cNvSpPr txBox="1"/>
          <p:nvPr/>
        </p:nvSpPr>
        <p:spPr>
          <a:xfrm>
            <a:off x="1500166" y="416277"/>
            <a:ext cx="650365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05ABFF92-4AF9-475D-A85C-EFF2429A831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7" name="Picture 11" descr="logo1_usp_on">
            <a:extLst>
              <a:ext uri="{FF2B5EF4-FFF2-40B4-BE49-F238E27FC236}">
                <a16:creationId xmlns:a16="http://schemas.microsoft.com/office/drawing/2014/main" id="{41439161-E368-4F59-BC59-BA9AB1C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0416073"/>
      </p:ext>
    </p:extLst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6" descr="http://www.cidadedeitapira.com.br/imagens/uploads/www_thejacks_blog__br_02_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1244" y="1428736"/>
            <a:ext cx="1712817" cy="2520000"/>
          </a:xfrm>
          <a:prstGeom prst="rect">
            <a:avLst/>
          </a:prstGeom>
          <a:noFill/>
        </p:spPr>
      </p:pic>
      <p:pic>
        <p:nvPicPr>
          <p:cNvPr id="10" name="Picture 2" descr="http://i.ytimg.com/vi/2XEjuJdUZ_E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56" y="171448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3714752"/>
            <a:ext cx="3643338" cy="3000396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3500438"/>
            <a:ext cx="3286148" cy="2985598"/>
          </a:xfrm>
          <a:prstGeom prst="rect">
            <a:avLst/>
          </a:prstGeom>
        </p:spPr>
      </p:pic>
      <p:pic>
        <p:nvPicPr>
          <p:cNvPr id="14" name="Imagem 13" descr="canal de vinhaç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2" y="1657351"/>
            <a:ext cx="2390775" cy="1914525"/>
          </a:xfrm>
          <a:prstGeom prst="rect">
            <a:avLst/>
          </a:prstGeom>
        </p:spPr>
      </p:pic>
      <p:pic>
        <p:nvPicPr>
          <p:cNvPr id="15" name="Picture 34" descr="http://www.pclq.usp.br/logo%20esalq.jpg">
            <a:extLst>
              <a:ext uri="{FF2B5EF4-FFF2-40B4-BE49-F238E27FC236}">
                <a16:creationId xmlns:a16="http://schemas.microsoft.com/office/drawing/2014/main" id="{AD3B966D-0D95-42B1-A9C3-3495C8E7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953EAA7-CCCB-4048-B743-2B61006D417F}"/>
              </a:ext>
            </a:extLst>
          </p:cNvPr>
          <p:cNvSpPr txBox="1"/>
          <p:nvPr/>
        </p:nvSpPr>
        <p:spPr>
          <a:xfrm>
            <a:off x="1500166" y="416277"/>
            <a:ext cx="650365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79C1FC2D-84BD-4487-B826-1950BA866698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8" name="Picture 11" descr="logo1_usp_on">
            <a:extLst>
              <a:ext uri="{FF2B5EF4-FFF2-40B4-BE49-F238E27FC236}">
                <a16:creationId xmlns:a16="http://schemas.microsoft.com/office/drawing/2014/main" id="{3D7C157F-F897-412C-BE31-23AEDCC73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4774767"/>
      </p:ext>
    </p:extLst>
  </p:cSld>
  <p:clrMapOvr>
    <a:masterClrMapping/>
  </p:clrMapOvr>
  <p:transition>
    <p:zoom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214414" y="2411078"/>
            <a:ext cx="6929486" cy="2418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Grandes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volumes de vinhaça </a:t>
            </a: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produzidos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Riscos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acidentes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ambientais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Alto </a:t>
            </a: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custo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com a </a:t>
            </a: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gestão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monitoramento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desse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resíduo</a:t>
            </a:r>
            <a:r>
              <a:rPr lang="en-US" sz="2600" dirty="0">
                <a:ln w="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714480" y="1428736"/>
            <a:ext cx="56436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VINHAÇA - DESAFIO ATUAL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929198"/>
            <a:ext cx="28670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Imagem 13" descr="Custo e eficiênc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4714884"/>
            <a:ext cx="2962275" cy="1543050"/>
          </a:xfrm>
          <a:prstGeom prst="rect">
            <a:avLst/>
          </a:prstGeom>
        </p:spPr>
      </p:pic>
      <p:pic>
        <p:nvPicPr>
          <p:cNvPr id="12" name="Picture 34" descr="http://www.pclq.usp.br/logo%20esalq.jpg">
            <a:extLst>
              <a:ext uri="{FF2B5EF4-FFF2-40B4-BE49-F238E27FC236}">
                <a16:creationId xmlns:a16="http://schemas.microsoft.com/office/drawing/2014/main" id="{002B7CA5-7150-41DA-AF72-963F27B1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310DD2B-8027-418B-A5DD-4F76799A2812}"/>
              </a:ext>
            </a:extLst>
          </p:cNvPr>
          <p:cNvSpPr txBox="1"/>
          <p:nvPr/>
        </p:nvSpPr>
        <p:spPr>
          <a:xfrm>
            <a:off x="1500166" y="416277"/>
            <a:ext cx="650365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C9F1E97C-F5A8-4BE2-9549-CC8864262F7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7" name="Picture 11" descr="logo1_usp_on">
            <a:extLst>
              <a:ext uri="{FF2B5EF4-FFF2-40B4-BE49-F238E27FC236}">
                <a16:creationId xmlns:a16="http://schemas.microsoft.com/office/drawing/2014/main" id="{2B5C387D-6360-4088-83F8-C20054A85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8894831"/>
      </p:ext>
    </p:extLst>
  </p:cSld>
  <p:clrMapOvr>
    <a:masterClrMapping/>
  </p:clrMapOvr>
  <p:transition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571604" y="1357298"/>
            <a:ext cx="56436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VINHAÇA - DESAFIO ATUAL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1643042" y="2000240"/>
            <a:ext cx="564360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 w="0"/>
                <a:solidFill>
                  <a:schemeClr val="accent3">
                    <a:lumMod val="50000"/>
                  </a:schemeClr>
                </a:solidFill>
              </a:rPr>
              <a:t>TRANSFORMANDO RESÍDUOS EM SOLUÇÕES:</a:t>
            </a:r>
          </a:p>
          <a:p>
            <a:pPr algn="ctr"/>
            <a:r>
              <a:rPr lang="en-US" sz="2600" b="1" dirty="0" err="1">
                <a:ln w="0"/>
                <a:solidFill>
                  <a:schemeClr val="accent3">
                    <a:lumMod val="50000"/>
                  </a:schemeClr>
                </a:solidFill>
              </a:rPr>
              <a:t>Geração</a:t>
            </a:r>
            <a:r>
              <a:rPr lang="en-US" sz="2600" b="1" dirty="0">
                <a:ln w="0"/>
                <a:solidFill>
                  <a:schemeClr val="accent3">
                    <a:lumMod val="50000"/>
                  </a:schemeClr>
                </a:solidFill>
              </a:rPr>
              <a:t> de </a:t>
            </a:r>
            <a:r>
              <a:rPr lang="en-US" sz="2600" b="1" dirty="0" err="1">
                <a:ln w="0"/>
                <a:solidFill>
                  <a:schemeClr val="accent3">
                    <a:lumMod val="50000"/>
                  </a:schemeClr>
                </a:solidFill>
              </a:rPr>
              <a:t>energia</a:t>
            </a:r>
            <a:r>
              <a:rPr lang="en-US" sz="2600" b="1" dirty="0">
                <a:ln w="0"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ln w="0"/>
                <a:solidFill>
                  <a:schemeClr val="accent3">
                    <a:lumMod val="50000"/>
                  </a:schemeClr>
                </a:solidFill>
              </a:rPr>
              <a:t>mecânica</a:t>
            </a:r>
            <a:r>
              <a:rPr lang="en-US" sz="2600" b="1" dirty="0">
                <a:ln w="0"/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600" b="1" dirty="0" err="1">
                <a:ln w="0"/>
                <a:solidFill>
                  <a:schemeClr val="accent3">
                    <a:lumMod val="50000"/>
                  </a:schemeClr>
                </a:solidFill>
              </a:rPr>
              <a:t>térmica</a:t>
            </a:r>
            <a:r>
              <a:rPr lang="en-US" sz="2600" b="1" dirty="0">
                <a:ln w="0"/>
                <a:solidFill>
                  <a:schemeClr val="accent3">
                    <a:lumMod val="50000"/>
                  </a:schemeClr>
                </a:solidFill>
              </a:rPr>
              <a:t> e </a:t>
            </a:r>
            <a:r>
              <a:rPr lang="en-US" sz="2600" b="1" dirty="0" err="1">
                <a:ln w="0"/>
                <a:solidFill>
                  <a:schemeClr val="accent3">
                    <a:lumMod val="50000"/>
                  </a:schemeClr>
                </a:solidFill>
              </a:rPr>
              <a:t>elétrica</a:t>
            </a:r>
            <a:r>
              <a:rPr lang="en-US" sz="2600" b="1" dirty="0">
                <a:ln w="0"/>
                <a:solidFill>
                  <a:schemeClr val="accent3">
                    <a:lumMod val="50000"/>
                  </a:schemeClr>
                </a:solidFill>
              </a:rPr>
              <a:t> com </a:t>
            </a:r>
            <a:r>
              <a:rPr lang="en-US" sz="2600" b="1" dirty="0" err="1">
                <a:ln w="0"/>
                <a:solidFill>
                  <a:schemeClr val="accent3">
                    <a:lumMod val="50000"/>
                  </a:schemeClr>
                </a:solidFill>
              </a:rPr>
              <a:t>foco</a:t>
            </a:r>
            <a:r>
              <a:rPr lang="en-US" sz="2600" b="1" dirty="0">
                <a:ln w="0"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ln w="0"/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600" b="1" dirty="0">
                <a:ln w="0"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ln w="0"/>
                <a:solidFill>
                  <a:schemeClr val="accent3">
                    <a:lumMod val="50000"/>
                  </a:schemeClr>
                </a:solidFill>
              </a:rPr>
              <a:t>sustentabilidade</a:t>
            </a:r>
            <a:endParaRPr lang="en-US" sz="2600" b="1" dirty="0">
              <a:ln w="0"/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Imagem 9" descr="Figura-1-Processo-industrial-de-produção-do-biogá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38" y="3714752"/>
            <a:ext cx="7200000" cy="2881027"/>
          </a:xfrm>
          <a:prstGeom prst="rect">
            <a:avLst/>
          </a:prstGeom>
        </p:spPr>
      </p:pic>
      <p:pic>
        <p:nvPicPr>
          <p:cNvPr id="12" name="Picture 34" descr="http://www.pclq.usp.br/logo%20esalq.jpg">
            <a:extLst>
              <a:ext uri="{FF2B5EF4-FFF2-40B4-BE49-F238E27FC236}">
                <a16:creationId xmlns:a16="http://schemas.microsoft.com/office/drawing/2014/main" id="{CCE5863A-4429-4032-8A91-D9449B61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25CF7F-D453-4688-8A16-894497C46A4B}"/>
              </a:ext>
            </a:extLst>
          </p:cNvPr>
          <p:cNvSpPr txBox="1"/>
          <p:nvPr/>
        </p:nvSpPr>
        <p:spPr>
          <a:xfrm>
            <a:off x="1500166" y="416277"/>
            <a:ext cx="650365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365A8076-6512-46AB-883D-06A95766C025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6" name="Picture 11" descr="logo1_usp_on">
            <a:extLst>
              <a:ext uri="{FF2B5EF4-FFF2-40B4-BE49-F238E27FC236}">
                <a16:creationId xmlns:a16="http://schemas.microsoft.com/office/drawing/2014/main" id="{53CDDEA9-1B4B-4719-9D4A-88C1B53CC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8304273"/>
      </p:ext>
    </p:extLst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932363" y="1989138"/>
            <a:ext cx="50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1142976" y="5446729"/>
            <a:ext cx="1150937" cy="33972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sz="1800" b="1" dirty="0">
                <a:solidFill>
                  <a:srgbClr val="00B050"/>
                </a:solidFill>
                <a:latin typeface="Arial" charset="0"/>
              </a:rPr>
              <a:t>Vinhaça</a:t>
            </a:r>
            <a:r>
              <a:rPr lang="pt-BR" sz="1200" dirty="0">
                <a:solidFill>
                  <a:srgbClr val="0000CC"/>
                </a:solidFill>
                <a:latin typeface="Arial" charset="0"/>
              </a:rPr>
              <a:t> </a:t>
            </a:r>
            <a:endParaRPr lang="es-ES" sz="18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5" name="AutoShape 26"/>
          <p:cNvSpPr>
            <a:spLocks noChangeArrowheads="1"/>
          </p:cNvSpPr>
          <p:nvPr/>
        </p:nvSpPr>
        <p:spPr bwMode="auto">
          <a:xfrm>
            <a:off x="3924300" y="3933825"/>
            <a:ext cx="1223962" cy="6477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1142976" y="4000504"/>
            <a:ext cx="1223962" cy="720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sz="1800" dirty="0">
                <a:solidFill>
                  <a:srgbClr val="0000CC"/>
                </a:solidFill>
                <a:latin typeface="Arial" charset="0"/>
              </a:rPr>
              <a:t>Produção de etanol</a:t>
            </a:r>
            <a:endParaRPr lang="es-ES" sz="18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8" name="AutoShape 29"/>
          <p:cNvSpPr>
            <a:spLocks noChangeArrowheads="1"/>
          </p:cNvSpPr>
          <p:nvPr/>
        </p:nvSpPr>
        <p:spPr bwMode="auto">
          <a:xfrm>
            <a:off x="1142976" y="4011624"/>
            <a:ext cx="1223962" cy="720725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" name="Grupo 139"/>
          <p:cNvGrpSpPr/>
          <p:nvPr/>
        </p:nvGrpSpPr>
        <p:grpSpPr>
          <a:xfrm>
            <a:off x="1000100" y="2714620"/>
            <a:ext cx="1571636" cy="719139"/>
            <a:chOff x="1142976" y="2781299"/>
            <a:chExt cx="1571636" cy="719139"/>
          </a:xfrm>
        </p:grpSpPr>
        <p:sp>
          <p:nvSpPr>
            <p:cNvPr id="43" name="AutoShape 31"/>
            <p:cNvSpPr>
              <a:spLocks noChangeArrowheads="1"/>
            </p:cNvSpPr>
            <p:nvPr/>
          </p:nvSpPr>
          <p:spPr bwMode="auto">
            <a:xfrm>
              <a:off x="1142976" y="2781299"/>
              <a:ext cx="1571636" cy="719139"/>
            </a:xfrm>
            <a:prstGeom prst="flowChartDecision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32"/>
            <p:cNvSpPr txBox="1">
              <a:spLocks noChangeArrowheads="1"/>
            </p:cNvSpPr>
            <p:nvPr/>
          </p:nvSpPr>
          <p:spPr bwMode="auto">
            <a:xfrm>
              <a:off x="1466414" y="2931626"/>
              <a:ext cx="962446" cy="42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pt-BR" sz="1800" dirty="0">
                  <a:solidFill>
                    <a:schemeClr val="bg1"/>
                  </a:solidFill>
                  <a:latin typeface="Arial" charset="0"/>
                </a:rPr>
                <a:t>Etanol</a:t>
              </a:r>
              <a:endParaRPr lang="es-ES" sz="18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sp>
        <p:nvSpPr>
          <p:cNvPr id="48" name="Seta para baixo 47"/>
          <p:cNvSpPr/>
          <p:nvPr/>
        </p:nvSpPr>
        <p:spPr>
          <a:xfrm>
            <a:off x="1571604" y="4803787"/>
            <a:ext cx="357190" cy="57150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214686"/>
            <a:ext cx="7810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Seta para baixo 48"/>
          <p:cNvSpPr/>
          <p:nvPr/>
        </p:nvSpPr>
        <p:spPr>
          <a:xfrm rot="10800000">
            <a:off x="1643042" y="3500438"/>
            <a:ext cx="285752" cy="428628"/>
          </a:xfrm>
          <a:prstGeom prst="downArrow">
            <a:avLst/>
          </a:prstGeom>
          <a:solidFill>
            <a:srgbClr val="6BD636"/>
          </a:solidFill>
          <a:ln>
            <a:solidFill>
              <a:srgbClr val="6BD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Seta para a direita 51"/>
          <p:cNvSpPr/>
          <p:nvPr/>
        </p:nvSpPr>
        <p:spPr>
          <a:xfrm>
            <a:off x="2500298" y="5572140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/>
          <p:cNvSpPr txBox="1"/>
          <p:nvPr/>
        </p:nvSpPr>
        <p:spPr>
          <a:xfrm>
            <a:off x="3143240" y="5715016"/>
            <a:ext cx="128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Biodigestão anaeróbia</a:t>
            </a:r>
          </a:p>
        </p:txBody>
      </p:sp>
      <p:sp>
        <p:nvSpPr>
          <p:cNvPr id="55" name="Elipse 54"/>
          <p:cNvSpPr/>
          <p:nvPr/>
        </p:nvSpPr>
        <p:spPr>
          <a:xfrm>
            <a:off x="3071802" y="2214554"/>
            <a:ext cx="1357322" cy="64294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/>
          <p:cNvSpPr txBox="1"/>
          <p:nvPr/>
        </p:nvSpPr>
        <p:spPr>
          <a:xfrm>
            <a:off x="3143240" y="2285992"/>
            <a:ext cx="1285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Biogás</a:t>
            </a:r>
          </a:p>
        </p:txBody>
      </p:sp>
      <p:sp>
        <p:nvSpPr>
          <p:cNvPr id="57" name="Seta para baixo 56"/>
          <p:cNvSpPr/>
          <p:nvPr/>
        </p:nvSpPr>
        <p:spPr>
          <a:xfrm rot="10800000">
            <a:off x="3643306" y="2857496"/>
            <a:ext cx="214314" cy="42862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de cantos arredondados 57"/>
          <p:cNvSpPr/>
          <p:nvPr/>
        </p:nvSpPr>
        <p:spPr>
          <a:xfrm>
            <a:off x="4500562" y="5143512"/>
            <a:ext cx="1214446" cy="6429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Vinhaça biodigerida</a:t>
            </a:r>
          </a:p>
        </p:txBody>
      </p:sp>
      <p:grpSp>
        <p:nvGrpSpPr>
          <p:cNvPr id="78" name="Grupo 77"/>
          <p:cNvGrpSpPr/>
          <p:nvPr/>
        </p:nvGrpSpPr>
        <p:grpSpPr>
          <a:xfrm>
            <a:off x="4500562" y="6143644"/>
            <a:ext cx="1571636" cy="369332"/>
            <a:chOff x="6215074" y="5131370"/>
            <a:chExt cx="1571636" cy="369332"/>
          </a:xfrm>
        </p:grpSpPr>
        <p:sp>
          <p:nvSpPr>
            <p:cNvPr id="76" name="Canto dobrado 75"/>
            <p:cNvSpPr/>
            <p:nvPr/>
          </p:nvSpPr>
          <p:spPr>
            <a:xfrm>
              <a:off x="6215074" y="5143512"/>
              <a:ext cx="1500198" cy="357190"/>
            </a:xfrm>
            <a:prstGeom prst="foldedCorner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6215074" y="5131370"/>
              <a:ext cx="1571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Biofertilizante</a:t>
              </a:r>
            </a:p>
          </p:txBody>
        </p:sp>
      </p:grpSp>
      <p:sp>
        <p:nvSpPr>
          <p:cNvPr id="79" name="Seta para baixo 78"/>
          <p:cNvSpPr/>
          <p:nvPr/>
        </p:nvSpPr>
        <p:spPr>
          <a:xfrm>
            <a:off x="5000628" y="5819644"/>
            <a:ext cx="214314" cy="3240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Seta para a direita 79"/>
          <p:cNvSpPr/>
          <p:nvPr/>
        </p:nvSpPr>
        <p:spPr>
          <a:xfrm>
            <a:off x="6072198" y="6215082"/>
            <a:ext cx="571504" cy="28575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CaixaDeTexto 84"/>
          <p:cNvSpPr txBox="1"/>
          <p:nvPr/>
        </p:nvSpPr>
        <p:spPr>
          <a:xfrm>
            <a:off x="5570219" y="2345288"/>
            <a:ext cx="121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Purificação</a:t>
            </a:r>
          </a:p>
        </p:txBody>
      </p:sp>
      <p:sp>
        <p:nvSpPr>
          <p:cNvPr id="87" name="CaixaDeTexto 86"/>
          <p:cNvSpPr txBox="1"/>
          <p:nvPr/>
        </p:nvSpPr>
        <p:spPr>
          <a:xfrm>
            <a:off x="7683527" y="4357694"/>
            <a:ext cx="1103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Máquinas </a:t>
            </a:r>
          </a:p>
          <a:p>
            <a:pPr algn="ctr"/>
            <a:r>
              <a:rPr lang="pt-BR" sz="1400" dirty="0"/>
              <a:t>e caminhões</a:t>
            </a:r>
          </a:p>
        </p:txBody>
      </p:sp>
      <p:sp>
        <p:nvSpPr>
          <p:cNvPr id="89" name="Seta para baixo 88"/>
          <p:cNvSpPr/>
          <p:nvPr/>
        </p:nvSpPr>
        <p:spPr>
          <a:xfrm>
            <a:off x="6143636" y="3643314"/>
            <a:ext cx="214314" cy="428628"/>
          </a:xfrm>
          <a:prstGeom prst="downArrow">
            <a:avLst/>
          </a:prstGeom>
          <a:solidFill>
            <a:srgbClr val="F5471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Fluxograma: Documento 91"/>
          <p:cNvSpPr/>
          <p:nvPr/>
        </p:nvSpPr>
        <p:spPr>
          <a:xfrm>
            <a:off x="5429256" y="4143380"/>
            <a:ext cx="1714512" cy="785818"/>
          </a:xfrm>
          <a:prstGeom prst="flowChartDocument">
            <a:avLst/>
          </a:prstGeom>
          <a:solidFill>
            <a:srgbClr val="43B5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CaixaDeTexto 92"/>
          <p:cNvSpPr txBox="1"/>
          <p:nvPr/>
        </p:nvSpPr>
        <p:spPr>
          <a:xfrm>
            <a:off x="5500694" y="4429132"/>
            <a:ext cx="163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Energia elétrica</a:t>
            </a:r>
          </a:p>
        </p:txBody>
      </p:sp>
      <p:sp>
        <p:nvSpPr>
          <p:cNvPr id="94" name="Raio 93"/>
          <p:cNvSpPr/>
          <p:nvPr/>
        </p:nvSpPr>
        <p:spPr>
          <a:xfrm>
            <a:off x="6079760" y="4143380"/>
            <a:ext cx="428628" cy="35719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Retângulo com Canto Aparado do Mesmo Lado 96"/>
          <p:cNvSpPr/>
          <p:nvPr/>
        </p:nvSpPr>
        <p:spPr>
          <a:xfrm>
            <a:off x="5715008" y="3143248"/>
            <a:ext cx="1071570" cy="500066"/>
          </a:xfrm>
          <a:prstGeom prst="snip2Same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CaixaDeTexto 97"/>
          <p:cNvSpPr txBox="1"/>
          <p:nvPr/>
        </p:nvSpPr>
        <p:spPr>
          <a:xfrm>
            <a:off x="5695942" y="3273982"/>
            <a:ext cx="94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Caldeira</a:t>
            </a:r>
          </a:p>
        </p:txBody>
      </p:sp>
      <p:sp>
        <p:nvSpPr>
          <p:cNvPr id="99" name="Seta para a direita 98"/>
          <p:cNvSpPr/>
          <p:nvPr/>
        </p:nvSpPr>
        <p:spPr>
          <a:xfrm>
            <a:off x="4500562" y="2428868"/>
            <a:ext cx="1071570" cy="2143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Texto explicativo em forma de nuvem 100"/>
          <p:cNvSpPr/>
          <p:nvPr/>
        </p:nvSpPr>
        <p:spPr>
          <a:xfrm>
            <a:off x="5857884" y="1357298"/>
            <a:ext cx="1428760" cy="714380"/>
          </a:xfrm>
          <a:prstGeom prst="cloudCallout">
            <a:avLst>
              <a:gd name="adj1" fmla="val -20833"/>
              <a:gd name="adj2" fmla="val 997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CaixaDeTexto 101"/>
          <p:cNvSpPr txBox="1"/>
          <p:nvPr/>
        </p:nvSpPr>
        <p:spPr>
          <a:xfrm>
            <a:off x="6072198" y="1428736"/>
            <a:ext cx="926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CO</a:t>
            </a:r>
            <a:r>
              <a:rPr lang="pt-BR" sz="1600" baseline="-25000" dirty="0"/>
              <a:t>2</a:t>
            </a:r>
            <a:r>
              <a:rPr lang="pt-BR" sz="1600" dirty="0"/>
              <a:t>+H2S</a:t>
            </a:r>
          </a:p>
          <a:p>
            <a:r>
              <a:rPr lang="pt-BR" sz="1600" dirty="0"/>
              <a:t>umidade</a:t>
            </a:r>
          </a:p>
        </p:txBody>
      </p:sp>
      <p:sp>
        <p:nvSpPr>
          <p:cNvPr id="105" name="Seta para a direita 104"/>
          <p:cNvSpPr/>
          <p:nvPr/>
        </p:nvSpPr>
        <p:spPr>
          <a:xfrm>
            <a:off x="6780396" y="2428868"/>
            <a:ext cx="792000" cy="2143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Nuvem 105"/>
          <p:cNvSpPr/>
          <p:nvPr/>
        </p:nvSpPr>
        <p:spPr>
          <a:xfrm>
            <a:off x="7643834" y="2285992"/>
            <a:ext cx="1357322" cy="500066"/>
          </a:xfrm>
          <a:prstGeom prst="cloud">
            <a:avLst/>
          </a:prstGeom>
          <a:solidFill>
            <a:srgbClr val="26E681"/>
          </a:solidFill>
          <a:ln>
            <a:solidFill>
              <a:srgbClr val="26E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CaixaDeTexto 106"/>
          <p:cNvSpPr txBox="1"/>
          <p:nvPr/>
        </p:nvSpPr>
        <p:spPr>
          <a:xfrm>
            <a:off x="7646923" y="2345288"/>
            <a:ext cx="121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Biometano</a:t>
            </a:r>
          </a:p>
        </p:txBody>
      </p:sp>
      <p:cxnSp>
        <p:nvCxnSpPr>
          <p:cNvPr id="112" name="Conector em curva 111"/>
          <p:cNvCxnSpPr/>
          <p:nvPr/>
        </p:nvCxnSpPr>
        <p:spPr>
          <a:xfrm>
            <a:off x="4429124" y="2714620"/>
            <a:ext cx="1214446" cy="785818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em curva 118"/>
          <p:cNvCxnSpPr>
            <a:endCxn id="58" idx="0"/>
          </p:cNvCxnSpPr>
          <p:nvPr/>
        </p:nvCxnSpPr>
        <p:spPr>
          <a:xfrm rot="16200000" flipH="1">
            <a:off x="3804043" y="3839770"/>
            <a:ext cx="1428758" cy="1178725"/>
          </a:xfrm>
          <a:prstGeom prst="curvedConnector3">
            <a:avLst>
              <a:gd name="adj1" fmla="val -3581"/>
            </a:avLst>
          </a:prstGeom>
          <a:ln w="76200">
            <a:solidFill>
              <a:schemeClr val="accent4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Imagem 128" descr="trato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96" y="3266930"/>
            <a:ext cx="1440000" cy="1019326"/>
          </a:xfrm>
          <a:prstGeom prst="rect">
            <a:avLst/>
          </a:prstGeom>
        </p:spPr>
      </p:pic>
      <p:pic>
        <p:nvPicPr>
          <p:cNvPr id="1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1156" y="4143380"/>
            <a:ext cx="1440000" cy="30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" name="Seta para baixo 130"/>
          <p:cNvSpPr/>
          <p:nvPr/>
        </p:nvSpPr>
        <p:spPr>
          <a:xfrm>
            <a:off x="8215338" y="2854124"/>
            <a:ext cx="214314" cy="432000"/>
          </a:xfrm>
          <a:prstGeom prst="downArrow">
            <a:avLst/>
          </a:prstGeom>
          <a:solidFill>
            <a:srgbClr val="26E681"/>
          </a:solidFill>
          <a:ln>
            <a:solidFill>
              <a:srgbClr val="26E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Forma livre 141"/>
          <p:cNvSpPr/>
          <p:nvPr/>
        </p:nvSpPr>
        <p:spPr>
          <a:xfrm>
            <a:off x="2615609" y="5275521"/>
            <a:ext cx="1988289" cy="1472609"/>
          </a:xfrm>
          <a:custGeom>
            <a:avLst/>
            <a:gdLst>
              <a:gd name="connsiteX0" fmla="*/ 1881963 w 1988289"/>
              <a:gd name="connsiteY0" fmla="*/ 157716 h 1472609"/>
              <a:gd name="connsiteX1" fmla="*/ 1658679 w 1988289"/>
              <a:gd name="connsiteY1" fmla="*/ 189614 h 1472609"/>
              <a:gd name="connsiteX2" fmla="*/ 1711842 w 1988289"/>
              <a:gd name="connsiteY2" fmla="*/ 1295400 h 1472609"/>
              <a:gd name="connsiteX3" fmla="*/ 0 w 1988289"/>
              <a:gd name="connsiteY3" fmla="*/ 1252870 h 1472609"/>
              <a:gd name="connsiteX4" fmla="*/ 0 w 1988289"/>
              <a:gd name="connsiteY4" fmla="*/ 1252870 h 147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289" h="1472609">
                <a:moveTo>
                  <a:pt x="1881963" y="157716"/>
                </a:moveTo>
                <a:cubicBezTo>
                  <a:pt x="1784497" y="78858"/>
                  <a:pt x="1687032" y="0"/>
                  <a:pt x="1658679" y="189614"/>
                </a:cubicBezTo>
                <a:cubicBezTo>
                  <a:pt x="1630326" y="379228"/>
                  <a:pt x="1988289" y="1118191"/>
                  <a:pt x="1711842" y="1295400"/>
                </a:cubicBezTo>
                <a:cubicBezTo>
                  <a:pt x="1435396" y="1472609"/>
                  <a:pt x="0" y="1252870"/>
                  <a:pt x="0" y="1252870"/>
                </a:cubicBezTo>
                <a:lnTo>
                  <a:pt x="0" y="1252870"/>
                </a:lnTo>
              </a:path>
            </a:pathLst>
          </a:cu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Triângulo isósceles 142"/>
          <p:cNvSpPr/>
          <p:nvPr/>
        </p:nvSpPr>
        <p:spPr>
          <a:xfrm>
            <a:off x="1714480" y="6072206"/>
            <a:ext cx="928694" cy="571504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4" name="CaixaDeTexto 143"/>
          <p:cNvSpPr txBox="1"/>
          <p:nvPr/>
        </p:nvSpPr>
        <p:spPr>
          <a:xfrm>
            <a:off x="1841143" y="62865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Água</a:t>
            </a:r>
          </a:p>
        </p:txBody>
      </p:sp>
      <p:sp>
        <p:nvSpPr>
          <p:cNvPr id="147" name="Forma livre 146"/>
          <p:cNvSpPr/>
          <p:nvPr/>
        </p:nvSpPr>
        <p:spPr>
          <a:xfrm>
            <a:off x="40758" y="2169042"/>
            <a:ext cx="1522228" cy="1796902"/>
          </a:xfrm>
          <a:custGeom>
            <a:avLst/>
            <a:gdLst>
              <a:gd name="connsiteX0" fmla="*/ 405809 w 1522228"/>
              <a:gd name="connsiteY0" fmla="*/ 0 h 1796902"/>
              <a:gd name="connsiteX1" fmla="*/ 86833 w 1522228"/>
              <a:gd name="connsiteY1" fmla="*/ 202018 h 1796902"/>
              <a:gd name="connsiteX2" fmla="*/ 203791 w 1522228"/>
              <a:gd name="connsiteY2" fmla="*/ 1105786 h 1796902"/>
              <a:gd name="connsiteX3" fmla="*/ 1309577 w 1522228"/>
              <a:gd name="connsiteY3" fmla="*/ 1275907 h 1796902"/>
              <a:gd name="connsiteX4" fmla="*/ 1479698 w 1522228"/>
              <a:gd name="connsiteY4" fmla="*/ 1796902 h 1796902"/>
              <a:gd name="connsiteX5" fmla="*/ 1479698 w 1522228"/>
              <a:gd name="connsiteY5" fmla="*/ 1796902 h 179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2228" h="1796902">
                <a:moveTo>
                  <a:pt x="405809" y="0"/>
                </a:moveTo>
                <a:cubicBezTo>
                  <a:pt x="263156" y="8860"/>
                  <a:pt x="120503" y="17720"/>
                  <a:pt x="86833" y="202018"/>
                </a:cubicBezTo>
                <a:cubicBezTo>
                  <a:pt x="53163" y="386316"/>
                  <a:pt x="0" y="926805"/>
                  <a:pt x="203791" y="1105786"/>
                </a:cubicBezTo>
                <a:cubicBezTo>
                  <a:pt x="407582" y="1284767"/>
                  <a:pt x="1096926" y="1160721"/>
                  <a:pt x="1309577" y="1275907"/>
                </a:cubicBezTo>
                <a:cubicBezTo>
                  <a:pt x="1522228" y="1391093"/>
                  <a:pt x="1479698" y="1796902"/>
                  <a:pt x="1479698" y="1796902"/>
                </a:cubicBezTo>
                <a:lnTo>
                  <a:pt x="1479698" y="1796902"/>
                </a:lnTo>
              </a:path>
            </a:pathLst>
          </a:custGeom>
          <a:ln w="50800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8" name="Imagem 147" descr="ca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1428736"/>
            <a:ext cx="1800000" cy="1193478"/>
          </a:xfrm>
          <a:prstGeom prst="rect">
            <a:avLst/>
          </a:prstGeom>
        </p:spPr>
      </p:pic>
      <p:pic>
        <p:nvPicPr>
          <p:cNvPr id="149" name="Imagem 148" descr="ca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40" y="5500702"/>
            <a:ext cx="1800000" cy="1193478"/>
          </a:xfrm>
          <a:prstGeom prst="rect">
            <a:avLst/>
          </a:prstGeom>
        </p:spPr>
      </p:pic>
      <p:sp>
        <p:nvSpPr>
          <p:cNvPr id="150" name="Forma livre 149"/>
          <p:cNvSpPr/>
          <p:nvPr/>
        </p:nvSpPr>
        <p:spPr>
          <a:xfrm>
            <a:off x="124047" y="4143380"/>
            <a:ext cx="1566530" cy="2448806"/>
          </a:xfrm>
          <a:custGeom>
            <a:avLst/>
            <a:gdLst>
              <a:gd name="connsiteX0" fmla="*/ 1566530 w 1566530"/>
              <a:gd name="connsiteY0" fmla="*/ 2371060 h 2466753"/>
              <a:gd name="connsiteX1" fmla="*/ 428846 w 1566530"/>
              <a:gd name="connsiteY1" fmla="*/ 2371060 h 2466753"/>
              <a:gd name="connsiteX2" fmla="*/ 173665 w 1566530"/>
              <a:gd name="connsiteY2" fmla="*/ 1796902 h 2466753"/>
              <a:gd name="connsiteX3" fmla="*/ 141767 w 1566530"/>
              <a:gd name="connsiteY3" fmla="*/ 287079 h 2466753"/>
              <a:gd name="connsiteX4" fmla="*/ 1024269 w 1566530"/>
              <a:gd name="connsiteY4" fmla="*/ 74427 h 246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530" h="2466753">
                <a:moveTo>
                  <a:pt x="1566530" y="2371060"/>
                </a:moveTo>
                <a:cubicBezTo>
                  <a:pt x="1113760" y="2418906"/>
                  <a:pt x="660990" y="2466753"/>
                  <a:pt x="428846" y="2371060"/>
                </a:cubicBezTo>
                <a:cubicBezTo>
                  <a:pt x="196702" y="2275367"/>
                  <a:pt x="221511" y="2144232"/>
                  <a:pt x="173665" y="1796902"/>
                </a:cubicBezTo>
                <a:cubicBezTo>
                  <a:pt x="125819" y="1449572"/>
                  <a:pt x="0" y="574158"/>
                  <a:pt x="141767" y="287079"/>
                </a:cubicBezTo>
                <a:cubicBezTo>
                  <a:pt x="283534" y="0"/>
                  <a:pt x="653901" y="37213"/>
                  <a:pt x="1024269" y="74427"/>
                </a:cubicBezTo>
              </a:path>
            </a:pathLst>
          </a:custGeom>
          <a:ln w="50800">
            <a:solidFill>
              <a:schemeClr val="accent5">
                <a:lumMod val="40000"/>
                <a:lumOff val="6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4" name="Picture 34" descr="http://www.pclq.usp.br/logo%20esalq.jpg">
            <a:extLst>
              <a:ext uri="{FF2B5EF4-FFF2-40B4-BE49-F238E27FC236}">
                <a16:creationId xmlns:a16="http://schemas.microsoft.com/office/drawing/2014/main" id="{03764683-CA88-4611-B744-D5AB7DFEC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61E07C4A-B7B4-45D2-B491-EA9944F2F72D}"/>
              </a:ext>
            </a:extLst>
          </p:cNvPr>
          <p:cNvSpPr txBox="1"/>
          <p:nvPr/>
        </p:nvSpPr>
        <p:spPr>
          <a:xfrm>
            <a:off x="1500166" y="416277"/>
            <a:ext cx="650365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sp>
        <p:nvSpPr>
          <p:cNvPr id="60" name="Line 7">
            <a:extLst>
              <a:ext uri="{FF2B5EF4-FFF2-40B4-BE49-F238E27FC236}">
                <a16:creationId xmlns:a16="http://schemas.microsoft.com/office/drawing/2014/main" id="{94B6EAD4-8D41-4FAC-A8C8-F395E9DE2330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61" name="Picture 11" descr="logo1_usp_on">
            <a:extLst>
              <a:ext uri="{FF2B5EF4-FFF2-40B4-BE49-F238E27FC236}">
                <a16:creationId xmlns:a16="http://schemas.microsoft.com/office/drawing/2014/main" id="{B72B6078-A180-40EA-AEAA-FD9A602C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2504343"/>
      </p:ext>
    </p:extLst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28BE731-2AA6-4CFA-B8FA-8D9119B8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72AE2-7C7D-498E-A1E6-CDA3F499B85E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4E5EE69F-E05A-4364-B74D-109C0D84095F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827584" y="1626523"/>
            <a:ext cx="3166120" cy="5175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800" b="1" u="sng" dirty="0"/>
              <a:t>1</a:t>
            </a:r>
            <a:r>
              <a:rPr lang="pt-BR" altLang="pt-BR" sz="2800" u="sng" dirty="0"/>
              <a:t>. INTRODUÇÃO</a:t>
            </a:r>
            <a:endParaRPr lang="pt-BR" altLang="pt-BR" sz="2200" dirty="0">
              <a:latin typeface="Comic Sans MS" panose="030F0702030302020204" pitchFamily="66" charset="0"/>
            </a:endParaRPr>
          </a:p>
        </p:txBody>
      </p:sp>
      <p:sp>
        <p:nvSpPr>
          <p:cNvPr id="184324" name="Text Box 4">
            <a:extLst>
              <a:ext uri="{FF2B5EF4-FFF2-40B4-BE49-F238E27FC236}">
                <a16:creationId xmlns:a16="http://schemas.microsoft.com/office/drawing/2014/main" id="{8AD6DAB8-D56D-4F38-B872-607FD9453C9D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69168" y="2601248"/>
            <a:ext cx="7345363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9875" indent="-2698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39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omic Sans MS" panose="030F0702030302020204" pitchFamily="66" charset="0"/>
              </a:rPr>
              <a:t> Na indústria sucroenergética, para a obtenção do açúcar e do álcool são gerados alguns subprodutos e resíduos;</a:t>
            </a:r>
          </a:p>
          <a:p>
            <a:pPr algn="just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omic Sans MS" panose="030F0702030302020204" pitchFamily="66" charset="0"/>
                <a:sym typeface="Symbol" panose="05050102010706020507" pitchFamily="18" charset="2"/>
              </a:rPr>
              <a:t> Os principais subprodutos e resíduos gerados são: melaço, leveduras, bagaço, terra de lavagem, cinza e fuligem de caldeira, torta do filtro e vinhaça;</a:t>
            </a:r>
          </a:p>
          <a:p>
            <a:pPr algn="just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omic Sans MS" panose="030F0702030302020204" pitchFamily="66" charset="0"/>
                <a:sym typeface="Symbol" panose="05050102010706020507" pitchFamily="18" charset="2"/>
              </a:rPr>
              <a:t>Todos os subprodutos e resíduos gerados apresentam aplicações;</a:t>
            </a:r>
          </a:p>
          <a:p>
            <a:pPr marL="0" indent="0" algn="just">
              <a:spcBef>
                <a:spcPct val="50000"/>
              </a:spcBef>
              <a:buClr>
                <a:srgbClr val="FFFF00"/>
              </a:buClr>
            </a:pPr>
            <a:endParaRPr lang="pt-BR" altLang="pt-BR" sz="2200" dirty="0"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009E32-659A-43C3-B782-502F5AB4B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42486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600" b="1" i="1" dirty="0">
                <a:latin typeface="Comic Sans MS" panose="030F0702030302020204" pitchFamily="66" charset="0"/>
              </a:rPr>
              <a:t>Subprodutos e Resíduos da agroindústria sucroenergética</a:t>
            </a:r>
          </a:p>
        </p:txBody>
      </p:sp>
      <p:pic>
        <p:nvPicPr>
          <p:cNvPr id="7" name="Picture 34" descr="http://www.pclq.usp.br/logo%20esalq.jpg">
            <a:extLst>
              <a:ext uri="{FF2B5EF4-FFF2-40B4-BE49-F238E27FC236}">
                <a16:creationId xmlns:a16="http://schemas.microsoft.com/office/drawing/2014/main" id="{41B5827A-90B9-45CD-B08D-F97284104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go1_usp_on">
            <a:extLst>
              <a:ext uri="{FF2B5EF4-FFF2-40B4-BE49-F238E27FC236}">
                <a16:creationId xmlns:a16="http://schemas.microsoft.com/office/drawing/2014/main" id="{D4437E34-6506-4A6A-B7B3-042049B7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02B5A324-350E-47E3-A806-8E352F268401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412776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4">
            <a:extLst>
              <a:ext uri="{FF2B5EF4-FFF2-40B4-BE49-F238E27FC236}">
                <a16:creationId xmlns:a16="http://schemas.microsoft.com/office/drawing/2014/main" id="{53CD4E4A-E647-441F-B2AA-320E7F77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A11C62-DBAA-43AB-998E-3EF4AE8A8CB0}" type="slidenum">
              <a:rPr lang="pt-BR" altLang="pt-BR" sz="1400"/>
              <a:pPr/>
              <a:t>30</a:t>
            </a:fld>
            <a:endParaRPr lang="pt-BR" altLang="pt-BR" sz="1400"/>
          </a:p>
        </p:txBody>
      </p:sp>
      <p:sp>
        <p:nvSpPr>
          <p:cNvPr id="15367" name="Rectangle 5">
            <a:extLst>
              <a:ext uri="{FF2B5EF4-FFF2-40B4-BE49-F238E27FC236}">
                <a16:creationId xmlns:a16="http://schemas.microsoft.com/office/drawing/2014/main" id="{6D91519E-3E50-4BCC-B7EA-9EC52B10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428750"/>
            <a:ext cx="67691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>
                <a:latin typeface="Candara" panose="020E0502030303020204" pitchFamily="34" charset="0"/>
              </a:rPr>
              <a:t>Produção de biogás a partir de vinhaça</a:t>
            </a:r>
            <a:endParaRPr lang="pt-BR" altLang="pt-BR" sz="2600" b="1" i="1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8" name="Imagem 13" descr="biogas-01.jpg">
            <a:extLst>
              <a:ext uri="{FF2B5EF4-FFF2-40B4-BE49-F238E27FC236}">
                <a16:creationId xmlns:a16="http://schemas.microsoft.com/office/drawing/2014/main" id="{D6FC4E5E-558D-4755-A713-54BE61586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428875"/>
            <a:ext cx="54006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m 18" descr="images (7).jpg">
            <a:extLst>
              <a:ext uri="{FF2B5EF4-FFF2-40B4-BE49-F238E27FC236}">
                <a16:creationId xmlns:a16="http://schemas.microsoft.com/office/drawing/2014/main" id="{9DDE408A-EBDC-44F0-AC45-D6F741170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643188"/>
            <a:ext cx="21637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Imagem 19" descr="986-545-ete_parque_alvorada__22_.jpg">
            <a:extLst>
              <a:ext uri="{FF2B5EF4-FFF2-40B4-BE49-F238E27FC236}">
                <a16:creationId xmlns:a16="http://schemas.microsoft.com/office/drawing/2014/main" id="{4BDD50C5-E14B-4289-B9C9-A061021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4403725"/>
            <a:ext cx="431958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06E690-EE91-47AF-A8A7-BEF36CC0E86C}"/>
              </a:ext>
            </a:extLst>
          </p:cNvPr>
          <p:cNvSpPr txBox="1"/>
          <p:nvPr/>
        </p:nvSpPr>
        <p:spPr>
          <a:xfrm>
            <a:off x="1063387" y="416277"/>
            <a:ext cx="694042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pic>
        <p:nvPicPr>
          <p:cNvPr id="12" name="Picture 34" descr="http://www.pclq.usp.br/logo%20esalq.jpg">
            <a:extLst>
              <a:ext uri="{FF2B5EF4-FFF2-40B4-BE49-F238E27FC236}">
                <a16:creationId xmlns:a16="http://schemas.microsoft.com/office/drawing/2014/main" id="{65104C8A-EEDD-42DF-A90B-5410574D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logo1_usp_on">
            <a:extLst>
              <a:ext uri="{FF2B5EF4-FFF2-40B4-BE49-F238E27FC236}">
                <a16:creationId xmlns:a16="http://schemas.microsoft.com/office/drawing/2014/main" id="{83FBF16E-E085-4C78-9B58-BE3B27FA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7">
            <a:extLst>
              <a:ext uri="{FF2B5EF4-FFF2-40B4-BE49-F238E27FC236}">
                <a16:creationId xmlns:a16="http://schemas.microsoft.com/office/drawing/2014/main" id="{CE71E0B3-1014-4C0F-97F1-701AEA64AA3B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Número de Slide 4">
            <a:extLst>
              <a:ext uri="{FF2B5EF4-FFF2-40B4-BE49-F238E27FC236}">
                <a16:creationId xmlns:a16="http://schemas.microsoft.com/office/drawing/2014/main" id="{3BBE563A-2F47-4B8A-963F-879FDDFF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58E35A1-09B7-4A18-A637-DEB1C22F79D3}" type="slidenum">
              <a:rPr lang="pt-BR" altLang="pt-BR" sz="1400"/>
              <a:pPr/>
              <a:t>31</a:t>
            </a:fld>
            <a:endParaRPr lang="pt-BR" altLang="pt-BR" sz="1400"/>
          </a:p>
        </p:txBody>
      </p:sp>
      <p:sp>
        <p:nvSpPr>
          <p:cNvPr id="16391" name="Rectangle 5">
            <a:extLst>
              <a:ext uri="{FF2B5EF4-FFF2-40B4-BE49-F238E27FC236}">
                <a16:creationId xmlns:a16="http://schemas.microsoft.com/office/drawing/2014/main" id="{755F3D6A-B90E-4761-8EF8-8F117802E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714500"/>
            <a:ext cx="6769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>
                <a:latin typeface="Candara" panose="020E0502030303020204" pitchFamily="34" charset="0"/>
              </a:rPr>
              <a:t>Produção de biogás a partir de vinhaça</a:t>
            </a:r>
            <a:endParaRPr lang="pt-BR" altLang="pt-BR" sz="2600" b="1" i="1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92" name="Imagem 12">
            <a:extLst>
              <a:ext uri="{FF2B5EF4-FFF2-40B4-BE49-F238E27FC236}">
                <a16:creationId xmlns:a16="http://schemas.microsoft.com/office/drawing/2014/main" id="{27582BB1-C97C-4510-9145-FA76A2CDD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7" t="9543" r="16666" b="23515"/>
          <a:stretch>
            <a:fillRect/>
          </a:stretch>
        </p:blipFill>
        <p:spPr bwMode="auto">
          <a:xfrm>
            <a:off x="642938" y="2643188"/>
            <a:ext cx="47339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CaixaDeTexto 15">
            <a:extLst>
              <a:ext uri="{FF2B5EF4-FFF2-40B4-BE49-F238E27FC236}">
                <a16:creationId xmlns:a16="http://schemas.microsoft.com/office/drawing/2014/main" id="{DABC64B9-5CD8-490B-A9F7-C2201B517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5116513"/>
            <a:ext cx="3451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/>
              <a:t>Figura 8: Reator UASB São Martinho</a:t>
            </a:r>
            <a:br>
              <a:rPr lang="pt-BR" altLang="pt-BR"/>
            </a:br>
            <a:r>
              <a:rPr lang="pt-BR" altLang="pt-BR"/>
              <a:t>Fonte: TreeBio, 2016.</a:t>
            </a:r>
          </a:p>
        </p:txBody>
      </p:sp>
      <p:pic>
        <p:nvPicPr>
          <p:cNvPr id="16394" name="Espaço Reservado para Conteúdo 6">
            <a:extLst>
              <a:ext uri="{FF2B5EF4-FFF2-40B4-BE49-F238E27FC236}">
                <a16:creationId xmlns:a16="http://schemas.microsoft.com/office/drawing/2014/main" id="{5C4E5B07-9EFD-4596-87EA-CD84F93AC4C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75" y="2571750"/>
            <a:ext cx="2160588" cy="2879725"/>
          </a:xfrm>
        </p:spPr>
      </p:pic>
      <p:sp>
        <p:nvSpPr>
          <p:cNvPr id="16395" name="CaixaDeTexto 18">
            <a:extLst>
              <a:ext uri="{FF2B5EF4-FFF2-40B4-BE49-F238E27FC236}">
                <a16:creationId xmlns:a16="http://schemas.microsoft.com/office/drawing/2014/main" id="{047FDCBA-59A1-4F1D-977E-355B9A55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5429250"/>
            <a:ext cx="21431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/>
              <a:t>Figura 8: Reator UASB utilizado para pesquisa</a:t>
            </a:r>
          </a:p>
          <a:p>
            <a:r>
              <a:rPr lang="pt-BR" altLang="pt-BR" sz="1400"/>
              <a:t>Fonte:  Esalq/USP, 2016.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199B551-FCD6-478C-B59F-DDF89B794328}"/>
              </a:ext>
            </a:extLst>
          </p:cNvPr>
          <p:cNvSpPr txBox="1"/>
          <p:nvPr/>
        </p:nvSpPr>
        <p:spPr>
          <a:xfrm>
            <a:off x="1063387" y="416277"/>
            <a:ext cx="694042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pic>
        <p:nvPicPr>
          <p:cNvPr id="13" name="Picture 34" descr="http://www.pclq.usp.br/logo%20esalq.jpg">
            <a:extLst>
              <a:ext uri="{FF2B5EF4-FFF2-40B4-BE49-F238E27FC236}">
                <a16:creationId xmlns:a16="http://schemas.microsoft.com/office/drawing/2014/main" id="{ECA7E739-3966-4EEE-B440-2076CE7A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logo1_usp_on">
            <a:extLst>
              <a:ext uri="{FF2B5EF4-FFF2-40B4-BE49-F238E27FC236}">
                <a16:creationId xmlns:a16="http://schemas.microsoft.com/office/drawing/2014/main" id="{5839E6EF-806C-4A3D-9E0A-A09EAD38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7">
            <a:extLst>
              <a:ext uri="{FF2B5EF4-FFF2-40B4-BE49-F238E27FC236}">
                <a16:creationId xmlns:a16="http://schemas.microsoft.com/office/drawing/2014/main" id="{275DA622-0267-4202-A623-1676E09D3E4A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Número de Slide 3">
            <a:extLst>
              <a:ext uri="{FF2B5EF4-FFF2-40B4-BE49-F238E27FC236}">
                <a16:creationId xmlns:a16="http://schemas.microsoft.com/office/drawing/2014/main" id="{DC9C466A-C934-4084-9D8A-70236A26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913" y="6492875"/>
            <a:ext cx="57308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117187-9C59-4032-9EA8-9C4100FF8C68}" type="slidenum">
              <a:rPr lang="en-US" altLang="pt-BR">
                <a:solidFill>
                  <a:srgbClr val="292934"/>
                </a:solidFill>
              </a:rPr>
              <a:pPr/>
              <a:t>32</a:t>
            </a:fld>
            <a:endParaRPr lang="en-US" altLang="pt-BR">
              <a:solidFill>
                <a:srgbClr val="292934"/>
              </a:solidFill>
            </a:endParaRP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F8231272-3BC7-43EF-989C-BC8739512D50}"/>
              </a:ext>
            </a:extLst>
          </p:cNvPr>
          <p:cNvSpPr/>
          <p:nvPr/>
        </p:nvSpPr>
        <p:spPr>
          <a:xfrm>
            <a:off x="587375" y="2462213"/>
            <a:ext cx="7670800" cy="2681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t-BR" sz="3200" dirty="0"/>
              <a:t>A produção de metano (CH</a:t>
            </a:r>
            <a:r>
              <a:rPr lang="pt-BR" sz="3200" baseline="-25000" dirty="0"/>
              <a:t>4</a:t>
            </a:r>
            <a:r>
              <a:rPr lang="pt-BR" sz="3200" dirty="0"/>
              <a:t>) a partir da vinhaça pode ser um processo viável para a digestão dos compostos orgânicos e possível conversão em energia térmica e elétrica. </a:t>
            </a:r>
          </a:p>
        </p:txBody>
      </p:sp>
      <p:sp>
        <p:nvSpPr>
          <p:cNvPr id="17412" name="Espaço Reservado para Conteúdo 2">
            <a:extLst>
              <a:ext uri="{FF2B5EF4-FFF2-40B4-BE49-F238E27FC236}">
                <a16:creationId xmlns:a16="http://schemas.microsoft.com/office/drawing/2014/main" id="{290DDDE0-5BAD-40DE-A930-EE42234EF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88" y="5164138"/>
            <a:ext cx="7773987" cy="1550987"/>
          </a:xfrm>
        </p:spPr>
        <p:txBody>
          <a:bodyPr/>
          <a:lstStyle/>
          <a:p>
            <a:pPr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pt-BR" altLang="pt-BR" sz="2600" b="1">
                <a:solidFill>
                  <a:srgbClr val="003300"/>
                </a:solidFill>
              </a:rPr>
              <a:t>Processo fermentativo anaeróbio;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pt-BR" altLang="pt-BR" sz="2200">
                <a:solidFill>
                  <a:srgbClr val="002060"/>
                </a:solidFill>
              </a:rPr>
              <a:t> Quatro fases distintas, em que cada fase atua um grupo de agentes microbiológicos (AQUINO &amp; CHERNICHARO, 2005).</a:t>
            </a:r>
          </a:p>
        </p:txBody>
      </p:sp>
      <p:sp>
        <p:nvSpPr>
          <p:cNvPr id="17416" name="Rectangle 5">
            <a:extLst>
              <a:ext uri="{FF2B5EF4-FFF2-40B4-BE49-F238E27FC236}">
                <a16:creationId xmlns:a16="http://schemas.microsoft.com/office/drawing/2014/main" id="{26174BD9-BA18-4230-A944-297B1EBA1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714500"/>
            <a:ext cx="6769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>
                <a:latin typeface="Candara" panose="020E0502030303020204" pitchFamily="34" charset="0"/>
              </a:rPr>
              <a:t>Produção de biogás a partir de vinhaça</a:t>
            </a:r>
            <a:endParaRPr lang="pt-BR" altLang="pt-BR" sz="2600" b="1" i="1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2780A3-5F7B-4A4A-BC1C-2EF32F0E9696}"/>
              </a:ext>
            </a:extLst>
          </p:cNvPr>
          <p:cNvSpPr txBox="1"/>
          <p:nvPr/>
        </p:nvSpPr>
        <p:spPr>
          <a:xfrm>
            <a:off x="1063387" y="416277"/>
            <a:ext cx="694042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pic>
        <p:nvPicPr>
          <p:cNvPr id="11" name="Picture 34" descr="http://www.pclq.usp.br/logo%20esalq.jpg">
            <a:extLst>
              <a:ext uri="{FF2B5EF4-FFF2-40B4-BE49-F238E27FC236}">
                <a16:creationId xmlns:a16="http://schemas.microsoft.com/office/drawing/2014/main" id="{1567592B-E9B9-4E7F-B3B5-B088B3BE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ogo1_usp_on">
            <a:extLst>
              <a:ext uri="{FF2B5EF4-FFF2-40B4-BE49-F238E27FC236}">
                <a16:creationId xmlns:a16="http://schemas.microsoft.com/office/drawing/2014/main" id="{0C6007C4-F1B7-4DD9-925C-75F61E7B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7">
            <a:extLst>
              <a:ext uri="{FF2B5EF4-FFF2-40B4-BE49-F238E27FC236}">
                <a16:creationId xmlns:a16="http://schemas.microsoft.com/office/drawing/2014/main" id="{6EEF8780-DB6D-4715-9102-769FECBC0B25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Número de Slide 3">
            <a:extLst>
              <a:ext uri="{FF2B5EF4-FFF2-40B4-BE49-F238E27FC236}">
                <a16:creationId xmlns:a16="http://schemas.microsoft.com/office/drawing/2014/main" id="{4F6623BD-52C7-4699-B7C5-98314D8A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913" y="6510338"/>
            <a:ext cx="57308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B3F877-902D-4E6B-BF2F-C350BB052954}" type="slidenum">
              <a:rPr lang="en-US" altLang="pt-BR">
                <a:solidFill>
                  <a:srgbClr val="292934"/>
                </a:solidFill>
              </a:rPr>
              <a:pPr/>
              <a:t>33</a:t>
            </a:fld>
            <a:endParaRPr lang="en-US" altLang="pt-BR">
              <a:solidFill>
                <a:srgbClr val="292934"/>
              </a:solidFill>
            </a:endParaRPr>
          </a:p>
        </p:txBody>
      </p:sp>
      <p:sp>
        <p:nvSpPr>
          <p:cNvPr id="18435" name="CaixaDeTexto 8">
            <a:extLst>
              <a:ext uri="{FF2B5EF4-FFF2-40B4-BE49-F238E27FC236}">
                <a16:creationId xmlns:a16="http://schemas.microsoft.com/office/drawing/2014/main" id="{D3F55F90-E75F-45A7-839C-8765BE636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6446838"/>
            <a:ext cx="23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1400"/>
              <a:t>.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07C1E3A-AB95-419E-B806-D4264CBDFDCA}"/>
              </a:ext>
            </a:extLst>
          </p:cNvPr>
          <p:cNvSpPr/>
          <p:nvPr/>
        </p:nvSpPr>
        <p:spPr>
          <a:xfrm>
            <a:off x="0" y="6286500"/>
            <a:ext cx="8739188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898525">
              <a:defRPr/>
            </a:pPr>
            <a:r>
              <a:rPr lang="pt-BR" altLang="pt-BR" sz="1400" dirty="0">
                <a:solidFill>
                  <a:srgbClr val="292934"/>
                </a:solidFill>
              </a:rPr>
              <a:t>Figura 8:  Fases metabólicas envolvidas na digestão anaeróbia</a:t>
            </a:r>
          </a:p>
          <a:p>
            <a:pPr algn="r">
              <a:defRPr/>
            </a:pPr>
            <a:r>
              <a:rPr lang="pt-BR" sz="1200" dirty="0"/>
              <a:t>Fonte: Adaptado de Harper &amp; </a:t>
            </a:r>
            <a:r>
              <a:rPr lang="pt-BR" sz="1200" dirty="0" err="1"/>
              <a:t>Pohland</a:t>
            </a:r>
            <a:r>
              <a:rPr lang="pt-BR" sz="1200" dirty="0"/>
              <a:t>, 1986.</a:t>
            </a:r>
            <a:endParaRPr lang="es-ES" altLang="pt-BR" sz="1200" dirty="0">
              <a:solidFill>
                <a:srgbClr val="292934"/>
              </a:solidFill>
            </a:endParaRPr>
          </a:p>
        </p:txBody>
      </p:sp>
      <p:sp>
        <p:nvSpPr>
          <p:cNvPr id="18439" name="Rectangle 5">
            <a:extLst>
              <a:ext uri="{FF2B5EF4-FFF2-40B4-BE49-F238E27FC236}">
                <a16:creationId xmlns:a16="http://schemas.microsoft.com/office/drawing/2014/main" id="{1E50CDF1-9DB4-42FD-ADA1-DCF36728F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437" y="246046"/>
            <a:ext cx="6769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 dirty="0">
                <a:latin typeface="Candara" panose="020E0502030303020204" pitchFamily="34" charset="0"/>
              </a:rPr>
              <a:t>Etapas da  produção de biogás </a:t>
            </a:r>
            <a:endParaRPr lang="pt-BR" altLang="pt-BR" sz="2600" b="1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441" name="Grupo 10">
            <a:extLst>
              <a:ext uri="{FF2B5EF4-FFF2-40B4-BE49-F238E27FC236}">
                <a16:creationId xmlns:a16="http://schemas.microsoft.com/office/drawing/2014/main" id="{84A701F1-76DE-4349-94D5-959832C22F61}"/>
              </a:ext>
            </a:extLst>
          </p:cNvPr>
          <p:cNvGrpSpPr>
            <a:grpSpLocks/>
          </p:cNvGrpSpPr>
          <p:nvPr/>
        </p:nvGrpSpPr>
        <p:grpSpPr bwMode="auto">
          <a:xfrm>
            <a:off x="509588" y="1817688"/>
            <a:ext cx="7920037" cy="4468812"/>
            <a:chOff x="509588" y="1817688"/>
            <a:chExt cx="7920037" cy="4468812"/>
          </a:xfrm>
        </p:grpSpPr>
        <p:pic>
          <p:nvPicPr>
            <p:cNvPr id="18442" name="Picture 2">
              <a:extLst>
                <a:ext uri="{FF2B5EF4-FFF2-40B4-BE49-F238E27FC236}">
                  <a16:creationId xmlns:a16="http://schemas.microsoft.com/office/drawing/2014/main" id="{9A506DD9-C783-4B36-8C2D-12F8CCF26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09588" y="1817688"/>
              <a:ext cx="7920037" cy="4468812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2">
              <a:extLst>
                <a:ext uri="{FF2B5EF4-FFF2-40B4-BE49-F238E27FC236}">
                  <a16:creationId xmlns:a16="http://schemas.microsoft.com/office/drawing/2014/main" id="{0486A3ED-1A57-4C37-A6FD-D3F831BFE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928662" y="2709872"/>
              <a:ext cx="6867525" cy="2076450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34" descr="http://www.pclq.usp.br/logo%20esalq.jpg">
            <a:extLst>
              <a:ext uri="{FF2B5EF4-FFF2-40B4-BE49-F238E27FC236}">
                <a16:creationId xmlns:a16="http://schemas.microsoft.com/office/drawing/2014/main" id="{86476A44-65FF-43DD-823C-D454FEC44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logo1_usp_on">
            <a:extLst>
              <a:ext uri="{FF2B5EF4-FFF2-40B4-BE49-F238E27FC236}">
                <a16:creationId xmlns:a16="http://schemas.microsoft.com/office/drawing/2014/main" id="{59AAAC82-85A1-42B0-93E0-0D93E4815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7">
            <a:extLst>
              <a:ext uri="{FF2B5EF4-FFF2-40B4-BE49-F238E27FC236}">
                <a16:creationId xmlns:a16="http://schemas.microsoft.com/office/drawing/2014/main" id="{0689A59D-0E52-4AE8-9060-1428F47B79A6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Número de Slide 3">
            <a:extLst>
              <a:ext uri="{FF2B5EF4-FFF2-40B4-BE49-F238E27FC236}">
                <a16:creationId xmlns:a16="http://schemas.microsoft.com/office/drawing/2014/main" id="{4D233D1A-7D8A-467D-B17E-1C6B4D08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913" y="6510338"/>
            <a:ext cx="57308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27F20C-DD75-44A2-9929-38B878590BB9}" type="slidenum">
              <a:rPr lang="en-US" altLang="pt-BR">
                <a:solidFill>
                  <a:srgbClr val="292934"/>
                </a:solidFill>
              </a:rPr>
              <a:pPr/>
              <a:t>34</a:t>
            </a:fld>
            <a:endParaRPr lang="en-US" altLang="pt-BR">
              <a:solidFill>
                <a:srgbClr val="292934"/>
              </a:solidFill>
            </a:endParaRPr>
          </a:p>
        </p:txBody>
      </p:sp>
      <p:sp>
        <p:nvSpPr>
          <p:cNvPr id="22531" name="CaixaDeTexto 49">
            <a:extLst>
              <a:ext uri="{FF2B5EF4-FFF2-40B4-BE49-F238E27FC236}">
                <a16:creationId xmlns:a16="http://schemas.microsoft.com/office/drawing/2014/main" id="{8AC91963-3B21-4554-B84F-51B019A44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2286000"/>
            <a:ext cx="6715125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dirty="0">
                <a:latin typeface="Comic Sans MS" pitchFamily="66" charset="0"/>
              </a:rPr>
              <a:t>Microrganismos : Bactérias</a:t>
            </a:r>
            <a:br>
              <a:rPr lang="pt-BR" sz="2200" dirty="0">
                <a:latin typeface="Comic Sans MS" pitchFamily="66" charset="0"/>
              </a:rPr>
            </a:br>
            <a:r>
              <a:rPr lang="pt-BR" sz="2200" dirty="0">
                <a:latin typeface="Comic Sans MS" pitchFamily="66" charset="0"/>
              </a:rPr>
              <a:t>Fase 1: </a:t>
            </a:r>
            <a:r>
              <a:rPr lang="pt-BR" sz="2200" dirty="0" err="1">
                <a:latin typeface="Comic Sans MS" pitchFamily="66" charset="0"/>
              </a:rPr>
              <a:t>hidrolíticas</a:t>
            </a:r>
            <a:r>
              <a:rPr lang="pt-BR" sz="2200" dirty="0">
                <a:latin typeface="Comic Sans MS" pitchFamily="66" charset="0"/>
              </a:rPr>
              <a:t> fermentativas</a:t>
            </a:r>
          </a:p>
          <a:p>
            <a:pPr>
              <a:defRPr/>
            </a:pPr>
            <a:r>
              <a:rPr lang="pt-BR" sz="2200" dirty="0">
                <a:latin typeface="Comic Sans MS" pitchFamily="66" charset="0"/>
              </a:rPr>
              <a:t>Fase 2: </a:t>
            </a:r>
            <a:r>
              <a:rPr lang="pt-BR" sz="2200" dirty="0" err="1">
                <a:latin typeface="Comic Sans MS" pitchFamily="66" charset="0"/>
              </a:rPr>
              <a:t>acidogênicas</a:t>
            </a:r>
            <a:endParaRPr lang="pt-BR" sz="2200" dirty="0">
              <a:latin typeface="Comic Sans MS" pitchFamily="66" charset="0"/>
            </a:endParaRPr>
          </a:p>
          <a:p>
            <a:pPr>
              <a:defRPr/>
            </a:pPr>
            <a:r>
              <a:rPr lang="pt-BR" sz="2200" dirty="0">
                <a:latin typeface="Comic Sans MS" pitchFamily="66" charset="0"/>
              </a:rPr>
              <a:t>Fase 3: </a:t>
            </a:r>
            <a:r>
              <a:rPr lang="pt-BR" sz="2200" dirty="0" err="1">
                <a:latin typeface="Comic Sans MS" pitchFamily="66" charset="0"/>
              </a:rPr>
              <a:t>acetogênicas</a:t>
            </a:r>
            <a:endParaRPr lang="pt-BR" sz="2200" dirty="0">
              <a:latin typeface="Comic Sans MS" pitchFamily="66" charset="0"/>
            </a:endParaRPr>
          </a:p>
          <a:p>
            <a:pPr>
              <a:defRPr/>
            </a:pPr>
            <a:endParaRPr lang="pt-BR" b="1" dirty="0"/>
          </a:p>
          <a:p>
            <a:pPr marL="990600" indent="-990600">
              <a:defRPr/>
            </a:pPr>
            <a:r>
              <a:rPr lang="pt-BR" sz="2200" b="1" dirty="0">
                <a:latin typeface="Comic Sans MS" pitchFamily="66" charset="0"/>
              </a:rPr>
              <a:t>Microrganismos:  </a:t>
            </a:r>
            <a:r>
              <a:rPr lang="pt-BR" sz="2200" b="1" dirty="0" err="1">
                <a:latin typeface="Comic Sans MS" pitchFamily="66" charset="0"/>
              </a:rPr>
              <a:t>Arqueas</a:t>
            </a:r>
            <a:r>
              <a:rPr lang="pt-BR" sz="2200" b="1" dirty="0">
                <a:latin typeface="Comic Sans MS" pitchFamily="66" charset="0"/>
              </a:rPr>
              <a:t>:</a:t>
            </a:r>
          </a:p>
          <a:p>
            <a:pPr marL="990600" indent="-990600">
              <a:defRPr/>
            </a:pPr>
            <a:r>
              <a:rPr lang="pt-BR" sz="2200" dirty="0">
                <a:latin typeface="Comic Sans MS" pitchFamily="66" charset="0"/>
              </a:rPr>
              <a:t>Fase 4: </a:t>
            </a:r>
            <a:r>
              <a:rPr lang="pt-BR" sz="2200" dirty="0" err="1">
                <a:latin typeface="Comic Sans MS" pitchFamily="66" charset="0"/>
              </a:rPr>
              <a:t>Arqueas</a:t>
            </a:r>
            <a:r>
              <a:rPr lang="pt-BR" sz="2200" dirty="0">
                <a:latin typeface="Comic Sans MS" pitchFamily="66" charset="0"/>
              </a:rPr>
              <a:t> </a:t>
            </a:r>
            <a:r>
              <a:rPr lang="pt-BR" sz="2200" dirty="0" err="1">
                <a:latin typeface="Comic Sans MS" pitchFamily="66" charset="0"/>
              </a:rPr>
              <a:t>metanogênicas</a:t>
            </a:r>
            <a:r>
              <a:rPr lang="pt-BR" sz="2200" dirty="0">
                <a:latin typeface="Comic Sans MS" pitchFamily="66" charset="0"/>
              </a:rPr>
              <a:t> </a:t>
            </a:r>
            <a:r>
              <a:rPr lang="pt-BR" sz="2200" dirty="0" err="1">
                <a:latin typeface="Comic Sans MS" pitchFamily="66" charset="0"/>
              </a:rPr>
              <a:t>utilizadoras</a:t>
            </a:r>
            <a:r>
              <a:rPr lang="pt-BR" sz="2200" dirty="0">
                <a:latin typeface="Comic Sans MS" pitchFamily="66" charset="0"/>
              </a:rPr>
              <a:t> de hidrogênio</a:t>
            </a:r>
          </a:p>
          <a:p>
            <a:pPr marL="990600" indent="-990600">
              <a:defRPr/>
            </a:pPr>
            <a:r>
              <a:rPr lang="pt-BR" sz="2200" dirty="0">
                <a:latin typeface="Comic Sans MS" pitchFamily="66" charset="0"/>
              </a:rPr>
              <a:t>Fase 4 </a:t>
            </a:r>
            <a:r>
              <a:rPr lang="pt-BR" sz="2200" dirty="0" err="1">
                <a:latin typeface="Comic Sans MS" pitchFamily="66" charset="0"/>
              </a:rPr>
              <a:t>Arqueas</a:t>
            </a:r>
            <a:r>
              <a:rPr lang="pt-BR" sz="2200" dirty="0">
                <a:latin typeface="Comic Sans MS" pitchFamily="66" charset="0"/>
              </a:rPr>
              <a:t> </a:t>
            </a:r>
            <a:r>
              <a:rPr lang="pt-BR" sz="2200" dirty="0" err="1">
                <a:latin typeface="Comic Sans MS" pitchFamily="66" charset="0"/>
              </a:rPr>
              <a:t>metanogênicas</a:t>
            </a:r>
            <a:r>
              <a:rPr lang="pt-BR" sz="2200" dirty="0">
                <a:latin typeface="Comic Sans MS" pitchFamily="66" charset="0"/>
              </a:rPr>
              <a:t> </a:t>
            </a:r>
            <a:r>
              <a:rPr lang="pt-BR" sz="2200" dirty="0" err="1">
                <a:latin typeface="Comic Sans MS" pitchFamily="66" charset="0"/>
              </a:rPr>
              <a:t>acetoclásticas</a:t>
            </a:r>
            <a:r>
              <a:rPr lang="pt-BR" sz="2200" dirty="0">
                <a:latin typeface="Comic Sans MS" pitchFamily="66" charset="0"/>
              </a:rPr>
              <a:t> (acetato)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19460" name="Picture 12" descr="http://www.pclq.usp.br/logo%20esalq.jpg">
            <a:extLst>
              <a:ext uri="{FF2B5EF4-FFF2-40B4-BE49-F238E27FC236}">
                <a16:creationId xmlns:a16="http://schemas.microsoft.com/office/drawing/2014/main" id="{B685D362-1449-499A-8D2F-D1BB118E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42875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logo1_usp_on">
            <a:extLst>
              <a:ext uri="{FF2B5EF4-FFF2-40B4-BE49-F238E27FC236}">
                <a16:creationId xmlns:a16="http://schemas.microsoft.com/office/drawing/2014/main" id="{2BE3E98E-9489-4E46-8708-D276E12E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2875"/>
            <a:ext cx="12604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5">
            <a:extLst>
              <a:ext uri="{FF2B5EF4-FFF2-40B4-BE49-F238E27FC236}">
                <a16:creationId xmlns:a16="http://schemas.microsoft.com/office/drawing/2014/main" id="{ECA85A9B-58E2-4313-8DD2-7E02B28D6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482377"/>
            <a:ext cx="6769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 dirty="0">
                <a:latin typeface="Candara" panose="020E0502030303020204" pitchFamily="34" charset="0"/>
              </a:rPr>
              <a:t>Principais grupos de microrganismos envolvidos na  produção de biogás </a:t>
            </a:r>
            <a:endParaRPr lang="pt-BR" altLang="pt-BR" sz="2600" b="1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63" name="Line 6">
            <a:extLst>
              <a:ext uri="{FF2B5EF4-FFF2-40B4-BE49-F238E27FC236}">
                <a16:creationId xmlns:a16="http://schemas.microsoft.com/office/drawing/2014/main" id="{B796530F-7502-4CD6-BE27-538B40A71CD1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500188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9464" name="Rectangle 5">
            <a:extLst>
              <a:ext uri="{FF2B5EF4-FFF2-40B4-BE49-F238E27FC236}">
                <a16:creationId xmlns:a16="http://schemas.microsoft.com/office/drawing/2014/main" id="{557D25B3-4791-40A0-B709-0CCB6654E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571625"/>
            <a:ext cx="42148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600" b="1" i="1" u="sng">
                <a:latin typeface="Candara" panose="020E0502030303020204" pitchFamily="34" charset="0"/>
              </a:rPr>
              <a:t>Grupos de microrganismos</a:t>
            </a:r>
            <a:endParaRPr lang="pt-BR" altLang="pt-BR" sz="2600" b="1" i="1" u="sng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Número de Slide 3">
            <a:extLst>
              <a:ext uri="{FF2B5EF4-FFF2-40B4-BE49-F238E27FC236}">
                <a16:creationId xmlns:a16="http://schemas.microsoft.com/office/drawing/2014/main" id="{9B18AA7B-9AD3-42E5-B86B-EBD972DF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913" y="6510338"/>
            <a:ext cx="57308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51FFAD-C3FA-48F5-9034-4433E632E3E1}" type="slidenum">
              <a:rPr lang="en-US" altLang="pt-BR">
                <a:solidFill>
                  <a:srgbClr val="292934"/>
                </a:solidFill>
              </a:rPr>
              <a:pPr/>
              <a:t>35</a:t>
            </a:fld>
            <a:endParaRPr lang="en-US" altLang="pt-BR">
              <a:solidFill>
                <a:srgbClr val="292934"/>
              </a:solidFill>
            </a:endParaRPr>
          </a:p>
        </p:txBody>
      </p:sp>
      <p:pic>
        <p:nvPicPr>
          <p:cNvPr id="20483" name="Picture 12" descr="http://www.pclq.usp.br/logo%20esalq.jpg">
            <a:extLst>
              <a:ext uri="{FF2B5EF4-FFF2-40B4-BE49-F238E27FC236}">
                <a16:creationId xmlns:a16="http://schemas.microsoft.com/office/drawing/2014/main" id="{4D49AEFC-607D-45E8-BE04-B829CD40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42875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1" descr="logo1_usp_on">
            <a:extLst>
              <a:ext uri="{FF2B5EF4-FFF2-40B4-BE49-F238E27FC236}">
                <a16:creationId xmlns:a16="http://schemas.microsoft.com/office/drawing/2014/main" id="{3155E9B0-0092-40D8-86E1-E60D735F2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2875"/>
            <a:ext cx="12604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CD8E01CF-D128-46CF-92C5-3B0FA863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428625"/>
            <a:ext cx="6769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>
                <a:latin typeface="Candara" panose="020E0502030303020204" pitchFamily="34" charset="0"/>
              </a:rPr>
              <a:t>Principais grupos de microrganismos envolvidos na  produção de biogás </a:t>
            </a:r>
            <a:endParaRPr lang="pt-BR" altLang="pt-BR" sz="2600" b="1" i="1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6" name="Line 6">
            <a:extLst>
              <a:ext uri="{FF2B5EF4-FFF2-40B4-BE49-F238E27FC236}">
                <a16:creationId xmlns:a16="http://schemas.microsoft.com/office/drawing/2014/main" id="{B712E9E0-C9B8-415A-8AC6-1E26C3D46FE2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500188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0487" name="CaixaDeTexto 45">
            <a:extLst>
              <a:ext uri="{FF2B5EF4-FFF2-40B4-BE49-F238E27FC236}">
                <a16:creationId xmlns:a16="http://schemas.microsoft.com/office/drawing/2014/main" id="{8C7866BF-89F6-486B-8C20-C792B669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714500"/>
            <a:ext cx="76438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200" b="1">
                <a:latin typeface="Comic Sans MS" panose="030F0702030302020204" pitchFamily="66" charset="0"/>
              </a:rPr>
              <a:t>Alguns dos microrganismos responsáveis pela formação do metano</a:t>
            </a:r>
            <a:br>
              <a:rPr lang="pt-BR" altLang="pt-BR" sz="2200">
                <a:latin typeface="Comic Sans MS" panose="030F0702030302020204" pitchFamily="66" charset="0"/>
              </a:rPr>
            </a:br>
            <a:endParaRPr lang="pt-BR" altLang="pt-BR" sz="220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Methanobacillus</a:t>
            </a:r>
            <a:r>
              <a:rPr lang="pt-BR" altLang="pt-BR" sz="2200" i="1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omelianskii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Methanococcus</a:t>
            </a:r>
            <a:r>
              <a:rPr lang="pt-BR" altLang="pt-BR" sz="2200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vannielli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Methanosarcina</a:t>
            </a:r>
            <a:r>
              <a:rPr lang="pt-BR" altLang="pt-BR" sz="2200" i="1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barkeri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Methanobacterium</a:t>
            </a:r>
            <a:r>
              <a:rPr lang="pt-BR" altLang="pt-BR" sz="2200" i="1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formicium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Archea</a:t>
            </a:r>
            <a:r>
              <a:rPr lang="pt-BR" altLang="pt-BR" sz="2200" i="1">
                <a:latin typeface="Comic Sans MS" panose="030F0702030302020204" pitchFamily="66" charset="0"/>
              </a:rPr>
              <a:t> </a:t>
            </a:r>
            <a:r>
              <a:rPr lang="pt-BR" altLang="pt-BR" sz="2200" i="1" u="sng">
                <a:latin typeface="Comic Sans MS" panose="030F0702030302020204" pitchFamily="66" charset="0"/>
              </a:rPr>
              <a:t>metanogens</a:t>
            </a:r>
            <a:endParaRPr lang="pt-BR" altLang="pt-BR" i="1" u="sng"/>
          </a:p>
        </p:txBody>
      </p:sp>
      <p:pic>
        <p:nvPicPr>
          <p:cNvPr id="20488" name="Imagem 8" descr="archea mathanogens.jpg">
            <a:extLst>
              <a:ext uri="{FF2B5EF4-FFF2-40B4-BE49-F238E27FC236}">
                <a16:creationId xmlns:a16="http://schemas.microsoft.com/office/drawing/2014/main" id="{F991B8BF-B57C-4162-9438-6AE8B19E8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214563"/>
            <a:ext cx="31908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Imagem 11" descr="Archeas methanogens.jpg">
            <a:extLst>
              <a:ext uri="{FF2B5EF4-FFF2-40B4-BE49-F238E27FC236}">
                <a16:creationId xmlns:a16="http://schemas.microsoft.com/office/drawing/2014/main" id="{9E5AC6A2-764D-4B14-82F1-763BF4C59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143500"/>
            <a:ext cx="221456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magem 13" descr="Methanobacillus omelianskii.jpg">
            <a:extLst>
              <a:ext uri="{FF2B5EF4-FFF2-40B4-BE49-F238E27FC236}">
                <a16:creationId xmlns:a16="http://schemas.microsoft.com/office/drawing/2014/main" id="{9F56458A-B3F9-43A2-90C0-C7E2C225C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29125"/>
            <a:ext cx="3048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Imagem 14" descr="Methanococcus vannielli.jpg">
            <a:extLst>
              <a:ext uri="{FF2B5EF4-FFF2-40B4-BE49-F238E27FC236}">
                <a16:creationId xmlns:a16="http://schemas.microsoft.com/office/drawing/2014/main" id="{ADE06F2B-0050-465B-BC00-9A16E1B5DF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572125"/>
            <a:ext cx="20193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Imagem 15" descr="6a00d83452932669e2017c32859dd2970b.jpg">
            <a:extLst>
              <a:ext uri="{FF2B5EF4-FFF2-40B4-BE49-F238E27FC236}">
                <a16:creationId xmlns:a16="http://schemas.microsoft.com/office/drawing/2014/main" id="{CFEB79DD-65A6-41FA-A720-4BEF4BC926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5357813"/>
            <a:ext cx="180022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Número de Slide 3">
            <a:extLst>
              <a:ext uri="{FF2B5EF4-FFF2-40B4-BE49-F238E27FC236}">
                <a16:creationId xmlns:a16="http://schemas.microsoft.com/office/drawing/2014/main" id="{02E61360-4762-468A-9F60-3501F259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913" y="6510338"/>
            <a:ext cx="57308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835D38-CB6A-4E9A-BB05-042E8EA31D72}" type="slidenum">
              <a:rPr lang="en-US" altLang="pt-BR">
                <a:solidFill>
                  <a:srgbClr val="292934"/>
                </a:solidFill>
              </a:rPr>
              <a:pPr/>
              <a:t>36</a:t>
            </a:fld>
            <a:endParaRPr lang="en-US" altLang="pt-BR">
              <a:solidFill>
                <a:srgbClr val="292934"/>
              </a:solidFill>
            </a:endParaRPr>
          </a:p>
        </p:txBody>
      </p:sp>
      <p:pic>
        <p:nvPicPr>
          <p:cNvPr id="21507" name="Picture 12" descr="http://www.pclq.usp.br/logo%20esalq.jpg">
            <a:extLst>
              <a:ext uri="{FF2B5EF4-FFF2-40B4-BE49-F238E27FC236}">
                <a16:creationId xmlns:a16="http://schemas.microsoft.com/office/drawing/2014/main" id="{9282816D-5D6C-4FC5-AACA-0A6D81A14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42875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1" descr="logo1_usp_on">
            <a:extLst>
              <a:ext uri="{FF2B5EF4-FFF2-40B4-BE49-F238E27FC236}">
                <a16:creationId xmlns:a16="http://schemas.microsoft.com/office/drawing/2014/main" id="{C7733C22-23E9-436C-B5A8-70DC89C3D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2875"/>
            <a:ext cx="12604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id="{BD508E56-AE8A-4478-A27C-5E684217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482377"/>
            <a:ext cx="6769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>
                <a:latin typeface="Candara" panose="020E0502030303020204" pitchFamily="34" charset="0"/>
              </a:rPr>
              <a:t>Principais grupos de microrganismos envolvidos na  produção de biogás </a:t>
            </a:r>
            <a:endParaRPr lang="pt-BR" altLang="pt-BR" sz="2600" b="1" i="1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32711A5F-FAF0-4E54-8025-1FEE9495C4E1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500188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1511" name="CaixaDeTexto 45">
            <a:extLst>
              <a:ext uri="{FF2B5EF4-FFF2-40B4-BE49-F238E27FC236}">
                <a16:creationId xmlns:a16="http://schemas.microsoft.com/office/drawing/2014/main" id="{2039EF5C-3948-40AE-B398-FA77C4D9A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714500"/>
            <a:ext cx="7858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200" b="1">
                <a:latin typeface="Comic Sans MS" panose="030F0702030302020204" pitchFamily="66" charset="0"/>
              </a:rPr>
              <a:t>Principal tipo de reator envolvido na produção de biogás</a:t>
            </a:r>
            <a:endParaRPr lang="pt-BR" altLang="pt-BR" sz="2200">
              <a:latin typeface="Comic Sans MS" panose="030F0702030302020204" pitchFamily="66" charset="0"/>
            </a:endParaRPr>
          </a:p>
        </p:txBody>
      </p:sp>
      <p:pic>
        <p:nvPicPr>
          <p:cNvPr id="21512" name="Imagem 12" descr="Reator tipo UASB.jpg">
            <a:extLst>
              <a:ext uri="{FF2B5EF4-FFF2-40B4-BE49-F238E27FC236}">
                <a16:creationId xmlns:a16="http://schemas.microsoft.com/office/drawing/2014/main" id="{4D68BA02-8801-4F6D-9653-D4C412D71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03525"/>
            <a:ext cx="360045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Imagem 17" descr="Reator tipo UASB3.jpg">
            <a:extLst>
              <a:ext uri="{FF2B5EF4-FFF2-40B4-BE49-F238E27FC236}">
                <a16:creationId xmlns:a16="http://schemas.microsoft.com/office/drawing/2014/main" id="{3CA26A55-F1DA-414C-B124-9ADBA85325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357438"/>
            <a:ext cx="21145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Imagem 18" descr="Reator tipo UASB4.jpg">
            <a:extLst>
              <a:ext uri="{FF2B5EF4-FFF2-40B4-BE49-F238E27FC236}">
                <a16:creationId xmlns:a16="http://schemas.microsoft.com/office/drawing/2014/main" id="{2CC91EA9-4466-4E52-A94C-6D74F6BAD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25825"/>
            <a:ext cx="20415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CaixaDeTexto 19">
            <a:extLst>
              <a:ext uri="{FF2B5EF4-FFF2-40B4-BE49-F238E27FC236}">
                <a16:creationId xmlns:a16="http://schemas.microsoft.com/office/drawing/2014/main" id="{8BC8DDF9-6CE7-4208-95BD-B5DFB4611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857875"/>
            <a:ext cx="8643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24000" indent="-15240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200" b="1">
                <a:latin typeface="Comic Sans MS" panose="030F0702030302020204" pitchFamily="66" charset="0"/>
              </a:rPr>
              <a:t>Figura 2 – </a:t>
            </a:r>
            <a:r>
              <a:rPr lang="pt-BR" altLang="pt-BR" sz="1800" b="1">
                <a:latin typeface="Comic Sans MS" panose="030F0702030302020204" pitchFamily="66" charset="0"/>
              </a:rPr>
              <a:t>Ilustrações de biorreator tipo UASB (Up-flow anaerobic sludge blanket”/Reator de manta de lodo de fluxo ascendente</a:t>
            </a:r>
            <a:endParaRPr lang="pt-BR" altLang="pt-BR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Número de Slide 3">
            <a:extLst>
              <a:ext uri="{FF2B5EF4-FFF2-40B4-BE49-F238E27FC236}">
                <a16:creationId xmlns:a16="http://schemas.microsoft.com/office/drawing/2014/main" id="{571BF537-4327-4FC6-BBCA-1B25A057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913" y="6510338"/>
            <a:ext cx="57308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6AB529-203D-4AA7-8F00-76B16E314E99}" type="slidenum">
              <a:rPr lang="en-US" altLang="pt-BR">
                <a:solidFill>
                  <a:srgbClr val="292934"/>
                </a:solidFill>
              </a:rPr>
              <a:pPr/>
              <a:t>37</a:t>
            </a:fld>
            <a:endParaRPr lang="en-US" altLang="pt-BR">
              <a:solidFill>
                <a:srgbClr val="292934"/>
              </a:solidFill>
            </a:endParaRPr>
          </a:p>
        </p:txBody>
      </p:sp>
      <p:sp>
        <p:nvSpPr>
          <p:cNvPr id="22535" name="CaixaDeTexto 45">
            <a:extLst>
              <a:ext uri="{FF2B5EF4-FFF2-40B4-BE49-F238E27FC236}">
                <a16:creationId xmlns:a16="http://schemas.microsoft.com/office/drawing/2014/main" id="{C20353CD-9215-45A9-B3E9-DB0BBC381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071688"/>
            <a:ext cx="78581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BR" altLang="pt-BR" sz="2200" b="1">
                <a:latin typeface="Comic Sans MS" panose="030F0702030302020204" pitchFamily="66" charset="0"/>
              </a:rPr>
              <a:t>Principais condições operacionais de biorreatores tipo UASB para produção de biogás</a:t>
            </a:r>
            <a:endParaRPr lang="pt-BR" altLang="pt-BR" sz="2200">
              <a:latin typeface="Comic Sans MS" panose="030F0702030302020204" pitchFamily="66" charset="0"/>
            </a:endParaRPr>
          </a:p>
        </p:txBody>
      </p:sp>
      <p:sp>
        <p:nvSpPr>
          <p:cNvPr id="22536" name="CaixaDeTexto 19">
            <a:extLst>
              <a:ext uri="{FF2B5EF4-FFF2-40B4-BE49-F238E27FC236}">
                <a16:creationId xmlns:a16="http://schemas.microsoft.com/office/drawing/2014/main" id="{213DAB8F-4406-486F-BCB3-2AAB49D9F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3214688"/>
            <a:ext cx="88582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7675" indent="-4476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pt-BR" altLang="pt-BR" sz="2200" b="1">
                <a:latin typeface="Comic Sans MS" panose="030F0702030302020204" pitchFamily="66" charset="0"/>
              </a:rPr>
              <a:t>Temperatura da biodigestão:</a:t>
            </a:r>
            <a:r>
              <a:rPr lang="pt-BR" altLang="pt-BR" sz="2200">
                <a:latin typeface="Comic Sans MS" panose="030F0702030302020204" pitchFamily="66" charset="0"/>
              </a:rPr>
              <a:t>15 a 60 ºC (36 – 40 ºC);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 b="1">
                <a:latin typeface="Comic Sans MS" panose="030F0702030302020204" pitchFamily="66" charset="0"/>
              </a:rPr>
              <a:t>pH do substrato</a:t>
            </a:r>
            <a:r>
              <a:rPr lang="pt-BR" altLang="pt-BR" sz="2200">
                <a:latin typeface="Comic Sans MS" panose="030F0702030302020204" pitchFamily="66" charset="0"/>
              </a:rPr>
              <a:t>: 6,8 a 7,2;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 b="1">
                <a:latin typeface="Comic Sans MS" panose="030F0702030302020204" pitchFamily="66" charset="0"/>
              </a:rPr>
              <a:t>Carga orgânica alimentada no biorreator</a:t>
            </a:r>
            <a:r>
              <a:rPr lang="pt-BR" altLang="pt-BR" sz="2200">
                <a:latin typeface="Comic Sans MS" panose="030F0702030302020204" pitchFamily="66" charset="0"/>
              </a:rPr>
              <a:t>: 0,4 a 60 g DQO L</a:t>
            </a:r>
            <a:r>
              <a:rPr lang="pt-BR" altLang="pt-BR" sz="2200" baseline="30000">
                <a:latin typeface="Comic Sans MS" panose="030F0702030302020204" pitchFamily="66" charset="0"/>
              </a:rPr>
              <a:t>-1</a:t>
            </a:r>
            <a:r>
              <a:rPr lang="pt-BR" altLang="pt-BR" sz="2200">
                <a:latin typeface="Comic Sans MS" panose="030F0702030302020204" pitchFamily="66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 b="1">
                <a:latin typeface="Comic Sans MS" panose="030F0702030302020204" pitchFamily="66" charset="0"/>
              </a:rPr>
              <a:t>Tempo de adaptação do consórcio microbiano</a:t>
            </a:r>
            <a:r>
              <a:rPr lang="pt-BR" altLang="pt-BR" sz="2200">
                <a:latin typeface="Comic Sans MS" panose="030F0702030302020204" pitchFamily="66" charset="0"/>
              </a:rPr>
              <a:t>: 1  a 6 meses;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200" b="1">
                <a:latin typeface="Comic Sans MS" panose="030F0702030302020204" pitchFamily="66" charset="0"/>
              </a:rPr>
              <a:t>Tempo de residência hidráulica do substrato</a:t>
            </a:r>
            <a:r>
              <a:rPr lang="pt-BR" altLang="pt-BR" sz="2200">
                <a:latin typeface="Comic Sans MS" panose="030F0702030302020204" pitchFamily="66" charset="0"/>
              </a:rPr>
              <a:t>: 6 a 48 h;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63E94E-2839-4615-8F39-296076F7972B}"/>
              </a:ext>
            </a:extLst>
          </p:cNvPr>
          <p:cNvSpPr txBox="1"/>
          <p:nvPr/>
        </p:nvSpPr>
        <p:spPr>
          <a:xfrm>
            <a:off x="1063387" y="416277"/>
            <a:ext cx="694042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pic>
        <p:nvPicPr>
          <p:cNvPr id="10" name="Picture 34" descr="http://www.pclq.usp.br/logo%20esalq.jpg">
            <a:extLst>
              <a:ext uri="{FF2B5EF4-FFF2-40B4-BE49-F238E27FC236}">
                <a16:creationId xmlns:a16="http://schemas.microsoft.com/office/drawing/2014/main" id="{B734191B-862B-40DA-B452-788C4EF4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logo1_usp_on">
            <a:extLst>
              <a:ext uri="{FF2B5EF4-FFF2-40B4-BE49-F238E27FC236}">
                <a16:creationId xmlns:a16="http://schemas.microsoft.com/office/drawing/2014/main" id="{F552DA25-5EC0-4292-8B5D-9D61AFF5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30C1131D-7CF2-4885-B796-97DB4A056FCD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3">
            <a:extLst>
              <a:ext uri="{FF2B5EF4-FFF2-40B4-BE49-F238E27FC236}">
                <a16:creationId xmlns:a16="http://schemas.microsoft.com/office/drawing/2014/main" id="{0FA3E523-AC21-4D4A-B262-01E4C385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913" y="6510338"/>
            <a:ext cx="57308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EC7463-E5AD-41A8-9DEC-8B1A45F67375}" type="slidenum">
              <a:rPr lang="en-US" altLang="pt-BR">
                <a:solidFill>
                  <a:srgbClr val="292934"/>
                </a:solidFill>
              </a:rPr>
              <a:pPr/>
              <a:t>38</a:t>
            </a:fld>
            <a:endParaRPr lang="en-US" altLang="pt-BR">
              <a:solidFill>
                <a:srgbClr val="292934"/>
              </a:solidFill>
            </a:endParaRPr>
          </a:p>
        </p:txBody>
      </p:sp>
      <p:pic>
        <p:nvPicPr>
          <p:cNvPr id="24579" name="Picture 12" descr="http://www.pclq.usp.br/logo%20esalq.jpg">
            <a:extLst>
              <a:ext uri="{FF2B5EF4-FFF2-40B4-BE49-F238E27FC236}">
                <a16:creationId xmlns:a16="http://schemas.microsoft.com/office/drawing/2014/main" id="{5A064E19-7FE4-4A3F-8311-9F0C9D32F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42875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1" descr="logo1_usp_on">
            <a:extLst>
              <a:ext uri="{FF2B5EF4-FFF2-40B4-BE49-F238E27FC236}">
                <a16:creationId xmlns:a16="http://schemas.microsoft.com/office/drawing/2014/main" id="{C2A100F9-5C92-4D0B-B6D8-6FA8248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2875"/>
            <a:ext cx="12604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1DDD9506-73A0-433F-94E9-90233E8B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214313"/>
            <a:ext cx="6769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 dirty="0">
                <a:latin typeface="Candara" panose="020E0502030303020204" pitchFamily="34" charset="0"/>
              </a:rPr>
              <a:t>Composição do biogás </a:t>
            </a:r>
            <a:endParaRPr lang="pt-BR" altLang="pt-BR" sz="2600" b="1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EFFD4182-AB3A-4008-9D08-F8AD01F5109B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500188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4583" name="CaixaDeTexto 45">
            <a:extLst>
              <a:ext uri="{FF2B5EF4-FFF2-40B4-BE49-F238E27FC236}">
                <a16:creationId xmlns:a16="http://schemas.microsoft.com/office/drawing/2014/main" id="{3EC5271F-122D-43C9-A385-65DD8ECB6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2000250"/>
            <a:ext cx="59293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200" b="1">
                <a:latin typeface="Comic Sans MS" panose="030F0702030302020204" pitchFamily="66" charset="0"/>
              </a:rPr>
              <a:t>Tabela 1  - Composição média do biogás</a:t>
            </a:r>
            <a:endParaRPr lang="pt-BR" altLang="pt-BR"/>
          </a:p>
        </p:txBody>
      </p:sp>
      <p:pic>
        <p:nvPicPr>
          <p:cNvPr id="24584" name="Imagem 10" descr="biogas.png">
            <a:extLst>
              <a:ext uri="{FF2B5EF4-FFF2-40B4-BE49-F238E27FC236}">
                <a16:creationId xmlns:a16="http://schemas.microsoft.com/office/drawing/2014/main" id="{3B928DDA-8A8C-4855-956A-1D787A49DE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357438"/>
            <a:ext cx="5619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CaixaDeTexto 8">
            <a:extLst>
              <a:ext uri="{FF2B5EF4-FFF2-40B4-BE49-F238E27FC236}">
                <a16:creationId xmlns:a16="http://schemas.microsoft.com/office/drawing/2014/main" id="{9CF70B8D-C9E4-4C10-8B05-175FDC669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5345113"/>
            <a:ext cx="5732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</a:rPr>
              <a:t>Poder calorífico inferior do biogás 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</a:rPr>
              <a:t>– 5.000 a 7.000 kcal/m³</a:t>
            </a:r>
          </a:p>
          <a:p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</a:rPr>
              <a:t>Poder calorífico inferior do biometano 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</a:rPr>
              <a:t>– 11.595 kcla/m³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>
            <a:extLst>
              <a:ext uri="{FF2B5EF4-FFF2-40B4-BE49-F238E27FC236}">
                <a16:creationId xmlns:a16="http://schemas.microsoft.com/office/drawing/2014/main" id="{5618C767-69EC-4FF8-9095-EC4A33B6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913" y="6510338"/>
            <a:ext cx="57308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4C0A20-087A-40BD-882A-DC9FDA6BF417}" type="slidenum">
              <a:rPr lang="en-US" altLang="pt-BR">
                <a:solidFill>
                  <a:srgbClr val="292934"/>
                </a:solidFill>
              </a:rPr>
              <a:pPr/>
              <a:t>39</a:t>
            </a:fld>
            <a:endParaRPr lang="en-US" altLang="pt-BR">
              <a:solidFill>
                <a:srgbClr val="292934"/>
              </a:solidFill>
            </a:endParaRPr>
          </a:p>
        </p:txBody>
      </p:sp>
      <p:pic>
        <p:nvPicPr>
          <p:cNvPr id="25603" name="Picture 12" descr="http://www.pclq.usp.br/logo%20esalq.jpg">
            <a:extLst>
              <a:ext uri="{FF2B5EF4-FFF2-40B4-BE49-F238E27FC236}">
                <a16:creationId xmlns:a16="http://schemas.microsoft.com/office/drawing/2014/main" id="{5377C9BD-626E-4182-97D3-BD28C8F26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42875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1" descr="logo1_usp_on">
            <a:extLst>
              <a:ext uri="{FF2B5EF4-FFF2-40B4-BE49-F238E27FC236}">
                <a16:creationId xmlns:a16="http://schemas.microsoft.com/office/drawing/2014/main" id="{3265D237-6681-4C5A-8319-9A68DCE5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2875"/>
            <a:ext cx="12604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7F08DBAE-5D20-47A4-9602-18D12B911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214313"/>
            <a:ext cx="6769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 dirty="0">
                <a:latin typeface="Candara" panose="020E0502030303020204" pitchFamily="34" charset="0"/>
              </a:rPr>
              <a:t>Etapas da purificação do biogás</a:t>
            </a:r>
            <a:endParaRPr lang="pt-BR" altLang="pt-BR" sz="2600" b="1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45B54894-9359-47C3-AC08-B9C74841B4C7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500188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5607" name="CaixaDeTexto 45">
            <a:extLst>
              <a:ext uri="{FF2B5EF4-FFF2-40B4-BE49-F238E27FC236}">
                <a16:creationId xmlns:a16="http://schemas.microsoft.com/office/drawing/2014/main" id="{C4678743-6B77-45E0-B74B-2A68889CB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2143125"/>
            <a:ext cx="69294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200" b="1">
                <a:latin typeface="Comic Sans MS" panose="030F0702030302020204" pitchFamily="66" charset="0"/>
              </a:rPr>
              <a:t>Esquema de produção e purificação do biogás</a:t>
            </a:r>
            <a:endParaRPr lang="pt-BR" altLang="pt-BR"/>
          </a:p>
        </p:txBody>
      </p:sp>
      <p:pic>
        <p:nvPicPr>
          <p:cNvPr id="25608" name="Imagem 8" descr="Fluxograma de montagem de uma bancada de metanogênese.jpg">
            <a:extLst>
              <a:ext uri="{FF2B5EF4-FFF2-40B4-BE49-F238E27FC236}">
                <a16:creationId xmlns:a16="http://schemas.microsoft.com/office/drawing/2014/main" id="{7644A225-D53F-4BB4-AC53-6FD442758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928938"/>
            <a:ext cx="71993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28BE731-2AA6-4CFA-B8FA-8D9119B8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72AE2-7C7D-498E-A1E6-CDA3F499B85E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4E5EE69F-E05A-4364-B74D-109C0D84095F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960516" y="1988840"/>
            <a:ext cx="3382144" cy="5175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800" b="1" u="sng" dirty="0"/>
              <a:t>1</a:t>
            </a:r>
            <a:r>
              <a:rPr lang="pt-BR" altLang="pt-BR" sz="2800" u="sng" dirty="0"/>
              <a:t>. INTRODUÇÃO</a:t>
            </a:r>
            <a:endParaRPr lang="pt-BR" altLang="pt-BR" sz="2200" dirty="0">
              <a:latin typeface="Comic Sans MS" panose="030F0702030302020204" pitchFamily="66" charset="0"/>
            </a:endParaRPr>
          </a:p>
        </p:txBody>
      </p:sp>
      <p:sp>
        <p:nvSpPr>
          <p:cNvPr id="184324" name="Text Box 4">
            <a:extLst>
              <a:ext uri="{FF2B5EF4-FFF2-40B4-BE49-F238E27FC236}">
                <a16:creationId xmlns:a16="http://schemas.microsoft.com/office/drawing/2014/main" id="{8AD6DAB8-D56D-4F38-B872-607FD9453C9D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69978" y="3205168"/>
            <a:ext cx="7345363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9875" indent="-2698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39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omic Sans MS" panose="030F0702030302020204" pitchFamily="66" charset="0"/>
                <a:sym typeface="Symbol" panose="05050102010706020507" pitchFamily="18" charset="2"/>
              </a:rPr>
              <a:t>A otimização no emprego alguns subprodutos tem permitido uma fonte a mais de geração de riquezas na agroindústria sucroalcooleira;</a:t>
            </a:r>
          </a:p>
          <a:p>
            <a:pPr algn="just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omic Sans MS" panose="030F0702030302020204" pitchFamily="66" charset="0"/>
                <a:sym typeface="Symbol" panose="05050102010706020507" pitchFamily="18" charset="2"/>
              </a:rPr>
              <a:t>No aproveitamento de subprodutos e resíduos da agroindústria sucroalcooleira  é de extrema importância que as leis ambientais sejam respeitada.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95516-1FC0-4B9B-ABBE-BFE79D1BB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42486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600" b="1" i="1" dirty="0">
                <a:latin typeface="Comic Sans MS" panose="030F0702030302020204" pitchFamily="66" charset="0"/>
              </a:rPr>
              <a:t>Subprodutos e Resíduos da agroindústria sucroenergética</a:t>
            </a:r>
          </a:p>
        </p:txBody>
      </p:sp>
      <p:pic>
        <p:nvPicPr>
          <p:cNvPr id="7" name="Picture 34" descr="http://www.pclq.usp.br/logo%20esalq.jpg">
            <a:extLst>
              <a:ext uri="{FF2B5EF4-FFF2-40B4-BE49-F238E27FC236}">
                <a16:creationId xmlns:a16="http://schemas.microsoft.com/office/drawing/2014/main" id="{D2F44E83-12C5-4751-A839-5D26B94C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go1_usp_on">
            <a:extLst>
              <a:ext uri="{FF2B5EF4-FFF2-40B4-BE49-F238E27FC236}">
                <a16:creationId xmlns:a16="http://schemas.microsoft.com/office/drawing/2014/main" id="{B184DA72-7626-4EE5-AE3E-D3A67C5E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A5487511-37D5-4F0D-A907-9DF07E6616E7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48478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710847"/>
      </p:ext>
    </p:extLst>
  </p:cSld>
  <p:clrMapOvr>
    <a:masterClrMapping/>
  </p:clrMapOvr>
  <p:transition>
    <p:zoom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4">
            <a:extLst>
              <a:ext uri="{FF2B5EF4-FFF2-40B4-BE49-F238E27FC236}">
                <a16:creationId xmlns:a16="http://schemas.microsoft.com/office/drawing/2014/main" id="{F39C7B95-B57F-4BD1-8FC8-0C983358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AA6940D-1538-466B-890B-D48A13F8D829}" type="slidenum">
              <a:rPr lang="pt-BR" altLang="pt-BR" sz="1400"/>
              <a:pPr/>
              <a:t>40</a:t>
            </a:fld>
            <a:endParaRPr lang="pt-BR" altLang="pt-BR" sz="140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426A331-6722-4B3F-818A-4F4378E7F9BB}"/>
              </a:ext>
            </a:extLst>
          </p:cNvPr>
          <p:cNvSpPr txBox="1"/>
          <p:nvPr/>
        </p:nvSpPr>
        <p:spPr>
          <a:xfrm>
            <a:off x="1063387" y="416277"/>
            <a:ext cx="694042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pic>
        <p:nvPicPr>
          <p:cNvPr id="17" name="Picture 34" descr="http://www.pclq.usp.br/logo%20esalq.jpg">
            <a:extLst>
              <a:ext uri="{FF2B5EF4-FFF2-40B4-BE49-F238E27FC236}">
                <a16:creationId xmlns:a16="http://schemas.microsoft.com/office/drawing/2014/main" id="{8500412B-A9C2-4162-B7AA-A4EEB3290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logo1_usp_on">
            <a:extLst>
              <a:ext uri="{FF2B5EF4-FFF2-40B4-BE49-F238E27FC236}">
                <a16:creationId xmlns:a16="http://schemas.microsoft.com/office/drawing/2014/main" id="{EC22A9B1-6849-40E0-92AB-25219AD81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7">
            <a:extLst>
              <a:ext uri="{FF2B5EF4-FFF2-40B4-BE49-F238E27FC236}">
                <a16:creationId xmlns:a16="http://schemas.microsoft.com/office/drawing/2014/main" id="{F185071F-6430-4D36-A8CE-DAB8C397ADD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DBD95F-4583-458B-B033-EC0340A9B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7" y="1400175"/>
            <a:ext cx="8467725" cy="405765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276371"/>
            <a:ext cx="8763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6786578" y="6215082"/>
            <a:ext cx="220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Abiogás</a:t>
            </a:r>
            <a:r>
              <a:rPr lang="pt-BR" dirty="0"/>
              <a:t>, 2018.</a:t>
            </a:r>
          </a:p>
        </p:txBody>
      </p:sp>
      <p:pic>
        <p:nvPicPr>
          <p:cNvPr id="9" name="Picture 34" descr="http://www.pclq.usp.br/logo%20esalq.jpg">
            <a:extLst>
              <a:ext uri="{FF2B5EF4-FFF2-40B4-BE49-F238E27FC236}">
                <a16:creationId xmlns:a16="http://schemas.microsoft.com/office/drawing/2014/main" id="{FB5B61BC-4376-4055-9BDB-A36EFC83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2664F-3B4E-4112-BF35-9006E10251EA}"/>
              </a:ext>
            </a:extLst>
          </p:cNvPr>
          <p:cNvSpPr txBox="1"/>
          <p:nvPr/>
        </p:nvSpPr>
        <p:spPr>
          <a:xfrm>
            <a:off x="1500166" y="416277"/>
            <a:ext cx="650365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F392A2BE-3DB3-4ADE-AC8A-5C98386AD1F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2" name="Picture 11" descr="logo1_usp_on">
            <a:extLst>
              <a:ext uri="{FF2B5EF4-FFF2-40B4-BE49-F238E27FC236}">
                <a16:creationId xmlns:a16="http://schemas.microsoft.com/office/drawing/2014/main" id="{19145F1C-1382-4AF9-8A2C-868C7FFD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FEDDDC5-990D-49D2-8F35-DEC20F572B8C}"/>
              </a:ext>
            </a:extLst>
          </p:cNvPr>
          <p:cNvSpPr txBox="1"/>
          <p:nvPr/>
        </p:nvSpPr>
        <p:spPr>
          <a:xfrm>
            <a:off x="5004048" y="2636912"/>
            <a:ext cx="2954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Nota: Valores em milhões de m³</a:t>
            </a:r>
          </a:p>
        </p:txBody>
      </p:sp>
    </p:spTree>
    <p:extLst>
      <p:ext uri="{BB962C8B-B14F-4D97-AF65-F5344CB8AC3E}">
        <p14:creationId xmlns:p14="http://schemas.microsoft.com/office/powerpoint/2010/main" val="3189443622"/>
      </p:ext>
    </p:extLst>
  </p:cSld>
  <p:clrMapOvr>
    <a:masterClrMapping/>
  </p:clrMapOvr>
  <p:transition>
    <p:zoom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86963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6786578" y="6215082"/>
            <a:ext cx="22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ABiogás</a:t>
            </a:r>
            <a:r>
              <a:rPr lang="pt-BR" dirty="0"/>
              <a:t>, 2018.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929586" y="3214686"/>
            <a:ext cx="777777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45315,5</a:t>
            </a:r>
          </a:p>
        </p:txBody>
      </p:sp>
      <p:pic>
        <p:nvPicPr>
          <p:cNvPr id="12" name="Picture 34" descr="http://www.pclq.usp.br/logo%20esalq.jpg">
            <a:extLst>
              <a:ext uri="{FF2B5EF4-FFF2-40B4-BE49-F238E27FC236}">
                <a16:creationId xmlns:a16="http://schemas.microsoft.com/office/drawing/2014/main" id="{80F611AE-7211-4AAD-A110-8C471DC3B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215338" y="185722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F372F8-F56E-4E83-9FB5-387AD39ECD90}"/>
              </a:ext>
            </a:extLst>
          </p:cNvPr>
          <p:cNvSpPr txBox="1"/>
          <p:nvPr/>
        </p:nvSpPr>
        <p:spPr>
          <a:xfrm>
            <a:off x="1500166" y="416277"/>
            <a:ext cx="650365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F4DC0B49-FA97-4B80-AA01-2065400251C9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6" name="Picture 11" descr="logo1_usp_on">
            <a:extLst>
              <a:ext uri="{FF2B5EF4-FFF2-40B4-BE49-F238E27FC236}">
                <a16:creationId xmlns:a16="http://schemas.microsoft.com/office/drawing/2014/main" id="{31F8F5AF-FA9B-41F9-8635-C59BECA9E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691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0BAD56-6CB4-4A68-9530-5752BA683664}"/>
              </a:ext>
            </a:extLst>
          </p:cNvPr>
          <p:cNvSpPr txBox="1"/>
          <p:nvPr/>
        </p:nvSpPr>
        <p:spPr>
          <a:xfrm>
            <a:off x="4932040" y="2636912"/>
            <a:ext cx="2954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Nota: Valores em milhões de m³</a:t>
            </a:r>
          </a:p>
        </p:txBody>
      </p:sp>
    </p:spTree>
    <p:extLst>
      <p:ext uri="{BB962C8B-B14F-4D97-AF65-F5344CB8AC3E}">
        <p14:creationId xmlns:p14="http://schemas.microsoft.com/office/powerpoint/2010/main" val="1153661875"/>
      </p:ext>
    </p:extLst>
  </p:cSld>
  <p:clrMapOvr>
    <a:masterClrMapping/>
  </p:clrMapOvr>
  <p:transition>
    <p:zoom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34" descr="http://www.pclq.usp.br/logo%20esalq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143900" y="114284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logo1_usp_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ixaDeTexto 16"/>
          <p:cNvSpPr txBox="1"/>
          <p:nvPr/>
        </p:nvSpPr>
        <p:spPr>
          <a:xfrm>
            <a:off x="1428729" y="285728"/>
            <a:ext cx="67151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/>
              <a:t>Potencial de geração de energia elétrica a partir de biogás no Brasil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938" y="1466872"/>
            <a:ext cx="86201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ector reto 11"/>
          <p:cNvCxnSpPr/>
          <p:nvPr/>
        </p:nvCxnSpPr>
        <p:spPr>
          <a:xfrm>
            <a:off x="5214942" y="4415402"/>
            <a:ext cx="3429024" cy="1373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5429256" y="4131238"/>
            <a:ext cx="194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Equivalente a 36 %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CF1FEB5A-5C7F-43C9-A4AE-C940F6F18617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558106"/>
      </p:ext>
    </p:extLst>
  </p:cSld>
  <p:clrMapOvr>
    <a:masterClrMapping/>
  </p:clrMapOvr>
  <p:transition>
    <p:zoom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-642974" y="521495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34" descr="http://www.pclq.usp.br/logo%20esalq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358214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logo1_usp_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6786578" y="6215082"/>
            <a:ext cx="22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ABiogás</a:t>
            </a:r>
            <a:r>
              <a:rPr lang="pt-BR" dirty="0"/>
              <a:t>, 2018.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428729" y="285728"/>
            <a:ext cx="67151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/>
              <a:t>Potencial de substituição do Diesel por biometano no Brasil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000628" y="1643050"/>
            <a:ext cx="352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Preço médio do Diesel: R$ 3,384/L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000628" y="1285860"/>
            <a:ext cx="2446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R$ 142 bilhões/ano</a:t>
            </a:r>
          </a:p>
        </p:txBody>
      </p:sp>
      <p:sp>
        <p:nvSpPr>
          <p:cNvPr id="11" name="Retângulo com Único Canto Aparado e Arredondado 10"/>
          <p:cNvSpPr/>
          <p:nvPr/>
        </p:nvSpPr>
        <p:spPr>
          <a:xfrm>
            <a:off x="7215206" y="2786058"/>
            <a:ext cx="1214446" cy="2714644"/>
          </a:xfrm>
          <a:prstGeom prst="snip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60 bilhões de litros</a:t>
            </a:r>
          </a:p>
        </p:txBody>
      </p:sp>
      <p:sp>
        <p:nvSpPr>
          <p:cNvPr id="12" name="Retângulo com Único Canto Aparado e Arredondado 11"/>
          <p:cNvSpPr/>
          <p:nvPr/>
        </p:nvSpPr>
        <p:spPr>
          <a:xfrm>
            <a:off x="5572132" y="3571876"/>
            <a:ext cx="1214446" cy="1908000"/>
          </a:xfrm>
          <a:prstGeom prst="snip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45.315,46</a:t>
            </a:r>
            <a:r>
              <a:rPr lang="pt-BR" dirty="0"/>
              <a:t> bilhões de litros</a:t>
            </a:r>
          </a:p>
        </p:txBody>
      </p:sp>
      <p:cxnSp>
        <p:nvCxnSpPr>
          <p:cNvPr id="14" name="Conector reto 13"/>
          <p:cNvCxnSpPr/>
          <p:nvPr/>
        </p:nvCxnSpPr>
        <p:spPr>
          <a:xfrm>
            <a:off x="5357818" y="3558146"/>
            <a:ext cx="3214710" cy="158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5357818" y="3273982"/>
            <a:ext cx="194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Equivalente a 70 %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572132" y="5500702"/>
            <a:ext cx="123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Biometano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506001" y="5500702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Diesel   </a:t>
            </a:r>
          </a:p>
        </p:txBody>
      </p:sp>
      <p:pic>
        <p:nvPicPr>
          <p:cNvPr id="23" name="Imagem 22" descr="caminhão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5238769"/>
            <a:ext cx="4214842" cy="904875"/>
          </a:xfrm>
          <a:prstGeom prst="rect">
            <a:avLst/>
          </a:prstGeom>
        </p:spPr>
      </p:pic>
      <p:pic>
        <p:nvPicPr>
          <p:cNvPr id="24" name="Imagem 23" descr="trator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62" y="3486163"/>
            <a:ext cx="2543175" cy="1800225"/>
          </a:xfrm>
          <a:prstGeom prst="rect">
            <a:avLst/>
          </a:prstGeom>
        </p:spPr>
      </p:pic>
      <p:pic>
        <p:nvPicPr>
          <p:cNvPr id="25" name="Imagem 24" descr="Onibu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86" y="1714488"/>
            <a:ext cx="3240000" cy="1814400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5022940" y="2000240"/>
            <a:ext cx="2763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rgbClr val="002060"/>
                </a:solidFill>
              </a:rPr>
              <a:t>Setor Sucroenergético</a:t>
            </a:r>
          </a:p>
          <a:p>
            <a:r>
              <a:rPr lang="pt-BR" sz="2200" b="1" dirty="0">
                <a:solidFill>
                  <a:srgbClr val="002060"/>
                </a:solidFill>
              </a:rPr>
              <a:t>R$ 68,58 bilhões/ano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DD4EA228-42DE-48DF-A55C-BC4C61DC1CEB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811749"/>
      </p:ext>
    </p:extLst>
  </p:cSld>
  <p:clrMapOvr>
    <a:masterClrMapping/>
  </p:clrMapOvr>
  <p:transition>
    <p:zoom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Número de Slide 4">
            <a:extLst>
              <a:ext uri="{FF2B5EF4-FFF2-40B4-BE49-F238E27FC236}">
                <a16:creationId xmlns:a16="http://schemas.microsoft.com/office/drawing/2014/main" id="{BD27BAC3-8B42-4A45-92A4-5D624E6E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99AD0F-1601-4042-8807-78C3B235C858}" type="slidenum">
              <a:rPr lang="pt-BR" altLang="pt-BR" sz="1400"/>
              <a:pPr/>
              <a:t>45</a:t>
            </a:fld>
            <a:endParaRPr lang="pt-BR" altLang="pt-BR" sz="1400"/>
          </a:p>
        </p:txBody>
      </p:sp>
      <p:sp>
        <p:nvSpPr>
          <p:cNvPr id="30727" name="Rectangle 5">
            <a:extLst>
              <a:ext uri="{FF2B5EF4-FFF2-40B4-BE49-F238E27FC236}">
                <a16:creationId xmlns:a16="http://schemas.microsoft.com/office/drawing/2014/main" id="{D9CC1159-59EA-4690-9705-B0F35752E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165820"/>
            <a:ext cx="67691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600" b="1" i="1">
                <a:latin typeface="Candara" panose="020E0502030303020204" pitchFamily="34" charset="0"/>
              </a:rPr>
              <a:t>Ciclo de vida do biogás</a:t>
            </a:r>
            <a:endParaRPr lang="pt-BR" altLang="pt-BR" sz="2600" b="1" i="1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28" name="Imagem 14" descr="biogascycle-wp.jpg">
            <a:extLst>
              <a:ext uri="{FF2B5EF4-FFF2-40B4-BE49-F238E27FC236}">
                <a16:creationId xmlns:a16="http://schemas.microsoft.com/office/drawing/2014/main" id="{0F41F92D-5E9D-43EE-A43B-125C05AB4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665883"/>
            <a:ext cx="7199312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4DA858F-42B2-4ED3-A241-DE47DEB842CB}"/>
              </a:ext>
            </a:extLst>
          </p:cNvPr>
          <p:cNvSpPr txBox="1"/>
          <p:nvPr/>
        </p:nvSpPr>
        <p:spPr>
          <a:xfrm>
            <a:off x="1063387" y="416277"/>
            <a:ext cx="694042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600" b="1" i="1" dirty="0"/>
              <a:t>Produção de Biogás e Potencial de Aplicação</a:t>
            </a:r>
            <a:endParaRPr lang="pt-BR" sz="2600" b="1" dirty="0"/>
          </a:p>
        </p:txBody>
      </p:sp>
      <p:pic>
        <p:nvPicPr>
          <p:cNvPr id="10" name="Picture 34" descr="http://www.pclq.usp.br/logo%20esalq.jpg">
            <a:extLst>
              <a:ext uri="{FF2B5EF4-FFF2-40B4-BE49-F238E27FC236}">
                <a16:creationId xmlns:a16="http://schemas.microsoft.com/office/drawing/2014/main" id="{5BA75A83-77A4-41FA-B0C5-FA4157E0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logo1_usp_on">
            <a:extLst>
              <a:ext uri="{FF2B5EF4-FFF2-40B4-BE49-F238E27FC236}">
                <a16:creationId xmlns:a16="http://schemas.microsoft.com/office/drawing/2014/main" id="{EC8C9B70-B309-421B-96AF-1B4376D0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8E5798C7-BFF8-4204-8FAC-FEBEE1348B30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E1957E08-8B17-4C32-AA61-B9A3F0AF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FEA63-DEDB-4EC5-88B6-55F605E22289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54626" name="Text Box 2">
            <a:extLst>
              <a:ext uri="{FF2B5EF4-FFF2-40B4-BE49-F238E27FC236}">
                <a16:creationId xmlns:a16="http://schemas.microsoft.com/office/drawing/2014/main" id="{1F54AC4E-46E7-4823-BDCE-80E288C3CEEE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547664" y="636588"/>
            <a:ext cx="6769249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445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 b="1" i="1" dirty="0">
                <a:latin typeface="Arial" panose="020B0604020202020204" pitchFamily="34" charset="0"/>
              </a:rPr>
              <a:t>6 Considerações finais</a:t>
            </a:r>
            <a:endParaRPr lang="es-ES" altLang="pt-BR" sz="2600" b="1" i="1" dirty="0">
              <a:latin typeface="Arial" panose="020B0604020202020204" pitchFamily="34" charset="0"/>
            </a:endParaRPr>
          </a:p>
        </p:txBody>
      </p:sp>
      <p:sp>
        <p:nvSpPr>
          <p:cNvPr id="154629" name="Text Box 5">
            <a:extLst>
              <a:ext uri="{FF2B5EF4-FFF2-40B4-BE49-F238E27FC236}">
                <a16:creationId xmlns:a16="http://schemas.microsoft.com/office/drawing/2014/main" id="{BDFA8132-9FA1-4CE2-ADE2-AB7C220EF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435100"/>
            <a:ext cx="7345362" cy="499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9263" indent="-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86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spcAft>
                <a:spcPct val="300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dirty="0"/>
              <a:t> </a:t>
            </a:r>
            <a:r>
              <a:rPr lang="pt-BR" altLang="pt-BR" sz="2200" dirty="0"/>
              <a:t>Todos os resíduos e subprodutos gerados pela </a:t>
            </a:r>
            <a:r>
              <a:rPr lang="pt-BR" altLang="pt-BR" sz="2200"/>
              <a:t>agroindústria sucroenergética </a:t>
            </a:r>
            <a:r>
              <a:rPr lang="pt-BR" altLang="pt-BR" sz="2200" dirty="0"/>
              <a:t>podem ser reaproveitados;</a:t>
            </a:r>
          </a:p>
          <a:p>
            <a:pPr algn="just" eaLnBrk="1" hangingPunct="1">
              <a:spcBef>
                <a:spcPct val="50000"/>
              </a:spcBef>
              <a:spcAft>
                <a:spcPct val="300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200" dirty="0"/>
              <a:t> O uso racional desses resíduos e subprodutos evita problemas ambientais e resulta em vantagens econômicas para as usinas e  seus colaboradores;</a:t>
            </a:r>
          </a:p>
          <a:p>
            <a:pPr algn="just" eaLnBrk="1" hangingPunct="1">
              <a:spcBef>
                <a:spcPct val="50000"/>
              </a:spcBef>
              <a:spcAft>
                <a:spcPct val="300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200" dirty="0"/>
              <a:t> No aproveitamento desses materiais é importante respeitar as leis ambientais, a fim de maximizar o seu potencial de uso e evitar prejuízos ao meio ambiente;</a:t>
            </a:r>
          </a:p>
          <a:p>
            <a:pPr algn="just" eaLnBrk="1" hangingPunct="1">
              <a:spcBef>
                <a:spcPct val="50000"/>
              </a:spcBef>
              <a:spcAft>
                <a:spcPct val="300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altLang="pt-BR" sz="2200" dirty="0"/>
              <a:t> O gerenciamento de resíduos e subprodutos na indústria do açúcar e do álcool exige </a:t>
            </a:r>
            <a:r>
              <a:rPr lang="pt-BR" altLang="pt-BR" sz="2200" u="sng" dirty="0"/>
              <a:t>planejamento,</a:t>
            </a:r>
            <a:r>
              <a:rPr lang="pt-BR" altLang="pt-BR" sz="2200" dirty="0"/>
              <a:t> </a:t>
            </a:r>
            <a:r>
              <a:rPr lang="pt-BR" altLang="pt-BR" sz="2200" u="sng" dirty="0"/>
              <a:t>responsabilidade técnica,</a:t>
            </a:r>
            <a:r>
              <a:rPr lang="pt-BR" altLang="pt-BR" sz="2200" dirty="0"/>
              <a:t> </a:t>
            </a:r>
            <a:r>
              <a:rPr lang="pt-BR" altLang="pt-BR" sz="2200" u="sng" dirty="0"/>
              <a:t>programa  de educação,</a:t>
            </a:r>
            <a:r>
              <a:rPr lang="pt-BR" altLang="pt-BR" sz="2200" dirty="0"/>
              <a:t> </a:t>
            </a:r>
            <a:r>
              <a:rPr lang="pt-BR" altLang="pt-BR" sz="2200" u="sng" dirty="0"/>
              <a:t>monitoramento</a:t>
            </a:r>
            <a:r>
              <a:rPr lang="pt-BR" altLang="pt-BR" sz="2200" dirty="0"/>
              <a:t> </a:t>
            </a:r>
            <a:r>
              <a:rPr lang="pt-BR" altLang="pt-BR" sz="2200" u="sng" dirty="0"/>
              <a:t>e responsabilidade </a:t>
            </a:r>
            <a:r>
              <a:rPr lang="pt-BR" altLang="pt-BR" sz="2200" u="sng" dirty="0" err="1"/>
              <a:t>sócio-ambiental</a:t>
            </a:r>
            <a:r>
              <a:rPr lang="pt-BR" altLang="pt-BR" sz="2200" dirty="0"/>
              <a:t>.</a:t>
            </a:r>
            <a:endParaRPr lang="es-ES" altLang="pt-BR" sz="2200" dirty="0">
              <a:sym typeface="Symbol" panose="05050102010706020507" pitchFamily="18" charset="2"/>
            </a:endParaRP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B32403A9-A13C-493B-B704-640367138C3D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6" name="Picture 34" descr="http://www.pclq.usp.br/logo%20esalq.jpg">
            <a:extLst>
              <a:ext uri="{FF2B5EF4-FFF2-40B4-BE49-F238E27FC236}">
                <a16:creationId xmlns:a16="http://schemas.microsoft.com/office/drawing/2014/main" id="{DEBEA423-A900-4F52-B516-DA2DA6965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ogo1_usp_on">
            <a:extLst>
              <a:ext uri="{FF2B5EF4-FFF2-40B4-BE49-F238E27FC236}">
                <a16:creationId xmlns:a16="http://schemas.microsoft.com/office/drawing/2014/main" id="{CE9DA152-D8EC-4EFA-9F2D-E2A770EE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0" name="Rectangle 8">
            <a:extLst>
              <a:ext uri="{FF2B5EF4-FFF2-40B4-BE49-F238E27FC236}">
                <a16:creationId xmlns:a16="http://schemas.microsoft.com/office/drawing/2014/main" id="{D57F516A-A444-45F8-85B9-BA89A8D6E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47650"/>
            <a:ext cx="8134350" cy="733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266700" indent="-2667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41338"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t-PT" altLang="pt-BR" sz="2200" dirty="0">
                <a:latin typeface="Comic Sans MS" panose="030F0702030302020204" pitchFamily="66" charset="0"/>
                <a:cs typeface="Times New Roman" panose="02020603050405020304" pitchFamily="18" charset="0"/>
              </a:rPr>
              <a:t>2 Considerações sobre os resíduos e subprodutos gerados na agroindústria sucroalcooleira</a:t>
            </a:r>
            <a:endParaRPr lang="pt-BR" altLang="pt-BR" sz="2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97641" name="Line 9">
            <a:extLst>
              <a:ext uri="{FF2B5EF4-FFF2-40B4-BE49-F238E27FC236}">
                <a16:creationId xmlns:a16="http://schemas.microsoft.com/office/drawing/2014/main" id="{AAF55889-58AE-4C88-AD6E-5009F003FA47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513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97644" name="Text Box 12">
            <a:extLst>
              <a:ext uri="{FF2B5EF4-FFF2-40B4-BE49-F238E27FC236}">
                <a16:creationId xmlns:a16="http://schemas.microsoft.com/office/drawing/2014/main" id="{231E0015-A54F-4463-AD26-D504D8007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412875"/>
            <a:ext cx="2447925" cy="4667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400"/>
              <a:t>RESÍDUOS</a:t>
            </a:r>
            <a:endParaRPr lang="es-ES" altLang="pt-BR" sz="2400"/>
          </a:p>
        </p:txBody>
      </p:sp>
      <p:sp>
        <p:nvSpPr>
          <p:cNvPr id="197645" name="Text Box 13">
            <a:extLst>
              <a:ext uri="{FF2B5EF4-FFF2-40B4-BE49-F238E27FC236}">
                <a16:creationId xmlns:a16="http://schemas.microsoft.com/office/drawing/2014/main" id="{9BB39954-0866-413B-9635-AAB0902F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412875"/>
            <a:ext cx="2447925" cy="4667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400"/>
              <a:t>SUBPRODUTOS</a:t>
            </a:r>
            <a:endParaRPr lang="es-ES" altLang="pt-BR" sz="2400"/>
          </a:p>
        </p:txBody>
      </p:sp>
      <p:sp>
        <p:nvSpPr>
          <p:cNvPr id="197646" name="Text Box 14">
            <a:extLst>
              <a:ext uri="{FF2B5EF4-FFF2-40B4-BE49-F238E27FC236}">
                <a16:creationId xmlns:a16="http://schemas.microsoft.com/office/drawing/2014/main" id="{1CD35991-AF5C-41A7-AD11-6ABDBB792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565400"/>
            <a:ext cx="1295400" cy="4064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000">
                <a:latin typeface="Comic Sans MS" panose="030F0702030302020204" pitchFamily="66" charset="0"/>
              </a:rPr>
              <a:t>CINZA</a:t>
            </a:r>
            <a:endParaRPr lang="es-ES" altLang="pt-BR" sz="2000">
              <a:latin typeface="Comic Sans MS" panose="030F0702030302020204" pitchFamily="66" charset="0"/>
            </a:endParaRPr>
          </a:p>
        </p:txBody>
      </p:sp>
      <p:sp>
        <p:nvSpPr>
          <p:cNvPr id="197647" name="Text Box 15">
            <a:extLst>
              <a:ext uri="{FF2B5EF4-FFF2-40B4-BE49-F238E27FC236}">
                <a16:creationId xmlns:a16="http://schemas.microsoft.com/office/drawing/2014/main" id="{7E8481E9-01B1-4EB5-B33F-72BB944DD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565400"/>
            <a:ext cx="1223963" cy="4064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000" dirty="0">
                <a:latin typeface="Comic Sans MS" panose="030F0702030302020204" pitchFamily="66" charset="0"/>
              </a:rPr>
              <a:t>TORTA</a:t>
            </a:r>
            <a:endParaRPr lang="es-ES" altLang="pt-BR" sz="2000" dirty="0">
              <a:latin typeface="Comic Sans MS" panose="030F0702030302020204" pitchFamily="66" charset="0"/>
            </a:endParaRPr>
          </a:p>
        </p:txBody>
      </p:sp>
      <p:sp>
        <p:nvSpPr>
          <p:cNvPr id="197648" name="Text Box 16">
            <a:extLst>
              <a:ext uri="{FF2B5EF4-FFF2-40B4-BE49-F238E27FC236}">
                <a16:creationId xmlns:a16="http://schemas.microsoft.com/office/drawing/2014/main" id="{8854430B-0F42-4345-B19E-12A09364B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2565400"/>
            <a:ext cx="1511300" cy="4064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000">
                <a:latin typeface="Comic Sans MS" panose="030F0702030302020204" pitchFamily="66" charset="0"/>
              </a:rPr>
              <a:t>VINHAÇA</a:t>
            </a:r>
            <a:endParaRPr lang="es-ES" altLang="pt-BR" sz="2000">
              <a:latin typeface="Comic Sans MS" panose="030F0702030302020204" pitchFamily="66" charset="0"/>
            </a:endParaRPr>
          </a:p>
        </p:txBody>
      </p:sp>
      <p:sp>
        <p:nvSpPr>
          <p:cNvPr id="197649" name="Text Box 17">
            <a:extLst>
              <a:ext uri="{FF2B5EF4-FFF2-40B4-BE49-F238E27FC236}">
                <a16:creationId xmlns:a16="http://schemas.microsoft.com/office/drawing/2014/main" id="{027EC7CA-AF99-4E72-BA30-8C367F25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565400"/>
            <a:ext cx="1368425" cy="4064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000">
                <a:latin typeface="Comic Sans MS" panose="030F0702030302020204" pitchFamily="66" charset="0"/>
              </a:rPr>
              <a:t>BAGAÇO</a:t>
            </a:r>
            <a:endParaRPr lang="es-ES" altLang="pt-BR" sz="2000">
              <a:latin typeface="Comic Sans MS" panose="030F0702030302020204" pitchFamily="66" charset="0"/>
            </a:endParaRPr>
          </a:p>
        </p:txBody>
      </p:sp>
      <p:sp>
        <p:nvSpPr>
          <p:cNvPr id="197650" name="Text Box 18">
            <a:extLst>
              <a:ext uri="{FF2B5EF4-FFF2-40B4-BE49-F238E27FC236}">
                <a16:creationId xmlns:a16="http://schemas.microsoft.com/office/drawing/2014/main" id="{590BD67B-C458-4452-AB72-F54C6402D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565400"/>
            <a:ext cx="1800225" cy="4064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000">
                <a:latin typeface="Comic Sans MS" panose="030F0702030302020204" pitchFamily="66" charset="0"/>
              </a:rPr>
              <a:t>LEVEDURAS</a:t>
            </a:r>
            <a:endParaRPr lang="es-ES" altLang="pt-BR" sz="2000">
              <a:latin typeface="Comic Sans MS" panose="030F0702030302020204" pitchFamily="66" charset="0"/>
            </a:endParaRPr>
          </a:p>
        </p:txBody>
      </p:sp>
      <p:sp>
        <p:nvSpPr>
          <p:cNvPr id="197651" name="Text Box 19">
            <a:extLst>
              <a:ext uri="{FF2B5EF4-FFF2-40B4-BE49-F238E27FC236}">
                <a16:creationId xmlns:a16="http://schemas.microsoft.com/office/drawing/2014/main" id="{2B95657D-D6B0-43B6-B423-F5984D8F1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2565400"/>
            <a:ext cx="1441450" cy="4064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000">
                <a:latin typeface="Comic Sans MS" panose="030F0702030302020204" pitchFamily="66" charset="0"/>
              </a:rPr>
              <a:t>MELAÇO</a:t>
            </a:r>
            <a:endParaRPr lang="es-ES" altLang="pt-BR" sz="2000">
              <a:latin typeface="Comic Sans MS" panose="030F0702030302020204" pitchFamily="66" charset="0"/>
            </a:endParaRPr>
          </a:p>
        </p:txBody>
      </p:sp>
      <p:sp>
        <p:nvSpPr>
          <p:cNvPr id="197652" name="Line 20">
            <a:extLst>
              <a:ext uri="{FF2B5EF4-FFF2-40B4-BE49-F238E27FC236}">
                <a16:creationId xmlns:a16="http://schemas.microsoft.com/office/drawing/2014/main" id="{2661E6EB-D8AA-444E-9C9C-D6899B4E1A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338" y="2264904"/>
            <a:ext cx="2878137" cy="11571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53" name="Line 21">
            <a:extLst>
              <a:ext uri="{FF2B5EF4-FFF2-40B4-BE49-F238E27FC236}">
                <a16:creationId xmlns:a16="http://schemas.microsoft.com/office/drawing/2014/main" id="{31652070-5AE7-4261-9C6D-19CAA16B5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" y="2276475"/>
            <a:ext cx="0" cy="288925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54" name="Line 22">
            <a:extLst>
              <a:ext uri="{FF2B5EF4-FFF2-40B4-BE49-F238E27FC236}">
                <a16:creationId xmlns:a16="http://schemas.microsoft.com/office/drawing/2014/main" id="{596590E1-B88D-4AE9-BCF1-F884B28A63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84548" y="2274891"/>
            <a:ext cx="3632365" cy="1584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55" name="Line 23">
            <a:extLst>
              <a:ext uri="{FF2B5EF4-FFF2-40B4-BE49-F238E27FC236}">
                <a16:creationId xmlns:a16="http://schemas.microsoft.com/office/drawing/2014/main" id="{ED92F14D-0F5E-462A-B4D0-D5F7D94F0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2997200"/>
            <a:ext cx="0" cy="503238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56" name="Line 24">
            <a:extLst>
              <a:ext uri="{FF2B5EF4-FFF2-40B4-BE49-F238E27FC236}">
                <a16:creationId xmlns:a16="http://schemas.microsoft.com/office/drawing/2014/main" id="{EF028AB2-9E13-4B5B-AF14-71165AFBECA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1725" y="1916113"/>
            <a:ext cx="0" cy="360363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57" name="Line 25">
            <a:extLst>
              <a:ext uri="{FF2B5EF4-FFF2-40B4-BE49-F238E27FC236}">
                <a16:creationId xmlns:a16="http://schemas.microsoft.com/office/drawing/2014/main" id="{A98AAE58-3B0F-49B6-B922-F4BD2EF34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2276475"/>
            <a:ext cx="0" cy="288925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58" name="Line 26">
            <a:extLst>
              <a:ext uri="{FF2B5EF4-FFF2-40B4-BE49-F238E27FC236}">
                <a16:creationId xmlns:a16="http://schemas.microsoft.com/office/drawing/2014/main" id="{0AD10314-927B-4472-A202-963641E4D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2275979"/>
            <a:ext cx="0" cy="288925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59" name="Line 27">
            <a:extLst>
              <a:ext uri="{FF2B5EF4-FFF2-40B4-BE49-F238E27FC236}">
                <a16:creationId xmlns:a16="http://schemas.microsoft.com/office/drawing/2014/main" id="{200103B4-7365-4E9C-A256-E574EC052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4008" y="2276475"/>
            <a:ext cx="0" cy="288925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0" name="Line 28">
            <a:extLst>
              <a:ext uri="{FF2B5EF4-FFF2-40B4-BE49-F238E27FC236}">
                <a16:creationId xmlns:a16="http://schemas.microsoft.com/office/drawing/2014/main" id="{2566E3E9-73B0-4690-BA94-DC787886E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2276475"/>
            <a:ext cx="0" cy="288925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1" name="Line 29">
            <a:extLst>
              <a:ext uri="{FF2B5EF4-FFF2-40B4-BE49-F238E27FC236}">
                <a16:creationId xmlns:a16="http://schemas.microsoft.com/office/drawing/2014/main" id="{1A45509E-1D76-4AEC-A960-C1985AB53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6913" y="2276475"/>
            <a:ext cx="0" cy="288925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2" name="Text Box 30">
            <a:extLst>
              <a:ext uri="{FF2B5EF4-FFF2-40B4-BE49-F238E27FC236}">
                <a16:creationId xmlns:a16="http://schemas.microsoft.com/office/drawing/2014/main" id="{4F3668A1-12F1-4880-AD77-B6377C9C8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322638"/>
            <a:ext cx="2447925" cy="4667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400"/>
              <a:t>APLICAÇÕES</a:t>
            </a:r>
            <a:endParaRPr lang="es-ES" altLang="pt-BR" sz="2400"/>
          </a:p>
        </p:txBody>
      </p:sp>
      <p:sp>
        <p:nvSpPr>
          <p:cNvPr id="197663" name="Line 31">
            <a:extLst>
              <a:ext uri="{FF2B5EF4-FFF2-40B4-BE49-F238E27FC236}">
                <a16:creationId xmlns:a16="http://schemas.microsoft.com/office/drawing/2014/main" id="{50C700C3-5D48-4311-A736-0662CA282A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188" y="3500438"/>
            <a:ext cx="2665413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4" name="Line 32">
            <a:extLst>
              <a:ext uri="{FF2B5EF4-FFF2-40B4-BE49-F238E27FC236}">
                <a16:creationId xmlns:a16="http://schemas.microsoft.com/office/drawing/2014/main" id="{24059755-8C59-4EC4-BF9E-86021B910E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24525" y="3500438"/>
            <a:ext cx="2519363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5" name="Line 33">
            <a:extLst>
              <a:ext uri="{FF2B5EF4-FFF2-40B4-BE49-F238E27FC236}">
                <a16:creationId xmlns:a16="http://schemas.microsoft.com/office/drawing/2014/main" id="{A9ADE875-275F-4DAA-A91B-9E660A8CC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2997200"/>
            <a:ext cx="0" cy="503238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6" name="Line 34">
            <a:extLst>
              <a:ext uri="{FF2B5EF4-FFF2-40B4-BE49-F238E27FC236}">
                <a16:creationId xmlns:a16="http://schemas.microsoft.com/office/drawing/2014/main" id="{68D6EE9F-AC28-4125-A3E9-9A8B4EBA1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2997200"/>
            <a:ext cx="0" cy="503238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7" name="Line 35">
            <a:extLst>
              <a:ext uri="{FF2B5EF4-FFF2-40B4-BE49-F238E27FC236}">
                <a16:creationId xmlns:a16="http://schemas.microsoft.com/office/drawing/2014/main" id="{717BBD7C-A99E-4226-8A94-6F1498D19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3888" y="2997200"/>
            <a:ext cx="0" cy="503238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8" name="Line 36">
            <a:extLst>
              <a:ext uri="{FF2B5EF4-FFF2-40B4-BE49-F238E27FC236}">
                <a16:creationId xmlns:a16="http://schemas.microsoft.com/office/drawing/2014/main" id="{ED1DBFF0-3F04-43A4-8524-578FC37E6A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2997200"/>
            <a:ext cx="0" cy="287338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69" name="Line 37">
            <a:extLst>
              <a:ext uri="{FF2B5EF4-FFF2-40B4-BE49-F238E27FC236}">
                <a16:creationId xmlns:a16="http://schemas.microsoft.com/office/drawing/2014/main" id="{34542D54-7DB8-42F5-926A-F2E778442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2997200"/>
            <a:ext cx="0" cy="287338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0" name="Line 38">
            <a:extLst>
              <a:ext uri="{FF2B5EF4-FFF2-40B4-BE49-F238E27FC236}">
                <a16:creationId xmlns:a16="http://schemas.microsoft.com/office/drawing/2014/main" id="{3F0A9E7B-6CA5-4CE2-8805-D67F42F94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1916113"/>
            <a:ext cx="0" cy="360363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1" name="Line 39">
            <a:extLst>
              <a:ext uri="{FF2B5EF4-FFF2-40B4-BE49-F238E27FC236}">
                <a16:creationId xmlns:a16="http://schemas.microsoft.com/office/drawing/2014/main" id="{6033DEF2-90C7-48B6-BFBA-82073EA1F2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3789363"/>
            <a:ext cx="0" cy="21590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2" name="Line 40">
            <a:extLst>
              <a:ext uri="{FF2B5EF4-FFF2-40B4-BE49-F238E27FC236}">
                <a16:creationId xmlns:a16="http://schemas.microsoft.com/office/drawing/2014/main" id="{64053C2F-F98A-4E1A-8FEE-D44F251EF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388" y="4005263"/>
            <a:ext cx="5976938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3" name="Line 41">
            <a:extLst>
              <a:ext uri="{FF2B5EF4-FFF2-40B4-BE49-F238E27FC236}">
                <a16:creationId xmlns:a16="http://schemas.microsoft.com/office/drawing/2014/main" id="{DEB4D019-9C6B-4A23-953C-D427FC2714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4005263"/>
            <a:ext cx="0" cy="2087563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4" name="Line 42">
            <a:extLst>
              <a:ext uri="{FF2B5EF4-FFF2-40B4-BE49-F238E27FC236}">
                <a16:creationId xmlns:a16="http://schemas.microsoft.com/office/drawing/2014/main" id="{60A1C37A-CEE0-4F89-B1F4-674F464C9C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4005263"/>
            <a:ext cx="0" cy="2087563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5" name="Line 43">
            <a:extLst>
              <a:ext uri="{FF2B5EF4-FFF2-40B4-BE49-F238E27FC236}">
                <a16:creationId xmlns:a16="http://schemas.microsoft.com/office/drawing/2014/main" id="{D9B3E756-B116-4EAD-B2BC-6B0ED5BF2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4005263"/>
            <a:ext cx="0" cy="208915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6" name="Line 44">
            <a:extLst>
              <a:ext uri="{FF2B5EF4-FFF2-40B4-BE49-F238E27FC236}">
                <a16:creationId xmlns:a16="http://schemas.microsoft.com/office/drawing/2014/main" id="{885E40B9-D9A0-46F3-991C-4CB321647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4437063"/>
            <a:ext cx="288925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7" name="Line 45">
            <a:extLst>
              <a:ext uri="{FF2B5EF4-FFF2-40B4-BE49-F238E27FC236}">
                <a16:creationId xmlns:a16="http://schemas.microsoft.com/office/drawing/2014/main" id="{FCC92E2F-E08D-4656-B227-F9466D482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5157788"/>
            <a:ext cx="288925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8" name="Line 46">
            <a:extLst>
              <a:ext uri="{FF2B5EF4-FFF2-40B4-BE49-F238E27FC236}">
                <a16:creationId xmlns:a16="http://schemas.microsoft.com/office/drawing/2014/main" id="{BA4B838E-832D-4E1A-8692-DE4C2DEB0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6092825"/>
            <a:ext cx="288925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79" name="Line 47">
            <a:extLst>
              <a:ext uri="{FF2B5EF4-FFF2-40B4-BE49-F238E27FC236}">
                <a16:creationId xmlns:a16="http://schemas.microsoft.com/office/drawing/2014/main" id="{C9E580C9-973F-4BC9-AF54-1AC4C67011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4437063"/>
            <a:ext cx="288925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80" name="Line 48">
            <a:extLst>
              <a:ext uri="{FF2B5EF4-FFF2-40B4-BE49-F238E27FC236}">
                <a16:creationId xmlns:a16="http://schemas.microsoft.com/office/drawing/2014/main" id="{37BC4605-8F4D-4FE8-AFC8-865A48CD7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4437063"/>
            <a:ext cx="288925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81" name="Line 49">
            <a:extLst>
              <a:ext uri="{FF2B5EF4-FFF2-40B4-BE49-F238E27FC236}">
                <a16:creationId xmlns:a16="http://schemas.microsoft.com/office/drawing/2014/main" id="{72B61EF3-1B0C-4A76-ACD9-F76298C12E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5157788"/>
            <a:ext cx="288925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82" name="Line 50">
            <a:extLst>
              <a:ext uri="{FF2B5EF4-FFF2-40B4-BE49-F238E27FC236}">
                <a16:creationId xmlns:a16="http://schemas.microsoft.com/office/drawing/2014/main" id="{11551F9A-B3AC-49F8-83DC-4755BCC91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5157788"/>
            <a:ext cx="288925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83" name="Line 51">
            <a:extLst>
              <a:ext uri="{FF2B5EF4-FFF2-40B4-BE49-F238E27FC236}">
                <a16:creationId xmlns:a16="http://schemas.microsoft.com/office/drawing/2014/main" id="{0566DB26-162D-4D93-BECF-3DF10CA97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6092825"/>
            <a:ext cx="288925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7684" name="Line 52">
            <a:extLst>
              <a:ext uri="{FF2B5EF4-FFF2-40B4-BE49-F238E27FC236}">
                <a16:creationId xmlns:a16="http://schemas.microsoft.com/office/drawing/2014/main" id="{321D83DF-42DC-449D-A4F3-3335EBA19F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6092825"/>
            <a:ext cx="287338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97685" name="Group 53">
            <a:extLst>
              <a:ext uri="{FF2B5EF4-FFF2-40B4-BE49-F238E27FC236}">
                <a16:creationId xmlns:a16="http://schemas.microsoft.com/office/drawing/2014/main" id="{A317AF38-1BB1-4D6D-8CC7-A0155E34D9D0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4219575"/>
            <a:ext cx="2376488" cy="433388"/>
            <a:chOff x="4150" y="2613"/>
            <a:chExt cx="1497" cy="273"/>
          </a:xfrm>
        </p:grpSpPr>
        <p:sp>
          <p:nvSpPr>
            <p:cNvPr id="197686" name="AutoShape 54">
              <a:extLst>
                <a:ext uri="{FF2B5EF4-FFF2-40B4-BE49-F238E27FC236}">
                  <a16:creationId xmlns:a16="http://schemas.microsoft.com/office/drawing/2014/main" id="{1FB861AF-FD5E-43F2-95FF-9EF1EA959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2613"/>
              <a:ext cx="1497" cy="273"/>
            </a:xfrm>
            <a:prstGeom prst="flowChartAlternateProcess">
              <a:avLst/>
            </a:prstGeom>
            <a:solidFill>
              <a:srgbClr val="66FF66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7687" name="Text Box 55">
              <a:extLst>
                <a:ext uri="{FF2B5EF4-FFF2-40B4-BE49-F238E27FC236}">
                  <a16:creationId xmlns:a16="http://schemas.microsoft.com/office/drawing/2014/main" id="{7EAC8790-38EF-4C94-AC3D-1FE1939F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614"/>
              <a:ext cx="14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dirty="0"/>
                <a:t>Adubação</a:t>
              </a:r>
              <a:endParaRPr lang="es-ES" altLang="pt-BR" sz="2000" dirty="0"/>
            </a:p>
          </p:txBody>
        </p:sp>
      </p:grpSp>
      <p:grpSp>
        <p:nvGrpSpPr>
          <p:cNvPr id="197688" name="Group 56">
            <a:extLst>
              <a:ext uri="{FF2B5EF4-FFF2-40B4-BE49-F238E27FC236}">
                <a16:creationId xmlns:a16="http://schemas.microsoft.com/office/drawing/2014/main" id="{E9FE25A5-7745-4660-B651-89B54D9DF106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4941888"/>
            <a:ext cx="2376488" cy="433388"/>
            <a:chOff x="4150" y="3066"/>
            <a:chExt cx="1497" cy="273"/>
          </a:xfrm>
        </p:grpSpPr>
        <p:grpSp>
          <p:nvGrpSpPr>
            <p:cNvPr id="197689" name="Group 57">
              <a:extLst>
                <a:ext uri="{FF2B5EF4-FFF2-40B4-BE49-F238E27FC236}">
                  <a16:creationId xmlns:a16="http://schemas.microsoft.com/office/drawing/2014/main" id="{85E0F121-F779-4639-ABB2-C6D9081DB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" y="3066"/>
              <a:ext cx="1497" cy="273"/>
              <a:chOff x="4150" y="2613"/>
              <a:chExt cx="1497" cy="273"/>
            </a:xfrm>
          </p:grpSpPr>
          <p:sp>
            <p:nvSpPr>
              <p:cNvPr id="197690" name="AutoShape 58">
                <a:extLst>
                  <a:ext uri="{FF2B5EF4-FFF2-40B4-BE49-F238E27FC236}">
                    <a16:creationId xmlns:a16="http://schemas.microsoft.com/office/drawing/2014/main" id="{51FE4B97-786C-4E23-B932-2DCB0F3FA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2613"/>
                <a:ext cx="1497" cy="273"/>
              </a:xfrm>
              <a:prstGeom prst="flowChartAlternateProcess">
                <a:avLst/>
              </a:prstGeom>
              <a:solidFill>
                <a:srgbClr val="66FF66"/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7691" name="Text Box 59">
                <a:extLst>
                  <a:ext uri="{FF2B5EF4-FFF2-40B4-BE49-F238E27FC236}">
                    <a16:creationId xmlns:a16="http://schemas.microsoft.com/office/drawing/2014/main" id="{29700D07-EC97-4778-99EE-9A42D0285D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0" y="2614"/>
                <a:ext cx="140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es-ES" altLang="pt-BR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7692" name="Text Box 60">
              <a:extLst>
                <a:ext uri="{FF2B5EF4-FFF2-40B4-BE49-F238E27FC236}">
                  <a16:creationId xmlns:a16="http://schemas.microsoft.com/office/drawing/2014/main" id="{C95D3646-6C7E-4761-AEA8-DC4ABB714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" y="3067"/>
              <a:ext cx="12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dirty="0"/>
                <a:t>Fertirrigação</a:t>
              </a:r>
              <a:endParaRPr lang="es-ES" altLang="pt-BR" sz="2000" dirty="0"/>
            </a:p>
          </p:txBody>
        </p:sp>
      </p:grpSp>
      <p:grpSp>
        <p:nvGrpSpPr>
          <p:cNvPr id="197693" name="Group 61">
            <a:extLst>
              <a:ext uri="{FF2B5EF4-FFF2-40B4-BE49-F238E27FC236}">
                <a16:creationId xmlns:a16="http://schemas.microsoft.com/office/drawing/2014/main" id="{59869C73-9013-4CBF-AB65-99779B475210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5803900"/>
            <a:ext cx="2376488" cy="433388"/>
            <a:chOff x="4150" y="3656"/>
            <a:chExt cx="1497" cy="273"/>
          </a:xfrm>
        </p:grpSpPr>
        <p:grpSp>
          <p:nvGrpSpPr>
            <p:cNvPr id="197694" name="Group 62">
              <a:extLst>
                <a:ext uri="{FF2B5EF4-FFF2-40B4-BE49-F238E27FC236}">
                  <a16:creationId xmlns:a16="http://schemas.microsoft.com/office/drawing/2014/main" id="{2C51BE3B-D19A-4D57-8842-59814942E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" y="3656"/>
              <a:ext cx="1497" cy="273"/>
              <a:chOff x="4150" y="3066"/>
              <a:chExt cx="1497" cy="273"/>
            </a:xfrm>
          </p:grpSpPr>
          <p:grpSp>
            <p:nvGrpSpPr>
              <p:cNvPr id="197695" name="Group 63">
                <a:extLst>
                  <a:ext uri="{FF2B5EF4-FFF2-40B4-BE49-F238E27FC236}">
                    <a16:creationId xmlns:a16="http://schemas.microsoft.com/office/drawing/2014/main" id="{044380C4-F490-410E-B4AF-C4252309B6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0" y="3066"/>
                <a:ext cx="1497" cy="273"/>
                <a:chOff x="4150" y="2613"/>
                <a:chExt cx="1497" cy="273"/>
              </a:xfrm>
            </p:grpSpPr>
            <p:sp>
              <p:nvSpPr>
                <p:cNvPr id="197696" name="AutoShape 64">
                  <a:extLst>
                    <a:ext uri="{FF2B5EF4-FFF2-40B4-BE49-F238E27FC236}">
                      <a16:creationId xmlns:a16="http://schemas.microsoft.com/office/drawing/2014/main" id="{2926BBA7-8A06-4479-9F8A-5F54A7DC4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0" y="2613"/>
                  <a:ext cx="1497" cy="273"/>
                </a:xfrm>
                <a:prstGeom prst="flowChartAlternateProcess">
                  <a:avLst/>
                </a:prstGeom>
                <a:solidFill>
                  <a:srgbClr val="66FF66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97697" name="Text Box 65">
                  <a:extLst>
                    <a:ext uri="{FF2B5EF4-FFF2-40B4-BE49-F238E27FC236}">
                      <a16:creationId xmlns:a16="http://schemas.microsoft.com/office/drawing/2014/main" id="{877E130E-E1F4-4376-B10B-8A7BEA65F4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50" y="2614"/>
                  <a:ext cx="140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es-ES" altLang="pt-BR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7698" name="Text Box 66">
                <a:extLst>
                  <a:ext uri="{FF2B5EF4-FFF2-40B4-BE49-F238E27FC236}">
                    <a16:creationId xmlns:a16="http://schemas.microsoft.com/office/drawing/2014/main" id="{F3748D55-B55C-4F67-AEC5-E456D3BE7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1" y="3067"/>
                <a:ext cx="127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es-ES" altLang="pt-BR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7699" name="Text Box 67">
              <a:extLst>
                <a:ext uri="{FF2B5EF4-FFF2-40B4-BE49-F238E27FC236}">
                  <a16:creationId xmlns:a16="http://schemas.microsoft.com/office/drawing/2014/main" id="{799C6649-0B56-4447-ACBE-3BFCA8D98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3657"/>
              <a:ext cx="136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Biogás de resíduos</a:t>
              </a:r>
              <a:endParaRPr lang="es-ES" altLang="pt-BR" sz="2000"/>
            </a:p>
          </p:txBody>
        </p:sp>
      </p:grpSp>
      <p:grpSp>
        <p:nvGrpSpPr>
          <p:cNvPr id="197700" name="Group 68">
            <a:extLst>
              <a:ext uri="{FF2B5EF4-FFF2-40B4-BE49-F238E27FC236}">
                <a16:creationId xmlns:a16="http://schemas.microsoft.com/office/drawing/2014/main" id="{A8CF62B8-19A4-42F4-8540-7A41399DE7E2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4219575"/>
            <a:ext cx="2303463" cy="504825"/>
            <a:chOff x="431" y="2296"/>
            <a:chExt cx="1451" cy="318"/>
          </a:xfrm>
        </p:grpSpPr>
        <p:sp>
          <p:nvSpPr>
            <p:cNvPr id="197701" name="AutoShape 69">
              <a:extLst>
                <a:ext uri="{FF2B5EF4-FFF2-40B4-BE49-F238E27FC236}">
                  <a16:creationId xmlns:a16="http://schemas.microsoft.com/office/drawing/2014/main" id="{52110977-44C5-4ADB-BB18-47491059C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2296"/>
              <a:ext cx="1451" cy="318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7702" name="Text Box 70">
              <a:extLst>
                <a:ext uri="{FF2B5EF4-FFF2-40B4-BE49-F238E27FC236}">
                  <a16:creationId xmlns:a16="http://schemas.microsoft.com/office/drawing/2014/main" id="{D74D6614-4612-47A3-90E5-B0D34D2DC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2296"/>
              <a:ext cx="13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pt-BR" altLang="pt-BR" sz="2000"/>
                <a:t>Produção de álcool</a:t>
              </a:r>
              <a:endParaRPr lang="es-ES" altLang="pt-BR" sz="2000"/>
            </a:p>
          </p:txBody>
        </p:sp>
      </p:grpSp>
      <p:grpSp>
        <p:nvGrpSpPr>
          <p:cNvPr id="197703" name="Group 71">
            <a:extLst>
              <a:ext uri="{FF2B5EF4-FFF2-40B4-BE49-F238E27FC236}">
                <a16:creationId xmlns:a16="http://schemas.microsoft.com/office/drawing/2014/main" id="{4B939E5F-FE21-4552-B7CB-0CC651A8886A}"/>
              </a:ext>
            </a:extLst>
          </p:cNvPr>
          <p:cNvGrpSpPr>
            <a:grpSpLocks/>
          </p:cNvGrpSpPr>
          <p:nvPr/>
        </p:nvGrpSpPr>
        <p:grpSpPr bwMode="auto">
          <a:xfrm>
            <a:off x="396875" y="4948170"/>
            <a:ext cx="2303463" cy="504825"/>
            <a:chOff x="340" y="3113"/>
            <a:chExt cx="1451" cy="318"/>
          </a:xfrm>
        </p:grpSpPr>
        <p:grpSp>
          <p:nvGrpSpPr>
            <p:cNvPr id="197704" name="Group 72">
              <a:extLst>
                <a:ext uri="{FF2B5EF4-FFF2-40B4-BE49-F238E27FC236}">
                  <a16:creationId xmlns:a16="http://schemas.microsoft.com/office/drawing/2014/main" id="{BD328483-F1DA-4C4B-8376-4CC3A2CE36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" y="3113"/>
              <a:ext cx="1451" cy="318"/>
              <a:chOff x="431" y="2296"/>
              <a:chExt cx="1451" cy="318"/>
            </a:xfrm>
          </p:grpSpPr>
          <p:sp>
            <p:nvSpPr>
              <p:cNvPr id="197705" name="AutoShape 73">
                <a:extLst>
                  <a:ext uri="{FF2B5EF4-FFF2-40B4-BE49-F238E27FC236}">
                    <a16:creationId xmlns:a16="http://schemas.microsoft.com/office/drawing/2014/main" id="{1F880143-012B-4C56-B471-4891EBBDC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" y="2296"/>
                <a:ext cx="1451" cy="318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7706" name="Text Box 74">
                <a:extLst>
                  <a:ext uri="{FF2B5EF4-FFF2-40B4-BE49-F238E27FC236}">
                    <a16:creationId xmlns:a16="http://schemas.microsoft.com/office/drawing/2014/main" id="{FA637C19-4558-49E9-AF37-593970E3A9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" y="2296"/>
                <a:ext cx="136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</a:pPr>
                <a:endParaRPr lang="es-ES" altLang="pt-BR" sz="2000"/>
              </a:p>
            </p:txBody>
          </p:sp>
        </p:grpSp>
        <p:sp>
          <p:nvSpPr>
            <p:cNvPr id="197707" name="Text Box 75">
              <a:extLst>
                <a:ext uri="{FF2B5EF4-FFF2-40B4-BE49-F238E27FC236}">
                  <a16:creationId xmlns:a16="http://schemas.microsoft.com/office/drawing/2014/main" id="{07424298-F874-46BD-976B-88D79FBF6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3158"/>
              <a:ext cx="131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dirty="0"/>
                <a:t>Ração animal</a:t>
              </a:r>
              <a:endParaRPr lang="es-ES" altLang="pt-BR" sz="2000" dirty="0"/>
            </a:p>
          </p:txBody>
        </p:sp>
      </p:grpSp>
      <p:grpSp>
        <p:nvGrpSpPr>
          <p:cNvPr id="197708" name="Group 76">
            <a:extLst>
              <a:ext uri="{FF2B5EF4-FFF2-40B4-BE49-F238E27FC236}">
                <a16:creationId xmlns:a16="http://schemas.microsoft.com/office/drawing/2014/main" id="{85B77934-5E25-4A5F-8E13-FDBBEEC4DCEC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5805488"/>
            <a:ext cx="2303463" cy="504825"/>
            <a:chOff x="340" y="3657"/>
            <a:chExt cx="1451" cy="318"/>
          </a:xfrm>
        </p:grpSpPr>
        <p:grpSp>
          <p:nvGrpSpPr>
            <p:cNvPr id="197709" name="Group 77">
              <a:extLst>
                <a:ext uri="{FF2B5EF4-FFF2-40B4-BE49-F238E27FC236}">
                  <a16:creationId xmlns:a16="http://schemas.microsoft.com/office/drawing/2014/main" id="{57121644-D10A-4431-9176-D25FDF033D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" y="3657"/>
              <a:ext cx="1451" cy="318"/>
              <a:chOff x="340" y="3113"/>
              <a:chExt cx="1451" cy="318"/>
            </a:xfrm>
          </p:grpSpPr>
          <p:grpSp>
            <p:nvGrpSpPr>
              <p:cNvPr id="197710" name="Group 78">
                <a:extLst>
                  <a:ext uri="{FF2B5EF4-FFF2-40B4-BE49-F238E27FC236}">
                    <a16:creationId xmlns:a16="http://schemas.microsoft.com/office/drawing/2014/main" id="{425D860B-4777-4523-AFB5-B1C1EF1C02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" y="3113"/>
                <a:ext cx="1451" cy="318"/>
                <a:chOff x="431" y="2296"/>
                <a:chExt cx="1451" cy="318"/>
              </a:xfrm>
            </p:grpSpPr>
            <p:sp>
              <p:nvSpPr>
                <p:cNvPr id="197711" name="AutoShape 79">
                  <a:extLst>
                    <a:ext uri="{FF2B5EF4-FFF2-40B4-BE49-F238E27FC236}">
                      <a16:creationId xmlns:a16="http://schemas.microsoft.com/office/drawing/2014/main" id="{1141BB72-47F4-4E09-BAFB-05E13C78B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" y="2296"/>
                  <a:ext cx="1451" cy="318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97712" name="Text Box 80">
                  <a:extLst>
                    <a:ext uri="{FF2B5EF4-FFF2-40B4-BE49-F238E27FC236}">
                      <a16:creationId xmlns:a16="http://schemas.microsoft.com/office/drawing/2014/main" id="{B24D6A7D-F5B6-4C0D-B89D-3F2EB5D5B4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" y="2296"/>
                  <a:ext cx="136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 eaLnBrk="1" hangingPunct="1">
                    <a:spcBef>
                      <a:spcPct val="50000"/>
                    </a:spcBef>
                  </a:pPr>
                  <a:endParaRPr lang="es-ES" altLang="pt-BR" sz="2000"/>
                </a:p>
              </p:txBody>
            </p:sp>
          </p:grpSp>
          <p:sp>
            <p:nvSpPr>
              <p:cNvPr id="197713" name="Text Box 81">
                <a:extLst>
                  <a:ext uri="{FF2B5EF4-FFF2-40B4-BE49-F238E27FC236}">
                    <a16:creationId xmlns:a16="http://schemas.microsoft.com/office/drawing/2014/main" id="{ED774CBA-06A1-4800-9032-8C34E53618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" y="3158"/>
                <a:ext cx="13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es-ES" altLang="pt-BR" sz="2000"/>
              </a:p>
            </p:txBody>
          </p:sp>
        </p:grpSp>
        <p:sp>
          <p:nvSpPr>
            <p:cNvPr id="197714" name="Text Box 82">
              <a:extLst>
                <a:ext uri="{FF2B5EF4-FFF2-40B4-BE49-F238E27FC236}">
                  <a16:creationId xmlns:a16="http://schemas.microsoft.com/office/drawing/2014/main" id="{0CE98D81-9FC6-4534-A2C4-67D174655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3657"/>
              <a:ext cx="11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/>
                <a:t>Co-geração</a:t>
              </a:r>
              <a:endParaRPr lang="es-ES" altLang="pt-BR" sz="2000"/>
            </a:p>
          </p:txBody>
        </p:sp>
      </p:grpSp>
      <p:grpSp>
        <p:nvGrpSpPr>
          <p:cNvPr id="197715" name="Group 83">
            <a:extLst>
              <a:ext uri="{FF2B5EF4-FFF2-40B4-BE49-F238E27FC236}">
                <a16:creationId xmlns:a16="http://schemas.microsoft.com/office/drawing/2014/main" id="{503EA2DF-C3E5-42F4-8DEB-43798B3288A6}"/>
              </a:ext>
            </a:extLst>
          </p:cNvPr>
          <p:cNvGrpSpPr>
            <a:grpSpLocks/>
          </p:cNvGrpSpPr>
          <p:nvPr/>
        </p:nvGrpSpPr>
        <p:grpSpPr bwMode="auto">
          <a:xfrm>
            <a:off x="3492500" y="4221163"/>
            <a:ext cx="2519363" cy="431800"/>
            <a:chOff x="2064" y="2478"/>
            <a:chExt cx="1678" cy="272"/>
          </a:xfrm>
        </p:grpSpPr>
        <p:sp>
          <p:nvSpPr>
            <p:cNvPr id="197716" name="AutoShape 84">
              <a:extLst>
                <a:ext uri="{FF2B5EF4-FFF2-40B4-BE49-F238E27FC236}">
                  <a16:creationId xmlns:a16="http://schemas.microsoft.com/office/drawing/2014/main" id="{E976B452-E7A9-4435-9342-3A085770E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78"/>
              <a:ext cx="1678" cy="272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7717" name="Text Box 85">
              <a:extLst>
                <a:ext uri="{FF2B5EF4-FFF2-40B4-BE49-F238E27FC236}">
                  <a16:creationId xmlns:a16="http://schemas.microsoft.com/office/drawing/2014/main" id="{6FBFC9A5-7B2B-4340-AC0C-F7219FE79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478"/>
              <a:ext cx="15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dirty="0"/>
                <a:t>Construção civil</a:t>
              </a:r>
              <a:endParaRPr lang="es-ES" altLang="pt-BR" sz="2000" dirty="0"/>
            </a:p>
          </p:txBody>
        </p:sp>
      </p:grpSp>
      <p:sp>
        <p:nvSpPr>
          <p:cNvPr id="197718" name="Text Box 86">
            <a:extLst>
              <a:ext uri="{FF2B5EF4-FFF2-40B4-BE49-F238E27FC236}">
                <a16:creationId xmlns:a16="http://schemas.microsoft.com/office/drawing/2014/main" id="{B2AC799B-2A91-44F6-A8FC-E9C32276D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4941888"/>
            <a:ext cx="2381250" cy="3968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altLang="pt-BR" sz="2000">
              <a:solidFill>
                <a:srgbClr val="FFFF66"/>
              </a:solidFill>
            </a:endParaRPr>
          </a:p>
        </p:txBody>
      </p:sp>
      <p:grpSp>
        <p:nvGrpSpPr>
          <p:cNvPr id="197719" name="Group 87">
            <a:extLst>
              <a:ext uri="{FF2B5EF4-FFF2-40B4-BE49-F238E27FC236}">
                <a16:creationId xmlns:a16="http://schemas.microsoft.com/office/drawing/2014/main" id="{F08986DA-BBC4-4B06-9274-89E9109F5FEF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4941888"/>
            <a:ext cx="2592388" cy="431800"/>
            <a:chOff x="2200" y="3113"/>
            <a:chExt cx="1633" cy="272"/>
          </a:xfrm>
        </p:grpSpPr>
        <p:sp>
          <p:nvSpPr>
            <p:cNvPr id="197720" name="AutoShape 88">
              <a:extLst>
                <a:ext uri="{FF2B5EF4-FFF2-40B4-BE49-F238E27FC236}">
                  <a16:creationId xmlns:a16="http://schemas.microsoft.com/office/drawing/2014/main" id="{291CEA01-1BEE-41C7-AF9A-5F1394096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3113"/>
              <a:ext cx="1633" cy="272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7721" name="Text Box 89">
              <a:extLst>
                <a:ext uri="{FF2B5EF4-FFF2-40B4-BE49-F238E27FC236}">
                  <a16:creationId xmlns:a16="http://schemas.microsoft.com/office/drawing/2014/main" id="{78ADE9CB-598C-47DD-BD31-F42B4A238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" y="3113"/>
              <a:ext cx="15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pt-BR" altLang="pt-BR" sz="2000" dirty="0"/>
                <a:t>Produção de fármacos</a:t>
              </a:r>
              <a:endParaRPr lang="es-ES" altLang="pt-BR" sz="2000" dirty="0"/>
            </a:p>
          </p:txBody>
        </p:sp>
      </p:grpSp>
      <p:grpSp>
        <p:nvGrpSpPr>
          <p:cNvPr id="197722" name="Group 90">
            <a:extLst>
              <a:ext uri="{FF2B5EF4-FFF2-40B4-BE49-F238E27FC236}">
                <a16:creationId xmlns:a16="http://schemas.microsoft.com/office/drawing/2014/main" id="{980B6279-308C-47DE-869A-201F2802A601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5805488"/>
            <a:ext cx="2592388" cy="576263"/>
            <a:chOff x="2154" y="3657"/>
            <a:chExt cx="1633" cy="363"/>
          </a:xfrm>
        </p:grpSpPr>
        <p:grpSp>
          <p:nvGrpSpPr>
            <p:cNvPr id="197723" name="Group 91">
              <a:extLst>
                <a:ext uri="{FF2B5EF4-FFF2-40B4-BE49-F238E27FC236}">
                  <a16:creationId xmlns:a16="http://schemas.microsoft.com/office/drawing/2014/main" id="{04730C69-45D9-4FDD-896A-0FD253377B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4" y="3657"/>
              <a:ext cx="1633" cy="363"/>
              <a:chOff x="2200" y="3113"/>
              <a:chExt cx="1633" cy="272"/>
            </a:xfrm>
          </p:grpSpPr>
          <p:sp>
            <p:nvSpPr>
              <p:cNvPr id="197724" name="AutoShape 92">
                <a:extLst>
                  <a:ext uri="{FF2B5EF4-FFF2-40B4-BE49-F238E27FC236}">
                    <a16:creationId xmlns:a16="http://schemas.microsoft.com/office/drawing/2014/main" id="{5A92BF1B-C20E-416F-9D43-4A0E0D81F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113"/>
                <a:ext cx="1633" cy="272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7725" name="Text Box 93">
                <a:extLst>
                  <a:ext uri="{FF2B5EF4-FFF2-40B4-BE49-F238E27FC236}">
                    <a16:creationId xmlns:a16="http://schemas.microsoft.com/office/drawing/2014/main" id="{FB6A3B1E-EEB0-4B2A-9E68-345791DDB0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" y="3113"/>
                <a:ext cx="1542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</a:pPr>
                <a:endParaRPr lang="es-ES" altLang="pt-BR" sz="2000">
                  <a:solidFill>
                    <a:srgbClr val="FFFF66"/>
                  </a:solidFill>
                </a:endParaRPr>
              </a:p>
            </p:txBody>
          </p:sp>
        </p:grpSp>
        <p:sp>
          <p:nvSpPr>
            <p:cNvPr id="197726" name="Text Box 94">
              <a:extLst>
                <a:ext uri="{FF2B5EF4-FFF2-40B4-BE49-F238E27FC236}">
                  <a16:creationId xmlns:a16="http://schemas.microsoft.com/office/drawing/2014/main" id="{B338C5FC-B05C-4C11-AB71-4ED13EA53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" y="3679"/>
              <a:ext cx="15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dirty="0"/>
                <a:t>Produção de enzimas</a:t>
              </a:r>
              <a:endParaRPr lang="es-ES" altLang="pt-BR" sz="2000" dirty="0"/>
            </a:p>
          </p:txBody>
        </p:sp>
      </p:grpSp>
    </p:spTree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Espaço Reservado para Número de Slide 5">
            <a:extLst>
              <a:ext uri="{FF2B5EF4-FFF2-40B4-BE49-F238E27FC236}">
                <a16:creationId xmlns:a16="http://schemas.microsoft.com/office/drawing/2014/main" id="{ACD3E063-5E2C-4B4A-84E5-F33C9E87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DDED-A0AA-45AF-A99C-3EC2A67A4CF9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223304" name="Rectangle 72">
            <a:extLst>
              <a:ext uri="{FF2B5EF4-FFF2-40B4-BE49-F238E27FC236}">
                <a16:creationId xmlns:a16="http://schemas.microsoft.com/office/drawing/2014/main" id="{71793323-B338-4411-A7C0-542537ED4097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639763" y="-26988"/>
            <a:ext cx="7964487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PT" altLang="pt-BR" sz="2200">
                <a:solidFill>
                  <a:schemeClr val="bg1"/>
                </a:solidFill>
              </a:rPr>
              <a:t>3 Resíduos e subprodutos</a:t>
            </a:r>
          </a:p>
          <a:p>
            <a:r>
              <a:rPr lang="pt-PT" altLang="pt-BR" sz="2200">
                <a:solidFill>
                  <a:schemeClr val="bg1"/>
                </a:solidFill>
              </a:rPr>
              <a:t>3.1  Resíduos e subprodutos em destilarias autônomas</a:t>
            </a:r>
            <a:endParaRPr lang="es-ES" altLang="pt-BR" sz="2200">
              <a:solidFill>
                <a:schemeClr val="bg1"/>
              </a:solidFill>
            </a:endParaRPr>
          </a:p>
        </p:txBody>
      </p:sp>
      <p:grpSp>
        <p:nvGrpSpPr>
          <p:cNvPr id="223313" name="Group 81">
            <a:extLst>
              <a:ext uri="{FF2B5EF4-FFF2-40B4-BE49-F238E27FC236}">
                <a16:creationId xmlns:a16="http://schemas.microsoft.com/office/drawing/2014/main" id="{1F0A6F8F-46C5-4362-A6F1-460D0062A6B3}"/>
              </a:ext>
            </a:extLst>
          </p:cNvPr>
          <p:cNvGrpSpPr>
            <a:grpSpLocks/>
          </p:cNvGrpSpPr>
          <p:nvPr/>
        </p:nvGrpSpPr>
        <p:grpSpPr bwMode="auto">
          <a:xfrm>
            <a:off x="1189038" y="1008459"/>
            <a:ext cx="7270750" cy="5876925"/>
            <a:chOff x="749" y="499"/>
            <a:chExt cx="4580" cy="3702"/>
          </a:xfrm>
        </p:grpSpPr>
        <p:grpSp>
          <p:nvGrpSpPr>
            <p:cNvPr id="223236" name="Group 4">
              <a:extLst>
                <a:ext uri="{FF2B5EF4-FFF2-40B4-BE49-F238E27FC236}">
                  <a16:creationId xmlns:a16="http://schemas.microsoft.com/office/drawing/2014/main" id="{002EBDC6-FA8C-43A7-8996-7F544F978E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" y="499"/>
              <a:ext cx="4580" cy="3702"/>
              <a:chOff x="749" y="363"/>
              <a:chExt cx="4580" cy="3929"/>
            </a:xfrm>
          </p:grpSpPr>
          <p:grpSp>
            <p:nvGrpSpPr>
              <p:cNvPr id="223237" name="Group 5">
                <a:extLst>
                  <a:ext uri="{FF2B5EF4-FFF2-40B4-BE49-F238E27FC236}">
                    <a16:creationId xmlns:a16="http://schemas.microsoft.com/office/drawing/2014/main" id="{557655AD-F102-4CF7-A5CA-5C364DBFE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0" y="3974"/>
                <a:ext cx="1043" cy="318"/>
                <a:chOff x="204" y="2704"/>
                <a:chExt cx="1043" cy="318"/>
              </a:xfrm>
            </p:grpSpPr>
            <p:sp>
              <p:nvSpPr>
                <p:cNvPr id="223238" name="AutoShape 6">
                  <a:extLst>
                    <a:ext uri="{FF2B5EF4-FFF2-40B4-BE49-F238E27FC236}">
                      <a16:creationId xmlns:a16="http://schemas.microsoft.com/office/drawing/2014/main" id="{492929DE-826F-427A-ACA9-DFD64CE19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" y="2704"/>
                  <a:ext cx="1043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39" name="Text Box 7">
                  <a:extLst>
                    <a:ext uri="{FF2B5EF4-FFF2-40B4-BE49-F238E27FC236}">
                      <a16:creationId xmlns:a16="http://schemas.microsoft.com/office/drawing/2014/main" id="{1F5FCC29-4268-41EE-A904-B8977892AF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" y="2750"/>
                  <a:ext cx="952" cy="2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1800"/>
                    <a:t>Álcool 85 L</a:t>
                  </a:r>
                  <a:endParaRPr lang="es-ES" altLang="pt-BR" sz="1800"/>
                </a:p>
              </p:txBody>
            </p:sp>
          </p:grpSp>
          <p:grpSp>
            <p:nvGrpSpPr>
              <p:cNvPr id="223240" name="Group 8">
                <a:extLst>
                  <a:ext uri="{FF2B5EF4-FFF2-40B4-BE49-F238E27FC236}">
                    <a16:creationId xmlns:a16="http://schemas.microsoft.com/office/drawing/2014/main" id="{521CEB3E-B57D-440B-8B13-701D74D7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6" y="363"/>
                <a:ext cx="998" cy="408"/>
                <a:chOff x="975" y="890"/>
                <a:chExt cx="998" cy="408"/>
              </a:xfrm>
            </p:grpSpPr>
            <p:sp>
              <p:nvSpPr>
                <p:cNvPr id="223241" name="AutoShape 9">
                  <a:extLst>
                    <a:ext uri="{FF2B5EF4-FFF2-40B4-BE49-F238E27FC236}">
                      <a16:creationId xmlns:a16="http://schemas.microsoft.com/office/drawing/2014/main" id="{CE25C1A8-D4C0-4661-B5A5-049CB0220B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" y="890"/>
                  <a:ext cx="998" cy="40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6FF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42" name="Text Box 10">
                  <a:extLst>
                    <a:ext uri="{FF2B5EF4-FFF2-40B4-BE49-F238E27FC236}">
                      <a16:creationId xmlns:a16="http://schemas.microsoft.com/office/drawing/2014/main" id="{9EAE9F39-6C86-4BCF-84D7-48BA6B6137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6" y="981"/>
                  <a:ext cx="816" cy="2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000"/>
                    <a:t>1 t cana</a:t>
                  </a:r>
                  <a:endParaRPr lang="es-ES" altLang="pt-BR" sz="2000"/>
                </a:p>
              </p:txBody>
            </p:sp>
          </p:grpSp>
          <p:sp>
            <p:nvSpPr>
              <p:cNvPr id="223243" name="Line 11">
                <a:extLst>
                  <a:ext uri="{FF2B5EF4-FFF2-40B4-BE49-F238E27FC236}">
                    <a16:creationId xmlns:a16="http://schemas.microsoft.com/office/drawing/2014/main" id="{86117E37-CDCC-410E-83E6-66D39E258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0" y="817"/>
                <a:ext cx="227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3244" name="Line 12">
                <a:extLst>
                  <a:ext uri="{FF2B5EF4-FFF2-40B4-BE49-F238E27FC236}">
                    <a16:creationId xmlns:a16="http://schemas.microsoft.com/office/drawing/2014/main" id="{1ABC6966-1A45-40D2-B000-1BCF3B9839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5" y="771"/>
                <a:ext cx="0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45" name="Group 13">
                <a:extLst>
                  <a:ext uri="{FF2B5EF4-FFF2-40B4-BE49-F238E27FC236}">
                    <a16:creationId xmlns:a16="http://schemas.microsoft.com/office/drawing/2014/main" id="{D51B0F1D-F1A4-4F99-B1B7-0E44CB4C2B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63" y="1043"/>
                <a:ext cx="725" cy="363"/>
                <a:chOff x="3969" y="1253"/>
                <a:chExt cx="725" cy="363"/>
              </a:xfrm>
            </p:grpSpPr>
            <p:sp>
              <p:nvSpPr>
                <p:cNvPr id="223246" name="AutoShape 14">
                  <a:extLst>
                    <a:ext uri="{FF2B5EF4-FFF2-40B4-BE49-F238E27FC236}">
                      <a16:creationId xmlns:a16="http://schemas.microsoft.com/office/drawing/2014/main" id="{1FD487F0-EEB8-4556-B7A7-45792F224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9" y="1253"/>
                  <a:ext cx="725" cy="36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47" name="Text Box 15">
                  <a:extLst>
                    <a:ext uri="{FF2B5EF4-FFF2-40B4-BE49-F238E27FC236}">
                      <a16:creationId xmlns:a16="http://schemas.microsoft.com/office/drawing/2014/main" id="{7D7482FA-A420-48A0-8B31-8C19402C30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59" y="1314"/>
                  <a:ext cx="590" cy="2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/>
                    <a:t>Moendas</a:t>
                  </a:r>
                  <a:endParaRPr lang="es-ES" altLang="pt-BR"/>
                </a:p>
              </p:txBody>
            </p:sp>
          </p:grpSp>
          <p:grpSp>
            <p:nvGrpSpPr>
              <p:cNvPr id="223248" name="Group 16">
                <a:extLst>
                  <a:ext uri="{FF2B5EF4-FFF2-40B4-BE49-F238E27FC236}">
                    <a16:creationId xmlns:a16="http://schemas.microsoft.com/office/drawing/2014/main" id="{777DA068-EDA7-42FD-9018-8C3835823C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9" y="862"/>
                <a:ext cx="997" cy="408"/>
                <a:chOff x="704" y="890"/>
                <a:chExt cx="997" cy="408"/>
              </a:xfrm>
            </p:grpSpPr>
            <p:sp>
              <p:nvSpPr>
                <p:cNvPr id="223249" name="AutoShape 17">
                  <a:extLst>
                    <a:ext uri="{FF2B5EF4-FFF2-40B4-BE49-F238E27FC236}">
                      <a16:creationId xmlns:a16="http://schemas.microsoft.com/office/drawing/2014/main" id="{7D8A2B22-2626-46AC-AEE3-B10B192B2E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4" y="900"/>
                  <a:ext cx="997" cy="398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50" name="Text Box 18">
                  <a:extLst>
                    <a:ext uri="{FF2B5EF4-FFF2-40B4-BE49-F238E27FC236}">
                      <a16:creationId xmlns:a16="http://schemas.microsoft.com/office/drawing/2014/main" id="{92A74E82-FB8A-4606-9AF4-284ABE80C0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97" y="890"/>
                  <a:ext cx="903" cy="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/>
                    <a:t>Água de lavagem 4 m</a:t>
                  </a:r>
                  <a:r>
                    <a:rPr lang="pt-BR" altLang="pt-BR" baseline="30000"/>
                    <a:t>3</a:t>
                  </a:r>
                  <a:endParaRPr lang="es-ES" altLang="pt-BR"/>
                </a:p>
              </p:txBody>
            </p:sp>
          </p:grpSp>
          <p:sp>
            <p:nvSpPr>
              <p:cNvPr id="223251" name="Line 19">
                <a:extLst>
                  <a:ext uri="{FF2B5EF4-FFF2-40B4-BE49-F238E27FC236}">
                    <a16:creationId xmlns:a16="http://schemas.microsoft.com/office/drawing/2014/main" id="{ADF130A5-BBB3-406B-8A60-451A7C8ED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1" y="1344"/>
                <a:ext cx="363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3252" name="Line 20">
                <a:extLst>
                  <a:ext uri="{FF2B5EF4-FFF2-40B4-BE49-F238E27FC236}">
                    <a16:creationId xmlns:a16="http://schemas.microsoft.com/office/drawing/2014/main" id="{4B7AB339-2D87-4CCB-80DE-D3D88CFE9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9" y="1406"/>
                <a:ext cx="362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3253" name="Line 21">
                <a:extLst>
                  <a:ext uri="{FF2B5EF4-FFF2-40B4-BE49-F238E27FC236}">
                    <a16:creationId xmlns:a16="http://schemas.microsoft.com/office/drawing/2014/main" id="{58B55396-E76F-4679-BB6E-7829D25E8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" y="186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54" name="Group 22">
                <a:extLst>
                  <a:ext uri="{FF2B5EF4-FFF2-40B4-BE49-F238E27FC236}">
                    <a16:creationId xmlns:a16="http://schemas.microsoft.com/office/drawing/2014/main" id="{C2FB619F-F235-4D58-9E33-BC48992267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0" y="1996"/>
                <a:ext cx="1043" cy="272"/>
                <a:chOff x="113" y="2069"/>
                <a:chExt cx="1043" cy="272"/>
              </a:xfrm>
            </p:grpSpPr>
            <p:sp>
              <p:nvSpPr>
                <p:cNvPr id="223255" name="AutoShape 23">
                  <a:extLst>
                    <a:ext uri="{FF2B5EF4-FFF2-40B4-BE49-F238E27FC236}">
                      <a16:creationId xmlns:a16="http://schemas.microsoft.com/office/drawing/2014/main" id="{34B562DC-537C-4CB4-BE7A-E437B13EE0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" y="2069"/>
                  <a:ext cx="1043" cy="272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56" name="Text Box 24">
                  <a:extLst>
                    <a:ext uri="{FF2B5EF4-FFF2-40B4-BE49-F238E27FC236}">
                      <a16:creationId xmlns:a16="http://schemas.microsoft.com/office/drawing/2014/main" id="{20C1C683-CA70-47E4-8B8F-14D7883F15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" y="2069"/>
                  <a:ext cx="862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1800"/>
                    <a:t>Clarificação</a:t>
                  </a:r>
                  <a:endParaRPr lang="es-ES" altLang="pt-BR" sz="1800"/>
                </a:p>
              </p:txBody>
            </p:sp>
          </p:grpSp>
          <p:sp>
            <p:nvSpPr>
              <p:cNvPr id="223257" name="Line 25">
                <a:extLst>
                  <a:ext uri="{FF2B5EF4-FFF2-40B4-BE49-F238E27FC236}">
                    <a16:creationId xmlns:a16="http://schemas.microsoft.com/office/drawing/2014/main" id="{9650A8A4-F7E1-4AFF-95E1-9B8B3E667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" y="2268"/>
                <a:ext cx="0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58" name="Group 26">
                <a:extLst>
                  <a:ext uri="{FF2B5EF4-FFF2-40B4-BE49-F238E27FC236}">
                    <a16:creationId xmlns:a16="http://schemas.microsoft.com/office/drawing/2014/main" id="{9A6186E8-DDB7-4C39-85AF-A2FD78E9F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0" y="2450"/>
                <a:ext cx="1043" cy="318"/>
                <a:chOff x="204" y="2704"/>
                <a:chExt cx="1043" cy="318"/>
              </a:xfrm>
            </p:grpSpPr>
            <p:sp>
              <p:nvSpPr>
                <p:cNvPr id="223259" name="AutoShape 27">
                  <a:extLst>
                    <a:ext uri="{FF2B5EF4-FFF2-40B4-BE49-F238E27FC236}">
                      <a16:creationId xmlns:a16="http://schemas.microsoft.com/office/drawing/2014/main" id="{63AC3774-E6BE-4BA2-B45F-08BF9E483C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" y="2704"/>
                  <a:ext cx="1043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60" name="Text Box 28">
                  <a:extLst>
                    <a:ext uri="{FF2B5EF4-FFF2-40B4-BE49-F238E27FC236}">
                      <a16:creationId xmlns:a16="http://schemas.microsoft.com/office/drawing/2014/main" id="{2FB37598-D633-422E-BEA2-FD52435D3C2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" y="2750"/>
                  <a:ext cx="952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2000"/>
                    <a:t>Fermentação</a:t>
                  </a:r>
                  <a:endParaRPr lang="es-ES" altLang="pt-BR" sz="2000"/>
                </a:p>
              </p:txBody>
            </p:sp>
          </p:grpSp>
          <p:sp>
            <p:nvSpPr>
              <p:cNvPr id="223261" name="Line 29">
                <a:extLst>
                  <a:ext uri="{FF2B5EF4-FFF2-40B4-BE49-F238E27FC236}">
                    <a16:creationId xmlns:a16="http://schemas.microsoft.com/office/drawing/2014/main" id="{97026DD4-6A82-47EA-8A14-63E57A5A6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" y="2766"/>
                <a:ext cx="0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62" name="Group 30">
                <a:extLst>
                  <a:ext uri="{FF2B5EF4-FFF2-40B4-BE49-F238E27FC236}">
                    <a16:creationId xmlns:a16="http://schemas.microsoft.com/office/drawing/2014/main" id="{D2F41318-FEFF-4D89-8EF2-BD97594CBE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0" y="2948"/>
                <a:ext cx="1043" cy="318"/>
                <a:chOff x="204" y="2704"/>
                <a:chExt cx="1043" cy="318"/>
              </a:xfrm>
            </p:grpSpPr>
            <p:sp>
              <p:nvSpPr>
                <p:cNvPr id="223263" name="AutoShape 31">
                  <a:extLst>
                    <a:ext uri="{FF2B5EF4-FFF2-40B4-BE49-F238E27FC236}">
                      <a16:creationId xmlns:a16="http://schemas.microsoft.com/office/drawing/2014/main" id="{114F2528-4DAA-45B9-8FDE-FAAB2FF1A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" y="2704"/>
                  <a:ext cx="1043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64" name="Text Box 32">
                  <a:extLst>
                    <a:ext uri="{FF2B5EF4-FFF2-40B4-BE49-F238E27FC236}">
                      <a16:creationId xmlns:a16="http://schemas.microsoft.com/office/drawing/2014/main" id="{B7C12CEB-7D2C-4416-90E0-9B5102A8F3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" y="2750"/>
                  <a:ext cx="952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1800"/>
                    <a:t>Centrifugação</a:t>
                  </a:r>
                  <a:endParaRPr lang="es-ES" altLang="pt-BR" sz="1800"/>
                </a:p>
              </p:txBody>
            </p:sp>
          </p:grpSp>
          <p:sp>
            <p:nvSpPr>
              <p:cNvPr id="223265" name="Line 33">
                <a:extLst>
                  <a:ext uri="{FF2B5EF4-FFF2-40B4-BE49-F238E27FC236}">
                    <a16:creationId xmlns:a16="http://schemas.microsoft.com/office/drawing/2014/main" id="{349BA903-3E85-45E6-A40E-D8443BC00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" y="3265"/>
                <a:ext cx="0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66" name="Group 34">
                <a:extLst>
                  <a:ext uri="{FF2B5EF4-FFF2-40B4-BE49-F238E27FC236}">
                    <a16:creationId xmlns:a16="http://schemas.microsoft.com/office/drawing/2014/main" id="{E7612EC9-0AE1-456A-A7BD-713FDD055B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0" y="3447"/>
                <a:ext cx="1043" cy="318"/>
                <a:chOff x="204" y="2704"/>
                <a:chExt cx="1043" cy="318"/>
              </a:xfrm>
            </p:grpSpPr>
            <p:sp>
              <p:nvSpPr>
                <p:cNvPr id="223267" name="AutoShape 35">
                  <a:extLst>
                    <a:ext uri="{FF2B5EF4-FFF2-40B4-BE49-F238E27FC236}">
                      <a16:creationId xmlns:a16="http://schemas.microsoft.com/office/drawing/2014/main" id="{CA40DBD5-BECC-4869-A770-A7D77B8470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" y="2704"/>
                  <a:ext cx="1043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68" name="Text Box 36">
                  <a:extLst>
                    <a:ext uri="{FF2B5EF4-FFF2-40B4-BE49-F238E27FC236}">
                      <a16:creationId xmlns:a16="http://schemas.microsoft.com/office/drawing/2014/main" id="{E52220B4-1ECB-41D2-B967-1A94DED6AA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" y="2750"/>
                  <a:ext cx="952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1800"/>
                    <a:t>Destilação</a:t>
                  </a:r>
                  <a:endParaRPr lang="es-ES" altLang="pt-BR" sz="1800"/>
                </a:p>
              </p:txBody>
            </p:sp>
          </p:grpSp>
          <p:sp>
            <p:nvSpPr>
              <p:cNvPr id="223269" name="Line 37">
                <a:extLst>
                  <a:ext uri="{FF2B5EF4-FFF2-40B4-BE49-F238E27FC236}">
                    <a16:creationId xmlns:a16="http://schemas.microsoft.com/office/drawing/2014/main" id="{223A0D87-BEFC-4C0C-B206-8C6F591F50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" y="3792"/>
                <a:ext cx="0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70" name="Group 38">
                <a:extLst>
                  <a:ext uri="{FF2B5EF4-FFF2-40B4-BE49-F238E27FC236}">
                    <a16:creationId xmlns:a16="http://schemas.microsoft.com/office/drawing/2014/main" id="{8A6565A7-8269-4FD9-8578-F8B50CB121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35" y="3447"/>
                <a:ext cx="816" cy="402"/>
                <a:chOff x="1474" y="3521"/>
                <a:chExt cx="816" cy="402"/>
              </a:xfrm>
            </p:grpSpPr>
            <p:sp>
              <p:nvSpPr>
                <p:cNvPr id="223271" name="AutoShape 39">
                  <a:extLst>
                    <a:ext uri="{FF2B5EF4-FFF2-40B4-BE49-F238E27FC236}">
                      <a16:creationId xmlns:a16="http://schemas.microsoft.com/office/drawing/2014/main" id="{A665834E-00A0-47C5-B7C3-D7574914B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4" y="3521"/>
                  <a:ext cx="816" cy="3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72" name="Text Box 40">
                  <a:extLst>
                    <a:ext uri="{FF2B5EF4-FFF2-40B4-BE49-F238E27FC236}">
                      <a16:creationId xmlns:a16="http://schemas.microsoft.com/office/drawing/2014/main" id="{0523581B-D032-47DC-AD8B-08EEA1E3AE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5" y="3521"/>
                  <a:ext cx="635" cy="4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Vinhaça</a:t>
                  </a:r>
                </a:p>
                <a:p>
                  <a:pPr algn="ctr"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1020 L</a:t>
                  </a:r>
                  <a:endParaRPr lang="es-ES" altLang="pt-BR" sz="1800"/>
                </a:p>
              </p:txBody>
            </p:sp>
          </p:grpSp>
          <p:grpSp>
            <p:nvGrpSpPr>
              <p:cNvPr id="223273" name="Group 41">
                <a:extLst>
                  <a:ext uri="{FF2B5EF4-FFF2-40B4-BE49-F238E27FC236}">
                    <a16:creationId xmlns:a16="http://schemas.microsoft.com/office/drawing/2014/main" id="{EDCB48E4-8C10-4C0A-A4E0-106EA7E2FA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35" y="2898"/>
                <a:ext cx="952" cy="453"/>
                <a:chOff x="2018" y="2886"/>
                <a:chExt cx="1043" cy="453"/>
              </a:xfrm>
            </p:grpSpPr>
            <p:sp>
              <p:nvSpPr>
                <p:cNvPr id="223274" name="AutoShape 42">
                  <a:extLst>
                    <a:ext uri="{FF2B5EF4-FFF2-40B4-BE49-F238E27FC236}">
                      <a16:creationId xmlns:a16="http://schemas.microsoft.com/office/drawing/2014/main" id="{4F05F3B8-BF84-43F1-8B57-BCB848CB6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2886"/>
                  <a:ext cx="1043" cy="45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75" name="Text Box 43">
                  <a:extLst>
                    <a:ext uri="{FF2B5EF4-FFF2-40B4-BE49-F238E27FC236}">
                      <a16:creationId xmlns:a16="http://schemas.microsoft.com/office/drawing/2014/main" id="{D895D873-4363-4CD9-B0C8-D0A4C79D9D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4" y="2931"/>
                  <a:ext cx="81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Leveduras</a:t>
                  </a:r>
                </a:p>
                <a:p>
                  <a:pPr algn="ctr"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2 kg</a:t>
                  </a:r>
                  <a:endParaRPr lang="es-ES" altLang="pt-BR" sz="1800"/>
                </a:p>
              </p:txBody>
            </p:sp>
          </p:grpSp>
          <p:sp>
            <p:nvSpPr>
              <p:cNvPr id="223276" name="Line 44">
                <a:extLst>
                  <a:ext uri="{FF2B5EF4-FFF2-40B4-BE49-F238E27FC236}">
                    <a16:creationId xmlns:a16="http://schemas.microsoft.com/office/drawing/2014/main" id="{34C64E4C-E755-4A49-9B5B-C5FB8A3B6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3" y="3130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3277" name="Line 45">
                <a:extLst>
                  <a:ext uri="{FF2B5EF4-FFF2-40B4-BE49-F238E27FC236}">
                    <a16:creationId xmlns:a16="http://schemas.microsoft.com/office/drawing/2014/main" id="{3504F7ED-CFD3-4B12-9E20-AF2BBC03B3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3" y="3629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78" name="Group 46">
                <a:extLst>
                  <a:ext uri="{FF2B5EF4-FFF2-40B4-BE49-F238E27FC236}">
                    <a16:creationId xmlns:a16="http://schemas.microsoft.com/office/drawing/2014/main" id="{E2312BD1-9323-4D7B-8F1D-9E56E6EB83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35" y="1996"/>
                <a:ext cx="680" cy="499"/>
                <a:chOff x="1701" y="2251"/>
                <a:chExt cx="680" cy="499"/>
              </a:xfrm>
            </p:grpSpPr>
            <p:sp>
              <p:nvSpPr>
                <p:cNvPr id="223279" name="AutoShape 47">
                  <a:extLst>
                    <a:ext uri="{FF2B5EF4-FFF2-40B4-BE49-F238E27FC236}">
                      <a16:creationId xmlns:a16="http://schemas.microsoft.com/office/drawing/2014/main" id="{F0804340-EE8C-4019-8160-B3CCE5AD63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1" y="2251"/>
                  <a:ext cx="680" cy="499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80" name="Text Box 48">
                  <a:extLst>
                    <a:ext uri="{FF2B5EF4-FFF2-40B4-BE49-F238E27FC236}">
                      <a16:creationId xmlns:a16="http://schemas.microsoft.com/office/drawing/2014/main" id="{FB4EC524-AD18-413D-B9ED-2C309AE2B5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91" y="2296"/>
                  <a:ext cx="499" cy="4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Torta</a:t>
                  </a:r>
                </a:p>
                <a:p>
                  <a:pPr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20 kg</a:t>
                  </a:r>
                  <a:endParaRPr lang="es-ES" altLang="pt-BR" sz="1800"/>
                </a:p>
              </p:txBody>
            </p:sp>
          </p:grpSp>
          <p:sp>
            <p:nvSpPr>
              <p:cNvPr id="223281" name="Line 49">
                <a:extLst>
                  <a:ext uri="{FF2B5EF4-FFF2-40B4-BE49-F238E27FC236}">
                    <a16:creationId xmlns:a16="http://schemas.microsoft.com/office/drawing/2014/main" id="{78ED17E9-149D-4E2B-8883-0ADE36F67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3" y="2177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82" name="Group 50">
                <a:extLst>
                  <a:ext uri="{FF2B5EF4-FFF2-40B4-BE49-F238E27FC236}">
                    <a16:creationId xmlns:a16="http://schemas.microsoft.com/office/drawing/2014/main" id="{F7CB054B-78D6-4134-9B73-9D278F2918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6" y="1542"/>
                <a:ext cx="816" cy="317"/>
                <a:chOff x="1066" y="1616"/>
                <a:chExt cx="816" cy="317"/>
              </a:xfrm>
            </p:grpSpPr>
            <p:sp>
              <p:nvSpPr>
                <p:cNvPr id="223283" name="AutoShape 51">
                  <a:extLst>
                    <a:ext uri="{FF2B5EF4-FFF2-40B4-BE49-F238E27FC236}">
                      <a16:creationId xmlns:a16="http://schemas.microsoft.com/office/drawing/2014/main" id="{2891EF65-23EE-48EA-BB0D-A060ADF0D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6" y="1616"/>
                  <a:ext cx="816" cy="31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84" name="Text Box 52">
                  <a:extLst>
                    <a:ext uri="{FF2B5EF4-FFF2-40B4-BE49-F238E27FC236}">
                      <a16:creationId xmlns:a16="http://schemas.microsoft.com/office/drawing/2014/main" id="{C142A879-91DC-4AD7-93B7-6E1C14763C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1" y="1661"/>
                  <a:ext cx="680" cy="2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1800"/>
                    <a:t>Caldo 1 t</a:t>
                  </a:r>
                  <a:endParaRPr lang="es-ES" altLang="pt-BR" sz="1800"/>
                </a:p>
              </p:txBody>
            </p:sp>
          </p:grpSp>
          <p:grpSp>
            <p:nvGrpSpPr>
              <p:cNvPr id="223285" name="Group 53">
                <a:extLst>
                  <a:ext uri="{FF2B5EF4-FFF2-40B4-BE49-F238E27FC236}">
                    <a16:creationId xmlns:a16="http://schemas.microsoft.com/office/drawing/2014/main" id="{E61AC7BF-F054-466A-8008-8C1D5E88BE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1316"/>
                <a:ext cx="725" cy="466"/>
                <a:chOff x="2381" y="2081"/>
                <a:chExt cx="726" cy="423"/>
              </a:xfrm>
            </p:grpSpPr>
            <p:sp>
              <p:nvSpPr>
                <p:cNvPr id="223286" name="AutoShape 54">
                  <a:extLst>
                    <a:ext uri="{FF2B5EF4-FFF2-40B4-BE49-F238E27FC236}">
                      <a16:creationId xmlns:a16="http://schemas.microsoft.com/office/drawing/2014/main" id="{4BEBABC0-C4B6-4498-9D94-F2A090F43A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2081"/>
                  <a:ext cx="726" cy="39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87" name="Text Box 55">
                  <a:extLst>
                    <a:ext uri="{FF2B5EF4-FFF2-40B4-BE49-F238E27FC236}">
                      <a16:creationId xmlns:a16="http://schemas.microsoft.com/office/drawing/2014/main" id="{6FE776BC-58FC-4568-A570-40A46CE883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72" y="2115"/>
                  <a:ext cx="589" cy="3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1800"/>
                    <a:t>Bagaço 250 kg</a:t>
                  </a:r>
                  <a:endParaRPr lang="es-ES" altLang="pt-BR" sz="1800"/>
                </a:p>
              </p:txBody>
            </p:sp>
          </p:grpSp>
          <p:sp>
            <p:nvSpPr>
              <p:cNvPr id="223288" name="Line 56">
                <a:extLst>
                  <a:ext uri="{FF2B5EF4-FFF2-40B4-BE49-F238E27FC236}">
                    <a16:creationId xmlns:a16="http://schemas.microsoft.com/office/drawing/2014/main" id="{C05016E2-F910-462C-866E-431BC34F5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1724"/>
                <a:ext cx="0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89" name="Group 57">
                <a:extLst>
                  <a:ext uri="{FF2B5EF4-FFF2-40B4-BE49-F238E27FC236}">
                    <a16:creationId xmlns:a16="http://schemas.microsoft.com/office/drawing/2014/main" id="{ABF227E2-9138-49F6-96FB-033F74C0D4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1" y="1996"/>
                <a:ext cx="1043" cy="272"/>
                <a:chOff x="113" y="2069"/>
                <a:chExt cx="1043" cy="272"/>
              </a:xfrm>
            </p:grpSpPr>
            <p:sp>
              <p:nvSpPr>
                <p:cNvPr id="223290" name="AutoShape 58">
                  <a:extLst>
                    <a:ext uri="{FF2B5EF4-FFF2-40B4-BE49-F238E27FC236}">
                      <a16:creationId xmlns:a16="http://schemas.microsoft.com/office/drawing/2014/main" id="{785E2535-7C67-480E-8EA9-31D066A60E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" y="2069"/>
                  <a:ext cx="1043" cy="272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91" name="Text Box 59">
                  <a:extLst>
                    <a:ext uri="{FF2B5EF4-FFF2-40B4-BE49-F238E27FC236}">
                      <a16:creationId xmlns:a16="http://schemas.microsoft.com/office/drawing/2014/main" id="{FB57F080-D73F-4F97-A203-EBAF1FDA78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" y="2069"/>
                  <a:ext cx="862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1800"/>
                    <a:t>Caldeira</a:t>
                  </a:r>
                  <a:endParaRPr lang="es-ES" altLang="pt-BR" sz="1800"/>
                </a:p>
              </p:txBody>
            </p:sp>
          </p:grpSp>
          <p:grpSp>
            <p:nvGrpSpPr>
              <p:cNvPr id="223292" name="Group 60">
                <a:extLst>
                  <a:ext uri="{FF2B5EF4-FFF2-40B4-BE49-F238E27FC236}">
                    <a16:creationId xmlns:a16="http://schemas.microsoft.com/office/drawing/2014/main" id="{8C9A6C6C-25A2-430F-BB4D-5AB4F55E51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95" y="1316"/>
                <a:ext cx="1043" cy="619"/>
                <a:chOff x="1701" y="2251"/>
                <a:chExt cx="680" cy="536"/>
              </a:xfrm>
            </p:grpSpPr>
            <p:sp>
              <p:nvSpPr>
                <p:cNvPr id="223293" name="AutoShape 61">
                  <a:extLst>
                    <a:ext uri="{FF2B5EF4-FFF2-40B4-BE49-F238E27FC236}">
                      <a16:creationId xmlns:a16="http://schemas.microsoft.com/office/drawing/2014/main" id="{9B4FF348-6B9E-44F9-83BF-99FE7BECF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1" y="2251"/>
                  <a:ext cx="680" cy="499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94" name="Text Box 62">
                  <a:extLst>
                    <a:ext uri="{FF2B5EF4-FFF2-40B4-BE49-F238E27FC236}">
                      <a16:creationId xmlns:a16="http://schemas.microsoft.com/office/drawing/2014/main" id="{3712B948-1D2F-449A-A230-E4647A7D2F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91" y="2296"/>
                  <a:ext cx="499" cy="4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Bagaço excedente</a:t>
                  </a:r>
                </a:p>
                <a:p>
                  <a:pPr algn="ctr"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70 kg</a:t>
                  </a:r>
                  <a:endParaRPr lang="es-ES" altLang="pt-BR" sz="1800"/>
                </a:p>
              </p:txBody>
            </p:sp>
          </p:grpSp>
          <p:sp>
            <p:nvSpPr>
              <p:cNvPr id="223295" name="Line 63">
                <a:extLst>
                  <a:ext uri="{FF2B5EF4-FFF2-40B4-BE49-F238E27FC236}">
                    <a16:creationId xmlns:a16="http://schemas.microsoft.com/office/drawing/2014/main" id="{85C66C25-898D-47F8-8290-3D4938703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7" y="1587"/>
                <a:ext cx="318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23296" name="Group 64">
                <a:extLst>
                  <a:ext uri="{FF2B5EF4-FFF2-40B4-BE49-F238E27FC236}">
                    <a16:creationId xmlns:a16="http://schemas.microsoft.com/office/drawing/2014/main" id="{10C0D77D-BDE7-4179-B66E-36ABB634AB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77" y="2359"/>
                <a:ext cx="952" cy="453"/>
                <a:chOff x="2018" y="2886"/>
                <a:chExt cx="1043" cy="453"/>
              </a:xfrm>
            </p:grpSpPr>
            <p:sp>
              <p:nvSpPr>
                <p:cNvPr id="223297" name="AutoShape 65">
                  <a:extLst>
                    <a:ext uri="{FF2B5EF4-FFF2-40B4-BE49-F238E27FC236}">
                      <a16:creationId xmlns:a16="http://schemas.microsoft.com/office/drawing/2014/main" id="{B42BE688-B8A2-4C2B-9A8D-1E97B37C6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2886"/>
                  <a:ext cx="1043" cy="45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298" name="Text Box 66">
                  <a:extLst>
                    <a:ext uri="{FF2B5EF4-FFF2-40B4-BE49-F238E27FC236}">
                      <a16:creationId xmlns:a16="http://schemas.microsoft.com/office/drawing/2014/main" id="{E24894B1-D055-47BB-AB76-99C6C2B422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4" y="2931"/>
                  <a:ext cx="817" cy="4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Fuligem</a:t>
                  </a:r>
                </a:p>
                <a:p>
                  <a:pPr algn="ctr"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5-10 kg</a:t>
                  </a:r>
                  <a:endParaRPr lang="es-ES" altLang="pt-BR" sz="1800"/>
                </a:p>
              </p:txBody>
            </p:sp>
          </p:grpSp>
          <p:grpSp>
            <p:nvGrpSpPr>
              <p:cNvPr id="223299" name="Group 67">
                <a:extLst>
                  <a:ext uri="{FF2B5EF4-FFF2-40B4-BE49-F238E27FC236}">
                    <a16:creationId xmlns:a16="http://schemas.microsoft.com/office/drawing/2014/main" id="{5FE133E7-B1A9-4935-8510-1E203688AC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6" y="2450"/>
                <a:ext cx="952" cy="453"/>
                <a:chOff x="2018" y="2886"/>
                <a:chExt cx="1043" cy="453"/>
              </a:xfrm>
            </p:grpSpPr>
            <p:sp>
              <p:nvSpPr>
                <p:cNvPr id="223300" name="AutoShape 68">
                  <a:extLst>
                    <a:ext uri="{FF2B5EF4-FFF2-40B4-BE49-F238E27FC236}">
                      <a16:creationId xmlns:a16="http://schemas.microsoft.com/office/drawing/2014/main" id="{CAD1D2BE-F338-4DC0-A05F-84D72975D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2886"/>
                  <a:ext cx="1043" cy="45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23301" name="Text Box 69">
                  <a:extLst>
                    <a:ext uri="{FF2B5EF4-FFF2-40B4-BE49-F238E27FC236}">
                      <a16:creationId xmlns:a16="http://schemas.microsoft.com/office/drawing/2014/main" id="{426F4625-EED3-4DF9-BFC5-0768D311D1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4" y="2931"/>
                  <a:ext cx="817" cy="402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Cinzas</a:t>
                  </a:r>
                </a:p>
                <a:p>
                  <a:pPr algn="ctr" eaLnBrk="1" hangingPunct="1">
                    <a:lnSpc>
                      <a:spcPct val="90000"/>
                    </a:lnSpc>
                    <a:spcBef>
                      <a:spcPct val="5000"/>
                    </a:spcBef>
                  </a:pPr>
                  <a:r>
                    <a:rPr lang="pt-BR" altLang="pt-BR" sz="1800"/>
                    <a:t>2 kg</a:t>
                  </a:r>
                  <a:endParaRPr lang="es-ES" altLang="pt-BR" sz="1800"/>
                </a:p>
              </p:txBody>
            </p:sp>
          </p:grpSp>
          <p:sp>
            <p:nvSpPr>
              <p:cNvPr id="223302" name="Line 70">
                <a:extLst>
                  <a:ext uri="{FF2B5EF4-FFF2-40B4-BE49-F238E27FC236}">
                    <a16:creationId xmlns:a16="http://schemas.microsoft.com/office/drawing/2014/main" id="{CD290058-041B-4D5B-B511-544E767689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9" y="2268"/>
                <a:ext cx="1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3303" name="Line 71">
                <a:extLst>
                  <a:ext uri="{FF2B5EF4-FFF2-40B4-BE49-F238E27FC236}">
                    <a16:creationId xmlns:a16="http://schemas.microsoft.com/office/drawing/2014/main" id="{C7ED9605-22BB-4D15-A557-A99B2EB01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5" y="2222"/>
                <a:ext cx="362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23305" name="Oval 73">
              <a:extLst>
                <a:ext uri="{FF2B5EF4-FFF2-40B4-BE49-F238E27FC236}">
                  <a16:creationId xmlns:a16="http://schemas.microsoft.com/office/drawing/2014/main" id="{316AB589-C502-4385-9221-A5678F5555D0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26" y="2251"/>
              <a:ext cx="454" cy="181"/>
            </a:xfrm>
            <a:prstGeom prst="ellips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3306" name="Oval 74">
              <a:extLst>
                <a:ext uri="{FF2B5EF4-FFF2-40B4-BE49-F238E27FC236}">
                  <a16:creationId xmlns:a16="http://schemas.microsoft.com/office/drawing/2014/main" id="{0EAAEE8D-BA56-46FC-BC07-E2B88F1FB29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424" y="2704"/>
              <a:ext cx="363" cy="182"/>
            </a:xfrm>
            <a:prstGeom prst="ellips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3307" name="Oval 75">
              <a:extLst>
                <a:ext uri="{FF2B5EF4-FFF2-40B4-BE49-F238E27FC236}">
                  <a16:creationId xmlns:a16="http://schemas.microsoft.com/office/drawing/2014/main" id="{5A68741F-2379-47AF-8881-6A15252A5EF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604" y="2614"/>
              <a:ext cx="544" cy="181"/>
            </a:xfrm>
            <a:prstGeom prst="ellips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3308" name="Oval 76">
              <a:extLst>
                <a:ext uri="{FF2B5EF4-FFF2-40B4-BE49-F238E27FC236}">
                  <a16:creationId xmlns:a16="http://schemas.microsoft.com/office/drawing/2014/main" id="{4DCDB646-A961-4C1D-B93B-4825913AD79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608" y="3113"/>
              <a:ext cx="499" cy="182"/>
            </a:xfrm>
            <a:prstGeom prst="ellips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3309" name="Oval 77">
              <a:extLst>
                <a:ext uri="{FF2B5EF4-FFF2-40B4-BE49-F238E27FC236}">
                  <a16:creationId xmlns:a16="http://schemas.microsoft.com/office/drawing/2014/main" id="{F87F52DD-844A-481E-9C28-BFB49CE9B1E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71" y="3566"/>
              <a:ext cx="590" cy="182"/>
            </a:xfrm>
            <a:prstGeom prst="ellips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3310" name="Oval 78">
              <a:extLst>
                <a:ext uri="{FF2B5EF4-FFF2-40B4-BE49-F238E27FC236}">
                  <a16:creationId xmlns:a16="http://schemas.microsoft.com/office/drawing/2014/main" id="{B510F444-D29D-4EC4-B0ED-12E551BD78BB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422" y="1752"/>
              <a:ext cx="545" cy="181"/>
            </a:xfrm>
            <a:prstGeom prst="ellips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3311" name="Oval 79">
              <a:extLst>
                <a:ext uri="{FF2B5EF4-FFF2-40B4-BE49-F238E27FC236}">
                  <a16:creationId xmlns:a16="http://schemas.microsoft.com/office/drawing/2014/main" id="{71D9056F-964F-4579-A81D-1AD46D7D6B80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338" y="1162"/>
              <a:ext cx="408" cy="136"/>
            </a:xfrm>
            <a:prstGeom prst="ellips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80" name="Rectangle 5">
            <a:extLst>
              <a:ext uri="{FF2B5EF4-FFF2-40B4-BE49-F238E27FC236}">
                <a16:creationId xmlns:a16="http://schemas.microsoft.com/office/drawing/2014/main" id="{E22CFBA3-48AC-4F5F-9B8D-B00AA9046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31" y="-244703"/>
            <a:ext cx="842486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600" b="1" i="1" dirty="0">
                <a:latin typeface="Comic Sans MS" panose="030F0702030302020204" pitchFamily="66" charset="0"/>
              </a:rPr>
              <a:t>Subprodutos e Resíduos da agroindústria sucroenergética</a:t>
            </a:r>
          </a:p>
        </p:txBody>
      </p:sp>
      <p:sp>
        <p:nvSpPr>
          <p:cNvPr id="81" name="Line 9">
            <a:extLst>
              <a:ext uri="{FF2B5EF4-FFF2-40B4-BE49-F238E27FC236}">
                <a16:creationId xmlns:a16="http://schemas.microsoft.com/office/drawing/2014/main" id="{BB3A8A1F-7FBD-4A02-A120-3A0C6F8EF3F1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836712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Espaço Reservado para Número de Slide 5">
            <a:extLst>
              <a:ext uri="{FF2B5EF4-FFF2-40B4-BE49-F238E27FC236}">
                <a16:creationId xmlns:a16="http://schemas.microsoft.com/office/drawing/2014/main" id="{29E3A06E-88A8-46FE-9030-7F6BE590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D506-4979-4E89-98D5-B54696414716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224326" name="Rectangle 70">
            <a:extLst>
              <a:ext uri="{FF2B5EF4-FFF2-40B4-BE49-F238E27FC236}">
                <a16:creationId xmlns:a16="http://schemas.microsoft.com/office/drawing/2014/main" id="{F228BC84-5535-482E-9F70-B3C0A5019E8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99592" y="189801"/>
            <a:ext cx="72636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PT" altLang="pt-BR" sz="2200" dirty="0"/>
              <a:t>3.2 Resíduos e subprodutos em usinas com destilarias anexas</a:t>
            </a:r>
            <a:endParaRPr lang="es-ES" altLang="pt-BR" sz="2200" dirty="0"/>
          </a:p>
        </p:txBody>
      </p:sp>
      <p:grpSp>
        <p:nvGrpSpPr>
          <p:cNvPr id="224334" name="Group 78">
            <a:extLst>
              <a:ext uri="{FF2B5EF4-FFF2-40B4-BE49-F238E27FC236}">
                <a16:creationId xmlns:a16="http://schemas.microsoft.com/office/drawing/2014/main" id="{0C27DE5A-EF6D-4370-BD32-0D238D0355E7}"/>
              </a:ext>
            </a:extLst>
          </p:cNvPr>
          <p:cNvGrpSpPr>
            <a:grpSpLocks/>
          </p:cNvGrpSpPr>
          <p:nvPr/>
        </p:nvGrpSpPr>
        <p:grpSpPr bwMode="auto">
          <a:xfrm>
            <a:off x="106363" y="692150"/>
            <a:ext cx="9002712" cy="6092825"/>
            <a:chOff x="67" y="482"/>
            <a:chExt cx="5671" cy="3838"/>
          </a:xfrm>
        </p:grpSpPr>
        <p:grpSp>
          <p:nvGrpSpPr>
            <p:cNvPr id="224335" name="Group 79">
              <a:extLst>
                <a:ext uri="{FF2B5EF4-FFF2-40B4-BE49-F238E27FC236}">
                  <a16:creationId xmlns:a16="http://schemas.microsoft.com/office/drawing/2014/main" id="{54143F68-5C04-4D7A-8CFE-7636774CBD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482"/>
              <a:ext cx="998" cy="408"/>
              <a:chOff x="975" y="890"/>
              <a:chExt cx="998" cy="408"/>
            </a:xfrm>
          </p:grpSpPr>
          <p:sp>
            <p:nvSpPr>
              <p:cNvPr id="224336" name="AutoShape 80">
                <a:extLst>
                  <a:ext uri="{FF2B5EF4-FFF2-40B4-BE49-F238E27FC236}">
                    <a16:creationId xmlns:a16="http://schemas.microsoft.com/office/drawing/2014/main" id="{09C876F5-E795-46F6-9A25-1F46D43F8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5" y="890"/>
                <a:ext cx="998" cy="408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37" name="Text Box 81">
                <a:extLst>
                  <a:ext uri="{FF2B5EF4-FFF2-40B4-BE49-F238E27FC236}">
                    <a16:creationId xmlns:a16="http://schemas.microsoft.com/office/drawing/2014/main" id="{345BA76A-0718-4D2F-A53A-6B0D01FCBD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6" y="981"/>
                <a:ext cx="8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2000"/>
                  <a:t>1 t cana</a:t>
                </a:r>
                <a:endParaRPr lang="es-ES" altLang="pt-BR" sz="2000"/>
              </a:p>
            </p:txBody>
          </p:sp>
        </p:grpSp>
        <p:sp>
          <p:nvSpPr>
            <p:cNvPr id="224338" name="Line 82">
              <a:extLst>
                <a:ext uri="{FF2B5EF4-FFF2-40B4-BE49-F238E27FC236}">
                  <a16:creationId xmlns:a16="http://schemas.microsoft.com/office/drawing/2014/main" id="{C07B53CE-15EE-4E11-9A15-EF23937386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36" y="890"/>
              <a:ext cx="181" cy="1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339" name="Line 83">
              <a:extLst>
                <a:ext uri="{FF2B5EF4-FFF2-40B4-BE49-F238E27FC236}">
                  <a16:creationId xmlns:a16="http://schemas.microsoft.com/office/drawing/2014/main" id="{8B2E98D7-D451-4559-8B04-B40078D20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5" y="890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40" name="Group 84">
              <a:extLst>
                <a:ext uri="{FF2B5EF4-FFF2-40B4-BE49-F238E27FC236}">
                  <a16:creationId xmlns:a16="http://schemas.microsoft.com/office/drawing/2014/main" id="{18AE4B82-3BA8-40E8-88AD-190251725A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3" y="1071"/>
              <a:ext cx="725" cy="363"/>
              <a:chOff x="3969" y="1253"/>
              <a:chExt cx="725" cy="363"/>
            </a:xfrm>
          </p:grpSpPr>
          <p:sp>
            <p:nvSpPr>
              <p:cNvPr id="224341" name="AutoShape 85">
                <a:extLst>
                  <a:ext uri="{FF2B5EF4-FFF2-40B4-BE49-F238E27FC236}">
                    <a16:creationId xmlns:a16="http://schemas.microsoft.com/office/drawing/2014/main" id="{64C0F464-ABF5-4A3E-99C6-5D1C9210D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9" y="1253"/>
                <a:ext cx="725" cy="36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42" name="Text Box 86">
                <a:extLst>
                  <a:ext uri="{FF2B5EF4-FFF2-40B4-BE49-F238E27FC236}">
                    <a16:creationId xmlns:a16="http://schemas.microsoft.com/office/drawing/2014/main" id="{A286BEFF-4D76-4F73-8EE1-7C61D442ED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9" y="1313"/>
                <a:ext cx="59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/>
                  <a:t>Moendas</a:t>
                </a:r>
                <a:endParaRPr lang="es-ES" altLang="pt-BR"/>
              </a:p>
            </p:txBody>
          </p:sp>
        </p:grpSp>
        <p:grpSp>
          <p:nvGrpSpPr>
            <p:cNvPr id="224343" name="Group 87">
              <a:extLst>
                <a:ext uri="{FF2B5EF4-FFF2-40B4-BE49-F238E27FC236}">
                  <a16:creationId xmlns:a16="http://schemas.microsoft.com/office/drawing/2014/main" id="{FA5A61A6-FAB0-42CA-AA52-035D2CEE3B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" y="935"/>
              <a:ext cx="952" cy="409"/>
              <a:chOff x="1837" y="1117"/>
              <a:chExt cx="952" cy="363"/>
            </a:xfrm>
          </p:grpSpPr>
          <p:sp>
            <p:nvSpPr>
              <p:cNvPr id="224344" name="AutoShape 88">
                <a:extLst>
                  <a:ext uri="{FF2B5EF4-FFF2-40B4-BE49-F238E27FC236}">
                    <a16:creationId xmlns:a16="http://schemas.microsoft.com/office/drawing/2014/main" id="{CD9044A5-39EC-45A7-BEFA-B3817D742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1162"/>
                <a:ext cx="952" cy="318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45" name="Text Box 89">
                <a:extLst>
                  <a:ext uri="{FF2B5EF4-FFF2-40B4-BE49-F238E27FC236}">
                    <a16:creationId xmlns:a16="http://schemas.microsoft.com/office/drawing/2014/main" id="{B1C2540D-3BF9-41BB-A78C-044620C53D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" y="1117"/>
                <a:ext cx="862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/>
                  <a:t>Água de lavagem 5 m</a:t>
                </a:r>
                <a:r>
                  <a:rPr lang="pt-BR" altLang="pt-BR" baseline="30000"/>
                  <a:t>3</a:t>
                </a:r>
                <a:endParaRPr lang="es-ES" altLang="pt-BR"/>
              </a:p>
            </p:txBody>
          </p:sp>
        </p:grpSp>
        <p:sp>
          <p:nvSpPr>
            <p:cNvPr id="224346" name="Line 90">
              <a:extLst>
                <a:ext uri="{FF2B5EF4-FFF2-40B4-BE49-F238E27FC236}">
                  <a16:creationId xmlns:a16="http://schemas.microsoft.com/office/drawing/2014/main" id="{AC2B8C92-8AB0-43C0-8109-91427902FF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1" y="1344"/>
              <a:ext cx="272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347" name="Line 91">
              <a:extLst>
                <a:ext uri="{FF2B5EF4-FFF2-40B4-BE49-F238E27FC236}">
                  <a16:creationId xmlns:a16="http://schemas.microsoft.com/office/drawing/2014/main" id="{239D087D-7D27-4D7D-838D-29AA025982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9" y="1298"/>
              <a:ext cx="362" cy="3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348" name="Line 92">
              <a:extLst>
                <a:ext uri="{FF2B5EF4-FFF2-40B4-BE49-F238E27FC236}">
                  <a16:creationId xmlns:a16="http://schemas.microsoft.com/office/drawing/2014/main" id="{61A95D41-3484-43E2-8E86-19FE289D0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18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49" name="Group 93">
              <a:extLst>
                <a:ext uri="{FF2B5EF4-FFF2-40B4-BE49-F238E27FC236}">
                  <a16:creationId xmlns:a16="http://schemas.microsoft.com/office/drawing/2014/main" id="{DEFF3F4C-419F-4D18-AE9A-025A0EE09A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0" y="2024"/>
              <a:ext cx="1043" cy="272"/>
              <a:chOff x="113" y="2069"/>
              <a:chExt cx="1043" cy="272"/>
            </a:xfrm>
          </p:grpSpPr>
          <p:sp>
            <p:nvSpPr>
              <p:cNvPr id="224350" name="AutoShape 94">
                <a:extLst>
                  <a:ext uri="{FF2B5EF4-FFF2-40B4-BE49-F238E27FC236}">
                    <a16:creationId xmlns:a16="http://schemas.microsoft.com/office/drawing/2014/main" id="{40E19C51-AD02-4B24-A9DB-68EE7240E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" y="2069"/>
                <a:ext cx="1043" cy="272"/>
              </a:xfrm>
              <a:prstGeom prst="octagon">
                <a:avLst>
                  <a:gd name="adj" fmla="val 2928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51" name="Text Box 95">
                <a:extLst>
                  <a:ext uri="{FF2B5EF4-FFF2-40B4-BE49-F238E27FC236}">
                    <a16:creationId xmlns:a16="http://schemas.microsoft.com/office/drawing/2014/main" id="{CF5EA592-3113-4CD0-A187-0C95DCD53E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2069"/>
                <a:ext cx="86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1800"/>
                  <a:t>Clarificação</a:t>
                </a:r>
                <a:endParaRPr lang="es-ES" altLang="pt-BR" sz="1800"/>
              </a:p>
            </p:txBody>
          </p:sp>
        </p:grpSp>
        <p:sp>
          <p:nvSpPr>
            <p:cNvPr id="224352" name="Line 96">
              <a:extLst>
                <a:ext uri="{FF2B5EF4-FFF2-40B4-BE49-F238E27FC236}">
                  <a16:creationId xmlns:a16="http://schemas.microsoft.com/office/drawing/2014/main" id="{C6672E29-4C59-4400-8175-AA5A2BDA1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2296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53" name="Group 97">
              <a:extLst>
                <a:ext uri="{FF2B5EF4-FFF2-40B4-BE49-F238E27FC236}">
                  <a16:creationId xmlns:a16="http://schemas.microsoft.com/office/drawing/2014/main" id="{CF971E22-3F4B-4A19-8F9E-997F04DBB4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0" y="2478"/>
              <a:ext cx="1043" cy="318"/>
              <a:chOff x="204" y="2704"/>
              <a:chExt cx="1043" cy="318"/>
            </a:xfrm>
          </p:grpSpPr>
          <p:sp>
            <p:nvSpPr>
              <p:cNvPr id="224354" name="AutoShape 98">
                <a:extLst>
                  <a:ext uri="{FF2B5EF4-FFF2-40B4-BE49-F238E27FC236}">
                    <a16:creationId xmlns:a16="http://schemas.microsoft.com/office/drawing/2014/main" id="{09E685DD-F779-4F80-B62E-B7F2EFA4D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" y="2704"/>
                <a:ext cx="1043" cy="31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55" name="Text Box 99">
                <a:extLst>
                  <a:ext uri="{FF2B5EF4-FFF2-40B4-BE49-F238E27FC236}">
                    <a16:creationId xmlns:a16="http://schemas.microsoft.com/office/drawing/2014/main" id="{11197088-D5FC-4963-B7EB-12009F6A2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2750"/>
                <a:ext cx="95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2000"/>
                  <a:t>Fermentação</a:t>
                </a:r>
                <a:endParaRPr lang="es-ES" altLang="pt-BR" sz="2000"/>
              </a:p>
            </p:txBody>
          </p:sp>
        </p:grpSp>
        <p:sp>
          <p:nvSpPr>
            <p:cNvPr id="224356" name="Line 100">
              <a:extLst>
                <a:ext uri="{FF2B5EF4-FFF2-40B4-BE49-F238E27FC236}">
                  <a16:creationId xmlns:a16="http://schemas.microsoft.com/office/drawing/2014/main" id="{07883078-DA82-444C-9DC5-666621A37F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2794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57" name="Group 101">
              <a:extLst>
                <a:ext uri="{FF2B5EF4-FFF2-40B4-BE49-F238E27FC236}">
                  <a16:creationId xmlns:a16="http://schemas.microsoft.com/office/drawing/2014/main" id="{3FED8E5E-6797-4FF8-B0C2-D90B2C164F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0" y="2976"/>
              <a:ext cx="1043" cy="318"/>
              <a:chOff x="204" y="2704"/>
              <a:chExt cx="1043" cy="318"/>
            </a:xfrm>
          </p:grpSpPr>
          <p:sp>
            <p:nvSpPr>
              <p:cNvPr id="224358" name="AutoShape 102">
                <a:extLst>
                  <a:ext uri="{FF2B5EF4-FFF2-40B4-BE49-F238E27FC236}">
                    <a16:creationId xmlns:a16="http://schemas.microsoft.com/office/drawing/2014/main" id="{99D44DC7-E06D-4A71-AE57-0336215D3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" y="2704"/>
                <a:ext cx="1043" cy="31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59" name="Text Box 103">
                <a:extLst>
                  <a:ext uri="{FF2B5EF4-FFF2-40B4-BE49-F238E27FC236}">
                    <a16:creationId xmlns:a16="http://schemas.microsoft.com/office/drawing/2014/main" id="{1C50D34D-0C90-4795-82B0-0F5BAEC24D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2750"/>
                <a:ext cx="9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1800"/>
                  <a:t>Centrifugação</a:t>
                </a:r>
                <a:endParaRPr lang="es-ES" altLang="pt-BR" sz="1800"/>
              </a:p>
            </p:txBody>
          </p:sp>
        </p:grpSp>
        <p:sp>
          <p:nvSpPr>
            <p:cNvPr id="224360" name="Line 104">
              <a:extLst>
                <a:ext uri="{FF2B5EF4-FFF2-40B4-BE49-F238E27FC236}">
                  <a16:creationId xmlns:a16="http://schemas.microsoft.com/office/drawing/2014/main" id="{50C0E6EF-DA25-4194-AF83-C35CE61D2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3293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61" name="Group 105">
              <a:extLst>
                <a:ext uri="{FF2B5EF4-FFF2-40B4-BE49-F238E27FC236}">
                  <a16:creationId xmlns:a16="http://schemas.microsoft.com/office/drawing/2014/main" id="{22D0FF3F-8E61-4800-8A16-21B76613E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0" y="3475"/>
              <a:ext cx="1043" cy="318"/>
              <a:chOff x="204" y="2704"/>
              <a:chExt cx="1043" cy="318"/>
            </a:xfrm>
          </p:grpSpPr>
          <p:sp>
            <p:nvSpPr>
              <p:cNvPr id="224362" name="AutoShape 106">
                <a:extLst>
                  <a:ext uri="{FF2B5EF4-FFF2-40B4-BE49-F238E27FC236}">
                    <a16:creationId xmlns:a16="http://schemas.microsoft.com/office/drawing/2014/main" id="{2D43670D-0E55-4E0D-9AB1-7D3FCFC97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" y="2704"/>
                <a:ext cx="1043" cy="31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63" name="Text Box 107">
                <a:extLst>
                  <a:ext uri="{FF2B5EF4-FFF2-40B4-BE49-F238E27FC236}">
                    <a16:creationId xmlns:a16="http://schemas.microsoft.com/office/drawing/2014/main" id="{15C819AD-E6B3-4051-9D4E-4271D9074D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2750"/>
                <a:ext cx="9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1800"/>
                  <a:t>Destilação</a:t>
                </a:r>
                <a:endParaRPr lang="es-ES" altLang="pt-BR" sz="1800"/>
              </a:p>
            </p:txBody>
          </p:sp>
        </p:grpSp>
        <p:sp>
          <p:nvSpPr>
            <p:cNvPr id="224364" name="Line 108">
              <a:extLst>
                <a:ext uri="{FF2B5EF4-FFF2-40B4-BE49-F238E27FC236}">
                  <a16:creationId xmlns:a16="http://schemas.microsoft.com/office/drawing/2014/main" id="{726186B5-6749-4A33-AAAD-4AAE5ED3D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3820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65" name="Group 109">
              <a:extLst>
                <a:ext uri="{FF2B5EF4-FFF2-40B4-BE49-F238E27FC236}">
                  <a16:creationId xmlns:a16="http://schemas.microsoft.com/office/drawing/2014/main" id="{7724CA21-0DDF-424B-BD39-6C5D74273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0" y="4002"/>
              <a:ext cx="1043" cy="318"/>
              <a:chOff x="204" y="2704"/>
              <a:chExt cx="1043" cy="318"/>
            </a:xfrm>
          </p:grpSpPr>
          <p:sp>
            <p:nvSpPr>
              <p:cNvPr id="224366" name="AutoShape 110">
                <a:extLst>
                  <a:ext uri="{FF2B5EF4-FFF2-40B4-BE49-F238E27FC236}">
                    <a16:creationId xmlns:a16="http://schemas.microsoft.com/office/drawing/2014/main" id="{56C5B886-E591-41A1-AED3-3955B51C4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" y="2704"/>
                <a:ext cx="1043" cy="31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67" name="Text Box 111">
                <a:extLst>
                  <a:ext uri="{FF2B5EF4-FFF2-40B4-BE49-F238E27FC236}">
                    <a16:creationId xmlns:a16="http://schemas.microsoft.com/office/drawing/2014/main" id="{5EF684AA-6281-43E8-B314-8CE7556C4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2750"/>
                <a:ext cx="9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1800"/>
                  <a:t>Álcool 45 L</a:t>
                </a:r>
                <a:endParaRPr lang="es-ES" altLang="pt-BR" sz="1800"/>
              </a:p>
            </p:txBody>
          </p:sp>
        </p:grpSp>
        <p:grpSp>
          <p:nvGrpSpPr>
            <p:cNvPr id="224368" name="Group 112">
              <a:extLst>
                <a:ext uri="{FF2B5EF4-FFF2-40B4-BE49-F238E27FC236}">
                  <a16:creationId xmlns:a16="http://schemas.microsoft.com/office/drawing/2014/main" id="{1391E45C-044D-4F44-916C-0C8FA8A0D4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" y="3475"/>
              <a:ext cx="816" cy="379"/>
              <a:chOff x="1474" y="3521"/>
              <a:chExt cx="816" cy="379"/>
            </a:xfrm>
          </p:grpSpPr>
          <p:sp>
            <p:nvSpPr>
              <p:cNvPr id="224369" name="AutoShape 113">
                <a:extLst>
                  <a:ext uri="{FF2B5EF4-FFF2-40B4-BE49-F238E27FC236}">
                    <a16:creationId xmlns:a16="http://schemas.microsoft.com/office/drawing/2014/main" id="{E4D225AD-5083-472A-8649-6EB1AE276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521"/>
                <a:ext cx="816" cy="363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70" name="Text Box 114">
                <a:extLst>
                  <a:ext uri="{FF2B5EF4-FFF2-40B4-BE49-F238E27FC236}">
                    <a16:creationId xmlns:a16="http://schemas.microsoft.com/office/drawing/2014/main" id="{91A9416A-CC92-49E4-8811-490508091C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5" y="3521"/>
                <a:ext cx="635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Vinhaça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540 L</a:t>
                </a:r>
                <a:endParaRPr lang="es-ES" altLang="pt-BR" sz="1800"/>
              </a:p>
            </p:txBody>
          </p:sp>
        </p:grpSp>
        <p:grpSp>
          <p:nvGrpSpPr>
            <p:cNvPr id="224371" name="Group 115">
              <a:extLst>
                <a:ext uri="{FF2B5EF4-FFF2-40B4-BE49-F238E27FC236}">
                  <a16:creationId xmlns:a16="http://schemas.microsoft.com/office/drawing/2014/main" id="{FCC2E486-CD2E-4E77-8A7A-7A9137354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" y="2926"/>
              <a:ext cx="952" cy="453"/>
              <a:chOff x="2018" y="2886"/>
              <a:chExt cx="1043" cy="453"/>
            </a:xfrm>
          </p:grpSpPr>
          <p:sp>
            <p:nvSpPr>
              <p:cNvPr id="224372" name="AutoShape 116">
                <a:extLst>
                  <a:ext uri="{FF2B5EF4-FFF2-40B4-BE49-F238E27FC236}">
                    <a16:creationId xmlns:a16="http://schemas.microsoft.com/office/drawing/2014/main" id="{21798CFD-EAE5-40C3-A00D-0862B24BA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2886"/>
                <a:ext cx="1043" cy="453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73" name="Text Box 117">
                <a:extLst>
                  <a:ext uri="{FF2B5EF4-FFF2-40B4-BE49-F238E27FC236}">
                    <a16:creationId xmlns:a16="http://schemas.microsoft.com/office/drawing/2014/main" id="{EE73EBDA-4D3B-48BD-9209-433B04484E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4" y="2931"/>
                <a:ext cx="817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Leveduras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1 kg</a:t>
                </a:r>
                <a:endParaRPr lang="es-ES" altLang="pt-BR" sz="1800"/>
              </a:p>
            </p:txBody>
          </p:sp>
        </p:grpSp>
        <p:sp>
          <p:nvSpPr>
            <p:cNvPr id="224374" name="Line 118">
              <a:extLst>
                <a:ext uri="{FF2B5EF4-FFF2-40B4-BE49-F238E27FC236}">
                  <a16:creationId xmlns:a16="http://schemas.microsoft.com/office/drawing/2014/main" id="{DEC687F9-171A-4506-8443-3DD042973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3" y="3158"/>
              <a:ext cx="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375" name="Line 119">
              <a:extLst>
                <a:ext uri="{FF2B5EF4-FFF2-40B4-BE49-F238E27FC236}">
                  <a16:creationId xmlns:a16="http://schemas.microsoft.com/office/drawing/2014/main" id="{70A4DFBA-96DA-46D7-AA82-2F9902B1A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3" y="3657"/>
              <a:ext cx="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76" name="Group 120">
              <a:extLst>
                <a:ext uri="{FF2B5EF4-FFF2-40B4-BE49-F238E27FC236}">
                  <a16:creationId xmlns:a16="http://schemas.microsoft.com/office/drawing/2014/main" id="{4C255DD9-D8A6-4B63-8C67-141CA1BF5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" y="1933"/>
              <a:ext cx="680" cy="499"/>
              <a:chOff x="1701" y="2251"/>
              <a:chExt cx="680" cy="499"/>
            </a:xfrm>
          </p:grpSpPr>
          <p:sp>
            <p:nvSpPr>
              <p:cNvPr id="224377" name="AutoShape 121">
                <a:extLst>
                  <a:ext uri="{FF2B5EF4-FFF2-40B4-BE49-F238E27FC236}">
                    <a16:creationId xmlns:a16="http://schemas.microsoft.com/office/drawing/2014/main" id="{8780C249-5E7E-4639-80A6-E07A9A092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2251"/>
                <a:ext cx="680" cy="499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78" name="Text Box 122">
                <a:extLst>
                  <a:ext uri="{FF2B5EF4-FFF2-40B4-BE49-F238E27FC236}">
                    <a16:creationId xmlns:a16="http://schemas.microsoft.com/office/drawing/2014/main" id="{19C58F65-306C-434E-B29B-D0CEB3C9B6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1" y="2296"/>
                <a:ext cx="499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Torta</a:t>
                </a:r>
              </a:p>
              <a:p>
                <a:pPr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20 kg</a:t>
                </a:r>
                <a:endParaRPr lang="es-ES" altLang="pt-BR" sz="1800"/>
              </a:p>
            </p:txBody>
          </p:sp>
        </p:grpSp>
        <p:sp>
          <p:nvSpPr>
            <p:cNvPr id="224379" name="Line 123">
              <a:extLst>
                <a:ext uri="{FF2B5EF4-FFF2-40B4-BE49-F238E27FC236}">
                  <a16:creationId xmlns:a16="http://schemas.microsoft.com/office/drawing/2014/main" id="{1621F932-0310-4E45-B840-535D9816C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3" y="2160"/>
              <a:ext cx="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80" name="Group 124">
              <a:extLst>
                <a:ext uri="{FF2B5EF4-FFF2-40B4-BE49-F238E27FC236}">
                  <a16:creationId xmlns:a16="http://schemas.microsoft.com/office/drawing/2014/main" id="{AED052B3-3E95-458D-9D33-C2A89B1C0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6" y="1570"/>
              <a:ext cx="816" cy="317"/>
              <a:chOff x="1066" y="1616"/>
              <a:chExt cx="816" cy="317"/>
            </a:xfrm>
          </p:grpSpPr>
          <p:sp>
            <p:nvSpPr>
              <p:cNvPr id="224381" name="AutoShape 125">
                <a:extLst>
                  <a:ext uri="{FF2B5EF4-FFF2-40B4-BE49-F238E27FC236}">
                    <a16:creationId xmlns:a16="http://schemas.microsoft.com/office/drawing/2014/main" id="{973F48A4-8059-4A99-9484-0C1077AB6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1616"/>
                <a:ext cx="816" cy="317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82" name="Text Box 126">
                <a:extLst>
                  <a:ext uri="{FF2B5EF4-FFF2-40B4-BE49-F238E27FC236}">
                    <a16:creationId xmlns:a16="http://schemas.microsoft.com/office/drawing/2014/main" id="{6BEA119F-A5A6-4325-B652-8430541CE9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1" y="1661"/>
                <a:ext cx="6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1800"/>
                  <a:t>Caldo 1 t</a:t>
                </a:r>
                <a:endParaRPr lang="es-ES" altLang="pt-BR" sz="1800"/>
              </a:p>
            </p:txBody>
          </p:sp>
        </p:grpSp>
        <p:grpSp>
          <p:nvGrpSpPr>
            <p:cNvPr id="224383" name="Group 127">
              <a:extLst>
                <a:ext uri="{FF2B5EF4-FFF2-40B4-BE49-F238E27FC236}">
                  <a16:creationId xmlns:a16="http://schemas.microsoft.com/office/drawing/2014/main" id="{9E8F734C-5F78-4E23-8B38-8EE05607A4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1" y="1344"/>
              <a:ext cx="726" cy="441"/>
              <a:chOff x="2381" y="2081"/>
              <a:chExt cx="726" cy="400"/>
            </a:xfrm>
          </p:grpSpPr>
          <p:sp>
            <p:nvSpPr>
              <p:cNvPr id="224384" name="AutoShape 128">
                <a:extLst>
                  <a:ext uri="{FF2B5EF4-FFF2-40B4-BE49-F238E27FC236}">
                    <a16:creationId xmlns:a16="http://schemas.microsoft.com/office/drawing/2014/main" id="{9A1405AD-87A7-43B6-BF60-246C817DE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" y="2081"/>
                <a:ext cx="726" cy="397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85" name="Text Box 129">
                <a:extLst>
                  <a:ext uri="{FF2B5EF4-FFF2-40B4-BE49-F238E27FC236}">
                    <a16:creationId xmlns:a16="http://schemas.microsoft.com/office/drawing/2014/main" id="{52E903D0-4755-4304-B861-AD5FF65353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2" y="2115"/>
                <a:ext cx="589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1800"/>
                  <a:t>Bagaço 250 kg</a:t>
                </a:r>
                <a:endParaRPr lang="es-ES" altLang="pt-BR" sz="1800"/>
              </a:p>
            </p:txBody>
          </p:sp>
        </p:grpSp>
        <p:sp>
          <p:nvSpPr>
            <p:cNvPr id="224386" name="Line 130">
              <a:extLst>
                <a:ext uri="{FF2B5EF4-FFF2-40B4-BE49-F238E27FC236}">
                  <a16:creationId xmlns:a16="http://schemas.microsoft.com/office/drawing/2014/main" id="{175ECC13-625B-488A-BE7E-8EB37C8AC9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0" y="1797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87" name="Group 131">
              <a:extLst>
                <a:ext uri="{FF2B5EF4-FFF2-40B4-BE49-F238E27FC236}">
                  <a16:creationId xmlns:a16="http://schemas.microsoft.com/office/drawing/2014/main" id="{7C5B7A4A-4B85-4735-A927-F092907EA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1" y="1979"/>
              <a:ext cx="1043" cy="272"/>
              <a:chOff x="113" y="2069"/>
              <a:chExt cx="1043" cy="272"/>
            </a:xfrm>
          </p:grpSpPr>
          <p:sp>
            <p:nvSpPr>
              <p:cNvPr id="224388" name="AutoShape 132">
                <a:extLst>
                  <a:ext uri="{FF2B5EF4-FFF2-40B4-BE49-F238E27FC236}">
                    <a16:creationId xmlns:a16="http://schemas.microsoft.com/office/drawing/2014/main" id="{34D948FB-1A9D-459E-8E9C-5AAF994C8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" y="2069"/>
                <a:ext cx="1043" cy="272"/>
              </a:xfrm>
              <a:prstGeom prst="octagon">
                <a:avLst>
                  <a:gd name="adj" fmla="val 2928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89" name="Text Box 133">
                <a:extLst>
                  <a:ext uri="{FF2B5EF4-FFF2-40B4-BE49-F238E27FC236}">
                    <a16:creationId xmlns:a16="http://schemas.microsoft.com/office/drawing/2014/main" id="{591E4AAB-34E5-420A-A8A6-961D2EF2F6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2069"/>
                <a:ext cx="86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altLang="pt-BR" sz="1800"/>
                  <a:t>Caldeira</a:t>
                </a:r>
                <a:endParaRPr lang="es-ES" altLang="pt-BR" sz="1800"/>
              </a:p>
            </p:txBody>
          </p:sp>
        </p:grpSp>
        <p:grpSp>
          <p:nvGrpSpPr>
            <p:cNvPr id="224390" name="Group 134">
              <a:extLst>
                <a:ext uri="{FF2B5EF4-FFF2-40B4-BE49-F238E27FC236}">
                  <a16:creationId xmlns:a16="http://schemas.microsoft.com/office/drawing/2014/main" id="{663B8E81-0588-49C6-B5F5-4502B7B5B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4" y="1298"/>
              <a:ext cx="1044" cy="616"/>
              <a:chOff x="1701" y="2251"/>
              <a:chExt cx="680" cy="499"/>
            </a:xfrm>
          </p:grpSpPr>
          <p:sp>
            <p:nvSpPr>
              <p:cNvPr id="224391" name="AutoShape 135">
                <a:extLst>
                  <a:ext uri="{FF2B5EF4-FFF2-40B4-BE49-F238E27FC236}">
                    <a16:creationId xmlns:a16="http://schemas.microsoft.com/office/drawing/2014/main" id="{A7B807D9-E562-452A-AA6C-342FEA4A9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2251"/>
                <a:ext cx="680" cy="499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92" name="Text Box 136">
                <a:extLst>
                  <a:ext uri="{FF2B5EF4-FFF2-40B4-BE49-F238E27FC236}">
                    <a16:creationId xmlns:a16="http://schemas.microsoft.com/office/drawing/2014/main" id="{175BE2F7-ECAB-4134-9170-17D463BE1D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1" y="2296"/>
                <a:ext cx="499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Bagaço excedente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20 kg</a:t>
                </a:r>
                <a:endParaRPr lang="es-ES" altLang="pt-BR" sz="1800"/>
              </a:p>
            </p:txBody>
          </p:sp>
        </p:grpSp>
        <p:sp>
          <p:nvSpPr>
            <p:cNvPr id="224393" name="Line 137">
              <a:extLst>
                <a:ext uri="{FF2B5EF4-FFF2-40B4-BE49-F238E27FC236}">
                  <a16:creationId xmlns:a16="http://schemas.microsoft.com/office/drawing/2014/main" id="{741F6962-2E7A-4B2A-B553-E281398891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7" y="1615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394" name="Group 138">
              <a:extLst>
                <a:ext uri="{FF2B5EF4-FFF2-40B4-BE49-F238E27FC236}">
                  <a16:creationId xmlns:a16="http://schemas.microsoft.com/office/drawing/2014/main" id="{7E1A5D1E-E245-46F1-B778-359FBCDDF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6" y="2387"/>
              <a:ext cx="952" cy="453"/>
              <a:chOff x="2018" y="2886"/>
              <a:chExt cx="1043" cy="453"/>
            </a:xfrm>
          </p:grpSpPr>
          <p:sp>
            <p:nvSpPr>
              <p:cNvPr id="224395" name="AutoShape 139">
                <a:extLst>
                  <a:ext uri="{FF2B5EF4-FFF2-40B4-BE49-F238E27FC236}">
                    <a16:creationId xmlns:a16="http://schemas.microsoft.com/office/drawing/2014/main" id="{4FA8353F-1A4E-4B6F-AC8E-3DC154C37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2886"/>
                <a:ext cx="1043" cy="453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96" name="Text Box 140">
                <a:extLst>
                  <a:ext uri="{FF2B5EF4-FFF2-40B4-BE49-F238E27FC236}">
                    <a16:creationId xmlns:a16="http://schemas.microsoft.com/office/drawing/2014/main" id="{F8BB0EBE-2E50-4BB4-AFA2-F53DB5C411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4" y="2931"/>
                <a:ext cx="817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Fuligem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8-12 kg</a:t>
                </a:r>
                <a:endParaRPr lang="es-ES" altLang="pt-BR" sz="1800"/>
              </a:p>
            </p:txBody>
          </p:sp>
        </p:grpSp>
        <p:grpSp>
          <p:nvGrpSpPr>
            <p:cNvPr id="224397" name="Group 141">
              <a:extLst>
                <a:ext uri="{FF2B5EF4-FFF2-40B4-BE49-F238E27FC236}">
                  <a16:creationId xmlns:a16="http://schemas.microsoft.com/office/drawing/2014/main" id="{07D4AEFC-2423-4D37-8677-C9E5E8EB81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6" y="2478"/>
              <a:ext cx="952" cy="453"/>
              <a:chOff x="2018" y="2886"/>
              <a:chExt cx="1043" cy="453"/>
            </a:xfrm>
          </p:grpSpPr>
          <p:sp>
            <p:nvSpPr>
              <p:cNvPr id="224398" name="AutoShape 142">
                <a:extLst>
                  <a:ext uri="{FF2B5EF4-FFF2-40B4-BE49-F238E27FC236}">
                    <a16:creationId xmlns:a16="http://schemas.microsoft.com/office/drawing/2014/main" id="{8F3F99AE-CEF9-410E-84FC-6B9030294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2886"/>
                <a:ext cx="1043" cy="453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99" name="Text Box 143">
                <a:extLst>
                  <a:ext uri="{FF2B5EF4-FFF2-40B4-BE49-F238E27FC236}">
                    <a16:creationId xmlns:a16="http://schemas.microsoft.com/office/drawing/2014/main" id="{0FA2DB61-5BFB-4ACD-9D4D-611EBBAE24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4" y="2931"/>
                <a:ext cx="817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Cinzas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 4 kg</a:t>
                </a:r>
                <a:endParaRPr lang="es-ES" altLang="pt-BR" sz="1800"/>
              </a:p>
            </p:txBody>
          </p:sp>
        </p:grpSp>
        <p:sp>
          <p:nvSpPr>
            <p:cNvPr id="224400" name="Line 144">
              <a:extLst>
                <a:ext uri="{FF2B5EF4-FFF2-40B4-BE49-F238E27FC236}">
                  <a16:creationId xmlns:a16="http://schemas.microsoft.com/office/drawing/2014/main" id="{29AB97A6-6DDA-4498-BE9F-6FBA32399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2251"/>
              <a:ext cx="0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401" name="Line 145">
              <a:extLst>
                <a:ext uri="{FF2B5EF4-FFF2-40B4-BE49-F238E27FC236}">
                  <a16:creationId xmlns:a16="http://schemas.microsoft.com/office/drawing/2014/main" id="{2940DB2B-97D4-4258-996C-0824B6370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4" y="2160"/>
              <a:ext cx="272" cy="2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402" name="Group 146">
              <a:extLst>
                <a:ext uri="{FF2B5EF4-FFF2-40B4-BE49-F238E27FC236}">
                  <a16:creationId xmlns:a16="http://schemas.microsoft.com/office/drawing/2014/main" id="{07BB9600-745F-409F-8579-689F170844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" y="1706"/>
              <a:ext cx="1044" cy="635"/>
              <a:chOff x="158" y="2251"/>
              <a:chExt cx="1044" cy="635"/>
            </a:xfrm>
          </p:grpSpPr>
          <p:sp>
            <p:nvSpPr>
              <p:cNvPr id="224403" name="AutoShape 147">
                <a:extLst>
                  <a:ext uri="{FF2B5EF4-FFF2-40B4-BE49-F238E27FC236}">
                    <a16:creationId xmlns:a16="http://schemas.microsoft.com/office/drawing/2014/main" id="{C1F64265-03B4-43AA-A34F-D2752CCC0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251"/>
                <a:ext cx="1044" cy="635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404" name="Text Box 148">
                <a:extLst>
                  <a:ext uri="{FF2B5EF4-FFF2-40B4-BE49-F238E27FC236}">
                    <a16:creationId xmlns:a16="http://schemas.microsoft.com/office/drawing/2014/main" id="{8D8DD07C-05C6-426D-983E-FEA4BCE605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" y="2297"/>
                <a:ext cx="953" cy="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2000"/>
                  <a:t>Evaporação cozimento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2000"/>
                  <a:t>turbinagem</a:t>
                </a:r>
                <a:endParaRPr lang="es-ES" altLang="pt-BR" sz="2000"/>
              </a:p>
            </p:txBody>
          </p:sp>
        </p:grpSp>
        <p:sp>
          <p:nvSpPr>
            <p:cNvPr id="224405" name="Line 149">
              <a:extLst>
                <a:ext uri="{FF2B5EF4-FFF2-40B4-BE49-F238E27FC236}">
                  <a16:creationId xmlns:a16="http://schemas.microsoft.com/office/drawing/2014/main" id="{D1F97C62-AD16-4046-AD29-64BF4736CC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111" y="2160"/>
              <a:ext cx="5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4406" name="Group 150">
              <a:extLst>
                <a:ext uri="{FF2B5EF4-FFF2-40B4-BE49-F238E27FC236}">
                  <a16:creationId xmlns:a16="http://schemas.microsoft.com/office/drawing/2014/main" id="{146A8B0D-5F05-4143-A00C-18659A30F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" y="3022"/>
              <a:ext cx="772" cy="545"/>
              <a:chOff x="158" y="2704"/>
              <a:chExt cx="772" cy="545"/>
            </a:xfrm>
          </p:grpSpPr>
          <p:sp>
            <p:nvSpPr>
              <p:cNvPr id="224407" name="AutoShape 151">
                <a:extLst>
                  <a:ext uri="{FF2B5EF4-FFF2-40B4-BE49-F238E27FC236}">
                    <a16:creationId xmlns:a16="http://schemas.microsoft.com/office/drawing/2014/main" id="{EA54030E-BF2A-44AE-BD96-5529C4D0B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704"/>
                <a:ext cx="772" cy="545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408" name="Text Box 152">
                <a:extLst>
                  <a:ext uri="{FF2B5EF4-FFF2-40B4-BE49-F238E27FC236}">
                    <a16:creationId xmlns:a16="http://schemas.microsoft.com/office/drawing/2014/main" id="{4881A81A-0AB6-4CF7-9AE3-726289304C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" y="2749"/>
                <a:ext cx="68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1800"/>
                  <a:t>Açúcar 65 kg</a:t>
                </a:r>
                <a:endParaRPr lang="es-ES" altLang="pt-BR" sz="1800"/>
              </a:p>
            </p:txBody>
          </p:sp>
        </p:grpSp>
        <p:grpSp>
          <p:nvGrpSpPr>
            <p:cNvPr id="224409" name="Group 153">
              <a:extLst>
                <a:ext uri="{FF2B5EF4-FFF2-40B4-BE49-F238E27FC236}">
                  <a16:creationId xmlns:a16="http://schemas.microsoft.com/office/drawing/2014/main" id="{0C3C6498-3232-42CE-96B4-9E0801D393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" y="2461"/>
              <a:ext cx="862" cy="379"/>
              <a:chOff x="1474" y="3521"/>
              <a:chExt cx="816" cy="379"/>
            </a:xfrm>
          </p:grpSpPr>
          <p:sp>
            <p:nvSpPr>
              <p:cNvPr id="224410" name="AutoShape 154">
                <a:extLst>
                  <a:ext uri="{FF2B5EF4-FFF2-40B4-BE49-F238E27FC236}">
                    <a16:creationId xmlns:a16="http://schemas.microsoft.com/office/drawing/2014/main" id="{89EEB2E6-E39B-4B8A-9CDC-18E19FDD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521"/>
                <a:ext cx="816" cy="363"/>
              </a:xfrm>
              <a:prstGeom prst="octagon">
                <a:avLst>
                  <a:gd name="adj" fmla="val 2928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411" name="Text Box 155">
                <a:extLst>
                  <a:ext uri="{FF2B5EF4-FFF2-40B4-BE49-F238E27FC236}">
                    <a16:creationId xmlns:a16="http://schemas.microsoft.com/office/drawing/2014/main" id="{C8C2E310-D3FF-4DAB-B92C-5D7C66C2C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5" y="3521"/>
                <a:ext cx="635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Mel final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pt-BR" altLang="pt-BR" sz="1800"/>
                  <a:t>30 L</a:t>
                </a:r>
                <a:endParaRPr lang="es-ES" altLang="pt-BR" sz="1800"/>
              </a:p>
            </p:txBody>
          </p:sp>
        </p:grpSp>
        <p:sp>
          <p:nvSpPr>
            <p:cNvPr id="224412" name="Line 156">
              <a:extLst>
                <a:ext uri="{FF2B5EF4-FFF2-40B4-BE49-F238E27FC236}">
                  <a16:creationId xmlns:a16="http://schemas.microsoft.com/office/drawing/2014/main" id="{0F495BC9-836C-47F2-9219-405D41CDF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2341"/>
              <a:ext cx="0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413" name="Line 157">
              <a:extLst>
                <a:ext uri="{FF2B5EF4-FFF2-40B4-BE49-F238E27FC236}">
                  <a16:creationId xmlns:a16="http://schemas.microsoft.com/office/drawing/2014/main" id="{BFB4E131-13DB-4CCE-AB9A-4DC9C10DD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2251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414" name="Line 158">
              <a:extLst>
                <a:ext uri="{FF2B5EF4-FFF2-40B4-BE49-F238E27FC236}">
                  <a16:creationId xmlns:a16="http://schemas.microsoft.com/office/drawing/2014/main" id="{8DA320A5-4A33-46CD-8AEB-ED4B66A07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2251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4415" name="Line 159">
              <a:extLst>
                <a:ext uri="{FF2B5EF4-FFF2-40B4-BE49-F238E27FC236}">
                  <a16:creationId xmlns:a16="http://schemas.microsoft.com/office/drawing/2014/main" id="{0B55F2AE-AD73-455B-83DA-4D281FD10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2659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4416" name="Oval 160">
            <a:extLst>
              <a:ext uri="{FF2B5EF4-FFF2-40B4-BE49-F238E27FC236}">
                <a16:creationId xmlns:a16="http://schemas.microsoft.com/office/drawing/2014/main" id="{7A72DF9A-95F5-48E5-9A86-50195589D0B7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714875" y="5734050"/>
            <a:ext cx="936625" cy="252413"/>
          </a:xfrm>
          <a:prstGeom prst="ellips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4417" name="Oval 161">
            <a:extLst>
              <a:ext uri="{FF2B5EF4-FFF2-40B4-BE49-F238E27FC236}">
                <a16:creationId xmlns:a16="http://schemas.microsoft.com/office/drawing/2014/main" id="{35E4F9B8-E383-477C-A37B-5E495DCC2F87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787900" y="4941888"/>
            <a:ext cx="936625" cy="288925"/>
          </a:xfrm>
          <a:prstGeom prst="ellips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4418" name="Oval 162">
            <a:extLst>
              <a:ext uri="{FF2B5EF4-FFF2-40B4-BE49-F238E27FC236}">
                <a16:creationId xmlns:a16="http://schemas.microsoft.com/office/drawing/2014/main" id="{3D56176C-61DC-44BD-925F-9929071ADD2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6011863" y="4221163"/>
            <a:ext cx="936625" cy="288925"/>
          </a:xfrm>
          <a:prstGeom prst="ellips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4419" name="Oval 163">
            <a:extLst>
              <a:ext uri="{FF2B5EF4-FFF2-40B4-BE49-F238E27FC236}">
                <a16:creationId xmlns:a16="http://schemas.microsoft.com/office/drawing/2014/main" id="{2E1CF21F-23C1-4207-9585-CE7708EB4F1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885113" y="4076700"/>
            <a:ext cx="936625" cy="288925"/>
          </a:xfrm>
          <a:prstGeom prst="ellips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4420" name="Oval 164">
            <a:extLst>
              <a:ext uri="{FF2B5EF4-FFF2-40B4-BE49-F238E27FC236}">
                <a16:creationId xmlns:a16="http://schemas.microsoft.com/office/drawing/2014/main" id="{88643D44-56CD-4281-B24C-4D67BEE6FBA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740650" y="2636838"/>
            <a:ext cx="936625" cy="288925"/>
          </a:xfrm>
          <a:prstGeom prst="ellips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4421" name="Oval 165">
            <a:extLst>
              <a:ext uri="{FF2B5EF4-FFF2-40B4-BE49-F238E27FC236}">
                <a16:creationId xmlns:a16="http://schemas.microsoft.com/office/drawing/2014/main" id="{7031910E-7900-4A1D-BFDF-34C1E45C314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572000" y="3357563"/>
            <a:ext cx="936625" cy="288925"/>
          </a:xfrm>
          <a:prstGeom prst="ellips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4422" name="Oval 166">
            <a:extLst>
              <a:ext uri="{FF2B5EF4-FFF2-40B4-BE49-F238E27FC236}">
                <a16:creationId xmlns:a16="http://schemas.microsoft.com/office/drawing/2014/main" id="{8745A1FC-E77D-42A7-B975-FE2C1114448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87450" y="4149725"/>
            <a:ext cx="936625" cy="252413"/>
          </a:xfrm>
          <a:prstGeom prst="ellips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4423" name="Oval 167">
            <a:extLst>
              <a:ext uri="{FF2B5EF4-FFF2-40B4-BE49-F238E27FC236}">
                <a16:creationId xmlns:a16="http://schemas.microsoft.com/office/drawing/2014/main" id="{5C620416-4D20-4EE2-AC68-C5C75822229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3203575" y="1700213"/>
            <a:ext cx="504825" cy="288925"/>
          </a:xfrm>
          <a:prstGeom prst="ellips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" name="Line 9">
            <a:extLst>
              <a:ext uri="{FF2B5EF4-FFF2-40B4-BE49-F238E27FC236}">
                <a16:creationId xmlns:a16="http://schemas.microsoft.com/office/drawing/2014/main" id="{652AA7AB-7ADF-4493-860E-6AD43BA3DAEE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620688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89A943-3575-43B9-83FD-70DAB5EF747F}"/>
              </a:ext>
            </a:extLst>
          </p:cNvPr>
          <p:cNvSpPr txBox="1"/>
          <p:nvPr/>
        </p:nvSpPr>
        <p:spPr>
          <a:xfrm>
            <a:off x="5457313" y="928663"/>
            <a:ext cx="32736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Mix 50:50 (</a:t>
            </a:r>
            <a:r>
              <a:rPr lang="pt-BR" sz="2200" b="1" dirty="0" err="1"/>
              <a:t>açúcar:álcool</a:t>
            </a:r>
            <a:r>
              <a:rPr lang="pt-BR" sz="2200" b="1" dirty="0"/>
              <a:t>)</a:t>
            </a:r>
          </a:p>
        </p:txBody>
      </p:sp>
    </p:spTree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1B648BDF-DB8C-4408-814C-3D26CEF4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5AAE-3ED9-4F6A-BF9D-BF7A7C326A0E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98664" name="Rectangle 8">
            <a:extLst>
              <a:ext uri="{FF2B5EF4-FFF2-40B4-BE49-F238E27FC236}">
                <a16:creationId xmlns:a16="http://schemas.microsoft.com/office/drawing/2014/main" id="{B8492357-2DDF-4B47-855A-BB8A9F73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2113"/>
            <a:ext cx="8280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PT" altLang="pt-BR" sz="22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 Aplicações dos resíduos e subprodutos</a:t>
            </a:r>
          </a:p>
        </p:txBody>
      </p:sp>
      <p:pic>
        <p:nvPicPr>
          <p:cNvPr id="198666" name="Picture 10">
            <a:extLst>
              <a:ext uri="{FF2B5EF4-FFF2-40B4-BE49-F238E27FC236}">
                <a16:creationId xmlns:a16="http://schemas.microsoft.com/office/drawing/2014/main" id="{E732C89C-7E15-4233-834A-42EBFC58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9213"/>
            <a:ext cx="9115426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8" name="Line 12">
            <a:extLst>
              <a:ext uri="{FF2B5EF4-FFF2-40B4-BE49-F238E27FC236}">
                <a16:creationId xmlns:a16="http://schemas.microsoft.com/office/drawing/2014/main" id="{308CE0BF-F88D-43B3-8E72-04B18BBC267A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513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grpSp>
        <p:nvGrpSpPr>
          <p:cNvPr id="198672" name="Group 16">
            <a:extLst>
              <a:ext uri="{FF2B5EF4-FFF2-40B4-BE49-F238E27FC236}">
                <a16:creationId xmlns:a16="http://schemas.microsoft.com/office/drawing/2014/main" id="{E36B8C16-96D9-4D4C-B6A6-CD29A213C54C}"/>
              </a:ext>
            </a:extLst>
          </p:cNvPr>
          <p:cNvGrpSpPr>
            <a:grpSpLocks/>
          </p:cNvGrpSpPr>
          <p:nvPr/>
        </p:nvGrpSpPr>
        <p:grpSpPr bwMode="auto">
          <a:xfrm>
            <a:off x="36513" y="404813"/>
            <a:ext cx="8928100" cy="503237"/>
            <a:chOff x="23" y="255"/>
            <a:chExt cx="5624" cy="317"/>
          </a:xfrm>
          <a:solidFill>
            <a:schemeClr val="bg1"/>
          </a:solidFill>
        </p:grpSpPr>
        <p:sp>
          <p:nvSpPr>
            <p:cNvPr id="198669" name="Rectangle 13">
              <a:extLst>
                <a:ext uri="{FF2B5EF4-FFF2-40B4-BE49-F238E27FC236}">
                  <a16:creationId xmlns:a16="http://schemas.microsoft.com/office/drawing/2014/main" id="{5FCC70EF-B6ED-4023-A3E3-7468A03C300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3" y="255"/>
              <a:ext cx="5624" cy="31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8670" name="Rectangle 14">
              <a:extLst>
                <a:ext uri="{FF2B5EF4-FFF2-40B4-BE49-F238E27FC236}">
                  <a16:creationId xmlns:a16="http://schemas.microsoft.com/office/drawing/2014/main" id="{0E4F8B95-FB59-475A-90AD-825E37F51FD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20" y="264"/>
              <a:ext cx="3985" cy="30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PT" altLang="pt-BR" sz="2600">
                  <a:latin typeface="Arial" panose="020B0604020202020204" pitchFamily="34" charset="0"/>
                </a:rPr>
                <a:t>4. Aplicações dos resíduos e subprodutos</a:t>
              </a:r>
              <a:endParaRPr lang="es-ES" altLang="pt-BR" sz="26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51B358-8670-4035-AB7C-F890D095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3D44-86E1-45BE-BA52-670EA83F374F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199691" name="Rectangle 11">
            <a:extLst>
              <a:ext uri="{FF2B5EF4-FFF2-40B4-BE49-F238E27FC236}">
                <a16:creationId xmlns:a16="http://schemas.microsoft.com/office/drawing/2014/main" id="{8E7BFC28-B01A-4B36-AC99-026AD7636BE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876425" y="453232"/>
            <a:ext cx="5629275" cy="488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pt-PT" altLang="pt-BR" sz="2600" dirty="0"/>
              <a:t>4. Aplicações dos resíduos e subprodutos</a:t>
            </a:r>
            <a:endParaRPr lang="es-ES" altLang="pt-BR" sz="2600" dirty="0"/>
          </a:p>
        </p:txBody>
      </p:sp>
      <p:sp>
        <p:nvSpPr>
          <p:cNvPr id="199695" name="Text Box 15">
            <a:extLst>
              <a:ext uri="{FF2B5EF4-FFF2-40B4-BE49-F238E27FC236}">
                <a16:creationId xmlns:a16="http://schemas.microsoft.com/office/drawing/2014/main" id="{676B66C1-CEB2-499D-BCB0-25FF1CF2CF69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68313" y="2171923"/>
            <a:ext cx="7559675" cy="2338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b="1" i="1" u="sng" dirty="0">
                <a:latin typeface="Arial" panose="020B0604020202020204" pitchFamily="34" charset="0"/>
              </a:rPr>
              <a:t>TERRA DA LIMPEZA DA CANA</a:t>
            </a:r>
          </a:p>
          <a:p>
            <a:pPr>
              <a:spcBef>
                <a:spcPct val="50000"/>
              </a:spcBef>
            </a:pPr>
            <a:r>
              <a:rPr lang="pt-BR" altLang="pt-BR" sz="2200" dirty="0">
                <a:latin typeface="Arial" panose="020B0604020202020204" pitchFamily="34" charset="0"/>
              </a:rPr>
              <a:t>	-  Lagoas de decantação</a:t>
            </a:r>
          </a:p>
          <a:p>
            <a:pPr>
              <a:spcBef>
                <a:spcPct val="20000"/>
              </a:spcBef>
            </a:pPr>
            <a:r>
              <a:rPr lang="pt-BR" altLang="pt-BR" sz="2200" dirty="0">
                <a:latin typeface="Arial" panose="020B0604020202020204" pitchFamily="34" charset="0"/>
              </a:rPr>
              <a:t>	-  Limpeza a seco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2200" b="1" i="1" u="sng" dirty="0">
                <a:latin typeface="Arial" panose="020B0604020202020204" pitchFamily="34" charset="0"/>
              </a:rPr>
              <a:t>Quantidade</a:t>
            </a:r>
            <a:r>
              <a:rPr lang="pt-BR" altLang="pt-BR" sz="2200" dirty="0">
                <a:latin typeface="Arial" panose="020B0604020202020204" pitchFamily="34" charset="0"/>
              </a:rPr>
              <a:t>: 14 kg/t de cana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2200" b="1" u="sng" dirty="0">
                <a:latin typeface="Arial" panose="020B0604020202020204" pitchFamily="34" charset="0"/>
              </a:rPr>
              <a:t>Usos</a:t>
            </a:r>
            <a:r>
              <a:rPr lang="pt-BR" altLang="pt-BR" sz="2200" dirty="0">
                <a:latin typeface="Arial" panose="020B0604020202020204" pitchFamily="34" charset="0"/>
              </a:rPr>
              <a:t>: áreas de aterro e a disposição da área agrícola</a:t>
            </a:r>
            <a:endParaRPr lang="es-ES" altLang="pt-BR" sz="2200" dirty="0">
              <a:latin typeface="Arial" panose="020B0604020202020204" pitchFamily="34" charset="0"/>
            </a:endParaRPr>
          </a:p>
        </p:txBody>
      </p:sp>
      <p:sp>
        <p:nvSpPr>
          <p:cNvPr id="199696" name="Text Box 16">
            <a:extLst>
              <a:ext uri="{FF2B5EF4-FFF2-40B4-BE49-F238E27FC236}">
                <a16:creationId xmlns:a16="http://schemas.microsoft.com/office/drawing/2014/main" id="{58E120EC-B922-4814-9329-75E15585D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673823"/>
            <a:ext cx="7559675" cy="987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Char char="ü"/>
            </a:pPr>
            <a:r>
              <a:rPr lang="pt-BR" altLang="pt-BR" sz="1900"/>
              <a:t> </a:t>
            </a:r>
            <a:r>
              <a:rPr lang="pt-BR" altLang="pt-BR" sz="1900" b="1" i="1" u="sng"/>
              <a:t>CINZAS DAS CALDEIRAS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Char char="ü"/>
            </a:pPr>
            <a:r>
              <a:rPr lang="pt-BR" altLang="pt-BR" sz="1900"/>
              <a:t>Quantidade: 2 a 4 kg/t de cana;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Char char="ü"/>
            </a:pPr>
            <a:r>
              <a:rPr lang="pt-BR" altLang="pt-BR" sz="1900"/>
              <a:t>Uso: área de aterro  e aplicação no solo junto com  a torta de filtro.</a:t>
            </a:r>
            <a:endParaRPr lang="es-ES" altLang="pt-BR" sz="1900"/>
          </a:p>
        </p:txBody>
      </p:sp>
      <p:pic>
        <p:nvPicPr>
          <p:cNvPr id="7" name="Picture 34" descr="http://www.pclq.usp.br/logo%20esalq.jpg">
            <a:extLst>
              <a:ext uri="{FF2B5EF4-FFF2-40B4-BE49-F238E27FC236}">
                <a16:creationId xmlns:a16="http://schemas.microsoft.com/office/drawing/2014/main" id="{0DE5A446-3F6A-4E89-ACF7-1ED7B643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162540" y="115888"/>
            <a:ext cx="698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go1_usp_on">
            <a:extLst>
              <a:ext uri="{FF2B5EF4-FFF2-40B4-BE49-F238E27FC236}">
                <a16:creationId xmlns:a16="http://schemas.microsoft.com/office/drawing/2014/main" id="{DFBAEBAC-FD0E-41DE-ACEE-4A8D6FD0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4" y="150796"/>
            <a:ext cx="12604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9ACD4729-0EC9-4EC0-8982-CA384490A22E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1829</Words>
  <Application>Microsoft Office PowerPoint</Application>
  <PresentationFormat>Apresentação na tela (4:3)</PresentationFormat>
  <Paragraphs>348</Paragraphs>
  <Slides>46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4" baseType="lpstr">
      <vt:lpstr>Arial</vt:lpstr>
      <vt:lpstr>Book Antiqua</vt:lpstr>
      <vt:lpstr>Bookman Old Style</vt:lpstr>
      <vt:lpstr>Candara</vt:lpstr>
      <vt:lpstr>Comic Sans MS</vt:lpstr>
      <vt:lpstr>Times New Roman</vt:lpstr>
      <vt:lpstr>Wingdings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Baptista</dc:creator>
  <cp:lastModifiedBy>Antonio Baptista</cp:lastModifiedBy>
  <cp:revision>11</cp:revision>
  <dcterms:created xsi:type="dcterms:W3CDTF">2020-06-10T14:23:49Z</dcterms:created>
  <dcterms:modified xsi:type="dcterms:W3CDTF">2020-06-10T17:27:47Z</dcterms:modified>
</cp:coreProperties>
</file>