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82" r:id="rId5"/>
    <p:sldId id="271" r:id="rId6"/>
    <p:sldId id="260" r:id="rId7"/>
    <p:sldId id="270" r:id="rId8"/>
    <p:sldId id="262" r:id="rId9"/>
    <p:sldId id="263" r:id="rId10"/>
    <p:sldId id="287" r:id="rId11"/>
    <p:sldId id="285" r:id="rId12"/>
    <p:sldId id="272" r:id="rId13"/>
    <p:sldId id="273" r:id="rId14"/>
    <p:sldId id="286" r:id="rId15"/>
    <p:sldId id="288" r:id="rId16"/>
    <p:sldId id="274" r:id="rId17"/>
    <p:sldId id="276" r:id="rId18"/>
    <p:sldId id="281" r:id="rId19"/>
    <p:sldId id="275" r:id="rId20"/>
    <p:sldId id="280" r:id="rId21"/>
    <p:sldId id="283" r:id="rId22"/>
    <p:sldId id="277" r:id="rId23"/>
    <p:sldId id="278" r:id="rId24"/>
    <p:sldId id="289" r:id="rId25"/>
    <p:sldId id="279" r:id="rId26"/>
    <p:sldId id="264" r:id="rId27"/>
    <p:sldId id="265" r:id="rId28"/>
    <p:sldId id="266" r:id="rId29"/>
    <p:sldId id="267" r:id="rId30"/>
    <p:sldId id="261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8" autoAdjust="0"/>
    <p:restoredTop sz="94595"/>
  </p:normalViewPr>
  <p:slideViewPr>
    <p:cSldViewPr>
      <p:cViewPr varScale="1">
        <p:scale>
          <a:sx n="109" d="100"/>
          <a:sy n="109" d="100"/>
        </p:scale>
        <p:origin x="165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B22C655-DEA7-40E3-8CA2-120B86B1500D}" type="datetimeFigureOut">
              <a:rPr lang="pt-BR" smtClean="0"/>
              <a:t>08/11/19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6C7B13D-7134-49D9-85D3-4AA54061CA9C}" type="slidenum">
              <a:rPr lang="pt-BR" smtClean="0"/>
              <a:t>‹#›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655-DEA7-40E3-8CA2-120B86B1500D}" type="datetimeFigureOut">
              <a:rPr lang="pt-BR" smtClean="0"/>
              <a:t>08/11/19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13D-7134-49D9-85D3-4AA54061CA9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655-DEA7-40E3-8CA2-120B86B1500D}" type="datetimeFigureOut">
              <a:rPr lang="pt-BR" smtClean="0"/>
              <a:t>08/11/19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13D-7134-49D9-85D3-4AA54061CA9C}" type="slidenum">
              <a:rPr lang="pt-BR" smtClean="0"/>
              <a:t>‹#›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655-DEA7-40E3-8CA2-120B86B1500D}" type="datetimeFigureOut">
              <a:rPr lang="pt-BR" smtClean="0"/>
              <a:t>08/11/19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13D-7134-49D9-85D3-4AA54061CA9C}" type="slidenum">
              <a:rPr lang="pt-BR" smtClean="0"/>
              <a:t>‹#›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B22C655-DEA7-40E3-8CA2-120B86B1500D}" type="datetimeFigureOut">
              <a:rPr lang="pt-BR" smtClean="0"/>
              <a:t>08/11/19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6C7B13D-7134-49D9-85D3-4AA54061CA9C}" type="slidenum">
              <a:rPr lang="pt-BR" smtClean="0"/>
              <a:t>‹#›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655-DEA7-40E3-8CA2-120B86B1500D}" type="datetimeFigureOut">
              <a:rPr lang="pt-BR" smtClean="0"/>
              <a:t>08/11/19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13D-7134-49D9-85D3-4AA54061CA9C}" type="slidenum">
              <a:rPr lang="pt-BR" smtClean="0"/>
              <a:t>‹#›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655-DEA7-40E3-8CA2-120B86B1500D}" type="datetimeFigureOut">
              <a:rPr lang="pt-BR" smtClean="0"/>
              <a:t>08/11/19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13D-7134-49D9-85D3-4AA54061CA9C}" type="slidenum">
              <a:rPr lang="pt-BR" smtClean="0"/>
              <a:t>‹#›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655-DEA7-40E3-8CA2-120B86B1500D}" type="datetimeFigureOut">
              <a:rPr lang="pt-BR" smtClean="0"/>
              <a:t>08/11/19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13D-7134-49D9-85D3-4AA54061CA9C}" type="slidenum">
              <a:rPr lang="pt-BR" smtClean="0"/>
              <a:t>‹#›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655-DEA7-40E3-8CA2-120B86B1500D}" type="datetimeFigureOut">
              <a:rPr lang="pt-BR" smtClean="0"/>
              <a:t>08/11/19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13D-7134-49D9-85D3-4AA54061CA9C}" type="slidenum">
              <a:rPr lang="pt-BR" smtClean="0"/>
              <a:t>‹#›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655-DEA7-40E3-8CA2-120B86B1500D}" type="datetimeFigureOut">
              <a:rPr lang="pt-BR" smtClean="0"/>
              <a:t>08/11/19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13D-7134-49D9-85D3-4AA54061CA9C}" type="slidenum">
              <a:rPr lang="pt-BR" smtClean="0"/>
              <a:t>‹#›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655-DEA7-40E3-8CA2-120B86B1500D}" type="datetimeFigureOut">
              <a:rPr lang="pt-BR" smtClean="0"/>
              <a:t>08/11/19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13D-7134-49D9-85D3-4AA54061CA9C}" type="slidenum">
              <a:rPr lang="pt-BR" smtClean="0"/>
              <a:t>‹#›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22C655-DEA7-40E3-8CA2-120B86B1500D}" type="datetimeFigureOut">
              <a:rPr lang="pt-BR" smtClean="0"/>
              <a:t>08/11/19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C7B13D-7134-49D9-85D3-4AA54061CA9C}" type="slidenum">
              <a:rPr lang="pt-BR" smtClean="0"/>
              <a:t>‹#›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google.com.br/url?sa=i&amp;rct=j&amp;q=&amp;esrc=s&amp;source=images&amp;cd=&amp;ved=0ahUKEwiv-tGXioTXAhVFEJAKHQI5A7MQjRwIBw&amp;url=http://www.geni.com/people/Maria-Elsa-Gertrudes-da-Rocha-Profa/6000000003476977569&amp;psig=AOvVaw1sYQ3ZPaH3S2rcwcmMXNHR&amp;ust=1508756524308662" TargetMode="Externa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pinterest.se/pin/58124651411282975/" TargetMode="External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usogoanus.wordpress.com/2010/07/05/uma-leitura-do-livro-de-contos-vivencias-partilhadas-de-elsa-da-roch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Vivências Partilhadas</a:t>
            </a:r>
            <a:br>
              <a:rPr lang="pt-BR" b="1" dirty="0" smtClean="0"/>
            </a:br>
            <a:r>
              <a:rPr lang="pt-BR" b="1" dirty="0" smtClean="0"/>
              <a:t>Maria Elsa da Rocha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err="1" smtClean="0"/>
              <a:t>Cielo</a:t>
            </a:r>
            <a:r>
              <a:rPr lang="pt-BR" b="1" dirty="0" smtClean="0"/>
              <a:t> G. </a:t>
            </a:r>
            <a:r>
              <a:rPr lang="pt-BR" b="1" dirty="0" err="1" smtClean="0"/>
              <a:t>Festino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8608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 smtClean="0"/>
              <a:t>Hélder</a:t>
            </a:r>
            <a:r>
              <a:rPr lang="en-GB" b="1" dirty="0" smtClean="0"/>
              <a:t> </a:t>
            </a:r>
            <a:r>
              <a:rPr lang="en-GB" b="1" dirty="0" err="1" smtClean="0"/>
              <a:t>Garmes</a:t>
            </a:r>
            <a:r>
              <a:rPr lang="en-GB" b="1" dirty="0" smtClean="0"/>
              <a:t> (2019): O </a:t>
            </a:r>
            <a:r>
              <a:rPr lang="en-GB" b="1" dirty="0" err="1" smtClean="0"/>
              <a:t>gênero</a:t>
            </a:r>
            <a:r>
              <a:rPr lang="en-GB" b="1" dirty="0" smtClean="0"/>
              <a:t> </a:t>
            </a:r>
            <a:r>
              <a:rPr lang="en-GB" b="1" dirty="0" err="1" smtClean="0"/>
              <a:t>conto</a:t>
            </a:r>
            <a:r>
              <a:rPr lang="en-GB" b="1" dirty="0" smtClean="0"/>
              <a:t> </a:t>
            </a:r>
            <a:r>
              <a:rPr lang="en-GB" b="1" dirty="0" err="1" smtClean="0"/>
              <a:t>em</a:t>
            </a:r>
            <a:r>
              <a:rPr lang="en-GB" b="1" dirty="0" smtClean="0"/>
              <a:t> Goa</a:t>
            </a:r>
            <a:endParaRPr lang="en-GB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Devi </a:t>
            </a:r>
            <a:r>
              <a:rPr lang="pt-BR" b="1" dirty="0"/>
              <a:t>&amp; </a:t>
            </a:r>
            <a:r>
              <a:rPr lang="pt-BR" b="1" dirty="0" smtClean="0"/>
              <a:t>Seabra (1971</a:t>
            </a:r>
            <a:r>
              <a:rPr lang="pt-BR" b="1" dirty="0"/>
              <a:t>, p. 229</a:t>
            </a:r>
            <a:r>
              <a:rPr lang="pt-BR" b="1" dirty="0" smtClean="0"/>
              <a:t>): </a:t>
            </a:r>
            <a:r>
              <a:rPr lang="pt-BR" dirty="0" smtClean="0"/>
              <a:t>“Os contos de MER[...] esquecem-se com </a:t>
            </a:r>
            <a:r>
              <a:rPr lang="pt-BR" dirty="0"/>
              <a:t>uma facilidade espantosa”. </a:t>
            </a:r>
            <a:endParaRPr lang="pt-BR" dirty="0" smtClean="0"/>
          </a:p>
          <a:p>
            <a:pPr algn="just"/>
            <a:r>
              <a:rPr lang="pt-BR" dirty="0" smtClean="0"/>
              <a:t> </a:t>
            </a:r>
            <a:r>
              <a:rPr lang="pt-BR" dirty="0"/>
              <a:t>“[...] excessiva acumulação de detalhes para a </a:t>
            </a:r>
            <a:r>
              <a:rPr lang="pt-BR" dirty="0" smtClean="0"/>
              <a:t>criação dos </a:t>
            </a:r>
            <a:r>
              <a:rPr lang="pt-BR" dirty="0"/>
              <a:t>ambientes” </a:t>
            </a:r>
            <a:r>
              <a:rPr lang="pt-BR" dirty="0" smtClean="0"/>
              <a:t>o </a:t>
            </a:r>
            <a:r>
              <a:rPr lang="pt-BR" dirty="0"/>
              <a:t>que acabaria por se sobrepor às personagens. </a:t>
            </a:r>
            <a:endParaRPr lang="pt-BR" dirty="0" smtClean="0"/>
          </a:p>
          <a:p>
            <a:pPr algn="just"/>
            <a:r>
              <a:rPr lang="pt-BR" b="1" dirty="0" err="1" smtClean="0"/>
              <a:t>Garmes</a:t>
            </a:r>
            <a:r>
              <a:rPr lang="pt-BR" b="1" dirty="0" smtClean="0"/>
              <a:t> (2019): </a:t>
            </a:r>
            <a:r>
              <a:rPr lang="pt-BR" dirty="0" smtClean="0"/>
              <a:t>Vale </a:t>
            </a:r>
            <a:r>
              <a:rPr lang="pt-BR" dirty="0"/>
              <a:t>notar </a:t>
            </a:r>
            <a:r>
              <a:rPr lang="pt-BR" dirty="0" smtClean="0"/>
              <a:t>que a </a:t>
            </a:r>
            <a:r>
              <a:rPr lang="pt-BR" dirty="0"/>
              <a:t>crítica que fazem à obra de Rocha não seria motivo suficiente para desqualificar esteticamente o texto, </a:t>
            </a:r>
            <a:r>
              <a:rPr lang="pt-BR" dirty="0" smtClean="0"/>
              <a:t>já que </a:t>
            </a:r>
            <a:r>
              <a:rPr lang="pt-BR" dirty="0"/>
              <a:t>a sobreposição do cenário ao personagem configura uma opção estética.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868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 </a:t>
            </a:r>
            <a:r>
              <a:rPr lang="en-GB" dirty="0" err="1" smtClean="0"/>
              <a:t>Gênero</a:t>
            </a:r>
            <a:r>
              <a:rPr lang="en-GB" dirty="0" smtClean="0"/>
              <a:t> </a:t>
            </a:r>
            <a:r>
              <a:rPr lang="en-GB" dirty="0" err="1" smtClean="0"/>
              <a:t>Conto</a:t>
            </a:r>
            <a:r>
              <a:rPr lang="en-GB" dirty="0" smtClean="0"/>
              <a:t> </a:t>
            </a:r>
            <a:r>
              <a:rPr lang="en-GB" dirty="0" err="1" smtClean="0"/>
              <a:t>nas</a:t>
            </a:r>
            <a:r>
              <a:rPr lang="en-GB" dirty="0" smtClean="0"/>
              <a:t> </a:t>
            </a:r>
            <a:r>
              <a:rPr lang="en-GB" dirty="0" err="1" smtClean="0"/>
              <a:t>Colonias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Mary Louis Pratt (1994)</a:t>
            </a:r>
          </a:p>
          <a:p>
            <a:r>
              <a:rPr lang="en-US" dirty="0"/>
              <a:t>O </a:t>
            </a:r>
            <a:r>
              <a:rPr lang="en-US" dirty="0" err="1"/>
              <a:t>conto</a:t>
            </a:r>
            <a:r>
              <a:rPr lang="en-US" dirty="0"/>
              <a:t> no context colonial</a:t>
            </a:r>
          </a:p>
          <a:p>
            <a:pPr lvl="1"/>
            <a:r>
              <a:rPr lang="en-US" dirty="0" err="1"/>
              <a:t>Introduzir</a:t>
            </a:r>
            <a:r>
              <a:rPr lang="en-US" dirty="0"/>
              <a:t> </a:t>
            </a:r>
            <a:r>
              <a:rPr lang="en-US" dirty="0" err="1"/>
              <a:t>novos</a:t>
            </a:r>
            <a:r>
              <a:rPr lang="en-US" dirty="0"/>
              <a:t> </a:t>
            </a:r>
            <a:r>
              <a:rPr lang="en-US" dirty="0" err="1"/>
              <a:t>temas</a:t>
            </a:r>
            <a:r>
              <a:rPr lang="en-US" dirty="0"/>
              <a:t> e </a:t>
            </a:r>
            <a:r>
              <a:rPr lang="en-US" dirty="0" err="1"/>
              <a:t>temas</a:t>
            </a:r>
            <a:r>
              <a:rPr lang="en-US" dirty="0"/>
              <a:t> </a:t>
            </a:r>
            <a:r>
              <a:rPr lang="en-US" dirty="0" err="1"/>
              <a:t>estigmatizados</a:t>
            </a:r>
            <a:endParaRPr lang="en-US" dirty="0"/>
          </a:p>
          <a:p>
            <a:pPr lvl="1"/>
            <a:r>
              <a:rPr lang="en-US" dirty="0"/>
              <a:t>O outro </a:t>
            </a:r>
            <a:r>
              <a:rPr lang="en-US" dirty="0" err="1"/>
              <a:t>lado</a:t>
            </a:r>
            <a:r>
              <a:rPr lang="en-US" dirty="0"/>
              <a:t> da </a:t>
            </a:r>
            <a:r>
              <a:rPr lang="en-US" dirty="0" err="1"/>
              <a:t>história</a:t>
            </a:r>
            <a:r>
              <a:rPr lang="en-US" dirty="0"/>
              <a:t> </a:t>
            </a:r>
            <a:r>
              <a:rPr lang="en-US" dirty="0" err="1"/>
              <a:t>oficial</a:t>
            </a:r>
            <a:endParaRPr lang="en-US" dirty="0"/>
          </a:p>
          <a:p>
            <a:pPr lvl="1"/>
            <a:r>
              <a:rPr lang="en-US" dirty="0" err="1"/>
              <a:t>Introduzir</a:t>
            </a:r>
            <a:r>
              <a:rPr lang="en-US" dirty="0"/>
              <a:t> </a:t>
            </a:r>
            <a:r>
              <a:rPr lang="en-US" dirty="0" err="1"/>
              <a:t>novas</a:t>
            </a:r>
            <a:r>
              <a:rPr lang="en-US" dirty="0"/>
              <a:t> </a:t>
            </a:r>
            <a:r>
              <a:rPr lang="en-US" dirty="0" err="1"/>
              <a:t>narrativas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literatura</a:t>
            </a:r>
            <a:r>
              <a:rPr lang="en-US" dirty="0"/>
              <a:t> </a:t>
            </a:r>
            <a:r>
              <a:rPr lang="en-US" dirty="0" err="1"/>
              <a:t>nacional</a:t>
            </a:r>
            <a:r>
              <a:rPr lang="en-US" dirty="0"/>
              <a:t> </a:t>
            </a:r>
            <a:r>
              <a:rPr lang="en-US" dirty="0" err="1"/>
              <a:t>estabelecida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literatura</a:t>
            </a:r>
            <a:r>
              <a:rPr lang="en-US" dirty="0"/>
              <a:t>  </a:t>
            </a:r>
            <a:r>
              <a:rPr lang="en-US" dirty="0" err="1"/>
              <a:t>nacional</a:t>
            </a:r>
            <a:r>
              <a:rPr lang="en-US" dirty="0"/>
              <a:t> </a:t>
            </a:r>
            <a:r>
              <a:rPr lang="en-US" dirty="0" err="1"/>
              <a:t>emergente</a:t>
            </a:r>
            <a:r>
              <a:rPr lang="en-US" dirty="0"/>
              <a:t> no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descolonização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Charles </a:t>
            </a:r>
            <a:r>
              <a:rPr lang="en-US" dirty="0" smtClean="0"/>
              <a:t>May</a:t>
            </a:r>
          </a:p>
          <a:p>
            <a:pPr lvl="1"/>
            <a:r>
              <a:rPr lang="en-US" dirty="0" err="1"/>
              <a:t>Momentos</a:t>
            </a:r>
            <a:r>
              <a:rPr lang="en-US" dirty="0"/>
              <a:t> de </a:t>
            </a:r>
            <a:r>
              <a:rPr lang="en-US" dirty="0" err="1"/>
              <a:t>incerteza</a:t>
            </a:r>
            <a:r>
              <a:rPr lang="en-US" dirty="0"/>
              <a:t>, </a:t>
            </a:r>
            <a:r>
              <a:rPr lang="en-US" dirty="0" err="1"/>
              <a:t>ansiedade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revelação</a:t>
            </a:r>
            <a:endParaRPr lang="en-US" dirty="0"/>
          </a:p>
          <a:p>
            <a:pPr lvl="1"/>
            <a:r>
              <a:rPr lang="en-US" dirty="0" err="1"/>
              <a:t>Presente</a:t>
            </a:r>
            <a:r>
              <a:rPr lang="en-US" dirty="0"/>
              <a:t>: </a:t>
            </a:r>
            <a:r>
              <a:rPr lang="en-US" dirty="0" err="1"/>
              <a:t>pasageiro</a:t>
            </a:r>
            <a:r>
              <a:rPr lang="en-US" dirty="0"/>
              <a:t>, </a:t>
            </a:r>
            <a:r>
              <a:rPr lang="en-US" dirty="0" err="1"/>
              <a:t>aleatório</a:t>
            </a:r>
            <a:r>
              <a:rPr lang="en-US" dirty="0"/>
              <a:t> e </a:t>
            </a:r>
            <a:r>
              <a:rPr lang="en-US" dirty="0" err="1" smtClean="0"/>
              <a:t>incerto</a:t>
            </a:r>
            <a:endParaRPr lang="en-US" dirty="0" smtClean="0"/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vislumbre</a:t>
            </a:r>
            <a:r>
              <a:rPr lang="en-US" dirty="0" smtClean="0"/>
              <a:t>’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 de </a:t>
            </a:r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personagens</a:t>
            </a:r>
            <a:endParaRPr lang="en-US" dirty="0" smtClean="0"/>
          </a:p>
          <a:p>
            <a:r>
              <a:rPr lang="en-US" dirty="0" smtClean="0"/>
              <a:t>Mary de </a:t>
            </a:r>
            <a:r>
              <a:rPr lang="en-US" dirty="0" err="1" smtClean="0"/>
              <a:t>Vitogen</a:t>
            </a:r>
            <a:r>
              <a:rPr lang="en-US" dirty="0" smtClean="0"/>
              <a:t>: </a:t>
            </a:r>
          </a:p>
          <a:p>
            <a:r>
              <a:rPr lang="en-US" dirty="0" smtClean="0"/>
              <a:t>Shiva, </a:t>
            </a:r>
            <a:r>
              <a:rPr lang="en-US" dirty="0" err="1" smtClean="0"/>
              <a:t>Brincando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17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 </a:t>
            </a:r>
            <a:r>
              <a:rPr lang="en-GB" b="1" dirty="0" err="1" smtClean="0"/>
              <a:t>cotidiano</a:t>
            </a:r>
            <a:r>
              <a:rPr lang="en-GB" b="1" dirty="0" smtClean="0"/>
              <a:t> de Goa</a:t>
            </a:r>
            <a:endParaRPr lang="en-GB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Cotidiano</a:t>
            </a:r>
            <a:r>
              <a:rPr lang="en-GB" dirty="0" smtClean="0"/>
              <a:t> e costumes </a:t>
            </a:r>
            <a:r>
              <a:rPr lang="en-GB" dirty="0" err="1" smtClean="0"/>
              <a:t>goeses</a:t>
            </a:r>
            <a:endParaRPr lang="en-GB" dirty="0" smtClean="0"/>
          </a:p>
          <a:p>
            <a:r>
              <a:rPr lang="en-GB" dirty="0" smtClean="0"/>
              <a:t>Ponto de vista </a:t>
            </a:r>
            <a:r>
              <a:rPr lang="en-GB" dirty="0" err="1" smtClean="0"/>
              <a:t>híbrido</a:t>
            </a:r>
            <a:r>
              <a:rPr lang="en-GB" dirty="0" smtClean="0"/>
              <a:t>: </a:t>
            </a:r>
            <a:r>
              <a:rPr lang="en-GB" dirty="0" err="1" smtClean="0"/>
              <a:t>lusofono</a:t>
            </a:r>
            <a:r>
              <a:rPr lang="en-GB" dirty="0" smtClean="0"/>
              <a:t> e </a:t>
            </a:r>
            <a:r>
              <a:rPr lang="en-GB" dirty="0" err="1" smtClean="0"/>
              <a:t>indiano</a:t>
            </a:r>
            <a:endParaRPr lang="en-GB" dirty="0" smtClean="0"/>
          </a:p>
          <a:p>
            <a:r>
              <a:rPr lang="en-GB" dirty="0" err="1" smtClean="0"/>
              <a:t>Educação</a:t>
            </a:r>
            <a:r>
              <a:rPr lang="en-GB" dirty="0" smtClean="0"/>
              <a:t>: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português</a:t>
            </a:r>
            <a:r>
              <a:rPr lang="en-GB" dirty="0" smtClean="0"/>
              <a:t> e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concani</a:t>
            </a:r>
            <a:endParaRPr lang="en-GB" dirty="0" smtClean="0"/>
          </a:p>
          <a:p>
            <a:r>
              <a:rPr lang="en-GB" dirty="0" err="1" smtClean="0"/>
              <a:t>Bramane</a:t>
            </a:r>
            <a:r>
              <a:rPr lang="en-GB" dirty="0" smtClean="0"/>
              <a:t> </a:t>
            </a:r>
            <a:r>
              <a:rPr lang="en-GB" dirty="0" err="1" smtClean="0"/>
              <a:t>católica</a:t>
            </a:r>
            <a:r>
              <a:rPr lang="en-GB" dirty="0" smtClean="0"/>
              <a:t>, mas Indiana</a:t>
            </a:r>
          </a:p>
          <a:p>
            <a:r>
              <a:rPr lang="en-GB" dirty="0" err="1" smtClean="0"/>
              <a:t>Historia</a:t>
            </a:r>
            <a:r>
              <a:rPr lang="en-GB" dirty="0" smtClean="0"/>
              <a:t> colonial + </a:t>
            </a:r>
            <a:r>
              <a:rPr lang="en-GB" dirty="0" err="1" smtClean="0"/>
              <a:t>crítica</a:t>
            </a:r>
            <a:r>
              <a:rPr lang="en-GB" dirty="0" smtClean="0"/>
              <a:t> da </a:t>
            </a:r>
            <a:r>
              <a:rPr lang="en-GB" dirty="0" err="1" smtClean="0"/>
              <a:t>dominação</a:t>
            </a:r>
            <a:r>
              <a:rPr lang="en-GB" dirty="0" smtClean="0"/>
              <a:t> </a:t>
            </a:r>
            <a:r>
              <a:rPr lang="en-GB" dirty="0" err="1" smtClean="0"/>
              <a:t>portuguesa</a:t>
            </a:r>
            <a:endParaRPr lang="en-GB" dirty="0" smtClean="0"/>
          </a:p>
          <a:p>
            <a:r>
              <a:rPr lang="en-GB" dirty="0" err="1" smtClean="0"/>
              <a:t>Nacionalismo</a:t>
            </a:r>
            <a:r>
              <a:rPr lang="en-GB" dirty="0" smtClean="0"/>
              <a:t> </a:t>
            </a:r>
            <a:r>
              <a:rPr lang="en-GB" dirty="0" err="1" smtClean="0"/>
              <a:t>indiano</a:t>
            </a:r>
            <a:endParaRPr lang="en-GB" dirty="0" smtClean="0"/>
          </a:p>
          <a:p>
            <a:r>
              <a:rPr lang="en-GB" dirty="0" err="1" smtClean="0"/>
              <a:t>Defesa</a:t>
            </a:r>
            <a:r>
              <a:rPr lang="en-GB" dirty="0" smtClean="0"/>
              <a:t> dos </a:t>
            </a:r>
            <a:r>
              <a:rPr lang="en-GB" dirty="0" err="1" smtClean="0"/>
              <a:t>batecares</a:t>
            </a:r>
            <a:endParaRPr lang="en-GB" dirty="0" smtClean="0"/>
          </a:p>
          <a:p>
            <a:r>
              <a:rPr lang="en-GB" b="1" dirty="0" err="1" smtClean="0"/>
              <a:t>Empatia</a:t>
            </a:r>
            <a:r>
              <a:rPr lang="en-GB" b="1" dirty="0" smtClean="0"/>
              <a:t> </a:t>
            </a:r>
            <a:r>
              <a:rPr lang="en-GB" b="1" dirty="0" err="1" smtClean="0"/>
              <a:t>pessoas</a:t>
            </a:r>
            <a:r>
              <a:rPr lang="en-GB" b="1" dirty="0" smtClean="0"/>
              <a:t> </a:t>
            </a:r>
            <a:r>
              <a:rPr lang="en-GB" b="1" dirty="0" err="1" smtClean="0"/>
              <a:t>menos</a:t>
            </a:r>
            <a:r>
              <a:rPr lang="en-GB" b="1" dirty="0" smtClean="0"/>
              <a:t> </a:t>
            </a:r>
            <a:r>
              <a:rPr lang="en-GB" b="1" dirty="0" err="1" smtClean="0"/>
              <a:t>favorecidas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809943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Sâdhu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/>
              <a:t>Sâdhu</a:t>
            </a:r>
            <a:r>
              <a:rPr lang="en-GB" b="1" dirty="0"/>
              <a:t>,</a:t>
            </a:r>
          </a:p>
          <a:p>
            <a:pPr marL="0" indent="0">
              <a:buNone/>
            </a:pPr>
            <a:r>
              <a:rPr lang="pt-BR" b="1" dirty="0"/>
              <a:t>Já sei porque me olhavas</a:t>
            </a:r>
          </a:p>
          <a:p>
            <a:pPr marL="0" indent="0">
              <a:buNone/>
            </a:pPr>
            <a:r>
              <a:rPr lang="en-GB" b="1" dirty="0"/>
              <a:t>Com </a:t>
            </a:r>
            <a:r>
              <a:rPr lang="en-GB" b="1" dirty="0" err="1"/>
              <a:t>esse</a:t>
            </a:r>
            <a:r>
              <a:rPr lang="en-GB" b="1" dirty="0"/>
              <a:t> </a:t>
            </a:r>
            <a:r>
              <a:rPr lang="en-GB" b="1" dirty="0" err="1"/>
              <a:t>olhar</a:t>
            </a:r>
            <a:r>
              <a:rPr lang="en-GB" b="1" dirty="0"/>
              <a:t> </a:t>
            </a:r>
            <a:r>
              <a:rPr lang="en-GB" b="1" dirty="0" err="1"/>
              <a:t>turvo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Das </a:t>
            </a:r>
            <a:r>
              <a:rPr lang="en-GB" b="1" dirty="0" err="1"/>
              <a:t>cheias</a:t>
            </a:r>
            <a:r>
              <a:rPr lang="en-GB" b="1" dirty="0"/>
              <a:t> do Ganges</a:t>
            </a:r>
          </a:p>
          <a:p>
            <a:pPr marL="0" indent="0">
              <a:buNone/>
            </a:pPr>
            <a:r>
              <a:rPr lang="en-GB" b="1" dirty="0" err="1"/>
              <a:t>Acaso</a:t>
            </a:r>
            <a:r>
              <a:rPr lang="en-GB" b="1" dirty="0"/>
              <a:t> </a:t>
            </a:r>
            <a:r>
              <a:rPr lang="en-GB" b="1" dirty="0" err="1"/>
              <a:t>tinha</a:t>
            </a:r>
            <a:r>
              <a:rPr lang="en-GB" b="1" dirty="0"/>
              <a:t> </a:t>
            </a:r>
            <a:r>
              <a:rPr lang="en-GB" b="1" dirty="0" err="1"/>
              <a:t>eu</a:t>
            </a:r>
            <a:r>
              <a:rPr lang="en-GB" b="1" dirty="0"/>
              <a:t> culpa,</a:t>
            </a:r>
          </a:p>
          <a:p>
            <a:pPr marL="0" indent="0">
              <a:buNone/>
            </a:pPr>
            <a:r>
              <a:rPr lang="pt-BR" b="1" dirty="0"/>
              <a:t>Se era o que era</a:t>
            </a:r>
          </a:p>
          <a:p>
            <a:pPr marL="0" indent="0">
              <a:buNone/>
            </a:pPr>
            <a:r>
              <a:rPr lang="en-GB" b="1" dirty="0" err="1"/>
              <a:t>Qual</a:t>
            </a:r>
            <a:r>
              <a:rPr lang="en-GB" b="1" dirty="0"/>
              <a:t> </a:t>
            </a:r>
            <a:r>
              <a:rPr lang="en-GB" b="1" dirty="0" err="1"/>
              <a:t>barca</a:t>
            </a:r>
            <a:r>
              <a:rPr lang="en-GB" b="1" dirty="0"/>
              <a:t> </a:t>
            </a:r>
            <a:r>
              <a:rPr lang="en-GB" b="1" dirty="0" err="1"/>
              <a:t>vogando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No </a:t>
            </a:r>
            <a:r>
              <a:rPr lang="en-GB" b="1" dirty="0" err="1"/>
              <a:t>oceano</a:t>
            </a:r>
            <a:r>
              <a:rPr lang="en-GB" b="1" dirty="0"/>
              <a:t> da Vida?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841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Mary de </a:t>
            </a:r>
            <a:r>
              <a:rPr lang="en-GB" dirty="0" err="1" smtClean="0"/>
              <a:t>Vitogen</a:t>
            </a:r>
            <a:r>
              <a:rPr lang="en-GB" dirty="0" smtClean="0"/>
              <a:t>: </a:t>
            </a:r>
            <a:r>
              <a:rPr lang="en-GB" dirty="0" err="1" smtClean="0"/>
              <a:t>Narrativas</a:t>
            </a:r>
            <a:r>
              <a:rPr lang="en-GB" dirty="0" smtClean="0"/>
              <a:t> de </a:t>
            </a:r>
            <a:r>
              <a:rPr lang="en-GB" dirty="0" err="1" smtClean="0"/>
              <a:t>Comunidade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/>
              <a:t>Sandra </a:t>
            </a:r>
            <a:r>
              <a:rPr lang="en-GB" b="1" dirty="0" err="1"/>
              <a:t>Zagarell</a:t>
            </a:r>
            <a:r>
              <a:rPr lang="en-GB" b="1" dirty="0"/>
              <a:t> (</a:t>
            </a:r>
            <a:r>
              <a:rPr lang="en-GB" b="1" dirty="0" smtClean="0"/>
              <a:t>1988): </a:t>
            </a:r>
            <a:r>
              <a:rPr lang="en-GB" b="1" dirty="0" err="1" smtClean="0"/>
              <a:t>Narrativas</a:t>
            </a:r>
            <a:r>
              <a:rPr lang="en-GB" b="1" dirty="0" smtClean="0"/>
              <a:t> de </a:t>
            </a:r>
            <a:r>
              <a:rPr lang="en-GB" b="1" dirty="0" err="1" smtClean="0"/>
              <a:t>comunidade</a:t>
            </a:r>
            <a:endParaRPr lang="en-GB" b="1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narrativas </a:t>
            </a:r>
            <a:r>
              <a:rPr lang="pt-BR" dirty="0"/>
              <a:t>que fazem do </a:t>
            </a:r>
            <a:r>
              <a:rPr lang="pt-BR" b="1" u="sng" dirty="0"/>
              <a:t>conceito de lugar </a:t>
            </a:r>
            <a:r>
              <a:rPr lang="pt-BR" dirty="0"/>
              <a:t>e </a:t>
            </a:r>
            <a:r>
              <a:rPr lang="pt-BR" b="1" dirty="0"/>
              <a:t>da </a:t>
            </a:r>
            <a:r>
              <a:rPr lang="pt-BR" b="1" u="sng" dirty="0"/>
              <a:t>vida de uma cidade </a:t>
            </a:r>
            <a:r>
              <a:rPr lang="pt-BR" b="1" u="sng" dirty="0" smtClean="0"/>
              <a:t>ou </a:t>
            </a:r>
            <a:r>
              <a:rPr lang="pt-BR" b="1" u="sng" dirty="0"/>
              <a:t>região</a:t>
            </a:r>
            <a:r>
              <a:rPr lang="pt-BR" u="sng" dirty="0"/>
              <a:t> </a:t>
            </a:r>
            <a:r>
              <a:rPr lang="pt-BR" dirty="0"/>
              <a:t>seu eixo </a:t>
            </a:r>
            <a:r>
              <a:rPr lang="pt-BR" dirty="0" smtClean="0"/>
              <a:t>principal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en-GB" dirty="0" err="1" smtClean="0"/>
              <a:t>os</a:t>
            </a:r>
            <a:r>
              <a:rPr lang="en-GB" dirty="0" smtClean="0"/>
              <a:t> </a:t>
            </a:r>
            <a:r>
              <a:rPr lang="en-GB" dirty="0" err="1"/>
              <a:t>mais</a:t>
            </a:r>
            <a:r>
              <a:rPr lang="en-GB" dirty="0"/>
              <a:t> </a:t>
            </a:r>
            <a:r>
              <a:rPr lang="en-GB" dirty="0" err="1" smtClean="0"/>
              <a:t>ordinários</a:t>
            </a:r>
            <a:r>
              <a:rPr lang="en-GB" dirty="0"/>
              <a:t> </a:t>
            </a:r>
            <a:r>
              <a:rPr lang="pt-BR" dirty="0" smtClean="0"/>
              <a:t>e </a:t>
            </a:r>
            <a:r>
              <a:rPr lang="pt-BR" dirty="0"/>
              <a:t>mínimos detalhes do dia a dia por meio dos quais uma </a:t>
            </a:r>
            <a:r>
              <a:rPr lang="pt-BR" dirty="0" smtClean="0"/>
              <a:t>comunidade </a:t>
            </a:r>
            <a:r>
              <a:rPr lang="en-GB" dirty="0" smtClean="0"/>
              <a:t>define-se </a:t>
            </a:r>
            <a:r>
              <a:rPr lang="en-GB" dirty="0" err="1"/>
              <a:t>como</a:t>
            </a:r>
            <a:r>
              <a:rPr lang="en-GB" dirty="0"/>
              <a:t> </a:t>
            </a:r>
            <a:r>
              <a:rPr lang="en-GB" dirty="0" err="1"/>
              <a:t>uma</a:t>
            </a:r>
            <a:r>
              <a:rPr lang="en-GB" dirty="0"/>
              <a:t> </a:t>
            </a:r>
            <a:r>
              <a:rPr lang="en-GB" dirty="0" err="1"/>
              <a:t>entidade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b="1" u="sng" dirty="0" err="1"/>
              <a:t>episódicas</a:t>
            </a:r>
            <a:r>
              <a:rPr lang="en-GB" b="1" u="sng" dirty="0"/>
              <a:t> e </a:t>
            </a:r>
            <a:r>
              <a:rPr lang="en-GB" b="1" u="sng" dirty="0" err="1"/>
              <a:t>processuais</a:t>
            </a:r>
            <a:r>
              <a:rPr lang="en-GB" b="1" u="sng" dirty="0"/>
              <a:t>:</a:t>
            </a:r>
            <a:r>
              <a:rPr lang="pt-BR" dirty="0"/>
              <a:t>apresentam a comunidade em ação, em um continuo devir que nunca se </a:t>
            </a:r>
            <a:r>
              <a:rPr lang="en-GB" dirty="0"/>
              <a:t>resolve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pt-BR" dirty="0"/>
              <a:t>a necessidade de se aferrar a uma ideia de comunidade como </a:t>
            </a:r>
            <a:r>
              <a:rPr lang="pt-BR" dirty="0" smtClean="0"/>
              <a:t>um organismo </a:t>
            </a:r>
            <a:r>
              <a:rPr lang="pt-BR" dirty="0"/>
              <a:t>estável, devido às mudanças introduzidas por </a:t>
            </a:r>
            <a:r>
              <a:rPr lang="pt-BR" dirty="0" smtClean="0"/>
              <a:t>movimentos </a:t>
            </a:r>
            <a:r>
              <a:rPr lang="en-GB" dirty="0" err="1" smtClean="0"/>
              <a:t>políticos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864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Mary de </a:t>
            </a:r>
            <a:r>
              <a:rPr lang="en-GB" dirty="0" err="1" smtClean="0"/>
              <a:t>Vitogen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Figuras</a:t>
            </a:r>
            <a:r>
              <a:rPr lang="en-GB" dirty="0" smtClean="0"/>
              <a:t> da </a:t>
            </a:r>
            <a:r>
              <a:rPr lang="en-GB" dirty="0" err="1" smtClean="0"/>
              <a:t>vida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aldeia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Elite </a:t>
            </a:r>
            <a:r>
              <a:rPr lang="en-GB" dirty="0" err="1"/>
              <a:t>goesa</a:t>
            </a:r>
            <a:r>
              <a:rPr lang="en-GB" dirty="0"/>
              <a:t>: </a:t>
            </a:r>
            <a:endParaRPr lang="en-GB" dirty="0" smtClean="0"/>
          </a:p>
          <a:p>
            <a:pPr lvl="1"/>
            <a:r>
              <a:rPr lang="en-GB" dirty="0"/>
              <a:t>a </a:t>
            </a:r>
            <a:r>
              <a:rPr lang="en-GB" dirty="0" err="1"/>
              <a:t>herdeira</a:t>
            </a:r>
            <a:r>
              <a:rPr lang="en-GB" dirty="0"/>
              <a:t>  de </a:t>
            </a:r>
            <a:r>
              <a:rPr lang="en-GB" dirty="0" err="1" smtClean="0"/>
              <a:t>casta</a:t>
            </a:r>
            <a:r>
              <a:rPr lang="en-GB" dirty="0" smtClean="0"/>
              <a:t> </a:t>
            </a:r>
            <a:r>
              <a:rPr lang="en-GB" dirty="0" err="1" smtClean="0"/>
              <a:t>alta</a:t>
            </a:r>
            <a:endParaRPr lang="en-GB" dirty="0"/>
          </a:p>
          <a:p>
            <a:pPr lvl="1"/>
            <a:r>
              <a:rPr lang="en-GB" dirty="0" smtClean="0"/>
              <a:t>o medico</a:t>
            </a:r>
          </a:p>
          <a:p>
            <a:pPr lvl="1"/>
            <a:r>
              <a:rPr lang="en-GB" dirty="0" err="1" smtClean="0"/>
              <a:t>Casamento</a:t>
            </a:r>
            <a:r>
              <a:rPr lang="en-GB" dirty="0" smtClean="0"/>
              <a:t> </a:t>
            </a:r>
            <a:r>
              <a:rPr lang="en-GB" dirty="0" err="1" smtClean="0"/>
              <a:t>arranjado</a:t>
            </a:r>
            <a:endParaRPr lang="en-GB" dirty="0" smtClean="0"/>
          </a:p>
          <a:p>
            <a:pPr lvl="1"/>
            <a:r>
              <a:rPr lang="en-GB" dirty="0" err="1" smtClean="0"/>
              <a:t>Frustração</a:t>
            </a:r>
            <a:r>
              <a:rPr lang="en-GB" dirty="0" smtClean="0"/>
              <a:t> e </a:t>
            </a:r>
            <a:r>
              <a:rPr lang="en-GB" dirty="0" err="1" smtClean="0"/>
              <a:t>decadência</a:t>
            </a:r>
            <a:endParaRPr lang="en-GB" dirty="0" smtClean="0"/>
          </a:p>
          <a:p>
            <a:pPr marL="274320" lvl="1" indent="0">
              <a:buNone/>
            </a:pPr>
            <a:endParaRPr lang="en-GB" dirty="0" smtClean="0"/>
          </a:p>
          <a:p>
            <a:r>
              <a:rPr lang="en-GB" dirty="0" smtClean="0"/>
              <a:t>O  </a:t>
            </a:r>
            <a:r>
              <a:rPr lang="en-GB" dirty="0" err="1" smtClean="0"/>
              <a:t>subalterno</a:t>
            </a:r>
            <a:endParaRPr lang="en-GB" dirty="0"/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vitalidade</a:t>
            </a:r>
            <a:endParaRPr lang="en-GB" dirty="0" smtClean="0"/>
          </a:p>
          <a:p>
            <a:pPr lvl="1"/>
            <a:r>
              <a:rPr lang="en-GB" dirty="0" err="1" smtClean="0"/>
              <a:t>mudança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066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/>
              <a:t>Shiva, </a:t>
            </a:r>
            <a:r>
              <a:rPr lang="en-GB" b="1" i="1" dirty="0" err="1" smtClean="0"/>
              <a:t>Brincando</a:t>
            </a:r>
            <a:endParaRPr lang="en-GB" b="1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Tempo </a:t>
            </a:r>
            <a:r>
              <a:rPr lang="en-GB" dirty="0" err="1" smtClean="0"/>
              <a:t>ficcional</a:t>
            </a:r>
            <a:r>
              <a:rPr lang="en-GB" dirty="0" smtClean="0"/>
              <a:t>: antes de 1961</a:t>
            </a:r>
          </a:p>
          <a:p>
            <a:r>
              <a:rPr lang="en-GB" dirty="0" err="1" smtClean="0"/>
              <a:t>Publicação</a:t>
            </a:r>
            <a:r>
              <a:rPr lang="en-GB" dirty="0" smtClean="0"/>
              <a:t> do </a:t>
            </a:r>
            <a:r>
              <a:rPr lang="en-GB" dirty="0" err="1" smtClean="0"/>
              <a:t>conto</a:t>
            </a:r>
            <a:r>
              <a:rPr lang="en-GB" dirty="0" smtClean="0"/>
              <a:t>: 1963</a:t>
            </a:r>
          </a:p>
          <a:p>
            <a:r>
              <a:rPr lang="en-GB" dirty="0" smtClean="0"/>
              <a:t>O </a:t>
            </a:r>
            <a:r>
              <a:rPr lang="en-GB" dirty="0" err="1" smtClean="0"/>
              <a:t>Pimpôll</a:t>
            </a:r>
            <a:r>
              <a:rPr lang="en-GB" dirty="0" smtClean="0"/>
              <a:t>, a </a:t>
            </a:r>
            <a:r>
              <a:rPr lang="en-GB" dirty="0" err="1" smtClean="0"/>
              <a:t>figura</a:t>
            </a:r>
            <a:r>
              <a:rPr lang="en-GB" dirty="0" smtClean="0"/>
              <a:t> da cobra </a:t>
            </a:r>
            <a:r>
              <a:rPr lang="en-GB" dirty="0" err="1" smtClean="0"/>
              <a:t>sagrada</a:t>
            </a:r>
            <a:endParaRPr lang="en-GB" dirty="0" smtClean="0"/>
          </a:p>
          <a:p>
            <a:r>
              <a:rPr lang="en-GB" dirty="0" smtClean="0"/>
              <a:t>Shiva: Deus da </a:t>
            </a:r>
            <a:r>
              <a:rPr lang="en-GB" dirty="0" err="1" smtClean="0"/>
              <a:t>destruição</a:t>
            </a:r>
            <a:r>
              <a:rPr lang="en-GB" dirty="0" smtClean="0"/>
              <a:t> e da </a:t>
            </a:r>
            <a:r>
              <a:rPr lang="en-GB" dirty="0" err="1" smtClean="0"/>
              <a:t>renovação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Batecares</a:t>
            </a:r>
            <a:r>
              <a:rPr lang="en-GB" dirty="0" smtClean="0"/>
              <a:t> (</a:t>
            </a:r>
            <a:r>
              <a:rPr lang="en-GB" dirty="0" err="1" smtClean="0"/>
              <a:t>bramanes</a:t>
            </a:r>
            <a:r>
              <a:rPr lang="en-GB" dirty="0" smtClean="0"/>
              <a:t>): </a:t>
            </a:r>
            <a:r>
              <a:rPr lang="en-GB" dirty="0" err="1" smtClean="0"/>
              <a:t>católicos</a:t>
            </a:r>
            <a:endParaRPr lang="en-GB" dirty="0" smtClean="0"/>
          </a:p>
          <a:p>
            <a:r>
              <a:rPr lang="en-GB" dirty="0" err="1" smtClean="0"/>
              <a:t>Manducares</a:t>
            </a:r>
            <a:r>
              <a:rPr lang="en-GB" dirty="0" smtClean="0"/>
              <a:t> (</a:t>
            </a:r>
            <a:r>
              <a:rPr lang="en-GB" dirty="0" err="1" smtClean="0"/>
              <a:t>sudras</a:t>
            </a:r>
            <a:r>
              <a:rPr lang="en-GB" dirty="0" smtClean="0"/>
              <a:t>, </a:t>
            </a:r>
            <a:r>
              <a:rPr lang="en-GB" dirty="0" err="1" smtClean="0"/>
              <a:t>dravidianos</a:t>
            </a:r>
            <a:r>
              <a:rPr lang="en-GB" dirty="0" smtClean="0"/>
              <a:t>): </a:t>
            </a:r>
            <a:r>
              <a:rPr lang="en-GB" dirty="0" err="1" smtClean="0"/>
              <a:t>hindus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488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Shiva, </a:t>
            </a:r>
            <a:r>
              <a:rPr lang="en-GB" b="1" i="1" dirty="0" err="1"/>
              <a:t>Brincando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3200" b="1" dirty="0" smtClean="0"/>
          </a:p>
          <a:p>
            <a:pPr marL="0" indent="0">
              <a:buNone/>
            </a:pPr>
            <a:r>
              <a:rPr lang="en-GB" sz="3200" b="1" dirty="0" err="1" smtClean="0"/>
              <a:t>Proposta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estética</a:t>
            </a:r>
            <a:r>
              <a:rPr lang="en-GB" sz="3200" b="1" dirty="0" smtClean="0"/>
              <a:t> de MER:</a:t>
            </a:r>
          </a:p>
          <a:p>
            <a:pPr marL="0" indent="0">
              <a:buNone/>
            </a:pPr>
            <a:endParaRPr lang="en-GB" sz="3200" b="1" dirty="0" smtClean="0"/>
          </a:p>
          <a:p>
            <a:r>
              <a:rPr lang="en-GB" sz="3200" dirty="0" err="1" smtClean="0"/>
              <a:t>Realismo</a:t>
            </a:r>
            <a:r>
              <a:rPr lang="en-GB" sz="3200" dirty="0" smtClean="0"/>
              <a:t> </a:t>
            </a:r>
            <a:r>
              <a:rPr lang="en-GB" sz="3200" dirty="0"/>
              <a:t>do </a:t>
            </a:r>
            <a:r>
              <a:rPr lang="en-GB" sz="3200" dirty="0" err="1"/>
              <a:t>narrador</a:t>
            </a:r>
            <a:r>
              <a:rPr lang="en-GB" sz="3200" dirty="0"/>
              <a:t> &amp;</a:t>
            </a:r>
            <a:r>
              <a:rPr lang="en-GB" sz="3200" dirty="0" smtClean="0"/>
              <a:t> </a:t>
            </a:r>
            <a:r>
              <a:rPr lang="en-GB" sz="3200" dirty="0" err="1"/>
              <a:t>subjetividade</a:t>
            </a:r>
            <a:r>
              <a:rPr lang="en-GB" sz="3200" dirty="0"/>
              <a:t> </a:t>
            </a:r>
            <a:r>
              <a:rPr lang="en-GB" sz="3200" dirty="0" err="1"/>
              <a:t>lírica</a:t>
            </a:r>
            <a:r>
              <a:rPr lang="en-GB" sz="3200" dirty="0"/>
              <a:t> das </a:t>
            </a:r>
            <a:r>
              <a:rPr lang="en-GB" sz="3200" dirty="0" err="1" smtClean="0"/>
              <a:t>personagens</a:t>
            </a:r>
            <a:r>
              <a:rPr lang="en-GB" sz="3200" dirty="0"/>
              <a:t> </a:t>
            </a:r>
            <a:r>
              <a:rPr lang="en-GB" sz="3200" dirty="0" err="1" smtClean="0"/>
              <a:t>Vatsol</a:t>
            </a:r>
            <a:r>
              <a:rPr lang="en-GB" sz="3200" dirty="0" smtClean="0"/>
              <a:t> e </a:t>
            </a:r>
            <a:r>
              <a:rPr lang="en-GB" sz="3200" dirty="0" err="1" smtClean="0"/>
              <a:t>Suria</a:t>
            </a:r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 err="1" smtClean="0"/>
              <a:t>Fatos</a:t>
            </a:r>
            <a:r>
              <a:rPr lang="en-GB" sz="3200" dirty="0" smtClean="0"/>
              <a:t> </a:t>
            </a:r>
            <a:r>
              <a:rPr lang="en-GB" sz="3200" dirty="0" err="1" smtClean="0"/>
              <a:t>sociais</a:t>
            </a:r>
            <a:r>
              <a:rPr lang="en-GB" sz="3200" dirty="0" smtClean="0"/>
              <a:t> a </a:t>
            </a:r>
            <a:r>
              <a:rPr lang="en-GB" sz="3200" dirty="0" err="1" smtClean="0"/>
              <a:t>partir</a:t>
            </a:r>
            <a:r>
              <a:rPr lang="en-GB" sz="3200" dirty="0" smtClean="0"/>
              <a:t> de imagens </a:t>
            </a:r>
            <a:r>
              <a:rPr lang="en-GB" sz="3200" dirty="0" err="1" smtClean="0"/>
              <a:t>líricas</a:t>
            </a:r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824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Shiva, </a:t>
            </a:r>
            <a:r>
              <a:rPr lang="en-GB" i="1" dirty="0" err="1" smtClean="0"/>
              <a:t>Brincando</a:t>
            </a:r>
            <a:endParaRPr lang="en-GB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/>
              <a:t>“</a:t>
            </a:r>
            <a:r>
              <a:rPr lang="pt-BR" sz="2800" dirty="0"/>
              <a:t>A sua técnica assenta num processo de repetição de associações e emoções criadas </a:t>
            </a:r>
            <a:r>
              <a:rPr lang="pt-BR" sz="2800" dirty="0" err="1"/>
              <a:t>vocabularmente</a:t>
            </a:r>
            <a:r>
              <a:rPr lang="pt-BR" sz="2800" dirty="0"/>
              <a:t> com o </a:t>
            </a:r>
            <a:r>
              <a:rPr lang="pt-BR" sz="2800" dirty="0" err="1"/>
              <a:t>objectivo</a:t>
            </a:r>
            <a:r>
              <a:rPr lang="pt-BR" sz="2800" dirty="0"/>
              <a:t> de produzir ambientes psicológicos fortemente </a:t>
            </a:r>
            <a:r>
              <a:rPr lang="en-GB" sz="2800" dirty="0" err="1"/>
              <a:t>intensos</a:t>
            </a:r>
            <a:r>
              <a:rPr lang="en-GB" sz="2800" dirty="0"/>
              <a:t>” (Devi &amp; </a:t>
            </a:r>
            <a:r>
              <a:rPr lang="en-GB" sz="2800" dirty="0" err="1"/>
              <a:t>Seabra</a:t>
            </a:r>
            <a:r>
              <a:rPr lang="en-GB" sz="2800" dirty="0"/>
              <a:t>, 1971)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“</a:t>
            </a:r>
            <a:r>
              <a:rPr lang="pt-BR" sz="2800" dirty="0"/>
              <a:t>Subjetividade dessas personagens, com seus medos, inseguranças, </a:t>
            </a:r>
            <a:r>
              <a:rPr lang="en-GB" sz="2800" dirty="0" err="1"/>
              <a:t>desejos</a:t>
            </a:r>
            <a:r>
              <a:rPr lang="en-GB" sz="2800" dirty="0"/>
              <a:t>, </a:t>
            </a:r>
            <a:r>
              <a:rPr lang="en-GB" sz="2800" dirty="0" err="1"/>
              <a:t>expectativas</a:t>
            </a:r>
            <a:r>
              <a:rPr lang="en-GB" sz="2800" dirty="0"/>
              <a:t>” (</a:t>
            </a:r>
            <a:r>
              <a:rPr lang="en-GB" sz="2800" dirty="0" err="1"/>
              <a:t>Garmes</a:t>
            </a:r>
            <a:r>
              <a:rPr lang="en-GB" sz="2800" dirty="0"/>
              <a:t> &amp; Mello e Castro, 2011).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err="1"/>
              <a:t>Mais</a:t>
            </a:r>
            <a:r>
              <a:rPr lang="en-GB" sz="2800" dirty="0"/>
              <a:t> do que </a:t>
            </a:r>
            <a:r>
              <a:rPr lang="en-GB" sz="2800" dirty="0" err="1"/>
              <a:t>sentido</a:t>
            </a:r>
            <a:r>
              <a:rPr lang="en-GB" sz="2800" dirty="0"/>
              <a:t>  moral: </a:t>
            </a:r>
            <a:r>
              <a:rPr lang="en-GB" sz="2800" dirty="0" err="1"/>
              <a:t>sentimento</a:t>
            </a:r>
            <a:r>
              <a:rPr lang="en-GB" sz="2800" dirty="0"/>
              <a:t> e </a:t>
            </a:r>
            <a:r>
              <a:rPr lang="en-GB" sz="2800" dirty="0" err="1"/>
              <a:t>sensação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002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Shiva, </a:t>
            </a:r>
            <a:r>
              <a:rPr lang="en-GB" b="1" i="1" dirty="0" err="1"/>
              <a:t>Brincando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 err="1"/>
              <a:t>complexidade</a:t>
            </a:r>
            <a:r>
              <a:rPr lang="en-GB" dirty="0"/>
              <a:t> do </a:t>
            </a:r>
            <a:r>
              <a:rPr lang="en-GB" dirty="0" err="1"/>
              <a:t>nacionalismo</a:t>
            </a:r>
            <a:r>
              <a:rPr lang="en-GB" dirty="0"/>
              <a:t> </a:t>
            </a:r>
            <a:r>
              <a:rPr lang="en-GB" dirty="0" err="1" smtClean="0"/>
              <a:t>goês</a:t>
            </a:r>
            <a:endParaRPr lang="en-GB" dirty="0"/>
          </a:p>
          <a:p>
            <a:r>
              <a:rPr lang="en-GB" dirty="0"/>
              <a:t>Liberdade do </a:t>
            </a:r>
            <a:r>
              <a:rPr lang="en-GB" dirty="0" err="1" smtClean="0"/>
              <a:t>colonialista</a:t>
            </a:r>
            <a:r>
              <a:rPr lang="en-GB" dirty="0" smtClean="0"/>
              <a:t> </a:t>
            </a:r>
            <a:r>
              <a:rPr lang="en-GB" dirty="0" err="1"/>
              <a:t>português</a:t>
            </a:r>
            <a:r>
              <a:rPr lang="en-GB" dirty="0"/>
              <a:t>, oppressor, mas </a:t>
            </a:r>
            <a:r>
              <a:rPr lang="en-GB" dirty="0" err="1"/>
              <a:t>não</a:t>
            </a:r>
            <a:r>
              <a:rPr lang="en-GB" dirty="0"/>
              <a:t> do </a:t>
            </a:r>
            <a:r>
              <a:rPr lang="en-GB" dirty="0" err="1"/>
              <a:t>modo</a:t>
            </a:r>
            <a:r>
              <a:rPr lang="en-GB" dirty="0"/>
              <a:t> de </a:t>
            </a:r>
            <a:r>
              <a:rPr lang="en-GB" dirty="0" err="1"/>
              <a:t>vida</a:t>
            </a:r>
            <a:r>
              <a:rPr lang="en-GB" dirty="0"/>
              <a:t> goes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Empatia</a:t>
            </a:r>
            <a:r>
              <a:rPr lang="en-GB" dirty="0" smtClean="0"/>
              <a:t> com </a:t>
            </a:r>
            <a:r>
              <a:rPr lang="en-GB" dirty="0" err="1" smtClean="0"/>
              <a:t>os</a:t>
            </a:r>
            <a:r>
              <a:rPr lang="en-GB" dirty="0" smtClean="0"/>
              <a:t> que </a:t>
            </a:r>
            <a:r>
              <a:rPr lang="en-GB" dirty="0" err="1" smtClean="0"/>
              <a:t>sofrem</a:t>
            </a:r>
            <a:r>
              <a:rPr lang="en-GB" dirty="0" smtClean="0"/>
              <a:t> </a:t>
            </a:r>
            <a:r>
              <a:rPr lang="en-GB" dirty="0" err="1" smtClean="0"/>
              <a:t>pelas</a:t>
            </a:r>
            <a:r>
              <a:rPr lang="en-GB" dirty="0" smtClean="0"/>
              <a:t>  </a:t>
            </a:r>
            <a:r>
              <a:rPr lang="en-GB" dirty="0" err="1" smtClean="0"/>
              <a:t>mudanças</a:t>
            </a:r>
            <a:endParaRPr lang="en-GB" dirty="0" smtClean="0"/>
          </a:p>
          <a:p>
            <a:r>
              <a:rPr lang="en-GB" dirty="0" err="1" smtClean="0"/>
              <a:t>Sauló</a:t>
            </a:r>
            <a:r>
              <a:rPr lang="en-GB" dirty="0" smtClean="0"/>
              <a:t>: as </a:t>
            </a:r>
            <a:r>
              <a:rPr lang="en-GB" dirty="0" err="1" smtClean="0"/>
              <a:t>forças</a:t>
            </a:r>
            <a:r>
              <a:rPr lang="en-GB" dirty="0" smtClean="0"/>
              <a:t> </a:t>
            </a:r>
            <a:r>
              <a:rPr lang="en-GB" dirty="0" err="1" smtClean="0"/>
              <a:t>comunistas</a:t>
            </a:r>
            <a:endParaRPr lang="en-GB" dirty="0" smtClean="0"/>
          </a:p>
          <a:p>
            <a:pPr lvl="1"/>
            <a:r>
              <a:rPr lang="en-GB" dirty="0" err="1" smtClean="0"/>
              <a:t>Indianos</a:t>
            </a:r>
            <a:r>
              <a:rPr lang="en-GB" dirty="0" smtClean="0"/>
              <a:t> </a:t>
            </a:r>
            <a:r>
              <a:rPr lang="en-GB" dirty="0" err="1" smtClean="0"/>
              <a:t>venceram</a:t>
            </a:r>
            <a:r>
              <a:rPr lang="en-GB" dirty="0" smtClean="0"/>
              <a:t> </a:t>
            </a:r>
            <a:r>
              <a:rPr lang="en-GB" dirty="0" err="1" smtClean="0"/>
              <a:t>os</a:t>
            </a:r>
            <a:r>
              <a:rPr lang="en-GB" dirty="0" smtClean="0"/>
              <a:t> </a:t>
            </a:r>
            <a:r>
              <a:rPr lang="en-GB" dirty="0" err="1" smtClean="0"/>
              <a:t>portugueses</a:t>
            </a:r>
            <a:endParaRPr lang="en-GB" dirty="0" smtClean="0"/>
          </a:p>
          <a:p>
            <a:pPr lvl="1"/>
            <a:r>
              <a:rPr lang="en-GB" dirty="0" err="1" smtClean="0"/>
              <a:t>Manducares</a:t>
            </a:r>
            <a:r>
              <a:rPr lang="en-GB" dirty="0" smtClean="0"/>
              <a:t> [</a:t>
            </a:r>
            <a:r>
              <a:rPr lang="en-GB" dirty="0" err="1" smtClean="0"/>
              <a:t>hindus</a:t>
            </a:r>
            <a:r>
              <a:rPr lang="en-GB" dirty="0" smtClean="0"/>
              <a:t>] </a:t>
            </a:r>
            <a:r>
              <a:rPr lang="en-GB" dirty="0" err="1" smtClean="0"/>
              <a:t>tiram</a:t>
            </a:r>
            <a:r>
              <a:rPr lang="en-GB" dirty="0" smtClean="0"/>
              <a:t> a terra dos </a:t>
            </a:r>
            <a:r>
              <a:rPr lang="en-GB" dirty="0" err="1" smtClean="0"/>
              <a:t>batecares</a:t>
            </a:r>
            <a:r>
              <a:rPr lang="en-GB" dirty="0" smtClean="0"/>
              <a:t> [</a:t>
            </a:r>
            <a:r>
              <a:rPr lang="en-GB" dirty="0" err="1" smtClean="0"/>
              <a:t>católicos</a:t>
            </a:r>
            <a:r>
              <a:rPr lang="en-GB" dirty="0" smtClean="0"/>
              <a:t>]</a:t>
            </a:r>
            <a:endParaRPr lang="en-GB" dirty="0"/>
          </a:p>
          <a:p>
            <a:r>
              <a:rPr lang="en-GB" dirty="0" err="1" smtClean="0"/>
              <a:t>Defesa</a:t>
            </a:r>
            <a:r>
              <a:rPr lang="en-GB" dirty="0" smtClean="0"/>
              <a:t> do </a:t>
            </a:r>
            <a:r>
              <a:rPr lang="en-GB" dirty="0" err="1" smtClean="0"/>
              <a:t>batecarato</a:t>
            </a:r>
            <a:r>
              <a:rPr lang="en-GB" dirty="0" smtClean="0"/>
              <a:t>: Shiva </a:t>
            </a:r>
            <a:r>
              <a:rPr lang="en-GB" dirty="0" err="1" smtClean="0"/>
              <a:t>atua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favor</a:t>
            </a:r>
            <a:r>
              <a:rPr lang="en-GB" dirty="0" smtClean="0"/>
              <a:t> </a:t>
            </a:r>
            <a:r>
              <a:rPr lang="en-GB" dirty="0" err="1" smtClean="0"/>
              <a:t>desta</a:t>
            </a:r>
            <a:r>
              <a:rPr lang="en-GB" dirty="0" smtClean="0"/>
              <a:t> </a:t>
            </a:r>
            <a:r>
              <a:rPr lang="en-GB" dirty="0" err="1" smtClean="0"/>
              <a:t>ordem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Casamento</a:t>
            </a:r>
            <a:r>
              <a:rPr lang="en-GB" dirty="0" smtClean="0"/>
              <a:t> de </a:t>
            </a:r>
            <a:r>
              <a:rPr lang="en-GB" dirty="0" err="1" smtClean="0"/>
              <a:t>Vatsol</a:t>
            </a:r>
            <a:r>
              <a:rPr lang="en-GB" dirty="0" smtClean="0"/>
              <a:t> e </a:t>
            </a:r>
            <a:r>
              <a:rPr lang="en-GB" dirty="0" err="1" smtClean="0"/>
              <a:t>Suriá</a:t>
            </a:r>
            <a:endParaRPr lang="en-GB" dirty="0" smtClean="0"/>
          </a:p>
          <a:p>
            <a:pPr lvl="1"/>
            <a:r>
              <a:rPr lang="en-GB" dirty="0" err="1" smtClean="0"/>
              <a:t>Ascensão</a:t>
            </a:r>
            <a:r>
              <a:rPr lang="en-GB" dirty="0" smtClean="0"/>
              <a:t> social de </a:t>
            </a:r>
            <a:r>
              <a:rPr lang="en-GB" dirty="0" err="1" smtClean="0"/>
              <a:t>Sauló</a:t>
            </a:r>
            <a:r>
              <a:rPr lang="en-GB" dirty="0" smtClean="0"/>
              <a:t> [</a:t>
            </a:r>
            <a:r>
              <a:rPr lang="en-GB" dirty="0" err="1" smtClean="0"/>
              <a:t>batecarato</a:t>
            </a:r>
            <a:r>
              <a:rPr lang="en-GB" dirty="0" smtClean="0"/>
              <a:t> </a:t>
            </a:r>
            <a:r>
              <a:rPr lang="en-GB" dirty="0" err="1" smtClean="0"/>
              <a:t>coopta</a:t>
            </a:r>
            <a:r>
              <a:rPr lang="en-GB" dirty="0" smtClean="0"/>
              <a:t> o </a:t>
            </a:r>
            <a:r>
              <a:rPr lang="en-GB" dirty="0" err="1" smtClean="0"/>
              <a:t>lider</a:t>
            </a:r>
            <a:r>
              <a:rPr lang="en-GB" dirty="0" smtClean="0"/>
              <a:t> dos </a:t>
            </a:r>
            <a:r>
              <a:rPr lang="en-GB" dirty="0" err="1" smtClean="0"/>
              <a:t>rebeldes</a:t>
            </a:r>
            <a:r>
              <a:rPr lang="en-GB" dirty="0" smtClean="0"/>
              <a:t>]</a:t>
            </a:r>
          </a:p>
          <a:p>
            <a:pPr lvl="1"/>
            <a:r>
              <a:rPr lang="en-GB" dirty="0" err="1" smtClean="0"/>
              <a:t>Defesa</a:t>
            </a:r>
            <a:r>
              <a:rPr lang="en-GB" dirty="0" smtClean="0"/>
              <a:t> dos </a:t>
            </a:r>
            <a:r>
              <a:rPr lang="en-GB" dirty="0" err="1" smtClean="0"/>
              <a:t>fracos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14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b="1" dirty="0" smtClean="0"/>
              <a:t>Maria Elsa da Rocha (1924-2007) </a:t>
            </a:r>
            <a:br>
              <a:rPr lang="pt-BR" sz="2700" b="1" dirty="0" smtClean="0"/>
            </a:br>
            <a:r>
              <a:rPr lang="pt-BR" sz="2700" b="1" i="1" dirty="0" smtClean="0"/>
              <a:t>Vivências Partilhadas</a:t>
            </a:r>
            <a:endParaRPr lang="pt-BR" sz="2700" b="1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pt-BR" dirty="0" err="1"/>
              <a:t>Aldona</a:t>
            </a:r>
            <a:r>
              <a:rPr lang="pt-BR" dirty="0"/>
              <a:t>, </a:t>
            </a:r>
            <a:r>
              <a:rPr lang="pt-BR" dirty="0" err="1"/>
              <a:t>Goa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Professora </a:t>
            </a:r>
            <a:r>
              <a:rPr lang="pt-BR" dirty="0"/>
              <a:t>da escola</a:t>
            </a:r>
          </a:p>
          <a:p>
            <a:pPr marL="0" indent="0">
              <a:buNone/>
            </a:pPr>
            <a:r>
              <a:rPr lang="pt-BR" dirty="0" err="1"/>
              <a:t>Goa</a:t>
            </a:r>
            <a:r>
              <a:rPr lang="pt-BR" dirty="0"/>
              <a:t> e </a:t>
            </a:r>
            <a:r>
              <a:rPr lang="pt-BR" dirty="0" err="1"/>
              <a:t>Damao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(Velhas e Novas Conquistas)</a:t>
            </a:r>
          </a:p>
          <a:p>
            <a:pPr marL="0" indent="0">
              <a:buNone/>
            </a:pPr>
            <a:r>
              <a:rPr lang="pt-BR" dirty="0"/>
              <a:t>Antes e depois da integração (1961)</a:t>
            </a:r>
          </a:p>
          <a:p>
            <a:endParaRPr lang="en-GB" dirty="0" smtClean="0"/>
          </a:p>
        </p:txBody>
      </p:sp>
      <p:pic>
        <p:nvPicPr>
          <p:cNvPr id="1026" name="Picture 2" descr="Resultado de imagem para Maria Elsa da Rocha foto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3571875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354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Liberação</a:t>
            </a:r>
            <a:r>
              <a:rPr lang="en-GB" dirty="0" smtClean="0"/>
              <a:t>/</a:t>
            </a:r>
            <a:r>
              <a:rPr lang="en-GB" dirty="0" err="1" smtClean="0"/>
              <a:t>Anexação</a:t>
            </a:r>
            <a:r>
              <a:rPr lang="en-GB" dirty="0" smtClean="0"/>
              <a:t> de Goa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Discontinuidade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vez</a:t>
            </a:r>
            <a:r>
              <a:rPr lang="en-GB" dirty="0" smtClean="0"/>
              <a:t> de </a:t>
            </a:r>
            <a:r>
              <a:rPr lang="en-GB" dirty="0" err="1" smtClean="0"/>
              <a:t>rompimento</a:t>
            </a:r>
            <a:r>
              <a:rPr lang="en-GB" dirty="0" smtClean="0"/>
              <a:t> </a:t>
            </a:r>
            <a:r>
              <a:rPr lang="en-GB" dirty="0" err="1" smtClean="0"/>
              <a:t>definitivo</a:t>
            </a:r>
            <a:endParaRPr lang="en-GB" dirty="0" smtClean="0"/>
          </a:p>
          <a:p>
            <a:r>
              <a:rPr lang="en-GB" dirty="0" err="1" smtClean="0"/>
              <a:t>Emaranhado</a:t>
            </a:r>
            <a:r>
              <a:rPr lang="en-GB" dirty="0" smtClean="0"/>
              <a:t> de </a:t>
            </a:r>
            <a:r>
              <a:rPr lang="en-GB" dirty="0" err="1" smtClean="0"/>
              <a:t>esperanças</a:t>
            </a:r>
            <a:r>
              <a:rPr lang="en-GB" dirty="0" smtClean="0"/>
              <a:t>, </a:t>
            </a:r>
            <a:r>
              <a:rPr lang="en-GB" dirty="0" err="1" smtClean="0"/>
              <a:t>medos</a:t>
            </a:r>
            <a:r>
              <a:rPr lang="en-GB" dirty="0" smtClean="0"/>
              <a:t>, </a:t>
            </a:r>
            <a:r>
              <a:rPr lang="en-GB" dirty="0" err="1" smtClean="0"/>
              <a:t>assuntos</a:t>
            </a:r>
            <a:r>
              <a:rPr lang="en-GB" dirty="0" smtClean="0"/>
              <a:t> mal </a:t>
            </a:r>
            <a:r>
              <a:rPr lang="en-GB" dirty="0" err="1" smtClean="0"/>
              <a:t>resolvidos</a:t>
            </a:r>
            <a:endParaRPr lang="en-GB" dirty="0" smtClean="0"/>
          </a:p>
          <a:p>
            <a:r>
              <a:rPr lang="en-GB" dirty="0" smtClean="0"/>
              <a:t>Do colonialism </a:t>
            </a:r>
            <a:r>
              <a:rPr lang="en-GB" dirty="0" err="1" smtClean="0"/>
              <a:t>ao</a:t>
            </a:r>
            <a:r>
              <a:rPr lang="en-GB" dirty="0" smtClean="0"/>
              <a:t> debate </a:t>
            </a:r>
            <a:r>
              <a:rPr lang="en-GB" dirty="0" err="1" smtClean="0"/>
              <a:t>sobre</a:t>
            </a:r>
            <a:r>
              <a:rPr lang="en-GB" dirty="0" smtClean="0"/>
              <a:t> a nova </a:t>
            </a:r>
            <a:r>
              <a:rPr lang="en-GB" dirty="0" err="1" smtClean="0"/>
              <a:t>identidade</a:t>
            </a:r>
            <a:r>
              <a:rPr lang="en-GB" dirty="0" smtClean="0"/>
              <a:t> e status de Goa</a:t>
            </a:r>
          </a:p>
          <a:p>
            <a:r>
              <a:rPr lang="en-GB" dirty="0" smtClean="0"/>
              <a:t>1967: Opinion Poll</a:t>
            </a:r>
          </a:p>
          <a:p>
            <a:pPr lvl="1"/>
            <a:r>
              <a:rPr lang="en-GB" dirty="0" smtClean="0"/>
              <a:t>Estado da </a:t>
            </a:r>
            <a:r>
              <a:rPr lang="en-GB" dirty="0" err="1" smtClean="0"/>
              <a:t>Índia</a:t>
            </a:r>
            <a:r>
              <a:rPr lang="en-GB" dirty="0" smtClean="0"/>
              <a:t>, parte de Maharashtra [</a:t>
            </a:r>
            <a:r>
              <a:rPr lang="en-GB" dirty="0" err="1" smtClean="0"/>
              <a:t>subalterno</a:t>
            </a:r>
            <a:r>
              <a:rPr lang="en-GB" dirty="0" smtClean="0"/>
              <a:t> </a:t>
            </a:r>
            <a:r>
              <a:rPr lang="en-GB" dirty="0" err="1" smtClean="0"/>
              <a:t>hindu</a:t>
            </a:r>
            <a:r>
              <a:rPr lang="en-GB" dirty="0" smtClean="0"/>
              <a:t>]</a:t>
            </a:r>
          </a:p>
          <a:p>
            <a:pPr lvl="1"/>
            <a:r>
              <a:rPr lang="en-GB" dirty="0" smtClean="0"/>
              <a:t>Estado </a:t>
            </a:r>
            <a:r>
              <a:rPr lang="en-GB" dirty="0" err="1" smtClean="0"/>
              <a:t>independente</a:t>
            </a:r>
            <a:r>
              <a:rPr lang="en-GB" dirty="0" smtClean="0"/>
              <a:t>: [elite </a:t>
            </a:r>
            <a:r>
              <a:rPr lang="en-GB" dirty="0" err="1" smtClean="0"/>
              <a:t>católica</a:t>
            </a:r>
            <a:r>
              <a:rPr lang="en-GB" dirty="0" smtClean="0"/>
              <a:t> e Hindus </a:t>
            </a:r>
            <a:r>
              <a:rPr lang="en-GB" dirty="0" err="1" smtClean="0"/>
              <a:t>classe</a:t>
            </a:r>
            <a:r>
              <a:rPr lang="en-GB" dirty="0" smtClean="0"/>
              <a:t> </a:t>
            </a:r>
            <a:r>
              <a:rPr lang="en-GB" dirty="0" err="1" smtClean="0"/>
              <a:t>alta</a:t>
            </a:r>
            <a:r>
              <a:rPr lang="en-GB" dirty="0" smtClean="0"/>
              <a:t>]</a:t>
            </a:r>
          </a:p>
          <a:p>
            <a:pPr lvl="1"/>
            <a:r>
              <a:rPr lang="en-GB" dirty="0" smtClean="0"/>
              <a:t>A </a:t>
            </a:r>
            <a:r>
              <a:rPr lang="en-GB" dirty="0" err="1" smtClean="0"/>
              <a:t>questão</a:t>
            </a:r>
            <a:r>
              <a:rPr lang="en-GB" dirty="0" smtClean="0"/>
              <a:t> da </a:t>
            </a:r>
            <a:r>
              <a:rPr lang="en-GB" dirty="0" err="1" smtClean="0"/>
              <a:t>língua</a:t>
            </a:r>
            <a:endParaRPr lang="en-GB" dirty="0" smtClean="0"/>
          </a:p>
          <a:p>
            <a:pPr lvl="1"/>
            <a:r>
              <a:rPr lang="en-GB" dirty="0" err="1" smtClean="0"/>
              <a:t>Cultura</a:t>
            </a:r>
            <a:r>
              <a:rPr lang="en-GB" dirty="0" smtClean="0"/>
              <a:t> Indiana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portuguesa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A </a:t>
            </a:r>
            <a:r>
              <a:rPr lang="en-GB" dirty="0" err="1" smtClean="0"/>
              <a:t>divisão</a:t>
            </a:r>
            <a:r>
              <a:rPr lang="en-GB" dirty="0" smtClean="0"/>
              <a:t> entre </a:t>
            </a:r>
            <a:r>
              <a:rPr lang="en-GB" dirty="0" err="1" smtClean="0"/>
              <a:t>castas</a:t>
            </a:r>
            <a:r>
              <a:rPr lang="en-GB" dirty="0" smtClean="0"/>
              <a:t> e </a:t>
            </a:r>
            <a:r>
              <a:rPr lang="en-GB" dirty="0" err="1" smtClean="0"/>
              <a:t>grupos</a:t>
            </a:r>
            <a:r>
              <a:rPr lang="en-GB" dirty="0" smtClean="0"/>
              <a:t> </a:t>
            </a:r>
            <a:r>
              <a:rPr lang="en-GB" dirty="0" err="1" smtClean="0"/>
              <a:t>religiosos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38635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Liberação</a:t>
            </a:r>
            <a:r>
              <a:rPr lang="en-GB" dirty="0" smtClean="0"/>
              <a:t>/</a:t>
            </a:r>
            <a:r>
              <a:rPr lang="en-GB" dirty="0" err="1" smtClean="0"/>
              <a:t>Anexação</a:t>
            </a:r>
            <a:r>
              <a:rPr lang="en-GB" dirty="0" smtClean="0"/>
              <a:t> de Goa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[</a:t>
            </a:r>
            <a:r>
              <a:rPr lang="en-GB" dirty="0" err="1"/>
              <a:t>Índia</a:t>
            </a:r>
            <a:r>
              <a:rPr lang="en-GB" dirty="0"/>
              <a:t>: 1947, ‘clean break’]</a:t>
            </a:r>
          </a:p>
          <a:p>
            <a:r>
              <a:rPr lang="en-GB" dirty="0"/>
              <a:t>18 de </a:t>
            </a:r>
            <a:r>
              <a:rPr lang="en-GB" dirty="0" err="1"/>
              <a:t>dezembro</a:t>
            </a:r>
            <a:r>
              <a:rPr lang="en-GB" dirty="0"/>
              <a:t> de 1961</a:t>
            </a:r>
          </a:p>
          <a:p>
            <a:r>
              <a:rPr lang="en-GB" dirty="0" err="1"/>
              <a:t>Operação</a:t>
            </a:r>
            <a:r>
              <a:rPr lang="en-GB" dirty="0"/>
              <a:t> Vijay: </a:t>
            </a:r>
            <a:r>
              <a:rPr lang="en-GB" dirty="0" err="1"/>
              <a:t>Operação</a:t>
            </a:r>
            <a:r>
              <a:rPr lang="en-GB" dirty="0"/>
              <a:t> </a:t>
            </a:r>
            <a:r>
              <a:rPr lang="en-GB" dirty="0" err="1"/>
              <a:t>Victória</a:t>
            </a:r>
            <a:endParaRPr lang="en-GB" dirty="0"/>
          </a:p>
          <a:p>
            <a:r>
              <a:rPr lang="en-GB" dirty="0"/>
              <a:t>36 horas de </a:t>
            </a:r>
            <a:r>
              <a:rPr lang="en-GB" dirty="0" err="1"/>
              <a:t>luta</a:t>
            </a:r>
            <a:endParaRPr lang="en-GB" dirty="0"/>
          </a:p>
          <a:p>
            <a:r>
              <a:rPr lang="en-GB" dirty="0" err="1"/>
              <a:t>Vitória</a:t>
            </a:r>
            <a:r>
              <a:rPr lang="en-GB" dirty="0"/>
              <a:t> Indiana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899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Esse</a:t>
            </a:r>
            <a:r>
              <a:rPr lang="en-GB" b="1" dirty="0" smtClean="0"/>
              <a:t>, </a:t>
            </a:r>
            <a:r>
              <a:rPr lang="en-GB" b="1" dirty="0" err="1" smtClean="0"/>
              <a:t>teu</a:t>
            </a:r>
            <a:r>
              <a:rPr lang="en-GB" b="1" dirty="0" smtClean="0"/>
              <a:t> sari (MER, 1963)</a:t>
            </a:r>
            <a:endParaRPr lang="en-GB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[Guerra Sino-Indiana, 1962; Dalai Lama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Índia</a:t>
            </a:r>
            <a:r>
              <a:rPr lang="en-GB" dirty="0" smtClean="0"/>
              <a:t>]</a:t>
            </a:r>
          </a:p>
          <a:p>
            <a:pPr marL="0" indent="0">
              <a:buNone/>
            </a:pPr>
            <a:r>
              <a:rPr lang="en-GB" dirty="0" smtClean="0"/>
              <a:t>Goa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GB" dirty="0" err="1"/>
              <a:t>bebe</a:t>
            </a:r>
            <a:r>
              <a:rPr lang="en-GB" dirty="0"/>
              <a:t> a luz</a:t>
            </a:r>
          </a:p>
          <a:p>
            <a:pPr marL="0" indent="0">
              <a:buNone/>
            </a:pPr>
            <a:r>
              <a:rPr lang="en-GB" dirty="0"/>
              <a:t>do </a:t>
            </a:r>
            <a:r>
              <a:rPr lang="en-GB" dirty="0" err="1"/>
              <a:t>facho</a:t>
            </a:r>
            <a:r>
              <a:rPr lang="en-GB" dirty="0"/>
              <a:t> da Liberdade</a:t>
            </a:r>
          </a:p>
          <a:p>
            <a:pPr marL="0" indent="0">
              <a:buNone/>
            </a:pPr>
            <a:r>
              <a:rPr lang="pt-BR" dirty="0"/>
              <a:t>a longos haustos se os quiseres.</a:t>
            </a:r>
          </a:p>
          <a:p>
            <a:pPr marL="0" indent="0">
              <a:buNone/>
            </a:pPr>
            <a:r>
              <a:rPr lang="en-GB" dirty="0"/>
              <a:t>Mas </a:t>
            </a:r>
            <a:r>
              <a:rPr lang="en-GB" dirty="0" err="1"/>
              <a:t>filha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pt-BR" dirty="0"/>
              <a:t>dá antes um jeitinho às pregas desse teu </a:t>
            </a:r>
            <a:r>
              <a:rPr lang="pt-BR" dirty="0" err="1"/>
              <a:t>sari</a:t>
            </a:r>
            <a:endParaRPr lang="pt-BR" dirty="0"/>
          </a:p>
          <a:p>
            <a:pPr marL="0" indent="0">
              <a:buNone/>
            </a:pPr>
            <a:r>
              <a:rPr lang="en-GB" dirty="0" err="1"/>
              <a:t>desarranjado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[…]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180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Esse</a:t>
            </a:r>
            <a:r>
              <a:rPr lang="en-GB" b="1" dirty="0"/>
              <a:t>, </a:t>
            </a:r>
            <a:r>
              <a:rPr lang="en-GB" b="1" dirty="0" err="1"/>
              <a:t>teu</a:t>
            </a:r>
            <a:r>
              <a:rPr lang="en-GB" b="1" dirty="0"/>
              <a:t> sari (MER, 1963)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Mas </a:t>
            </a:r>
            <a:r>
              <a:rPr lang="en-GB" dirty="0" err="1"/>
              <a:t>menina</a:t>
            </a:r>
            <a:r>
              <a:rPr lang="en-GB" dirty="0"/>
              <a:t>, </a:t>
            </a:r>
            <a:r>
              <a:rPr lang="en-GB" dirty="0" err="1"/>
              <a:t>sê</a:t>
            </a:r>
            <a:r>
              <a:rPr lang="en-GB" dirty="0"/>
              <a:t> </a:t>
            </a:r>
            <a:r>
              <a:rPr lang="en-GB" dirty="0" err="1"/>
              <a:t>cautelosa</a:t>
            </a:r>
            <a:r>
              <a:rPr lang="en-GB" dirty="0"/>
              <a:t>!</a:t>
            </a:r>
          </a:p>
          <a:p>
            <a:pPr marL="0" indent="0">
              <a:buNone/>
            </a:pPr>
            <a:r>
              <a:rPr lang="pt-BR" dirty="0"/>
              <a:t>manda a brisa, tua amiga,</a:t>
            </a:r>
          </a:p>
          <a:p>
            <a:pPr marL="0" indent="0">
              <a:buNone/>
            </a:pPr>
            <a:r>
              <a:rPr lang="en-GB" dirty="0" err="1"/>
              <a:t>dizer</a:t>
            </a:r>
            <a:r>
              <a:rPr lang="en-GB" dirty="0"/>
              <a:t> </a:t>
            </a:r>
            <a:r>
              <a:rPr lang="en-GB" dirty="0" err="1"/>
              <a:t>ao</a:t>
            </a:r>
            <a:r>
              <a:rPr lang="en-GB" dirty="0"/>
              <a:t> </a:t>
            </a:r>
            <a:r>
              <a:rPr lang="en-GB" dirty="0" err="1"/>
              <a:t>velho</a:t>
            </a:r>
            <a:r>
              <a:rPr lang="en-GB" dirty="0"/>
              <a:t> </a:t>
            </a:r>
            <a:r>
              <a:rPr lang="en-GB" dirty="0" err="1"/>
              <a:t>Himalaia</a:t>
            </a:r>
            <a:endParaRPr lang="en-GB" dirty="0"/>
          </a:p>
          <a:p>
            <a:pPr marL="0" indent="0">
              <a:buNone/>
            </a:pPr>
            <a:r>
              <a:rPr lang="pt-BR" dirty="0"/>
              <a:t>que cerre a cortina dos Gates,</a:t>
            </a:r>
          </a:p>
          <a:p>
            <a:pPr marL="0" indent="0">
              <a:buNone/>
            </a:pPr>
            <a:r>
              <a:rPr lang="en-GB" dirty="0"/>
              <a:t>que </a:t>
            </a:r>
            <a:r>
              <a:rPr lang="en-GB" dirty="0" err="1"/>
              <a:t>ventos</a:t>
            </a:r>
            <a:r>
              <a:rPr lang="en-GB" dirty="0"/>
              <a:t> </a:t>
            </a:r>
            <a:r>
              <a:rPr lang="en-GB" dirty="0" err="1"/>
              <a:t>insólitos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podem</a:t>
            </a:r>
            <a:r>
              <a:rPr lang="en-GB" dirty="0"/>
              <a:t> </a:t>
            </a:r>
            <a:r>
              <a:rPr lang="en-GB" dirty="0" err="1"/>
              <a:t>arrancar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com </a:t>
            </a:r>
            <a:r>
              <a:rPr lang="en-GB" dirty="0" err="1"/>
              <a:t>fúria</a:t>
            </a:r>
            <a:r>
              <a:rPr lang="en-GB" dirty="0"/>
              <a:t> </a:t>
            </a:r>
            <a:r>
              <a:rPr lang="en-GB" dirty="0" err="1"/>
              <a:t>libidinosa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GB" dirty="0" err="1"/>
              <a:t>gananciosa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pedaços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desse</a:t>
            </a:r>
            <a:r>
              <a:rPr lang="en-GB" dirty="0"/>
              <a:t> </a:t>
            </a:r>
            <a:r>
              <a:rPr lang="en-GB" dirty="0" err="1"/>
              <a:t>teu</a:t>
            </a:r>
            <a:r>
              <a:rPr lang="en-GB" dirty="0"/>
              <a:t> </a:t>
            </a:r>
            <a:r>
              <a:rPr lang="en-GB" dirty="0" err="1"/>
              <a:t>pobre</a:t>
            </a:r>
            <a:r>
              <a:rPr lang="en-GB" dirty="0"/>
              <a:t> </a:t>
            </a:r>
            <a:r>
              <a:rPr lang="en-GB" dirty="0" err="1"/>
              <a:t>manto</a:t>
            </a:r>
            <a:r>
              <a:rPr lang="en-GB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197527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Textos</a:t>
            </a:r>
            <a:r>
              <a:rPr lang="en-GB" dirty="0" smtClean="0"/>
              <a:t> </a:t>
            </a:r>
            <a:r>
              <a:rPr lang="en-GB" dirty="0" err="1" smtClean="0"/>
              <a:t>Citados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Chamberlin, Edward J. 2004.</a:t>
            </a:r>
            <a:r>
              <a:rPr lang="en-US" sz="2800" i="1" dirty="0"/>
              <a:t> If This Is Your Land, Where Are your Stories? </a:t>
            </a:r>
            <a:r>
              <a:rPr lang="pt-BR" sz="2800" i="1" dirty="0" err="1"/>
              <a:t>Finding</a:t>
            </a:r>
            <a:r>
              <a:rPr lang="pt-BR" sz="2800" i="1" dirty="0"/>
              <a:t> Common </a:t>
            </a:r>
            <a:r>
              <a:rPr lang="pt-BR" sz="2800" i="1" dirty="0" err="1"/>
              <a:t>Ground</a:t>
            </a:r>
            <a:r>
              <a:rPr lang="pt-BR" sz="2800" dirty="0"/>
              <a:t>. Canada: </a:t>
            </a:r>
            <a:r>
              <a:rPr lang="pt-BR" sz="2800" dirty="0" err="1"/>
              <a:t>Vintage</a:t>
            </a:r>
            <a:r>
              <a:rPr lang="pt-BR" sz="2800" dirty="0" smtClean="0"/>
              <a:t>.</a:t>
            </a:r>
          </a:p>
          <a:p>
            <a:r>
              <a:rPr lang="pt-BR" sz="2800" dirty="0"/>
              <a:t>Da Rocha, Maria Elsa. 2005 </a:t>
            </a:r>
            <a:r>
              <a:rPr lang="pt-BR" sz="2800" i="1" dirty="0"/>
              <a:t>Vivências Partilhadas</a:t>
            </a:r>
            <a:r>
              <a:rPr lang="pt-BR" sz="2800" dirty="0"/>
              <a:t>. </a:t>
            </a:r>
            <a:r>
              <a:rPr lang="en-US" sz="2800" dirty="0" err="1"/>
              <a:t>Panjim</a:t>
            </a:r>
            <a:r>
              <a:rPr lang="en-US" sz="2800" dirty="0"/>
              <a:t>, Goa, India: Third Millennium</a:t>
            </a:r>
            <a:r>
              <a:rPr lang="en-US" sz="2800" b="1" dirty="0"/>
              <a:t>.</a:t>
            </a:r>
            <a:endParaRPr lang="pt-BR" sz="2800" b="1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PRATT</a:t>
            </a:r>
            <a:r>
              <a:rPr lang="en-US" dirty="0"/>
              <a:t>, Mary Louis. “The Short Story. The Long and the Short of It”. In: The New </a:t>
            </a:r>
            <a:r>
              <a:rPr lang="en-US" dirty="0" smtClean="0"/>
              <a:t>Short Story </a:t>
            </a:r>
            <a:r>
              <a:rPr lang="en-US" dirty="0"/>
              <a:t>Theories. Charles May, ed. Athens, Ohio: Ohio U. Press, 1994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ZAGARELL, Sandra A. “Narrative of Community: The Identification of a Genre”. In: </a:t>
            </a:r>
            <a:r>
              <a:rPr lang="en-US" dirty="0" smtClean="0"/>
              <a:t>Signs: Journal </a:t>
            </a:r>
            <a:r>
              <a:rPr lang="en-US" dirty="0"/>
              <a:t>of Women and Culture in Society 13.3, 1988, pp. 498-527.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135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219200"/>
            <a:ext cx="8229600" cy="493712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 smtClean="0"/>
              <a:t>Outros </a:t>
            </a:r>
            <a:r>
              <a:rPr lang="en-GB" b="1" dirty="0" err="1" smtClean="0"/>
              <a:t>contos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3320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Histórias</a:t>
            </a:r>
            <a:r>
              <a:rPr lang="en-GB" b="1" dirty="0" smtClean="0"/>
              <a:t> da Casa Grande</a:t>
            </a:r>
            <a:endParaRPr lang="en-GB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Casa Grande</a:t>
            </a:r>
            <a:r>
              <a:rPr lang="en-GB" dirty="0" smtClean="0"/>
              <a:t>: </a:t>
            </a:r>
            <a:r>
              <a:rPr lang="en-GB" dirty="0" err="1" smtClean="0"/>
              <a:t>Metáfora</a:t>
            </a:r>
            <a:r>
              <a:rPr lang="en-GB" dirty="0" smtClean="0"/>
              <a:t> </a:t>
            </a:r>
            <a:r>
              <a:rPr lang="en-GB" dirty="0" err="1" smtClean="0"/>
              <a:t>Encontros</a:t>
            </a:r>
            <a:r>
              <a:rPr lang="en-GB" dirty="0" smtClean="0"/>
              <a:t> e </a:t>
            </a:r>
            <a:r>
              <a:rPr lang="en-GB" dirty="0" err="1" smtClean="0"/>
              <a:t>Desencontros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Goa</a:t>
            </a:r>
          </a:p>
          <a:p>
            <a:endParaRPr lang="en-GB" dirty="0"/>
          </a:p>
          <a:p>
            <a:r>
              <a:rPr lang="en-GB" b="1" dirty="0" smtClean="0"/>
              <a:t>“Dom </a:t>
            </a:r>
            <a:r>
              <a:rPr lang="en-GB" b="1" dirty="0" err="1" smtClean="0"/>
              <a:t>Teotonio</a:t>
            </a:r>
            <a:r>
              <a:rPr lang="en-GB" b="1" dirty="0" smtClean="0"/>
              <a:t>” </a:t>
            </a:r>
          </a:p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pt-BR" dirty="0"/>
              <a:t>De uma janela para outra, ele se apressava, gritando o tempo todo, gesticulando e até gritando! </a:t>
            </a:r>
            <a:r>
              <a:rPr lang="pt-BR" dirty="0" err="1"/>
              <a:t>Apre</a:t>
            </a:r>
            <a:r>
              <a:rPr lang="pt-BR" dirty="0"/>
              <a:t>! Tão leve, mas um monte de nervos, um dínamo humano ... Os trabalhadores no pomar abafaram o riso. Os mais ousados dentre eles, aqueles que o viram em sua maca brincando com uma pequena bugiganga de prata, atiraram para trás, com as mãos nos quadris: “Já chega, </a:t>
            </a:r>
            <a:r>
              <a:rPr lang="pt-BR" dirty="0" err="1"/>
              <a:t>bhatkar</a:t>
            </a:r>
            <a:r>
              <a:rPr lang="pt-BR" dirty="0"/>
              <a:t>, né? Temos apenas um par de mãos! "</a:t>
            </a:r>
            <a:r>
              <a:rPr lang="en-US" dirty="0" smtClean="0"/>
              <a:t>(</a:t>
            </a:r>
            <a:r>
              <a:rPr lang="en-US" dirty="0"/>
              <a:t>34)</a:t>
            </a:r>
            <a:endParaRPr lang="pt-BR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962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Histórias</a:t>
            </a:r>
            <a:r>
              <a:rPr lang="en-GB" b="1" dirty="0" smtClean="0"/>
              <a:t> da Casa Grande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‘</a:t>
            </a:r>
            <a:r>
              <a:rPr lang="en-US" b="1" dirty="0" err="1"/>
              <a:t>Rucmá</a:t>
            </a:r>
            <a:r>
              <a:rPr lang="en-US" b="1" dirty="0"/>
              <a:t>, </a:t>
            </a:r>
            <a:r>
              <a:rPr lang="en-US" b="1" dirty="0" smtClean="0"/>
              <a:t>A </a:t>
            </a:r>
            <a:r>
              <a:rPr lang="en-US" b="1" dirty="0" err="1" smtClean="0"/>
              <a:t>Mulherzinha</a:t>
            </a:r>
            <a:r>
              <a:rPr lang="en-US" b="1" dirty="0" smtClean="0"/>
              <a:t> de </a:t>
            </a:r>
            <a:r>
              <a:rPr lang="en-US" b="1" dirty="0" err="1" smtClean="0"/>
              <a:t>Salém</a:t>
            </a:r>
            <a:endParaRPr lang="en-GB" b="1" dirty="0"/>
          </a:p>
          <a:p>
            <a:endParaRPr lang="en-US" dirty="0" smtClean="0"/>
          </a:p>
          <a:p>
            <a:endParaRPr lang="en-GB" dirty="0" smtClean="0"/>
          </a:p>
          <a:p>
            <a:r>
              <a:rPr lang="pt-BR" dirty="0"/>
              <a:t>"Baba, você não pode deixar isso afetar você, sabe? O que deve ser, deve ser ”</a:t>
            </a:r>
            <a:r>
              <a:rPr lang="en-US" dirty="0" smtClean="0"/>
              <a:t>(</a:t>
            </a:r>
            <a:r>
              <a:rPr lang="en-US" dirty="0"/>
              <a:t>2015 Vol. 2:137).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071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200" b="1" dirty="0" err="1" smtClean="0"/>
              <a:t>Pessoas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Trânsito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em</a:t>
            </a:r>
            <a:r>
              <a:rPr lang="en-US" sz="2200" b="1" dirty="0" smtClean="0"/>
              <a:t> Goa</a:t>
            </a:r>
            <a:r>
              <a:rPr lang="en-US" sz="2200" dirty="0"/>
              <a:t/>
            </a:r>
            <a:br>
              <a:rPr lang="en-US" sz="2200" dirty="0"/>
            </a:br>
            <a:endParaRPr lang="en-GB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“</a:t>
            </a:r>
            <a:r>
              <a:rPr lang="en-US" b="1" dirty="0" err="1" smtClean="0"/>
              <a:t>Não</a:t>
            </a:r>
            <a:r>
              <a:rPr lang="en-US" b="1" dirty="0" smtClean="0"/>
              <a:t> </a:t>
            </a:r>
            <a:r>
              <a:rPr lang="en-US" b="1" dirty="0" err="1" smtClean="0"/>
              <a:t>só</a:t>
            </a:r>
            <a:r>
              <a:rPr lang="en-US" b="1" dirty="0" smtClean="0"/>
              <a:t> de </a:t>
            </a:r>
            <a:r>
              <a:rPr lang="en-US" b="1" dirty="0" err="1" smtClean="0"/>
              <a:t>pão</a:t>
            </a:r>
            <a:r>
              <a:rPr lang="en-US" b="1" dirty="0" smtClean="0"/>
              <a:t>…”</a:t>
            </a:r>
          </a:p>
          <a:p>
            <a:endParaRPr lang="en-US" b="1" dirty="0"/>
          </a:p>
          <a:p>
            <a:r>
              <a:rPr lang="en-US" dirty="0" smtClean="0"/>
              <a:t>“</a:t>
            </a:r>
            <a:r>
              <a:rPr lang="pt-BR" dirty="0"/>
              <a:t>Vamos para casa, </a:t>
            </a:r>
            <a:r>
              <a:rPr lang="pt-BR" dirty="0" err="1"/>
              <a:t>guê</a:t>
            </a:r>
            <a:r>
              <a:rPr lang="pt-BR" dirty="0"/>
              <a:t>? De volta a </a:t>
            </a:r>
            <a:r>
              <a:rPr lang="pt-BR" dirty="0" err="1"/>
              <a:t>Goa</a:t>
            </a:r>
            <a:r>
              <a:rPr lang="pt-BR" dirty="0"/>
              <a:t>? Hoje? </a:t>
            </a:r>
            <a:r>
              <a:rPr lang="pt-BR" dirty="0" err="1"/>
              <a:t>Pulquéria</a:t>
            </a:r>
            <a:r>
              <a:rPr lang="pt-BR" dirty="0"/>
              <a:t> levou o filho até a janela do fofinho. Ela sentiu os ouvidos e as lágrimas brotando de seus olhos cor de asfalto, como correntes de água sobre os canteiros. 'Babá, </a:t>
            </a:r>
            <a:r>
              <a:rPr lang="pt-BR" dirty="0" err="1"/>
              <a:t>raza</a:t>
            </a:r>
            <a:r>
              <a:rPr lang="pt-BR" dirty="0"/>
              <a:t>, meu tesouro, nem mais um momento aqui! ”</a:t>
            </a:r>
            <a:r>
              <a:rPr lang="en-US" dirty="0" smtClean="0"/>
              <a:t> (</a:t>
            </a:r>
            <a:r>
              <a:rPr lang="en-US" dirty="0"/>
              <a:t>91; translated).</a:t>
            </a:r>
            <a:br>
              <a:rPr lang="en-US" dirty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639150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Gente</a:t>
            </a:r>
            <a:r>
              <a:rPr lang="en-GB" b="1" dirty="0" smtClean="0"/>
              <a:t> Nova </a:t>
            </a:r>
            <a:r>
              <a:rPr lang="en-GB" b="1" dirty="0" err="1" smtClean="0"/>
              <a:t>em</a:t>
            </a:r>
            <a:r>
              <a:rPr lang="en-GB" b="1" dirty="0" smtClean="0"/>
              <a:t> Goa</a:t>
            </a:r>
            <a:endParaRPr lang="en-GB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‘</a:t>
            </a:r>
            <a:r>
              <a:rPr lang="en-US" b="1" dirty="0" err="1" smtClean="0"/>
              <a:t>Raio</a:t>
            </a:r>
            <a:r>
              <a:rPr lang="en-US" b="1" dirty="0" smtClean="0"/>
              <a:t> de </a:t>
            </a:r>
            <a:r>
              <a:rPr lang="en-US" b="1" dirty="0" err="1" smtClean="0"/>
              <a:t>Castas</a:t>
            </a:r>
            <a:r>
              <a:rPr lang="en-US" b="1" dirty="0" smtClean="0"/>
              <a:t>’</a:t>
            </a:r>
          </a:p>
          <a:p>
            <a:endParaRPr lang="en-US" b="1" dirty="0" smtClean="0"/>
          </a:p>
          <a:p>
            <a:r>
              <a:rPr lang="pt-BR" dirty="0"/>
              <a:t>Mais tarde, depois de se estabelecer na pequena casa da tia de Lucy, </a:t>
            </a:r>
            <a:r>
              <a:rPr lang="pt-BR" dirty="0" err="1"/>
              <a:t>Viraj</a:t>
            </a:r>
            <a:r>
              <a:rPr lang="pt-BR" dirty="0"/>
              <a:t> sempre encontrava tempo para longas conversas com Lucy. Ela nunca teve nenhum contato com cristãos! Ela encontrou em Lucy algo diferente, especial - um paraíso para o seu pequeno barco com suas velas rasgadas? Quem pode dizer?</a:t>
            </a:r>
            <a:r>
              <a:rPr lang="en-US" dirty="0" smtClean="0"/>
              <a:t>”.</a:t>
            </a:r>
            <a:endParaRPr lang="pt-BR" dirty="0"/>
          </a:p>
          <a:p>
            <a:endParaRPr lang="en-US" b="1" dirty="0" smtClean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11213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sultado de imagem para Vivências Partilhadas images">
            <a:hlinkClick r:id="rId2"/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332656"/>
            <a:ext cx="3744913" cy="607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sz="quarter" idx="4294967295"/>
          </p:nvPr>
        </p:nvSpPr>
        <p:spPr>
          <a:xfrm>
            <a:off x="5102225" y="1216025"/>
            <a:ext cx="4041775" cy="493712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7321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Texts Cited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en-US" sz="2500" b="1" dirty="0" err="1"/>
              <a:t>Bhabha</a:t>
            </a:r>
            <a:r>
              <a:rPr lang="en-US" sz="2500" b="1" dirty="0"/>
              <a:t>, </a:t>
            </a:r>
            <a:r>
              <a:rPr lang="en-US" sz="2500" b="1" dirty="0" err="1"/>
              <a:t>Homi</a:t>
            </a:r>
            <a:r>
              <a:rPr lang="en-US" sz="2500" b="1" dirty="0"/>
              <a:t>. 1994. </a:t>
            </a:r>
            <a:r>
              <a:rPr lang="en-US" sz="2500" b="1" i="1" dirty="0"/>
              <a:t>The Location of Culture. </a:t>
            </a:r>
            <a:r>
              <a:rPr lang="pt-BR" sz="2500" b="1" dirty="0"/>
              <a:t>London: </a:t>
            </a:r>
            <a:r>
              <a:rPr lang="pt-BR" sz="2500" b="1" dirty="0" err="1"/>
              <a:t>Routledge</a:t>
            </a:r>
            <a:r>
              <a:rPr lang="pt-BR" sz="2500" b="1" dirty="0"/>
              <a:t>.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en-US" sz="2500" b="1" dirty="0"/>
              <a:t>Chamberlin, Edward J. 2004.</a:t>
            </a:r>
            <a:r>
              <a:rPr lang="en-US" sz="2500" b="1" i="1" dirty="0"/>
              <a:t> If This Is Your Land, Where Are your Stories? </a:t>
            </a:r>
            <a:r>
              <a:rPr lang="pt-BR" sz="2500" b="1" i="1" dirty="0" err="1"/>
              <a:t>Finding</a:t>
            </a:r>
            <a:r>
              <a:rPr lang="pt-BR" sz="2500" b="1" i="1" dirty="0"/>
              <a:t> Common </a:t>
            </a:r>
            <a:r>
              <a:rPr lang="pt-BR" sz="2500" b="1" i="1" dirty="0" err="1"/>
              <a:t>Ground</a:t>
            </a:r>
            <a:r>
              <a:rPr lang="pt-BR" sz="2500" b="1" dirty="0"/>
              <a:t>. Canada: </a:t>
            </a:r>
            <a:r>
              <a:rPr lang="pt-BR" sz="2500" b="1" dirty="0" err="1"/>
              <a:t>Vintage</a:t>
            </a:r>
            <a:r>
              <a:rPr lang="pt-BR" sz="2500" b="1" dirty="0"/>
              <a:t>.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pt-BR" sz="2500" b="1" dirty="0"/>
              <a:t>Da Rocha, Leopoldo. “Uma Leitura do Livro de Contos Vivências Partilhadas de Elsa da Rocha”. </a:t>
            </a:r>
            <a:r>
              <a:rPr lang="pt-BR" sz="2500" b="1" dirty="0" err="1"/>
              <a:t>Accessed</a:t>
            </a:r>
            <a:r>
              <a:rPr lang="pt-BR" sz="2500" b="1" dirty="0"/>
              <a:t> </a:t>
            </a:r>
            <a:r>
              <a:rPr lang="pt-BR" sz="2500" b="1" dirty="0" err="1"/>
              <a:t>on</a:t>
            </a:r>
            <a:r>
              <a:rPr lang="pt-BR" sz="2500" b="1" dirty="0"/>
              <a:t> 22/09/2015.  </a:t>
            </a:r>
            <a:r>
              <a:rPr lang="pt-BR" sz="2500" b="1" dirty="0" err="1"/>
              <a:t>Available</a:t>
            </a:r>
            <a:r>
              <a:rPr lang="pt-BR" sz="2500" b="1" dirty="0"/>
              <a:t> in </a:t>
            </a:r>
            <a:r>
              <a:rPr lang="pt-BR" sz="2500" b="1" u="sng" dirty="0">
                <a:hlinkClick r:id="rId2"/>
              </a:rPr>
              <a:t>Https://lusogoanus.wordpress.com/2010/07/05/uma-leitura-do-livro-de-contos-vivencias-partilhadas-de-elsa-da-rocha/</a:t>
            </a:r>
            <a:endParaRPr lang="pt-BR" sz="2500" b="1" dirty="0"/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pt-BR" sz="2500" b="1" dirty="0"/>
              <a:t>Da Rocha, Maria Elsa. 2005 </a:t>
            </a:r>
            <a:r>
              <a:rPr lang="pt-BR" sz="2500" b="1" i="1" dirty="0"/>
              <a:t>Vivências Partilhadas</a:t>
            </a:r>
            <a:r>
              <a:rPr lang="pt-BR" sz="2500" b="1" dirty="0"/>
              <a:t>. </a:t>
            </a:r>
            <a:r>
              <a:rPr lang="en-US" sz="2500" b="1" dirty="0" err="1"/>
              <a:t>Panjim</a:t>
            </a:r>
            <a:r>
              <a:rPr lang="en-US" sz="2500" b="1" dirty="0"/>
              <a:t>, Goa, India: Third Millennium.</a:t>
            </a:r>
            <a:endParaRPr lang="pt-BR" sz="2500" b="1" dirty="0"/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pt-BR" sz="2500" b="1" dirty="0"/>
              <a:t>Da Rocha, Maria Elsa. “Dom </a:t>
            </a:r>
            <a:r>
              <a:rPr lang="pt-BR" sz="2500" b="1" dirty="0" err="1"/>
              <a:t>Teotonio</a:t>
            </a:r>
            <a:r>
              <a:rPr lang="pt-BR" sz="2500" b="1" dirty="0"/>
              <a:t>” </a:t>
            </a:r>
            <a:r>
              <a:rPr lang="pt-BR" sz="2500" b="1" dirty="0" err="1"/>
              <a:t>Translated</a:t>
            </a:r>
            <a:r>
              <a:rPr lang="pt-BR" sz="2500" b="1" dirty="0"/>
              <a:t> </a:t>
            </a:r>
            <a:r>
              <a:rPr lang="pt-BR" sz="2500" b="1" dirty="0" err="1"/>
              <a:t>by</a:t>
            </a:r>
            <a:r>
              <a:rPr lang="pt-BR" sz="2500" b="1" dirty="0"/>
              <a:t> Paul Melo e Castro.  </a:t>
            </a:r>
            <a:r>
              <a:rPr lang="en-US" sz="2500" b="1" dirty="0"/>
              <a:t>In </a:t>
            </a:r>
            <a:r>
              <a:rPr lang="en-US" sz="2500" b="1" i="1" dirty="0" err="1"/>
              <a:t>Govapuri</a:t>
            </a:r>
            <a:r>
              <a:rPr lang="en-US" sz="2500" b="1" dirty="0"/>
              <a:t>. Journal of Institute Menezes </a:t>
            </a:r>
            <a:r>
              <a:rPr lang="en-US" sz="2500" b="1" dirty="0" err="1"/>
              <a:t>Bragança</a:t>
            </a:r>
            <a:r>
              <a:rPr lang="en-US" sz="2500" b="1" dirty="0"/>
              <a:t>. Volume X, No 4,  January-March, 2016, pp. 34-42</a:t>
            </a:r>
            <a:endParaRPr lang="pt-BR" sz="2500" b="1" dirty="0"/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pt-BR" sz="2500" b="1" dirty="0" err="1"/>
              <a:t>Garmes</a:t>
            </a:r>
            <a:r>
              <a:rPr lang="pt-BR" sz="2500" b="1" dirty="0"/>
              <a:t>, Helder &amp; P. Melo e Castro. “Lirismo e Conservadorismo na Arena Política: o Conto </a:t>
            </a:r>
            <a:r>
              <a:rPr lang="pt-BR" sz="2500" b="1" dirty="0" err="1"/>
              <a:t>Shivá</a:t>
            </a:r>
            <a:r>
              <a:rPr lang="pt-BR" sz="2500" b="1" dirty="0"/>
              <a:t> Brincando da Escritora Goesa Maria Elsa da Rocha”. In </a:t>
            </a:r>
            <a:r>
              <a:rPr lang="pt-BR" sz="2500" b="1" i="1" dirty="0"/>
              <a:t>Abril</a:t>
            </a:r>
            <a:r>
              <a:rPr lang="pt-BR" sz="2500" b="1" dirty="0"/>
              <a:t>. Revista do Núcleo de Estudos de Literatura Portuguesa e Africana da UFF, Vol. 4, n° 6, Abril de 2011, pp. 77-87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en-US" sz="2500" b="1" dirty="0" err="1"/>
              <a:t>Melo</a:t>
            </a:r>
            <a:r>
              <a:rPr lang="en-US" sz="2500" b="1" dirty="0"/>
              <a:t> e Castro, Paul. 2015. </a:t>
            </a:r>
            <a:r>
              <a:rPr lang="en-US" sz="2500" b="1" i="1" dirty="0"/>
              <a:t>Lengthening Shadows. An Anthology of </a:t>
            </a:r>
            <a:r>
              <a:rPr lang="en-US" sz="2500" b="1" i="1" dirty="0" err="1"/>
              <a:t>Goan</a:t>
            </a:r>
            <a:r>
              <a:rPr lang="en-US" sz="2500" b="1" i="1" dirty="0"/>
              <a:t> Short Stories translated from Portuguese. </a:t>
            </a:r>
            <a:r>
              <a:rPr lang="pt-BR" sz="2500" b="1" dirty="0"/>
              <a:t>Vol. 1 &amp; 2.  </a:t>
            </a:r>
            <a:r>
              <a:rPr lang="pt-BR" sz="2500" b="1" dirty="0" err="1"/>
              <a:t>Saligão</a:t>
            </a:r>
            <a:r>
              <a:rPr lang="pt-BR" sz="2500" b="1" dirty="0"/>
              <a:t>, </a:t>
            </a:r>
            <a:r>
              <a:rPr lang="pt-BR" sz="2500" b="1" dirty="0" err="1"/>
              <a:t>Goa</a:t>
            </a:r>
            <a:r>
              <a:rPr lang="pt-BR" sz="2500" b="1" dirty="0"/>
              <a:t>: </a:t>
            </a:r>
            <a:r>
              <a:rPr lang="pt-BR" sz="2500" b="1" dirty="0" err="1"/>
              <a:t>Goa</a:t>
            </a:r>
            <a:r>
              <a:rPr lang="pt-BR" sz="2500" b="1" dirty="0"/>
              <a:t> 1556.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en-US" sz="2500" b="1" dirty="0" err="1"/>
              <a:t>Melo</a:t>
            </a:r>
            <a:r>
              <a:rPr lang="en-US" sz="2500" b="1" dirty="0"/>
              <a:t> e Castro, Paul. 2015. “Introduction” In </a:t>
            </a:r>
            <a:r>
              <a:rPr lang="en-US" sz="2500" b="1" i="1" dirty="0"/>
              <a:t>Lengthening Shadows. An Anthology of </a:t>
            </a:r>
            <a:r>
              <a:rPr lang="en-US" sz="2500" b="1" i="1" dirty="0" err="1"/>
              <a:t>Goan</a:t>
            </a:r>
            <a:r>
              <a:rPr lang="en-US" sz="2500" b="1" i="1" dirty="0"/>
              <a:t> Short Stories translated from Portuguese. </a:t>
            </a:r>
            <a:r>
              <a:rPr lang="en-US" sz="2500" b="1" dirty="0"/>
              <a:t>Vol. 1 &amp; 2.  </a:t>
            </a:r>
            <a:r>
              <a:rPr lang="pt-BR" sz="2500" b="1" dirty="0" err="1"/>
              <a:t>Saligão</a:t>
            </a:r>
            <a:r>
              <a:rPr lang="pt-BR" sz="2500" b="1" dirty="0"/>
              <a:t>, </a:t>
            </a:r>
            <a:r>
              <a:rPr lang="pt-BR" sz="2500" b="1" dirty="0" err="1"/>
              <a:t>Goa</a:t>
            </a:r>
            <a:r>
              <a:rPr lang="pt-BR" sz="2500" b="1" dirty="0"/>
              <a:t>: </a:t>
            </a:r>
            <a:r>
              <a:rPr lang="pt-BR" sz="2500" b="1" dirty="0" err="1"/>
              <a:t>Goa</a:t>
            </a:r>
            <a:r>
              <a:rPr lang="pt-BR" sz="2500" b="1" dirty="0"/>
              <a:t> 1556, p. 1-48.</a:t>
            </a:r>
          </a:p>
          <a:p>
            <a:pPr marL="0" indent="0">
              <a:buNone/>
            </a:pPr>
            <a:r>
              <a:rPr lang="pt-BR" sz="2500" b="1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247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Maria Elsa da Rocha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Contos</a:t>
            </a:r>
            <a:r>
              <a:rPr lang="en-GB" dirty="0" smtClean="0"/>
              <a:t> </a:t>
            </a:r>
            <a:r>
              <a:rPr lang="en-GB" dirty="0" err="1" smtClean="0"/>
              <a:t>escritos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1960: </a:t>
            </a:r>
            <a:r>
              <a:rPr lang="en-GB" dirty="0" err="1" smtClean="0"/>
              <a:t>período</a:t>
            </a:r>
            <a:r>
              <a:rPr lang="en-GB" dirty="0" smtClean="0"/>
              <a:t> de </a:t>
            </a:r>
            <a:r>
              <a:rPr lang="en-GB" dirty="0" err="1" smtClean="0"/>
              <a:t>convulsão</a:t>
            </a:r>
            <a:r>
              <a:rPr lang="en-GB" dirty="0" smtClean="0"/>
              <a:t> socio-</a:t>
            </a:r>
            <a:r>
              <a:rPr lang="en-GB" dirty="0" err="1" smtClean="0"/>
              <a:t>economica</a:t>
            </a:r>
            <a:endParaRPr lang="en-GB" dirty="0" smtClean="0"/>
          </a:p>
          <a:p>
            <a:r>
              <a:rPr lang="en-GB" dirty="0" err="1" smtClean="0"/>
              <a:t>Publica</a:t>
            </a:r>
            <a:r>
              <a:rPr lang="en-GB" dirty="0" smtClean="0"/>
              <a:t> no </a:t>
            </a:r>
            <a:r>
              <a:rPr lang="en-GB" dirty="0" err="1" smtClean="0"/>
              <a:t>período</a:t>
            </a:r>
            <a:r>
              <a:rPr lang="en-GB" dirty="0" smtClean="0"/>
              <a:t> </a:t>
            </a:r>
            <a:r>
              <a:rPr lang="en-GB" dirty="0" err="1" smtClean="0"/>
              <a:t>após</a:t>
            </a:r>
            <a:r>
              <a:rPr lang="en-GB" dirty="0" smtClean="0"/>
              <a:t> 1961</a:t>
            </a:r>
          </a:p>
          <a:p>
            <a:r>
              <a:rPr lang="en-GB" dirty="0" smtClean="0"/>
              <a:t>Journal </a:t>
            </a:r>
            <a:r>
              <a:rPr lang="en-GB" i="1" dirty="0" smtClean="0"/>
              <a:t>A Vida</a:t>
            </a:r>
          </a:p>
          <a:p>
            <a:r>
              <a:rPr lang="en-GB" dirty="0" smtClean="0"/>
              <a:t>All India Radio, “</a:t>
            </a:r>
            <a:r>
              <a:rPr lang="en-GB" dirty="0" err="1" smtClean="0"/>
              <a:t>Renascença</a:t>
            </a:r>
            <a:r>
              <a:rPr lang="en-GB" dirty="0" smtClean="0"/>
              <a:t>”</a:t>
            </a:r>
          </a:p>
          <a:p>
            <a:r>
              <a:rPr lang="en-GB" dirty="0" err="1" smtClean="0"/>
              <a:t>Vimala</a:t>
            </a:r>
            <a:r>
              <a:rPr lang="en-GB" dirty="0" smtClean="0"/>
              <a:t> Devi</a:t>
            </a:r>
          </a:p>
          <a:p>
            <a:r>
              <a:rPr lang="en-GB" dirty="0" err="1" smtClean="0"/>
              <a:t>Epitácio</a:t>
            </a:r>
            <a:r>
              <a:rPr lang="en-GB" dirty="0" smtClean="0"/>
              <a:t> </a:t>
            </a:r>
            <a:r>
              <a:rPr lang="en-GB" dirty="0" err="1" smtClean="0"/>
              <a:t>Pais</a:t>
            </a:r>
            <a:endParaRPr lang="en-GB" dirty="0" smtClean="0"/>
          </a:p>
          <a:p>
            <a:r>
              <a:rPr lang="en-GB" dirty="0" smtClean="0"/>
              <a:t>Eduardo de Sousa</a:t>
            </a:r>
          </a:p>
          <a:p>
            <a:r>
              <a:rPr lang="en-GB" dirty="0" smtClean="0"/>
              <a:t>Augusto do </a:t>
            </a:r>
            <a:r>
              <a:rPr lang="en-GB" dirty="0" err="1" smtClean="0"/>
              <a:t>Rosário</a:t>
            </a:r>
            <a:r>
              <a:rPr lang="en-GB" dirty="0" smtClean="0"/>
              <a:t> Rodrigues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816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Maria Elsa da Rocha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Professora</a:t>
            </a:r>
            <a:r>
              <a:rPr lang="en-GB" dirty="0" smtClean="0"/>
              <a:t> de </a:t>
            </a:r>
            <a:r>
              <a:rPr lang="en-GB" dirty="0" err="1" smtClean="0"/>
              <a:t>português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Goa </a:t>
            </a:r>
            <a:r>
              <a:rPr lang="en-GB" dirty="0" err="1" smtClean="0"/>
              <a:t>Salazarista</a:t>
            </a:r>
            <a:endParaRPr lang="en-GB" dirty="0" smtClean="0"/>
          </a:p>
          <a:p>
            <a:r>
              <a:rPr lang="pt-BR" dirty="0" smtClean="0"/>
              <a:t>1933:Estado </a:t>
            </a:r>
            <a:r>
              <a:rPr lang="pt-BR" dirty="0"/>
              <a:t>Novo com </a:t>
            </a:r>
            <a:r>
              <a:rPr lang="pt-BR" dirty="0" smtClean="0"/>
              <a:t>Salazar à </a:t>
            </a:r>
            <a:r>
              <a:rPr lang="pt-BR" dirty="0"/>
              <a:t>sua frente, revitalizando o projeto colonialista </a:t>
            </a:r>
            <a:r>
              <a:rPr lang="pt-BR" dirty="0" smtClean="0"/>
              <a:t>português</a:t>
            </a:r>
          </a:p>
          <a:p>
            <a:r>
              <a:rPr lang="en-GB" dirty="0"/>
              <a:t>25 de Abril de </a:t>
            </a:r>
            <a:r>
              <a:rPr lang="en-GB" dirty="0" smtClean="0"/>
              <a:t>1974: </a:t>
            </a:r>
            <a:r>
              <a:rPr lang="en-GB" dirty="0" err="1" smtClean="0"/>
              <a:t>Revolução</a:t>
            </a:r>
            <a:r>
              <a:rPr lang="en-GB" dirty="0" smtClean="0"/>
              <a:t> dos </a:t>
            </a:r>
            <a:r>
              <a:rPr lang="en-GB" dirty="0" err="1" smtClean="0"/>
              <a:t>Cravos</a:t>
            </a:r>
            <a:endParaRPr lang="en-GB" dirty="0" smtClean="0"/>
          </a:p>
          <a:p>
            <a:r>
              <a:rPr lang="en-GB" dirty="0" smtClean="0"/>
              <a:t>1961: </a:t>
            </a:r>
            <a:r>
              <a:rPr lang="en-GB" dirty="0" err="1" smtClean="0"/>
              <a:t>Independência</a:t>
            </a:r>
            <a:r>
              <a:rPr lang="en-GB" dirty="0" smtClean="0"/>
              <a:t> de Goa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401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 Prefácio: </a:t>
            </a:r>
            <a:r>
              <a:rPr lang="pt-BR" b="1" i="1" dirty="0" smtClean="0"/>
              <a:t>Vivências Partilhadas</a:t>
            </a:r>
            <a:endParaRPr lang="pt-BR" b="1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pt-BR" dirty="0"/>
              <a:t>Dedico este livro de contos ao Professor de Instrução Primária do então Estado da  Índia Portuguesa, professor que, de muita forma, em século e mais da dominação portuguesa, deu o seu valioso contributo em prol da Língua Portuguesa, contributo, em minha opinião, totalmente ignorado pelo Governo Português.</a:t>
            </a:r>
          </a:p>
          <a:p>
            <a:pPr algn="just"/>
            <a:r>
              <a:rPr lang="pt-BR" dirty="0"/>
              <a:t>O Professor Primário goês falava, escrevia e </a:t>
            </a:r>
            <a:r>
              <a:rPr lang="pt-BR" dirty="0" err="1"/>
              <a:t>lía</a:t>
            </a:r>
            <a:r>
              <a:rPr lang="pt-BR" dirty="0"/>
              <a:t> o português muito melhor do que alguns dos portugueses nascidos e criados no Portugal.</a:t>
            </a:r>
          </a:p>
          <a:p>
            <a:endParaRPr lang="en-US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947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Prefácio</a:t>
            </a:r>
            <a:r>
              <a:rPr lang="en-GB" b="1" dirty="0" smtClean="0"/>
              <a:t>: </a:t>
            </a:r>
            <a:r>
              <a:rPr lang="en-GB" b="1" dirty="0" err="1" smtClean="0"/>
              <a:t>Vivências</a:t>
            </a:r>
            <a:r>
              <a:rPr lang="en-GB" b="1" dirty="0" smtClean="0"/>
              <a:t> </a:t>
            </a:r>
            <a:r>
              <a:rPr lang="en-GB" b="1" dirty="0" err="1" smtClean="0"/>
              <a:t>Partilhadas</a:t>
            </a:r>
            <a:endParaRPr lang="en-GB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/>
              <a:t>Para o Professor Primário que, nomeado em terras inóspitas, sem nenhuns confortos no quotidiano da sua vida, ganhando um miserável ordenado, nas terras da Índia Portuguesa, a ele, as minhas saudações, se ainda é dos vivos, e o meu preito de justiça –preito que esqueceram de lhe render. Porém, se ele não é dos vivos, que mais posso fazer senão relembrar com uma pungente saudade dos meus queridos colegas, católicos, hindus e muçulmanos? Que posso fazer? Deus os tenha na sua Santa Gloria, que cá nas terras de </a:t>
            </a:r>
            <a:r>
              <a:rPr lang="pt-BR" dirty="0" err="1"/>
              <a:t>Goa</a:t>
            </a:r>
            <a:r>
              <a:rPr lang="pt-BR" dirty="0"/>
              <a:t> não houve gloria nenhuma para nós...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538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 smtClean="0"/>
              <a:t>Compartilhando Vidas em</a:t>
            </a:r>
            <a:r>
              <a:rPr lang="pt-BR" b="1" dirty="0" smtClean="0"/>
              <a:t> </a:t>
            </a:r>
            <a:r>
              <a:rPr lang="pt-BR" b="1" i="1" dirty="0"/>
              <a:t>Vivências </a:t>
            </a:r>
            <a:r>
              <a:rPr lang="pt-BR" b="1" i="1" dirty="0" smtClean="0"/>
              <a:t>Partilhadas de Maria Elsa da Rocha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Edward Chamberlin (2004): </a:t>
            </a:r>
          </a:p>
          <a:p>
            <a:pPr lvl="1"/>
            <a:r>
              <a:rPr lang="en-US" dirty="0" smtClean="0"/>
              <a:t>Ceremonies of Belief </a:t>
            </a:r>
          </a:p>
          <a:p>
            <a:pPr lvl="1"/>
            <a:r>
              <a:rPr lang="en-US" dirty="0"/>
              <a:t>“not in isolation but where they meet other [stories</a:t>
            </a:r>
            <a:r>
              <a:rPr lang="en-US" dirty="0" smtClean="0"/>
              <a:t>]”.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/>
              <a:t>“that’s the beginning of moving beyond Them and Us. It’s not that there’s no difference, any more […] Of course there is. But the difference becomes transformed in the ceremony of belief enacted in the story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Histórias</a:t>
            </a:r>
            <a:r>
              <a:rPr lang="en-US" dirty="0" smtClean="0"/>
              <a:t> </a:t>
            </a:r>
            <a:r>
              <a:rPr lang="en-US" dirty="0" err="1" smtClean="0"/>
              <a:t>narradas</a:t>
            </a:r>
            <a:r>
              <a:rPr lang="en-US" dirty="0" smtClean="0"/>
              <a:t> do </a:t>
            </a:r>
            <a:r>
              <a:rPr lang="en-US" dirty="0" err="1" smtClean="0"/>
              <a:t>ponto</a:t>
            </a:r>
            <a:r>
              <a:rPr lang="en-US" dirty="0" smtClean="0"/>
              <a:t> de vista da elite, mas </a:t>
            </a:r>
            <a:r>
              <a:rPr lang="en-US" dirty="0" err="1" smtClean="0"/>
              <a:t>interessada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sorte</a:t>
            </a:r>
            <a:r>
              <a:rPr lang="en-US" dirty="0" smtClean="0"/>
              <a:t> dos </a:t>
            </a:r>
            <a:r>
              <a:rPr lang="en-US" i="1" dirty="0" err="1" smtClean="0"/>
              <a:t>Bahujans</a:t>
            </a:r>
            <a:r>
              <a:rPr lang="en-US" dirty="0" smtClean="0"/>
              <a:t>: o </a:t>
            </a:r>
            <a:r>
              <a:rPr lang="en-US" dirty="0" err="1" smtClean="0"/>
              <a:t>subalterno</a:t>
            </a:r>
            <a:r>
              <a:rPr lang="en-US" dirty="0" smtClean="0"/>
              <a:t> goes</a:t>
            </a:r>
          </a:p>
          <a:p>
            <a:pPr lvl="1"/>
            <a:endParaRPr lang="en-US" i="1" dirty="0"/>
          </a:p>
          <a:p>
            <a:pPr lvl="1"/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40083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/>
              <a:t>Compartilhando Vidas em</a:t>
            </a:r>
            <a:r>
              <a:rPr lang="pt-BR" b="1" dirty="0"/>
              <a:t> </a:t>
            </a:r>
            <a:r>
              <a:rPr lang="pt-BR" b="1" i="1" dirty="0"/>
              <a:t>Vivências Partilhadas de Maria Elsa da Rocha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Tropo </a:t>
            </a:r>
            <a:r>
              <a:rPr lang="pt-BR" dirty="0"/>
              <a:t>Narrativo: entrelaçando </a:t>
            </a:r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/>
              <a:t>vida de </a:t>
            </a:r>
            <a:r>
              <a:rPr lang="pt-BR" dirty="0" err="1" smtClean="0"/>
              <a:t>batecares</a:t>
            </a:r>
            <a:r>
              <a:rPr lang="pt-BR" dirty="0" smtClean="0"/>
              <a:t>, </a:t>
            </a:r>
            <a:r>
              <a:rPr lang="pt-BR" dirty="0"/>
              <a:t>ou proprietários de terras</a:t>
            </a:r>
            <a:r>
              <a:rPr lang="pt-BR" dirty="0" smtClean="0"/>
              <a:t>, </a:t>
            </a:r>
          </a:p>
          <a:p>
            <a:pPr lvl="1"/>
            <a:r>
              <a:rPr lang="pt-BR" dirty="0" smtClean="0"/>
              <a:t>A vida dos  manducares </a:t>
            </a:r>
            <a:r>
              <a:rPr lang="pt-BR" dirty="0"/>
              <a:t>ou trabalhadores </a:t>
            </a:r>
            <a:r>
              <a:rPr lang="pt-BR" dirty="0" smtClean="0"/>
              <a:t>agrícolas,</a:t>
            </a:r>
          </a:p>
          <a:p>
            <a:pPr lvl="1"/>
            <a:r>
              <a:rPr lang="pt-BR" dirty="0" smtClean="0"/>
              <a:t>as </a:t>
            </a:r>
            <a:r>
              <a:rPr lang="pt-BR" dirty="0"/>
              <a:t>pessoas que começaram a chegar de outros estados indianos, em alguns casos antes, mas principalmente após a Integração de </a:t>
            </a:r>
            <a:r>
              <a:rPr lang="pt-BR" dirty="0" err="1"/>
              <a:t>Goa</a:t>
            </a:r>
            <a:r>
              <a:rPr lang="pt-BR" dirty="0"/>
              <a:t> na União Indiana em </a:t>
            </a:r>
            <a:r>
              <a:rPr lang="pt-BR" dirty="0" smtClean="0"/>
              <a:t>1961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Histórias </a:t>
            </a:r>
            <a:r>
              <a:rPr lang="pt-BR" dirty="0"/>
              <a:t>em Português</a:t>
            </a:r>
          </a:p>
          <a:p>
            <a:r>
              <a:rPr lang="pt-BR" dirty="0"/>
              <a:t>Personagens: </a:t>
            </a:r>
            <a:r>
              <a:rPr lang="pt-BR" dirty="0" err="1"/>
              <a:t>Konkani</a:t>
            </a:r>
            <a:r>
              <a:rPr lang="pt-BR" dirty="0"/>
              <a:t>, </a:t>
            </a:r>
            <a:r>
              <a:rPr lang="pt-BR" dirty="0" err="1"/>
              <a:t>Marathi</a:t>
            </a:r>
            <a:r>
              <a:rPr lang="pt-BR" dirty="0"/>
              <a:t>, Português, Inglês</a:t>
            </a:r>
          </a:p>
          <a:p>
            <a:r>
              <a:rPr lang="pt-BR" dirty="0" smtClean="0"/>
              <a:t>Local e tempo ficcional: </a:t>
            </a:r>
            <a:r>
              <a:rPr lang="pt-BR" dirty="0"/>
              <a:t>antes e depois de 1961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85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488</TotalTime>
  <Words>1514</Words>
  <Application>Microsoft Macintosh PowerPoint</Application>
  <PresentationFormat>On-screen Show (4:3)</PresentationFormat>
  <Paragraphs>216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Bookman Old Style</vt:lpstr>
      <vt:lpstr>Gill Sans MT</vt:lpstr>
      <vt:lpstr>Wingdings</vt:lpstr>
      <vt:lpstr>Wingdings 3</vt:lpstr>
      <vt:lpstr>Origem</vt:lpstr>
      <vt:lpstr>Vivências Partilhadas Maria Elsa da Rocha</vt:lpstr>
      <vt:lpstr>   Maria Elsa da Rocha (1924-2007)  Vivências Partilhadas</vt:lpstr>
      <vt:lpstr>PowerPoint Presentation</vt:lpstr>
      <vt:lpstr>Maria Elsa da Rocha</vt:lpstr>
      <vt:lpstr>Maria Elsa da Rocha</vt:lpstr>
      <vt:lpstr> Prefácio: Vivências Partilhadas</vt:lpstr>
      <vt:lpstr>Prefácio: Vivências Partilhadas</vt:lpstr>
      <vt:lpstr>Compartilhando Vidas em Vivências Partilhadas de Maria Elsa da Rocha</vt:lpstr>
      <vt:lpstr>Compartilhando Vidas em Vivências Partilhadas de Maria Elsa da Rocha</vt:lpstr>
      <vt:lpstr>Hélder Garmes (2019): O gênero conto em Goa</vt:lpstr>
      <vt:lpstr>O Gênero Conto nas Colonias</vt:lpstr>
      <vt:lpstr>O cotidiano de Goa</vt:lpstr>
      <vt:lpstr>Sâdhu</vt:lpstr>
      <vt:lpstr>Mary de Vitogen: Narrativas de Comunidade</vt:lpstr>
      <vt:lpstr>Mary de Vitogen</vt:lpstr>
      <vt:lpstr>Shiva, Brincando</vt:lpstr>
      <vt:lpstr>Shiva, Brincando</vt:lpstr>
      <vt:lpstr>Shiva, Brincando</vt:lpstr>
      <vt:lpstr>Shiva, Brincando</vt:lpstr>
      <vt:lpstr>Liberação/Anexação de Goa</vt:lpstr>
      <vt:lpstr>Liberação/Anexação de Goa</vt:lpstr>
      <vt:lpstr>Esse, teu sari (MER, 1963)</vt:lpstr>
      <vt:lpstr>Esse, teu sari (MER, 1963)</vt:lpstr>
      <vt:lpstr>Textos Citados</vt:lpstr>
      <vt:lpstr>PowerPoint Presentation</vt:lpstr>
      <vt:lpstr>Histórias da Casa Grande</vt:lpstr>
      <vt:lpstr>Histórias da Casa Grande</vt:lpstr>
      <vt:lpstr>        Pessoas em Trânsito em Goa </vt:lpstr>
      <vt:lpstr>Gente Nova em Goa</vt:lpstr>
      <vt:lpstr>Texts Cited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Unip_01</dc:creator>
  <cp:lastModifiedBy>Helder Garmes</cp:lastModifiedBy>
  <cp:revision>55</cp:revision>
  <dcterms:created xsi:type="dcterms:W3CDTF">2017-10-20T21:41:01Z</dcterms:created>
  <dcterms:modified xsi:type="dcterms:W3CDTF">2019-11-08T18:43:03Z</dcterms:modified>
</cp:coreProperties>
</file>