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0" r:id="rId8"/>
    <p:sldId id="263" r:id="rId9"/>
    <p:sldId id="264"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249DC-806D-45A8-8C5B-B234D588AB44}" v="7135" dt="2019-05-14T01:28:25.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81" autoAdjust="0"/>
  </p:normalViewPr>
  <p:slideViewPr>
    <p:cSldViewPr snapToGrid="0">
      <p:cViewPr varScale="1">
        <p:scale>
          <a:sx n="61" d="100"/>
          <a:sy n="61" d="100"/>
        </p:scale>
        <p:origin x="108" y="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sar Massaro" userId="f49fa3150111b934" providerId="LiveId" clId="{8FF249DC-806D-45A8-8C5B-B234D588AB44}"/>
    <pc:docChg chg="addSld modSld">
      <pc:chgData name="Cesar Massaro" userId="f49fa3150111b934" providerId="LiveId" clId="{8FF249DC-806D-45A8-8C5B-B234D588AB44}" dt="2019-05-14T01:28:25.287" v="7133" actId="114"/>
      <pc:docMkLst>
        <pc:docMk/>
      </pc:docMkLst>
      <pc:sldChg chg="addSp modSp">
        <pc:chgData name="Cesar Massaro" userId="f49fa3150111b934" providerId="LiveId" clId="{8FF249DC-806D-45A8-8C5B-B234D588AB44}" dt="2019-05-14T01:28:25.287" v="7133" actId="114"/>
        <pc:sldMkLst>
          <pc:docMk/>
          <pc:sldMk cId="4286845973" sldId="256"/>
        </pc:sldMkLst>
        <pc:spChg chg="mod">
          <ac:chgData name="Cesar Massaro" userId="f49fa3150111b934" providerId="LiveId" clId="{8FF249DC-806D-45A8-8C5B-B234D588AB44}" dt="2019-05-14T01:28:25.287" v="7133" actId="114"/>
          <ac:spMkLst>
            <pc:docMk/>
            <pc:sldMk cId="4286845973" sldId="256"/>
            <ac:spMk id="2" creationId="{75F932AF-68E0-4E2A-874F-246BD1E35942}"/>
          </ac:spMkLst>
        </pc:spChg>
        <pc:spChg chg="mod">
          <ac:chgData name="Cesar Massaro" userId="f49fa3150111b934" providerId="LiveId" clId="{8FF249DC-806D-45A8-8C5B-B234D588AB44}" dt="2019-05-14T01:26:07.850" v="7107" actId="20577"/>
          <ac:spMkLst>
            <pc:docMk/>
            <pc:sldMk cId="4286845973" sldId="256"/>
            <ac:spMk id="3" creationId="{E9468FA4-A80C-4C9B-83B1-0DA0B53C9A06}"/>
          </ac:spMkLst>
        </pc:spChg>
        <pc:picChg chg="add mod">
          <ac:chgData name="Cesar Massaro" userId="f49fa3150111b934" providerId="LiveId" clId="{8FF249DC-806D-45A8-8C5B-B234D588AB44}" dt="2019-05-14T01:20:57.017" v="6863" actId="1076"/>
          <ac:picMkLst>
            <pc:docMk/>
            <pc:sldMk cId="4286845973" sldId="256"/>
            <ac:picMk id="4" creationId="{5881EB0B-00AB-4E18-85BB-7A4930D3CE6D}"/>
          </ac:picMkLst>
        </pc:picChg>
      </pc:sldChg>
      <pc:sldChg chg="modSp">
        <pc:chgData name="Cesar Massaro" userId="f49fa3150111b934" providerId="LiveId" clId="{8FF249DC-806D-45A8-8C5B-B234D588AB44}" dt="2019-05-14T01:26:42.251" v="7113" actId="207"/>
        <pc:sldMkLst>
          <pc:docMk/>
          <pc:sldMk cId="4167544205" sldId="257"/>
        </pc:sldMkLst>
        <pc:spChg chg="mod">
          <ac:chgData name="Cesar Massaro" userId="f49fa3150111b934" providerId="LiveId" clId="{8FF249DC-806D-45A8-8C5B-B234D588AB44}" dt="2019-05-14T01:26:42.251" v="7113" actId="207"/>
          <ac:spMkLst>
            <pc:docMk/>
            <pc:sldMk cId="4167544205" sldId="257"/>
            <ac:spMk id="2" creationId="{1063D5DF-D989-4212-B2AC-05F9A9EBD327}"/>
          </ac:spMkLst>
        </pc:spChg>
        <pc:spChg chg="mod">
          <ac:chgData name="Cesar Massaro" userId="f49fa3150111b934" providerId="LiveId" clId="{8FF249DC-806D-45A8-8C5B-B234D588AB44}" dt="2019-05-13T23:43:18.535" v="462"/>
          <ac:spMkLst>
            <pc:docMk/>
            <pc:sldMk cId="4167544205" sldId="257"/>
            <ac:spMk id="3" creationId="{D4D5F2DC-43BB-4DF7-83DD-EB37C9AF34F2}"/>
          </ac:spMkLst>
        </pc:spChg>
      </pc:sldChg>
      <pc:sldChg chg="modSp">
        <pc:chgData name="Cesar Massaro" userId="f49fa3150111b934" providerId="LiveId" clId="{8FF249DC-806D-45A8-8C5B-B234D588AB44}" dt="2019-05-14T01:26:27.843" v="7110" actId="207"/>
        <pc:sldMkLst>
          <pc:docMk/>
          <pc:sldMk cId="2700788450" sldId="258"/>
        </pc:sldMkLst>
        <pc:spChg chg="mod">
          <ac:chgData name="Cesar Massaro" userId="f49fa3150111b934" providerId="LiveId" clId="{8FF249DC-806D-45A8-8C5B-B234D588AB44}" dt="2019-05-14T01:26:27.843" v="7110" actId="207"/>
          <ac:spMkLst>
            <pc:docMk/>
            <pc:sldMk cId="2700788450" sldId="258"/>
            <ac:spMk id="2" creationId="{55C89DAA-EF20-4471-ADF9-08D9A2112816}"/>
          </ac:spMkLst>
        </pc:spChg>
        <pc:spChg chg="mod">
          <ac:chgData name="Cesar Massaro" userId="f49fa3150111b934" providerId="LiveId" clId="{8FF249DC-806D-45A8-8C5B-B234D588AB44}" dt="2019-05-13T23:43:02.591" v="460" actId="114"/>
          <ac:spMkLst>
            <pc:docMk/>
            <pc:sldMk cId="2700788450" sldId="258"/>
            <ac:spMk id="3" creationId="{15F2F143-B83E-4139-92D5-EA1E33BD9D23}"/>
          </ac:spMkLst>
        </pc:spChg>
      </pc:sldChg>
      <pc:sldChg chg="modSp add">
        <pc:chgData name="Cesar Massaro" userId="f49fa3150111b934" providerId="LiveId" clId="{8FF249DC-806D-45A8-8C5B-B234D588AB44}" dt="2019-05-14T01:26:54.108" v="7116" actId="207"/>
        <pc:sldMkLst>
          <pc:docMk/>
          <pc:sldMk cId="1100699312" sldId="259"/>
        </pc:sldMkLst>
        <pc:spChg chg="mod">
          <ac:chgData name="Cesar Massaro" userId="f49fa3150111b934" providerId="LiveId" clId="{8FF249DC-806D-45A8-8C5B-B234D588AB44}" dt="2019-05-14T01:26:54.108" v="7116" actId="207"/>
          <ac:spMkLst>
            <pc:docMk/>
            <pc:sldMk cId="1100699312" sldId="259"/>
            <ac:spMk id="2" creationId="{E748D259-4548-4C14-B244-5F3D719247FF}"/>
          </ac:spMkLst>
        </pc:spChg>
        <pc:spChg chg="mod">
          <ac:chgData name="Cesar Massaro" userId="f49fa3150111b934" providerId="LiveId" clId="{8FF249DC-806D-45A8-8C5B-B234D588AB44}" dt="2019-05-14T00:01:47.803" v="1720" actId="20577"/>
          <ac:spMkLst>
            <pc:docMk/>
            <pc:sldMk cId="1100699312" sldId="259"/>
            <ac:spMk id="3" creationId="{D4285748-0167-44AD-926F-4495ECF48FA0}"/>
          </ac:spMkLst>
        </pc:spChg>
      </pc:sldChg>
      <pc:sldChg chg="modSp add">
        <pc:chgData name="Cesar Massaro" userId="f49fa3150111b934" providerId="LiveId" clId="{8FF249DC-806D-45A8-8C5B-B234D588AB44}" dt="2019-05-14T01:27:30.679" v="7125" actId="207"/>
        <pc:sldMkLst>
          <pc:docMk/>
          <pc:sldMk cId="1579013023" sldId="260"/>
        </pc:sldMkLst>
        <pc:spChg chg="mod">
          <ac:chgData name="Cesar Massaro" userId="f49fa3150111b934" providerId="LiveId" clId="{8FF249DC-806D-45A8-8C5B-B234D588AB44}" dt="2019-05-14T01:27:30.679" v="7125" actId="207"/>
          <ac:spMkLst>
            <pc:docMk/>
            <pc:sldMk cId="1579013023" sldId="260"/>
            <ac:spMk id="2" creationId="{6D540B02-2A1B-4590-91D8-9F606AAF97B1}"/>
          </ac:spMkLst>
        </pc:spChg>
        <pc:spChg chg="mod">
          <ac:chgData name="Cesar Massaro" userId="f49fa3150111b934" providerId="LiveId" clId="{8FF249DC-806D-45A8-8C5B-B234D588AB44}" dt="2019-05-14T00:51:21.357" v="5199" actId="20577"/>
          <ac:spMkLst>
            <pc:docMk/>
            <pc:sldMk cId="1579013023" sldId="260"/>
            <ac:spMk id="3" creationId="{55CD3052-6AC2-4AAB-A3FB-260C7831D5B4}"/>
          </ac:spMkLst>
        </pc:spChg>
      </pc:sldChg>
      <pc:sldChg chg="modSp add">
        <pc:chgData name="Cesar Massaro" userId="f49fa3150111b934" providerId="LiveId" clId="{8FF249DC-806D-45A8-8C5B-B234D588AB44}" dt="2019-05-14T01:27:07.382" v="7119" actId="207"/>
        <pc:sldMkLst>
          <pc:docMk/>
          <pc:sldMk cId="3396182025" sldId="261"/>
        </pc:sldMkLst>
        <pc:spChg chg="mod">
          <ac:chgData name="Cesar Massaro" userId="f49fa3150111b934" providerId="LiveId" clId="{8FF249DC-806D-45A8-8C5B-B234D588AB44}" dt="2019-05-14T01:27:07.382" v="7119" actId="207"/>
          <ac:spMkLst>
            <pc:docMk/>
            <pc:sldMk cId="3396182025" sldId="261"/>
            <ac:spMk id="2" creationId="{E748D259-4548-4C14-B244-5F3D719247FF}"/>
          </ac:spMkLst>
        </pc:spChg>
        <pc:spChg chg="mod">
          <ac:chgData name="Cesar Massaro" userId="f49fa3150111b934" providerId="LiveId" clId="{8FF249DC-806D-45A8-8C5B-B234D588AB44}" dt="2019-05-14T00:35:35.188" v="4277" actId="27636"/>
          <ac:spMkLst>
            <pc:docMk/>
            <pc:sldMk cId="3396182025" sldId="261"/>
            <ac:spMk id="3" creationId="{D4285748-0167-44AD-926F-4495ECF48FA0}"/>
          </ac:spMkLst>
        </pc:spChg>
      </pc:sldChg>
      <pc:sldChg chg="modSp add">
        <pc:chgData name="Cesar Massaro" userId="f49fa3150111b934" providerId="LiveId" clId="{8FF249DC-806D-45A8-8C5B-B234D588AB44}" dt="2019-05-14T01:27:19.015" v="7122" actId="207"/>
        <pc:sldMkLst>
          <pc:docMk/>
          <pc:sldMk cId="1910858536" sldId="262"/>
        </pc:sldMkLst>
        <pc:spChg chg="mod">
          <ac:chgData name="Cesar Massaro" userId="f49fa3150111b934" providerId="LiveId" clId="{8FF249DC-806D-45A8-8C5B-B234D588AB44}" dt="2019-05-14T01:27:19.015" v="7122" actId="207"/>
          <ac:spMkLst>
            <pc:docMk/>
            <pc:sldMk cId="1910858536" sldId="262"/>
            <ac:spMk id="2" creationId="{E748D259-4548-4C14-B244-5F3D719247FF}"/>
          </ac:spMkLst>
        </pc:spChg>
        <pc:spChg chg="mod">
          <ac:chgData name="Cesar Massaro" userId="f49fa3150111b934" providerId="LiveId" clId="{8FF249DC-806D-45A8-8C5B-B234D588AB44}" dt="2019-05-14T00:36:51.844" v="4302" actId="20577"/>
          <ac:spMkLst>
            <pc:docMk/>
            <pc:sldMk cId="1910858536" sldId="262"/>
            <ac:spMk id="3" creationId="{D4285748-0167-44AD-926F-4495ECF48FA0}"/>
          </ac:spMkLst>
        </pc:spChg>
      </pc:sldChg>
      <pc:sldChg chg="modSp add">
        <pc:chgData name="Cesar Massaro" userId="f49fa3150111b934" providerId="LiveId" clId="{8FF249DC-806D-45A8-8C5B-B234D588AB44}" dt="2019-05-14T01:27:41.935" v="7128" actId="207"/>
        <pc:sldMkLst>
          <pc:docMk/>
          <pc:sldMk cId="2502335349" sldId="263"/>
        </pc:sldMkLst>
        <pc:spChg chg="mod">
          <ac:chgData name="Cesar Massaro" userId="f49fa3150111b934" providerId="LiveId" clId="{8FF249DC-806D-45A8-8C5B-B234D588AB44}" dt="2019-05-14T01:27:41.935" v="7128" actId="207"/>
          <ac:spMkLst>
            <pc:docMk/>
            <pc:sldMk cId="2502335349" sldId="263"/>
            <ac:spMk id="2" creationId="{6DE19A51-916F-443C-B928-585605E498BA}"/>
          </ac:spMkLst>
        </pc:spChg>
        <pc:spChg chg="mod">
          <ac:chgData name="Cesar Massaro" userId="f49fa3150111b934" providerId="LiveId" clId="{8FF249DC-806D-45A8-8C5B-B234D588AB44}" dt="2019-05-14T01:11:46.432" v="6254"/>
          <ac:spMkLst>
            <pc:docMk/>
            <pc:sldMk cId="2502335349" sldId="263"/>
            <ac:spMk id="3" creationId="{354E17ED-1961-41E1-9C36-1883C6526D55}"/>
          </ac:spMkLst>
        </pc:spChg>
      </pc:sldChg>
      <pc:sldChg chg="modSp add">
        <pc:chgData name="Cesar Massaro" userId="f49fa3150111b934" providerId="LiveId" clId="{8FF249DC-806D-45A8-8C5B-B234D588AB44}" dt="2019-05-14T01:27:59.894" v="7131" actId="207"/>
        <pc:sldMkLst>
          <pc:docMk/>
          <pc:sldMk cId="3737179268" sldId="264"/>
        </pc:sldMkLst>
        <pc:spChg chg="mod">
          <ac:chgData name="Cesar Massaro" userId="f49fa3150111b934" providerId="LiveId" clId="{8FF249DC-806D-45A8-8C5B-B234D588AB44}" dt="2019-05-14T01:27:59.894" v="7131" actId="207"/>
          <ac:spMkLst>
            <pc:docMk/>
            <pc:sldMk cId="3737179268" sldId="264"/>
            <ac:spMk id="2" creationId="{27A11038-F63B-4F78-A7EF-321054FA7D3B}"/>
          </ac:spMkLst>
        </pc:spChg>
        <pc:spChg chg="mod">
          <ac:chgData name="Cesar Massaro" userId="f49fa3150111b934" providerId="LiveId" clId="{8FF249DC-806D-45A8-8C5B-B234D588AB44}" dt="2019-05-14T01:19:50.778" v="6860" actId="20577"/>
          <ac:spMkLst>
            <pc:docMk/>
            <pc:sldMk cId="3737179268" sldId="264"/>
            <ac:spMk id="3" creationId="{A1D04FC8-6646-428D-99B0-4C842232453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B14813-92B0-4349-8477-8FB50375B53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0F976CDF-60CD-4D0B-BF1C-D0350D679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49264AF6-DAB7-4DF9-B77E-D02946C31F19}"/>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2E3AA35F-01AD-4A83-9F33-C24FEDE2BE4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973207B-23A8-4E08-9193-BEE78D125B4C}"/>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126806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09340D-7F0C-4BC6-8D05-B8B5C2AC654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26F91A35-D270-4831-8490-EE1E818DECA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95D44B39-D400-4349-9E13-A1DD7AE34094}"/>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42363610-B2C5-46BB-B125-6B731EDA661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D4313C16-C15F-491A-8EBB-70B680C54AE5}"/>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278620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29FA5802-CEE8-47F3-B0C6-17DB42FB6BB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C39C4D36-D832-4671-B50F-58810774492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B71D47E-A65E-4F17-9176-E0A9E333465F}"/>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41C6E24F-F443-4297-B958-C07DDD4C3D6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51B1F91B-F095-46C6-8174-A37511368E03}"/>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103241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4E9D35-6A3C-4312-B2AC-303BA1AB369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87052F4C-096B-4BCD-9F09-246A85C28FD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A62EBC8-8DDA-4646-ABE5-A2DD2055D418}"/>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8D3B919F-FBC5-441A-A01A-384A69B0A4D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EFB77AA1-C0F0-4B40-B7F6-AFD20BCEFF32}"/>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213828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5EE034-9591-464D-87B5-1DB416DE1AA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C3549271-9830-4A69-B0BB-67059BACB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83612AB8-E096-4530-A83D-F7B852EC7C7D}"/>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1BFD8EEB-D963-4120-9CD9-469E10E2BD4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2661871E-6342-4968-B45F-0E806B385881}"/>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415927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05321F-9E4E-497D-B4FF-109F85D723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D8ECDA5D-FE21-4E48-9AC8-7DC81D380BB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EC1017B9-5BA1-4170-B8D8-A511AAA0A74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80AB40C9-D24F-4525-8EBF-FD9FA64239C7}"/>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6" name="Espaço Reservado para Rodapé 5">
            <a:extLst>
              <a:ext uri="{FF2B5EF4-FFF2-40B4-BE49-F238E27FC236}">
                <a16:creationId xmlns:a16="http://schemas.microsoft.com/office/drawing/2014/main" xmlns="" id="{0B23BA8B-7367-465D-99E3-1A958C7623B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222CC63-8869-4254-8384-0E1F0743EB29}"/>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8714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22E86F-00E1-41BA-9998-F5099044CE06}"/>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EF1AA7B6-7745-4A97-AF4B-08FA87E5D8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8BDF6CDB-CBE3-4507-81A3-27CAFD430A6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A523D48E-D24C-4CB9-8854-89A50CC068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0707FA5B-E1AD-410C-B087-5F999FA7576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573A6D53-8A5B-4DE1-8539-BE7CC3EF0294}"/>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8" name="Espaço Reservado para Rodapé 7">
            <a:extLst>
              <a:ext uri="{FF2B5EF4-FFF2-40B4-BE49-F238E27FC236}">
                <a16:creationId xmlns:a16="http://schemas.microsoft.com/office/drawing/2014/main" xmlns="" id="{3913155E-EE00-4FDB-AE1C-E3C4785CE67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023F4095-ED7F-4A98-B9ED-DBA8839FFD71}"/>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155998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63C9CE-FFF1-4918-9087-E99D9A5D534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7E62200E-93B4-4135-975D-8A6B6D9706DD}"/>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4" name="Espaço Reservado para Rodapé 3">
            <a:extLst>
              <a:ext uri="{FF2B5EF4-FFF2-40B4-BE49-F238E27FC236}">
                <a16:creationId xmlns:a16="http://schemas.microsoft.com/office/drawing/2014/main" xmlns="" id="{4863F2C1-0B1F-44E8-9847-BD5DDCFE75D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AA37C2FC-FC85-426D-8241-161F2E89A3A5}"/>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93998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974A64C2-6B63-42A5-9525-6666847BC912}"/>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3" name="Espaço Reservado para Rodapé 2">
            <a:extLst>
              <a:ext uri="{FF2B5EF4-FFF2-40B4-BE49-F238E27FC236}">
                <a16:creationId xmlns:a16="http://schemas.microsoft.com/office/drawing/2014/main" xmlns="" id="{61A56A24-D272-4F7E-BB5C-E255E2ED5BC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2BF49A37-1D66-4E6B-BF61-A7CFDD847986}"/>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298062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5815B0-54BE-4A3E-B3FC-BC1511B7C98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C951E630-F014-477E-8FDA-6546C5EC9A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691F865E-61FC-471C-BD0A-5B0C0138F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E7826254-3BFC-4C98-9DFE-7869146A8640}"/>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6" name="Espaço Reservado para Rodapé 5">
            <a:extLst>
              <a:ext uri="{FF2B5EF4-FFF2-40B4-BE49-F238E27FC236}">
                <a16:creationId xmlns:a16="http://schemas.microsoft.com/office/drawing/2014/main" xmlns="" id="{9D0D675C-F25C-4860-B045-02259252193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D79778E4-1ABE-4966-89EE-EC756AB5F191}"/>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375020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CE5A6B-BC5D-487A-BA5D-14D522852B9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8CB57CE9-0790-416C-8101-B72E94970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71F8AAD3-FC0D-4FC0-B4B7-5CB3DB9ED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B339C50C-4B95-4F52-BB27-48D6AE2F6333}"/>
              </a:ext>
            </a:extLst>
          </p:cNvPr>
          <p:cNvSpPr>
            <a:spLocks noGrp="1"/>
          </p:cNvSpPr>
          <p:nvPr>
            <p:ph type="dt" sz="half" idx="10"/>
          </p:nvPr>
        </p:nvSpPr>
        <p:spPr/>
        <p:txBody>
          <a:bodyPr/>
          <a:lstStyle/>
          <a:p>
            <a:fld id="{9403574A-05AF-419E-B2AB-2BCF5C486D10}" type="datetimeFigureOut">
              <a:rPr lang="pt-BR" smtClean="0"/>
              <a:t>26/05/2019</a:t>
            </a:fld>
            <a:endParaRPr lang="pt-BR"/>
          </a:p>
        </p:txBody>
      </p:sp>
      <p:sp>
        <p:nvSpPr>
          <p:cNvPr id="6" name="Espaço Reservado para Rodapé 5">
            <a:extLst>
              <a:ext uri="{FF2B5EF4-FFF2-40B4-BE49-F238E27FC236}">
                <a16:creationId xmlns:a16="http://schemas.microsoft.com/office/drawing/2014/main" xmlns="" id="{E2CDB84F-D5CD-416E-AB42-7F25AF3BC75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DD9208B6-8F24-44FA-A51C-D64F7CD6D6E2}"/>
              </a:ext>
            </a:extLst>
          </p:cNvPr>
          <p:cNvSpPr>
            <a:spLocks noGrp="1"/>
          </p:cNvSpPr>
          <p:nvPr>
            <p:ph type="sldNum" sz="quarter" idx="12"/>
          </p:nvPr>
        </p:nvSpPr>
        <p:spPr/>
        <p:txBody>
          <a:bodyPr/>
          <a:lstStyle/>
          <a:p>
            <a:fld id="{15F84DBA-2C77-4F1A-8191-9BA800338B9E}" type="slidenum">
              <a:rPr lang="pt-BR" smtClean="0"/>
              <a:t>‹nº›</a:t>
            </a:fld>
            <a:endParaRPr lang="pt-BR"/>
          </a:p>
        </p:txBody>
      </p:sp>
    </p:spTree>
    <p:extLst>
      <p:ext uri="{BB962C8B-B14F-4D97-AF65-F5344CB8AC3E}">
        <p14:creationId xmlns:p14="http://schemas.microsoft.com/office/powerpoint/2010/main" val="304616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C8102E78-AD45-4F1E-B108-4596C82A17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DE8A4AC6-9943-4657-BF11-999D2B16C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C83A50AA-996E-4E39-9F99-5F0B92B7FB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3574A-05AF-419E-B2AB-2BCF5C486D10}" type="datetimeFigureOut">
              <a:rPr lang="pt-BR" smtClean="0"/>
              <a:t>26/05/2019</a:t>
            </a:fld>
            <a:endParaRPr lang="pt-BR"/>
          </a:p>
        </p:txBody>
      </p:sp>
      <p:sp>
        <p:nvSpPr>
          <p:cNvPr id="5" name="Espaço Reservado para Rodapé 4">
            <a:extLst>
              <a:ext uri="{FF2B5EF4-FFF2-40B4-BE49-F238E27FC236}">
                <a16:creationId xmlns:a16="http://schemas.microsoft.com/office/drawing/2014/main" xmlns="" id="{32CFD090-ACDE-4A00-A835-F9FD6E80D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A46EE870-3441-4CD5-BA55-BD3FC5E71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84DBA-2C77-4F1A-8191-9BA800338B9E}" type="slidenum">
              <a:rPr lang="pt-BR" smtClean="0"/>
              <a:t>‹nº›</a:t>
            </a:fld>
            <a:endParaRPr lang="pt-BR"/>
          </a:p>
        </p:txBody>
      </p:sp>
    </p:spTree>
    <p:extLst>
      <p:ext uri="{BB962C8B-B14F-4D97-AF65-F5344CB8AC3E}">
        <p14:creationId xmlns:p14="http://schemas.microsoft.com/office/powerpoint/2010/main" val="1403547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F932AF-68E0-4E2A-874F-246BD1E35942}"/>
              </a:ext>
            </a:extLst>
          </p:cNvPr>
          <p:cNvSpPr>
            <a:spLocks noGrp="1"/>
          </p:cNvSpPr>
          <p:nvPr>
            <p:ph type="ctrTitle"/>
          </p:nvPr>
        </p:nvSpPr>
        <p:spPr>
          <a:xfrm>
            <a:off x="4928461" y="1122363"/>
            <a:ext cx="5739539" cy="2387600"/>
          </a:xfrm>
          <a:solidFill>
            <a:schemeClr val="accent1">
              <a:lumMod val="50000"/>
            </a:schemeClr>
          </a:solidFill>
        </p:spPr>
        <p:txBody>
          <a:bodyPr>
            <a:noAutofit/>
          </a:bodyPr>
          <a:lstStyle/>
          <a:p>
            <a:r>
              <a:rPr lang="pt-BR" sz="3200" b="1" dirty="0" err="1">
                <a:solidFill>
                  <a:srgbClr val="FFC000"/>
                </a:solidFill>
              </a:rPr>
              <a:t>Chapter</a:t>
            </a:r>
            <a:r>
              <a:rPr lang="pt-BR" sz="3200" b="1" dirty="0">
                <a:solidFill>
                  <a:srgbClr val="FFC000"/>
                </a:solidFill>
              </a:rPr>
              <a:t> 4: </a:t>
            </a:r>
            <a:br>
              <a:rPr lang="pt-BR" sz="3200" b="1" dirty="0">
                <a:solidFill>
                  <a:srgbClr val="FFC000"/>
                </a:solidFill>
              </a:rPr>
            </a:br>
            <a:r>
              <a:rPr lang="pt-BR" sz="3200" b="1" dirty="0" err="1">
                <a:solidFill>
                  <a:srgbClr val="FFC000"/>
                </a:solidFill>
              </a:rPr>
              <a:t>Innovative</a:t>
            </a:r>
            <a:r>
              <a:rPr lang="pt-BR" sz="3200" b="1" dirty="0">
                <a:solidFill>
                  <a:srgbClr val="FFC000"/>
                </a:solidFill>
              </a:rPr>
              <a:t> Minds: Who </a:t>
            </a:r>
            <a:r>
              <a:rPr lang="pt-BR" sz="3200" b="1" dirty="0" err="1">
                <a:solidFill>
                  <a:srgbClr val="FFC000"/>
                </a:solidFill>
              </a:rPr>
              <a:t>innovates</a:t>
            </a:r>
            <a:r>
              <a:rPr lang="pt-BR" sz="3200" b="1" dirty="0">
                <a:solidFill>
                  <a:srgbClr val="FFC000"/>
                </a:solidFill>
              </a:rPr>
              <a:t>?</a:t>
            </a:r>
            <a:br>
              <a:rPr lang="pt-BR" sz="3200" b="1" dirty="0">
                <a:solidFill>
                  <a:srgbClr val="FFC000"/>
                </a:solidFill>
              </a:rPr>
            </a:br>
            <a:r>
              <a:rPr lang="pt-BR" sz="2400" b="1" dirty="0" err="1">
                <a:solidFill>
                  <a:srgbClr val="FFC000"/>
                </a:solidFill>
              </a:rPr>
              <a:t>Innovation</a:t>
            </a:r>
            <a:r>
              <a:rPr lang="pt-BR" sz="2400" b="1" dirty="0">
                <a:solidFill>
                  <a:srgbClr val="FFC000"/>
                </a:solidFill>
              </a:rPr>
              <a:t> Management: </a:t>
            </a:r>
            <a:r>
              <a:rPr lang="pt-BR" sz="2400" b="1" dirty="0" err="1">
                <a:solidFill>
                  <a:srgbClr val="FFC000"/>
                </a:solidFill>
              </a:rPr>
              <a:t>Strategies</a:t>
            </a:r>
            <a:r>
              <a:rPr lang="pt-BR" sz="2400" b="1" dirty="0">
                <a:solidFill>
                  <a:srgbClr val="FFC000"/>
                </a:solidFill>
              </a:rPr>
              <a:t>, </a:t>
            </a:r>
            <a:r>
              <a:rPr lang="pt-BR" sz="2400" b="1" dirty="0" err="1">
                <a:solidFill>
                  <a:srgbClr val="FFC000"/>
                </a:solidFill>
              </a:rPr>
              <a:t>concepts</a:t>
            </a:r>
            <a:r>
              <a:rPr lang="pt-BR" sz="2400" b="1" dirty="0">
                <a:solidFill>
                  <a:srgbClr val="FFC000"/>
                </a:solidFill>
              </a:rPr>
              <a:t> </a:t>
            </a:r>
            <a:r>
              <a:rPr lang="pt-BR" sz="2400" b="1" dirty="0" err="1">
                <a:solidFill>
                  <a:srgbClr val="FFC000"/>
                </a:solidFill>
              </a:rPr>
              <a:t>and</a:t>
            </a:r>
            <a:r>
              <a:rPr lang="pt-BR" sz="2400" b="1" dirty="0">
                <a:solidFill>
                  <a:srgbClr val="FFC000"/>
                </a:solidFill>
              </a:rPr>
              <a:t> tools for </a:t>
            </a:r>
            <a:r>
              <a:rPr lang="pt-BR" sz="2400" b="1" dirty="0" err="1">
                <a:solidFill>
                  <a:srgbClr val="FFC000"/>
                </a:solidFill>
              </a:rPr>
              <a:t>growth</a:t>
            </a:r>
            <a:r>
              <a:rPr lang="pt-BR" sz="2400" b="1" dirty="0">
                <a:solidFill>
                  <a:srgbClr val="FFC000"/>
                </a:solidFill>
              </a:rPr>
              <a:t> </a:t>
            </a:r>
            <a:r>
              <a:rPr lang="pt-BR" sz="2400" b="1" dirty="0" err="1">
                <a:solidFill>
                  <a:srgbClr val="FFC000"/>
                </a:solidFill>
              </a:rPr>
              <a:t>and</a:t>
            </a:r>
            <a:r>
              <a:rPr lang="pt-BR" sz="2400" b="1" dirty="0">
                <a:solidFill>
                  <a:srgbClr val="FFC000"/>
                </a:solidFill>
              </a:rPr>
              <a:t> </a:t>
            </a:r>
            <a:r>
              <a:rPr lang="pt-BR" sz="2400" b="1" dirty="0" err="1">
                <a:solidFill>
                  <a:srgbClr val="FFC000"/>
                </a:solidFill>
              </a:rPr>
              <a:t>profit</a:t>
            </a:r>
            <a:r>
              <a:rPr lang="pt-BR" sz="2400" b="1" dirty="0">
                <a:solidFill>
                  <a:srgbClr val="FFC000"/>
                </a:solidFill>
              </a:rPr>
              <a:t/>
            </a:r>
            <a:br>
              <a:rPr lang="pt-BR" sz="2400" b="1" dirty="0">
                <a:solidFill>
                  <a:srgbClr val="FFC000"/>
                </a:solidFill>
              </a:rPr>
            </a:br>
            <a:r>
              <a:rPr lang="pt-BR" sz="2400" b="1" i="1" dirty="0" err="1">
                <a:solidFill>
                  <a:srgbClr val="FFC000"/>
                </a:solidFill>
              </a:rPr>
              <a:t>Maital</a:t>
            </a:r>
            <a:r>
              <a:rPr lang="pt-BR" sz="2400" b="1" i="1" dirty="0">
                <a:solidFill>
                  <a:srgbClr val="FFC000"/>
                </a:solidFill>
              </a:rPr>
              <a:t> &amp; </a:t>
            </a:r>
            <a:r>
              <a:rPr lang="pt-BR" sz="2400" b="1" i="1" dirty="0" err="1">
                <a:solidFill>
                  <a:srgbClr val="FFC000"/>
                </a:solidFill>
              </a:rPr>
              <a:t>Seshadri</a:t>
            </a:r>
            <a:endParaRPr lang="pt-BR" sz="2800" b="1" i="1" dirty="0">
              <a:solidFill>
                <a:srgbClr val="FFC000"/>
              </a:solidFill>
            </a:endParaRPr>
          </a:p>
        </p:txBody>
      </p:sp>
      <p:sp>
        <p:nvSpPr>
          <p:cNvPr id="3" name="Subtítulo 2">
            <a:extLst>
              <a:ext uri="{FF2B5EF4-FFF2-40B4-BE49-F238E27FC236}">
                <a16:creationId xmlns:a16="http://schemas.microsoft.com/office/drawing/2014/main" xmlns="" id="{E9468FA4-A80C-4C9B-83B1-0DA0B53C9A06}"/>
              </a:ext>
            </a:extLst>
          </p:cNvPr>
          <p:cNvSpPr>
            <a:spLocks noGrp="1"/>
          </p:cNvSpPr>
          <p:nvPr>
            <p:ph type="subTitle" idx="1"/>
          </p:nvPr>
        </p:nvSpPr>
        <p:spPr>
          <a:xfrm>
            <a:off x="4928462" y="3602038"/>
            <a:ext cx="5739538" cy="1655762"/>
          </a:xfrm>
          <a:solidFill>
            <a:schemeClr val="accent1">
              <a:lumMod val="50000"/>
            </a:schemeClr>
          </a:solidFill>
        </p:spPr>
        <p:txBody>
          <a:bodyPr/>
          <a:lstStyle/>
          <a:p>
            <a:r>
              <a:rPr lang="pt-BR" b="1" dirty="0">
                <a:solidFill>
                  <a:srgbClr val="FFC000"/>
                </a:solidFill>
              </a:rPr>
              <a:t>Cesar Augusto Massaro</a:t>
            </a:r>
          </a:p>
          <a:p>
            <a:r>
              <a:rPr lang="pt-BR" b="1" dirty="0">
                <a:solidFill>
                  <a:srgbClr val="FFC000"/>
                </a:solidFill>
              </a:rPr>
              <a:t>15/5/2019</a:t>
            </a:r>
          </a:p>
          <a:p>
            <a:r>
              <a:rPr lang="pt-BR" b="1" dirty="0">
                <a:solidFill>
                  <a:srgbClr val="FFC000"/>
                </a:solidFill>
              </a:rPr>
              <a:t>EAD 5871 </a:t>
            </a:r>
          </a:p>
        </p:txBody>
      </p:sp>
      <p:pic>
        <p:nvPicPr>
          <p:cNvPr id="4" name="Imagem 3">
            <a:extLst>
              <a:ext uri="{FF2B5EF4-FFF2-40B4-BE49-F238E27FC236}">
                <a16:creationId xmlns:a16="http://schemas.microsoft.com/office/drawing/2014/main" xmlns="" id="{5881EB0B-00AB-4E18-85BB-7A4930D3CE6D}"/>
              </a:ext>
            </a:extLst>
          </p:cNvPr>
          <p:cNvPicPr>
            <a:picLocks noChangeAspect="1"/>
          </p:cNvPicPr>
          <p:nvPr/>
        </p:nvPicPr>
        <p:blipFill>
          <a:blip r:embed="rId2"/>
          <a:stretch>
            <a:fillRect/>
          </a:stretch>
        </p:blipFill>
        <p:spPr>
          <a:xfrm>
            <a:off x="1135331" y="1052512"/>
            <a:ext cx="3629025" cy="4752975"/>
          </a:xfrm>
          <a:prstGeom prst="rect">
            <a:avLst/>
          </a:prstGeom>
        </p:spPr>
      </p:pic>
    </p:spTree>
    <p:extLst>
      <p:ext uri="{BB962C8B-B14F-4D97-AF65-F5344CB8AC3E}">
        <p14:creationId xmlns:p14="http://schemas.microsoft.com/office/powerpoint/2010/main" val="428684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C89DAA-EF20-4471-ADF9-08D9A2112816}"/>
              </a:ext>
            </a:extLst>
          </p:cNvPr>
          <p:cNvSpPr>
            <a:spLocks noGrp="1"/>
          </p:cNvSpPr>
          <p:nvPr>
            <p:ph type="title"/>
          </p:nvPr>
        </p:nvSpPr>
        <p:spPr>
          <a:solidFill>
            <a:schemeClr val="accent1">
              <a:lumMod val="50000"/>
            </a:schemeClr>
          </a:solidFill>
        </p:spPr>
        <p:txBody>
          <a:bodyPr/>
          <a:lstStyle/>
          <a:p>
            <a:r>
              <a:rPr lang="pt-BR" b="1" dirty="0" err="1">
                <a:solidFill>
                  <a:srgbClr val="FFC000"/>
                </a:solidFill>
              </a:rPr>
              <a:t>Introduction</a:t>
            </a:r>
            <a:endParaRPr lang="pt-BR" b="1" dirty="0">
              <a:solidFill>
                <a:srgbClr val="FFC000"/>
              </a:solidFill>
            </a:endParaRPr>
          </a:p>
        </p:txBody>
      </p:sp>
      <p:sp>
        <p:nvSpPr>
          <p:cNvPr id="3" name="Espaço Reservado para Conteúdo 2">
            <a:extLst>
              <a:ext uri="{FF2B5EF4-FFF2-40B4-BE49-F238E27FC236}">
                <a16:creationId xmlns:a16="http://schemas.microsoft.com/office/drawing/2014/main" xmlns="" id="{15F2F143-B83E-4139-92D5-EA1E33BD9D23}"/>
              </a:ext>
            </a:extLst>
          </p:cNvPr>
          <p:cNvSpPr>
            <a:spLocks noGrp="1"/>
          </p:cNvSpPr>
          <p:nvPr>
            <p:ph idx="1"/>
          </p:nvPr>
        </p:nvSpPr>
        <p:spPr/>
        <p:txBody>
          <a:bodyPr/>
          <a:lstStyle/>
          <a:p>
            <a:r>
              <a:rPr lang="en-US" dirty="0"/>
              <a:t>Why innovate?/What to innovate/How to innovate?</a:t>
            </a:r>
          </a:p>
          <a:p>
            <a:r>
              <a:rPr lang="en-US" dirty="0"/>
              <a:t>Who innovates?</a:t>
            </a:r>
          </a:p>
          <a:p>
            <a:pPr lvl="1"/>
            <a:r>
              <a:rPr lang="en-US" dirty="0"/>
              <a:t>Nature or nurture?</a:t>
            </a:r>
          </a:p>
          <a:p>
            <a:pPr lvl="1"/>
            <a:r>
              <a:rPr lang="en-US" dirty="0"/>
              <a:t>Creativity is innate or can be learned?</a:t>
            </a:r>
          </a:p>
          <a:p>
            <a:pPr lvl="2"/>
            <a:r>
              <a:rPr lang="en-US" dirty="0"/>
              <a:t>Creativity and innovation are result of decisions</a:t>
            </a:r>
          </a:p>
          <a:p>
            <a:pPr lvl="2"/>
            <a:r>
              <a:rPr lang="en-US" dirty="0"/>
              <a:t>Anyone can innovate and creativity is an acquired, learned skill not an inherited one</a:t>
            </a:r>
          </a:p>
          <a:p>
            <a:pPr lvl="1"/>
            <a:r>
              <a:rPr lang="en-US" dirty="0"/>
              <a:t>Starting point</a:t>
            </a:r>
          </a:p>
          <a:p>
            <a:pPr lvl="2"/>
            <a:r>
              <a:rPr lang="en-US" dirty="0"/>
              <a:t>Innovation requires both the </a:t>
            </a:r>
            <a:r>
              <a:rPr lang="en-US" b="1" dirty="0"/>
              <a:t>desire</a:t>
            </a:r>
            <a:r>
              <a:rPr lang="en-US" dirty="0"/>
              <a:t> to innovate (motivation) and the </a:t>
            </a:r>
            <a:r>
              <a:rPr lang="en-US" b="1" dirty="0"/>
              <a:t>ability</a:t>
            </a:r>
            <a:r>
              <a:rPr lang="en-US" dirty="0"/>
              <a:t> to carry out the intention</a:t>
            </a:r>
          </a:p>
          <a:p>
            <a:pPr lvl="2"/>
            <a:r>
              <a:rPr lang="en-US" dirty="0"/>
              <a:t>Motivation is a necessary (but not sufficient) condition for success</a:t>
            </a:r>
          </a:p>
          <a:p>
            <a:pPr lvl="2"/>
            <a:r>
              <a:rPr lang="en-US" dirty="0"/>
              <a:t>Do you really </a:t>
            </a:r>
            <a:r>
              <a:rPr lang="en-US" b="1" dirty="0"/>
              <a:t>want</a:t>
            </a:r>
            <a:r>
              <a:rPr lang="en-US" dirty="0"/>
              <a:t> to innovate? (</a:t>
            </a:r>
            <a:r>
              <a:rPr lang="en-US" i="1" dirty="0"/>
              <a:t>risk, difficulty, ridicule and failure</a:t>
            </a:r>
            <a:r>
              <a:rPr lang="en-US" dirty="0"/>
              <a:t>)</a:t>
            </a:r>
          </a:p>
        </p:txBody>
      </p:sp>
    </p:spTree>
    <p:extLst>
      <p:ext uri="{BB962C8B-B14F-4D97-AF65-F5344CB8AC3E}">
        <p14:creationId xmlns:p14="http://schemas.microsoft.com/office/powerpoint/2010/main" val="270078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63D5DF-D989-4212-B2AC-05F9A9EBD327}"/>
              </a:ext>
            </a:extLst>
          </p:cNvPr>
          <p:cNvSpPr>
            <a:spLocks noGrp="1"/>
          </p:cNvSpPr>
          <p:nvPr>
            <p:ph type="title"/>
          </p:nvPr>
        </p:nvSpPr>
        <p:spPr>
          <a:solidFill>
            <a:schemeClr val="accent1">
              <a:lumMod val="50000"/>
            </a:schemeClr>
          </a:solidFill>
        </p:spPr>
        <p:txBody>
          <a:bodyPr/>
          <a:lstStyle/>
          <a:p>
            <a:r>
              <a:rPr lang="pt-BR" b="1" dirty="0" err="1">
                <a:solidFill>
                  <a:srgbClr val="FFC000"/>
                </a:solidFill>
              </a:rPr>
              <a:t>Three</a:t>
            </a:r>
            <a:r>
              <a:rPr lang="pt-BR" b="1" dirty="0">
                <a:solidFill>
                  <a:srgbClr val="FFC000"/>
                </a:solidFill>
              </a:rPr>
              <a:t> </a:t>
            </a:r>
            <a:r>
              <a:rPr lang="pt-BR" b="1" dirty="0" err="1">
                <a:solidFill>
                  <a:srgbClr val="FFC000"/>
                </a:solidFill>
              </a:rPr>
              <a:t>levels</a:t>
            </a:r>
            <a:r>
              <a:rPr lang="pt-BR" b="1" dirty="0">
                <a:solidFill>
                  <a:srgbClr val="FFC000"/>
                </a:solidFill>
              </a:rPr>
              <a:t> </a:t>
            </a:r>
            <a:r>
              <a:rPr lang="pt-BR" b="1" dirty="0" err="1">
                <a:solidFill>
                  <a:srgbClr val="FFC000"/>
                </a:solidFill>
              </a:rPr>
              <a:t>of</a:t>
            </a:r>
            <a:r>
              <a:rPr lang="pt-BR" b="1" dirty="0">
                <a:solidFill>
                  <a:srgbClr val="FFC000"/>
                </a:solidFill>
              </a:rPr>
              <a:t> </a:t>
            </a:r>
            <a:r>
              <a:rPr lang="pt-BR" b="1" dirty="0" err="1">
                <a:solidFill>
                  <a:srgbClr val="FFC000"/>
                </a:solidFill>
              </a:rPr>
              <a:t>innovation</a:t>
            </a:r>
            <a:endParaRPr lang="pt-BR" b="1" dirty="0">
              <a:solidFill>
                <a:srgbClr val="FFC000"/>
              </a:solidFill>
            </a:endParaRPr>
          </a:p>
        </p:txBody>
      </p:sp>
      <p:sp>
        <p:nvSpPr>
          <p:cNvPr id="3" name="Espaço Reservado para Conteúdo 2">
            <a:extLst>
              <a:ext uri="{FF2B5EF4-FFF2-40B4-BE49-F238E27FC236}">
                <a16:creationId xmlns:a16="http://schemas.microsoft.com/office/drawing/2014/main" xmlns="" id="{D4D5F2DC-43BB-4DF7-83DD-EB37C9AF34F2}"/>
              </a:ext>
            </a:extLst>
          </p:cNvPr>
          <p:cNvSpPr>
            <a:spLocks noGrp="1"/>
          </p:cNvSpPr>
          <p:nvPr>
            <p:ph idx="1"/>
          </p:nvPr>
        </p:nvSpPr>
        <p:spPr/>
        <p:txBody>
          <a:bodyPr/>
          <a:lstStyle/>
          <a:p>
            <a:r>
              <a:rPr lang="pt-BR" dirty="0" err="1"/>
              <a:t>Innovative</a:t>
            </a:r>
            <a:r>
              <a:rPr lang="pt-BR" dirty="0"/>
              <a:t> individual</a:t>
            </a:r>
          </a:p>
          <a:p>
            <a:pPr lvl="1"/>
            <a:r>
              <a:rPr lang="pt-BR" dirty="0" err="1"/>
              <a:t>Creative</a:t>
            </a:r>
            <a:r>
              <a:rPr lang="pt-BR" dirty="0"/>
              <a:t> </a:t>
            </a:r>
            <a:r>
              <a:rPr lang="pt-BR" dirty="0" err="1"/>
              <a:t>individuals</a:t>
            </a:r>
            <a:r>
              <a:rPr lang="pt-BR" dirty="0"/>
              <a:t> </a:t>
            </a:r>
            <a:r>
              <a:rPr lang="pt-BR" dirty="0" err="1"/>
              <a:t>and</a:t>
            </a:r>
            <a:r>
              <a:rPr lang="pt-BR" dirty="0"/>
              <a:t> new </a:t>
            </a:r>
            <a:r>
              <a:rPr lang="pt-BR" dirty="0" err="1"/>
              <a:t>ideas</a:t>
            </a:r>
            <a:endParaRPr lang="pt-BR" dirty="0"/>
          </a:p>
          <a:p>
            <a:r>
              <a:rPr lang="pt-BR" dirty="0" err="1"/>
              <a:t>Innovative</a:t>
            </a:r>
            <a:r>
              <a:rPr lang="pt-BR" dirty="0"/>
              <a:t> </a:t>
            </a:r>
            <a:r>
              <a:rPr lang="pt-BR" dirty="0" err="1"/>
              <a:t>team</a:t>
            </a:r>
            <a:endParaRPr lang="pt-BR" dirty="0"/>
          </a:p>
          <a:p>
            <a:pPr lvl="1"/>
            <a:r>
              <a:rPr lang="pt-BR" dirty="0" err="1"/>
              <a:t>Sharing</a:t>
            </a:r>
            <a:r>
              <a:rPr lang="pt-BR" dirty="0"/>
              <a:t> </a:t>
            </a:r>
            <a:r>
              <a:rPr lang="pt-BR" dirty="0" err="1"/>
              <a:t>and</a:t>
            </a:r>
            <a:r>
              <a:rPr lang="pt-BR" dirty="0"/>
              <a:t> </a:t>
            </a:r>
            <a:r>
              <a:rPr lang="pt-BR" dirty="0" err="1"/>
              <a:t>developing</a:t>
            </a:r>
            <a:r>
              <a:rPr lang="pt-BR" dirty="0"/>
              <a:t> </a:t>
            </a:r>
            <a:r>
              <a:rPr lang="pt-BR" dirty="0" err="1"/>
              <a:t>ideas</a:t>
            </a:r>
            <a:endParaRPr lang="pt-BR" dirty="0"/>
          </a:p>
          <a:p>
            <a:r>
              <a:rPr lang="pt-BR" dirty="0" err="1"/>
              <a:t>Innovative</a:t>
            </a:r>
            <a:r>
              <a:rPr lang="pt-BR" dirty="0"/>
              <a:t> </a:t>
            </a:r>
            <a:r>
              <a:rPr lang="pt-BR" dirty="0" err="1"/>
              <a:t>organization</a:t>
            </a:r>
            <a:endParaRPr lang="pt-BR" dirty="0"/>
          </a:p>
          <a:p>
            <a:pPr lvl="1"/>
            <a:r>
              <a:rPr lang="pt-BR" dirty="0" err="1"/>
              <a:t>To</a:t>
            </a:r>
            <a:r>
              <a:rPr lang="pt-BR" dirty="0"/>
              <a:t> </a:t>
            </a:r>
            <a:r>
              <a:rPr lang="pt-BR" dirty="0" err="1"/>
              <a:t>deploy</a:t>
            </a:r>
            <a:r>
              <a:rPr lang="pt-BR" dirty="0"/>
              <a:t>, </a:t>
            </a:r>
            <a:r>
              <a:rPr lang="pt-BR" dirty="0" err="1"/>
              <a:t>produce</a:t>
            </a:r>
            <a:r>
              <a:rPr lang="pt-BR" dirty="0"/>
              <a:t> </a:t>
            </a:r>
            <a:r>
              <a:rPr lang="pt-BR" dirty="0" err="1"/>
              <a:t>and</a:t>
            </a:r>
            <a:r>
              <a:rPr lang="pt-BR" dirty="0"/>
              <a:t> </a:t>
            </a:r>
            <a:r>
              <a:rPr lang="pt-BR" dirty="0" err="1"/>
              <a:t>market</a:t>
            </a:r>
            <a:r>
              <a:rPr lang="pt-BR" dirty="0"/>
              <a:t> </a:t>
            </a:r>
            <a:r>
              <a:rPr lang="pt-BR" dirty="0" err="1"/>
              <a:t>innovative</a:t>
            </a:r>
            <a:r>
              <a:rPr lang="pt-BR" dirty="0"/>
              <a:t> </a:t>
            </a:r>
            <a:r>
              <a:rPr lang="pt-BR" dirty="0" err="1"/>
              <a:t>ideas</a:t>
            </a:r>
            <a:endParaRPr lang="pt-BR" dirty="0"/>
          </a:p>
          <a:p>
            <a:pPr lvl="1"/>
            <a:r>
              <a:rPr lang="pt-BR" dirty="0" err="1"/>
              <a:t>Providing</a:t>
            </a:r>
            <a:r>
              <a:rPr lang="pt-BR" dirty="0"/>
              <a:t>  setting, </a:t>
            </a:r>
            <a:r>
              <a:rPr lang="pt-BR" dirty="0" err="1"/>
              <a:t>visions</a:t>
            </a:r>
            <a:r>
              <a:rPr lang="pt-BR" dirty="0"/>
              <a:t>, </a:t>
            </a:r>
            <a:r>
              <a:rPr lang="pt-BR" dirty="0" err="1"/>
              <a:t>goals</a:t>
            </a:r>
            <a:r>
              <a:rPr lang="pt-BR" dirty="0"/>
              <a:t> </a:t>
            </a:r>
            <a:r>
              <a:rPr lang="pt-BR" dirty="0" err="1"/>
              <a:t>and</a:t>
            </a:r>
            <a:r>
              <a:rPr lang="pt-BR" dirty="0"/>
              <a:t> </a:t>
            </a:r>
            <a:r>
              <a:rPr lang="pt-BR" dirty="0" err="1"/>
              <a:t>resources</a:t>
            </a:r>
            <a:endParaRPr lang="pt-BR" dirty="0"/>
          </a:p>
        </p:txBody>
      </p:sp>
    </p:spTree>
    <p:extLst>
      <p:ext uri="{BB962C8B-B14F-4D97-AF65-F5344CB8AC3E}">
        <p14:creationId xmlns:p14="http://schemas.microsoft.com/office/powerpoint/2010/main" val="416754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748D259-4548-4C14-B244-5F3D719247FF}"/>
              </a:ext>
            </a:extLst>
          </p:cNvPr>
          <p:cNvSpPr>
            <a:spLocks noGrp="1"/>
          </p:cNvSpPr>
          <p:nvPr>
            <p:ph type="title"/>
          </p:nvPr>
        </p:nvSpPr>
        <p:spPr>
          <a:solidFill>
            <a:schemeClr val="accent1">
              <a:lumMod val="50000"/>
            </a:schemeClr>
          </a:solidFill>
        </p:spPr>
        <p:txBody>
          <a:bodyPr/>
          <a:lstStyle/>
          <a:p>
            <a:r>
              <a:rPr lang="en-US" b="1" dirty="0">
                <a:solidFill>
                  <a:srgbClr val="FFC000"/>
                </a:solidFill>
              </a:rPr>
              <a:t>Individual innovator - 1</a:t>
            </a:r>
          </a:p>
        </p:txBody>
      </p:sp>
      <p:sp>
        <p:nvSpPr>
          <p:cNvPr id="3" name="Espaço Reservado para Conteúdo 2">
            <a:extLst>
              <a:ext uri="{FF2B5EF4-FFF2-40B4-BE49-F238E27FC236}">
                <a16:creationId xmlns:a16="http://schemas.microsoft.com/office/drawing/2014/main" xmlns="" id="{D4285748-0167-44AD-926F-4495ECF48FA0}"/>
              </a:ext>
            </a:extLst>
          </p:cNvPr>
          <p:cNvSpPr>
            <a:spLocks noGrp="1"/>
          </p:cNvSpPr>
          <p:nvPr>
            <p:ph idx="1"/>
          </p:nvPr>
        </p:nvSpPr>
        <p:spPr/>
        <p:txBody>
          <a:bodyPr>
            <a:normAutofit fontScale="62500" lnSpcReduction="20000"/>
          </a:bodyPr>
          <a:lstStyle/>
          <a:p>
            <a:r>
              <a:rPr lang="en-US" dirty="0"/>
              <a:t>Everyone is potentially creative.</a:t>
            </a:r>
          </a:p>
          <a:p>
            <a:pPr lvl="1"/>
            <a:r>
              <a:rPr lang="en-US" dirty="0"/>
              <a:t>Like physical exercises, mental creativity requires </a:t>
            </a:r>
            <a:r>
              <a:rPr lang="en-US" b="1" dirty="0"/>
              <a:t>motivation</a:t>
            </a:r>
          </a:p>
          <a:p>
            <a:r>
              <a:rPr lang="en-US" dirty="0"/>
              <a:t>Motivation</a:t>
            </a:r>
          </a:p>
          <a:p>
            <a:pPr lvl="1"/>
            <a:r>
              <a:rPr lang="en-US" dirty="0"/>
              <a:t>Innovators want to create new ideas and are willing to invest effort, and undergo the rejection and ridicule that this entails</a:t>
            </a:r>
          </a:p>
          <a:p>
            <a:r>
              <a:rPr lang="en-US" dirty="0"/>
              <a:t>Defy the crowd</a:t>
            </a:r>
          </a:p>
          <a:p>
            <a:pPr lvl="1"/>
            <a:r>
              <a:rPr lang="en-US" dirty="0"/>
              <a:t>Creative people are willing to defy the crowd. They make decisions that others lack the will or even courage to make, daring to define problems in a different way from other colleges and people</a:t>
            </a:r>
          </a:p>
          <a:p>
            <a:pPr lvl="1"/>
            <a:r>
              <a:rPr lang="en-US" dirty="0"/>
              <a:t>The secret of serial innovators? </a:t>
            </a:r>
            <a:r>
              <a:rPr lang="en-US" b="1" dirty="0"/>
              <a:t>Vision</a:t>
            </a:r>
          </a:p>
          <a:p>
            <a:r>
              <a:rPr lang="en-US" dirty="0"/>
              <a:t>Vision</a:t>
            </a:r>
          </a:p>
          <a:p>
            <a:pPr lvl="1"/>
            <a:r>
              <a:rPr lang="en-US" dirty="0"/>
              <a:t>Innovators are visionaries. Powerful vision is vital to sustain energy and determination to push the idea through to the marketplace</a:t>
            </a:r>
          </a:p>
          <a:p>
            <a:pPr lvl="1"/>
            <a:r>
              <a:rPr lang="en-US" dirty="0"/>
              <a:t>Vision is a “photograph of the future” (feasible, yet bold and audacious)</a:t>
            </a:r>
          </a:p>
          <a:p>
            <a:pPr lvl="1"/>
            <a:r>
              <a:rPr lang="en-US" dirty="0"/>
              <a:t>Vision is concrete, identifying what </a:t>
            </a:r>
            <a:r>
              <a:rPr lang="en-US" b="1" dirty="0"/>
              <a:t>need</a:t>
            </a:r>
            <a:r>
              <a:rPr lang="en-US" dirty="0"/>
              <a:t> to be done and what </a:t>
            </a:r>
            <a:r>
              <a:rPr lang="en-US" b="1" dirty="0"/>
              <a:t>should not </a:t>
            </a:r>
            <a:r>
              <a:rPr lang="en-US" dirty="0"/>
              <a:t>be done</a:t>
            </a:r>
          </a:p>
          <a:p>
            <a:r>
              <a:rPr lang="en-US" dirty="0"/>
              <a:t>Wisdom</a:t>
            </a:r>
          </a:p>
          <a:p>
            <a:pPr lvl="1"/>
            <a:r>
              <a:rPr lang="en-US" dirty="0"/>
              <a:t>Facts x Dreams</a:t>
            </a:r>
          </a:p>
          <a:p>
            <a:pPr lvl="1"/>
            <a:r>
              <a:rPr lang="en-US" dirty="0"/>
              <a:t>Wisdom, Intelligence, Creativity and Synthesis (WICS)</a:t>
            </a:r>
          </a:p>
          <a:p>
            <a:pPr lvl="1"/>
            <a:r>
              <a:rPr lang="en-US" dirty="0"/>
              <a:t>Creativity without Wisdom (especially Ethical component) leads to disaster</a:t>
            </a:r>
          </a:p>
          <a:p>
            <a:pPr lvl="1"/>
            <a:r>
              <a:rPr lang="en-US" dirty="0"/>
              <a:t>WICS: create, invent, discover, imagine if, suppose that and predict…</a:t>
            </a:r>
          </a:p>
        </p:txBody>
      </p:sp>
    </p:spTree>
    <p:extLst>
      <p:ext uri="{BB962C8B-B14F-4D97-AF65-F5344CB8AC3E}">
        <p14:creationId xmlns:p14="http://schemas.microsoft.com/office/powerpoint/2010/main" val="110069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748D259-4548-4C14-B244-5F3D719247FF}"/>
              </a:ext>
            </a:extLst>
          </p:cNvPr>
          <p:cNvSpPr>
            <a:spLocks noGrp="1"/>
          </p:cNvSpPr>
          <p:nvPr>
            <p:ph type="title"/>
          </p:nvPr>
        </p:nvSpPr>
        <p:spPr>
          <a:solidFill>
            <a:schemeClr val="accent1">
              <a:lumMod val="50000"/>
            </a:schemeClr>
          </a:solidFill>
        </p:spPr>
        <p:txBody>
          <a:bodyPr/>
          <a:lstStyle/>
          <a:p>
            <a:r>
              <a:rPr lang="en-US" b="1" dirty="0">
                <a:solidFill>
                  <a:srgbClr val="FFC000"/>
                </a:solidFill>
              </a:rPr>
              <a:t>Individual innovator - 2</a:t>
            </a:r>
          </a:p>
        </p:txBody>
      </p:sp>
      <p:sp>
        <p:nvSpPr>
          <p:cNvPr id="3" name="Espaço Reservado para Conteúdo 2">
            <a:extLst>
              <a:ext uri="{FF2B5EF4-FFF2-40B4-BE49-F238E27FC236}">
                <a16:creationId xmlns:a16="http://schemas.microsoft.com/office/drawing/2014/main" xmlns="" id="{D4285748-0167-44AD-926F-4495ECF48FA0}"/>
              </a:ext>
            </a:extLst>
          </p:cNvPr>
          <p:cNvSpPr>
            <a:spLocks noGrp="1"/>
          </p:cNvSpPr>
          <p:nvPr>
            <p:ph idx="1"/>
          </p:nvPr>
        </p:nvSpPr>
        <p:spPr/>
        <p:txBody>
          <a:bodyPr>
            <a:normAutofit fontScale="62500" lnSpcReduction="20000"/>
          </a:bodyPr>
          <a:lstStyle/>
          <a:p>
            <a:r>
              <a:rPr lang="en-US" dirty="0"/>
              <a:t>Excellence, Passion and Resources</a:t>
            </a:r>
          </a:p>
          <a:p>
            <a:pPr lvl="1"/>
            <a:r>
              <a:rPr lang="en-US" dirty="0"/>
              <a:t>Vision is a intersection of 3 circles</a:t>
            </a:r>
          </a:p>
          <a:p>
            <a:pPr lvl="2"/>
            <a:r>
              <a:rPr lang="en-US" dirty="0"/>
              <a:t>Passion (something that the innovator truly and deeply cares about)</a:t>
            </a:r>
          </a:p>
          <a:p>
            <a:pPr lvl="2"/>
            <a:r>
              <a:rPr lang="en-US" dirty="0"/>
              <a:t>Excellence (a skill or realm where the innovator feel he is or can become the best)</a:t>
            </a:r>
          </a:p>
          <a:p>
            <a:pPr lvl="2"/>
            <a:r>
              <a:rPr lang="en-US" dirty="0"/>
              <a:t>Resources (time, money and people needed to implement the vision)</a:t>
            </a:r>
          </a:p>
          <a:p>
            <a:pPr lvl="1"/>
            <a:r>
              <a:rPr lang="en-US" dirty="0"/>
              <a:t>All great innovations have a vision at their core and all great innovators are capable of envisioning the future and inspire those around them</a:t>
            </a:r>
          </a:p>
          <a:p>
            <a:r>
              <a:rPr lang="en-US" dirty="0"/>
              <a:t>Independent-minded</a:t>
            </a:r>
          </a:p>
          <a:p>
            <a:pPr lvl="1"/>
            <a:r>
              <a:rPr lang="en-US" dirty="0"/>
              <a:t>Innovators and entrepreneurs are independent thinkers</a:t>
            </a:r>
          </a:p>
          <a:p>
            <a:pPr lvl="1"/>
            <a:r>
              <a:rPr lang="en-US" dirty="0"/>
              <a:t>Where innovators and entrepreneurs come from?</a:t>
            </a:r>
          </a:p>
          <a:p>
            <a:pPr lvl="2"/>
            <a:r>
              <a:rPr lang="en-US" dirty="0"/>
              <a:t>Parents self employed ; professional or managers; came from different countries; worked in development (not research) worked in key technology company or organization – </a:t>
            </a:r>
            <a:r>
              <a:rPr lang="en-US" b="1" dirty="0"/>
              <a:t>cluster effect</a:t>
            </a:r>
          </a:p>
          <a:p>
            <a:r>
              <a:rPr lang="en-US" dirty="0"/>
              <a:t>Creativity loves company</a:t>
            </a:r>
          </a:p>
          <a:p>
            <a:pPr lvl="1"/>
            <a:r>
              <a:rPr lang="en-US" dirty="0"/>
              <a:t>Innovators love company – Learning and creativity is a collective and social activity</a:t>
            </a:r>
          </a:p>
          <a:p>
            <a:pPr lvl="1"/>
            <a:r>
              <a:rPr lang="en-US" dirty="0"/>
              <a:t>Geographical </a:t>
            </a:r>
            <a:r>
              <a:rPr lang="en-US" b="1" dirty="0"/>
              <a:t>cluster</a:t>
            </a:r>
            <a:r>
              <a:rPr lang="en-US" dirty="0"/>
              <a:t> – Boston, Silicon Valley, Chennai, Cambridge/MK/Oxford</a:t>
            </a:r>
          </a:p>
          <a:p>
            <a:r>
              <a:rPr lang="en-US" dirty="0"/>
              <a:t>Creative Muscles</a:t>
            </a:r>
          </a:p>
          <a:p>
            <a:pPr lvl="1"/>
            <a:r>
              <a:rPr lang="en-US" dirty="0"/>
              <a:t>Creativity does not happens inside peoples´ heads… but in the </a:t>
            </a:r>
            <a:r>
              <a:rPr lang="en-US" b="1" dirty="0"/>
              <a:t>interaction</a:t>
            </a:r>
            <a:r>
              <a:rPr lang="en-US" dirty="0"/>
              <a:t> between a person´s thoughts and social-cultural context… It is a </a:t>
            </a:r>
            <a:r>
              <a:rPr lang="en-US" b="1" dirty="0"/>
              <a:t>systemic</a:t>
            </a:r>
            <a:r>
              <a:rPr lang="en-US" dirty="0"/>
              <a:t> rather than an individual phenomenon</a:t>
            </a:r>
          </a:p>
        </p:txBody>
      </p:sp>
    </p:spTree>
    <p:extLst>
      <p:ext uri="{BB962C8B-B14F-4D97-AF65-F5344CB8AC3E}">
        <p14:creationId xmlns:p14="http://schemas.microsoft.com/office/powerpoint/2010/main" val="339618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748D259-4548-4C14-B244-5F3D719247FF}"/>
              </a:ext>
            </a:extLst>
          </p:cNvPr>
          <p:cNvSpPr>
            <a:spLocks noGrp="1"/>
          </p:cNvSpPr>
          <p:nvPr>
            <p:ph type="title"/>
          </p:nvPr>
        </p:nvSpPr>
        <p:spPr>
          <a:solidFill>
            <a:schemeClr val="accent1">
              <a:lumMod val="50000"/>
            </a:schemeClr>
          </a:solidFill>
        </p:spPr>
        <p:txBody>
          <a:bodyPr/>
          <a:lstStyle/>
          <a:p>
            <a:r>
              <a:rPr lang="en-US" b="1" dirty="0">
                <a:solidFill>
                  <a:srgbClr val="FFC000"/>
                </a:solidFill>
              </a:rPr>
              <a:t>Individual innovator - 3</a:t>
            </a:r>
          </a:p>
        </p:txBody>
      </p:sp>
      <p:sp>
        <p:nvSpPr>
          <p:cNvPr id="3" name="Espaço Reservado para Conteúdo 2">
            <a:extLst>
              <a:ext uri="{FF2B5EF4-FFF2-40B4-BE49-F238E27FC236}">
                <a16:creationId xmlns:a16="http://schemas.microsoft.com/office/drawing/2014/main" xmlns="" id="{D4285748-0167-44AD-926F-4495ECF48FA0}"/>
              </a:ext>
            </a:extLst>
          </p:cNvPr>
          <p:cNvSpPr>
            <a:spLocks noGrp="1"/>
          </p:cNvSpPr>
          <p:nvPr>
            <p:ph idx="1"/>
          </p:nvPr>
        </p:nvSpPr>
        <p:spPr>
          <a:xfrm>
            <a:off x="838200" y="1810127"/>
            <a:ext cx="10515600" cy="4351338"/>
          </a:xfrm>
        </p:spPr>
        <p:txBody>
          <a:bodyPr>
            <a:normAutofit fontScale="85000" lnSpcReduction="20000"/>
          </a:bodyPr>
          <a:lstStyle/>
          <a:p>
            <a:r>
              <a:rPr lang="en-US" dirty="0"/>
              <a:t>Creative Muscles </a:t>
            </a:r>
          </a:p>
          <a:p>
            <a:pPr lvl="1"/>
            <a:r>
              <a:rPr lang="en-US" dirty="0"/>
              <a:t>Creativity does not happens inside peoples´ heads… but in the </a:t>
            </a:r>
            <a:r>
              <a:rPr lang="en-US" b="1" dirty="0"/>
              <a:t>interaction</a:t>
            </a:r>
            <a:r>
              <a:rPr lang="en-US" dirty="0"/>
              <a:t> between a person´s thoughts and social-cultural context… It is a </a:t>
            </a:r>
            <a:r>
              <a:rPr lang="en-US" b="1" dirty="0"/>
              <a:t>systemic</a:t>
            </a:r>
            <a:r>
              <a:rPr lang="en-US" dirty="0"/>
              <a:t> rather than an individual phenomenon (</a:t>
            </a:r>
            <a:r>
              <a:rPr lang="en-US" i="1" dirty="0"/>
              <a:t>Mihaly Csikszentmihalyi</a:t>
            </a:r>
            <a:r>
              <a:rPr lang="en-US" dirty="0"/>
              <a:t>)</a:t>
            </a:r>
          </a:p>
          <a:p>
            <a:pPr lvl="1"/>
            <a:r>
              <a:rPr lang="en-US" dirty="0"/>
              <a:t>Concepts on Domain:</a:t>
            </a:r>
          </a:p>
          <a:p>
            <a:pPr lvl="2"/>
            <a:r>
              <a:rPr lang="en-US" dirty="0"/>
              <a:t>Domain: the existing set of rules, procedures, conventions and accepted wisdom</a:t>
            </a:r>
          </a:p>
          <a:p>
            <a:pPr lvl="2"/>
            <a:r>
              <a:rPr lang="en-US" dirty="0"/>
              <a:t>Creativity: any act, idea or product that changes an existing domain or transform an existing domain into a new one</a:t>
            </a:r>
          </a:p>
          <a:p>
            <a:pPr lvl="2"/>
            <a:r>
              <a:rPr lang="en-US" dirty="0"/>
              <a:t>A creative person: someone whose thoughts or actions change the domain or establish a new one</a:t>
            </a:r>
          </a:p>
          <a:p>
            <a:pPr lvl="2"/>
            <a:r>
              <a:rPr lang="en-US" dirty="0"/>
              <a:t>Gatekeepers: those who decide whether a new idea or product should be included in the domain</a:t>
            </a:r>
          </a:p>
          <a:p>
            <a:pPr lvl="1"/>
            <a:r>
              <a:rPr lang="en-US" dirty="0"/>
              <a:t>In order for creativity to succeed , the innovation must be accepted by the gatekeepers into the domains… integration across and within domains is the norm rather than the exception</a:t>
            </a:r>
          </a:p>
          <a:p>
            <a:pPr lvl="1"/>
            <a:r>
              <a:rPr lang="en-US" dirty="0"/>
              <a:t>Can you practice creativity? He recommends </a:t>
            </a:r>
            <a:r>
              <a:rPr lang="en-US" b="1" dirty="0"/>
              <a:t>creativity muscles exercises </a:t>
            </a:r>
            <a:r>
              <a:rPr lang="en-US" dirty="0"/>
              <a:t>(think out of the box – out of the routine)</a:t>
            </a:r>
          </a:p>
          <a:p>
            <a:r>
              <a:rPr lang="en-US" dirty="0"/>
              <a:t>Stubborn, dogged persistence</a:t>
            </a:r>
          </a:p>
          <a:p>
            <a:pPr lvl="1"/>
            <a:r>
              <a:rPr lang="en-US" dirty="0"/>
              <a:t>Innovators are doggedly, stubbornly persistent</a:t>
            </a:r>
          </a:p>
        </p:txBody>
      </p:sp>
    </p:spTree>
    <p:extLst>
      <p:ext uri="{BB962C8B-B14F-4D97-AF65-F5344CB8AC3E}">
        <p14:creationId xmlns:p14="http://schemas.microsoft.com/office/powerpoint/2010/main" val="191085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540B02-2A1B-4590-91D8-9F606AAF97B1}"/>
              </a:ext>
            </a:extLst>
          </p:cNvPr>
          <p:cNvSpPr>
            <a:spLocks noGrp="1"/>
          </p:cNvSpPr>
          <p:nvPr>
            <p:ph type="title"/>
          </p:nvPr>
        </p:nvSpPr>
        <p:spPr>
          <a:solidFill>
            <a:schemeClr val="accent1">
              <a:lumMod val="50000"/>
            </a:schemeClr>
          </a:solidFill>
        </p:spPr>
        <p:txBody>
          <a:bodyPr/>
          <a:lstStyle/>
          <a:p>
            <a:r>
              <a:rPr lang="en-US" b="1" dirty="0">
                <a:solidFill>
                  <a:srgbClr val="FFC000"/>
                </a:solidFill>
              </a:rPr>
              <a:t>Innovative teams</a:t>
            </a:r>
          </a:p>
        </p:txBody>
      </p:sp>
      <p:sp>
        <p:nvSpPr>
          <p:cNvPr id="3" name="Espaço Reservado para Conteúdo 2">
            <a:extLst>
              <a:ext uri="{FF2B5EF4-FFF2-40B4-BE49-F238E27FC236}">
                <a16:creationId xmlns:a16="http://schemas.microsoft.com/office/drawing/2014/main" xmlns="" id="{55CD3052-6AC2-4AAB-A3FB-260C7831D5B4}"/>
              </a:ext>
            </a:extLst>
          </p:cNvPr>
          <p:cNvSpPr>
            <a:spLocks noGrp="1"/>
          </p:cNvSpPr>
          <p:nvPr>
            <p:ph idx="1"/>
          </p:nvPr>
        </p:nvSpPr>
        <p:spPr/>
        <p:txBody>
          <a:bodyPr>
            <a:normAutofit fontScale="92500" lnSpcReduction="20000"/>
          </a:bodyPr>
          <a:lstStyle/>
          <a:p>
            <a:r>
              <a:rPr lang="en-US" dirty="0"/>
              <a:t>Increasingly, innovation occurs within teams</a:t>
            </a:r>
          </a:p>
          <a:p>
            <a:pPr lvl="1"/>
            <a:r>
              <a:rPr lang="en-US" dirty="0"/>
              <a:t>Start-ups succeeding increases if there are 2 or 3 founders</a:t>
            </a:r>
          </a:p>
          <a:p>
            <a:pPr lvl="1"/>
            <a:r>
              <a:rPr lang="en-US" dirty="0"/>
              <a:t>Successful innovation management requires a broad range of skills: technological, human, business, administrative.</a:t>
            </a:r>
          </a:p>
          <a:p>
            <a:pPr lvl="1"/>
            <a:r>
              <a:rPr lang="en-US" dirty="0"/>
              <a:t>A team of experts with different skills: technology, management, sales and marketing, etc.</a:t>
            </a:r>
          </a:p>
          <a:p>
            <a:r>
              <a:rPr lang="en-US" dirty="0"/>
              <a:t>What is a team?</a:t>
            </a:r>
          </a:p>
          <a:p>
            <a:pPr lvl="1"/>
            <a:r>
              <a:rPr lang="en-US" i="1" dirty="0"/>
              <a:t>Working group</a:t>
            </a:r>
            <a:r>
              <a:rPr lang="en-US" dirty="0"/>
              <a:t>: discuss and delegate and have individual measures of output</a:t>
            </a:r>
          </a:p>
          <a:p>
            <a:pPr lvl="1"/>
            <a:r>
              <a:rPr lang="en-US" b="1" i="1" dirty="0"/>
              <a:t>Teams</a:t>
            </a:r>
            <a:r>
              <a:rPr lang="en-US" dirty="0"/>
              <a:t> work together and the measures of output is collective</a:t>
            </a:r>
          </a:p>
          <a:p>
            <a:pPr lvl="2"/>
            <a:r>
              <a:rPr lang="en-US" dirty="0"/>
              <a:t>Therefore, select members by skill and potential, establish urgency, set performance goals and offer clear direction, set rules of behavior, challenge the group with new facts and information, spend time together and exploit feedback, reward and recognition</a:t>
            </a:r>
          </a:p>
          <a:p>
            <a:pPr lvl="1"/>
            <a:r>
              <a:rPr lang="en-US" i="1" dirty="0" err="1"/>
              <a:t>Catchball</a:t>
            </a:r>
            <a:r>
              <a:rPr lang="en-US" i="1" dirty="0"/>
              <a:t> method </a:t>
            </a:r>
            <a:r>
              <a:rPr lang="en-US" dirty="0"/>
              <a:t>– who catches the ball is responsible to improve the idea</a:t>
            </a:r>
          </a:p>
          <a:p>
            <a:r>
              <a:rPr lang="en-US" dirty="0"/>
              <a:t>How to built a global team?</a:t>
            </a:r>
          </a:p>
        </p:txBody>
      </p:sp>
    </p:spTree>
    <p:extLst>
      <p:ext uri="{BB962C8B-B14F-4D97-AF65-F5344CB8AC3E}">
        <p14:creationId xmlns:p14="http://schemas.microsoft.com/office/powerpoint/2010/main" val="1579013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E19A51-916F-443C-B928-585605E498BA}"/>
              </a:ext>
            </a:extLst>
          </p:cNvPr>
          <p:cNvSpPr>
            <a:spLocks noGrp="1"/>
          </p:cNvSpPr>
          <p:nvPr>
            <p:ph type="title"/>
          </p:nvPr>
        </p:nvSpPr>
        <p:spPr>
          <a:solidFill>
            <a:schemeClr val="accent1">
              <a:lumMod val="50000"/>
            </a:schemeClr>
          </a:solidFill>
        </p:spPr>
        <p:txBody>
          <a:bodyPr/>
          <a:lstStyle/>
          <a:p>
            <a:r>
              <a:rPr lang="en-US" b="1" dirty="0">
                <a:solidFill>
                  <a:srgbClr val="FFC000"/>
                </a:solidFill>
              </a:rPr>
              <a:t>The innovative organization</a:t>
            </a:r>
          </a:p>
        </p:txBody>
      </p:sp>
      <p:sp>
        <p:nvSpPr>
          <p:cNvPr id="3" name="Espaço Reservado para Conteúdo 2">
            <a:extLst>
              <a:ext uri="{FF2B5EF4-FFF2-40B4-BE49-F238E27FC236}">
                <a16:creationId xmlns:a16="http://schemas.microsoft.com/office/drawing/2014/main" xmlns="" id="{354E17ED-1961-41E1-9C36-1883C6526D55}"/>
              </a:ext>
            </a:extLst>
          </p:cNvPr>
          <p:cNvSpPr>
            <a:spLocks noGrp="1"/>
          </p:cNvSpPr>
          <p:nvPr>
            <p:ph idx="1"/>
          </p:nvPr>
        </p:nvSpPr>
        <p:spPr/>
        <p:txBody>
          <a:bodyPr>
            <a:normAutofit fontScale="92500" lnSpcReduction="20000"/>
          </a:bodyPr>
          <a:lstStyle/>
          <a:p>
            <a:r>
              <a:rPr lang="en-US" dirty="0"/>
              <a:t>Innovative individuals and teams can be successful and productive even if the organization within they work are bureaucratic, conservative and risk-averse – but their life is much harder.</a:t>
            </a:r>
          </a:p>
          <a:p>
            <a:r>
              <a:rPr lang="en-US" dirty="0"/>
              <a:t>How innovative is your organization?</a:t>
            </a:r>
          </a:p>
          <a:p>
            <a:pPr lvl="1"/>
            <a:r>
              <a:rPr lang="en-US" dirty="0"/>
              <a:t>Eight attributes of an innovative organization</a:t>
            </a:r>
          </a:p>
          <a:p>
            <a:r>
              <a:rPr lang="en-US" dirty="0"/>
              <a:t>Two approaches to fostering innovation within large organizations:</a:t>
            </a:r>
          </a:p>
          <a:p>
            <a:pPr lvl="1"/>
            <a:r>
              <a:rPr lang="en-US" b="1" i="1" dirty="0"/>
              <a:t>Skunk works </a:t>
            </a:r>
            <a:r>
              <a:rPr lang="en-US" dirty="0"/>
              <a:t>approach (Lockheed) – a kind of “playground”, populated by eccentric, individualistic, creative people, for whom were given tools, time and isolation from daily corporate pressures, challenge them with difficult, unsolved (and ostensibly unsolvable) problems, them leave them alone, and come back six month later to harvest the solutions.</a:t>
            </a:r>
          </a:p>
          <a:p>
            <a:pPr lvl="1"/>
            <a:r>
              <a:rPr lang="en-US" b="1" i="1" dirty="0"/>
              <a:t>Intrapreneurship</a:t>
            </a:r>
            <a:r>
              <a:rPr lang="en-US" dirty="0"/>
              <a:t> approach – </a:t>
            </a:r>
            <a:r>
              <a:rPr lang="en-US" dirty="0" err="1"/>
              <a:t>entrepeneurial</a:t>
            </a:r>
            <a:r>
              <a:rPr lang="en-US" dirty="0"/>
              <a:t> innovation inside a large organization, rather a small start-up company. The entire organization is structured to foster and support entrepreneurs who spring up and work within the system as an integral part of it.</a:t>
            </a:r>
          </a:p>
        </p:txBody>
      </p:sp>
    </p:spTree>
    <p:extLst>
      <p:ext uri="{BB962C8B-B14F-4D97-AF65-F5344CB8AC3E}">
        <p14:creationId xmlns:p14="http://schemas.microsoft.com/office/powerpoint/2010/main" val="2502335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1038-F63B-4F78-A7EF-321054FA7D3B}"/>
              </a:ext>
            </a:extLst>
          </p:cNvPr>
          <p:cNvSpPr>
            <a:spLocks noGrp="1"/>
          </p:cNvSpPr>
          <p:nvPr>
            <p:ph type="title"/>
          </p:nvPr>
        </p:nvSpPr>
        <p:spPr>
          <a:solidFill>
            <a:schemeClr val="accent1">
              <a:lumMod val="50000"/>
            </a:schemeClr>
          </a:solidFill>
        </p:spPr>
        <p:txBody>
          <a:bodyPr/>
          <a:lstStyle/>
          <a:p>
            <a:r>
              <a:rPr lang="en-US" b="1" dirty="0">
                <a:solidFill>
                  <a:srgbClr val="FFC000"/>
                </a:solidFill>
              </a:rPr>
              <a:t>Conclusions (using </a:t>
            </a:r>
            <a:r>
              <a:rPr lang="en-US" b="1" i="1" dirty="0">
                <a:solidFill>
                  <a:srgbClr val="FFC000"/>
                </a:solidFill>
              </a:rPr>
              <a:t>Fortune</a:t>
            </a:r>
            <a:r>
              <a:rPr lang="en-US" b="1" dirty="0">
                <a:solidFill>
                  <a:srgbClr val="FFC000"/>
                </a:solidFill>
              </a:rPr>
              <a:t>)</a:t>
            </a:r>
          </a:p>
        </p:txBody>
      </p:sp>
      <p:sp>
        <p:nvSpPr>
          <p:cNvPr id="3" name="Espaço Reservado para Conteúdo 2">
            <a:extLst>
              <a:ext uri="{FF2B5EF4-FFF2-40B4-BE49-F238E27FC236}">
                <a16:creationId xmlns:a16="http://schemas.microsoft.com/office/drawing/2014/main" xmlns="" id="{A1D04FC8-6646-428D-99B0-4C8422324538}"/>
              </a:ext>
            </a:extLst>
          </p:cNvPr>
          <p:cNvSpPr>
            <a:spLocks noGrp="1"/>
          </p:cNvSpPr>
          <p:nvPr>
            <p:ph idx="1"/>
          </p:nvPr>
        </p:nvSpPr>
        <p:spPr/>
        <p:txBody>
          <a:bodyPr/>
          <a:lstStyle/>
          <a:p>
            <a:r>
              <a:rPr lang="en-US" dirty="0"/>
              <a:t>Innovation</a:t>
            </a:r>
          </a:p>
          <a:p>
            <a:pPr lvl="1"/>
            <a:r>
              <a:rPr lang="en-US" dirty="0"/>
              <a:t>Creating an innovative organization is a huge challenge. Remaining innovative </a:t>
            </a:r>
            <a:r>
              <a:rPr lang="en-US" dirty="0" err="1"/>
              <a:t>orver</a:t>
            </a:r>
            <a:r>
              <a:rPr lang="en-US" dirty="0"/>
              <a:t> a long period of time is </a:t>
            </a:r>
            <a:r>
              <a:rPr lang="en-US" dirty="0" err="1"/>
              <a:t>anmuch</a:t>
            </a:r>
            <a:r>
              <a:rPr lang="en-US" dirty="0"/>
              <a:t> more difficult. But it is possible if a </a:t>
            </a:r>
            <a:r>
              <a:rPr lang="en-US" b="1" i="1" dirty="0"/>
              <a:t>culture of innovation </a:t>
            </a:r>
            <a:r>
              <a:rPr lang="en-US" dirty="0"/>
              <a:t>is built and that foster an </a:t>
            </a:r>
            <a:r>
              <a:rPr lang="en-US" b="1" i="1" dirty="0"/>
              <a:t>innovation process</a:t>
            </a:r>
          </a:p>
          <a:p>
            <a:pPr lvl="2"/>
            <a:r>
              <a:rPr lang="en-US" b="1" i="1" dirty="0"/>
              <a:t>Power innovative leader</a:t>
            </a:r>
          </a:p>
          <a:p>
            <a:pPr lvl="2"/>
            <a:r>
              <a:rPr lang="en-US" b="1" i="1" dirty="0"/>
              <a:t>They can easily answer the 4 questions why/what/how to/who innovate</a:t>
            </a:r>
          </a:p>
          <a:p>
            <a:pPr lvl="2"/>
            <a:r>
              <a:rPr lang="en-US" b="1" i="1" dirty="0"/>
              <a:t>They know how to deploy and adapt to customers and segments (operational skill and marketing skill)</a:t>
            </a:r>
          </a:p>
          <a:p>
            <a:pPr lvl="1"/>
            <a:r>
              <a:rPr lang="en-US" dirty="0"/>
              <a:t>Therefore, they can achieve growth and profit (competitive advantage)</a:t>
            </a:r>
          </a:p>
        </p:txBody>
      </p:sp>
    </p:spTree>
    <p:extLst>
      <p:ext uri="{BB962C8B-B14F-4D97-AF65-F5344CB8AC3E}">
        <p14:creationId xmlns:p14="http://schemas.microsoft.com/office/powerpoint/2010/main" val="373717926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1077</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Chapter 4:  Innovative Minds: Who innovates? Innovation Management: Strategies, concepts and tools for growth and profit Maital &amp; Seshadri</vt:lpstr>
      <vt:lpstr>Introduction</vt:lpstr>
      <vt:lpstr>Three levels of innovation</vt:lpstr>
      <vt:lpstr>Individual innovator - 1</vt:lpstr>
      <vt:lpstr>Individual innovator - 2</vt:lpstr>
      <vt:lpstr>Individual innovator - 3</vt:lpstr>
      <vt:lpstr>Innovative teams</vt:lpstr>
      <vt:lpstr>The innovative organization</vt:lpstr>
      <vt:lpstr>Conclusions (using Fortune)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Cesar Massaro</dc:creator>
  <cp:lastModifiedBy>Paulo Feldmann</cp:lastModifiedBy>
  <cp:revision>2</cp:revision>
  <dcterms:created xsi:type="dcterms:W3CDTF">2019-05-13T23:32:13Z</dcterms:created>
  <dcterms:modified xsi:type="dcterms:W3CDTF">2019-05-27T00:20:22Z</dcterms:modified>
</cp:coreProperties>
</file>