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293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9900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9" autoAdjust="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3BC24B-8B16-42C0-A4CA-F29BEC3A1AE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82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4395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4747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4776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4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644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474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6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53753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7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9897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8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290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9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4313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520F7-9CDC-4DDA-A792-608C0972D535}" type="slidenum">
              <a:rPr lang="en-US" altLang="en-US" sz="1200" smtClean="0">
                <a:latin typeface="Times New Roman" panose="02020603050405020304" pitchFamily="18" charset="0"/>
              </a:rPr>
              <a:pPr/>
              <a:t>10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757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1286-DEC9-4518-8395-59CC5688CC5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14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95607-C52C-4164-BF09-85BB99C848F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36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63A0-19F3-4AE3-BE8C-319391F8C89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34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85DE-377E-4D14-B23A-AEA59D0C522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62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EEE04-CFE0-4EF2-A63A-A0F672A1291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B3DED-2CFC-49FC-A137-CD1A0EEB9DA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51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CF1F8-A956-4899-9961-23D1BFE78BA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56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CC2D8-D89C-4821-8C2D-3EFE3DF5388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3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ED29-B107-4757-BDF8-AE342A6DD29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7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AC96C-3D8C-4921-AF23-9906776C768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0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F556B-8499-4B74-B1A2-EEB4B25BE2E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7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89B5-F18D-4629-B768-80EB582C846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5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A462F-4D1A-4788-BDAF-DE4EFEEE0F9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0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D3D236-EE1C-40CA-8B41-E4385F35F8FB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1.bin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7772400" cy="3810000"/>
          </a:xfrm>
        </p:spPr>
        <p:txBody>
          <a:bodyPr/>
          <a:lstStyle/>
          <a:p>
            <a:r>
              <a:rPr lang="pt-BR" dirty="0" smtClean="0"/>
              <a:t>Comportamento Dinâmico de Sistemas de Ordem Superior</a:t>
            </a:r>
            <a:br>
              <a:rPr lang="pt-BR" dirty="0" smtClean="0"/>
            </a:br>
            <a:r>
              <a:rPr lang="pt-BR" dirty="0" smtClean="0"/>
              <a:t>Controle de Processos</a:t>
            </a:r>
            <a:endParaRPr lang="pt-BR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sp>
        <p:nvSpPr>
          <p:cNvPr id="7" name="Retângulo 6"/>
          <p:cNvSpPr/>
          <p:nvPr/>
        </p:nvSpPr>
        <p:spPr>
          <a:xfrm>
            <a:off x="851489" y="1905000"/>
            <a:ext cx="8063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/>
              <a:t>Aproximação </a:t>
            </a:r>
            <a:r>
              <a:rPr lang="pt-BR" sz="1800" b="1" dirty="0"/>
              <a:t>de </a:t>
            </a:r>
            <a:r>
              <a:rPr lang="pt-BR" sz="1800" b="1" dirty="0" err="1" smtClean="0"/>
              <a:t>Pad</a:t>
            </a:r>
            <a:r>
              <a:rPr lang="pt-BR" sz="1800" b="1" dirty="0" err="1"/>
              <a:t>é</a:t>
            </a:r>
            <a:r>
              <a:rPr lang="pt-BR" sz="1800" b="1" dirty="0" smtClean="0"/>
              <a:t> </a:t>
            </a:r>
            <a:r>
              <a:rPr lang="pt-BR" sz="1800" b="1" dirty="0"/>
              <a:t>para Tempo Morto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851488" y="2514600"/>
            <a:ext cx="8292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Fo"/>
              </a:rPr>
              <a:t>O </a:t>
            </a:r>
            <a:r>
              <a:rPr lang="pt-BR" sz="1800" dirty="0">
                <a:latin typeface="Fo"/>
              </a:rPr>
              <a:t>termo exponencial do </a:t>
            </a:r>
            <a:r>
              <a:rPr lang="pt-BR" sz="1800" dirty="0" smtClean="0">
                <a:latin typeface="Fo"/>
              </a:rPr>
              <a:t>tempo morto é </a:t>
            </a:r>
            <a:r>
              <a:rPr lang="pt-BR" sz="1800" dirty="0">
                <a:latin typeface="Fo"/>
              </a:rPr>
              <a:t>aproximado por </a:t>
            </a:r>
            <a:r>
              <a:rPr lang="pt-BR" sz="1800" dirty="0" smtClean="0">
                <a:latin typeface="Fo"/>
              </a:rPr>
              <a:t>aproximações de </a:t>
            </a:r>
            <a:r>
              <a:rPr lang="pt-BR" sz="1800" dirty="0" err="1" smtClean="0">
                <a:latin typeface="Fo"/>
              </a:rPr>
              <a:t>Padé</a:t>
            </a:r>
            <a:r>
              <a:rPr lang="pt-BR" sz="1800" dirty="0" smtClean="0">
                <a:latin typeface="Fo"/>
              </a:rPr>
              <a:t>:</a:t>
            </a:r>
            <a:endParaRPr lang="pt-BR" sz="1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069" y="3124200"/>
            <a:ext cx="5009322" cy="3733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88" y="4038600"/>
            <a:ext cx="2428875" cy="6858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88" y="5486105"/>
            <a:ext cx="3276600" cy="6858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488" y="3645637"/>
            <a:ext cx="3162300" cy="2762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116" y="4998187"/>
            <a:ext cx="3181350" cy="24765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583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Resposta Inversa</a:t>
            </a:r>
            <a:endParaRPr lang="pt-BR" sz="1800" b="1" dirty="0"/>
          </a:p>
        </p:txBody>
      </p:sp>
      <p:sp>
        <p:nvSpPr>
          <p:cNvPr id="2" name="Retângulo 1"/>
          <p:cNvSpPr/>
          <p:nvPr/>
        </p:nvSpPr>
        <p:spPr>
          <a:xfrm>
            <a:off x="851488" y="1545193"/>
            <a:ext cx="8292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Fo"/>
              </a:rPr>
              <a:t>Inicialmente </a:t>
            </a:r>
            <a:r>
              <a:rPr lang="pt-BR" sz="1800" dirty="0">
                <a:latin typeface="Fo"/>
              </a:rPr>
              <a:t>a resposta se dirige a uma </a:t>
            </a:r>
            <a:r>
              <a:rPr lang="pt-BR" sz="1800" dirty="0" smtClean="0">
                <a:latin typeface="Fo"/>
              </a:rPr>
              <a:t>direção oposta àquela </a:t>
            </a:r>
            <a:r>
              <a:rPr lang="pt-BR" sz="1800" dirty="0">
                <a:latin typeface="Fo"/>
              </a:rPr>
              <a:t>em que </a:t>
            </a:r>
            <a:r>
              <a:rPr lang="pt-BR" sz="1800" dirty="0" smtClean="0">
                <a:latin typeface="Fo"/>
              </a:rPr>
              <a:t>irá </a:t>
            </a:r>
            <a:r>
              <a:rPr lang="pt-BR" sz="1800" dirty="0">
                <a:latin typeface="Fo"/>
              </a:rPr>
              <a:t>se estabelecer </a:t>
            </a:r>
            <a:r>
              <a:rPr lang="pt-BR" sz="1800" dirty="0" smtClean="0">
                <a:latin typeface="Fo"/>
              </a:rPr>
              <a:t>após </a:t>
            </a:r>
            <a:r>
              <a:rPr lang="pt-BR" sz="1800" dirty="0">
                <a:latin typeface="Fo"/>
              </a:rPr>
              <a:t>a </a:t>
            </a:r>
            <a:r>
              <a:rPr lang="pt-BR" sz="1800" dirty="0" smtClean="0">
                <a:latin typeface="Fo"/>
              </a:rPr>
              <a:t>perturbação. Tais comportamentos são </a:t>
            </a:r>
            <a:r>
              <a:rPr lang="pt-BR" sz="1800" dirty="0">
                <a:latin typeface="Fo"/>
              </a:rPr>
              <a:t>chamados de resposta inversa </a:t>
            </a:r>
            <a:r>
              <a:rPr lang="pt-BR" sz="1800" dirty="0" smtClean="0">
                <a:latin typeface="Fo"/>
              </a:rPr>
              <a:t>ou resposta </a:t>
            </a:r>
            <a:r>
              <a:rPr lang="pt-BR" sz="1800" dirty="0">
                <a:latin typeface="Fo"/>
              </a:rPr>
              <a:t>de fase </a:t>
            </a:r>
            <a:r>
              <a:rPr lang="pt-BR" sz="1800" dirty="0" smtClean="0">
                <a:latin typeface="Fo"/>
              </a:rPr>
              <a:t>não mínima. </a:t>
            </a:r>
            <a:r>
              <a:rPr lang="pt-BR" sz="1800" dirty="0" smtClean="0"/>
              <a:t>A </a:t>
            </a:r>
            <a:r>
              <a:rPr lang="pt-BR" sz="1800" dirty="0"/>
              <a:t>resposta inversa </a:t>
            </a:r>
            <a:r>
              <a:rPr lang="pt-BR" sz="1800" dirty="0" smtClean="0"/>
              <a:t>é </a:t>
            </a:r>
            <a:r>
              <a:rPr lang="pt-BR" sz="1800" dirty="0"/>
              <a:t>o resultado </a:t>
            </a:r>
            <a:r>
              <a:rPr lang="pt-BR" sz="1800" dirty="0" smtClean="0"/>
              <a:t>de dois </a:t>
            </a:r>
            <a:r>
              <a:rPr lang="pt-BR" sz="1800" dirty="0"/>
              <a:t>efeitos opostos, envolvendo sistemas de </a:t>
            </a:r>
            <a:r>
              <a:rPr lang="pt-BR" sz="1800" dirty="0" smtClean="0"/>
              <a:t>1ª. </a:t>
            </a:r>
            <a:r>
              <a:rPr lang="pt-BR" sz="1800" dirty="0"/>
              <a:t>e/ou </a:t>
            </a:r>
            <a:r>
              <a:rPr lang="pt-BR" sz="1800" dirty="0" smtClean="0"/>
              <a:t>2ª. Ordem.</a:t>
            </a:r>
            <a:endParaRPr lang="pt-BR" sz="1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458202"/>
            <a:ext cx="3162869" cy="18425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281" y="4225539"/>
            <a:ext cx="3355463" cy="26925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060" y="2909732"/>
            <a:ext cx="4720567" cy="1085566"/>
          </a:xfrm>
          <a:prstGeom prst="rect">
            <a:avLst/>
          </a:prstGeom>
        </p:spPr>
      </p:pic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5646" y="571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2513" y="1752600"/>
            <a:ext cx="8305800" cy="413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pt-BR" dirty="0"/>
              <a:t>Sistema de Ordem Superior </a:t>
            </a:r>
            <a:r>
              <a:rPr lang="pt-BR" dirty="0" smtClean="0"/>
              <a:t>são resultado de:</a:t>
            </a:r>
          </a:p>
          <a:p>
            <a:pPr>
              <a:buNone/>
            </a:pPr>
            <a:endParaRPr lang="pt-BR" dirty="0"/>
          </a:p>
          <a:p>
            <a:pPr marL="514350" indent="-514350">
              <a:buAutoNum type="arabicPeriod"/>
            </a:pPr>
            <a:r>
              <a:rPr lang="pt-BR" dirty="0" smtClean="0"/>
              <a:t>N </a:t>
            </a:r>
            <a:r>
              <a:rPr lang="pt-BR" dirty="0"/>
              <a:t>processos de primeira ordem em </a:t>
            </a:r>
            <a:r>
              <a:rPr lang="pt-BR" dirty="0" smtClean="0"/>
              <a:t>série;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2. processos com tempo </a:t>
            </a:r>
            <a:r>
              <a:rPr lang="pt-BR" dirty="0" smtClean="0"/>
              <a:t>morto;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3. processos com resposta </a:t>
            </a:r>
            <a:r>
              <a:rPr lang="pt-BR" dirty="0" smtClean="0"/>
              <a:t>inversa.</a:t>
            </a:r>
            <a:endParaRPr lang="en-US" altLang="en-US" dirty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827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3293" y="956108"/>
            <a:ext cx="8305800" cy="133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pt-BR" sz="2800" b="1" dirty="0"/>
              <a:t>N Processos de Primeira Ordem em </a:t>
            </a:r>
            <a:r>
              <a:rPr lang="pt-BR" sz="2800" b="1" dirty="0" smtClean="0"/>
              <a:t>Série</a:t>
            </a:r>
            <a:endParaRPr lang="pt-BR" sz="2800" b="1" dirty="0"/>
          </a:p>
          <a:p>
            <a:pPr>
              <a:buNone/>
            </a:pPr>
            <a:r>
              <a:rPr lang="pt-BR" sz="2400" dirty="0"/>
              <a:t>Dois sistemas de </a:t>
            </a:r>
            <a:r>
              <a:rPr lang="pt-BR" sz="2400" dirty="0" smtClean="0"/>
              <a:t>1ª. </a:t>
            </a:r>
            <a:r>
              <a:rPr lang="pt-BR" sz="2400" dirty="0"/>
              <a:t>ordem em </a:t>
            </a:r>
            <a:r>
              <a:rPr lang="pt-BR" sz="2400" dirty="0" smtClean="0"/>
              <a:t>série dão </a:t>
            </a:r>
            <a:r>
              <a:rPr lang="pt-BR" sz="2400" dirty="0"/>
              <a:t>origem a </a:t>
            </a:r>
            <a:r>
              <a:rPr lang="pt-BR" sz="2400" dirty="0" smtClean="0"/>
              <a:t>um sistema </a:t>
            </a:r>
            <a:r>
              <a:rPr lang="pt-BR" sz="2400" dirty="0"/>
              <a:t>de segunda </a:t>
            </a:r>
            <a:r>
              <a:rPr lang="pt-BR" sz="2400" dirty="0" smtClean="0"/>
              <a:t>ordem.</a:t>
            </a:r>
            <a:endParaRPr lang="en-US" altLang="en-US" sz="2400" dirty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25" y="2226954"/>
            <a:ext cx="5562600" cy="20288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47725" y="4284289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Fo"/>
              </a:rPr>
              <a:t>Cuja função </a:t>
            </a:r>
            <a:r>
              <a:rPr lang="pt-BR" dirty="0">
                <a:latin typeface="Fo"/>
              </a:rPr>
              <a:t>de </a:t>
            </a:r>
            <a:r>
              <a:rPr lang="pt-BR" dirty="0" smtClean="0">
                <a:latin typeface="Fo"/>
              </a:rPr>
              <a:t>transferência </a:t>
            </a:r>
            <a:r>
              <a:rPr lang="pt-BR" dirty="0" err="1">
                <a:latin typeface="Fn"/>
              </a:rPr>
              <a:t>G</a:t>
            </a:r>
            <a:r>
              <a:rPr lang="pt-BR" sz="1800" dirty="0" err="1">
                <a:latin typeface="Fn"/>
              </a:rPr>
              <a:t>p</a:t>
            </a:r>
            <a:r>
              <a:rPr lang="pt-BR" dirty="0">
                <a:latin typeface="Fo"/>
              </a:rPr>
              <a:t>(</a:t>
            </a:r>
            <a:r>
              <a:rPr lang="pt-BR" dirty="0">
                <a:latin typeface="Fn"/>
              </a:rPr>
              <a:t>s</a:t>
            </a:r>
            <a:r>
              <a:rPr lang="pt-BR" dirty="0">
                <a:latin typeface="Fo"/>
              </a:rPr>
              <a:t>) = </a:t>
            </a:r>
            <a:r>
              <a:rPr lang="pt-BR" dirty="0">
                <a:latin typeface="Fn"/>
              </a:rPr>
              <a:t>Y</a:t>
            </a:r>
            <a:r>
              <a:rPr lang="pt-BR" sz="1800" dirty="0">
                <a:latin typeface="Fo"/>
              </a:rPr>
              <a:t>2</a:t>
            </a:r>
            <a:r>
              <a:rPr lang="pt-BR" dirty="0">
                <a:latin typeface="Fo"/>
              </a:rPr>
              <a:t>(</a:t>
            </a:r>
            <a:r>
              <a:rPr lang="pt-BR" dirty="0">
                <a:latin typeface="Fn"/>
              </a:rPr>
              <a:t>s</a:t>
            </a:r>
            <a:r>
              <a:rPr lang="pt-BR" dirty="0">
                <a:latin typeface="Fo"/>
              </a:rPr>
              <a:t>)</a:t>
            </a:r>
            <a:r>
              <a:rPr lang="pt-BR" dirty="0">
                <a:latin typeface="Fn"/>
              </a:rPr>
              <a:t>/U</a:t>
            </a:r>
            <a:r>
              <a:rPr lang="pt-BR" dirty="0">
                <a:latin typeface="Fo"/>
              </a:rPr>
              <a:t>(</a:t>
            </a:r>
            <a:r>
              <a:rPr lang="pt-BR" dirty="0">
                <a:latin typeface="Fn"/>
              </a:rPr>
              <a:t>s</a:t>
            </a:r>
            <a:r>
              <a:rPr lang="pt-BR" dirty="0">
                <a:latin typeface="Fo"/>
              </a:rPr>
              <a:t>) </a:t>
            </a:r>
            <a:r>
              <a:rPr lang="pt-BR" dirty="0" smtClean="0">
                <a:latin typeface="Fo"/>
              </a:rPr>
              <a:t>será: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740" y="4904806"/>
            <a:ext cx="7105650" cy="1990725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4021" y="692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87" y="3349725"/>
            <a:ext cx="4417781" cy="316400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33292" y="3124200"/>
            <a:ext cx="4043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Fo"/>
              </a:rPr>
              <a:t>Características dinâmicas das respostas </a:t>
            </a:r>
            <a:r>
              <a:rPr lang="pt-BR" sz="1800" dirty="0">
                <a:latin typeface="Fo"/>
              </a:rPr>
              <a:t>de sistemas formados por sistemas de 1</a:t>
            </a:r>
            <a:r>
              <a:rPr lang="pt-BR" sz="1400" dirty="0">
                <a:latin typeface="Fn"/>
              </a:rPr>
              <a:t>a </a:t>
            </a:r>
            <a:r>
              <a:rPr lang="pt-BR" sz="1800" dirty="0" smtClean="0">
                <a:latin typeface="Fo"/>
              </a:rPr>
              <a:t>ordem, após perturbação </a:t>
            </a:r>
            <a:r>
              <a:rPr lang="pt-BR" sz="1800" dirty="0">
                <a:latin typeface="Fo"/>
              </a:rPr>
              <a:t>degrau em uma entrada:</a:t>
            </a:r>
            <a:endParaRPr lang="pt-BR" sz="1800" dirty="0"/>
          </a:p>
        </p:txBody>
      </p:sp>
      <p:sp>
        <p:nvSpPr>
          <p:cNvPr id="7" name="Retângulo 6"/>
          <p:cNvSpPr/>
          <p:nvPr/>
        </p:nvSpPr>
        <p:spPr>
          <a:xfrm>
            <a:off x="761999" y="4419600"/>
            <a:ext cx="4114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1.</a:t>
            </a:r>
            <a:r>
              <a:rPr lang="pt-BR" sz="1800" dirty="0">
                <a:latin typeface="Fo"/>
              </a:rPr>
              <a:t> as respostas </a:t>
            </a:r>
            <a:r>
              <a:rPr lang="pt-BR" sz="1800" dirty="0" smtClean="0">
                <a:latin typeface="Fo"/>
              </a:rPr>
              <a:t>são superamortecidas </a:t>
            </a:r>
            <a:r>
              <a:rPr lang="pt-BR" sz="1800" dirty="0">
                <a:latin typeface="Fo"/>
              </a:rPr>
              <a:t>e morosas, </a:t>
            </a:r>
            <a:r>
              <a:rPr lang="pt-BR" sz="1800" dirty="0" smtClean="0">
                <a:latin typeface="Fo"/>
              </a:rPr>
              <a:t>mostrando a </a:t>
            </a:r>
            <a:r>
              <a:rPr lang="pt-BR" sz="1800" dirty="0">
                <a:latin typeface="Fo"/>
              </a:rPr>
              <a:t>tradicional forma </a:t>
            </a:r>
            <a:r>
              <a:rPr lang="pt-BR" sz="1800" dirty="0" smtClean="0">
                <a:latin typeface="Ff"/>
              </a:rPr>
              <a:t>S;</a:t>
            </a:r>
            <a:endParaRPr lang="pt-BR" sz="1800" dirty="0">
              <a:latin typeface="Ff"/>
            </a:endParaRPr>
          </a:p>
          <a:p>
            <a:r>
              <a:rPr lang="pt-BR" sz="1800" b="1" dirty="0">
                <a:latin typeface="Fo"/>
              </a:rPr>
              <a:t>2.</a:t>
            </a:r>
            <a:r>
              <a:rPr lang="pt-BR" sz="1800" dirty="0">
                <a:latin typeface="Fo"/>
              </a:rPr>
              <a:t> aumentando-se o </a:t>
            </a:r>
            <a:r>
              <a:rPr lang="pt-BR" sz="1800" dirty="0" smtClean="0">
                <a:latin typeface="Fo"/>
              </a:rPr>
              <a:t>número </a:t>
            </a:r>
            <a:r>
              <a:rPr lang="pt-BR" sz="1800" dirty="0">
                <a:latin typeface="Fo"/>
              </a:rPr>
              <a:t>de sistemas em </a:t>
            </a:r>
            <a:r>
              <a:rPr lang="pt-BR" sz="1800" dirty="0" smtClean="0">
                <a:latin typeface="Fo"/>
              </a:rPr>
              <a:t>série, </a:t>
            </a:r>
            <a:r>
              <a:rPr lang="pt-BR" sz="1800" dirty="0">
                <a:latin typeface="Fo"/>
              </a:rPr>
              <a:t>aumenta-</a:t>
            </a:r>
          </a:p>
          <a:p>
            <a:r>
              <a:rPr lang="pt-BR" sz="1800" dirty="0">
                <a:latin typeface="Fo"/>
              </a:rPr>
              <a:t>se a morosidade da </a:t>
            </a:r>
            <a:r>
              <a:rPr lang="pt-BR" sz="1800" dirty="0" smtClean="0">
                <a:latin typeface="Fo"/>
              </a:rPr>
              <a:t>resposta;</a:t>
            </a:r>
            <a:endParaRPr lang="pt-BR" sz="1800" dirty="0">
              <a:latin typeface="Fo"/>
            </a:endParaRPr>
          </a:p>
          <a:p>
            <a:r>
              <a:rPr lang="pt-BR" sz="1800" b="1" dirty="0">
                <a:latin typeface="Fo"/>
              </a:rPr>
              <a:t>3.</a:t>
            </a:r>
            <a:r>
              <a:rPr lang="pt-BR" sz="1800" dirty="0">
                <a:latin typeface="Fo"/>
              </a:rPr>
              <a:t> a </a:t>
            </a:r>
            <a:r>
              <a:rPr lang="pt-BR" sz="1800" dirty="0" smtClean="0">
                <a:latin typeface="Fo"/>
              </a:rPr>
              <a:t>interação </a:t>
            </a:r>
            <a:r>
              <a:rPr lang="pt-BR" sz="1800" dirty="0">
                <a:latin typeface="Fo"/>
              </a:rPr>
              <a:t>aumenta a morosidade da </a:t>
            </a:r>
            <a:r>
              <a:rPr lang="pt-BR" sz="1800" dirty="0" smtClean="0">
                <a:latin typeface="Fo"/>
              </a:rPr>
              <a:t>resposta.</a:t>
            </a:r>
            <a:endParaRPr lang="pt-BR" sz="1800" dirty="0"/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latin typeface="Fo"/>
              </a:rPr>
              <a:t>Se </a:t>
            </a:r>
            <a:r>
              <a:rPr lang="pt-BR" sz="1800" dirty="0">
                <a:latin typeface="Fn"/>
              </a:rPr>
              <a:t>N </a:t>
            </a:r>
            <a:r>
              <a:rPr lang="pt-BR" sz="1800" dirty="0">
                <a:latin typeface="Fo"/>
              </a:rPr>
              <a:t>sistemas de 1</a:t>
            </a:r>
            <a:r>
              <a:rPr lang="pt-BR" sz="1400" dirty="0">
                <a:latin typeface="Fn"/>
              </a:rPr>
              <a:t>a </a:t>
            </a:r>
            <a:r>
              <a:rPr lang="pt-BR" sz="1800" dirty="0">
                <a:latin typeface="Fo"/>
              </a:rPr>
              <a:t>ordem </a:t>
            </a:r>
            <a:r>
              <a:rPr lang="pt-BR" sz="1800" dirty="0" smtClean="0">
                <a:latin typeface="Fo"/>
              </a:rPr>
              <a:t>são não-interativos</a:t>
            </a:r>
            <a:r>
              <a:rPr lang="pt-BR" sz="1800" dirty="0">
                <a:latin typeface="Fo"/>
              </a:rPr>
              <a:t>,</a:t>
            </a:r>
            <a:endParaRPr lang="pt-BR" sz="1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" y="1542871"/>
            <a:ext cx="3433763" cy="139541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019533" y="1447800"/>
            <a:ext cx="392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Fo"/>
              </a:rPr>
              <a:t>A </a:t>
            </a:r>
            <a:r>
              <a:rPr lang="pt-BR" sz="1800" dirty="0" smtClean="0">
                <a:latin typeface="Fq"/>
              </a:rPr>
              <a:t>função </a:t>
            </a:r>
            <a:r>
              <a:rPr lang="pt-BR" sz="1800" dirty="0">
                <a:latin typeface="Fq"/>
              </a:rPr>
              <a:t>de </a:t>
            </a:r>
            <a:r>
              <a:rPr lang="pt-BR" sz="1800" dirty="0" smtClean="0">
                <a:latin typeface="Fq"/>
              </a:rPr>
              <a:t>transferência </a:t>
            </a:r>
            <a:r>
              <a:rPr lang="pt-BR" sz="1800" dirty="0">
                <a:latin typeface="Fq"/>
              </a:rPr>
              <a:t>global </a:t>
            </a:r>
            <a:endParaRPr lang="pt-BR" sz="1800" dirty="0" smtClean="0">
              <a:latin typeface="Fq"/>
            </a:endParaRPr>
          </a:p>
          <a:p>
            <a:r>
              <a:rPr lang="pt-BR" sz="1800" dirty="0" err="1" smtClean="0">
                <a:latin typeface="Fn"/>
              </a:rPr>
              <a:t>G</a:t>
            </a:r>
            <a:r>
              <a:rPr lang="pt-BR" sz="1400" dirty="0" err="1" smtClean="0">
                <a:latin typeface="Fn"/>
              </a:rPr>
              <a:t>p</a:t>
            </a:r>
            <a:r>
              <a:rPr lang="pt-BR" sz="1800" dirty="0" smtClean="0">
                <a:latin typeface="Fo"/>
              </a:rPr>
              <a:t>(</a:t>
            </a:r>
            <a:r>
              <a:rPr lang="pt-BR" sz="1800" dirty="0" smtClean="0">
                <a:latin typeface="Fn"/>
              </a:rPr>
              <a:t>s</a:t>
            </a:r>
            <a:r>
              <a:rPr lang="pt-BR" sz="1800" dirty="0">
                <a:latin typeface="Fo"/>
              </a:rPr>
              <a:t>) = </a:t>
            </a:r>
            <a:r>
              <a:rPr lang="pt-BR" sz="1800" dirty="0">
                <a:latin typeface="Fn"/>
              </a:rPr>
              <a:t>Y</a:t>
            </a:r>
            <a:r>
              <a:rPr lang="pt-BR" sz="1400" dirty="0">
                <a:latin typeface="Fn"/>
              </a:rPr>
              <a:t>N</a:t>
            </a:r>
            <a:r>
              <a:rPr lang="pt-BR" sz="1800" dirty="0">
                <a:latin typeface="Fo"/>
              </a:rPr>
              <a:t>(</a:t>
            </a:r>
            <a:r>
              <a:rPr lang="pt-BR" sz="1800" dirty="0">
                <a:latin typeface="Fn"/>
              </a:rPr>
              <a:t>s</a:t>
            </a:r>
            <a:r>
              <a:rPr lang="pt-BR" sz="1800" dirty="0">
                <a:latin typeface="Fo"/>
              </a:rPr>
              <a:t>)</a:t>
            </a:r>
            <a:r>
              <a:rPr lang="pt-BR" sz="1800" dirty="0">
                <a:latin typeface="Fn"/>
              </a:rPr>
              <a:t>/</a:t>
            </a:r>
            <a:r>
              <a:rPr lang="pt-BR" sz="1800" dirty="0" smtClean="0">
                <a:latin typeface="Fn"/>
              </a:rPr>
              <a:t>U</a:t>
            </a:r>
            <a:r>
              <a:rPr lang="pt-BR" sz="1800" dirty="0" smtClean="0">
                <a:latin typeface="Fo"/>
              </a:rPr>
              <a:t>(</a:t>
            </a:r>
            <a:r>
              <a:rPr lang="pt-BR" sz="1800" dirty="0" smtClean="0">
                <a:latin typeface="Fn"/>
              </a:rPr>
              <a:t>s</a:t>
            </a:r>
            <a:r>
              <a:rPr lang="pt-BR" sz="1800" dirty="0" smtClean="0">
                <a:latin typeface="Fo"/>
              </a:rPr>
              <a:t>) será </a:t>
            </a:r>
            <a:r>
              <a:rPr lang="pt-BR" sz="1800" dirty="0">
                <a:latin typeface="Fo"/>
              </a:rPr>
              <a:t>igual </a:t>
            </a:r>
            <a:r>
              <a:rPr lang="pt-BR" sz="1800" dirty="0" smtClean="0">
                <a:latin typeface="Fo"/>
              </a:rPr>
              <a:t>a:</a:t>
            </a:r>
            <a:endParaRPr lang="pt-BR" sz="18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885" y="2199617"/>
            <a:ext cx="4395787" cy="810283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311" y="673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sp>
        <p:nvSpPr>
          <p:cNvPr id="12" name="Retângulo 11"/>
          <p:cNvSpPr/>
          <p:nvPr/>
        </p:nvSpPr>
        <p:spPr>
          <a:xfrm>
            <a:off x="851489" y="1905000"/>
            <a:ext cx="4253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latin typeface="Fo"/>
              </a:rPr>
              <a:t>O tempo morto pode ocorrer nas seguintes situações:</a:t>
            </a:r>
            <a:endParaRPr lang="pt-BR" sz="1800" dirty="0">
              <a:latin typeface="Fo"/>
            </a:endParaRPr>
          </a:p>
          <a:p>
            <a:endParaRPr lang="pt-BR" sz="1800" dirty="0" smtClean="0">
              <a:latin typeface="Fo"/>
            </a:endParaRPr>
          </a:p>
          <a:p>
            <a:pPr marL="342900" indent="-342900">
              <a:buAutoNum type="arabicPeriod"/>
            </a:pPr>
            <a:r>
              <a:rPr lang="pt-BR" sz="1800" dirty="0" smtClean="0">
                <a:latin typeface="Fo"/>
              </a:rPr>
              <a:t>Escoamento em tubos</a:t>
            </a:r>
          </a:p>
          <a:p>
            <a:pPr marL="342900" indent="-342900">
              <a:buAutoNum type="arabicPeriod"/>
            </a:pPr>
            <a:r>
              <a:rPr lang="pt-BR" sz="1800" dirty="0" smtClean="0">
                <a:latin typeface="Fo"/>
              </a:rPr>
              <a:t>Transporte de sólidos (esteiras)</a:t>
            </a:r>
          </a:p>
          <a:p>
            <a:pPr marL="342900" indent="-342900">
              <a:buAutoNum type="arabicPeriod"/>
            </a:pPr>
            <a:r>
              <a:rPr lang="pt-BR" sz="1800" dirty="0" smtClean="0">
                <a:latin typeface="Fo"/>
              </a:rPr>
              <a:t>Análises químicas</a:t>
            </a:r>
          </a:p>
          <a:p>
            <a:pPr marL="800100" lvl="1" indent="-342900">
              <a:buAutoNum type="arabicPeriod"/>
            </a:pPr>
            <a:r>
              <a:rPr lang="pt-BR" sz="1800" dirty="0" smtClean="0">
                <a:latin typeface="Fo"/>
              </a:rPr>
              <a:t>Tempo gasto para amostragem</a:t>
            </a:r>
          </a:p>
          <a:p>
            <a:pPr marL="800100" lvl="1" indent="-342900">
              <a:buAutoNum type="arabicPeriod"/>
            </a:pPr>
            <a:r>
              <a:rPr lang="pt-BR" sz="1800" dirty="0" smtClean="0">
                <a:latin typeface="Fo"/>
              </a:rPr>
              <a:t>Tempo gasto para análise</a:t>
            </a:r>
            <a:endParaRPr lang="pt-BR" sz="1800" dirty="0"/>
          </a:p>
        </p:txBody>
      </p:sp>
      <p:sp>
        <p:nvSpPr>
          <p:cNvPr id="13" name="Retângulo 12"/>
          <p:cNvSpPr/>
          <p:nvPr/>
        </p:nvSpPr>
        <p:spPr>
          <a:xfrm>
            <a:off x="4981037" y="1900687"/>
            <a:ext cx="4162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>
                <a:latin typeface="Fo"/>
              </a:rPr>
              <a:t>Descrição matemática</a:t>
            </a:r>
          </a:p>
          <a:p>
            <a:r>
              <a:rPr lang="pt-BR" sz="1800" dirty="0" smtClean="0">
                <a:latin typeface="Fo"/>
              </a:rPr>
              <a:t>O tempo morto, </a:t>
            </a:r>
            <a:r>
              <a:rPr lang="el-GR" sz="1800" b="1" dirty="0" smtClean="0">
                <a:latin typeface="Calibri" panose="020F0502020204030204" pitchFamily="34" charset="0"/>
              </a:rPr>
              <a:t>θ</a:t>
            </a:r>
            <a:r>
              <a:rPr lang="pt-BR" sz="1800" dirty="0" smtClean="0">
                <a:latin typeface="Calibri" panose="020F0502020204030204" pitchFamily="34" charset="0"/>
              </a:rPr>
              <a:t>, </a:t>
            </a:r>
            <a:r>
              <a:rPr lang="pt-BR" sz="1800" dirty="0">
                <a:latin typeface="Fo"/>
              </a:rPr>
              <a:t>entre uma entrada </a:t>
            </a:r>
            <a:r>
              <a:rPr lang="pt-BR" sz="1800" b="1" i="1" dirty="0">
                <a:latin typeface="Fo"/>
              </a:rPr>
              <a:t>u</a:t>
            </a:r>
            <a:r>
              <a:rPr lang="pt-BR" sz="1800" dirty="0">
                <a:latin typeface="Fo"/>
              </a:rPr>
              <a:t> e uma saída </a:t>
            </a:r>
            <a:r>
              <a:rPr lang="pt-BR" sz="1800" b="1" i="1" dirty="0">
                <a:latin typeface="Fo"/>
              </a:rPr>
              <a:t>y</a:t>
            </a:r>
            <a:r>
              <a:rPr lang="pt-BR" sz="1800" dirty="0">
                <a:latin typeface="Fo"/>
              </a:rPr>
              <a:t> pode ser descrito pela seguinte expressão: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21" y="3156049"/>
            <a:ext cx="35909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210773"/>
              </p:ext>
            </p:extLst>
          </p:nvPr>
        </p:nvGraphicFramePr>
        <p:xfrm>
          <a:off x="1219199" y="4997354"/>
          <a:ext cx="274320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imgW="1180588" imgH="418918" progId="Equation.DSMT4">
                  <p:embed/>
                </p:oleObj>
              </mc:Choice>
              <mc:Fallback>
                <p:oleObj name="Equation" r:id="rId7" imgW="1180588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199" y="4997354"/>
                        <a:ext cx="2743200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0" y="4163503"/>
            <a:ext cx="3878263" cy="24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759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sp>
        <p:nvSpPr>
          <p:cNvPr id="13" name="Retângulo 12"/>
          <p:cNvSpPr/>
          <p:nvPr/>
        </p:nvSpPr>
        <p:spPr>
          <a:xfrm>
            <a:off x="840116" y="1900687"/>
            <a:ext cx="8303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/>
              <a:t>Estudo </a:t>
            </a:r>
            <a:r>
              <a:rPr lang="pt-BR" sz="1800" b="1" dirty="0"/>
              <a:t>de Caso: </a:t>
            </a:r>
            <a:r>
              <a:rPr lang="pt-BR" sz="1800" dirty="0"/>
              <a:t>escoamento de um </a:t>
            </a:r>
            <a:r>
              <a:rPr lang="pt-BR" sz="1800" dirty="0" smtClean="0"/>
              <a:t>líquido por meio de um tubo.</a:t>
            </a:r>
          </a:p>
          <a:p>
            <a:endParaRPr lang="pt-BR" sz="1800" dirty="0" smtClean="0"/>
          </a:p>
          <a:p>
            <a:r>
              <a:rPr lang="pt-BR" sz="1800" dirty="0"/>
              <a:t>Deseja-se obter a resposta T(t) na extremidade de </a:t>
            </a:r>
            <a:r>
              <a:rPr lang="pt-BR" sz="1800" dirty="0" smtClean="0"/>
              <a:t>saída do </a:t>
            </a:r>
            <a:r>
              <a:rPr lang="pt-BR" sz="1800" dirty="0"/>
              <a:t>tubo, quando a sua temperatura de entrada T0(t) </a:t>
            </a:r>
            <a:r>
              <a:rPr lang="pt-BR" sz="1800" dirty="0" smtClean="0"/>
              <a:t>varia com </a:t>
            </a:r>
            <a:r>
              <a:rPr lang="pt-BR" sz="1800" dirty="0"/>
              <a:t>o tempo.</a:t>
            </a:r>
            <a:endParaRPr lang="pt-BR" sz="1800" dirty="0">
              <a:latin typeface="Fo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65" y="3352980"/>
            <a:ext cx="3956800" cy="127545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965" y="5029200"/>
            <a:ext cx="3516631" cy="709634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5646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sp>
        <p:nvSpPr>
          <p:cNvPr id="13" name="Retângulo 12"/>
          <p:cNvSpPr/>
          <p:nvPr/>
        </p:nvSpPr>
        <p:spPr>
          <a:xfrm>
            <a:off x="840116" y="1900687"/>
            <a:ext cx="8303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smtClean="0"/>
              <a:t>Estudo </a:t>
            </a:r>
            <a:r>
              <a:rPr lang="pt-BR" sz="1800" b="1" dirty="0"/>
              <a:t>de Caso: </a:t>
            </a:r>
            <a:r>
              <a:rPr lang="pt-BR" sz="1800" dirty="0"/>
              <a:t>escoamento de um </a:t>
            </a:r>
            <a:r>
              <a:rPr lang="pt-BR" sz="1800" dirty="0" smtClean="0"/>
              <a:t>líquido por meio de um tubo.</a:t>
            </a:r>
            <a:endParaRPr lang="pt-BR" sz="1800" dirty="0">
              <a:latin typeface="Fo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50180" y="2510287"/>
            <a:ext cx="8065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/>
              <a:t>No estado estacionário, </a:t>
            </a:r>
            <a:r>
              <a:rPr lang="pt-BR" sz="1800" dirty="0" err="1" smtClean="0"/>
              <a:t>To</a:t>
            </a:r>
            <a:r>
              <a:rPr lang="pt-BR" sz="1800" dirty="0" smtClean="0"/>
              <a:t> </a:t>
            </a:r>
            <a:r>
              <a:rPr lang="pt-BR" sz="1800" dirty="0" smtClean="0"/>
              <a:t>= </a:t>
            </a:r>
            <a:r>
              <a:rPr lang="pt-BR" sz="1800" dirty="0" smtClean="0"/>
              <a:t>T. </a:t>
            </a:r>
            <a:r>
              <a:rPr lang="pt-BR" sz="1800" dirty="0" smtClean="0"/>
              <a:t>Caso ocorra uma variação em </a:t>
            </a:r>
            <a:r>
              <a:rPr lang="pt-BR" sz="1800" dirty="0" err="1" smtClean="0"/>
              <a:t>To</a:t>
            </a:r>
            <a:r>
              <a:rPr lang="pt-BR" sz="1800" dirty="0" smtClean="0"/>
              <a:t>(t</a:t>
            </a:r>
            <a:r>
              <a:rPr lang="pt-BR" sz="1800" dirty="0" smtClean="0"/>
              <a:t>), a resposta T(t) seria idêntica a </a:t>
            </a:r>
            <a:r>
              <a:rPr lang="pt-BR" sz="1800" dirty="0" err="1" smtClean="0"/>
              <a:t>To</a:t>
            </a:r>
            <a:r>
              <a:rPr lang="pt-BR" sz="1800" dirty="0" smtClean="0"/>
              <a:t>(t), mas retarda a </a:t>
            </a:r>
            <a:r>
              <a:rPr lang="el-GR" b="1" dirty="0" smtClean="0">
                <a:latin typeface="Calibri" panose="020F0502020204030204" pitchFamily="34" charset="0"/>
              </a:rPr>
              <a:t>τ</a:t>
            </a:r>
            <a:r>
              <a:rPr lang="pt-BR" sz="1800" b="1" dirty="0" smtClean="0"/>
              <a:t>d</a:t>
            </a:r>
            <a:r>
              <a:rPr lang="pt-BR" sz="1800" dirty="0" smtClean="0"/>
              <a:t> unidades de tempo, em que </a:t>
            </a:r>
            <a:r>
              <a:rPr lang="el-GR" b="1" dirty="0">
                <a:latin typeface="Calibri" panose="020F0502020204030204" pitchFamily="34" charset="0"/>
              </a:rPr>
              <a:t>τ</a:t>
            </a:r>
            <a:r>
              <a:rPr lang="pt-BR" sz="1800" b="1" dirty="0"/>
              <a:t>d </a:t>
            </a:r>
            <a:r>
              <a:rPr lang="pt-BR" sz="1800" dirty="0" smtClean="0"/>
              <a:t>é </a:t>
            </a:r>
            <a:r>
              <a:rPr lang="pt-BR" sz="1800" dirty="0"/>
              <a:t>o tempo </a:t>
            </a:r>
            <a:r>
              <a:rPr lang="pt-BR" sz="1800" dirty="0" smtClean="0"/>
              <a:t>necessário </a:t>
            </a:r>
            <a:r>
              <a:rPr lang="pt-BR" sz="1800" dirty="0"/>
              <a:t>para uma </a:t>
            </a:r>
            <a:r>
              <a:rPr lang="pt-BR" sz="1800" dirty="0" smtClean="0"/>
              <a:t>partícula </a:t>
            </a:r>
            <a:r>
              <a:rPr lang="pt-BR" sz="1800" dirty="0"/>
              <a:t>do </a:t>
            </a:r>
            <a:r>
              <a:rPr lang="pt-BR" sz="1800" dirty="0" smtClean="0"/>
              <a:t>fluido escoar </a:t>
            </a:r>
            <a:r>
              <a:rPr lang="pt-BR" sz="1800" dirty="0"/>
              <a:t>da entrada do tubo </a:t>
            </a:r>
            <a:r>
              <a:rPr lang="pt-BR" sz="1800" dirty="0" smtClean="0"/>
              <a:t>até </a:t>
            </a:r>
            <a:r>
              <a:rPr lang="pt-BR" sz="1800" dirty="0"/>
              <a:t>a </a:t>
            </a:r>
            <a:r>
              <a:rPr lang="pt-BR" sz="1800" dirty="0" smtClean="0"/>
              <a:t>saída; </a:t>
            </a:r>
            <a:r>
              <a:rPr lang="pt-BR" sz="1800" dirty="0"/>
              <a:t>isto </a:t>
            </a:r>
            <a:r>
              <a:rPr lang="pt-BR" sz="1800" dirty="0" smtClean="0"/>
              <a:t>é, </a:t>
            </a:r>
            <a:r>
              <a:rPr lang="pt-BR" sz="1800" dirty="0"/>
              <a:t>o </a:t>
            </a:r>
            <a:r>
              <a:rPr lang="pt-BR" sz="1800" dirty="0" smtClean="0"/>
              <a:t>retardo por </a:t>
            </a:r>
            <a:r>
              <a:rPr lang="pt-BR" sz="1800" dirty="0"/>
              <a:t>transporte ou tempo morto.</a:t>
            </a:r>
            <a:endParaRPr lang="pt-BR" sz="1800" dirty="0">
              <a:latin typeface="Fo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135550"/>
            <a:ext cx="3725162" cy="253410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22212" y="4148490"/>
            <a:ext cx="4193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/>
              <a:t>Aplicando a Transformada de Laplace </a:t>
            </a:r>
            <a:r>
              <a:rPr lang="pt-BR" sz="1800" dirty="0" smtClean="0"/>
              <a:t>à relação </a:t>
            </a:r>
            <a:r>
              <a:rPr lang="pt-BR" sz="1800" dirty="0"/>
              <a:t>entre </a:t>
            </a:r>
            <a:r>
              <a:rPr lang="pt-BR" sz="1800" dirty="0" smtClean="0"/>
              <a:t>T(t) e </a:t>
            </a:r>
            <a:r>
              <a:rPr lang="pt-BR" sz="1800" dirty="0" err="1" smtClean="0"/>
              <a:t>To</a:t>
            </a:r>
            <a:r>
              <a:rPr lang="pt-BR" sz="1800" dirty="0" smtClean="0"/>
              <a:t>(t</a:t>
            </a:r>
            <a:r>
              <a:rPr lang="pt-BR" sz="1800" dirty="0"/>
              <a:t>), em </a:t>
            </a:r>
            <a:r>
              <a:rPr lang="pt-BR" sz="1800" dirty="0" smtClean="0"/>
              <a:t>temos das variáveis-desvio</a:t>
            </a:r>
            <a:r>
              <a:rPr lang="pt-BR" sz="1800" dirty="0"/>
              <a:t>, </a:t>
            </a:r>
            <a:r>
              <a:rPr lang="pt-BR" sz="1800" dirty="0" smtClean="0"/>
              <a:t>obtém-se:</a:t>
            </a:r>
            <a:endParaRPr lang="pt-BR" sz="1800" dirty="0">
              <a:latin typeface="F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961" y="5084760"/>
            <a:ext cx="2771887" cy="146844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896158" y="5334000"/>
            <a:ext cx="1247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Fo"/>
              </a:rPr>
              <a:t>Translação </a:t>
            </a:r>
          </a:p>
          <a:p>
            <a:r>
              <a:rPr lang="pt-BR" sz="1600" dirty="0" smtClean="0">
                <a:latin typeface="Fo"/>
              </a:rPr>
              <a:t>da Função</a:t>
            </a:r>
            <a:endParaRPr lang="pt-BR" sz="1600" dirty="0"/>
          </a:p>
        </p:txBody>
      </p:sp>
      <p:cxnSp>
        <p:nvCxnSpPr>
          <p:cNvPr id="10" name="Conector de seta reta 9"/>
          <p:cNvCxnSpPr/>
          <p:nvPr/>
        </p:nvCxnSpPr>
        <p:spPr bwMode="auto">
          <a:xfrm>
            <a:off x="7543800" y="5638800"/>
            <a:ext cx="4307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799" y="642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81" y="1688068"/>
            <a:ext cx="5181600" cy="2143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343" y="4071461"/>
            <a:ext cx="4333875" cy="2476500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096" y="678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848600" cy="762000"/>
          </a:xfrm>
        </p:spPr>
        <p:txBody>
          <a:bodyPr/>
          <a:lstStyle/>
          <a:p>
            <a:r>
              <a:rPr lang="pt-BR" sz="2800" dirty="0"/>
              <a:t>Comportamento Dinâmico de Sistemas de </a:t>
            </a:r>
            <a:r>
              <a:rPr lang="pt-BR" sz="2800" dirty="0" smtClean="0"/>
              <a:t>Ordem Superior</a:t>
            </a:r>
            <a:endParaRPr lang="en-US" altLang="en-US" sz="2800" dirty="0" smtClean="0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40116" y="1078468"/>
            <a:ext cx="783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Fo"/>
              </a:rPr>
              <a:t>Sistemas </a:t>
            </a:r>
            <a:r>
              <a:rPr lang="pt-BR" sz="1800" b="1" dirty="0" smtClean="0">
                <a:latin typeface="Fo"/>
              </a:rPr>
              <a:t>Dinâmicos </a:t>
            </a:r>
            <a:r>
              <a:rPr lang="pt-BR" sz="1800" b="1" dirty="0">
                <a:latin typeface="Fo"/>
              </a:rPr>
              <a:t>com Tempo Morto (</a:t>
            </a:r>
            <a:r>
              <a:rPr lang="pt-BR" sz="1800" b="1" dirty="0" smtClean="0">
                <a:latin typeface="Fo"/>
              </a:rPr>
              <a:t>Retardo por </a:t>
            </a:r>
            <a:r>
              <a:rPr lang="pt-BR" sz="1800" b="1" dirty="0">
                <a:latin typeface="Fo"/>
              </a:rPr>
              <a:t>Transporte)</a:t>
            </a:r>
            <a:endParaRPr lang="pt-BR" sz="1800" b="1" dirty="0"/>
          </a:p>
        </p:txBody>
      </p:sp>
      <p:sp>
        <p:nvSpPr>
          <p:cNvPr id="7" name="Retângulo 6"/>
          <p:cNvSpPr/>
          <p:nvPr/>
        </p:nvSpPr>
        <p:spPr>
          <a:xfrm>
            <a:off x="851489" y="1905000"/>
            <a:ext cx="42539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/>
              <a:t>Considere um sistema de </a:t>
            </a:r>
            <a:r>
              <a:rPr lang="pt-BR" sz="1800" dirty="0" smtClean="0"/>
              <a:t>1ª. </a:t>
            </a:r>
            <a:r>
              <a:rPr lang="pt-BR" sz="1800" dirty="0"/>
              <a:t>ordem com tempo morto, </a:t>
            </a:r>
            <a:r>
              <a:rPr lang="el-GR" b="1" dirty="0">
                <a:latin typeface="Calibri" panose="020F0502020204030204" pitchFamily="34" charset="0"/>
              </a:rPr>
              <a:t>τ</a:t>
            </a:r>
            <a:r>
              <a:rPr lang="pt-BR" sz="1800" b="1" dirty="0"/>
              <a:t>d</a:t>
            </a:r>
            <a:r>
              <a:rPr lang="pt-BR" sz="1800" dirty="0" smtClean="0"/>
              <a:t>, </a:t>
            </a:r>
            <a:r>
              <a:rPr lang="es-ES" sz="1800" dirty="0" smtClean="0"/>
              <a:t>entre </a:t>
            </a:r>
            <a:r>
              <a:rPr lang="es-ES" sz="1800" dirty="0"/>
              <a:t>a entrada u(t) e a </a:t>
            </a:r>
            <a:r>
              <a:rPr lang="pt-BR" sz="1800" dirty="0" smtClean="0"/>
              <a:t>saída</a:t>
            </a:r>
            <a:r>
              <a:rPr lang="es-ES" sz="1800" dirty="0" smtClean="0"/>
              <a:t> </a:t>
            </a:r>
            <a:r>
              <a:rPr lang="es-ES" sz="1800" dirty="0"/>
              <a:t>y(t)</a:t>
            </a:r>
            <a:endParaRPr 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48" y="3048000"/>
            <a:ext cx="3836933" cy="16859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89" y="4714875"/>
            <a:ext cx="3956432" cy="206692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983313" y="1905000"/>
            <a:ext cx="4160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/>
              <a:t>Considere um sistema de </a:t>
            </a:r>
            <a:r>
              <a:rPr lang="pt-BR" sz="1800" dirty="0" smtClean="0"/>
              <a:t>2ª. </a:t>
            </a:r>
            <a:r>
              <a:rPr lang="pt-BR" sz="1800" dirty="0"/>
              <a:t>ordem com tempo morto, </a:t>
            </a:r>
            <a:r>
              <a:rPr lang="el-GR" b="1" dirty="0">
                <a:latin typeface="Calibri" panose="020F0502020204030204" pitchFamily="34" charset="0"/>
              </a:rPr>
              <a:t>τ</a:t>
            </a:r>
            <a:r>
              <a:rPr lang="pt-BR" sz="1800" b="1" dirty="0"/>
              <a:t>d</a:t>
            </a:r>
            <a:r>
              <a:rPr lang="pt-BR" sz="1800" dirty="0" smtClean="0"/>
              <a:t>, </a:t>
            </a:r>
            <a:r>
              <a:rPr lang="es-ES" sz="1800" dirty="0" smtClean="0"/>
              <a:t>entre </a:t>
            </a:r>
            <a:r>
              <a:rPr lang="es-ES" sz="1800" dirty="0"/>
              <a:t>a entrada u(t) e a </a:t>
            </a:r>
            <a:r>
              <a:rPr lang="pt-BR" sz="1800" dirty="0" smtClean="0"/>
              <a:t>saída</a:t>
            </a:r>
            <a:r>
              <a:rPr lang="es-ES" sz="1800" dirty="0" smtClean="0"/>
              <a:t> </a:t>
            </a:r>
            <a:r>
              <a:rPr lang="es-ES" sz="1800" dirty="0"/>
              <a:t>y(t)</a:t>
            </a:r>
            <a:endParaRPr lang="pt-BR" sz="1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144" y="3890962"/>
            <a:ext cx="3629025" cy="787764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5646" y="860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621</Words>
  <Application>Microsoft Office PowerPoint</Application>
  <PresentationFormat>Apresentação na tela (4:3)</PresentationFormat>
  <Paragraphs>68</Paragraphs>
  <Slides>11</Slides>
  <Notes>10</Notes>
  <HiddenSlides>0</HiddenSlides>
  <MMClips>11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Arial</vt:lpstr>
      <vt:lpstr>Calibri</vt:lpstr>
      <vt:lpstr>Ff</vt:lpstr>
      <vt:lpstr>Fn</vt:lpstr>
      <vt:lpstr>Fo</vt:lpstr>
      <vt:lpstr>Fq</vt:lpstr>
      <vt:lpstr>Times New Roman</vt:lpstr>
      <vt:lpstr>Default Design</vt:lpstr>
      <vt:lpstr>Equation</vt:lpstr>
      <vt:lpstr>Comportamento Dinâmico de Sistemas de Ordem Superior Controle de Processos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  <vt:lpstr>Comportamento Dinâmico de Sistemas de Ordem Superior</vt:lpstr>
    </vt:vector>
  </TitlesOfParts>
  <Company>Dell Computer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Rogers</cp:lastModifiedBy>
  <cp:revision>168</cp:revision>
  <dcterms:created xsi:type="dcterms:W3CDTF">1998-11-19T16:32:46Z</dcterms:created>
  <dcterms:modified xsi:type="dcterms:W3CDTF">2020-05-09T21:19:42Z</dcterms:modified>
</cp:coreProperties>
</file>