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330" r:id="rId2"/>
    <p:sldId id="627" r:id="rId3"/>
    <p:sldId id="628" r:id="rId4"/>
    <p:sldId id="361" r:id="rId5"/>
    <p:sldId id="630" r:id="rId6"/>
    <p:sldId id="631" r:id="rId7"/>
    <p:sldId id="653" r:id="rId8"/>
    <p:sldId id="652" r:id="rId9"/>
    <p:sldId id="552" r:id="rId10"/>
    <p:sldId id="632" r:id="rId11"/>
    <p:sldId id="616" r:id="rId12"/>
    <p:sldId id="394" r:id="rId13"/>
    <p:sldId id="395" r:id="rId14"/>
    <p:sldId id="656" r:id="rId15"/>
    <p:sldId id="620" r:id="rId16"/>
    <p:sldId id="621" r:id="rId17"/>
    <p:sldId id="622" r:id="rId18"/>
    <p:sldId id="623" r:id="rId19"/>
    <p:sldId id="624" r:id="rId20"/>
    <p:sldId id="563" r:id="rId21"/>
    <p:sldId id="655" r:id="rId22"/>
    <p:sldId id="625" r:id="rId23"/>
    <p:sldId id="626" r:id="rId24"/>
    <p:sldId id="564" r:id="rId25"/>
    <p:sldId id="661" r:id="rId26"/>
    <p:sldId id="662" r:id="rId27"/>
    <p:sldId id="663" r:id="rId28"/>
    <p:sldId id="664" r:id="rId29"/>
    <p:sldId id="665" r:id="rId30"/>
    <p:sldId id="666" r:id="rId31"/>
    <p:sldId id="565" r:id="rId32"/>
    <p:sldId id="566" r:id="rId33"/>
    <p:sldId id="567" r:id="rId34"/>
    <p:sldId id="568" r:id="rId35"/>
    <p:sldId id="569" r:id="rId36"/>
    <p:sldId id="570" r:id="rId37"/>
    <p:sldId id="571" r:id="rId38"/>
    <p:sldId id="667" r:id="rId39"/>
    <p:sldId id="668" r:id="rId40"/>
    <p:sldId id="572" r:id="rId41"/>
    <p:sldId id="573" r:id="rId42"/>
    <p:sldId id="574" r:id="rId43"/>
    <p:sldId id="575" r:id="rId44"/>
    <p:sldId id="580" r:id="rId45"/>
    <p:sldId id="581" r:id="rId46"/>
    <p:sldId id="576" r:id="rId47"/>
    <p:sldId id="577" r:id="rId48"/>
    <p:sldId id="578" r:id="rId49"/>
    <p:sldId id="579" r:id="rId50"/>
    <p:sldId id="669" r:id="rId51"/>
    <p:sldId id="670" r:id="rId52"/>
    <p:sldId id="671" r:id="rId53"/>
    <p:sldId id="672" r:id="rId54"/>
    <p:sldId id="673" r:id="rId55"/>
    <p:sldId id="674" r:id="rId56"/>
    <p:sldId id="675" r:id="rId57"/>
    <p:sldId id="676" r:id="rId58"/>
    <p:sldId id="677" r:id="rId59"/>
    <p:sldId id="678" r:id="rId60"/>
    <p:sldId id="679" r:id="rId61"/>
    <p:sldId id="680" r:id="rId62"/>
    <p:sldId id="681" r:id="rId63"/>
    <p:sldId id="682" r:id="rId64"/>
    <p:sldId id="683" r:id="rId65"/>
    <p:sldId id="684" r:id="rId66"/>
    <p:sldId id="685" r:id="rId67"/>
    <p:sldId id="582" r:id="rId68"/>
    <p:sldId id="583" r:id="rId69"/>
    <p:sldId id="584" r:id="rId70"/>
    <p:sldId id="585" r:id="rId71"/>
    <p:sldId id="592" r:id="rId72"/>
    <p:sldId id="593" r:id="rId73"/>
    <p:sldId id="594" r:id="rId74"/>
    <p:sldId id="595" r:id="rId75"/>
    <p:sldId id="596" r:id="rId76"/>
    <p:sldId id="597" r:id="rId77"/>
    <p:sldId id="598" r:id="rId78"/>
    <p:sldId id="599" r:id="rId79"/>
    <p:sldId id="600" r:id="rId80"/>
    <p:sldId id="602" r:id="rId81"/>
    <p:sldId id="603" r:id="rId82"/>
    <p:sldId id="604" r:id="rId83"/>
    <p:sldId id="605" r:id="rId84"/>
    <p:sldId id="606" r:id="rId85"/>
    <p:sldId id="607" r:id="rId86"/>
    <p:sldId id="608" r:id="rId87"/>
    <p:sldId id="609" r:id="rId88"/>
    <p:sldId id="610" r:id="rId89"/>
    <p:sldId id="633" r:id="rId90"/>
    <p:sldId id="638" r:id="rId91"/>
    <p:sldId id="639" r:id="rId92"/>
    <p:sldId id="660" r:id="rId93"/>
    <p:sldId id="640" r:id="rId94"/>
    <p:sldId id="634" r:id="rId95"/>
    <p:sldId id="635" r:id="rId96"/>
    <p:sldId id="636" r:id="rId97"/>
    <p:sldId id="637" r:id="rId98"/>
    <p:sldId id="641" r:id="rId99"/>
    <p:sldId id="642" r:id="rId100"/>
    <p:sldId id="643" r:id="rId101"/>
    <p:sldId id="644" r:id="rId102"/>
    <p:sldId id="645" r:id="rId103"/>
    <p:sldId id="646" r:id="rId104"/>
    <p:sldId id="647" r:id="rId105"/>
    <p:sldId id="648" r:id="rId106"/>
    <p:sldId id="649" r:id="rId107"/>
    <p:sldId id="650" r:id="rId108"/>
    <p:sldId id="651" r:id="rId109"/>
    <p:sldId id="586" r:id="rId110"/>
    <p:sldId id="587" r:id="rId111"/>
    <p:sldId id="588" r:id="rId112"/>
    <p:sldId id="589" r:id="rId113"/>
    <p:sldId id="590" r:id="rId114"/>
    <p:sldId id="591" r:id="rId115"/>
    <p:sldId id="614" r:id="rId116"/>
    <p:sldId id="615" r:id="rId11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FF9933"/>
    <a:srgbClr val="000099"/>
    <a:srgbClr val="008000"/>
    <a:srgbClr val="009900"/>
    <a:srgbClr val="3333FF"/>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7" autoAdjust="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0536C-AC24-4CF2-8111-770B5955AC22}" type="doc">
      <dgm:prSet loTypeId="urn:microsoft.com/office/officeart/2005/8/layout/vList5" loCatId="list" qsTypeId="urn:microsoft.com/office/officeart/2005/8/quickstyle/simple1#1" qsCatId="simple" csTypeId="urn:microsoft.com/office/officeart/2005/8/colors/accent2_3" csCatId="accent2" phldr="1"/>
      <dgm:spPr/>
      <dgm:t>
        <a:bodyPr/>
        <a:lstStyle/>
        <a:p>
          <a:endParaRPr lang="pt-BR"/>
        </a:p>
      </dgm:t>
    </dgm:pt>
    <dgm:pt modelId="{52E2287F-4C6A-4E70-9A67-BBA7793E2611}">
      <dgm:prSet custT="1"/>
      <dgm:spPr/>
      <dgm:t>
        <a:bodyPr/>
        <a:lstStyle/>
        <a:p>
          <a:pPr rtl="0"/>
          <a:r>
            <a:rPr lang="en-US" sz="2400" b="0" dirty="0" err="1">
              <a:latin typeface="Calibri" pitchFamily="34" charset="0"/>
            </a:rPr>
            <a:t>Definição</a:t>
          </a:r>
          <a:r>
            <a:rPr lang="en-US" sz="2400" b="0" dirty="0">
              <a:latin typeface="Calibri" pitchFamily="34" charset="0"/>
            </a:rPr>
            <a:t> de </a:t>
          </a:r>
          <a:r>
            <a:rPr lang="en-US" sz="2400" b="0" dirty="0" err="1">
              <a:latin typeface="Calibri" pitchFamily="34" charset="0"/>
            </a:rPr>
            <a:t>objetivo</a:t>
          </a:r>
          <a:r>
            <a:rPr lang="en-US" sz="2400" b="0" dirty="0">
              <a:latin typeface="Calibri" pitchFamily="34" charset="0"/>
            </a:rPr>
            <a:t> e </a:t>
          </a:r>
          <a:r>
            <a:rPr lang="en-US" sz="2400" b="0" dirty="0" err="1">
              <a:latin typeface="Calibri" pitchFamily="34" charset="0"/>
            </a:rPr>
            <a:t>escopo</a:t>
          </a:r>
          <a:endParaRPr lang="pt-BR" sz="2400" b="0" dirty="0">
            <a:latin typeface="Calibri" pitchFamily="34" charset="0"/>
          </a:endParaRPr>
        </a:p>
      </dgm:t>
    </dgm:pt>
    <dgm:pt modelId="{4DE43C89-1165-4476-AE5A-18A74519A678}" type="parTrans" cxnId="{37910BCF-443B-4275-8C6C-BEBD7AE299D0}">
      <dgm:prSet/>
      <dgm:spPr/>
      <dgm:t>
        <a:bodyPr/>
        <a:lstStyle/>
        <a:p>
          <a:endParaRPr lang="pt-BR">
            <a:latin typeface="Calibri" pitchFamily="34" charset="0"/>
          </a:endParaRPr>
        </a:p>
      </dgm:t>
    </dgm:pt>
    <dgm:pt modelId="{4F69DFA3-DCB2-482E-9D62-356936AC50E8}" type="sibTrans" cxnId="{37910BCF-443B-4275-8C6C-BEBD7AE299D0}">
      <dgm:prSet/>
      <dgm:spPr/>
      <dgm:t>
        <a:bodyPr/>
        <a:lstStyle/>
        <a:p>
          <a:endParaRPr lang="pt-BR">
            <a:latin typeface="Calibri" pitchFamily="34" charset="0"/>
          </a:endParaRPr>
        </a:p>
      </dgm:t>
    </dgm:pt>
    <dgm:pt modelId="{526706F4-0ABC-4756-97B1-213102473F8C}">
      <dgm:prSet custT="1"/>
      <dgm:spPr/>
      <dgm:t>
        <a:bodyPr/>
        <a:lstStyle/>
        <a:p>
          <a:r>
            <a:rPr lang="pt-BR" sz="1600" dirty="0">
              <a:latin typeface="Calibri" pitchFamily="34" charset="0"/>
            </a:rPr>
            <a:t>Propósito</a:t>
          </a:r>
        </a:p>
      </dgm:t>
    </dgm:pt>
    <dgm:pt modelId="{796C6BAE-F7D8-4A83-85CB-116B934A7AAC}" type="parTrans" cxnId="{9C68CC96-B440-4609-9197-B915F1E185F5}">
      <dgm:prSet/>
      <dgm:spPr/>
      <dgm:t>
        <a:bodyPr/>
        <a:lstStyle/>
        <a:p>
          <a:endParaRPr lang="pt-BR">
            <a:latin typeface="Calibri" pitchFamily="34" charset="0"/>
          </a:endParaRPr>
        </a:p>
      </dgm:t>
    </dgm:pt>
    <dgm:pt modelId="{86EBFB02-E8F1-4F7D-951C-97CAE1639CBF}" type="sibTrans" cxnId="{9C68CC96-B440-4609-9197-B915F1E185F5}">
      <dgm:prSet/>
      <dgm:spPr/>
      <dgm:t>
        <a:bodyPr/>
        <a:lstStyle/>
        <a:p>
          <a:endParaRPr lang="pt-BR">
            <a:latin typeface="Calibri" pitchFamily="34" charset="0"/>
          </a:endParaRPr>
        </a:p>
      </dgm:t>
    </dgm:pt>
    <dgm:pt modelId="{7E00B984-638B-4D21-B500-8F144AF03511}">
      <dgm:prSet custT="1"/>
      <dgm:spPr/>
      <dgm:t>
        <a:bodyPr/>
        <a:lstStyle/>
        <a:p>
          <a:r>
            <a:rPr lang="en-US" sz="2400" dirty="0" err="1">
              <a:latin typeface="Calibri" pitchFamily="34" charset="0"/>
            </a:rPr>
            <a:t>Análise</a:t>
          </a:r>
          <a:r>
            <a:rPr lang="en-US" sz="2400" dirty="0">
              <a:latin typeface="Calibri" pitchFamily="34" charset="0"/>
            </a:rPr>
            <a:t> de </a:t>
          </a:r>
          <a:r>
            <a:rPr lang="en-US" sz="2400" dirty="0" err="1">
              <a:latin typeface="Calibri" pitchFamily="34" charset="0"/>
            </a:rPr>
            <a:t>Inventário</a:t>
          </a:r>
          <a:endParaRPr lang="pt-BR" sz="2400" dirty="0">
            <a:latin typeface="Calibri" pitchFamily="34" charset="0"/>
          </a:endParaRPr>
        </a:p>
      </dgm:t>
    </dgm:pt>
    <dgm:pt modelId="{2AA8D292-02A3-4609-9C14-E586CB688ADC}" type="parTrans" cxnId="{352AE76E-FDDF-4FEF-9B48-A9E4C3D08B6B}">
      <dgm:prSet/>
      <dgm:spPr/>
      <dgm:t>
        <a:bodyPr/>
        <a:lstStyle/>
        <a:p>
          <a:endParaRPr lang="pt-BR">
            <a:latin typeface="Calibri" pitchFamily="34" charset="0"/>
          </a:endParaRPr>
        </a:p>
      </dgm:t>
    </dgm:pt>
    <dgm:pt modelId="{FDADB31F-F1F9-4240-A2FF-E754DC8DAB15}" type="sibTrans" cxnId="{352AE76E-FDDF-4FEF-9B48-A9E4C3D08B6B}">
      <dgm:prSet/>
      <dgm:spPr/>
      <dgm:t>
        <a:bodyPr/>
        <a:lstStyle/>
        <a:p>
          <a:endParaRPr lang="pt-BR">
            <a:latin typeface="Calibri" pitchFamily="34" charset="0"/>
          </a:endParaRPr>
        </a:p>
      </dgm:t>
    </dgm:pt>
    <dgm:pt modelId="{0947D35F-A7E3-422D-A396-369DAFEAD7F3}">
      <dgm:prSet custT="1"/>
      <dgm:spPr/>
      <dgm:t>
        <a:bodyPr/>
        <a:lstStyle/>
        <a:p>
          <a:r>
            <a:rPr lang="pt-BR" sz="1600" dirty="0">
              <a:latin typeface="Calibri" pitchFamily="34" charset="0"/>
            </a:rPr>
            <a:t>Entrada / Saída</a:t>
          </a:r>
        </a:p>
      </dgm:t>
    </dgm:pt>
    <dgm:pt modelId="{37A7936D-E139-4DF7-9585-94543FA36EE9}" type="parTrans" cxnId="{4A6448EF-CE90-4ACE-B205-0FABDAAA2156}">
      <dgm:prSet/>
      <dgm:spPr/>
      <dgm:t>
        <a:bodyPr/>
        <a:lstStyle/>
        <a:p>
          <a:endParaRPr lang="pt-BR">
            <a:latin typeface="Calibri" pitchFamily="34" charset="0"/>
          </a:endParaRPr>
        </a:p>
      </dgm:t>
    </dgm:pt>
    <dgm:pt modelId="{AC221DFA-2FAC-4298-B41C-6E0C96FA10CE}" type="sibTrans" cxnId="{4A6448EF-CE90-4ACE-B205-0FABDAAA2156}">
      <dgm:prSet/>
      <dgm:spPr/>
      <dgm:t>
        <a:bodyPr/>
        <a:lstStyle/>
        <a:p>
          <a:endParaRPr lang="pt-BR">
            <a:latin typeface="Calibri" pitchFamily="34" charset="0"/>
          </a:endParaRPr>
        </a:p>
      </dgm:t>
    </dgm:pt>
    <dgm:pt modelId="{9C0EE086-7DB4-4EF9-B08A-09FB038F24B0}">
      <dgm:prSet custT="1"/>
      <dgm:spPr/>
      <dgm:t>
        <a:bodyPr/>
        <a:lstStyle/>
        <a:p>
          <a:r>
            <a:rPr lang="en-US" sz="2400" dirty="0" err="1">
              <a:solidFill>
                <a:schemeClr val="accent6">
                  <a:lumMod val="50000"/>
                </a:schemeClr>
              </a:solidFill>
              <a:latin typeface="Calibri" pitchFamily="34" charset="0"/>
            </a:rPr>
            <a:t>Interpretação</a:t>
          </a:r>
          <a:endParaRPr lang="pt-BR" sz="2400" dirty="0">
            <a:solidFill>
              <a:schemeClr val="accent6">
                <a:lumMod val="50000"/>
              </a:schemeClr>
            </a:solidFill>
            <a:latin typeface="Calibri" pitchFamily="34" charset="0"/>
          </a:endParaRPr>
        </a:p>
      </dgm:t>
    </dgm:pt>
    <dgm:pt modelId="{ACE455CD-6012-4950-87B7-F08B499A7A49}" type="parTrans" cxnId="{A9D1ACCC-9F5A-4A48-A49F-3475AD823711}">
      <dgm:prSet/>
      <dgm:spPr/>
      <dgm:t>
        <a:bodyPr/>
        <a:lstStyle/>
        <a:p>
          <a:endParaRPr lang="pt-BR">
            <a:latin typeface="Calibri" pitchFamily="34" charset="0"/>
          </a:endParaRPr>
        </a:p>
      </dgm:t>
    </dgm:pt>
    <dgm:pt modelId="{E1CA91E3-E990-452E-B190-0AC59022379D}" type="sibTrans" cxnId="{A9D1ACCC-9F5A-4A48-A49F-3475AD823711}">
      <dgm:prSet/>
      <dgm:spPr/>
      <dgm:t>
        <a:bodyPr/>
        <a:lstStyle/>
        <a:p>
          <a:endParaRPr lang="pt-BR">
            <a:latin typeface="Calibri" pitchFamily="34" charset="0"/>
          </a:endParaRPr>
        </a:p>
      </dgm:t>
    </dgm:pt>
    <dgm:pt modelId="{12B9044C-DE62-4884-8E6F-6356CEA99583}">
      <dgm:prSet custT="1"/>
      <dgm:spPr/>
      <dgm:t>
        <a:bodyPr/>
        <a:lstStyle/>
        <a:p>
          <a:r>
            <a:rPr lang="pt-BR" sz="1600" dirty="0">
              <a:latin typeface="Calibri" pitchFamily="34" charset="0"/>
            </a:rPr>
            <a:t>Identificação dos problemas</a:t>
          </a:r>
        </a:p>
      </dgm:t>
    </dgm:pt>
    <dgm:pt modelId="{8536A9A3-ACA4-4DC5-AB6B-09E3AF318DA0}" type="parTrans" cxnId="{D7720997-CBB1-45C4-A048-12EC82254691}">
      <dgm:prSet/>
      <dgm:spPr/>
      <dgm:t>
        <a:bodyPr/>
        <a:lstStyle/>
        <a:p>
          <a:endParaRPr lang="pt-BR">
            <a:latin typeface="Calibri" pitchFamily="34" charset="0"/>
          </a:endParaRPr>
        </a:p>
      </dgm:t>
    </dgm:pt>
    <dgm:pt modelId="{755FA838-4E6B-4DC3-9558-D9071CC7573E}" type="sibTrans" cxnId="{D7720997-CBB1-45C4-A048-12EC82254691}">
      <dgm:prSet/>
      <dgm:spPr/>
      <dgm:t>
        <a:bodyPr/>
        <a:lstStyle/>
        <a:p>
          <a:endParaRPr lang="pt-BR">
            <a:latin typeface="Calibri" pitchFamily="34" charset="0"/>
          </a:endParaRPr>
        </a:p>
      </dgm:t>
    </dgm:pt>
    <dgm:pt modelId="{3668AF18-7382-4E0A-8FCD-EF0531F7017F}">
      <dgm:prSet custT="1"/>
      <dgm:spPr/>
      <dgm:t>
        <a:bodyPr/>
        <a:lstStyle/>
        <a:p>
          <a:r>
            <a:rPr lang="en-US" sz="2400" dirty="0" err="1">
              <a:solidFill>
                <a:schemeClr val="accent6">
                  <a:lumMod val="50000"/>
                </a:schemeClr>
              </a:solidFill>
              <a:latin typeface="Calibri" pitchFamily="34" charset="0"/>
            </a:rPr>
            <a:t>Avaliação</a:t>
          </a:r>
          <a:r>
            <a:rPr lang="en-US" sz="2400" dirty="0">
              <a:solidFill>
                <a:schemeClr val="accent6">
                  <a:lumMod val="50000"/>
                </a:schemeClr>
              </a:solidFill>
              <a:latin typeface="Calibri" pitchFamily="34" charset="0"/>
            </a:rPr>
            <a:t> do </a:t>
          </a:r>
          <a:r>
            <a:rPr lang="en-US" sz="2400" dirty="0" err="1">
              <a:solidFill>
                <a:schemeClr val="accent6">
                  <a:lumMod val="50000"/>
                </a:schemeClr>
              </a:solidFill>
              <a:latin typeface="Calibri" pitchFamily="34" charset="0"/>
            </a:rPr>
            <a:t>Impacto</a:t>
          </a:r>
          <a:endParaRPr lang="pt-BR" sz="2400" dirty="0">
            <a:solidFill>
              <a:schemeClr val="accent6">
                <a:lumMod val="50000"/>
              </a:schemeClr>
            </a:solidFill>
            <a:latin typeface="Calibri" pitchFamily="34" charset="0"/>
          </a:endParaRPr>
        </a:p>
      </dgm:t>
    </dgm:pt>
    <dgm:pt modelId="{20396012-904B-4E0E-9B5D-7698B302661E}" type="parTrans" cxnId="{9FA4F1DE-B3D6-406B-A93C-B84BBB4E42CE}">
      <dgm:prSet/>
      <dgm:spPr/>
      <dgm:t>
        <a:bodyPr/>
        <a:lstStyle/>
        <a:p>
          <a:endParaRPr lang="pt-BR">
            <a:latin typeface="Calibri" pitchFamily="34" charset="0"/>
          </a:endParaRPr>
        </a:p>
      </dgm:t>
    </dgm:pt>
    <dgm:pt modelId="{3F6AF92A-D8CA-469F-9AF8-C5171F8AAE8C}" type="sibTrans" cxnId="{9FA4F1DE-B3D6-406B-A93C-B84BBB4E42CE}">
      <dgm:prSet/>
      <dgm:spPr/>
      <dgm:t>
        <a:bodyPr/>
        <a:lstStyle/>
        <a:p>
          <a:endParaRPr lang="pt-BR">
            <a:latin typeface="Calibri" pitchFamily="34" charset="0"/>
          </a:endParaRPr>
        </a:p>
      </dgm:t>
    </dgm:pt>
    <dgm:pt modelId="{9C4D3564-0095-4A06-AAE6-709C27B15E9D}">
      <dgm:prSet custT="1"/>
      <dgm:spPr/>
      <dgm:t>
        <a:bodyPr/>
        <a:lstStyle/>
        <a:p>
          <a:r>
            <a:rPr lang="pt-BR" sz="1600" dirty="0">
              <a:latin typeface="Calibri" pitchFamily="34" charset="0"/>
            </a:rPr>
            <a:t>Seleção</a:t>
          </a:r>
        </a:p>
      </dgm:t>
    </dgm:pt>
    <dgm:pt modelId="{7E9BE140-CC10-4FAA-8446-DBF2E7FD47CE}" type="parTrans" cxnId="{E1F93778-0484-4ED0-BA48-03BE8F0E2348}">
      <dgm:prSet/>
      <dgm:spPr/>
      <dgm:t>
        <a:bodyPr/>
        <a:lstStyle/>
        <a:p>
          <a:endParaRPr lang="pt-BR">
            <a:latin typeface="Calibri" pitchFamily="34" charset="0"/>
          </a:endParaRPr>
        </a:p>
      </dgm:t>
    </dgm:pt>
    <dgm:pt modelId="{3FEB6848-0FC9-4EF9-A43C-DC9F5C221D6B}" type="sibTrans" cxnId="{E1F93778-0484-4ED0-BA48-03BE8F0E2348}">
      <dgm:prSet/>
      <dgm:spPr/>
      <dgm:t>
        <a:bodyPr/>
        <a:lstStyle/>
        <a:p>
          <a:endParaRPr lang="pt-BR">
            <a:latin typeface="Calibri" pitchFamily="34" charset="0"/>
          </a:endParaRPr>
        </a:p>
      </dgm:t>
    </dgm:pt>
    <dgm:pt modelId="{3091274C-FB0E-4077-AFC3-F97EC663B90D}">
      <dgm:prSet custT="1"/>
      <dgm:spPr/>
      <dgm:t>
        <a:bodyPr/>
        <a:lstStyle/>
        <a:p>
          <a:r>
            <a:rPr lang="pt-BR" sz="1600" dirty="0">
              <a:latin typeface="Calibri" pitchFamily="34" charset="0"/>
            </a:rPr>
            <a:t>Escopo (limites)</a:t>
          </a:r>
        </a:p>
      </dgm:t>
    </dgm:pt>
    <dgm:pt modelId="{F51F2CC1-41F0-43F1-8F75-C08FA6B73355}" type="parTrans" cxnId="{50A03E4E-6807-4A4F-B0A1-BE2FB6AC3CC3}">
      <dgm:prSet/>
      <dgm:spPr/>
      <dgm:t>
        <a:bodyPr/>
        <a:lstStyle/>
        <a:p>
          <a:endParaRPr lang="pt-BR">
            <a:latin typeface="Calibri" pitchFamily="34" charset="0"/>
          </a:endParaRPr>
        </a:p>
      </dgm:t>
    </dgm:pt>
    <dgm:pt modelId="{4F29A3FC-F90A-4791-B276-CE1A30EF6F24}" type="sibTrans" cxnId="{50A03E4E-6807-4A4F-B0A1-BE2FB6AC3CC3}">
      <dgm:prSet/>
      <dgm:spPr/>
      <dgm:t>
        <a:bodyPr/>
        <a:lstStyle/>
        <a:p>
          <a:endParaRPr lang="pt-BR">
            <a:latin typeface="Calibri" pitchFamily="34" charset="0"/>
          </a:endParaRPr>
        </a:p>
      </dgm:t>
    </dgm:pt>
    <dgm:pt modelId="{EB3E2B6E-9E35-43FC-8363-1F5E8CFE12EE}">
      <dgm:prSet custT="1"/>
      <dgm:spPr/>
      <dgm:t>
        <a:bodyPr/>
        <a:lstStyle/>
        <a:p>
          <a:r>
            <a:rPr lang="pt-BR" sz="1600" dirty="0">
              <a:latin typeface="Calibri" pitchFamily="34" charset="0"/>
            </a:rPr>
            <a:t>Unidade Funcional</a:t>
          </a:r>
        </a:p>
      </dgm:t>
    </dgm:pt>
    <dgm:pt modelId="{29658906-06B0-4FA2-B67A-42DB1DE54F05}" type="parTrans" cxnId="{B2E3D474-06ED-4992-8B7C-A1A4C7A59268}">
      <dgm:prSet/>
      <dgm:spPr/>
      <dgm:t>
        <a:bodyPr/>
        <a:lstStyle/>
        <a:p>
          <a:endParaRPr lang="pt-BR">
            <a:latin typeface="Calibri" pitchFamily="34" charset="0"/>
          </a:endParaRPr>
        </a:p>
      </dgm:t>
    </dgm:pt>
    <dgm:pt modelId="{2DC14369-42CF-40A5-BE32-9ED852D3CDD4}" type="sibTrans" cxnId="{B2E3D474-06ED-4992-8B7C-A1A4C7A59268}">
      <dgm:prSet/>
      <dgm:spPr/>
      <dgm:t>
        <a:bodyPr/>
        <a:lstStyle/>
        <a:p>
          <a:endParaRPr lang="pt-BR">
            <a:latin typeface="Calibri" pitchFamily="34" charset="0"/>
          </a:endParaRPr>
        </a:p>
      </dgm:t>
    </dgm:pt>
    <dgm:pt modelId="{7F84871E-D7E5-4F11-BC49-62BFEB89F464}">
      <dgm:prSet custT="1"/>
      <dgm:spPr/>
      <dgm:t>
        <a:bodyPr/>
        <a:lstStyle/>
        <a:p>
          <a:r>
            <a:rPr lang="pt-BR" sz="1600" dirty="0">
              <a:latin typeface="Calibri" pitchFamily="34" charset="0"/>
            </a:rPr>
            <a:t>Definição dos requisitos de qualidade</a:t>
          </a:r>
        </a:p>
      </dgm:t>
    </dgm:pt>
    <dgm:pt modelId="{08E18158-CD68-4D65-B32B-8F4B2971D716}" type="parTrans" cxnId="{00B53AF3-DBA0-4FB4-A645-41EA7E9F98E0}">
      <dgm:prSet/>
      <dgm:spPr/>
      <dgm:t>
        <a:bodyPr/>
        <a:lstStyle/>
        <a:p>
          <a:endParaRPr lang="pt-BR">
            <a:latin typeface="Calibri" pitchFamily="34" charset="0"/>
          </a:endParaRPr>
        </a:p>
      </dgm:t>
    </dgm:pt>
    <dgm:pt modelId="{E7E54AEF-EF6D-46E4-B5F2-FE65D824EF7D}" type="sibTrans" cxnId="{00B53AF3-DBA0-4FB4-A645-41EA7E9F98E0}">
      <dgm:prSet/>
      <dgm:spPr/>
      <dgm:t>
        <a:bodyPr/>
        <a:lstStyle/>
        <a:p>
          <a:endParaRPr lang="pt-BR">
            <a:latin typeface="Calibri" pitchFamily="34" charset="0"/>
          </a:endParaRPr>
        </a:p>
      </dgm:t>
    </dgm:pt>
    <dgm:pt modelId="{054564BA-30A2-4D95-BA5A-D4848287AE2B}">
      <dgm:prSet custT="1"/>
      <dgm:spPr/>
      <dgm:t>
        <a:bodyPr/>
        <a:lstStyle/>
        <a:p>
          <a:r>
            <a:rPr lang="pt-BR" sz="1600" dirty="0">
              <a:latin typeface="Calibri" pitchFamily="34" charset="0"/>
            </a:rPr>
            <a:t>Coleta dos dados</a:t>
          </a:r>
        </a:p>
      </dgm:t>
    </dgm:pt>
    <dgm:pt modelId="{31959E11-14A2-49F1-9B13-E0848C3C5432}" type="parTrans" cxnId="{9079CEC2-1566-4375-BCD0-6D00C1FC2422}">
      <dgm:prSet/>
      <dgm:spPr/>
      <dgm:t>
        <a:bodyPr/>
        <a:lstStyle/>
        <a:p>
          <a:endParaRPr lang="pt-BR">
            <a:latin typeface="Calibri" pitchFamily="34" charset="0"/>
          </a:endParaRPr>
        </a:p>
      </dgm:t>
    </dgm:pt>
    <dgm:pt modelId="{3F31EB68-3DD9-4901-860A-239DF3E1B066}" type="sibTrans" cxnId="{9079CEC2-1566-4375-BCD0-6D00C1FC2422}">
      <dgm:prSet/>
      <dgm:spPr/>
      <dgm:t>
        <a:bodyPr/>
        <a:lstStyle/>
        <a:p>
          <a:endParaRPr lang="pt-BR">
            <a:latin typeface="Calibri" pitchFamily="34" charset="0"/>
          </a:endParaRPr>
        </a:p>
      </dgm:t>
    </dgm:pt>
    <dgm:pt modelId="{7A216E0E-D1AE-4FFB-8A5A-347108A400F0}">
      <dgm:prSet custT="1"/>
      <dgm:spPr/>
      <dgm:t>
        <a:bodyPr/>
        <a:lstStyle/>
        <a:p>
          <a:r>
            <a:rPr lang="pt-BR" sz="1600" dirty="0">
              <a:latin typeface="Calibri" pitchFamily="34" charset="0"/>
            </a:rPr>
            <a:t>Tratamento</a:t>
          </a:r>
        </a:p>
      </dgm:t>
    </dgm:pt>
    <dgm:pt modelId="{F8303E2C-F476-47E2-ACD4-F20E86FBB721}" type="parTrans" cxnId="{6E821B3B-DABF-4EC5-9CF4-D9E4AC3C89E7}">
      <dgm:prSet/>
      <dgm:spPr/>
      <dgm:t>
        <a:bodyPr/>
        <a:lstStyle/>
        <a:p>
          <a:endParaRPr lang="pt-BR">
            <a:latin typeface="Calibri" pitchFamily="34" charset="0"/>
          </a:endParaRPr>
        </a:p>
      </dgm:t>
    </dgm:pt>
    <dgm:pt modelId="{17A39029-44C7-497C-BC66-58532C64252B}" type="sibTrans" cxnId="{6E821B3B-DABF-4EC5-9CF4-D9E4AC3C89E7}">
      <dgm:prSet/>
      <dgm:spPr/>
      <dgm:t>
        <a:bodyPr/>
        <a:lstStyle/>
        <a:p>
          <a:endParaRPr lang="pt-BR">
            <a:latin typeface="Calibri" pitchFamily="34" charset="0"/>
          </a:endParaRPr>
        </a:p>
      </dgm:t>
    </dgm:pt>
    <dgm:pt modelId="{7F23A28D-2ADA-4D53-B84A-2B236E2B03EF}">
      <dgm:prSet custT="1"/>
      <dgm:spPr/>
      <dgm:t>
        <a:bodyPr/>
        <a:lstStyle/>
        <a:p>
          <a:r>
            <a:rPr lang="pt-BR" sz="1600" dirty="0">
              <a:latin typeface="Calibri" pitchFamily="34" charset="0"/>
            </a:rPr>
            <a:t>Validação</a:t>
          </a:r>
        </a:p>
      </dgm:t>
    </dgm:pt>
    <dgm:pt modelId="{2CE6802C-D3F4-4981-89EA-6032103C9714}" type="parTrans" cxnId="{19453965-8E00-4F41-AD93-99E4684692D6}">
      <dgm:prSet/>
      <dgm:spPr/>
      <dgm:t>
        <a:bodyPr/>
        <a:lstStyle/>
        <a:p>
          <a:endParaRPr lang="pt-BR">
            <a:latin typeface="Calibri" pitchFamily="34" charset="0"/>
          </a:endParaRPr>
        </a:p>
      </dgm:t>
    </dgm:pt>
    <dgm:pt modelId="{EEE8BF05-7D0D-40B5-9D95-698B006EE213}" type="sibTrans" cxnId="{19453965-8E00-4F41-AD93-99E4684692D6}">
      <dgm:prSet/>
      <dgm:spPr/>
      <dgm:t>
        <a:bodyPr/>
        <a:lstStyle/>
        <a:p>
          <a:endParaRPr lang="pt-BR">
            <a:latin typeface="Calibri" pitchFamily="34" charset="0"/>
          </a:endParaRPr>
        </a:p>
      </dgm:t>
    </dgm:pt>
    <dgm:pt modelId="{3311F5D2-5D8C-4A84-9013-396A21CF3B82}">
      <dgm:prSet custT="1"/>
      <dgm:spPr/>
      <dgm:t>
        <a:bodyPr/>
        <a:lstStyle/>
        <a:p>
          <a:r>
            <a:rPr lang="pt-BR" sz="1600" dirty="0">
              <a:latin typeface="Calibri" pitchFamily="34" charset="0"/>
            </a:rPr>
            <a:t>Classificação</a:t>
          </a:r>
        </a:p>
      </dgm:t>
    </dgm:pt>
    <dgm:pt modelId="{0B2F5724-6138-4443-9AB0-C76395258527}" type="parTrans" cxnId="{10F26508-CEF5-4647-98B6-7D04952ABED8}">
      <dgm:prSet/>
      <dgm:spPr/>
      <dgm:t>
        <a:bodyPr/>
        <a:lstStyle/>
        <a:p>
          <a:endParaRPr lang="pt-BR">
            <a:latin typeface="Calibri" pitchFamily="34" charset="0"/>
          </a:endParaRPr>
        </a:p>
      </dgm:t>
    </dgm:pt>
    <dgm:pt modelId="{70D10730-AB25-458D-9B59-F56D856FB2DC}" type="sibTrans" cxnId="{10F26508-CEF5-4647-98B6-7D04952ABED8}">
      <dgm:prSet/>
      <dgm:spPr/>
      <dgm:t>
        <a:bodyPr/>
        <a:lstStyle/>
        <a:p>
          <a:endParaRPr lang="pt-BR">
            <a:latin typeface="Calibri" pitchFamily="34" charset="0"/>
          </a:endParaRPr>
        </a:p>
      </dgm:t>
    </dgm:pt>
    <dgm:pt modelId="{C58953E2-5CC9-4A58-B27E-9795C2A65130}">
      <dgm:prSet custT="1"/>
      <dgm:spPr/>
      <dgm:t>
        <a:bodyPr/>
        <a:lstStyle/>
        <a:p>
          <a:r>
            <a:rPr lang="pt-BR" sz="1600" dirty="0">
              <a:latin typeface="Calibri" pitchFamily="34" charset="0"/>
            </a:rPr>
            <a:t>Caracterização</a:t>
          </a:r>
        </a:p>
      </dgm:t>
    </dgm:pt>
    <dgm:pt modelId="{AA08723F-6E97-4FF7-BE5B-B51DB985DCAF}" type="parTrans" cxnId="{D1245F12-3177-4BD2-BF49-27210A57AA9E}">
      <dgm:prSet/>
      <dgm:spPr/>
      <dgm:t>
        <a:bodyPr/>
        <a:lstStyle/>
        <a:p>
          <a:endParaRPr lang="pt-BR">
            <a:latin typeface="Calibri" pitchFamily="34" charset="0"/>
          </a:endParaRPr>
        </a:p>
      </dgm:t>
    </dgm:pt>
    <dgm:pt modelId="{7F24ECBF-920C-4382-9341-99B7877D8CC0}" type="sibTrans" cxnId="{D1245F12-3177-4BD2-BF49-27210A57AA9E}">
      <dgm:prSet/>
      <dgm:spPr/>
      <dgm:t>
        <a:bodyPr/>
        <a:lstStyle/>
        <a:p>
          <a:endParaRPr lang="pt-BR">
            <a:latin typeface="Calibri" pitchFamily="34" charset="0"/>
          </a:endParaRPr>
        </a:p>
      </dgm:t>
    </dgm:pt>
    <dgm:pt modelId="{80736094-2929-49BC-AEC2-4FC1F7549FF3}">
      <dgm:prSet custT="1"/>
      <dgm:spPr/>
      <dgm:t>
        <a:bodyPr/>
        <a:lstStyle/>
        <a:p>
          <a:r>
            <a:rPr lang="pt-BR" sz="1600" dirty="0">
              <a:latin typeface="Calibri" pitchFamily="34" charset="0"/>
            </a:rPr>
            <a:t>Recomendações</a:t>
          </a:r>
        </a:p>
      </dgm:t>
    </dgm:pt>
    <dgm:pt modelId="{D264B150-EE58-4F71-A09B-9736328055A8}" type="parTrans" cxnId="{EA536ED5-F046-4417-89C8-BA8FC1E44A59}">
      <dgm:prSet/>
      <dgm:spPr/>
      <dgm:t>
        <a:bodyPr/>
        <a:lstStyle/>
        <a:p>
          <a:endParaRPr lang="pt-BR">
            <a:latin typeface="Calibri" pitchFamily="34" charset="0"/>
          </a:endParaRPr>
        </a:p>
      </dgm:t>
    </dgm:pt>
    <dgm:pt modelId="{286C7E2E-A054-4F4C-955A-9FE83FFAC7E5}" type="sibTrans" cxnId="{EA536ED5-F046-4417-89C8-BA8FC1E44A59}">
      <dgm:prSet/>
      <dgm:spPr/>
      <dgm:t>
        <a:bodyPr/>
        <a:lstStyle/>
        <a:p>
          <a:endParaRPr lang="pt-BR">
            <a:latin typeface="Calibri" pitchFamily="34" charset="0"/>
          </a:endParaRPr>
        </a:p>
      </dgm:t>
    </dgm:pt>
    <dgm:pt modelId="{4278DD87-31EE-4D57-A130-8257FDAE2DE2}">
      <dgm:prSet custT="1"/>
      <dgm:spPr/>
      <dgm:t>
        <a:bodyPr/>
        <a:lstStyle/>
        <a:p>
          <a:r>
            <a:rPr lang="pt-BR" sz="1600" dirty="0">
              <a:latin typeface="Calibri" pitchFamily="34" charset="0"/>
            </a:rPr>
            <a:t>Análise de sensibilidade</a:t>
          </a:r>
        </a:p>
      </dgm:t>
    </dgm:pt>
    <dgm:pt modelId="{1CDD62EA-50FE-41F0-9F20-E96E01304B55}" type="parTrans" cxnId="{6D0B589C-85E1-49A4-8C4E-E61269291D69}">
      <dgm:prSet/>
      <dgm:spPr/>
      <dgm:t>
        <a:bodyPr/>
        <a:lstStyle/>
        <a:p>
          <a:endParaRPr lang="pt-BR">
            <a:latin typeface="Calibri" pitchFamily="34" charset="0"/>
          </a:endParaRPr>
        </a:p>
      </dgm:t>
    </dgm:pt>
    <dgm:pt modelId="{6508E9CB-B526-496B-9A00-55A1AEF8356F}" type="sibTrans" cxnId="{6D0B589C-85E1-49A4-8C4E-E61269291D69}">
      <dgm:prSet/>
      <dgm:spPr/>
      <dgm:t>
        <a:bodyPr/>
        <a:lstStyle/>
        <a:p>
          <a:endParaRPr lang="pt-BR">
            <a:latin typeface="Calibri" pitchFamily="34" charset="0"/>
          </a:endParaRPr>
        </a:p>
      </dgm:t>
    </dgm:pt>
    <dgm:pt modelId="{A8F1BCE7-058C-419A-98FE-B52BCEB37189}">
      <dgm:prSet custT="1"/>
      <dgm:spPr/>
      <dgm:t>
        <a:bodyPr/>
        <a:lstStyle/>
        <a:p>
          <a:r>
            <a:rPr lang="pt-BR" sz="1600" dirty="0">
              <a:latin typeface="Calibri" pitchFamily="34" charset="0"/>
            </a:rPr>
            <a:t>Conclusões</a:t>
          </a:r>
        </a:p>
      </dgm:t>
    </dgm:pt>
    <dgm:pt modelId="{68BDE692-1829-44EC-988E-281CE2C77EAD}" type="parTrans" cxnId="{ECAA0B4C-242C-49A8-9F91-E5B8089B3F77}">
      <dgm:prSet/>
      <dgm:spPr/>
      <dgm:t>
        <a:bodyPr/>
        <a:lstStyle/>
        <a:p>
          <a:endParaRPr lang="pt-BR">
            <a:latin typeface="Calibri" pitchFamily="34" charset="0"/>
          </a:endParaRPr>
        </a:p>
      </dgm:t>
    </dgm:pt>
    <dgm:pt modelId="{E4C32D8D-DF24-4DE8-963E-719C12E98EAB}" type="sibTrans" cxnId="{ECAA0B4C-242C-49A8-9F91-E5B8089B3F77}">
      <dgm:prSet/>
      <dgm:spPr/>
      <dgm:t>
        <a:bodyPr/>
        <a:lstStyle/>
        <a:p>
          <a:endParaRPr lang="pt-BR">
            <a:latin typeface="Calibri" pitchFamily="34" charset="0"/>
          </a:endParaRPr>
        </a:p>
      </dgm:t>
    </dgm:pt>
    <dgm:pt modelId="{B533CDD0-1336-41C7-BA5B-29BBB4CE6C0F}" type="pres">
      <dgm:prSet presAssocID="{5C50536C-AC24-4CF2-8111-770B5955AC22}" presName="Name0" presStyleCnt="0">
        <dgm:presLayoutVars>
          <dgm:dir/>
          <dgm:animLvl val="lvl"/>
          <dgm:resizeHandles val="exact"/>
        </dgm:presLayoutVars>
      </dgm:prSet>
      <dgm:spPr/>
    </dgm:pt>
    <dgm:pt modelId="{ECF9D36E-28DB-4B3D-A8A3-38569E858CC0}" type="pres">
      <dgm:prSet presAssocID="{52E2287F-4C6A-4E70-9A67-BBA7793E2611}" presName="linNode" presStyleCnt="0"/>
      <dgm:spPr/>
    </dgm:pt>
    <dgm:pt modelId="{E151D3CA-4A0E-4758-A8C4-A223E73541B6}" type="pres">
      <dgm:prSet presAssocID="{52E2287F-4C6A-4E70-9A67-BBA7793E2611}" presName="parentText" presStyleLbl="node1" presStyleIdx="0" presStyleCnt="4" custScaleY="120282">
        <dgm:presLayoutVars>
          <dgm:chMax val="1"/>
          <dgm:bulletEnabled val="1"/>
        </dgm:presLayoutVars>
      </dgm:prSet>
      <dgm:spPr/>
    </dgm:pt>
    <dgm:pt modelId="{CA00E5E2-20ED-41F4-BD5E-C88B07C1ACE1}" type="pres">
      <dgm:prSet presAssocID="{52E2287F-4C6A-4E70-9A67-BBA7793E2611}" presName="descendantText" presStyleLbl="alignAccFollowNode1" presStyleIdx="0" presStyleCnt="4" custScaleY="132467">
        <dgm:presLayoutVars>
          <dgm:bulletEnabled val="1"/>
        </dgm:presLayoutVars>
      </dgm:prSet>
      <dgm:spPr/>
    </dgm:pt>
    <dgm:pt modelId="{7AD45513-C0F4-47B7-AE04-0AB6F8C3B3A8}" type="pres">
      <dgm:prSet presAssocID="{4F69DFA3-DCB2-482E-9D62-356936AC50E8}" presName="sp" presStyleCnt="0"/>
      <dgm:spPr/>
    </dgm:pt>
    <dgm:pt modelId="{1C45F643-31BF-436A-A725-B5292BB54F52}" type="pres">
      <dgm:prSet presAssocID="{7E00B984-638B-4D21-B500-8F144AF03511}" presName="linNode" presStyleCnt="0"/>
      <dgm:spPr/>
    </dgm:pt>
    <dgm:pt modelId="{175FC28D-E0E4-4542-90B7-0FEE31D93F10}" type="pres">
      <dgm:prSet presAssocID="{7E00B984-638B-4D21-B500-8F144AF03511}" presName="parentText" presStyleLbl="node1" presStyleIdx="1" presStyleCnt="4" custScaleY="134061">
        <dgm:presLayoutVars>
          <dgm:chMax val="1"/>
          <dgm:bulletEnabled val="1"/>
        </dgm:presLayoutVars>
      </dgm:prSet>
      <dgm:spPr/>
    </dgm:pt>
    <dgm:pt modelId="{42720302-3F07-4E6A-8EAB-88B67436B486}" type="pres">
      <dgm:prSet presAssocID="{7E00B984-638B-4D21-B500-8F144AF03511}" presName="descendantText" presStyleLbl="alignAccFollowNode1" presStyleIdx="1" presStyleCnt="4" custScaleY="144412">
        <dgm:presLayoutVars>
          <dgm:bulletEnabled val="1"/>
        </dgm:presLayoutVars>
      </dgm:prSet>
      <dgm:spPr/>
    </dgm:pt>
    <dgm:pt modelId="{8E435EEC-C19F-4E9B-8F09-E9641E054017}" type="pres">
      <dgm:prSet presAssocID="{FDADB31F-F1F9-4240-A2FF-E754DC8DAB15}" presName="sp" presStyleCnt="0"/>
      <dgm:spPr/>
    </dgm:pt>
    <dgm:pt modelId="{AE2F3C12-6120-4A95-938B-4A4A9C924BB4}" type="pres">
      <dgm:prSet presAssocID="{3668AF18-7382-4E0A-8FCD-EF0531F7017F}" presName="linNode" presStyleCnt="0"/>
      <dgm:spPr/>
    </dgm:pt>
    <dgm:pt modelId="{D0BC77EB-B2CB-4A3E-8F4D-1A4FB2DC507D}" type="pres">
      <dgm:prSet presAssocID="{3668AF18-7382-4E0A-8FCD-EF0531F7017F}" presName="parentText" presStyleLbl="node1" presStyleIdx="2" presStyleCnt="4">
        <dgm:presLayoutVars>
          <dgm:chMax val="1"/>
          <dgm:bulletEnabled val="1"/>
        </dgm:presLayoutVars>
      </dgm:prSet>
      <dgm:spPr/>
    </dgm:pt>
    <dgm:pt modelId="{9AF82077-03D4-46CF-BFAB-CFABFBFD5891}" type="pres">
      <dgm:prSet presAssocID="{3668AF18-7382-4E0A-8FCD-EF0531F7017F}" presName="descendantText" presStyleLbl="alignAccFollowNode1" presStyleIdx="2" presStyleCnt="4" custScaleY="111122">
        <dgm:presLayoutVars>
          <dgm:bulletEnabled val="1"/>
        </dgm:presLayoutVars>
      </dgm:prSet>
      <dgm:spPr/>
    </dgm:pt>
    <dgm:pt modelId="{7351E9FE-722C-4B09-A2A9-A1707A2DB176}" type="pres">
      <dgm:prSet presAssocID="{3F6AF92A-D8CA-469F-9AF8-C5171F8AAE8C}" presName="sp" presStyleCnt="0"/>
      <dgm:spPr/>
    </dgm:pt>
    <dgm:pt modelId="{45E9E73E-E67E-4A51-97B2-A4484E220A9E}" type="pres">
      <dgm:prSet presAssocID="{9C0EE086-7DB4-4EF9-B08A-09FB038F24B0}" presName="linNode" presStyleCnt="0"/>
      <dgm:spPr/>
    </dgm:pt>
    <dgm:pt modelId="{F74CE17D-1DA9-4D64-A1D4-0F30098FC966}" type="pres">
      <dgm:prSet presAssocID="{9C0EE086-7DB4-4EF9-B08A-09FB038F24B0}" presName="parentText" presStyleLbl="node1" presStyleIdx="3" presStyleCnt="4" custScaleY="120285">
        <dgm:presLayoutVars>
          <dgm:chMax val="1"/>
          <dgm:bulletEnabled val="1"/>
        </dgm:presLayoutVars>
      </dgm:prSet>
      <dgm:spPr/>
    </dgm:pt>
    <dgm:pt modelId="{C7DA717B-A9DE-44BB-9178-D2148440826A}" type="pres">
      <dgm:prSet presAssocID="{9C0EE086-7DB4-4EF9-B08A-09FB038F24B0}" presName="descendantText" presStyleLbl="alignAccFollowNode1" presStyleIdx="3" presStyleCnt="4" custScaleY="135362">
        <dgm:presLayoutVars>
          <dgm:bulletEnabled val="1"/>
        </dgm:presLayoutVars>
      </dgm:prSet>
      <dgm:spPr/>
    </dgm:pt>
  </dgm:ptLst>
  <dgm:cxnLst>
    <dgm:cxn modelId="{10F26508-CEF5-4647-98B6-7D04952ABED8}" srcId="{3668AF18-7382-4E0A-8FCD-EF0531F7017F}" destId="{3311F5D2-5D8C-4A84-9013-396A21CF3B82}" srcOrd="1" destOrd="0" parTransId="{0B2F5724-6138-4443-9AB0-C76395258527}" sibTransId="{70D10730-AB25-458D-9B59-F56D856FB2DC}"/>
    <dgm:cxn modelId="{CCEA970D-EC53-472B-B30D-D4CFB95785E4}" type="presOf" srcId="{526706F4-0ABC-4756-97B1-213102473F8C}" destId="{CA00E5E2-20ED-41F4-BD5E-C88B07C1ACE1}" srcOrd="0" destOrd="0" presId="urn:microsoft.com/office/officeart/2005/8/layout/vList5"/>
    <dgm:cxn modelId="{D1245F12-3177-4BD2-BF49-27210A57AA9E}" srcId="{3668AF18-7382-4E0A-8FCD-EF0531F7017F}" destId="{C58953E2-5CC9-4A58-B27E-9795C2A65130}" srcOrd="2" destOrd="0" parTransId="{AA08723F-6E97-4FF7-BE5B-B51DB985DCAF}" sibTransId="{7F24ECBF-920C-4382-9341-99B7877D8CC0}"/>
    <dgm:cxn modelId="{392BC11B-B2BB-456C-92EF-4DB6C26DE3E7}" type="presOf" srcId="{7F23A28D-2ADA-4D53-B84A-2B236E2B03EF}" destId="{42720302-3F07-4E6A-8EAB-88B67436B486}" srcOrd="0" destOrd="3" presId="urn:microsoft.com/office/officeart/2005/8/layout/vList5"/>
    <dgm:cxn modelId="{52370022-7AB8-4816-9A3E-310812B4E6FD}" type="presOf" srcId="{80736094-2929-49BC-AEC2-4FC1F7549FF3}" destId="{C7DA717B-A9DE-44BB-9178-D2148440826A}" srcOrd="0" destOrd="1" presId="urn:microsoft.com/office/officeart/2005/8/layout/vList5"/>
    <dgm:cxn modelId="{6E821B3B-DABF-4EC5-9CF4-D9E4AC3C89E7}" srcId="{7E00B984-638B-4D21-B500-8F144AF03511}" destId="{7A216E0E-D1AE-4FFB-8A5A-347108A400F0}" srcOrd="2" destOrd="0" parTransId="{F8303E2C-F476-47E2-ACD4-F20E86FBB721}" sibTransId="{17A39029-44C7-497C-BC66-58532C64252B}"/>
    <dgm:cxn modelId="{9C394B44-4ABF-4AAF-9D1F-DA4503018E4B}" type="presOf" srcId="{3091274C-FB0E-4077-AFC3-F97EC663B90D}" destId="{CA00E5E2-20ED-41F4-BD5E-C88B07C1ACE1}" srcOrd="0" destOrd="1" presId="urn:microsoft.com/office/officeart/2005/8/layout/vList5"/>
    <dgm:cxn modelId="{FC120865-D901-4707-9B8E-46515605BF58}" type="presOf" srcId="{52E2287F-4C6A-4E70-9A67-BBA7793E2611}" destId="{E151D3CA-4A0E-4758-A8C4-A223E73541B6}" srcOrd="0" destOrd="0" presId="urn:microsoft.com/office/officeart/2005/8/layout/vList5"/>
    <dgm:cxn modelId="{19453965-8E00-4F41-AD93-99E4684692D6}" srcId="{7E00B984-638B-4D21-B500-8F144AF03511}" destId="{7F23A28D-2ADA-4D53-B84A-2B236E2B03EF}" srcOrd="3" destOrd="0" parTransId="{2CE6802C-D3F4-4981-89EA-6032103C9714}" sibTransId="{EEE8BF05-7D0D-40B5-9D95-698B006EE213}"/>
    <dgm:cxn modelId="{92942968-AC63-4B19-BC21-6163491B7DAE}" type="presOf" srcId="{054564BA-30A2-4D95-BA5A-D4848287AE2B}" destId="{42720302-3F07-4E6A-8EAB-88B67436B486}" srcOrd="0" destOrd="1" presId="urn:microsoft.com/office/officeart/2005/8/layout/vList5"/>
    <dgm:cxn modelId="{19BB4049-7493-4351-94AC-8C9CB09A5DF3}" type="presOf" srcId="{7F84871E-D7E5-4F11-BC49-62BFEB89F464}" destId="{CA00E5E2-20ED-41F4-BD5E-C88B07C1ACE1}" srcOrd="0" destOrd="3" presId="urn:microsoft.com/office/officeart/2005/8/layout/vList5"/>
    <dgm:cxn modelId="{7EA38B69-AC22-4926-AB12-4D1240EEA518}" type="presOf" srcId="{9C4D3564-0095-4A06-AAE6-709C27B15E9D}" destId="{9AF82077-03D4-46CF-BFAB-CFABFBFD5891}" srcOrd="0" destOrd="0" presId="urn:microsoft.com/office/officeart/2005/8/layout/vList5"/>
    <dgm:cxn modelId="{E0104C4A-D73C-44CA-851E-42D9E948B624}" type="presOf" srcId="{12B9044C-DE62-4884-8E6F-6356CEA99583}" destId="{C7DA717B-A9DE-44BB-9178-D2148440826A}" srcOrd="0" destOrd="0" presId="urn:microsoft.com/office/officeart/2005/8/layout/vList5"/>
    <dgm:cxn modelId="{ECAA0B4C-242C-49A8-9F91-E5B8089B3F77}" srcId="{9C0EE086-7DB4-4EF9-B08A-09FB038F24B0}" destId="{A8F1BCE7-058C-419A-98FE-B52BCEB37189}" srcOrd="3" destOrd="0" parTransId="{68BDE692-1829-44EC-988E-281CE2C77EAD}" sibTransId="{E4C32D8D-DF24-4DE8-963E-719C12E98EAB}"/>
    <dgm:cxn modelId="{50A03E4E-6807-4A4F-B0A1-BE2FB6AC3CC3}" srcId="{52E2287F-4C6A-4E70-9A67-BBA7793E2611}" destId="{3091274C-FB0E-4077-AFC3-F97EC663B90D}" srcOrd="1" destOrd="0" parTransId="{F51F2CC1-41F0-43F1-8F75-C08FA6B73355}" sibTransId="{4F29A3FC-F90A-4791-B276-CE1A30EF6F24}"/>
    <dgm:cxn modelId="{7B6D7E6E-07D1-417C-AB9C-F7DB735794B1}" type="presOf" srcId="{0947D35F-A7E3-422D-A396-369DAFEAD7F3}" destId="{42720302-3F07-4E6A-8EAB-88B67436B486}" srcOrd="0" destOrd="0" presId="urn:microsoft.com/office/officeart/2005/8/layout/vList5"/>
    <dgm:cxn modelId="{352AE76E-FDDF-4FEF-9B48-A9E4C3D08B6B}" srcId="{5C50536C-AC24-4CF2-8111-770B5955AC22}" destId="{7E00B984-638B-4D21-B500-8F144AF03511}" srcOrd="1" destOrd="0" parTransId="{2AA8D292-02A3-4609-9C14-E586CB688ADC}" sibTransId="{FDADB31F-F1F9-4240-A2FF-E754DC8DAB15}"/>
    <dgm:cxn modelId="{B2E3D474-06ED-4992-8B7C-A1A4C7A59268}" srcId="{52E2287F-4C6A-4E70-9A67-BBA7793E2611}" destId="{EB3E2B6E-9E35-43FC-8363-1F5E8CFE12EE}" srcOrd="2" destOrd="0" parTransId="{29658906-06B0-4FA2-B67A-42DB1DE54F05}" sibTransId="{2DC14369-42CF-40A5-BE32-9ED852D3CDD4}"/>
    <dgm:cxn modelId="{E1F93778-0484-4ED0-BA48-03BE8F0E2348}" srcId="{3668AF18-7382-4E0A-8FCD-EF0531F7017F}" destId="{9C4D3564-0095-4A06-AAE6-709C27B15E9D}" srcOrd="0" destOrd="0" parTransId="{7E9BE140-CC10-4FAA-8446-DBF2E7FD47CE}" sibTransId="{3FEB6848-0FC9-4EF9-A43C-DC9F5C221D6B}"/>
    <dgm:cxn modelId="{492CE688-2BCE-41D4-A61A-722620EEE309}" type="presOf" srcId="{A8F1BCE7-058C-419A-98FE-B52BCEB37189}" destId="{C7DA717B-A9DE-44BB-9178-D2148440826A}" srcOrd="0" destOrd="3" presId="urn:microsoft.com/office/officeart/2005/8/layout/vList5"/>
    <dgm:cxn modelId="{9C68CC96-B440-4609-9197-B915F1E185F5}" srcId="{52E2287F-4C6A-4E70-9A67-BBA7793E2611}" destId="{526706F4-0ABC-4756-97B1-213102473F8C}" srcOrd="0" destOrd="0" parTransId="{796C6BAE-F7D8-4A83-85CB-116B934A7AAC}" sibTransId="{86EBFB02-E8F1-4F7D-951C-97CAE1639CBF}"/>
    <dgm:cxn modelId="{D7720997-CBB1-45C4-A048-12EC82254691}" srcId="{9C0EE086-7DB4-4EF9-B08A-09FB038F24B0}" destId="{12B9044C-DE62-4884-8E6F-6356CEA99583}" srcOrd="0" destOrd="0" parTransId="{8536A9A3-ACA4-4DC5-AB6B-09E3AF318DA0}" sibTransId="{755FA838-4E6B-4DC3-9558-D9071CC7573E}"/>
    <dgm:cxn modelId="{6D0B589C-85E1-49A4-8C4E-E61269291D69}" srcId="{9C0EE086-7DB4-4EF9-B08A-09FB038F24B0}" destId="{4278DD87-31EE-4D57-A130-8257FDAE2DE2}" srcOrd="2" destOrd="0" parTransId="{1CDD62EA-50FE-41F0-9F20-E96E01304B55}" sibTransId="{6508E9CB-B526-496B-9A00-55A1AEF8356F}"/>
    <dgm:cxn modelId="{0E086E9F-EE96-4FB9-B99D-DB3BB71FEF36}" type="presOf" srcId="{4278DD87-31EE-4D57-A130-8257FDAE2DE2}" destId="{C7DA717B-A9DE-44BB-9178-D2148440826A}" srcOrd="0" destOrd="2" presId="urn:microsoft.com/office/officeart/2005/8/layout/vList5"/>
    <dgm:cxn modelId="{1B75D5A1-6FB5-4D62-971D-AAD244C6D4D1}" type="presOf" srcId="{7E00B984-638B-4D21-B500-8F144AF03511}" destId="{175FC28D-E0E4-4542-90B7-0FEE31D93F10}" srcOrd="0" destOrd="0" presId="urn:microsoft.com/office/officeart/2005/8/layout/vList5"/>
    <dgm:cxn modelId="{DE01F5C0-57CF-4662-A703-5CA7652DA9CC}" type="presOf" srcId="{EB3E2B6E-9E35-43FC-8363-1F5E8CFE12EE}" destId="{CA00E5E2-20ED-41F4-BD5E-C88B07C1ACE1}" srcOrd="0" destOrd="2" presId="urn:microsoft.com/office/officeart/2005/8/layout/vList5"/>
    <dgm:cxn modelId="{A343AEC2-597D-491F-9E39-B4421AA9A86E}" type="presOf" srcId="{3668AF18-7382-4E0A-8FCD-EF0531F7017F}" destId="{D0BC77EB-B2CB-4A3E-8F4D-1A4FB2DC507D}" srcOrd="0" destOrd="0" presId="urn:microsoft.com/office/officeart/2005/8/layout/vList5"/>
    <dgm:cxn modelId="{9079CEC2-1566-4375-BCD0-6D00C1FC2422}" srcId="{7E00B984-638B-4D21-B500-8F144AF03511}" destId="{054564BA-30A2-4D95-BA5A-D4848287AE2B}" srcOrd="1" destOrd="0" parTransId="{31959E11-14A2-49F1-9B13-E0848C3C5432}" sibTransId="{3F31EB68-3DD9-4901-860A-239DF3E1B066}"/>
    <dgm:cxn modelId="{A9D1ACCC-9F5A-4A48-A49F-3475AD823711}" srcId="{5C50536C-AC24-4CF2-8111-770B5955AC22}" destId="{9C0EE086-7DB4-4EF9-B08A-09FB038F24B0}" srcOrd="3" destOrd="0" parTransId="{ACE455CD-6012-4950-87B7-F08B499A7A49}" sibTransId="{E1CA91E3-E990-452E-B190-0AC59022379D}"/>
    <dgm:cxn modelId="{37910BCF-443B-4275-8C6C-BEBD7AE299D0}" srcId="{5C50536C-AC24-4CF2-8111-770B5955AC22}" destId="{52E2287F-4C6A-4E70-9A67-BBA7793E2611}" srcOrd="0" destOrd="0" parTransId="{4DE43C89-1165-4476-AE5A-18A74519A678}" sibTransId="{4F69DFA3-DCB2-482E-9D62-356936AC50E8}"/>
    <dgm:cxn modelId="{EA536ED5-F046-4417-89C8-BA8FC1E44A59}" srcId="{9C0EE086-7DB4-4EF9-B08A-09FB038F24B0}" destId="{80736094-2929-49BC-AEC2-4FC1F7549FF3}" srcOrd="1" destOrd="0" parTransId="{D264B150-EE58-4F71-A09B-9736328055A8}" sibTransId="{286C7E2E-A054-4F4C-955A-9FE83FFAC7E5}"/>
    <dgm:cxn modelId="{041D0EDB-2CD6-4BD3-8392-20D6F3A48558}" type="presOf" srcId="{5C50536C-AC24-4CF2-8111-770B5955AC22}" destId="{B533CDD0-1336-41C7-BA5B-29BBB4CE6C0F}" srcOrd="0" destOrd="0" presId="urn:microsoft.com/office/officeart/2005/8/layout/vList5"/>
    <dgm:cxn modelId="{E9DAEADC-AD50-48CA-B54B-2E4EB018BBCD}" type="presOf" srcId="{9C0EE086-7DB4-4EF9-B08A-09FB038F24B0}" destId="{F74CE17D-1DA9-4D64-A1D4-0F30098FC966}" srcOrd="0" destOrd="0" presId="urn:microsoft.com/office/officeart/2005/8/layout/vList5"/>
    <dgm:cxn modelId="{9FA4F1DE-B3D6-406B-A93C-B84BBB4E42CE}" srcId="{5C50536C-AC24-4CF2-8111-770B5955AC22}" destId="{3668AF18-7382-4E0A-8FCD-EF0531F7017F}" srcOrd="2" destOrd="0" parTransId="{20396012-904B-4E0E-9B5D-7698B302661E}" sibTransId="{3F6AF92A-D8CA-469F-9AF8-C5171F8AAE8C}"/>
    <dgm:cxn modelId="{EEC5B5E9-6BF3-41BF-9416-DAE17FE5DF71}" type="presOf" srcId="{3311F5D2-5D8C-4A84-9013-396A21CF3B82}" destId="{9AF82077-03D4-46CF-BFAB-CFABFBFD5891}" srcOrd="0" destOrd="1" presId="urn:microsoft.com/office/officeart/2005/8/layout/vList5"/>
    <dgm:cxn modelId="{920324EF-D766-4039-AECC-D498BFA4AFB4}" type="presOf" srcId="{C58953E2-5CC9-4A58-B27E-9795C2A65130}" destId="{9AF82077-03D4-46CF-BFAB-CFABFBFD5891}" srcOrd="0" destOrd="2" presId="urn:microsoft.com/office/officeart/2005/8/layout/vList5"/>
    <dgm:cxn modelId="{4A6448EF-CE90-4ACE-B205-0FABDAAA2156}" srcId="{7E00B984-638B-4D21-B500-8F144AF03511}" destId="{0947D35F-A7E3-422D-A396-369DAFEAD7F3}" srcOrd="0" destOrd="0" parTransId="{37A7936D-E139-4DF7-9585-94543FA36EE9}" sibTransId="{AC221DFA-2FAC-4298-B41C-6E0C96FA10CE}"/>
    <dgm:cxn modelId="{00B53AF3-DBA0-4FB4-A645-41EA7E9F98E0}" srcId="{52E2287F-4C6A-4E70-9A67-BBA7793E2611}" destId="{7F84871E-D7E5-4F11-BC49-62BFEB89F464}" srcOrd="3" destOrd="0" parTransId="{08E18158-CD68-4D65-B32B-8F4B2971D716}" sibTransId="{E7E54AEF-EF6D-46E4-B5F2-FE65D824EF7D}"/>
    <dgm:cxn modelId="{BDEA4AFA-D2B9-43CF-9535-7E4E3F4D92D4}" type="presOf" srcId="{7A216E0E-D1AE-4FFB-8A5A-347108A400F0}" destId="{42720302-3F07-4E6A-8EAB-88B67436B486}" srcOrd="0" destOrd="2" presId="urn:microsoft.com/office/officeart/2005/8/layout/vList5"/>
    <dgm:cxn modelId="{3BB7AD1F-3868-4AC1-A66B-6A193BD0BB33}" type="presParOf" srcId="{B533CDD0-1336-41C7-BA5B-29BBB4CE6C0F}" destId="{ECF9D36E-28DB-4B3D-A8A3-38569E858CC0}" srcOrd="0" destOrd="0" presId="urn:microsoft.com/office/officeart/2005/8/layout/vList5"/>
    <dgm:cxn modelId="{53C996D1-3032-4850-8B32-B9632181748D}" type="presParOf" srcId="{ECF9D36E-28DB-4B3D-A8A3-38569E858CC0}" destId="{E151D3CA-4A0E-4758-A8C4-A223E73541B6}" srcOrd="0" destOrd="0" presId="urn:microsoft.com/office/officeart/2005/8/layout/vList5"/>
    <dgm:cxn modelId="{B638088A-26B6-428F-8918-8ABA03E2CD53}" type="presParOf" srcId="{ECF9D36E-28DB-4B3D-A8A3-38569E858CC0}" destId="{CA00E5E2-20ED-41F4-BD5E-C88B07C1ACE1}" srcOrd="1" destOrd="0" presId="urn:microsoft.com/office/officeart/2005/8/layout/vList5"/>
    <dgm:cxn modelId="{F2065CE4-31FA-4F30-BDE4-119A9C0D5524}" type="presParOf" srcId="{B533CDD0-1336-41C7-BA5B-29BBB4CE6C0F}" destId="{7AD45513-C0F4-47B7-AE04-0AB6F8C3B3A8}" srcOrd="1" destOrd="0" presId="urn:microsoft.com/office/officeart/2005/8/layout/vList5"/>
    <dgm:cxn modelId="{1210B16D-0443-4C08-84D1-B6A06189A270}" type="presParOf" srcId="{B533CDD0-1336-41C7-BA5B-29BBB4CE6C0F}" destId="{1C45F643-31BF-436A-A725-B5292BB54F52}" srcOrd="2" destOrd="0" presId="urn:microsoft.com/office/officeart/2005/8/layout/vList5"/>
    <dgm:cxn modelId="{27F9A98E-201D-401C-8A5F-0B1BCC473A60}" type="presParOf" srcId="{1C45F643-31BF-436A-A725-B5292BB54F52}" destId="{175FC28D-E0E4-4542-90B7-0FEE31D93F10}" srcOrd="0" destOrd="0" presId="urn:microsoft.com/office/officeart/2005/8/layout/vList5"/>
    <dgm:cxn modelId="{D35429C6-B3B1-42AD-A9AB-643B2774D6E2}" type="presParOf" srcId="{1C45F643-31BF-436A-A725-B5292BB54F52}" destId="{42720302-3F07-4E6A-8EAB-88B67436B486}" srcOrd="1" destOrd="0" presId="urn:microsoft.com/office/officeart/2005/8/layout/vList5"/>
    <dgm:cxn modelId="{E6A31076-6AE0-4EC8-A3AE-55E46AA31F58}" type="presParOf" srcId="{B533CDD0-1336-41C7-BA5B-29BBB4CE6C0F}" destId="{8E435EEC-C19F-4E9B-8F09-E9641E054017}" srcOrd="3" destOrd="0" presId="urn:microsoft.com/office/officeart/2005/8/layout/vList5"/>
    <dgm:cxn modelId="{C1FE36D5-0401-469F-A6A9-0A99A4B922E8}" type="presParOf" srcId="{B533CDD0-1336-41C7-BA5B-29BBB4CE6C0F}" destId="{AE2F3C12-6120-4A95-938B-4A4A9C924BB4}" srcOrd="4" destOrd="0" presId="urn:microsoft.com/office/officeart/2005/8/layout/vList5"/>
    <dgm:cxn modelId="{5DF08278-CBCA-4C7E-8F9B-D40F5E8E6A01}" type="presParOf" srcId="{AE2F3C12-6120-4A95-938B-4A4A9C924BB4}" destId="{D0BC77EB-B2CB-4A3E-8F4D-1A4FB2DC507D}" srcOrd="0" destOrd="0" presId="urn:microsoft.com/office/officeart/2005/8/layout/vList5"/>
    <dgm:cxn modelId="{0336926D-E9A7-4DC3-BD78-5B9D0D3750FA}" type="presParOf" srcId="{AE2F3C12-6120-4A95-938B-4A4A9C924BB4}" destId="{9AF82077-03D4-46CF-BFAB-CFABFBFD5891}" srcOrd="1" destOrd="0" presId="urn:microsoft.com/office/officeart/2005/8/layout/vList5"/>
    <dgm:cxn modelId="{6621718B-97FE-4D84-8247-4235B6F8A90F}" type="presParOf" srcId="{B533CDD0-1336-41C7-BA5B-29BBB4CE6C0F}" destId="{7351E9FE-722C-4B09-A2A9-A1707A2DB176}" srcOrd="5" destOrd="0" presId="urn:microsoft.com/office/officeart/2005/8/layout/vList5"/>
    <dgm:cxn modelId="{6AB0AAC8-D654-4000-B7CD-D5655BD48572}" type="presParOf" srcId="{B533CDD0-1336-41C7-BA5B-29BBB4CE6C0F}" destId="{45E9E73E-E67E-4A51-97B2-A4484E220A9E}" srcOrd="6" destOrd="0" presId="urn:microsoft.com/office/officeart/2005/8/layout/vList5"/>
    <dgm:cxn modelId="{CE7B6237-0A46-4650-9E42-5D81D6CBE8E7}" type="presParOf" srcId="{45E9E73E-E67E-4A51-97B2-A4484E220A9E}" destId="{F74CE17D-1DA9-4D64-A1D4-0F30098FC966}" srcOrd="0" destOrd="0" presId="urn:microsoft.com/office/officeart/2005/8/layout/vList5"/>
    <dgm:cxn modelId="{B4BF0BC0-E6D1-47F2-8949-1BF4BF48C235}" type="presParOf" srcId="{45E9E73E-E67E-4A51-97B2-A4484E220A9E}" destId="{C7DA717B-A9DE-44BB-9178-D214844082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0E5E2-20ED-41F4-BD5E-C88B07C1ACE1}">
      <dsp:nvSpPr>
        <dsp:cNvPr id="0" name=""/>
        <dsp:cNvSpPr/>
      </dsp:nvSpPr>
      <dsp:spPr>
        <a:xfrm rot="5400000">
          <a:off x="4483271" y="-1785237"/>
          <a:ext cx="972413" cy="467715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latin typeface="Calibri" pitchFamily="34" charset="0"/>
            </a:rPr>
            <a:t>Propósito</a:t>
          </a:r>
        </a:p>
        <a:p>
          <a:pPr marL="171450" lvl="1" indent="-171450" algn="l" defTabSz="711200">
            <a:lnSpc>
              <a:spcPct val="90000"/>
            </a:lnSpc>
            <a:spcBef>
              <a:spcPct val="0"/>
            </a:spcBef>
            <a:spcAft>
              <a:spcPct val="15000"/>
            </a:spcAft>
            <a:buChar char="•"/>
          </a:pPr>
          <a:r>
            <a:rPr lang="pt-BR" sz="1600" kern="1200" dirty="0">
              <a:latin typeface="Calibri" pitchFamily="34" charset="0"/>
            </a:rPr>
            <a:t>Escopo (limites)</a:t>
          </a:r>
        </a:p>
        <a:p>
          <a:pPr marL="171450" lvl="1" indent="-171450" algn="l" defTabSz="711200">
            <a:lnSpc>
              <a:spcPct val="90000"/>
            </a:lnSpc>
            <a:spcBef>
              <a:spcPct val="0"/>
            </a:spcBef>
            <a:spcAft>
              <a:spcPct val="15000"/>
            </a:spcAft>
            <a:buChar char="•"/>
          </a:pPr>
          <a:r>
            <a:rPr lang="pt-BR" sz="1600" kern="1200" dirty="0">
              <a:latin typeface="Calibri" pitchFamily="34" charset="0"/>
            </a:rPr>
            <a:t>Unidade Funcional</a:t>
          </a:r>
        </a:p>
        <a:p>
          <a:pPr marL="171450" lvl="1" indent="-171450" algn="l" defTabSz="711200">
            <a:lnSpc>
              <a:spcPct val="90000"/>
            </a:lnSpc>
            <a:spcBef>
              <a:spcPct val="0"/>
            </a:spcBef>
            <a:spcAft>
              <a:spcPct val="15000"/>
            </a:spcAft>
            <a:buChar char="•"/>
          </a:pPr>
          <a:r>
            <a:rPr lang="pt-BR" sz="1600" kern="1200" dirty="0">
              <a:latin typeface="Calibri" pitchFamily="34" charset="0"/>
            </a:rPr>
            <a:t>Definição dos requisitos de qualidade</a:t>
          </a:r>
        </a:p>
      </dsp:txBody>
      <dsp:txXfrm rot="-5400000">
        <a:off x="2630900" y="114603"/>
        <a:ext cx="4629687" cy="877475"/>
      </dsp:txXfrm>
    </dsp:sp>
    <dsp:sp modelId="{E151D3CA-4A0E-4758-A8C4-A223E73541B6}">
      <dsp:nvSpPr>
        <dsp:cNvPr id="0" name=""/>
        <dsp:cNvSpPr/>
      </dsp:nvSpPr>
      <dsp:spPr>
        <a:xfrm>
          <a:off x="0" y="1487"/>
          <a:ext cx="2630900" cy="110370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err="1">
              <a:latin typeface="Calibri" pitchFamily="34" charset="0"/>
            </a:rPr>
            <a:t>Definição</a:t>
          </a:r>
          <a:r>
            <a:rPr lang="en-US" sz="2400" b="0" kern="1200" dirty="0">
              <a:latin typeface="Calibri" pitchFamily="34" charset="0"/>
            </a:rPr>
            <a:t> de </a:t>
          </a:r>
          <a:r>
            <a:rPr lang="en-US" sz="2400" b="0" kern="1200" dirty="0" err="1">
              <a:latin typeface="Calibri" pitchFamily="34" charset="0"/>
            </a:rPr>
            <a:t>objetivo</a:t>
          </a:r>
          <a:r>
            <a:rPr lang="en-US" sz="2400" b="0" kern="1200" dirty="0">
              <a:latin typeface="Calibri" pitchFamily="34" charset="0"/>
            </a:rPr>
            <a:t> e </a:t>
          </a:r>
          <a:r>
            <a:rPr lang="en-US" sz="2400" b="0" kern="1200" dirty="0" err="1">
              <a:latin typeface="Calibri" pitchFamily="34" charset="0"/>
            </a:rPr>
            <a:t>escopo</a:t>
          </a:r>
          <a:endParaRPr lang="pt-BR" sz="2400" b="0" kern="1200" dirty="0">
            <a:latin typeface="Calibri" pitchFamily="34" charset="0"/>
          </a:endParaRPr>
        </a:p>
      </dsp:txBody>
      <dsp:txXfrm>
        <a:off x="53879" y="55366"/>
        <a:ext cx="2523142" cy="995949"/>
      </dsp:txXfrm>
    </dsp:sp>
    <dsp:sp modelId="{42720302-3F07-4E6A-8EAB-88B67436B486}">
      <dsp:nvSpPr>
        <dsp:cNvPr id="0" name=""/>
        <dsp:cNvSpPr/>
      </dsp:nvSpPr>
      <dsp:spPr>
        <a:xfrm rot="5400000">
          <a:off x="4439428" y="-572431"/>
          <a:ext cx="1060099" cy="467715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latin typeface="Calibri" pitchFamily="34" charset="0"/>
            </a:rPr>
            <a:t>Entrada / Saída</a:t>
          </a:r>
        </a:p>
        <a:p>
          <a:pPr marL="171450" lvl="1" indent="-171450" algn="l" defTabSz="711200">
            <a:lnSpc>
              <a:spcPct val="90000"/>
            </a:lnSpc>
            <a:spcBef>
              <a:spcPct val="0"/>
            </a:spcBef>
            <a:spcAft>
              <a:spcPct val="15000"/>
            </a:spcAft>
            <a:buChar char="•"/>
          </a:pPr>
          <a:r>
            <a:rPr lang="pt-BR" sz="1600" kern="1200" dirty="0">
              <a:latin typeface="Calibri" pitchFamily="34" charset="0"/>
            </a:rPr>
            <a:t>Coleta dos dados</a:t>
          </a:r>
        </a:p>
        <a:p>
          <a:pPr marL="171450" lvl="1" indent="-171450" algn="l" defTabSz="711200">
            <a:lnSpc>
              <a:spcPct val="90000"/>
            </a:lnSpc>
            <a:spcBef>
              <a:spcPct val="0"/>
            </a:spcBef>
            <a:spcAft>
              <a:spcPct val="15000"/>
            </a:spcAft>
            <a:buChar char="•"/>
          </a:pPr>
          <a:r>
            <a:rPr lang="pt-BR" sz="1600" kern="1200" dirty="0">
              <a:latin typeface="Calibri" pitchFamily="34" charset="0"/>
            </a:rPr>
            <a:t>Tratamento</a:t>
          </a:r>
        </a:p>
        <a:p>
          <a:pPr marL="171450" lvl="1" indent="-171450" algn="l" defTabSz="711200">
            <a:lnSpc>
              <a:spcPct val="90000"/>
            </a:lnSpc>
            <a:spcBef>
              <a:spcPct val="0"/>
            </a:spcBef>
            <a:spcAft>
              <a:spcPct val="15000"/>
            </a:spcAft>
            <a:buChar char="•"/>
          </a:pPr>
          <a:r>
            <a:rPr lang="pt-BR" sz="1600" kern="1200" dirty="0">
              <a:latin typeface="Calibri" pitchFamily="34" charset="0"/>
            </a:rPr>
            <a:t>Validação</a:t>
          </a:r>
        </a:p>
      </dsp:txBody>
      <dsp:txXfrm rot="-5400000">
        <a:off x="2630900" y="1287847"/>
        <a:ext cx="4625406" cy="956599"/>
      </dsp:txXfrm>
    </dsp:sp>
    <dsp:sp modelId="{175FC28D-E0E4-4542-90B7-0FEE31D93F10}">
      <dsp:nvSpPr>
        <dsp:cNvPr id="0" name=""/>
        <dsp:cNvSpPr/>
      </dsp:nvSpPr>
      <dsp:spPr>
        <a:xfrm>
          <a:off x="0" y="1151074"/>
          <a:ext cx="2630900" cy="1230143"/>
        </a:xfrm>
        <a:prstGeom prst="round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Calibri" pitchFamily="34" charset="0"/>
            </a:rPr>
            <a:t>Análise</a:t>
          </a:r>
          <a:r>
            <a:rPr lang="en-US" sz="2400" kern="1200" dirty="0">
              <a:latin typeface="Calibri" pitchFamily="34" charset="0"/>
            </a:rPr>
            <a:t> de </a:t>
          </a:r>
          <a:r>
            <a:rPr lang="en-US" sz="2400" kern="1200" dirty="0" err="1">
              <a:latin typeface="Calibri" pitchFamily="34" charset="0"/>
            </a:rPr>
            <a:t>Inventário</a:t>
          </a:r>
          <a:endParaRPr lang="pt-BR" sz="2400" kern="1200" dirty="0">
            <a:latin typeface="Calibri" pitchFamily="34" charset="0"/>
          </a:endParaRPr>
        </a:p>
      </dsp:txBody>
      <dsp:txXfrm>
        <a:off x="60051" y="1211125"/>
        <a:ext cx="2510798" cy="1110041"/>
      </dsp:txXfrm>
    </dsp:sp>
    <dsp:sp modelId="{9AF82077-03D4-46CF-BFAB-CFABFBFD5891}">
      <dsp:nvSpPr>
        <dsp:cNvPr id="0" name=""/>
        <dsp:cNvSpPr/>
      </dsp:nvSpPr>
      <dsp:spPr>
        <a:xfrm rot="5400000">
          <a:off x="4566473" y="545033"/>
          <a:ext cx="815724" cy="468172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latin typeface="Calibri" pitchFamily="34" charset="0"/>
            </a:rPr>
            <a:t>Seleção</a:t>
          </a:r>
        </a:p>
        <a:p>
          <a:pPr marL="171450" lvl="1" indent="-171450" algn="l" defTabSz="711200">
            <a:lnSpc>
              <a:spcPct val="90000"/>
            </a:lnSpc>
            <a:spcBef>
              <a:spcPct val="0"/>
            </a:spcBef>
            <a:spcAft>
              <a:spcPct val="15000"/>
            </a:spcAft>
            <a:buChar char="•"/>
          </a:pPr>
          <a:r>
            <a:rPr lang="pt-BR" sz="1600" kern="1200" dirty="0">
              <a:latin typeface="Calibri" pitchFamily="34" charset="0"/>
            </a:rPr>
            <a:t>Classificação</a:t>
          </a:r>
        </a:p>
        <a:p>
          <a:pPr marL="171450" lvl="1" indent="-171450" algn="l" defTabSz="711200">
            <a:lnSpc>
              <a:spcPct val="90000"/>
            </a:lnSpc>
            <a:spcBef>
              <a:spcPct val="0"/>
            </a:spcBef>
            <a:spcAft>
              <a:spcPct val="15000"/>
            </a:spcAft>
            <a:buChar char="•"/>
          </a:pPr>
          <a:r>
            <a:rPr lang="pt-BR" sz="1600" kern="1200" dirty="0">
              <a:latin typeface="Calibri" pitchFamily="34" charset="0"/>
            </a:rPr>
            <a:t>Caracterização</a:t>
          </a:r>
        </a:p>
      </dsp:txBody>
      <dsp:txXfrm rot="-5400000">
        <a:off x="2633471" y="2517855"/>
        <a:ext cx="4641908" cy="736084"/>
      </dsp:txXfrm>
    </dsp:sp>
    <dsp:sp modelId="{D0BC77EB-B2CB-4A3E-8F4D-1A4FB2DC507D}">
      <dsp:nvSpPr>
        <dsp:cNvPr id="0" name=""/>
        <dsp:cNvSpPr/>
      </dsp:nvSpPr>
      <dsp:spPr>
        <a:xfrm>
          <a:off x="0" y="2427098"/>
          <a:ext cx="2633472" cy="917599"/>
        </a:xfrm>
        <a:prstGeom prst="round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accent6">
                  <a:lumMod val="50000"/>
                </a:schemeClr>
              </a:solidFill>
              <a:latin typeface="Calibri" pitchFamily="34" charset="0"/>
            </a:rPr>
            <a:t>Avaliação</a:t>
          </a:r>
          <a:r>
            <a:rPr lang="en-US" sz="2400" kern="1200" dirty="0">
              <a:solidFill>
                <a:schemeClr val="accent6">
                  <a:lumMod val="50000"/>
                </a:schemeClr>
              </a:solidFill>
              <a:latin typeface="Calibri" pitchFamily="34" charset="0"/>
            </a:rPr>
            <a:t> do </a:t>
          </a:r>
          <a:r>
            <a:rPr lang="en-US" sz="2400" kern="1200" dirty="0" err="1">
              <a:solidFill>
                <a:schemeClr val="accent6">
                  <a:lumMod val="50000"/>
                </a:schemeClr>
              </a:solidFill>
              <a:latin typeface="Calibri" pitchFamily="34" charset="0"/>
            </a:rPr>
            <a:t>Impacto</a:t>
          </a:r>
          <a:endParaRPr lang="pt-BR" sz="2400" kern="1200" dirty="0">
            <a:solidFill>
              <a:schemeClr val="accent6">
                <a:lumMod val="50000"/>
              </a:schemeClr>
            </a:solidFill>
            <a:latin typeface="Calibri" pitchFamily="34" charset="0"/>
          </a:endParaRPr>
        </a:p>
      </dsp:txBody>
      <dsp:txXfrm>
        <a:off x="44793" y="2471891"/>
        <a:ext cx="2543886" cy="828013"/>
      </dsp:txXfrm>
    </dsp:sp>
    <dsp:sp modelId="{C7DA717B-A9DE-44BB-9178-D2148440826A}">
      <dsp:nvSpPr>
        <dsp:cNvPr id="0" name=""/>
        <dsp:cNvSpPr/>
      </dsp:nvSpPr>
      <dsp:spPr>
        <a:xfrm rot="5400000">
          <a:off x="4472645" y="1603867"/>
          <a:ext cx="993665" cy="467715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t-BR" sz="1600" kern="1200" dirty="0">
              <a:latin typeface="Calibri" pitchFamily="34" charset="0"/>
            </a:rPr>
            <a:t>Identificação dos problemas</a:t>
          </a:r>
        </a:p>
        <a:p>
          <a:pPr marL="171450" lvl="1" indent="-171450" algn="l" defTabSz="711200">
            <a:lnSpc>
              <a:spcPct val="90000"/>
            </a:lnSpc>
            <a:spcBef>
              <a:spcPct val="0"/>
            </a:spcBef>
            <a:spcAft>
              <a:spcPct val="15000"/>
            </a:spcAft>
            <a:buChar char="•"/>
          </a:pPr>
          <a:r>
            <a:rPr lang="pt-BR" sz="1600" kern="1200" dirty="0">
              <a:latin typeface="Calibri" pitchFamily="34" charset="0"/>
            </a:rPr>
            <a:t>Recomendações</a:t>
          </a:r>
        </a:p>
        <a:p>
          <a:pPr marL="171450" lvl="1" indent="-171450" algn="l" defTabSz="711200">
            <a:lnSpc>
              <a:spcPct val="90000"/>
            </a:lnSpc>
            <a:spcBef>
              <a:spcPct val="0"/>
            </a:spcBef>
            <a:spcAft>
              <a:spcPct val="15000"/>
            </a:spcAft>
            <a:buChar char="•"/>
          </a:pPr>
          <a:r>
            <a:rPr lang="pt-BR" sz="1600" kern="1200" dirty="0">
              <a:latin typeface="Calibri" pitchFamily="34" charset="0"/>
            </a:rPr>
            <a:t>Análise de sensibilidade</a:t>
          </a:r>
        </a:p>
        <a:p>
          <a:pPr marL="171450" lvl="1" indent="-171450" algn="l" defTabSz="711200">
            <a:lnSpc>
              <a:spcPct val="90000"/>
            </a:lnSpc>
            <a:spcBef>
              <a:spcPct val="0"/>
            </a:spcBef>
            <a:spcAft>
              <a:spcPct val="15000"/>
            </a:spcAft>
            <a:buChar char="•"/>
          </a:pPr>
          <a:r>
            <a:rPr lang="pt-BR" sz="1600" kern="1200" dirty="0">
              <a:latin typeface="Calibri" pitchFamily="34" charset="0"/>
            </a:rPr>
            <a:t>Conclusões</a:t>
          </a:r>
        </a:p>
      </dsp:txBody>
      <dsp:txXfrm rot="-5400000">
        <a:off x="2630900" y="3494120"/>
        <a:ext cx="4628649" cy="896651"/>
      </dsp:txXfrm>
    </dsp:sp>
    <dsp:sp modelId="{F74CE17D-1DA9-4D64-A1D4-0F30098FC966}">
      <dsp:nvSpPr>
        <dsp:cNvPr id="0" name=""/>
        <dsp:cNvSpPr/>
      </dsp:nvSpPr>
      <dsp:spPr>
        <a:xfrm>
          <a:off x="0" y="3390577"/>
          <a:ext cx="2630900" cy="1103734"/>
        </a:xfrm>
        <a:prstGeom prst="round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accent6">
                  <a:lumMod val="50000"/>
                </a:schemeClr>
              </a:solidFill>
              <a:latin typeface="Calibri" pitchFamily="34" charset="0"/>
            </a:rPr>
            <a:t>Interpretação</a:t>
          </a:r>
          <a:endParaRPr lang="pt-BR" sz="2400" kern="1200" dirty="0">
            <a:solidFill>
              <a:schemeClr val="accent6">
                <a:lumMod val="50000"/>
              </a:schemeClr>
            </a:solidFill>
            <a:latin typeface="Calibri" pitchFamily="34" charset="0"/>
          </a:endParaRPr>
        </a:p>
      </dsp:txBody>
      <dsp:txXfrm>
        <a:off x="53880" y="3444457"/>
        <a:ext cx="2523140" cy="9959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image" Target="../media/image9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endParaRPr lang="pt-BR"/>
          </a:p>
        </p:txBody>
      </p:sp>
      <p:sp>
        <p:nvSpPr>
          <p:cNvPr id="2560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pt-BR"/>
          </a:p>
        </p:txBody>
      </p:sp>
      <p:sp>
        <p:nvSpPr>
          <p:cNvPr id="870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560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pPr>
              <a:defRPr/>
            </a:pPr>
            <a:endParaRPr lang="pt-BR"/>
          </a:p>
        </p:txBody>
      </p:sp>
      <p:sp>
        <p:nvSpPr>
          <p:cNvPr id="2560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48E572DD-DB6D-4056-92C8-15555D122399}" type="slidenum">
              <a:rPr lang="pt-BR"/>
              <a:pPr>
                <a:defRPr/>
              </a:pPr>
              <a:t>‹nº›</a:t>
            </a:fld>
            <a:endParaRPr lang="pt-BR"/>
          </a:p>
        </p:txBody>
      </p:sp>
    </p:spTree>
    <p:extLst>
      <p:ext uri="{BB962C8B-B14F-4D97-AF65-F5344CB8AC3E}">
        <p14:creationId xmlns:p14="http://schemas.microsoft.com/office/powerpoint/2010/main" val="1278519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dlittle.com/insights/prism/pdf/Prism_2005_s1_1__The_Innovation_High_Ground.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utzkapeh.org/index.php?pageID=159" TargetMode="External"/><Relationship Id="rId2" Type="http://schemas.openxmlformats.org/officeDocument/2006/relationships/slide" Target="../slides/slide87.xml"/><Relationship Id="rId1" Type="http://schemas.openxmlformats.org/officeDocument/2006/relationships/notesMaster" Target="../notesMasters/notesMaster1.xml"/><Relationship Id="rId4" Type="http://schemas.openxmlformats.org/officeDocument/2006/relationships/hyperlink" Target="http://www.utzkapeh.org/index.php?pageID=114" TargetMode="Externa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8069A0A-B5B6-4E57-BFAF-796F3664FA03}" type="slidenum">
              <a:rPr lang="pt-BR" smtClean="0"/>
              <a:pPr/>
              <a:t>1</a:t>
            </a:fld>
            <a:endParaRPr lang="pt-B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965926E7-4DF1-4194-9811-3C3803D36CE8}" type="slidenum">
              <a:rPr lang="en-US" sz="1300"/>
              <a:pPr algn="r"/>
              <a:t>10</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1"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54F904B5-A55B-4672-8474-C0ED4E47333E}" type="slidenum">
              <a:rPr lang="en-US" sz="1300"/>
              <a:pPr algn="r" defTabSz="990503"/>
              <a:t>101</a:t>
            </a:fld>
            <a:endParaRPr lang="en-US" sz="1300"/>
          </a:p>
        </p:txBody>
      </p:sp>
      <p:sp>
        <p:nvSpPr>
          <p:cNvPr id="1863682" name="Rectangle 2"/>
          <p:cNvSpPr>
            <a:spLocks noGrp="1" noRot="1" noChangeAspect="1" noChangeArrowheads="1" noTextEdit="1"/>
          </p:cNvSpPr>
          <p:nvPr>
            <p:ph type="sldImg"/>
          </p:nvPr>
        </p:nvSpPr>
        <p:spPr>
          <a:xfrm>
            <a:off x="1183217" y="767596"/>
            <a:ext cx="4732867" cy="3837980"/>
          </a:xfrm>
          <a:ln/>
        </p:spPr>
      </p:sp>
      <p:sp>
        <p:nvSpPr>
          <p:cNvPr id="1863683"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729"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2ED2E8E6-229F-4A9D-8E37-97836CA739AA}" type="slidenum">
              <a:rPr lang="en-US" sz="1300"/>
              <a:pPr algn="r" defTabSz="990503"/>
              <a:t>102</a:t>
            </a:fld>
            <a:endParaRPr lang="en-US" sz="1300"/>
          </a:p>
        </p:txBody>
      </p:sp>
      <p:sp>
        <p:nvSpPr>
          <p:cNvPr id="1865730" name="Rectangle 2"/>
          <p:cNvSpPr>
            <a:spLocks noGrp="1" noRot="1" noChangeAspect="1" noChangeArrowheads="1" noTextEdit="1"/>
          </p:cNvSpPr>
          <p:nvPr>
            <p:ph type="sldImg"/>
          </p:nvPr>
        </p:nvSpPr>
        <p:spPr>
          <a:xfrm>
            <a:off x="1183217" y="767596"/>
            <a:ext cx="4732867" cy="3837980"/>
          </a:xfrm>
          <a:ln/>
        </p:spPr>
      </p:sp>
      <p:sp>
        <p:nvSpPr>
          <p:cNvPr id="1865731"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7777"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91053F7E-0E16-422C-8783-2875F516BA63}" type="slidenum">
              <a:rPr lang="en-US" sz="1300"/>
              <a:pPr algn="r" defTabSz="990503"/>
              <a:t>103</a:t>
            </a:fld>
            <a:endParaRPr lang="en-US" sz="1300"/>
          </a:p>
        </p:txBody>
      </p:sp>
      <p:sp>
        <p:nvSpPr>
          <p:cNvPr id="1867778" name="Rectangle 2"/>
          <p:cNvSpPr>
            <a:spLocks noGrp="1" noRot="1" noChangeAspect="1" noChangeArrowheads="1" noTextEdit="1"/>
          </p:cNvSpPr>
          <p:nvPr>
            <p:ph type="sldImg"/>
          </p:nvPr>
        </p:nvSpPr>
        <p:spPr>
          <a:xfrm>
            <a:off x="1183217" y="767596"/>
            <a:ext cx="4732867" cy="3837980"/>
          </a:xfrm>
          <a:ln/>
        </p:spPr>
      </p:sp>
      <p:sp>
        <p:nvSpPr>
          <p:cNvPr id="1867779"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825"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8D8FC9DF-6148-4CA0-9B7C-D738B5E4F85A}" type="slidenum">
              <a:rPr lang="en-US" sz="1300"/>
              <a:pPr algn="r" defTabSz="990503"/>
              <a:t>104</a:t>
            </a:fld>
            <a:endParaRPr lang="en-US" sz="1300"/>
          </a:p>
        </p:txBody>
      </p:sp>
      <p:sp>
        <p:nvSpPr>
          <p:cNvPr id="1869826" name="Rectangle 2"/>
          <p:cNvSpPr>
            <a:spLocks noGrp="1" noRot="1" noChangeAspect="1" noChangeArrowheads="1" noTextEdit="1"/>
          </p:cNvSpPr>
          <p:nvPr>
            <p:ph type="sldImg"/>
          </p:nvPr>
        </p:nvSpPr>
        <p:spPr>
          <a:xfrm>
            <a:off x="1183217" y="767596"/>
            <a:ext cx="4732867" cy="3837980"/>
          </a:xfrm>
          <a:ln/>
        </p:spPr>
      </p:sp>
      <p:sp>
        <p:nvSpPr>
          <p:cNvPr id="1869827"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1873"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33DF23B5-E3BB-467F-B523-795BA96923BC}" type="slidenum">
              <a:rPr lang="en-US" sz="1300"/>
              <a:pPr algn="r" defTabSz="990503"/>
              <a:t>105</a:t>
            </a:fld>
            <a:endParaRPr lang="en-US" sz="1300"/>
          </a:p>
        </p:txBody>
      </p:sp>
      <p:sp>
        <p:nvSpPr>
          <p:cNvPr id="1871874" name="Rectangle 2"/>
          <p:cNvSpPr>
            <a:spLocks noGrp="1" noRot="1" noChangeAspect="1" noChangeArrowheads="1" noTextEdit="1"/>
          </p:cNvSpPr>
          <p:nvPr>
            <p:ph type="sldImg"/>
          </p:nvPr>
        </p:nvSpPr>
        <p:spPr>
          <a:xfrm>
            <a:off x="1183217" y="767596"/>
            <a:ext cx="4732867" cy="3837980"/>
          </a:xfrm>
          <a:ln/>
        </p:spPr>
      </p:sp>
      <p:sp>
        <p:nvSpPr>
          <p:cNvPr id="1871875"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21"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FC7774AD-1582-4B45-A675-3FD01171F92D}" type="slidenum">
              <a:rPr lang="en-US" sz="1300"/>
              <a:pPr algn="r" defTabSz="990503"/>
              <a:t>106</a:t>
            </a:fld>
            <a:endParaRPr lang="en-US" sz="1300"/>
          </a:p>
        </p:txBody>
      </p:sp>
      <p:sp>
        <p:nvSpPr>
          <p:cNvPr id="1873922" name="Rectangle 2"/>
          <p:cNvSpPr>
            <a:spLocks noGrp="1" noRot="1" noChangeAspect="1" noChangeArrowheads="1" noTextEdit="1"/>
          </p:cNvSpPr>
          <p:nvPr>
            <p:ph type="sldImg"/>
          </p:nvPr>
        </p:nvSpPr>
        <p:spPr>
          <a:xfrm>
            <a:off x="1183217" y="767596"/>
            <a:ext cx="4732867" cy="3837980"/>
          </a:xfrm>
          <a:ln/>
        </p:spPr>
      </p:sp>
      <p:sp>
        <p:nvSpPr>
          <p:cNvPr id="1873923"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5969"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8E3C62F1-7CDA-45E4-B6FD-CD7843D84968}" type="slidenum">
              <a:rPr lang="en-US" sz="1300"/>
              <a:pPr algn="r" defTabSz="990503"/>
              <a:t>107</a:t>
            </a:fld>
            <a:endParaRPr lang="en-US" sz="1300"/>
          </a:p>
        </p:txBody>
      </p:sp>
      <p:sp>
        <p:nvSpPr>
          <p:cNvPr id="1875970" name="Rectangle 2"/>
          <p:cNvSpPr>
            <a:spLocks noGrp="1" noRot="1" noChangeAspect="1" noChangeArrowheads="1" noTextEdit="1"/>
          </p:cNvSpPr>
          <p:nvPr>
            <p:ph type="sldImg"/>
          </p:nvPr>
        </p:nvSpPr>
        <p:spPr>
          <a:xfrm>
            <a:off x="1183217" y="767596"/>
            <a:ext cx="4732867" cy="3837980"/>
          </a:xfrm>
          <a:ln/>
        </p:spPr>
      </p:sp>
      <p:sp>
        <p:nvSpPr>
          <p:cNvPr id="1875971"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017"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AE67EA74-F575-40B6-8AEF-6F39E7BEFA9B}" type="slidenum">
              <a:rPr lang="en-US" sz="1300"/>
              <a:pPr algn="r" defTabSz="990503"/>
              <a:t>108</a:t>
            </a:fld>
            <a:endParaRPr lang="en-US" sz="1300"/>
          </a:p>
        </p:txBody>
      </p:sp>
      <p:sp>
        <p:nvSpPr>
          <p:cNvPr id="1878018" name="Rectangle 2"/>
          <p:cNvSpPr>
            <a:spLocks noGrp="1" noRot="1" noChangeAspect="1" noChangeArrowheads="1" noTextEdit="1"/>
          </p:cNvSpPr>
          <p:nvPr>
            <p:ph type="sldImg"/>
          </p:nvPr>
        </p:nvSpPr>
        <p:spPr>
          <a:xfrm>
            <a:off x="1183217" y="767596"/>
            <a:ext cx="4732867" cy="3837980"/>
          </a:xfrm>
          <a:ln/>
        </p:spPr>
      </p:sp>
      <p:sp>
        <p:nvSpPr>
          <p:cNvPr id="1878019"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69" name="Rectangle 7"/>
          <p:cNvSpPr>
            <a:spLocks noGrp="1" noChangeArrowheads="1"/>
          </p:cNvSpPr>
          <p:nvPr>
            <p:ph type="sldNum" sz="quarter" idx="5"/>
          </p:nvPr>
        </p:nvSpPr>
        <p:spPr>
          <a:noFill/>
        </p:spPr>
        <p:txBody>
          <a:bodyPr/>
          <a:lstStyle/>
          <a:p>
            <a:fld id="{DDE59794-36BC-4684-9456-D494D2558DC2}" type="slidenum">
              <a:rPr lang="en-US" smtClean="0">
                <a:latin typeface="Arial" charset="0"/>
              </a:rPr>
              <a:pPr/>
              <a:t>109</a:t>
            </a:fld>
            <a:endParaRPr lang="en-US">
              <a:latin typeface="Arial" charset="0"/>
            </a:endParaRPr>
          </a:p>
        </p:txBody>
      </p:sp>
      <p:sp>
        <p:nvSpPr>
          <p:cNvPr id="1952770" name="Rectangle 2"/>
          <p:cNvSpPr>
            <a:spLocks noGrp="1" noRot="1" noChangeAspect="1" noChangeArrowheads="1" noTextEdit="1"/>
          </p:cNvSpPr>
          <p:nvPr>
            <p:ph type="sldImg"/>
          </p:nvPr>
        </p:nvSpPr>
        <p:spPr>
          <a:xfrm>
            <a:off x="992188" y="768350"/>
            <a:ext cx="5114925" cy="3836988"/>
          </a:xfrm>
          <a:ln/>
        </p:spPr>
      </p:sp>
      <p:sp>
        <p:nvSpPr>
          <p:cNvPr id="1952771"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7" name="Rectangle 7"/>
          <p:cNvSpPr>
            <a:spLocks noGrp="1" noChangeArrowheads="1"/>
          </p:cNvSpPr>
          <p:nvPr>
            <p:ph type="sldNum" sz="quarter" idx="5"/>
          </p:nvPr>
        </p:nvSpPr>
        <p:spPr>
          <a:noFill/>
        </p:spPr>
        <p:txBody>
          <a:bodyPr/>
          <a:lstStyle/>
          <a:p>
            <a:fld id="{10AF1194-265A-44D0-B1AE-EAB06DF28B64}" type="slidenum">
              <a:rPr lang="en-US" smtClean="0">
                <a:latin typeface="Arial" charset="0"/>
              </a:rPr>
              <a:pPr/>
              <a:t>110</a:t>
            </a:fld>
            <a:endParaRPr lang="en-US">
              <a:latin typeface="Arial" charset="0"/>
            </a:endParaRPr>
          </a:p>
        </p:txBody>
      </p:sp>
      <p:sp>
        <p:nvSpPr>
          <p:cNvPr id="1954818" name="Rectangle 2"/>
          <p:cNvSpPr>
            <a:spLocks noGrp="1" noRot="1" noChangeAspect="1" noChangeArrowheads="1" noTextEdit="1"/>
          </p:cNvSpPr>
          <p:nvPr>
            <p:ph type="sldImg"/>
          </p:nvPr>
        </p:nvSpPr>
        <p:spPr>
          <a:xfrm>
            <a:off x="992188" y="768350"/>
            <a:ext cx="5114925" cy="3836988"/>
          </a:xfrm>
          <a:ln/>
        </p:spPr>
      </p:sp>
      <p:sp>
        <p:nvSpPr>
          <p:cNvPr id="1954819"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58C2CFD-DF2F-4940-AABC-8BB4171DA100}" type="slidenum">
              <a:rPr lang="pt-BR" smtClean="0"/>
              <a:pPr/>
              <a:t>11</a:t>
            </a:fld>
            <a:endParaRPr lang="pt-B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46150" y="4860925"/>
            <a:ext cx="5207000" cy="4605338"/>
          </a:xfrm>
          <a:noFill/>
          <a:ln/>
        </p:spPr>
        <p:txBody>
          <a:bodyPr/>
          <a:lstStyle/>
          <a:p>
            <a:pPr eaLnBrk="1" hangingPunct="1"/>
            <a:endParaRPr lang="pt-B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5" name="Rectangle 7"/>
          <p:cNvSpPr>
            <a:spLocks noGrp="1" noChangeArrowheads="1"/>
          </p:cNvSpPr>
          <p:nvPr>
            <p:ph type="sldNum" sz="quarter" idx="5"/>
          </p:nvPr>
        </p:nvSpPr>
        <p:spPr>
          <a:noFill/>
        </p:spPr>
        <p:txBody>
          <a:bodyPr/>
          <a:lstStyle/>
          <a:p>
            <a:fld id="{1B49040D-06D4-4815-BFE7-7A0FC3ADE34B}" type="slidenum">
              <a:rPr lang="en-US" smtClean="0">
                <a:latin typeface="Arial" charset="0"/>
              </a:rPr>
              <a:pPr/>
              <a:t>111</a:t>
            </a:fld>
            <a:endParaRPr lang="en-US">
              <a:latin typeface="Arial" charset="0"/>
            </a:endParaRPr>
          </a:p>
        </p:txBody>
      </p:sp>
      <p:sp>
        <p:nvSpPr>
          <p:cNvPr id="1956866" name="Rectangle 2"/>
          <p:cNvSpPr>
            <a:spLocks noGrp="1" noRot="1" noChangeAspect="1" noChangeArrowheads="1" noTextEdit="1"/>
          </p:cNvSpPr>
          <p:nvPr>
            <p:ph type="sldImg"/>
          </p:nvPr>
        </p:nvSpPr>
        <p:spPr>
          <a:xfrm>
            <a:off x="992188" y="768350"/>
            <a:ext cx="5114925" cy="3836988"/>
          </a:xfrm>
          <a:ln/>
        </p:spPr>
      </p:sp>
      <p:sp>
        <p:nvSpPr>
          <p:cNvPr id="1956867"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3" name="Rectangle 7"/>
          <p:cNvSpPr>
            <a:spLocks noGrp="1" noChangeArrowheads="1"/>
          </p:cNvSpPr>
          <p:nvPr>
            <p:ph type="sldNum" sz="quarter" idx="5"/>
          </p:nvPr>
        </p:nvSpPr>
        <p:spPr>
          <a:noFill/>
        </p:spPr>
        <p:txBody>
          <a:bodyPr/>
          <a:lstStyle/>
          <a:p>
            <a:fld id="{9132674F-476E-485F-BD76-F0137645E773}" type="slidenum">
              <a:rPr lang="en-US" smtClean="0">
                <a:latin typeface="Arial" charset="0"/>
              </a:rPr>
              <a:pPr/>
              <a:t>112</a:t>
            </a:fld>
            <a:endParaRPr lang="en-US">
              <a:latin typeface="Arial" charset="0"/>
            </a:endParaRPr>
          </a:p>
        </p:txBody>
      </p:sp>
      <p:sp>
        <p:nvSpPr>
          <p:cNvPr id="1958914" name="Rectangle 2"/>
          <p:cNvSpPr>
            <a:spLocks noGrp="1" noRot="1" noChangeAspect="1" noChangeArrowheads="1" noTextEdit="1"/>
          </p:cNvSpPr>
          <p:nvPr>
            <p:ph type="sldImg"/>
          </p:nvPr>
        </p:nvSpPr>
        <p:spPr>
          <a:xfrm>
            <a:off x="992188" y="768350"/>
            <a:ext cx="5114925" cy="3836988"/>
          </a:xfrm>
          <a:ln/>
        </p:spPr>
      </p:sp>
      <p:sp>
        <p:nvSpPr>
          <p:cNvPr id="1958915"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1" name="Rectangle 7"/>
          <p:cNvSpPr>
            <a:spLocks noGrp="1" noChangeArrowheads="1"/>
          </p:cNvSpPr>
          <p:nvPr>
            <p:ph type="sldNum" sz="quarter" idx="5"/>
          </p:nvPr>
        </p:nvSpPr>
        <p:spPr>
          <a:noFill/>
        </p:spPr>
        <p:txBody>
          <a:bodyPr/>
          <a:lstStyle/>
          <a:p>
            <a:fld id="{918B9E8A-8FC2-4DC7-A32C-AE10A6135E7C}" type="slidenum">
              <a:rPr lang="en-US" smtClean="0">
                <a:latin typeface="Arial" charset="0"/>
              </a:rPr>
              <a:pPr/>
              <a:t>113</a:t>
            </a:fld>
            <a:endParaRPr lang="en-US">
              <a:latin typeface="Arial" charset="0"/>
            </a:endParaRPr>
          </a:p>
        </p:txBody>
      </p:sp>
      <p:sp>
        <p:nvSpPr>
          <p:cNvPr id="1960962" name="Rectangle 2"/>
          <p:cNvSpPr>
            <a:spLocks noGrp="1" noRot="1" noChangeAspect="1" noChangeArrowheads="1" noTextEdit="1"/>
          </p:cNvSpPr>
          <p:nvPr>
            <p:ph type="sldImg"/>
          </p:nvPr>
        </p:nvSpPr>
        <p:spPr>
          <a:xfrm>
            <a:off x="992188" y="768350"/>
            <a:ext cx="5114925" cy="3836988"/>
          </a:xfrm>
          <a:ln/>
        </p:spPr>
      </p:sp>
      <p:sp>
        <p:nvSpPr>
          <p:cNvPr id="1960963"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009" name="Rectangle 7"/>
          <p:cNvSpPr>
            <a:spLocks noGrp="1" noChangeArrowheads="1"/>
          </p:cNvSpPr>
          <p:nvPr>
            <p:ph type="sldNum" sz="quarter" idx="5"/>
          </p:nvPr>
        </p:nvSpPr>
        <p:spPr>
          <a:noFill/>
        </p:spPr>
        <p:txBody>
          <a:bodyPr/>
          <a:lstStyle/>
          <a:p>
            <a:fld id="{6C74345D-ACEE-43B5-9482-D8B9A20E0B37}" type="slidenum">
              <a:rPr lang="en-US" smtClean="0">
                <a:latin typeface="Arial" charset="0"/>
              </a:rPr>
              <a:pPr/>
              <a:t>114</a:t>
            </a:fld>
            <a:endParaRPr lang="en-US">
              <a:latin typeface="Arial" charset="0"/>
            </a:endParaRPr>
          </a:p>
        </p:txBody>
      </p:sp>
      <p:sp>
        <p:nvSpPr>
          <p:cNvPr id="1963010" name="Rectangle 2"/>
          <p:cNvSpPr>
            <a:spLocks noGrp="1" noRot="1" noChangeAspect="1" noChangeArrowheads="1" noTextEdit="1"/>
          </p:cNvSpPr>
          <p:nvPr>
            <p:ph type="sldImg"/>
          </p:nvPr>
        </p:nvSpPr>
        <p:spPr>
          <a:xfrm>
            <a:off x="992188" y="768350"/>
            <a:ext cx="5114925" cy="3836988"/>
          </a:xfrm>
          <a:ln/>
        </p:spPr>
      </p:sp>
      <p:sp>
        <p:nvSpPr>
          <p:cNvPr id="1963011"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3" name="Rectangle 7"/>
          <p:cNvSpPr>
            <a:spLocks noGrp="1" noChangeArrowheads="1"/>
          </p:cNvSpPr>
          <p:nvPr>
            <p:ph type="sldNum" sz="quarter" idx="5"/>
          </p:nvPr>
        </p:nvSpPr>
        <p:spPr>
          <a:noFill/>
        </p:spPr>
        <p:txBody>
          <a:bodyPr/>
          <a:lstStyle/>
          <a:p>
            <a:fld id="{9A0837F3-42CF-4F64-AC82-AC591FC91D38}" type="slidenum">
              <a:rPr lang="en-US" smtClean="0">
                <a:latin typeface="Arial" charset="0"/>
              </a:rPr>
              <a:pPr/>
              <a:t>115</a:t>
            </a:fld>
            <a:endParaRPr lang="en-US">
              <a:latin typeface="Arial" charset="0"/>
            </a:endParaRPr>
          </a:p>
        </p:txBody>
      </p:sp>
      <p:sp>
        <p:nvSpPr>
          <p:cNvPr id="2010114" name="Rectangle 2"/>
          <p:cNvSpPr>
            <a:spLocks noGrp="1" noRot="1" noChangeAspect="1" noChangeArrowheads="1" noTextEdit="1"/>
          </p:cNvSpPr>
          <p:nvPr>
            <p:ph type="sldImg"/>
          </p:nvPr>
        </p:nvSpPr>
        <p:spPr>
          <a:xfrm>
            <a:off x="992188" y="768350"/>
            <a:ext cx="5114925" cy="3836988"/>
          </a:xfrm>
          <a:ln/>
        </p:spPr>
      </p:sp>
      <p:sp>
        <p:nvSpPr>
          <p:cNvPr id="2010115"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1" name="Rectangle 7"/>
          <p:cNvSpPr>
            <a:spLocks noGrp="1" noChangeArrowheads="1"/>
          </p:cNvSpPr>
          <p:nvPr>
            <p:ph type="sldNum" sz="quarter" idx="5"/>
          </p:nvPr>
        </p:nvSpPr>
        <p:spPr>
          <a:noFill/>
        </p:spPr>
        <p:txBody>
          <a:bodyPr/>
          <a:lstStyle/>
          <a:p>
            <a:fld id="{AF477788-BC71-4C34-900A-037F37FF8687}" type="slidenum">
              <a:rPr lang="en-US" smtClean="0">
                <a:latin typeface="Arial" charset="0"/>
              </a:rPr>
              <a:pPr/>
              <a:t>116</a:t>
            </a:fld>
            <a:endParaRPr lang="en-US">
              <a:latin typeface="Arial" charset="0"/>
            </a:endParaRPr>
          </a:p>
        </p:txBody>
      </p:sp>
      <p:sp>
        <p:nvSpPr>
          <p:cNvPr id="2012162" name="Rectangle 2"/>
          <p:cNvSpPr>
            <a:spLocks noGrp="1" noRot="1" noChangeAspect="1" noChangeArrowheads="1" noTextEdit="1"/>
          </p:cNvSpPr>
          <p:nvPr>
            <p:ph type="sldImg"/>
          </p:nvPr>
        </p:nvSpPr>
        <p:spPr>
          <a:xfrm>
            <a:off x="992188" y="768350"/>
            <a:ext cx="5114925" cy="3836988"/>
          </a:xfrm>
          <a:ln/>
        </p:spPr>
      </p:sp>
      <p:sp>
        <p:nvSpPr>
          <p:cNvPr id="2012163"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754677B-536D-4809-BF53-884038DC3441}" type="slidenum">
              <a:rPr lang="en-US" smtClean="0"/>
              <a:pPr/>
              <a:t>12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pt-B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0DECA5F-1471-4212-8A4D-C01EFB5392BB}" type="slidenum">
              <a:rPr lang="en-US" smtClean="0"/>
              <a:pPr/>
              <a:t>13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7B3877B-E3EB-44F3-90F1-EB67B0059D49}" type="slidenum">
              <a:rPr lang="en-US" smtClean="0"/>
              <a:pPr/>
              <a:t>14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6E5B6E2-7999-4189-8FC0-5A9F74628E02}" type="slidenum">
              <a:rPr lang="en-US" smtClean="0"/>
              <a:pPr/>
              <a:t>15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07D9E5FD-09A8-4376-81E4-8C99FD57AD78}" type="slidenum">
              <a:rPr lang="en-US" sz="1300"/>
              <a:pPr algn="r"/>
              <a:t>16</a:t>
            </a:fld>
            <a:endParaRPr lang="en-US" sz="13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BF2ED9F4-97DC-497F-A237-FC6AE832D05F}" type="slidenum">
              <a:rPr lang="en-US" sz="1300"/>
              <a:pPr algn="r"/>
              <a:t>17</a:t>
            </a:fld>
            <a:endParaRPr lang="en-US"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59DE416A-7498-4029-9BED-6320F1EF8D2B}" type="slidenum">
              <a:rPr lang="en-US" sz="1300"/>
              <a:pPr algn="r"/>
              <a:t>18</a:t>
            </a:fld>
            <a:endParaRPr lang="en-US" sz="13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50F80F21-0D78-42D1-BBC5-3DED6342E78A}" type="slidenum">
              <a:rPr lang="en-US" sz="1300"/>
              <a:pPr algn="r"/>
              <a:t>19</a:t>
            </a:fld>
            <a:endParaRPr lang="en-US"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69"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8969E3C0-09DF-4C28-B0F9-E86B565C2034}" type="slidenum">
              <a:rPr lang="en-GB" sz="1300"/>
              <a:pPr algn="r" defTabSz="990600"/>
              <a:t>2</a:t>
            </a:fld>
            <a:endParaRPr lang="en-GB" sz="1300"/>
          </a:p>
        </p:txBody>
      </p:sp>
      <p:sp>
        <p:nvSpPr>
          <p:cNvPr id="2003970" name="Rectangle 2"/>
          <p:cNvSpPr>
            <a:spLocks noGrp="1" noRot="1" noChangeAspect="1" noChangeArrowheads="1" noTextEdit="1"/>
          </p:cNvSpPr>
          <p:nvPr>
            <p:ph type="sldImg"/>
          </p:nvPr>
        </p:nvSpPr>
        <p:spPr>
          <a:xfrm>
            <a:off x="992188" y="768350"/>
            <a:ext cx="5114925" cy="3836988"/>
          </a:xfrm>
          <a:ln/>
        </p:spPr>
      </p:sp>
      <p:sp>
        <p:nvSpPr>
          <p:cNvPr id="2003971" name="Rectangle 3"/>
          <p:cNvSpPr>
            <a:spLocks noGrp="1" noChangeArrowheads="1"/>
          </p:cNvSpPr>
          <p:nvPr>
            <p:ph type="body" idx="1"/>
          </p:nvPr>
        </p:nvSpPr>
        <p:spPr>
          <a:noFill/>
          <a:ln/>
        </p:spPr>
        <p:txBody>
          <a:bodyPr/>
          <a:lstStyle/>
          <a:p>
            <a:pPr eaLnBrk="1" hangingPunct="1"/>
            <a:r>
              <a:rPr lang="en-US" altLang="zh-CN" i="1">
                <a:latin typeface="Arial" charset="0"/>
                <a:cs typeface="SimSun"/>
              </a:rPr>
              <a:t>This case study demonstrates some of the perceived value created by applying Sustainability criteria to business decision making</a:t>
            </a:r>
          </a:p>
          <a:p>
            <a:pPr eaLnBrk="1" hangingPunct="1"/>
            <a:endParaRPr lang="en-US" altLang="zh-CN">
              <a:latin typeface="Arial" charset="0"/>
              <a:cs typeface="SimSun"/>
            </a:endParaRPr>
          </a:p>
          <a:p>
            <a:pPr eaLnBrk="1" hangingPunct="1"/>
            <a:r>
              <a:rPr lang="en-US" altLang="zh-CN">
                <a:latin typeface="Arial" charset="0"/>
                <a:cs typeface="SimSun"/>
              </a:rPr>
              <a:t>In 2005 the consultancy company Arthur D Little has conducted a study of, how 40 leading international companies are using Sustainability-Driven Innovation, which means the creation of new market space, products and services or processes driven by social, environmental or sustainability issues.</a:t>
            </a:r>
          </a:p>
          <a:p>
            <a:pPr eaLnBrk="1" hangingPunct="1"/>
            <a:r>
              <a:rPr lang="en-US" altLang="zh-CN">
                <a:latin typeface="Arial" charset="0"/>
                <a:cs typeface="SimSun"/>
              </a:rPr>
              <a:t>The full report is available here:  </a:t>
            </a:r>
            <a:r>
              <a:rPr lang="en-US" altLang="zh-CN">
                <a:latin typeface="Arial" charset="0"/>
                <a:cs typeface="SimSun"/>
                <a:hlinkClick r:id="rId3"/>
              </a:rPr>
              <a:t>http://www.adlittle.com/insights/prism/pdf/Prism_2005_s1_1__The_Innovation_High_Ground.pdf</a:t>
            </a:r>
            <a:r>
              <a:rPr lang="en-US" altLang="zh-CN">
                <a:latin typeface="Arial" charset="0"/>
                <a:cs typeface="SimSun"/>
              </a:rPr>
              <a:t> </a:t>
            </a:r>
            <a:r>
              <a:rPr lang="en-GB" altLang="zh-CN">
                <a:latin typeface="Arial" charset="0"/>
                <a:cs typeface="SimSun"/>
              </a:rPr>
              <a:t> </a:t>
            </a:r>
            <a:endParaRPr lang="en-US" altLang="zh-CN">
              <a:latin typeface="Arial" charset="0"/>
              <a:cs typeface="SimSun"/>
            </a:endParaRPr>
          </a:p>
          <a:p>
            <a:pPr eaLnBrk="1" hangingPunct="1"/>
            <a:endParaRPr lang="en-GB">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66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37957C5E-B387-439E-87DE-0D6606BE5695}" type="slidenum">
              <a:rPr lang="en-US" sz="1300"/>
              <a:pPr algn="r" defTabSz="990600"/>
              <a:t>20</a:t>
            </a:fld>
            <a:endParaRPr lang="en-US" sz="1300"/>
          </a:p>
        </p:txBody>
      </p:sp>
      <p:sp>
        <p:nvSpPr>
          <p:cNvPr id="190566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51BE4A1D-024D-4587-904A-7DE12091D032}" type="slidenum">
              <a:rPr lang="en-US" sz="1300"/>
              <a:pPr algn="r"/>
              <a:t>20</a:t>
            </a:fld>
            <a:endParaRPr lang="en-US" sz="1300"/>
          </a:p>
        </p:txBody>
      </p:sp>
      <p:sp>
        <p:nvSpPr>
          <p:cNvPr id="1905667" name="Rectangle 2"/>
          <p:cNvSpPr>
            <a:spLocks noGrp="1" noRot="1" noChangeAspect="1" noChangeArrowheads="1" noTextEdit="1"/>
          </p:cNvSpPr>
          <p:nvPr>
            <p:ph type="sldImg"/>
          </p:nvPr>
        </p:nvSpPr>
        <p:spPr>
          <a:xfrm>
            <a:off x="992188" y="768350"/>
            <a:ext cx="5114925" cy="3836988"/>
          </a:xfrm>
          <a:ln/>
        </p:spPr>
      </p:sp>
      <p:sp>
        <p:nvSpPr>
          <p:cNvPr id="1905668"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7B3877B-E3EB-44F3-90F1-EB67B0059D49}" type="slidenum">
              <a:rPr lang="en-US" smtClean="0"/>
              <a:pPr/>
              <a:t>21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D3CF4C7-3430-43CD-B158-6FAC2B92D04B}" type="slidenum">
              <a:rPr lang="en-US" smtClean="0"/>
              <a:pPr/>
              <a:t>22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D9360CF-5D7F-4BB9-BB81-FCB354B95C24}" type="slidenum">
              <a:rPr lang="en-US" smtClean="0"/>
              <a:pPr/>
              <a:t>23</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771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9DC48215-D260-435F-BD9F-7EF996C2341E}" type="slidenum">
              <a:rPr lang="en-US" sz="1300"/>
              <a:pPr algn="r" defTabSz="990600"/>
              <a:t>24</a:t>
            </a:fld>
            <a:endParaRPr lang="en-US" sz="1300"/>
          </a:p>
        </p:txBody>
      </p:sp>
      <p:sp>
        <p:nvSpPr>
          <p:cNvPr id="1907714" name="Rectangle 2"/>
          <p:cNvSpPr>
            <a:spLocks noGrp="1" noRot="1" noChangeAspect="1" noChangeArrowheads="1" noTextEdit="1"/>
          </p:cNvSpPr>
          <p:nvPr>
            <p:ph type="sldImg"/>
          </p:nvPr>
        </p:nvSpPr>
        <p:spPr>
          <a:xfrm>
            <a:off x="992188" y="768350"/>
            <a:ext cx="5114925" cy="3836988"/>
          </a:xfrm>
          <a:ln/>
        </p:spPr>
      </p:sp>
      <p:sp>
        <p:nvSpPr>
          <p:cNvPr id="1907715"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BAF0318-2C70-4DE8-8937-11619C34C6D5}" type="slidenum">
              <a:rPr lang="en-US" smtClean="0"/>
              <a:pPr/>
              <a:t>25</a:t>
            </a:fld>
            <a:endParaRPr lang="en-US"/>
          </a:p>
        </p:txBody>
      </p:sp>
      <p:sp>
        <p:nvSpPr>
          <p:cNvPr id="111619" name="Rectangle 2"/>
          <p:cNvSpPr>
            <a:spLocks noGrp="1" noRot="1" noChangeAspect="1" noChangeArrowheads="1" noTextEdit="1"/>
          </p:cNvSpPr>
          <p:nvPr>
            <p:ph type="sldImg"/>
          </p:nvPr>
        </p:nvSpPr>
        <p:spPr>
          <a:xfrm>
            <a:off x="993775" y="768350"/>
            <a:ext cx="5114925" cy="3836988"/>
          </a:xfrm>
          <a:ln/>
        </p:spPr>
      </p:sp>
      <p:sp>
        <p:nvSpPr>
          <p:cNvPr id="111620"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66ECAD0-D2FE-41E5-9897-1A69F93CA52F}" type="slidenum">
              <a:rPr lang="en-US" smtClean="0"/>
              <a:pPr/>
              <a:t>26</a:t>
            </a:fld>
            <a:endParaRPr lang="en-US"/>
          </a:p>
        </p:txBody>
      </p:sp>
      <p:sp>
        <p:nvSpPr>
          <p:cNvPr id="112643" name="Rectangle 2"/>
          <p:cNvSpPr>
            <a:spLocks noGrp="1" noRot="1" noChangeAspect="1" noChangeArrowheads="1" noTextEdit="1"/>
          </p:cNvSpPr>
          <p:nvPr>
            <p:ph type="sldImg"/>
          </p:nvPr>
        </p:nvSpPr>
        <p:spPr>
          <a:xfrm>
            <a:off x="993775" y="768350"/>
            <a:ext cx="5114925" cy="3836988"/>
          </a:xfrm>
          <a:ln/>
        </p:spPr>
      </p:sp>
      <p:sp>
        <p:nvSpPr>
          <p:cNvPr id="112644"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DF9B615-05C0-427D-B635-C11933FDCF3B}" type="slidenum">
              <a:rPr lang="en-US" smtClean="0"/>
              <a:pPr/>
              <a:t>27</a:t>
            </a:fld>
            <a:endParaRPr lang="en-US"/>
          </a:p>
        </p:txBody>
      </p:sp>
      <p:sp>
        <p:nvSpPr>
          <p:cNvPr id="113667" name="Rectangle 2"/>
          <p:cNvSpPr>
            <a:spLocks noGrp="1" noRot="1" noChangeAspect="1" noChangeArrowheads="1" noTextEdit="1"/>
          </p:cNvSpPr>
          <p:nvPr>
            <p:ph type="sldImg"/>
          </p:nvPr>
        </p:nvSpPr>
        <p:spPr>
          <a:xfrm>
            <a:off x="993775" y="768350"/>
            <a:ext cx="5114925" cy="3836988"/>
          </a:xfrm>
          <a:ln/>
        </p:spPr>
      </p:sp>
      <p:sp>
        <p:nvSpPr>
          <p:cNvPr id="113668"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BE4BB83B-C7BC-4219-BAD7-A142C6F1887D}" type="slidenum">
              <a:rPr lang="en-US" sz="1300"/>
              <a:pPr algn="r"/>
              <a:t>28</a:t>
            </a:fld>
            <a:endParaRPr lang="en-US" sz="1300"/>
          </a:p>
        </p:txBody>
      </p:sp>
      <p:sp>
        <p:nvSpPr>
          <p:cNvPr id="114691" name="Rectangle 2"/>
          <p:cNvSpPr>
            <a:spLocks noGrp="1" noRot="1" noChangeAspect="1" noChangeArrowheads="1" noTextEdit="1"/>
          </p:cNvSpPr>
          <p:nvPr>
            <p:ph type="sldImg"/>
          </p:nvPr>
        </p:nvSpPr>
        <p:spPr>
          <a:xfrm>
            <a:off x="993775" y="768350"/>
            <a:ext cx="5114925" cy="3836988"/>
          </a:xfrm>
          <a:ln/>
        </p:spPr>
      </p:sp>
      <p:sp>
        <p:nvSpPr>
          <p:cNvPr id="114692"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2D5527FF-2F59-4A30-A35F-F634D08584F7}" type="slidenum">
              <a:rPr lang="en-GB" sz="1300"/>
              <a:pPr algn="r" defTabSz="990600"/>
              <a:t>3</a:t>
            </a:fld>
            <a:endParaRPr lang="en-GB" sz="1300"/>
          </a:p>
        </p:txBody>
      </p:sp>
      <p:sp>
        <p:nvSpPr>
          <p:cNvPr id="2006018" name="Rectangle 2"/>
          <p:cNvSpPr>
            <a:spLocks noGrp="1" noRot="1" noChangeAspect="1" noChangeArrowheads="1" noTextEdit="1"/>
          </p:cNvSpPr>
          <p:nvPr>
            <p:ph type="sldImg"/>
          </p:nvPr>
        </p:nvSpPr>
        <p:spPr>
          <a:xfrm>
            <a:off x="992188" y="768350"/>
            <a:ext cx="5114925" cy="3836988"/>
          </a:xfrm>
          <a:ln/>
        </p:spPr>
      </p:sp>
      <p:sp>
        <p:nvSpPr>
          <p:cNvPr id="2006019" name="Rectangle 3"/>
          <p:cNvSpPr>
            <a:spLocks noGrp="1" noChangeArrowheads="1"/>
          </p:cNvSpPr>
          <p:nvPr>
            <p:ph type="body" idx="1"/>
          </p:nvPr>
        </p:nvSpPr>
        <p:spPr>
          <a:noFill/>
          <a:ln/>
        </p:spPr>
        <p:txBody>
          <a:bodyPr/>
          <a:lstStyle/>
          <a:p>
            <a:pPr eaLnBrk="1" hangingPunct="1"/>
            <a:endParaRPr lang="en-CA">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1" name="Rectangle 7"/>
          <p:cNvSpPr>
            <a:spLocks noGrp="1" noChangeArrowheads="1"/>
          </p:cNvSpPr>
          <p:nvPr>
            <p:ph type="sldNum" sz="quarter" idx="5"/>
          </p:nvPr>
        </p:nvSpPr>
        <p:spPr>
          <a:noFill/>
        </p:spPr>
        <p:txBody>
          <a:bodyPr/>
          <a:lstStyle/>
          <a:p>
            <a:fld id="{22316BCA-8AC0-48CF-A04B-CF5574E8D588}" type="slidenum">
              <a:rPr lang="en-US" smtClean="0">
                <a:latin typeface="Arial" charset="0"/>
              </a:rPr>
              <a:pPr/>
              <a:t>31</a:t>
            </a:fld>
            <a:endParaRPr lang="en-US">
              <a:latin typeface="Arial" charset="0"/>
            </a:endParaRPr>
          </a:p>
        </p:txBody>
      </p:sp>
      <p:sp>
        <p:nvSpPr>
          <p:cNvPr id="190976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B31CEFE1-ACED-4089-B596-F66A5D711BEA}" type="slidenum">
              <a:rPr lang="en-US" sz="1300"/>
              <a:pPr algn="r"/>
              <a:t>31</a:t>
            </a:fld>
            <a:endParaRPr lang="en-US" sz="1300"/>
          </a:p>
        </p:txBody>
      </p:sp>
      <p:sp>
        <p:nvSpPr>
          <p:cNvPr id="1909763" name="Rectangle 2"/>
          <p:cNvSpPr>
            <a:spLocks noGrp="1" noRot="1" noChangeAspect="1" noChangeArrowheads="1" noTextEdit="1"/>
          </p:cNvSpPr>
          <p:nvPr>
            <p:ph type="sldImg"/>
          </p:nvPr>
        </p:nvSpPr>
        <p:spPr>
          <a:xfrm>
            <a:off x="992188" y="768350"/>
            <a:ext cx="5114925" cy="3836988"/>
          </a:xfrm>
          <a:ln/>
        </p:spPr>
      </p:sp>
      <p:sp>
        <p:nvSpPr>
          <p:cNvPr id="1909764"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1809" name="Rectangle 7"/>
          <p:cNvSpPr>
            <a:spLocks noGrp="1" noChangeArrowheads="1"/>
          </p:cNvSpPr>
          <p:nvPr>
            <p:ph type="sldNum" sz="quarter" idx="5"/>
          </p:nvPr>
        </p:nvSpPr>
        <p:spPr>
          <a:noFill/>
        </p:spPr>
        <p:txBody>
          <a:bodyPr/>
          <a:lstStyle/>
          <a:p>
            <a:fld id="{8D382E2E-1821-4859-ADCB-AA4E477BE596}" type="slidenum">
              <a:rPr lang="en-US" smtClean="0">
                <a:latin typeface="Arial" charset="0"/>
              </a:rPr>
              <a:pPr/>
              <a:t>32</a:t>
            </a:fld>
            <a:endParaRPr lang="en-US">
              <a:latin typeface="Arial" charset="0"/>
            </a:endParaRPr>
          </a:p>
        </p:txBody>
      </p:sp>
      <p:sp>
        <p:nvSpPr>
          <p:cNvPr id="191181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29191C29-C13A-4D99-B3EB-E4DD0D090839}" type="slidenum">
              <a:rPr lang="en-US" sz="1300"/>
              <a:pPr algn="r"/>
              <a:t>32</a:t>
            </a:fld>
            <a:endParaRPr lang="en-US" sz="1300"/>
          </a:p>
        </p:txBody>
      </p:sp>
      <p:sp>
        <p:nvSpPr>
          <p:cNvPr id="1911811" name="Rectangle 2"/>
          <p:cNvSpPr>
            <a:spLocks noGrp="1" noRot="1" noChangeAspect="1" noChangeArrowheads="1" noTextEdit="1"/>
          </p:cNvSpPr>
          <p:nvPr>
            <p:ph type="sldImg"/>
          </p:nvPr>
        </p:nvSpPr>
        <p:spPr>
          <a:xfrm>
            <a:off x="992188" y="768350"/>
            <a:ext cx="5114925" cy="3836988"/>
          </a:xfrm>
          <a:ln/>
        </p:spPr>
      </p:sp>
      <p:sp>
        <p:nvSpPr>
          <p:cNvPr id="1911812"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7" name="Rectangle 7"/>
          <p:cNvSpPr>
            <a:spLocks noGrp="1" noChangeArrowheads="1"/>
          </p:cNvSpPr>
          <p:nvPr>
            <p:ph type="sldNum" sz="quarter" idx="5"/>
          </p:nvPr>
        </p:nvSpPr>
        <p:spPr>
          <a:noFill/>
        </p:spPr>
        <p:txBody>
          <a:bodyPr/>
          <a:lstStyle/>
          <a:p>
            <a:fld id="{C5674369-8955-439B-99AE-B95A61F22EB2}" type="slidenum">
              <a:rPr lang="en-US" smtClean="0">
                <a:latin typeface="Arial" charset="0"/>
              </a:rPr>
              <a:pPr/>
              <a:t>33</a:t>
            </a:fld>
            <a:endParaRPr lang="en-US">
              <a:latin typeface="Arial" charset="0"/>
            </a:endParaRPr>
          </a:p>
        </p:txBody>
      </p:sp>
      <p:sp>
        <p:nvSpPr>
          <p:cNvPr id="1913858"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C40E6C01-67DE-43FC-83C7-26695A854346}" type="slidenum">
              <a:rPr lang="en-US" sz="1300"/>
              <a:pPr algn="r"/>
              <a:t>33</a:t>
            </a:fld>
            <a:endParaRPr lang="en-US" sz="1300"/>
          </a:p>
        </p:txBody>
      </p:sp>
      <p:sp>
        <p:nvSpPr>
          <p:cNvPr id="1913859" name="Rectangle 2"/>
          <p:cNvSpPr>
            <a:spLocks noGrp="1" noRot="1" noChangeAspect="1" noChangeArrowheads="1" noTextEdit="1"/>
          </p:cNvSpPr>
          <p:nvPr>
            <p:ph type="sldImg"/>
          </p:nvPr>
        </p:nvSpPr>
        <p:spPr>
          <a:xfrm>
            <a:off x="992188" y="768350"/>
            <a:ext cx="5114925" cy="3836988"/>
          </a:xfrm>
          <a:ln/>
        </p:spPr>
      </p:sp>
      <p:sp>
        <p:nvSpPr>
          <p:cNvPr id="1913860"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5" name="Rectangle 7"/>
          <p:cNvSpPr>
            <a:spLocks noGrp="1" noChangeArrowheads="1"/>
          </p:cNvSpPr>
          <p:nvPr>
            <p:ph type="sldNum" sz="quarter" idx="5"/>
          </p:nvPr>
        </p:nvSpPr>
        <p:spPr>
          <a:noFill/>
        </p:spPr>
        <p:txBody>
          <a:bodyPr/>
          <a:lstStyle/>
          <a:p>
            <a:fld id="{B241A800-FC86-47A5-ACF4-1FC17D7D6A57}" type="slidenum">
              <a:rPr lang="en-US" smtClean="0">
                <a:latin typeface="Arial" charset="0"/>
              </a:rPr>
              <a:pPr/>
              <a:t>34</a:t>
            </a:fld>
            <a:endParaRPr lang="en-US">
              <a:latin typeface="Arial" charset="0"/>
            </a:endParaRPr>
          </a:p>
        </p:txBody>
      </p:sp>
      <p:sp>
        <p:nvSpPr>
          <p:cNvPr id="191590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926327DA-18A1-46E9-97A3-134CE189F055}" type="slidenum">
              <a:rPr lang="en-US" sz="1300"/>
              <a:pPr algn="r"/>
              <a:t>34</a:t>
            </a:fld>
            <a:endParaRPr lang="en-US" sz="1300"/>
          </a:p>
        </p:txBody>
      </p:sp>
      <p:sp>
        <p:nvSpPr>
          <p:cNvPr id="1915907" name="Rectangle 2"/>
          <p:cNvSpPr>
            <a:spLocks noGrp="1" noRot="1" noChangeAspect="1" noChangeArrowheads="1" noTextEdit="1"/>
          </p:cNvSpPr>
          <p:nvPr>
            <p:ph type="sldImg"/>
          </p:nvPr>
        </p:nvSpPr>
        <p:spPr>
          <a:xfrm>
            <a:off x="992188" y="768350"/>
            <a:ext cx="5114925" cy="3836988"/>
          </a:xfrm>
          <a:ln/>
        </p:spPr>
      </p:sp>
      <p:sp>
        <p:nvSpPr>
          <p:cNvPr id="1915908"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3" name="Rectangle 7"/>
          <p:cNvSpPr>
            <a:spLocks noGrp="1" noChangeArrowheads="1"/>
          </p:cNvSpPr>
          <p:nvPr>
            <p:ph type="sldNum" sz="quarter" idx="5"/>
          </p:nvPr>
        </p:nvSpPr>
        <p:spPr>
          <a:noFill/>
        </p:spPr>
        <p:txBody>
          <a:bodyPr/>
          <a:lstStyle/>
          <a:p>
            <a:fld id="{2AC6A728-9C43-4783-9CC7-02CB24770845}" type="slidenum">
              <a:rPr lang="en-US" smtClean="0">
                <a:latin typeface="Arial" charset="0"/>
              </a:rPr>
              <a:pPr/>
              <a:t>35</a:t>
            </a:fld>
            <a:endParaRPr lang="en-US">
              <a:latin typeface="Arial" charset="0"/>
            </a:endParaRPr>
          </a:p>
        </p:txBody>
      </p:sp>
      <p:sp>
        <p:nvSpPr>
          <p:cNvPr id="191795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24654113-8D1E-45F3-80A4-F20E4C957095}" type="slidenum">
              <a:rPr lang="en-US" sz="1300"/>
              <a:pPr algn="r"/>
              <a:t>35</a:t>
            </a:fld>
            <a:endParaRPr lang="en-US" sz="1300"/>
          </a:p>
        </p:txBody>
      </p:sp>
      <p:sp>
        <p:nvSpPr>
          <p:cNvPr id="1917955" name="Rectangle 2"/>
          <p:cNvSpPr>
            <a:spLocks noGrp="1" noRot="1" noChangeAspect="1" noChangeArrowheads="1" noTextEdit="1"/>
          </p:cNvSpPr>
          <p:nvPr>
            <p:ph type="sldImg"/>
          </p:nvPr>
        </p:nvSpPr>
        <p:spPr>
          <a:xfrm>
            <a:off x="992188" y="768350"/>
            <a:ext cx="5114925" cy="3836988"/>
          </a:xfrm>
          <a:ln/>
        </p:spPr>
      </p:sp>
      <p:sp>
        <p:nvSpPr>
          <p:cNvPr id="1917956"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1" name="Rectangle 7"/>
          <p:cNvSpPr>
            <a:spLocks noGrp="1" noChangeArrowheads="1"/>
          </p:cNvSpPr>
          <p:nvPr>
            <p:ph type="sldNum" sz="quarter" idx="5"/>
          </p:nvPr>
        </p:nvSpPr>
        <p:spPr>
          <a:noFill/>
        </p:spPr>
        <p:txBody>
          <a:bodyPr/>
          <a:lstStyle/>
          <a:p>
            <a:fld id="{5BB0767A-3935-4E14-87CC-AB47ECBEF227}" type="slidenum">
              <a:rPr lang="en-US" smtClean="0">
                <a:latin typeface="Arial" charset="0"/>
              </a:rPr>
              <a:pPr/>
              <a:t>36</a:t>
            </a:fld>
            <a:endParaRPr lang="en-US">
              <a:latin typeface="Arial" charset="0"/>
            </a:endParaRPr>
          </a:p>
        </p:txBody>
      </p:sp>
      <p:sp>
        <p:nvSpPr>
          <p:cNvPr id="192000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EC2220ED-15B9-4EA4-A095-7C00CE0EEE24}" type="slidenum">
              <a:rPr lang="en-US" sz="1300"/>
              <a:pPr algn="r"/>
              <a:t>36</a:t>
            </a:fld>
            <a:endParaRPr lang="en-US" sz="1300"/>
          </a:p>
        </p:txBody>
      </p:sp>
      <p:sp>
        <p:nvSpPr>
          <p:cNvPr id="1920003" name="Rectangle 2"/>
          <p:cNvSpPr>
            <a:spLocks noGrp="1" noRot="1" noChangeAspect="1" noChangeArrowheads="1" noTextEdit="1"/>
          </p:cNvSpPr>
          <p:nvPr>
            <p:ph type="sldImg"/>
          </p:nvPr>
        </p:nvSpPr>
        <p:spPr>
          <a:xfrm>
            <a:off x="992188" y="768350"/>
            <a:ext cx="5114925" cy="3836988"/>
          </a:xfrm>
          <a:ln/>
        </p:spPr>
      </p:sp>
      <p:sp>
        <p:nvSpPr>
          <p:cNvPr id="1920004"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49" name="Rectangle 7"/>
          <p:cNvSpPr>
            <a:spLocks noGrp="1" noChangeArrowheads="1"/>
          </p:cNvSpPr>
          <p:nvPr>
            <p:ph type="sldNum" sz="quarter" idx="5"/>
          </p:nvPr>
        </p:nvSpPr>
        <p:spPr>
          <a:noFill/>
        </p:spPr>
        <p:txBody>
          <a:bodyPr/>
          <a:lstStyle/>
          <a:p>
            <a:fld id="{C978EA60-EF76-4C5E-9DC2-BD19B5968A44}" type="slidenum">
              <a:rPr lang="en-US" smtClean="0">
                <a:latin typeface="Arial" charset="0"/>
              </a:rPr>
              <a:pPr/>
              <a:t>37</a:t>
            </a:fld>
            <a:endParaRPr lang="en-US">
              <a:latin typeface="Arial" charset="0"/>
            </a:endParaRPr>
          </a:p>
        </p:txBody>
      </p:sp>
      <p:sp>
        <p:nvSpPr>
          <p:cNvPr id="192205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82070397-6DB2-41C3-84DE-61D2D9EA8F97}" type="slidenum">
              <a:rPr lang="en-US" sz="1300"/>
              <a:pPr algn="r"/>
              <a:t>37</a:t>
            </a:fld>
            <a:endParaRPr lang="en-US" sz="1300"/>
          </a:p>
        </p:txBody>
      </p:sp>
      <p:sp>
        <p:nvSpPr>
          <p:cNvPr id="1922051" name="Rectangle 2"/>
          <p:cNvSpPr>
            <a:spLocks noGrp="1" noRot="1" noChangeAspect="1" noChangeArrowheads="1" noTextEdit="1"/>
          </p:cNvSpPr>
          <p:nvPr>
            <p:ph type="sldImg"/>
          </p:nvPr>
        </p:nvSpPr>
        <p:spPr>
          <a:xfrm>
            <a:off x="992188" y="768350"/>
            <a:ext cx="5114925" cy="3836988"/>
          </a:xfrm>
          <a:ln/>
        </p:spPr>
      </p:sp>
      <p:sp>
        <p:nvSpPr>
          <p:cNvPr id="1922052"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C12F0-2FBE-4AC7-AC5F-C6EE8C09171B}" type="slidenum">
              <a:rPr lang="en-US" altLang="pt-BR"/>
              <a:pPr/>
              <a:t>38</a:t>
            </a:fld>
            <a:endParaRPr lang="en-US" altLang="pt-B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C8D60-1957-4E77-9D37-B30283ACFE5E}" type="slidenum">
              <a:rPr lang="en-US" altLang="pt-BR"/>
              <a:pPr/>
              <a:t>39</a:t>
            </a:fld>
            <a:endParaRPr lang="en-US" altLang="pt-B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3C4D260-027E-4666-A440-BECDE33D4567}" type="slidenum">
              <a:rPr lang="pt-BR" smtClean="0"/>
              <a:pPr/>
              <a:t>4</a:t>
            </a:fld>
            <a:endParaRPr lang="pt-B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46150" y="4860925"/>
            <a:ext cx="5207000" cy="4605338"/>
          </a:xfrm>
          <a:noFill/>
          <a:ln/>
        </p:spPr>
        <p:txBody>
          <a:bodyPr/>
          <a:lstStyle/>
          <a:p>
            <a:pPr eaLnBrk="1" hangingPunct="1"/>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7" name="Rectangle 7"/>
          <p:cNvSpPr>
            <a:spLocks noGrp="1" noChangeArrowheads="1"/>
          </p:cNvSpPr>
          <p:nvPr>
            <p:ph type="sldNum" sz="quarter" idx="5"/>
          </p:nvPr>
        </p:nvSpPr>
        <p:spPr>
          <a:noFill/>
        </p:spPr>
        <p:txBody>
          <a:bodyPr/>
          <a:lstStyle/>
          <a:p>
            <a:fld id="{811B3D7C-32C5-46DF-9756-3258F086D732}" type="slidenum">
              <a:rPr lang="en-US" smtClean="0">
                <a:latin typeface="Arial" charset="0"/>
              </a:rPr>
              <a:pPr/>
              <a:t>40</a:t>
            </a:fld>
            <a:endParaRPr lang="en-US">
              <a:latin typeface="Arial" charset="0"/>
            </a:endParaRPr>
          </a:p>
        </p:txBody>
      </p:sp>
      <p:sp>
        <p:nvSpPr>
          <p:cNvPr id="1924098"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6FAA1B2C-51B2-444A-A29D-85DF3F27DE29}" type="slidenum">
              <a:rPr lang="en-US" sz="1300"/>
              <a:pPr algn="r"/>
              <a:t>40</a:t>
            </a:fld>
            <a:endParaRPr lang="en-US" sz="1300"/>
          </a:p>
        </p:txBody>
      </p:sp>
      <p:sp>
        <p:nvSpPr>
          <p:cNvPr id="1924099" name="Rectangle 2"/>
          <p:cNvSpPr>
            <a:spLocks noGrp="1" noRot="1" noChangeAspect="1" noChangeArrowheads="1" noTextEdit="1"/>
          </p:cNvSpPr>
          <p:nvPr>
            <p:ph type="sldImg"/>
          </p:nvPr>
        </p:nvSpPr>
        <p:spPr>
          <a:xfrm>
            <a:off x="993775" y="768350"/>
            <a:ext cx="5114925" cy="3836988"/>
          </a:xfrm>
          <a:ln/>
        </p:spPr>
      </p:sp>
      <p:sp>
        <p:nvSpPr>
          <p:cNvPr id="1924100" name="Rectangle 3"/>
          <p:cNvSpPr>
            <a:spLocks noGrp="1" noChangeArrowheads="1"/>
          </p:cNvSpPr>
          <p:nvPr>
            <p:ph type="body" idx="1"/>
          </p:nvPr>
        </p:nvSpPr>
        <p:spPr>
          <a:xfrm>
            <a:off x="946150" y="4860925"/>
            <a:ext cx="5207000" cy="4605338"/>
          </a:xfrm>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45" name="Rectangle 7"/>
          <p:cNvSpPr>
            <a:spLocks noGrp="1" noChangeArrowheads="1"/>
          </p:cNvSpPr>
          <p:nvPr>
            <p:ph type="sldNum" sz="quarter" idx="5"/>
          </p:nvPr>
        </p:nvSpPr>
        <p:spPr>
          <a:noFill/>
        </p:spPr>
        <p:txBody>
          <a:bodyPr/>
          <a:lstStyle/>
          <a:p>
            <a:fld id="{7DD14C1F-F736-4459-85C6-9325101F0C7E}" type="slidenum">
              <a:rPr lang="en-US" smtClean="0">
                <a:latin typeface="Arial" charset="0"/>
              </a:rPr>
              <a:pPr/>
              <a:t>41</a:t>
            </a:fld>
            <a:endParaRPr lang="en-US">
              <a:latin typeface="Arial" charset="0"/>
            </a:endParaRPr>
          </a:p>
        </p:txBody>
      </p:sp>
      <p:sp>
        <p:nvSpPr>
          <p:cNvPr id="192614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DD46EB15-A249-4A37-8103-D4A36AD55128}" type="slidenum">
              <a:rPr lang="en-US" sz="1300"/>
              <a:pPr algn="r"/>
              <a:t>41</a:t>
            </a:fld>
            <a:endParaRPr lang="en-US" sz="1300"/>
          </a:p>
        </p:txBody>
      </p:sp>
      <p:sp>
        <p:nvSpPr>
          <p:cNvPr id="1926147" name="Rectangle 2"/>
          <p:cNvSpPr>
            <a:spLocks noGrp="1" noRot="1" noChangeAspect="1" noChangeArrowheads="1" noTextEdit="1"/>
          </p:cNvSpPr>
          <p:nvPr>
            <p:ph type="sldImg"/>
          </p:nvPr>
        </p:nvSpPr>
        <p:spPr>
          <a:xfrm>
            <a:off x="992188" y="768350"/>
            <a:ext cx="5114925" cy="3836988"/>
          </a:xfrm>
          <a:ln/>
        </p:spPr>
      </p:sp>
      <p:sp>
        <p:nvSpPr>
          <p:cNvPr id="1926148"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3" name="Rectangle 7"/>
          <p:cNvSpPr>
            <a:spLocks noGrp="1" noChangeArrowheads="1"/>
          </p:cNvSpPr>
          <p:nvPr>
            <p:ph type="sldNum" sz="quarter" idx="5"/>
          </p:nvPr>
        </p:nvSpPr>
        <p:spPr>
          <a:noFill/>
        </p:spPr>
        <p:txBody>
          <a:bodyPr/>
          <a:lstStyle/>
          <a:p>
            <a:fld id="{9C64B949-A112-4295-883B-3060CA570DA2}" type="slidenum">
              <a:rPr lang="en-US" smtClean="0">
                <a:latin typeface="Arial" charset="0"/>
              </a:rPr>
              <a:pPr/>
              <a:t>42</a:t>
            </a:fld>
            <a:endParaRPr lang="en-US">
              <a:latin typeface="Arial" charset="0"/>
            </a:endParaRPr>
          </a:p>
        </p:txBody>
      </p:sp>
      <p:sp>
        <p:nvSpPr>
          <p:cNvPr id="192819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5E7AFE97-2151-44A0-96BC-80380B773B15}" type="slidenum">
              <a:rPr lang="en-US" sz="1300"/>
              <a:pPr algn="r"/>
              <a:t>42</a:t>
            </a:fld>
            <a:endParaRPr lang="en-US" sz="1300"/>
          </a:p>
        </p:txBody>
      </p:sp>
      <p:sp>
        <p:nvSpPr>
          <p:cNvPr id="1928195" name="Rectangle 2"/>
          <p:cNvSpPr>
            <a:spLocks noGrp="1" noRot="1" noChangeAspect="1" noChangeArrowheads="1" noTextEdit="1"/>
          </p:cNvSpPr>
          <p:nvPr>
            <p:ph type="sldImg"/>
          </p:nvPr>
        </p:nvSpPr>
        <p:spPr>
          <a:xfrm>
            <a:off x="992188" y="768350"/>
            <a:ext cx="5114925" cy="3836988"/>
          </a:xfrm>
          <a:ln/>
        </p:spPr>
      </p:sp>
      <p:sp>
        <p:nvSpPr>
          <p:cNvPr id="1928196"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1" name="Rectangle 7"/>
          <p:cNvSpPr>
            <a:spLocks noGrp="1" noChangeArrowheads="1"/>
          </p:cNvSpPr>
          <p:nvPr>
            <p:ph type="sldNum" sz="quarter" idx="5"/>
          </p:nvPr>
        </p:nvSpPr>
        <p:spPr>
          <a:noFill/>
        </p:spPr>
        <p:txBody>
          <a:bodyPr/>
          <a:lstStyle/>
          <a:p>
            <a:fld id="{59B4393A-C855-4BEF-A94A-4F998C2F71F8}" type="slidenum">
              <a:rPr lang="en-US" smtClean="0">
                <a:latin typeface="Arial" charset="0"/>
              </a:rPr>
              <a:pPr/>
              <a:t>43</a:t>
            </a:fld>
            <a:endParaRPr lang="en-US">
              <a:latin typeface="Arial" charset="0"/>
            </a:endParaRPr>
          </a:p>
        </p:txBody>
      </p:sp>
      <p:sp>
        <p:nvSpPr>
          <p:cNvPr id="193024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D902D783-E42C-40C4-8003-3F0AF09A5AEE}" type="slidenum">
              <a:rPr lang="en-US" sz="1300"/>
              <a:pPr algn="r"/>
              <a:t>43</a:t>
            </a:fld>
            <a:endParaRPr lang="en-US" sz="1300"/>
          </a:p>
        </p:txBody>
      </p:sp>
      <p:sp>
        <p:nvSpPr>
          <p:cNvPr id="1930243" name="Rectangle 2"/>
          <p:cNvSpPr>
            <a:spLocks noGrp="1" noRot="1" noChangeAspect="1" noChangeArrowheads="1" noTextEdit="1"/>
          </p:cNvSpPr>
          <p:nvPr>
            <p:ph type="sldImg"/>
          </p:nvPr>
        </p:nvSpPr>
        <p:spPr>
          <a:xfrm>
            <a:off x="992188" y="768350"/>
            <a:ext cx="5114925" cy="3836988"/>
          </a:xfrm>
          <a:ln/>
        </p:spPr>
      </p:sp>
      <p:sp>
        <p:nvSpPr>
          <p:cNvPr id="1930244"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1" name="Rectangle 7"/>
          <p:cNvSpPr>
            <a:spLocks noGrp="1" noChangeArrowheads="1"/>
          </p:cNvSpPr>
          <p:nvPr>
            <p:ph type="sldNum" sz="quarter" idx="5"/>
          </p:nvPr>
        </p:nvSpPr>
        <p:spPr>
          <a:noFill/>
        </p:spPr>
        <p:txBody>
          <a:bodyPr/>
          <a:lstStyle/>
          <a:p>
            <a:fld id="{44CBCB30-BAB0-4991-8954-6338D8E8C25F}" type="slidenum">
              <a:rPr lang="en-US" smtClean="0">
                <a:latin typeface="Arial" charset="0"/>
              </a:rPr>
              <a:pPr/>
              <a:t>44</a:t>
            </a:fld>
            <a:endParaRPr lang="en-US">
              <a:latin typeface="Arial" charset="0"/>
            </a:endParaRPr>
          </a:p>
        </p:txBody>
      </p:sp>
      <p:sp>
        <p:nvSpPr>
          <p:cNvPr id="194048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CED27947-2B63-4C9E-8E48-49D654B327CF}" type="slidenum">
              <a:rPr lang="en-US" sz="1300"/>
              <a:pPr algn="r"/>
              <a:t>44</a:t>
            </a:fld>
            <a:endParaRPr lang="en-US" sz="1300"/>
          </a:p>
        </p:txBody>
      </p:sp>
      <p:sp>
        <p:nvSpPr>
          <p:cNvPr id="1940483" name="Rectangle 2"/>
          <p:cNvSpPr>
            <a:spLocks noGrp="1" noRot="1" noChangeAspect="1" noChangeArrowheads="1" noTextEdit="1"/>
          </p:cNvSpPr>
          <p:nvPr>
            <p:ph type="sldImg"/>
          </p:nvPr>
        </p:nvSpPr>
        <p:spPr>
          <a:xfrm>
            <a:off x="992188" y="768350"/>
            <a:ext cx="5114925" cy="3836988"/>
          </a:xfrm>
          <a:ln/>
        </p:spPr>
      </p:sp>
      <p:sp>
        <p:nvSpPr>
          <p:cNvPr id="1940484"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29" name="Rectangle 7"/>
          <p:cNvSpPr>
            <a:spLocks noGrp="1" noChangeArrowheads="1"/>
          </p:cNvSpPr>
          <p:nvPr>
            <p:ph type="sldNum" sz="quarter" idx="5"/>
          </p:nvPr>
        </p:nvSpPr>
        <p:spPr>
          <a:noFill/>
        </p:spPr>
        <p:txBody>
          <a:bodyPr/>
          <a:lstStyle/>
          <a:p>
            <a:fld id="{E63EC600-C7AD-455E-9303-6D74F7BE1C07}" type="slidenum">
              <a:rPr lang="en-US" smtClean="0">
                <a:latin typeface="Arial" charset="0"/>
              </a:rPr>
              <a:pPr/>
              <a:t>45</a:t>
            </a:fld>
            <a:endParaRPr lang="en-US">
              <a:latin typeface="Arial" charset="0"/>
            </a:endParaRPr>
          </a:p>
        </p:txBody>
      </p:sp>
      <p:sp>
        <p:nvSpPr>
          <p:cNvPr id="1942530" name="Rectangle 2"/>
          <p:cNvSpPr>
            <a:spLocks noGrp="1" noRot="1" noChangeAspect="1" noChangeArrowheads="1" noTextEdit="1"/>
          </p:cNvSpPr>
          <p:nvPr>
            <p:ph type="sldImg"/>
          </p:nvPr>
        </p:nvSpPr>
        <p:spPr>
          <a:xfrm>
            <a:off x="992188" y="768350"/>
            <a:ext cx="5114925" cy="3836988"/>
          </a:xfrm>
          <a:ln/>
        </p:spPr>
      </p:sp>
      <p:sp>
        <p:nvSpPr>
          <p:cNvPr id="1942531"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89" name="Rectangle 7"/>
          <p:cNvSpPr>
            <a:spLocks noGrp="1" noChangeArrowheads="1"/>
          </p:cNvSpPr>
          <p:nvPr>
            <p:ph type="sldNum" sz="quarter" idx="5"/>
          </p:nvPr>
        </p:nvSpPr>
        <p:spPr>
          <a:noFill/>
        </p:spPr>
        <p:txBody>
          <a:bodyPr/>
          <a:lstStyle/>
          <a:p>
            <a:fld id="{5984FBCD-5525-4872-93C8-F83FF42EB779}" type="slidenum">
              <a:rPr lang="en-US" smtClean="0">
                <a:latin typeface="Arial" charset="0"/>
              </a:rPr>
              <a:pPr/>
              <a:t>46</a:t>
            </a:fld>
            <a:endParaRPr lang="en-US">
              <a:latin typeface="Arial" charset="0"/>
            </a:endParaRPr>
          </a:p>
        </p:txBody>
      </p:sp>
      <p:sp>
        <p:nvSpPr>
          <p:cNvPr id="193229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295A9B33-74F8-4E36-AE61-83BC8D6402EE}" type="slidenum">
              <a:rPr lang="en-US" sz="1300"/>
              <a:pPr algn="r"/>
              <a:t>46</a:t>
            </a:fld>
            <a:endParaRPr lang="en-US" sz="1300"/>
          </a:p>
        </p:txBody>
      </p:sp>
      <p:sp>
        <p:nvSpPr>
          <p:cNvPr id="1932291" name="Rectangle 2"/>
          <p:cNvSpPr>
            <a:spLocks noGrp="1" noRot="1" noChangeAspect="1" noChangeArrowheads="1" noTextEdit="1"/>
          </p:cNvSpPr>
          <p:nvPr>
            <p:ph type="sldImg"/>
          </p:nvPr>
        </p:nvSpPr>
        <p:spPr>
          <a:xfrm>
            <a:off x="992188" y="768350"/>
            <a:ext cx="5114925" cy="3836988"/>
          </a:xfrm>
          <a:ln/>
        </p:spPr>
      </p:sp>
      <p:sp>
        <p:nvSpPr>
          <p:cNvPr id="1932292"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4337" name="Rectangle 7"/>
          <p:cNvSpPr>
            <a:spLocks noGrp="1" noChangeArrowheads="1"/>
          </p:cNvSpPr>
          <p:nvPr>
            <p:ph type="sldNum" sz="quarter" idx="5"/>
          </p:nvPr>
        </p:nvSpPr>
        <p:spPr>
          <a:noFill/>
        </p:spPr>
        <p:txBody>
          <a:bodyPr/>
          <a:lstStyle/>
          <a:p>
            <a:fld id="{A4772160-AA89-46F6-A4F7-BC8417D79F9F}" type="slidenum">
              <a:rPr lang="en-US" smtClean="0">
                <a:latin typeface="Arial" charset="0"/>
              </a:rPr>
              <a:pPr/>
              <a:t>47</a:t>
            </a:fld>
            <a:endParaRPr lang="en-US">
              <a:latin typeface="Arial" charset="0"/>
            </a:endParaRPr>
          </a:p>
        </p:txBody>
      </p:sp>
      <p:sp>
        <p:nvSpPr>
          <p:cNvPr id="1934338"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607C99C6-D0DE-46E5-B4C4-28CC3ED256E9}" type="slidenum">
              <a:rPr lang="en-US" sz="1300"/>
              <a:pPr algn="r"/>
              <a:t>47</a:t>
            </a:fld>
            <a:endParaRPr lang="en-US" sz="1300"/>
          </a:p>
        </p:txBody>
      </p:sp>
      <p:sp>
        <p:nvSpPr>
          <p:cNvPr id="1934339" name="Rectangle 2"/>
          <p:cNvSpPr>
            <a:spLocks noGrp="1" noRot="1" noChangeAspect="1" noChangeArrowheads="1" noTextEdit="1"/>
          </p:cNvSpPr>
          <p:nvPr>
            <p:ph type="sldImg"/>
          </p:nvPr>
        </p:nvSpPr>
        <p:spPr>
          <a:xfrm>
            <a:off x="992188" y="768350"/>
            <a:ext cx="5114925" cy="3836988"/>
          </a:xfrm>
          <a:ln/>
        </p:spPr>
      </p:sp>
      <p:sp>
        <p:nvSpPr>
          <p:cNvPr id="1934340"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85" name="Rectangle 7"/>
          <p:cNvSpPr>
            <a:spLocks noGrp="1" noChangeArrowheads="1"/>
          </p:cNvSpPr>
          <p:nvPr>
            <p:ph type="sldNum" sz="quarter" idx="5"/>
          </p:nvPr>
        </p:nvSpPr>
        <p:spPr>
          <a:noFill/>
        </p:spPr>
        <p:txBody>
          <a:bodyPr/>
          <a:lstStyle/>
          <a:p>
            <a:fld id="{84166E8A-9FAD-451E-B744-0666631138EB}" type="slidenum">
              <a:rPr lang="en-US" smtClean="0">
                <a:latin typeface="Arial" charset="0"/>
              </a:rPr>
              <a:pPr/>
              <a:t>48</a:t>
            </a:fld>
            <a:endParaRPr lang="en-US">
              <a:latin typeface="Arial" charset="0"/>
            </a:endParaRPr>
          </a:p>
        </p:txBody>
      </p:sp>
      <p:sp>
        <p:nvSpPr>
          <p:cNvPr id="193638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2F484716-771F-43A4-9258-50B09BFF7B86}" type="slidenum">
              <a:rPr lang="en-US" sz="1300"/>
              <a:pPr algn="r"/>
              <a:t>48</a:t>
            </a:fld>
            <a:endParaRPr lang="en-US" sz="1300"/>
          </a:p>
        </p:txBody>
      </p:sp>
      <p:sp>
        <p:nvSpPr>
          <p:cNvPr id="1936387" name="Rectangle 2"/>
          <p:cNvSpPr>
            <a:spLocks noGrp="1" noRot="1" noChangeAspect="1" noChangeArrowheads="1" noTextEdit="1"/>
          </p:cNvSpPr>
          <p:nvPr>
            <p:ph type="sldImg"/>
          </p:nvPr>
        </p:nvSpPr>
        <p:spPr>
          <a:xfrm>
            <a:off x="992188" y="768350"/>
            <a:ext cx="5114925" cy="3836988"/>
          </a:xfrm>
          <a:ln/>
        </p:spPr>
      </p:sp>
      <p:sp>
        <p:nvSpPr>
          <p:cNvPr id="1936388"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433" name="Rectangle 7"/>
          <p:cNvSpPr>
            <a:spLocks noGrp="1" noChangeArrowheads="1"/>
          </p:cNvSpPr>
          <p:nvPr>
            <p:ph type="sldNum" sz="quarter" idx="5"/>
          </p:nvPr>
        </p:nvSpPr>
        <p:spPr>
          <a:noFill/>
        </p:spPr>
        <p:txBody>
          <a:bodyPr/>
          <a:lstStyle/>
          <a:p>
            <a:fld id="{2A291EDF-39E3-4D19-83A0-F090EB5B95EA}" type="slidenum">
              <a:rPr lang="en-US" smtClean="0">
                <a:latin typeface="Arial" charset="0"/>
              </a:rPr>
              <a:pPr/>
              <a:t>49</a:t>
            </a:fld>
            <a:endParaRPr lang="en-US">
              <a:latin typeface="Arial" charset="0"/>
            </a:endParaRPr>
          </a:p>
        </p:txBody>
      </p:sp>
      <p:sp>
        <p:nvSpPr>
          <p:cNvPr id="193843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99CF8E93-383F-47F7-AFFA-B514402D5D2D}" type="slidenum">
              <a:rPr lang="en-US" sz="1300"/>
              <a:pPr algn="r"/>
              <a:t>49</a:t>
            </a:fld>
            <a:endParaRPr lang="en-US" sz="1300"/>
          </a:p>
        </p:txBody>
      </p:sp>
      <p:sp>
        <p:nvSpPr>
          <p:cNvPr id="1938435" name="Rectangle 2"/>
          <p:cNvSpPr>
            <a:spLocks noGrp="1" noRot="1" noChangeAspect="1" noChangeArrowheads="1" noTextEdit="1"/>
          </p:cNvSpPr>
          <p:nvPr>
            <p:ph type="sldImg"/>
          </p:nvPr>
        </p:nvSpPr>
        <p:spPr>
          <a:xfrm>
            <a:off x="992188" y="768350"/>
            <a:ext cx="5114925" cy="3836988"/>
          </a:xfrm>
          <a:ln/>
        </p:spPr>
      </p:sp>
      <p:sp>
        <p:nvSpPr>
          <p:cNvPr id="1938436"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7A181BD-3350-42C5-832F-7D835AA632BB}" type="slidenum">
              <a:rPr lang="en-US" smtClean="0"/>
              <a:pPr/>
              <a:t>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pt-B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6B28D-F9EC-4BA0-9C99-FDA87CEE8B6D}" type="slidenum">
              <a:rPr lang="en-US" altLang="pt-BR"/>
              <a:pPr/>
              <a:t>50</a:t>
            </a:fld>
            <a:endParaRPr lang="en-US" altLang="pt-B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15B30-BFDC-4CF9-BC4D-9C7895F42C5F}" type="slidenum">
              <a:rPr lang="en-US" altLang="pt-BR"/>
              <a:pPr/>
              <a:t>51</a:t>
            </a:fld>
            <a:endParaRPr lang="en-US" altLang="pt-B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7F428-5D4D-404B-8929-77E75BE18621}" type="slidenum">
              <a:rPr lang="en-US" altLang="pt-BR"/>
              <a:pPr/>
              <a:t>52</a:t>
            </a:fld>
            <a:endParaRPr lang="en-US" altLang="pt-B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8D2B7-3069-402D-893A-C3047F13392B}" type="slidenum">
              <a:rPr lang="en-US" altLang="pt-BR"/>
              <a:pPr/>
              <a:t>53</a:t>
            </a:fld>
            <a:endParaRPr lang="en-US" altLang="pt-B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FC177-69B0-4DAB-82B5-4C208D788EC8}" type="slidenum">
              <a:rPr lang="en-US" altLang="pt-BR"/>
              <a:pPr/>
              <a:t>54</a:t>
            </a:fld>
            <a:endParaRPr lang="en-US" altLang="pt-B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F22AD-7845-42D1-90C9-77FC9890F64E}" type="slidenum">
              <a:rPr lang="en-US" altLang="pt-BR"/>
              <a:pPr/>
              <a:t>55</a:t>
            </a:fld>
            <a:endParaRPr lang="en-US" altLang="pt-B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F4DF3-BE6B-4405-ADA6-BD952A7F13BC}" type="slidenum">
              <a:rPr lang="en-US" altLang="pt-BR"/>
              <a:pPr/>
              <a:t>56</a:t>
            </a:fld>
            <a:endParaRPr lang="en-US" altLang="pt-B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E1190-286D-4A49-A693-4A5FB1E39ADF}" type="slidenum">
              <a:rPr lang="en-US" altLang="pt-BR"/>
              <a:pPr/>
              <a:t>57</a:t>
            </a:fld>
            <a:endParaRPr lang="en-US" altLang="pt-BR"/>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73A05-0295-44BF-8232-40318A4F4E3D}" type="slidenum">
              <a:rPr lang="en-US" altLang="pt-BR"/>
              <a:pPr/>
              <a:t>58</a:t>
            </a:fld>
            <a:endParaRPr lang="en-US" altLang="pt-B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109D6-06E7-4350-940E-10EE46C01CCB}" type="slidenum">
              <a:rPr lang="en-US" altLang="pt-BR"/>
              <a:pPr/>
              <a:t>59</a:t>
            </a:fld>
            <a:endParaRPr lang="en-US" altLang="pt-BR"/>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7639A13B-F856-49CE-8FF3-2829471144B0}" type="slidenum">
              <a:rPr lang="en-US" sz="1300"/>
              <a:pPr algn="r"/>
              <a:t>6</a:t>
            </a:fld>
            <a:endParaRPr lang="en-US" sz="1300"/>
          </a:p>
        </p:txBody>
      </p:sp>
      <p:sp>
        <p:nvSpPr>
          <p:cNvPr id="94211" name="Rectangle 2"/>
          <p:cNvSpPr>
            <a:spLocks noGrp="1" noRot="1" noChangeAspect="1" noChangeArrowheads="1" noTextEdit="1"/>
          </p:cNvSpPr>
          <p:nvPr>
            <p:ph type="sldImg"/>
          </p:nvPr>
        </p:nvSpPr>
        <p:spPr>
          <a:xfrm>
            <a:off x="993775" y="768350"/>
            <a:ext cx="5114925" cy="3836988"/>
          </a:xfrm>
          <a:ln/>
        </p:spPr>
      </p:sp>
      <p:sp>
        <p:nvSpPr>
          <p:cNvPr id="94212"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3932C-6A9D-41A8-BDDC-AE561042E318}" type="slidenum">
              <a:rPr lang="en-US" altLang="pt-BR"/>
              <a:pPr/>
              <a:t>60</a:t>
            </a:fld>
            <a:endParaRPr lang="en-US" altLang="pt-B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7A92A-07D5-4603-818C-A2AA253626B9}" type="slidenum">
              <a:rPr lang="en-US" altLang="pt-BR"/>
              <a:pPr/>
              <a:t>61</a:t>
            </a:fld>
            <a:endParaRPr lang="en-US" altLang="pt-B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A6C18-38FE-45E9-9E20-254BA66A79EC}" type="slidenum">
              <a:rPr lang="en-US" altLang="pt-BR"/>
              <a:pPr/>
              <a:t>62</a:t>
            </a:fld>
            <a:endParaRPr lang="en-US" altLang="pt-B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4A4D5-6B28-4806-93C7-46CE25E06B4F}" type="slidenum">
              <a:rPr lang="en-US" altLang="pt-BR"/>
              <a:pPr/>
              <a:t>63</a:t>
            </a:fld>
            <a:endParaRPr lang="en-US" altLang="pt-B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30072-1B68-4725-BFCA-C01074A9F1B0}" type="slidenum">
              <a:rPr lang="en-US" altLang="pt-BR"/>
              <a:pPr/>
              <a:t>64</a:t>
            </a:fld>
            <a:endParaRPr lang="en-US" altLang="pt-B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3EA1B-A344-445F-B174-2374F483377C}" type="slidenum">
              <a:rPr lang="en-US" altLang="pt-BR"/>
              <a:pPr/>
              <a:t>65</a:t>
            </a:fld>
            <a:endParaRPr lang="en-US" altLang="pt-B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D604A-EC25-4D45-9666-FE5F86936603}" type="slidenum">
              <a:rPr lang="en-US" altLang="pt-BR"/>
              <a:pPr/>
              <a:t>66</a:t>
            </a:fld>
            <a:endParaRPr lang="en-US" altLang="pt-B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pt-BR" altLang="pt-B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7" name="Rectangle 7"/>
          <p:cNvSpPr>
            <a:spLocks noGrp="1" noChangeArrowheads="1"/>
          </p:cNvSpPr>
          <p:nvPr>
            <p:ph type="sldNum" sz="quarter" idx="5"/>
          </p:nvPr>
        </p:nvSpPr>
        <p:spPr>
          <a:noFill/>
        </p:spPr>
        <p:txBody>
          <a:bodyPr/>
          <a:lstStyle/>
          <a:p>
            <a:fld id="{E23519D2-088E-46B1-A5D5-6A868BBE1293}" type="slidenum">
              <a:rPr lang="en-US" smtClean="0">
                <a:latin typeface="Arial" charset="0"/>
              </a:rPr>
              <a:pPr/>
              <a:t>67</a:t>
            </a:fld>
            <a:endParaRPr lang="en-US">
              <a:latin typeface="Arial" charset="0"/>
            </a:endParaRPr>
          </a:p>
        </p:txBody>
      </p:sp>
      <p:sp>
        <p:nvSpPr>
          <p:cNvPr id="1944578"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AE1CA3F6-5A2D-4989-B298-AA0C3F4549C3}" type="slidenum">
              <a:rPr lang="en-US" sz="1300"/>
              <a:pPr algn="r"/>
              <a:t>67</a:t>
            </a:fld>
            <a:endParaRPr lang="en-US" sz="1300"/>
          </a:p>
        </p:txBody>
      </p:sp>
      <p:sp>
        <p:nvSpPr>
          <p:cNvPr id="1944579" name="Rectangle 2"/>
          <p:cNvSpPr>
            <a:spLocks noGrp="1" noRot="1" noChangeAspect="1" noChangeArrowheads="1" noTextEdit="1"/>
          </p:cNvSpPr>
          <p:nvPr>
            <p:ph type="sldImg"/>
          </p:nvPr>
        </p:nvSpPr>
        <p:spPr>
          <a:xfrm>
            <a:off x="992188" y="768350"/>
            <a:ext cx="5114925" cy="3836988"/>
          </a:xfrm>
          <a:ln/>
        </p:spPr>
      </p:sp>
      <p:sp>
        <p:nvSpPr>
          <p:cNvPr id="1944580"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5" name="Rectangle 7"/>
          <p:cNvSpPr>
            <a:spLocks noGrp="1" noChangeArrowheads="1"/>
          </p:cNvSpPr>
          <p:nvPr>
            <p:ph type="sldNum" sz="quarter" idx="5"/>
          </p:nvPr>
        </p:nvSpPr>
        <p:spPr>
          <a:noFill/>
        </p:spPr>
        <p:txBody>
          <a:bodyPr/>
          <a:lstStyle/>
          <a:p>
            <a:fld id="{ED6D34B4-B4F0-4FCF-BDD4-CFD057E97F17}" type="slidenum">
              <a:rPr lang="en-US" smtClean="0">
                <a:latin typeface="Arial" charset="0"/>
              </a:rPr>
              <a:pPr/>
              <a:t>68</a:t>
            </a:fld>
            <a:endParaRPr lang="en-US">
              <a:latin typeface="Arial" charset="0"/>
            </a:endParaRPr>
          </a:p>
        </p:txBody>
      </p:sp>
      <p:sp>
        <p:nvSpPr>
          <p:cNvPr id="194662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F026E9BC-B045-4322-93F1-B1B019E87D9B}" type="slidenum">
              <a:rPr lang="en-US" sz="1300"/>
              <a:pPr algn="r"/>
              <a:t>68</a:t>
            </a:fld>
            <a:endParaRPr lang="en-US" sz="1300"/>
          </a:p>
        </p:txBody>
      </p:sp>
      <p:sp>
        <p:nvSpPr>
          <p:cNvPr id="1946627" name="Rectangle 2"/>
          <p:cNvSpPr>
            <a:spLocks noGrp="1" noRot="1" noChangeAspect="1" noChangeArrowheads="1" noTextEdit="1"/>
          </p:cNvSpPr>
          <p:nvPr>
            <p:ph type="sldImg"/>
          </p:nvPr>
        </p:nvSpPr>
        <p:spPr>
          <a:xfrm>
            <a:off x="992188" y="768350"/>
            <a:ext cx="5114925" cy="3836988"/>
          </a:xfrm>
          <a:ln/>
        </p:spPr>
      </p:sp>
      <p:sp>
        <p:nvSpPr>
          <p:cNvPr id="1946628"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3" name="Rectangle 7"/>
          <p:cNvSpPr>
            <a:spLocks noGrp="1" noChangeArrowheads="1"/>
          </p:cNvSpPr>
          <p:nvPr>
            <p:ph type="sldNum" sz="quarter" idx="5"/>
          </p:nvPr>
        </p:nvSpPr>
        <p:spPr>
          <a:noFill/>
        </p:spPr>
        <p:txBody>
          <a:bodyPr/>
          <a:lstStyle/>
          <a:p>
            <a:fld id="{94E12C94-2F22-49E9-A8E8-9AE76F57108B}" type="slidenum">
              <a:rPr lang="en-US" smtClean="0">
                <a:latin typeface="Arial" charset="0"/>
              </a:rPr>
              <a:pPr/>
              <a:t>69</a:t>
            </a:fld>
            <a:endParaRPr lang="en-US">
              <a:latin typeface="Arial" charset="0"/>
            </a:endParaRPr>
          </a:p>
        </p:txBody>
      </p:sp>
      <p:sp>
        <p:nvSpPr>
          <p:cNvPr id="194867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3F60CEB7-558F-402A-B220-BFD82347DBD4}" type="slidenum">
              <a:rPr lang="en-US" sz="1300"/>
              <a:pPr algn="r"/>
              <a:t>69</a:t>
            </a:fld>
            <a:endParaRPr lang="en-US" sz="1300"/>
          </a:p>
        </p:txBody>
      </p:sp>
      <p:sp>
        <p:nvSpPr>
          <p:cNvPr id="1948675" name="Rectangle 2"/>
          <p:cNvSpPr>
            <a:spLocks noGrp="1" noRot="1" noChangeAspect="1" noChangeArrowheads="1" noTextEdit="1"/>
          </p:cNvSpPr>
          <p:nvPr>
            <p:ph type="sldImg"/>
          </p:nvPr>
        </p:nvSpPr>
        <p:spPr>
          <a:xfrm>
            <a:off x="992188" y="768350"/>
            <a:ext cx="5114925" cy="3836988"/>
          </a:xfrm>
          <a:ln/>
        </p:spPr>
      </p:sp>
      <p:sp>
        <p:nvSpPr>
          <p:cNvPr id="1948676"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7639A13B-F856-49CE-8FF3-2829471144B0}" type="slidenum">
              <a:rPr lang="en-US" sz="1300"/>
              <a:pPr algn="r"/>
              <a:t>7</a:t>
            </a:fld>
            <a:endParaRPr lang="en-US" sz="1300"/>
          </a:p>
        </p:txBody>
      </p:sp>
      <p:sp>
        <p:nvSpPr>
          <p:cNvPr id="94211" name="Rectangle 2"/>
          <p:cNvSpPr>
            <a:spLocks noGrp="1" noRot="1" noChangeAspect="1" noChangeArrowheads="1" noTextEdit="1"/>
          </p:cNvSpPr>
          <p:nvPr>
            <p:ph type="sldImg"/>
          </p:nvPr>
        </p:nvSpPr>
        <p:spPr>
          <a:xfrm>
            <a:off x="993775" y="768350"/>
            <a:ext cx="5114925" cy="3836988"/>
          </a:xfrm>
          <a:ln/>
        </p:spPr>
      </p:sp>
      <p:sp>
        <p:nvSpPr>
          <p:cNvPr id="94212"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6B35E2A-FDA7-4B59-A28E-D65FD37420B1}" type="slidenum">
              <a:rPr lang="en-US" sz="1300"/>
              <a:pPr algn="r" defTabSz="990600"/>
              <a:t>70</a:t>
            </a:fld>
            <a:endParaRPr lang="en-US" sz="1300"/>
          </a:p>
        </p:txBody>
      </p:sp>
      <p:sp>
        <p:nvSpPr>
          <p:cNvPr id="1950722" name="Rectangle 2"/>
          <p:cNvSpPr>
            <a:spLocks noGrp="1" noRot="1" noChangeAspect="1" noChangeArrowheads="1" noTextEdit="1"/>
          </p:cNvSpPr>
          <p:nvPr>
            <p:ph type="sldImg"/>
          </p:nvPr>
        </p:nvSpPr>
        <p:spPr>
          <a:xfrm>
            <a:off x="992188" y="768350"/>
            <a:ext cx="5114925" cy="3836988"/>
          </a:xfrm>
          <a:ln/>
        </p:spPr>
      </p:sp>
      <p:sp>
        <p:nvSpPr>
          <p:cNvPr id="1950723" name="Rectangle 3"/>
          <p:cNvSpPr>
            <a:spLocks noGrp="1" noChangeArrowheads="1"/>
          </p:cNvSpPr>
          <p:nvPr>
            <p:ph type="body" idx="1"/>
          </p:nvPr>
        </p:nvSpPr>
        <p:spPr>
          <a:xfrm>
            <a:off x="946150" y="4860925"/>
            <a:ext cx="5207000" cy="4605338"/>
          </a:xfrm>
          <a:noFill/>
          <a:ln/>
        </p:spPr>
        <p:txBody>
          <a:bodyPr/>
          <a:lstStyle/>
          <a:p>
            <a:pPr eaLnBrk="1" hangingPunct="1"/>
            <a:endParaRPr lang="en-US">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FA64EBEF-4EE5-4717-B52B-31ACF0862E15}" type="slidenum">
              <a:rPr lang="en-GB" sz="1300"/>
              <a:pPr algn="r" defTabSz="990600"/>
              <a:t>71</a:t>
            </a:fld>
            <a:endParaRPr lang="en-GB" sz="1300"/>
          </a:p>
        </p:txBody>
      </p:sp>
      <p:sp>
        <p:nvSpPr>
          <p:cNvPr id="1965058" name="Rectangle 2"/>
          <p:cNvSpPr>
            <a:spLocks noGrp="1" noRot="1" noChangeAspect="1" noChangeArrowheads="1" noTextEdit="1"/>
          </p:cNvSpPr>
          <p:nvPr>
            <p:ph type="sldImg"/>
          </p:nvPr>
        </p:nvSpPr>
        <p:spPr>
          <a:xfrm>
            <a:off x="992188" y="768350"/>
            <a:ext cx="5114925" cy="3836988"/>
          </a:xfrm>
          <a:ln/>
        </p:spPr>
      </p:sp>
      <p:sp>
        <p:nvSpPr>
          <p:cNvPr id="1965059" name="Rectangle 3"/>
          <p:cNvSpPr>
            <a:spLocks noGrp="1" noChangeArrowheads="1"/>
          </p:cNvSpPr>
          <p:nvPr>
            <p:ph type="body" idx="1"/>
          </p:nvPr>
        </p:nvSpPr>
        <p:spPr>
          <a:noFill/>
          <a:ln/>
        </p:spPr>
        <p:txBody>
          <a:bodyPr/>
          <a:lstStyle/>
          <a:p>
            <a:pPr eaLnBrk="1" hangingPunct="1"/>
            <a:r>
              <a:rPr lang="en-GB" i="1">
                <a:latin typeface="Arial" charset="0"/>
              </a:rPr>
              <a:t>The following case studies provide examples of how companies are coordinating different concepts and tools amongst departments – to create an LCM approach, or to move  toward LCM.  The  Ciba Chemicals and Utz Kapeh Coffee case studies illustrate how companies are also targeting improvements in their supply chain.</a:t>
            </a:r>
          </a:p>
          <a:p>
            <a:pPr eaLnBrk="1" hangingPunct="1"/>
            <a:endParaRPr lang="en-GB" i="1">
              <a:latin typeface="Arial" charset="0"/>
            </a:endParaRPr>
          </a:p>
          <a:p>
            <a:pPr eaLnBrk="1" hangingPunct="1"/>
            <a:r>
              <a:rPr lang="en-GB" i="1">
                <a:latin typeface="Arial" charset="0"/>
              </a:rPr>
              <a:t>If desired, walk participants through some or all of the following case studies.  Ask questions of participants.  Encourage discussion of the different strategies/concepts, systems/processes, programmes, tools/techniques, and data/information elements present in each case study and how the link amongst departments in an organisation.  Tie the discussion back to:</a:t>
            </a:r>
          </a:p>
          <a:p>
            <a:pPr eaLnBrk="1" hangingPunct="1"/>
            <a:r>
              <a:rPr lang="en-GB" i="1">
                <a:latin typeface="Arial" charset="0"/>
              </a:rPr>
              <a:t>1) the elements of LCM introduced in Session I</a:t>
            </a:r>
          </a:p>
          <a:p>
            <a:pPr eaLnBrk="1" hangingPunct="1"/>
            <a:r>
              <a:rPr lang="en-GB" i="1">
                <a:latin typeface="Arial" charset="0"/>
              </a:rPr>
              <a:t>2) the specific concepts, programs and tools in place in the participants’ own organisations, or which they have observed at other organisations, or their ideas for new initiatives in their organisation</a:t>
            </a:r>
          </a:p>
          <a:p>
            <a:pPr eaLnBrk="1" hangingPunct="1"/>
            <a:r>
              <a:rPr lang="en-GB" i="1">
                <a:latin typeface="Arial" charset="0"/>
              </a:rPr>
              <a:t>3) the case studies written in the manuals</a:t>
            </a:r>
          </a:p>
          <a:p>
            <a:pPr eaLnBrk="1" hangingPunct="1"/>
            <a:endParaRPr lang="en-GB" i="1">
              <a:latin typeface="Arial" charset="0"/>
            </a:endParaRPr>
          </a:p>
          <a:p>
            <a:pPr eaLnBrk="1" hangingPunct="1"/>
            <a:r>
              <a:rPr lang="en-GB" i="1">
                <a:latin typeface="Arial" charset="0"/>
              </a:rPr>
              <a:t>Do not try to cover all case studies.  Pick those most relevant to the audience (by sector, by concept or tool, by size or geography).  Add other examples meaningful to the audience.  Ask the participants to talk about other examples they have seen or heard.  Discuss whether, and why, these are illustrative of LCM or elements of.</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0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81535F4F-360A-43E5-A8C2-41AF0B74854F}" type="slidenum">
              <a:rPr lang="en-GB" sz="1300"/>
              <a:pPr algn="r" defTabSz="990600"/>
              <a:t>72</a:t>
            </a:fld>
            <a:endParaRPr lang="en-GB" sz="1300"/>
          </a:p>
        </p:txBody>
      </p:sp>
      <p:sp>
        <p:nvSpPr>
          <p:cNvPr id="1967106" name="Rectangle 2"/>
          <p:cNvSpPr>
            <a:spLocks noGrp="1" noRot="1" noChangeAspect="1" noChangeArrowheads="1" noTextEdit="1"/>
          </p:cNvSpPr>
          <p:nvPr>
            <p:ph type="sldImg"/>
          </p:nvPr>
        </p:nvSpPr>
        <p:spPr>
          <a:xfrm>
            <a:off x="992188" y="768350"/>
            <a:ext cx="5114925" cy="3836988"/>
          </a:xfrm>
          <a:ln/>
        </p:spPr>
      </p:sp>
      <p:sp>
        <p:nvSpPr>
          <p:cNvPr id="1967107" name="Rectangle 3"/>
          <p:cNvSpPr>
            <a:spLocks noGrp="1" noChangeArrowheads="1"/>
          </p:cNvSpPr>
          <p:nvPr>
            <p:ph type="body" idx="1"/>
          </p:nvPr>
        </p:nvSpPr>
        <p:spPr>
          <a:noFill/>
          <a:ln/>
        </p:spPr>
        <p:txBody>
          <a:bodyPr/>
          <a:lstStyle/>
          <a:p>
            <a:pPr eaLnBrk="1" hangingPunct="1"/>
            <a:r>
              <a:rPr lang="en-US" altLang="zh-CN" i="1">
                <a:latin typeface="Arial" charset="0"/>
                <a:cs typeface="SimSun"/>
              </a:rPr>
              <a:t>This case study demonstrates eco-design...</a:t>
            </a:r>
          </a:p>
          <a:p>
            <a:pPr eaLnBrk="1" hangingPunct="1"/>
            <a:endParaRPr lang="en-US" altLang="zh-CN">
              <a:latin typeface="Arial" charset="0"/>
              <a:cs typeface="SimSun"/>
            </a:endParaRPr>
          </a:p>
          <a:p>
            <a:pPr eaLnBrk="1" hangingPunct="1"/>
            <a:r>
              <a:rPr lang="en-US" altLang="zh-CN">
                <a:latin typeface="Arial" charset="0"/>
                <a:cs typeface="SimSun"/>
              </a:rPr>
              <a:t>Life Cycle Management entails coordinating many existing, effective tools to establish systematic management of the life cycle of products and services, that will enable the organisation to continually improve its environmental, economic and social performance.   LCM should be, in the end, a flexible integrated, management  framework of concepts, techniques and procedures that promote innovative production and consumption patterns more sustainable than those in place today.  Therefore, to establish LCM, organisations pick and choose tools and concepts (introduced in Session I) that are appropriate to their operations, top environmental concerns, pressing social challenges, current customer interests, emerging market opportunities, internal level of ambition and other factors.  </a:t>
            </a:r>
            <a:r>
              <a:rPr lang="en-US" altLang="zh-CN" b="1" u="sng">
                <a:latin typeface="Arial" charset="0"/>
                <a:cs typeface="SimSun"/>
              </a:rPr>
              <a:t>Eco-design</a:t>
            </a:r>
            <a:r>
              <a:rPr lang="en-US" altLang="zh-CN">
                <a:latin typeface="Arial" charset="0"/>
                <a:cs typeface="SimSun"/>
              </a:rPr>
              <a:t>, or </a:t>
            </a:r>
            <a:r>
              <a:rPr lang="en-US" altLang="zh-CN" b="1" u="sng">
                <a:latin typeface="Arial" charset="0"/>
                <a:cs typeface="SimSun"/>
              </a:rPr>
              <a:t>design-for-environment</a:t>
            </a:r>
            <a:r>
              <a:rPr lang="en-US" altLang="zh-CN">
                <a:latin typeface="Arial" charset="0"/>
                <a:cs typeface="SimSun"/>
              </a:rPr>
              <a:t>, is one such concept. When coordinated with other tools, in other departments of an organisation (e.g. supply chain management in the purchasing department, or life cycle costing in the financial department), it is a key element of LCM for many companies.</a:t>
            </a:r>
          </a:p>
          <a:p>
            <a:pPr eaLnBrk="1" hangingPunct="1"/>
            <a:endParaRPr lang="en-US" altLang="zh-CN">
              <a:latin typeface="Arial" charset="0"/>
              <a:cs typeface="SimSun"/>
            </a:endParaRPr>
          </a:p>
          <a:p>
            <a:pPr eaLnBrk="1" hangingPunct="1"/>
            <a:r>
              <a:rPr lang="en-US" altLang="zh-CN">
                <a:latin typeface="Arial" charset="0"/>
                <a:cs typeface="SimSun"/>
              </a:rPr>
              <a:t>EXAMPLE:  The development process for the S-Class (</a:t>
            </a:r>
            <a:r>
              <a:rPr lang="en-US" altLang="zh-CN">
                <a:latin typeface="Times New Roman" pitchFamily="18" charset="0"/>
                <a:cs typeface="SimSun"/>
              </a:rPr>
              <a:t>“</a:t>
            </a:r>
            <a:r>
              <a:rPr lang="en-US" altLang="zh-CN">
                <a:latin typeface="Arial" charset="0"/>
                <a:cs typeface="SimSun"/>
              </a:rPr>
              <a:t>Design for the Environment</a:t>
            </a:r>
            <a:r>
              <a:rPr lang="en-US" altLang="zh-CN">
                <a:latin typeface="Times New Roman" pitchFamily="18" charset="0"/>
                <a:cs typeface="SimSun"/>
              </a:rPr>
              <a:t>”</a:t>
            </a:r>
            <a:r>
              <a:rPr lang="en-US" altLang="zh-CN">
                <a:latin typeface="Arial" charset="0"/>
                <a:cs typeface="SimSun"/>
              </a:rPr>
              <a:t>) met all criteria described in the international guidance document ISO TR14062, for the inclusion of environmental aspects in product development.  The environmental analysis </a:t>
            </a:r>
            <a:r>
              <a:rPr lang="en-US" altLang="zh-CN">
                <a:latin typeface="Times New Roman" pitchFamily="18" charset="0"/>
                <a:cs typeface="SimSun"/>
              </a:rPr>
              <a:t>–</a:t>
            </a:r>
            <a:r>
              <a:rPr lang="en-US" altLang="zh-CN">
                <a:latin typeface="Arial" charset="0"/>
                <a:cs typeface="SimSun"/>
              </a:rPr>
              <a:t> or </a:t>
            </a:r>
            <a:r>
              <a:rPr lang="en-US" altLang="zh-CN">
                <a:latin typeface="Times New Roman" pitchFamily="18" charset="0"/>
                <a:cs typeface="SimSun"/>
              </a:rPr>
              <a:t>“</a:t>
            </a:r>
            <a:r>
              <a:rPr lang="en-US" altLang="zh-CN">
                <a:latin typeface="Arial" charset="0"/>
                <a:cs typeface="SimSun"/>
              </a:rPr>
              <a:t>environmental balance</a:t>
            </a:r>
            <a:r>
              <a:rPr lang="en-US" altLang="zh-CN">
                <a:latin typeface="Times New Roman" pitchFamily="18" charset="0"/>
                <a:cs typeface="SimSun"/>
              </a:rPr>
              <a:t>”</a:t>
            </a:r>
            <a:r>
              <a:rPr lang="en-US" altLang="zh-CN">
                <a:latin typeface="Arial" charset="0"/>
                <a:cs typeface="SimSun"/>
              </a:rPr>
              <a:t> </a:t>
            </a:r>
            <a:r>
              <a:rPr lang="en-US" altLang="zh-CN">
                <a:latin typeface="Times New Roman" pitchFamily="18" charset="0"/>
                <a:cs typeface="SimSun"/>
              </a:rPr>
              <a:t>–</a:t>
            </a:r>
            <a:r>
              <a:rPr lang="en-US" altLang="zh-CN">
                <a:latin typeface="Arial" charset="0"/>
                <a:cs typeface="SimSun"/>
              </a:rPr>
              <a:t> included the entire life cycle of the new S-Class, from the production of materials and components to a service life of 300 000 km, and disposal. In order to establish this environmental balance the Mercedes specialists considered over 40 000 individual processes. The overall results included a total of more than 200 input parameters (resources) and around 300 output parameters (emissions). A full life cycle assessment was initiated according to standards ISO14040-43 using a life cycle modelling software (Gabi 4.0 software).</a:t>
            </a:r>
            <a:endParaRPr lang="en-GB">
              <a:latin typeface="Arial" charset="0"/>
              <a:ea typeface="SimSun"/>
              <a:cs typeface="SimSu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56FA09A-BC3A-476C-A6D8-1AA970847F2E}" type="slidenum">
              <a:rPr lang="en-GB" sz="1300"/>
              <a:pPr algn="r" defTabSz="990600"/>
              <a:t>73</a:t>
            </a:fld>
            <a:endParaRPr lang="en-GB" sz="1300"/>
          </a:p>
        </p:txBody>
      </p:sp>
      <p:sp>
        <p:nvSpPr>
          <p:cNvPr id="1969154" name="Rectangle 2"/>
          <p:cNvSpPr>
            <a:spLocks noGrp="1" noRot="1" noChangeAspect="1" noChangeArrowheads="1" noTextEdit="1"/>
          </p:cNvSpPr>
          <p:nvPr>
            <p:ph type="sldImg"/>
          </p:nvPr>
        </p:nvSpPr>
        <p:spPr>
          <a:xfrm>
            <a:off x="992188" y="768350"/>
            <a:ext cx="5114925" cy="3836988"/>
          </a:xfrm>
          <a:ln/>
        </p:spPr>
      </p:sp>
      <p:sp>
        <p:nvSpPr>
          <p:cNvPr id="1969155" name="Rectangle 3"/>
          <p:cNvSpPr>
            <a:spLocks noGrp="1" noChangeArrowheads="1"/>
          </p:cNvSpPr>
          <p:nvPr>
            <p:ph type="body" idx="1"/>
          </p:nvPr>
        </p:nvSpPr>
        <p:spPr>
          <a:noFill/>
          <a:ln/>
        </p:spPr>
        <p:txBody>
          <a:bodyPr/>
          <a:lstStyle/>
          <a:p>
            <a:pPr eaLnBrk="1" hangingPunct="1"/>
            <a:endParaRPr lang="en-CA">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9F6D6984-7280-47A8-A487-56495AFF2242}" type="slidenum">
              <a:rPr lang="en-GB" sz="1300"/>
              <a:pPr algn="r" defTabSz="990600"/>
              <a:t>74</a:t>
            </a:fld>
            <a:endParaRPr lang="en-GB" sz="1300"/>
          </a:p>
        </p:txBody>
      </p:sp>
      <p:sp>
        <p:nvSpPr>
          <p:cNvPr id="1971202" name="Rectangle 2"/>
          <p:cNvSpPr>
            <a:spLocks noGrp="1" noRot="1" noChangeAspect="1" noChangeArrowheads="1" noTextEdit="1"/>
          </p:cNvSpPr>
          <p:nvPr>
            <p:ph type="sldImg"/>
          </p:nvPr>
        </p:nvSpPr>
        <p:spPr>
          <a:xfrm>
            <a:off x="992188" y="768350"/>
            <a:ext cx="5114925" cy="3836988"/>
          </a:xfrm>
          <a:ln/>
        </p:spPr>
      </p:sp>
      <p:sp>
        <p:nvSpPr>
          <p:cNvPr id="1971203" name="Rectangle 3"/>
          <p:cNvSpPr>
            <a:spLocks noGrp="1" noChangeArrowheads="1"/>
          </p:cNvSpPr>
          <p:nvPr>
            <p:ph type="body" idx="1"/>
          </p:nvPr>
        </p:nvSpPr>
        <p:spPr>
          <a:noFill/>
          <a:ln/>
        </p:spPr>
        <p:txBody>
          <a:bodyPr/>
          <a:lstStyle/>
          <a:p>
            <a:pPr eaLnBrk="1" hangingPunct="1"/>
            <a:r>
              <a:rPr lang="en-US" altLang="zh-CN">
                <a:latin typeface="Arial" charset="0"/>
                <a:cs typeface="SimSun"/>
              </a:rPr>
              <a:t>The S-Class models of Mercedes-Benz are the World</a:t>
            </a:r>
            <a:r>
              <a:rPr lang="en-US" altLang="zh-CN">
                <a:latin typeface="Times New Roman" pitchFamily="18" charset="0"/>
                <a:cs typeface="SimSun"/>
              </a:rPr>
              <a:t>’</a:t>
            </a:r>
            <a:r>
              <a:rPr lang="en-US" altLang="zh-CN">
                <a:latin typeface="Arial" charset="0"/>
                <a:cs typeface="SimSun"/>
              </a:rPr>
              <a:t>s first automobiles with an environmental certificate (of 44 pages) confirming the environment-oriented product development of this car, during which significant progress was made in numerous ecological important areas. For example, the exhaust emissions of the new S 350 are 85% below the current EU limit for nitrogen oxides and 75% below the EU limit for hydrocarbons. In addition, fuel consumption is reduced by 9%, and driving noise is reduced with 2 decibel (dB(A)). Use of water-based paints and water-borne fillers sharply reduces solvent emissions. Nanotechnology is used for the coating to give a surface more resistant to scratching than before.</a:t>
            </a:r>
          </a:p>
          <a:p>
            <a:pPr eaLnBrk="1" hangingPunct="1"/>
            <a:endParaRPr lang="en-US" altLang="zh-CN">
              <a:latin typeface="Arial" charset="0"/>
              <a:cs typeface="SimSun"/>
            </a:endParaRPr>
          </a:p>
          <a:p>
            <a:pPr eaLnBrk="1" hangingPunct="1"/>
            <a:r>
              <a:rPr lang="en-US" altLang="zh-CN">
                <a:latin typeface="Arial" charset="0"/>
                <a:cs typeface="SimSun"/>
              </a:rPr>
              <a:t>Further, Mercedes Benz offers a service to its customers </a:t>
            </a:r>
            <a:r>
              <a:rPr lang="en-US" altLang="zh-CN">
                <a:latin typeface="Times New Roman" pitchFamily="18" charset="0"/>
                <a:cs typeface="SimSun"/>
              </a:rPr>
              <a:t>–</a:t>
            </a:r>
            <a:r>
              <a:rPr lang="en-US" altLang="zh-CN">
                <a:latin typeface="Arial" charset="0"/>
                <a:cs typeface="SimSun"/>
              </a:rPr>
              <a:t> </a:t>
            </a:r>
            <a:r>
              <a:rPr lang="en-US" altLang="zh-CN">
                <a:latin typeface="Times New Roman" pitchFamily="18" charset="0"/>
                <a:cs typeface="SimSun"/>
              </a:rPr>
              <a:t>“</a:t>
            </a:r>
            <a:r>
              <a:rPr lang="en-US" altLang="zh-CN">
                <a:latin typeface="Arial" charset="0"/>
                <a:cs typeface="SimSun"/>
              </a:rPr>
              <a:t>Eco Driver Training</a:t>
            </a:r>
            <a:r>
              <a:rPr lang="en-US" altLang="zh-CN">
                <a:latin typeface="Times New Roman" pitchFamily="18" charset="0"/>
                <a:cs typeface="SimSun"/>
              </a:rPr>
              <a:t>”</a:t>
            </a:r>
            <a:r>
              <a:rPr lang="en-US" altLang="zh-CN">
                <a:latin typeface="Arial" charset="0"/>
                <a:cs typeface="SimSun"/>
              </a:rPr>
              <a:t>.   The training can reduce fuel consumption by an average 15%. The diesel models can be operated with SunDiesel fuel.</a:t>
            </a:r>
          </a:p>
          <a:p>
            <a:pPr eaLnBrk="1" hangingPunct="1"/>
            <a:endParaRPr lang="en-US" altLang="zh-CN">
              <a:latin typeface="Arial" charset="0"/>
              <a:cs typeface="SimSun"/>
            </a:endParaRPr>
          </a:p>
          <a:p>
            <a:pPr eaLnBrk="1" hangingPunct="1"/>
            <a:r>
              <a:rPr lang="en-US" altLang="zh-CN">
                <a:latin typeface="Arial" charset="0"/>
                <a:cs typeface="SimSun"/>
              </a:rPr>
              <a:t>The materials for the new S-Class have been selected to meet both the recycling rate of 85% valid in EU from 2006 but will also comply with the 95% overall recycling rate applicable from 2015. More raw materials than before are made from natural or recycled resources.</a:t>
            </a:r>
            <a:endParaRPr lang="en-GB">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49"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F6C164DE-2DA0-4FFB-9331-5558824774E3}" type="slidenum">
              <a:rPr lang="en-GB" sz="1300"/>
              <a:pPr algn="r" defTabSz="990600"/>
              <a:t>75</a:t>
            </a:fld>
            <a:endParaRPr lang="en-GB" sz="1300"/>
          </a:p>
        </p:txBody>
      </p:sp>
      <p:sp>
        <p:nvSpPr>
          <p:cNvPr id="1973250" name="Rectangle 2"/>
          <p:cNvSpPr>
            <a:spLocks noGrp="1" noRot="1" noChangeAspect="1" noChangeArrowheads="1" noTextEdit="1"/>
          </p:cNvSpPr>
          <p:nvPr>
            <p:ph type="sldImg"/>
          </p:nvPr>
        </p:nvSpPr>
        <p:spPr>
          <a:xfrm>
            <a:off x="992188" y="768350"/>
            <a:ext cx="5114925" cy="3836988"/>
          </a:xfrm>
          <a:ln/>
        </p:spPr>
      </p:sp>
      <p:sp>
        <p:nvSpPr>
          <p:cNvPr id="1973251" name="Rectangle 3"/>
          <p:cNvSpPr>
            <a:spLocks noGrp="1" noChangeArrowheads="1"/>
          </p:cNvSpPr>
          <p:nvPr>
            <p:ph type="body" idx="1"/>
          </p:nvPr>
        </p:nvSpPr>
        <p:spPr>
          <a:noFill/>
          <a:ln/>
        </p:spPr>
        <p:txBody>
          <a:bodyPr/>
          <a:lstStyle/>
          <a:p>
            <a:pPr eaLnBrk="1" hangingPunct="1"/>
            <a:endParaRPr lang="en-CA">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529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8A4106F9-1862-4EDA-939A-94EA87564535}" type="slidenum">
              <a:rPr lang="en-GB" sz="1300"/>
              <a:pPr algn="r" defTabSz="990600"/>
              <a:t>76</a:t>
            </a:fld>
            <a:endParaRPr lang="en-GB" sz="1300"/>
          </a:p>
        </p:txBody>
      </p:sp>
      <p:sp>
        <p:nvSpPr>
          <p:cNvPr id="1975298" name="Rectangle 2"/>
          <p:cNvSpPr>
            <a:spLocks noGrp="1" noRot="1" noChangeAspect="1" noChangeArrowheads="1" noTextEdit="1"/>
          </p:cNvSpPr>
          <p:nvPr>
            <p:ph type="sldImg"/>
          </p:nvPr>
        </p:nvSpPr>
        <p:spPr>
          <a:xfrm>
            <a:off x="992188" y="768350"/>
            <a:ext cx="5114925" cy="3836988"/>
          </a:xfrm>
          <a:ln/>
        </p:spPr>
      </p:sp>
      <p:sp>
        <p:nvSpPr>
          <p:cNvPr id="1975299" name="Rectangle 3"/>
          <p:cNvSpPr>
            <a:spLocks noGrp="1" noChangeArrowheads="1"/>
          </p:cNvSpPr>
          <p:nvPr>
            <p:ph type="body" idx="1"/>
          </p:nvPr>
        </p:nvSpPr>
        <p:spPr>
          <a:noFill/>
          <a:ln/>
        </p:spPr>
        <p:txBody>
          <a:bodyPr/>
          <a:lstStyle/>
          <a:p>
            <a:pPr eaLnBrk="1" hangingPunct="1"/>
            <a:endParaRPr lang="en-CA">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03CEE2F5-AF5A-4159-879A-BA831C67F398}" type="slidenum">
              <a:rPr lang="en-GB" sz="1300"/>
              <a:pPr algn="r" defTabSz="990600"/>
              <a:t>77</a:t>
            </a:fld>
            <a:endParaRPr lang="en-GB" sz="1300"/>
          </a:p>
        </p:txBody>
      </p:sp>
      <p:sp>
        <p:nvSpPr>
          <p:cNvPr id="1977346" name="Rectangle 2"/>
          <p:cNvSpPr>
            <a:spLocks noGrp="1" noRot="1" noChangeAspect="1" noChangeArrowheads="1" noTextEdit="1"/>
          </p:cNvSpPr>
          <p:nvPr>
            <p:ph type="sldImg"/>
          </p:nvPr>
        </p:nvSpPr>
        <p:spPr>
          <a:xfrm>
            <a:off x="992188" y="768350"/>
            <a:ext cx="5114925" cy="3836988"/>
          </a:xfrm>
          <a:ln/>
        </p:spPr>
      </p:sp>
      <p:sp>
        <p:nvSpPr>
          <p:cNvPr id="1977347" name="Rectangle 3"/>
          <p:cNvSpPr>
            <a:spLocks noGrp="1" noChangeArrowheads="1"/>
          </p:cNvSpPr>
          <p:nvPr>
            <p:ph type="body" idx="1"/>
          </p:nvPr>
        </p:nvSpPr>
        <p:spPr>
          <a:noFill/>
          <a:ln/>
        </p:spPr>
        <p:txBody>
          <a:bodyPr/>
          <a:lstStyle/>
          <a:p>
            <a:pPr eaLnBrk="1" hangingPunct="1"/>
            <a:endParaRPr lang="en-CA">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39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285197D-EF4C-4EB4-872B-3C00A793ADF9}" type="slidenum">
              <a:rPr lang="en-GB" sz="1300"/>
              <a:pPr algn="r" defTabSz="990600"/>
              <a:t>78</a:t>
            </a:fld>
            <a:endParaRPr lang="en-GB" sz="1300"/>
          </a:p>
        </p:txBody>
      </p:sp>
      <p:sp>
        <p:nvSpPr>
          <p:cNvPr id="1979394" name="Rectangle 2"/>
          <p:cNvSpPr>
            <a:spLocks noGrp="1" noRot="1" noChangeAspect="1" noChangeArrowheads="1" noTextEdit="1"/>
          </p:cNvSpPr>
          <p:nvPr>
            <p:ph type="sldImg"/>
          </p:nvPr>
        </p:nvSpPr>
        <p:spPr>
          <a:xfrm>
            <a:off x="992188" y="768350"/>
            <a:ext cx="5114925" cy="3836988"/>
          </a:xfrm>
          <a:ln/>
        </p:spPr>
      </p:sp>
      <p:sp>
        <p:nvSpPr>
          <p:cNvPr id="1979395" name="Rectangle 3"/>
          <p:cNvSpPr>
            <a:spLocks noGrp="1" noChangeArrowheads="1"/>
          </p:cNvSpPr>
          <p:nvPr>
            <p:ph type="body" idx="1"/>
          </p:nvPr>
        </p:nvSpPr>
        <p:spPr>
          <a:noFill/>
          <a:ln/>
        </p:spPr>
        <p:txBody>
          <a:bodyPr/>
          <a:lstStyle/>
          <a:p>
            <a:pPr eaLnBrk="1" hangingPunct="1"/>
            <a:r>
              <a:rPr lang="en-US">
                <a:latin typeface="Arial" charset="0"/>
              </a:rPr>
              <a:t>LCM is... :</a:t>
            </a:r>
          </a:p>
          <a:p>
            <a:pPr eaLnBrk="1" hangingPunct="1">
              <a:buFontTx/>
              <a:buChar char="•"/>
            </a:pPr>
            <a:r>
              <a:rPr lang="en-US">
                <a:latin typeface="Arial" charset="0"/>
              </a:rPr>
              <a:t>... “the application of life cycle thinking to business practices” – BASF uses data from the SEEbalance tool to inform strategic business decisions.  It applies life cycle thinking to business practices</a:t>
            </a:r>
          </a:p>
          <a:p>
            <a:pPr eaLnBrk="1" hangingPunct="1">
              <a:buFontTx/>
              <a:buChar char="•"/>
            </a:pPr>
            <a:r>
              <a:rPr lang="en-US">
                <a:latin typeface="Arial" charset="0"/>
              </a:rPr>
              <a:t>... “with the aim to systematically manage the life cycle of an organisation’s products and services... to promote production and consumption patterns that are more sustainable than the ones we have today” – BASF in this case uses SEEbalance to compare different product scenarios (and process scenarios), to foster improvement, to prioritise research &amp; development</a:t>
            </a:r>
          </a:p>
          <a:p>
            <a:pPr eaLnBrk="1" hangingPunct="1"/>
            <a:endParaRPr lang="en-GB">
              <a:latin typeface="Arial" charset="0"/>
            </a:endParaRPr>
          </a:p>
          <a:p>
            <a:pPr eaLnBrk="1" hangingPunct="1"/>
            <a:r>
              <a:rPr lang="en-GB">
                <a:latin typeface="Arial" charset="0"/>
              </a:rPr>
              <a:t>BASF’s tool analyzises products from the end customer’s angle and weights the economic, ecological and social aspects equally.  Examples of the output are on the next slide.</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50D255D0-6429-455E-9DF4-B02E02965078}" type="slidenum">
              <a:rPr lang="en-GB" sz="1300"/>
              <a:pPr algn="r" defTabSz="990600"/>
              <a:t>79</a:t>
            </a:fld>
            <a:endParaRPr lang="en-GB" sz="1300"/>
          </a:p>
        </p:txBody>
      </p:sp>
      <p:sp>
        <p:nvSpPr>
          <p:cNvPr id="1981442" name="Rectangle 2"/>
          <p:cNvSpPr>
            <a:spLocks noGrp="1" noRot="1" noChangeAspect="1" noChangeArrowheads="1" noTextEdit="1"/>
          </p:cNvSpPr>
          <p:nvPr>
            <p:ph type="sldImg"/>
          </p:nvPr>
        </p:nvSpPr>
        <p:spPr>
          <a:xfrm>
            <a:off x="992188" y="768350"/>
            <a:ext cx="5114925" cy="3836988"/>
          </a:xfrm>
          <a:ln/>
        </p:spPr>
      </p:sp>
      <p:sp>
        <p:nvSpPr>
          <p:cNvPr id="1981443" name="Rectangle 3"/>
          <p:cNvSpPr>
            <a:spLocks noGrp="1" noChangeArrowheads="1"/>
          </p:cNvSpPr>
          <p:nvPr>
            <p:ph type="body" idx="1"/>
          </p:nvPr>
        </p:nvSpPr>
        <p:spPr>
          <a:noFill/>
          <a:ln/>
        </p:spPr>
        <p:txBody>
          <a:bodyPr/>
          <a:lstStyle/>
          <a:p>
            <a:pPr eaLnBrk="1" hangingPunct="1"/>
            <a:endParaRPr lang="en-CA">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7639A13B-F856-49CE-8FF3-2829471144B0}" type="slidenum">
              <a:rPr lang="en-US" sz="1300"/>
              <a:pPr algn="r"/>
              <a:t>8</a:t>
            </a:fld>
            <a:endParaRPr lang="en-US" sz="1300"/>
          </a:p>
        </p:txBody>
      </p:sp>
      <p:sp>
        <p:nvSpPr>
          <p:cNvPr id="94211" name="Rectangle 2"/>
          <p:cNvSpPr>
            <a:spLocks noGrp="1" noRot="1" noChangeAspect="1" noChangeArrowheads="1" noTextEdit="1"/>
          </p:cNvSpPr>
          <p:nvPr>
            <p:ph type="sldImg"/>
          </p:nvPr>
        </p:nvSpPr>
        <p:spPr>
          <a:xfrm>
            <a:off x="993775" y="768350"/>
            <a:ext cx="5114925" cy="3836988"/>
          </a:xfrm>
          <a:ln/>
        </p:spPr>
      </p:sp>
      <p:sp>
        <p:nvSpPr>
          <p:cNvPr id="94212" name="Rectangle 3"/>
          <p:cNvSpPr>
            <a:spLocks noGrp="1" noChangeArrowheads="1"/>
          </p:cNvSpPr>
          <p:nvPr>
            <p:ph type="body" idx="1"/>
          </p:nvPr>
        </p:nvSpPr>
        <p:spPr>
          <a:xfrm>
            <a:off x="946150" y="4860925"/>
            <a:ext cx="5207000" cy="4605338"/>
          </a:xfrm>
          <a:noFill/>
          <a:ln/>
        </p:spPr>
        <p:txBody>
          <a:bodyPr/>
          <a:lstStyle/>
          <a:p>
            <a:endParaRPr lang="pt-B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53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E34A0EA1-6999-48DB-974C-4163846200CD}" type="slidenum">
              <a:rPr lang="en-GB" sz="1300"/>
              <a:pPr algn="r" defTabSz="990600"/>
              <a:t>80</a:t>
            </a:fld>
            <a:endParaRPr lang="en-GB" sz="1300"/>
          </a:p>
        </p:txBody>
      </p:sp>
      <p:sp>
        <p:nvSpPr>
          <p:cNvPr id="1985538" name="Rectangle 2"/>
          <p:cNvSpPr>
            <a:spLocks noGrp="1" noRot="1" noChangeAspect="1" noChangeArrowheads="1" noTextEdit="1"/>
          </p:cNvSpPr>
          <p:nvPr>
            <p:ph type="sldImg"/>
          </p:nvPr>
        </p:nvSpPr>
        <p:spPr>
          <a:xfrm>
            <a:off x="992188" y="768350"/>
            <a:ext cx="5114925" cy="3836988"/>
          </a:xfrm>
          <a:ln/>
        </p:spPr>
      </p:sp>
      <p:sp>
        <p:nvSpPr>
          <p:cNvPr id="1985539" name="Rectangle 3"/>
          <p:cNvSpPr>
            <a:spLocks noGrp="1" noChangeArrowheads="1"/>
          </p:cNvSpPr>
          <p:nvPr>
            <p:ph type="body" idx="1"/>
          </p:nvPr>
        </p:nvSpPr>
        <p:spPr>
          <a:noFill/>
          <a:ln/>
        </p:spPr>
        <p:txBody>
          <a:bodyPr/>
          <a:lstStyle/>
          <a:p>
            <a:pPr eaLnBrk="1" hangingPunct="1"/>
            <a:r>
              <a:rPr lang="en-CA">
                <a:latin typeface="Arial" charset="0"/>
              </a:rPr>
              <a:t>A Plan-Do-Check-Act cycle is recommended for structuring LCM in an organisation.  A key part of “Planning” includes setting meaningful goals for improvement.</a:t>
            </a:r>
          </a:p>
          <a:p>
            <a:pPr eaLnBrk="1" hangingPunct="1"/>
            <a:endParaRPr lang="en-CA">
              <a:latin typeface="Arial" charset="0"/>
            </a:endParaRPr>
          </a:p>
          <a:p>
            <a:pPr eaLnBrk="1" hangingPunct="1"/>
            <a:r>
              <a:rPr lang="en-CA">
                <a:latin typeface="Arial" charset="0"/>
              </a:rPr>
              <a:t>SONY’s approach illustrates goal setting, and examples of product-focused goals which cover the life cycle of the product...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DE282F51-98FB-4F22-81D9-271621AB202D}" type="slidenum">
              <a:rPr lang="en-GB" sz="1300"/>
              <a:pPr algn="r" defTabSz="990600"/>
              <a:t>81</a:t>
            </a:fld>
            <a:endParaRPr lang="en-GB" sz="1300"/>
          </a:p>
        </p:txBody>
      </p:sp>
      <p:sp>
        <p:nvSpPr>
          <p:cNvPr id="1987586" name="Rectangle 2"/>
          <p:cNvSpPr>
            <a:spLocks noGrp="1" noRot="1" noChangeAspect="1" noChangeArrowheads="1" noTextEdit="1"/>
          </p:cNvSpPr>
          <p:nvPr>
            <p:ph type="sldImg"/>
          </p:nvPr>
        </p:nvSpPr>
        <p:spPr>
          <a:xfrm>
            <a:off x="992188" y="768350"/>
            <a:ext cx="5114925" cy="3836988"/>
          </a:xfrm>
          <a:ln/>
        </p:spPr>
      </p:sp>
      <p:sp>
        <p:nvSpPr>
          <p:cNvPr id="1987587" name="Rectangle 3"/>
          <p:cNvSpPr>
            <a:spLocks noGrp="1" noChangeArrowheads="1"/>
          </p:cNvSpPr>
          <p:nvPr>
            <p:ph type="body" idx="1"/>
          </p:nvPr>
        </p:nvSpPr>
        <p:spPr>
          <a:noFill/>
          <a:ln/>
        </p:spPr>
        <p:txBody>
          <a:bodyPr/>
          <a:lstStyle/>
          <a:p>
            <a:pPr eaLnBrk="1" hangingPunct="1"/>
            <a:r>
              <a:rPr lang="en-US" altLang="zh-CN">
                <a:latin typeface="Arial" charset="0"/>
                <a:cs typeface="SimSun"/>
              </a:rPr>
              <a:t>SONY believes it is critical that customers are able to factor environmental considerations into purchase decisions.  Therefore, SONY informs customers about the  environmental performance of products using an </a:t>
            </a:r>
            <a:r>
              <a:rPr lang="en-US" altLang="zh-CN">
                <a:latin typeface="Times New Roman" pitchFamily="18" charset="0"/>
                <a:cs typeface="SimSun"/>
              </a:rPr>
              <a:t>“</a:t>
            </a:r>
            <a:r>
              <a:rPr lang="en-US" altLang="zh-CN">
                <a:latin typeface="Arial" charset="0"/>
                <a:cs typeface="SimSun"/>
              </a:rPr>
              <a:t>Eco Info</a:t>
            </a:r>
            <a:r>
              <a:rPr lang="en-US" altLang="zh-CN">
                <a:latin typeface="Times New Roman" pitchFamily="18" charset="0"/>
                <a:cs typeface="SimSun"/>
              </a:rPr>
              <a:t>”</a:t>
            </a:r>
            <a:r>
              <a:rPr lang="en-US" altLang="zh-CN">
                <a:latin typeface="Arial" charset="0"/>
                <a:cs typeface="SimSun"/>
              </a:rPr>
              <a:t> mark.</a:t>
            </a:r>
            <a:endParaRPr lang="en-GB">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D450171-5BC0-45CF-8710-66AF47D1308F}" type="slidenum">
              <a:rPr lang="en-GB" sz="1300"/>
              <a:pPr algn="r" defTabSz="990600"/>
              <a:t>82</a:t>
            </a:fld>
            <a:endParaRPr lang="en-GB" sz="1300"/>
          </a:p>
        </p:txBody>
      </p:sp>
      <p:sp>
        <p:nvSpPr>
          <p:cNvPr id="1989634" name="Rectangle 2"/>
          <p:cNvSpPr>
            <a:spLocks noGrp="1" noRot="1" noChangeAspect="1" noChangeArrowheads="1" noTextEdit="1"/>
          </p:cNvSpPr>
          <p:nvPr>
            <p:ph type="sldImg"/>
          </p:nvPr>
        </p:nvSpPr>
        <p:spPr>
          <a:xfrm>
            <a:off x="992188" y="768350"/>
            <a:ext cx="5114925" cy="3836988"/>
          </a:xfrm>
          <a:ln/>
        </p:spPr>
      </p:sp>
      <p:sp>
        <p:nvSpPr>
          <p:cNvPr id="1989635" name="Rectangle 3"/>
          <p:cNvSpPr>
            <a:spLocks noGrp="1" noChangeArrowheads="1"/>
          </p:cNvSpPr>
          <p:nvPr>
            <p:ph type="body" idx="1"/>
          </p:nvPr>
        </p:nvSpPr>
        <p:spPr>
          <a:noFill/>
          <a:ln/>
        </p:spPr>
        <p:txBody>
          <a:bodyPr/>
          <a:lstStyle/>
          <a:p>
            <a:pPr eaLnBrk="1" hangingPunct="1"/>
            <a:r>
              <a:rPr lang="en-GB">
                <a:latin typeface="Arial" charset="0"/>
              </a:rPr>
              <a:t>Life Cycle Management...  Reflect on the strategies/concepts, systems/processes, programmes, tools/techniques, and data/information elements presented in Session I </a:t>
            </a:r>
            <a:r>
              <a:rPr lang="en-GB" i="1">
                <a:latin typeface="Arial" charset="0"/>
              </a:rPr>
              <a:t>(remind participants they can look back to slides in their manuals)</a:t>
            </a:r>
            <a:r>
              <a:rPr lang="en-GB">
                <a:latin typeface="Arial" charset="0"/>
              </a:rPr>
              <a:t> – Identify, and discuss, how many of these are mentioned in the Hartmann example:</a:t>
            </a:r>
          </a:p>
          <a:p>
            <a:pPr eaLnBrk="1" hangingPunct="1"/>
            <a:endParaRPr lang="en-GB">
              <a:latin typeface="Arial" charset="0"/>
            </a:endParaRPr>
          </a:p>
          <a:p>
            <a:pPr eaLnBrk="1" hangingPunct="1"/>
            <a:r>
              <a:rPr lang="en-GB">
                <a:latin typeface="Arial" charset="0"/>
              </a:rPr>
              <a:t>The Hartmann Group produces packaging for egg, fruit and industrial products mainly based on </a:t>
            </a:r>
            <a:r>
              <a:rPr lang="en-GB" b="1">
                <a:latin typeface="Arial" charset="0"/>
              </a:rPr>
              <a:t>recycled paper</a:t>
            </a:r>
            <a:r>
              <a:rPr lang="en-GB">
                <a:latin typeface="Arial" charset="0"/>
              </a:rPr>
              <a:t>. The company conducts </a:t>
            </a:r>
            <a:r>
              <a:rPr lang="en-GB" b="1">
                <a:latin typeface="Arial" charset="0"/>
              </a:rPr>
              <a:t>life cycle assessments</a:t>
            </a:r>
            <a:r>
              <a:rPr lang="en-GB">
                <a:latin typeface="Arial" charset="0"/>
              </a:rPr>
              <a:t> on major products, by also have a tool for modelling “</a:t>
            </a:r>
            <a:r>
              <a:rPr lang="en-GB" b="1">
                <a:latin typeface="Arial" charset="0"/>
              </a:rPr>
              <a:t>environmental progress</a:t>
            </a:r>
            <a:r>
              <a:rPr lang="en-GB">
                <a:latin typeface="Arial" charset="0"/>
              </a:rPr>
              <a:t>”. Hartmann has around 2,600 employees in 21 countries worldwide and have an annual turnover of about 1½ billion €.  Hartmann has also a long tradition for preventive environmental initiatives, and in 2002 Hartmann received the European Commission’s Management Award for Sustainable Development.  Hartmann is member of World Business Council for Sustainable Development (WBCSD) and has joined the </a:t>
            </a:r>
            <a:r>
              <a:rPr lang="en-GB" b="1">
                <a:latin typeface="Arial" charset="0"/>
              </a:rPr>
              <a:t>United Nations Global Compact</a:t>
            </a:r>
            <a:r>
              <a:rPr lang="en-GB">
                <a:latin typeface="Arial" charset="0"/>
              </a:rPr>
              <a:t>.  Nine production sites are certified according to </a:t>
            </a:r>
            <a:r>
              <a:rPr lang="en-GB" b="1">
                <a:latin typeface="Arial" charset="0"/>
              </a:rPr>
              <a:t>ISO 14001 for environmental management systems</a:t>
            </a:r>
            <a:r>
              <a:rPr lang="en-GB">
                <a:latin typeface="Arial" charset="0"/>
              </a:rPr>
              <a:t>, and five production sites are certified according to </a:t>
            </a:r>
            <a:r>
              <a:rPr lang="en-GB" b="1">
                <a:latin typeface="Arial" charset="0"/>
              </a:rPr>
              <a:t>OHSAS 18001 for occupational health and safety management</a:t>
            </a:r>
            <a:r>
              <a:rPr lang="en-GB">
                <a:latin typeface="Arial" charset="0"/>
              </a:rPr>
              <a:t>. </a:t>
            </a:r>
          </a:p>
          <a:p>
            <a:pPr eaLnBrk="1" hangingPunct="1"/>
            <a:endParaRPr lang="en-GB">
              <a:latin typeface="Arial" charset="0"/>
            </a:endParaRPr>
          </a:p>
          <a:p>
            <a:pPr eaLnBrk="1" hangingPunct="1"/>
            <a:endParaRPr lang="en-GB">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61275E73-7E40-4BF7-80CE-58FB45C5211A}" type="slidenum">
              <a:rPr lang="en-GB" sz="1300"/>
              <a:pPr algn="r" defTabSz="990600"/>
              <a:t>83</a:t>
            </a:fld>
            <a:endParaRPr lang="en-GB" sz="1300"/>
          </a:p>
        </p:txBody>
      </p:sp>
      <p:sp>
        <p:nvSpPr>
          <p:cNvPr id="1991682" name="Rectangle 2"/>
          <p:cNvSpPr>
            <a:spLocks noGrp="1" noRot="1" noChangeAspect="1" noChangeArrowheads="1" noTextEdit="1"/>
          </p:cNvSpPr>
          <p:nvPr>
            <p:ph type="sldImg"/>
          </p:nvPr>
        </p:nvSpPr>
        <p:spPr>
          <a:xfrm>
            <a:off x="992188" y="768350"/>
            <a:ext cx="5114925" cy="3836988"/>
          </a:xfrm>
          <a:ln/>
        </p:spPr>
      </p:sp>
      <p:sp>
        <p:nvSpPr>
          <p:cNvPr id="1991683" name="Rectangle 3"/>
          <p:cNvSpPr>
            <a:spLocks noGrp="1" noChangeArrowheads="1"/>
          </p:cNvSpPr>
          <p:nvPr>
            <p:ph type="body" idx="1"/>
          </p:nvPr>
        </p:nvSpPr>
        <p:spPr>
          <a:noFill/>
          <a:ln/>
        </p:spPr>
        <p:txBody>
          <a:bodyPr/>
          <a:lstStyle/>
          <a:p>
            <a:pPr eaLnBrk="1" hangingPunct="1"/>
            <a:r>
              <a:rPr lang="en-US" altLang="zh-CN" sz="800">
                <a:latin typeface="Arial" charset="0"/>
                <a:cs typeface="SimSun"/>
              </a:rPr>
              <a:t>LCM is...:</a:t>
            </a:r>
          </a:p>
          <a:p>
            <a:pPr eaLnBrk="1" hangingPunct="1"/>
            <a:endParaRPr lang="en-US" altLang="zh-CN" sz="800">
              <a:latin typeface="Arial" charset="0"/>
              <a:cs typeface="SimSun"/>
            </a:endParaRPr>
          </a:p>
          <a:p>
            <a:pPr eaLnBrk="1" hangingPunct="1">
              <a:buFontTx/>
              <a:buChar char="•"/>
            </a:pPr>
            <a:r>
              <a:rPr lang="en-US" altLang="zh-CN" sz="800">
                <a:latin typeface="Times New Roman" pitchFamily="18" charset="0"/>
                <a:cs typeface="SimSun"/>
              </a:rPr>
              <a:t>“…</a:t>
            </a:r>
            <a:r>
              <a:rPr lang="en-US" altLang="zh-CN" sz="800">
                <a:latin typeface="Arial" charset="0"/>
                <a:cs typeface="SimSun"/>
              </a:rPr>
              <a:t> the application of life cycle thinking to business practices</a:t>
            </a:r>
            <a:r>
              <a:rPr lang="en-US" altLang="zh-CN" sz="800">
                <a:latin typeface="Times New Roman" pitchFamily="18" charset="0"/>
                <a:cs typeface="SimSun"/>
              </a:rPr>
              <a:t>”</a:t>
            </a:r>
            <a:r>
              <a:rPr lang="en-US" altLang="zh-CN" sz="800">
                <a:latin typeface="Arial" charset="0"/>
                <a:cs typeface="SimSun"/>
              </a:rPr>
              <a:t> </a:t>
            </a:r>
            <a:r>
              <a:rPr lang="en-US" altLang="zh-CN" sz="800">
                <a:latin typeface="Times New Roman" pitchFamily="18" charset="0"/>
                <a:cs typeface="SimSun"/>
              </a:rPr>
              <a:t>–</a:t>
            </a:r>
            <a:r>
              <a:rPr lang="en-US" altLang="zh-CN" sz="800">
                <a:latin typeface="Arial" charset="0"/>
                <a:cs typeface="SimSun"/>
              </a:rPr>
              <a:t> ABB has integrated life cycle thinking into product development, supply management, production/manufacturing</a:t>
            </a:r>
          </a:p>
          <a:p>
            <a:pPr eaLnBrk="1" hangingPunct="1">
              <a:buFontTx/>
              <a:buChar char="•"/>
            </a:pPr>
            <a:r>
              <a:rPr lang="en-US" altLang="zh-CN" sz="800">
                <a:latin typeface="Times New Roman" pitchFamily="18" charset="0"/>
                <a:cs typeface="SimSun"/>
              </a:rPr>
              <a:t>“…</a:t>
            </a:r>
            <a:r>
              <a:rPr lang="en-US" altLang="zh-CN" sz="800">
                <a:latin typeface="Arial" charset="0"/>
                <a:cs typeface="SimSun"/>
              </a:rPr>
              <a:t>a flexible integrated, management  framework of concepts, techniques and procedures to address environmental, economic, and social aspect of products, procedures and organisations</a:t>
            </a:r>
            <a:r>
              <a:rPr lang="en-US" altLang="zh-CN" sz="800">
                <a:latin typeface="Times New Roman" pitchFamily="18" charset="0"/>
                <a:cs typeface="SimSun"/>
              </a:rPr>
              <a:t>”</a:t>
            </a:r>
            <a:r>
              <a:rPr lang="en-US" altLang="zh-CN" sz="800">
                <a:latin typeface="Arial" charset="0"/>
                <a:cs typeface="SimSun"/>
              </a:rPr>
              <a:t> </a:t>
            </a:r>
            <a:r>
              <a:rPr lang="en-US" altLang="zh-CN" sz="800">
                <a:latin typeface="Times New Roman" pitchFamily="18" charset="0"/>
                <a:cs typeface="SimSun"/>
              </a:rPr>
              <a:t>–</a:t>
            </a:r>
            <a:r>
              <a:rPr lang="en-US" altLang="zh-CN" sz="800">
                <a:latin typeface="Arial" charset="0"/>
                <a:cs typeface="SimSun"/>
              </a:rPr>
              <a:t> ABB</a:t>
            </a:r>
            <a:r>
              <a:rPr lang="en-US" altLang="zh-CN" sz="800">
                <a:latin typeface="Times New Roman" pitchFamily="18" charset="0"/>
                <a:cs typeface="SimSun"/>
              </a:rPr>
              <a:t>’</a:t>
            </a:r>
            <a:r>
              <a:rPr lang="en-US" altLang="zh-CN" sz="800">
                <a:latin typeface="Arial" charset="0"/>
                <a:cs typeface="SimSun"/>
              </a:rPr>
              <a:t>s framework includes: life cycle analysis, life cycle costing tools, published/certified Environmental Product Declarations, a set of minimum standards for suppliers and a process for qualifying them, management systems at all manufacturing sites, tools to track waste/emissions/flow of materials throughout the company, goals to phase hazardous substances out of manufacturing</a:t>
            </a:r>
          </a:p>
          <a:p>
            <a:pPr eaLnBrk="1" hangingPunct="1">
              <a:buFontTx/>
              <a:buChar char="•"/>
            </a:pPr>
            <a:endParaRPr lang="en-US" altLang="zh-CN" sz="800">
              <a:latin typeface="Arial" charset="0"/>
              <a:cs typeface="SimSun"/>
            </a:endParaRPr>
          </a:p>
          <a:p>
            <a:pPr eaLnBrk="1" hangingPunct="1"/>
            <a:r>
              <a:rPr lang="en-US" altLang="zh-CN" sz="800">
                <a:latin typeface="Arial" charset="0"/>
                <a:cs typeface="SimSun"/>
              </a:rPr>
              <a:t>ABB is a global leader in power and automation technologies that enable utility and industry customers to improve their performance while lowering environmental impact. ABB has about 100.000 employees in more than 100 countries and had revenue of 22.4 billion $ in 2005.</a:t>
            </a:r>
          </a:p>
          <a:p>
            <a:pPr eaLnBrk="1" hangingPunct="1"/>
            <a:endParaRPr lang="en-GB" sz="800">
              <a:latin typeface="Arial" charset="0"/>
            </a:endParaRPr>
          </a:p>
          <a:p>
            <a:pPr eaLnBrk="1" hangingPunct="1"/>
            <a:r>
              <a:rPr lang="en-GB" sz="800">
                <a:latin typeface="Arial" charset="0"/>
              </a:rPr>
              <a:t>Product Development:</a:t>
            </a:r>
          </a:p>
          <a:p>
            <a:pPr lvl="1" eaLnBrk="1" hangingPunct="1"/>
            <a:r>
              <a:rPr lang="en-GB" sz="800">
                <a:latin typeface="Arial" charset="0"/>
              </a:rPr>
              <a:t>A lifecycle perspective is required in all product development</a:t>
            </a:r>
          </a:p>
          <a:p>
            <a:pPr lvl="1" eaLnBrk="1" hangingPunct="1"/>
            <a:r>
              <a:rPr lang="en-GB" sz="800">
                <a:latin typeface="Arial" charset="0"/>
              </a:rPr>
              <a:t>Provide guidelines and tailored life cycle analysis and life cycle costing tools</a:t>
            </a:r>
          </a:p>
          <a:p>
            <a:pPr lvl="1" eaLnBrk="1" hangingPunct="1"/>
            <a:r>
              <a:rPr lang="en-GB" sz="800">
                <a:latin typeface="Arial" charset="0"/>
              </a:rPr>
              <a:t>As part of this have undertaken over 100 Life Cycle Assessments many of which were further developed into Environmental Product Declarations.</a:t>
            </a:r>
          </a:p>
          <a:p>
            <a:pPr eaLnBrk="1" hangingPunct="1"/>
            <a:r>
              <a:rPr lang="en-GB" sz="800">
                <a:latin typeface="Arial" charset="0"/>
              </a:rPr>
              <a:t>Suppliers</a:t>
            </a:r>
          </a:p>
          <a:p>
            <a:pPr lvl="1" eaLnBrk="1" hangingPunct="1"/>
            <a:r>
              <a:rPr lang="en-GB" sz="800">
                <a:latin typeface="Arial" charset="0"/>
              </a:rPr>
              <a:t>A Supplier Qualification Process ensures that suppliers meet defined minimum standards</a:t>
            </a:r>
          </a:p>
          <a:p>
            <a:pPr eaLnBrk="1" hangingPunct="1"/>
            <a:r>
              <a:rPr lang="en-GB" sz="800">
                <a:latin typeface="Arial" charset="0"/>
              </a:rPr>
              <a:t>Production</a:t>
            </a:r>
          </a:p>
          <a:p>
            <a:pPr lvl="1" eaLnBrk="1" hangingPunct="1"/>
            <a:r>
              <a:rPr lang="en-GB" sz="800">
                <a:latin typeface="Arial" charset="0"/>
              </a:rPr>
              <a:t>Management Systems have been established at all manufacturing sites</a:t>
            </a:r>
          </a:p>
          <a:p>
            <a:pPr eaLnBrk="1" hangingPunct="1"/>
            <a:r>
              <a:rPr lang="en-GB" sz="800">
                <a:latin typeface="Arial" charset="0"/>
              </a:rPr>
              <a:t>Material Flows and Wastes</a:t>
            </a:r>
          </a:p>
          <a:p>
            <a:pPr lvl="1" eaLnBrk="1" hangingPunct="1"/>
            <a:r>
              <a:rPr lang="en-GB" sz="800">
                <a:latin typeface="Arial" charset="0"/>
              </a:rPr>
              <a:t>Waste, emissions, and flow of materials are tracked throughout the whole company</a:t>
            </a:r>
          </a:p>
          <a:p>
            <a:pPr lvl="1" eaLnBrk="1" hangingPunct="1"/>
            <a:r>
              <a:rPr lang="en-GB" sz="800">
                <a:latin typeface="Arial" charset="0"/>
              </a:rPr>
              <a:t>Use of hazardous substances are being phased out of manufacturing</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29"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D9CF7E2E-02F0-4633-8613-AC77193A09E5}" type="slidenum">
              <a:rPr lang="en-GB" sz="1300"/>
              <a:pPr algn="r" defTabSz="990600"/>
              <a:t>84</a:t>
            </a:fld>
            <a:endParaRPr lang="en-GB" sz="1300"/>
          </a:p>
        </p:txBody>
      </p:sp>
      <p:sp>
        <p:nvSpPr>
          <p:cNvPr id="1993730" name="Rectangle 2"/>
          <p:cNvSpPr>
            <a:spLocks noGrp="1" noRot="1" noChangeAspect="1" noChangeArrowheads="1" noTextEdit="1"/>
          </p:cNvSpPr>
          <p:nvPr>
            <p:ph type="sldImg"/>
          </p:nvPr>
        </p:nvSpPr>
        <p:spPr>
          <a:xfrm>
            <a:off x="992188" y="768350"/>
            <a:ext cx="5114925" cy="3836988"/>
          </a:xfrm>
          <a:ln/>
        </p:spPr>
      </p:sp>
      <p:sp>
        <p:nvSpPr>
          <p:cNvPr id="1993731" name="Rectangle 3"/>
          <p:cNvSpPr>
            <a:spLocks noGrp="1" noChangeArrowheads="1"/>
          </p:cNvSpPr>
          <p:nvPr>
            <p:ph type="body" idx="1"/>
          </p:nvPr>
        </p:nvSpPr>
        <p:spPr>
          <a:noFill/>
          <a:ln/>
        </p:spPr>
        <p:txBody>
          <a:bodyPr/>
          <a:lstStyle/>
          <a:p>
            <a:pPr eaLnBrk="1" hangingPunct="1"/>
            <a:r>
              <a:rPr lang="en-US" altLang="zh-CN">
                <a:latin typeface="Arial" charset="0"/>
                <a:cs typeface="SimSun"/>
              </a:rPr>
              <a:t>The multinational Proctor &amp; Gamble Company is committed to sustainability. In all years 2001-2006, Proctor &amp; Gamble was ranked first in the consumer, non-cyclical market sector of the Dow Jones Sustainability Group Index, and P&amp;G is also an original charter supporter of the Global Sullivan Principles of Corporate Social Responsibility.</a:t>
            </a:r>
          </a:p>
          <a:p>
            <a:pPr eaLnBrk="1" hangingPunct="1"/>
            <a:r>
              <a:rPr lang="en-US" altLang="zh-CN">
                <a:latin typeface="Arial" charset="0"/>
                <a:cs typeface="SimSun"/>
              </a:rPr>
              <a:t>P&amp;G, as one of the business pioneers in Life Cycle Assessment (LCA), is introducing a </a:t>
            </a:r>
            <a:r>
              <a:rPr lang="en-US" altLang="zh-CN" b="1">
                <a:latin typeface="Arial" charset="0"/>
                <a:cs typeface="SimSun"/>
              </a:rPr>
              <a:t>Product Sustainability Assessment Tool (PSAT)</a:t>
            </a:r>
            <a:r>
              <a:rPr lang="en-US" altLang="zh-CN">
                <a:latin typeface="Arial" charset="0"/>
                <a:cs typeface="SimSun"/>
              </a:rPr>
              <a:t> for assessing sustainability profile of new products. It looks holistically at systems, considers the whole life cycle and addresses science-based data and perceptions. It may guide on design choices, help communicate data and identify opportunities and potential issues/risks.</a:t>
            </a:r>
            <a:endParaRPr lang="en-GB">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7"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0A6A57C5-EF7B-4DD0-AF60-3E060478225E}" type="slidenum">
              <a:rPr lang="en-GB" sz="1300"/>
              <a:pPr algn="r" defTabSz="990600"/>
              <a:t>85</a:t>
            </a:fld>
            <a:endParaRPr lang="en-GB" sz="1300"/>
          </a:p>
        </p:txBody>
      </p:sp>
      <p:sp>
        <p:nvSpPr>
          <p:cNvPr id="1995778" name="Rectangle 2"/>
          <p:cNvSpPr>
            <a:spLocks noGrp="1" noRot="1" noChangeAspect="1" noChangeArrowheads="1" noTextEdit="1"/>
          </p:cNvSpPr>
          <p:nvPr>
            <p:ph type="sldImg"/>
          </p:nvPr>
        </p:nvSpPr>
        <p:spPr>
          <a:xfrm>
            <a:off x="992188" y="768350"/>
            <a:ext cx="5114925" cy="3836988"/>
          </a:xfrm>
          <a:ln/>
        </p:spPr>
      </p:sp>
      <p:sp>
        <p:nvSpPr>
          <p:cNvPr id="1995779" name="Rectangle 3"/>
          <p:cNvSpPr>
            <a:spLocks noGrp="1" noChangeArrowheads="1"/>
          </p:cNvSpPr>
          <p:nvPr>
            <p:ph type="body" idx="1"/>
          </p:nvPr>
        </p:nvSpPr>
        <p:spPr>
          <a:noFill/>
          <a:ln/>
        </p:spPr>
        <p:txBody>
          <a:bodyPr/>
          <a:lstStyle/>
          <a:p>
            <a:pPr eaLnBrk="1" hangingPunct="1"/>
            <a:r>
              <a:rPr lang="en-CA">
                <a:latin typeface="Arial" charset="0"/>
              </a:rPr>
              <a:t>Swiffer is a floor sweeping product...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683DED5B-F538-46F1-9C1D-C7F21636EBEE}" type="slidenum">
              <a:rPr lang="en-GB" sz="1300"/>
              <a:pPr algn="r" defTabSz="990600"/>
              <a:t>86</a:t>
            </a:fld>
            <a:endParaRPr lang="en-GB" sz="1300"/>
          </a:p>
        </p:txBody>
      </p:sp>
      <p:sp>
        <p:nvSpPr>
          <p:cNvPr id="1997826" name="Rectangle 2"/>
          <p:cNvSpPr>
            <a:spLocks noGrp="1" noRot="1" noChangeAspect="1" noChangeArrowheads="1" noTextEdit="1"/>
          </p:cNvSpPr>
          <p:nvPr>
            <p:ph type="sldImg"/>
          </p:nvPr>
        </p:nvSpPr>
        <p:spPr>
          <a:xfrm>
            <a:off x="992188" y="768350"/>
            <a:ext cx="5114925" cy="3836988"/>
          </a:xfrm>
          <a:ln/>
        </p:spPr>
      </p:sp>
      <p:sp>
        <p:nvSpPr>
          <p:cNvPr id="1997827" name="Rectangle 3"/>
          <p:cNvSpPr>
            <a:spLocks noGrp="1" noChangeArrowheads="1"/>
          </p:cNvSpPr>
          <p:nvPr>
            <p:ph type="body" idx="1"/>
          </p:nvPr>
        </p:nvSpPr>
        <p:spPr>
          <a:noFill/>
          <a:ln/>
        </p:spPr>
        <p:txBody>
          <a:bodyPr/>
          <a:lstStyle/>
          <a:p>
            <a:pPr eaLnBrk="1" hangingPunct="1"/>
            <a:r>
              <a:rPr lang="en-US" altLang="zh-CN">
                <a:latin typeface="Arial" charset="0"/>
                <a:cs typeface="SimSun"/>
              </a:rPr>
              <a:t>Life Cycle Management entails coordinating many existing, effective tools to establish systematic management of the life cycle of products and services, that will enable the organisation to continually improve its environmental, economic and social performance.   It has been said, already, that to establish LCM, organisations pick and choose tools and concepts (introduced in Session I) that are appropriate to their operations, top environmental concerns, pressing social challenges, current customer interests, emerging market opportunities, internal level of ambition and other factors.  </a:t>
            </a:r>
            <a:r>
              <a:rPr lang="en-US" altLang="zh-CN" b="1" u="sng">
                <a:latin typeface="Arial" charset="0"/>
                <a:cs typeface="SimSun"/>
              </a:rPr>
              <a:t>Supply Chain Management</a:t>
            </a:r>
            <a:r>
              <a:rPr lang="en-US" altLang="zh-CN">
                <a:latin typeface="Arial" charset="0"/>
                <a:cs typeface="SimSun"/>
              </a:rPr>
              <a:t> is one such concept. When coordinated with other tools, in other departments of an organisation (e.g. eco-design in the product development process, or life cycle costing in the financial department), it is a key element of LCM for many companies.</a:t>
            </a:r>
          </a:p>
          <a:p>
            <a:pPr eaLnBrk="1" hangingPunct="1"/>
            <a:endParaRPr lang="en-US" altLang="zh-CN">
              <a:latin typeface="Arial" charset="0"/>
              <a:cs typeface="SimSun"/>
            </a:endParaRPr>
          </a:p>
          <a:p>
            <a:pPr eaLnBrk="1" hangingPunct="1"/>
            <a:r>
              <a:rPr lang="en-US" altLang="zh-CN">
                <a:latin typeface="Arial" charset="0"/>
                <a:cs typeface="SimSun"/>
              </a:rPr>
              <a:t>Ciba has committed to meeting a standard of performance, but also holds its suppliers to this same level of performance</a:t>
            </a:r>
            <a:endParaRPr lang="en-CA">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EABAFCD5-9C80-4E21-B460-469C219B5308}" type="slidenum">
              <a:rPr lang="en-GB" sz="1300"/>
              <a:pPr algn="r" defTabSz="990600"/>
              <a:t>87</a:t>
            </a:fld>
            <a:endParaRPr lang="en-GB" sz="1300"/>
          </a:p>
        </p:txBody>
      </p:sp>
      <p:sp>
        <p:nvSpPr>
          <p:cNvPr id="1999874" name="Rectangle 2"/>
          <p:cNvSpPr>
            <a:spLocks noGrp="1" noRot="1" noChangeAspect="1" noChangeArrowheads="1" noTextEdit="1"/>
          </p:cNvSpPr>
          <p:nvPr>
            <p:ph type="sldImg"/>
          </p:nvPr>
        </p:nvSpPr>
        <p:spPr>
          <a:xfrm>
            <a:off x="992188" y="768350"/>
            <a:ext cx="5114925" cy="3836988"/>
          </a:xfrm>
          <a:ln/>
        </p:spPr>
      </p:sp>
      <p:sp>
        <p:nvSpPr>
          <p:cNvPr id="1999875" name="Rectangle 3"/>
          <p:cNvSpPr>
            <a:spLocks noGrp="1" noChangeArrowheads="1"/>
          </p:cNvSpPr>
          <p:nvPr>
            <p:ph type="body" idx="1"/>
          </p:nvPr>
        </p:nvSpPr>
        <p:spPr>
          <a:noFill/>
          <a:ln/>
        </p:spPr>
        <p:txBody>
          <a:bodyPr/>
          <a:lstStyle/>
          <a:p>
            <a:pPr eaLnBrk="1" hangingPunct="1"/>
            <a:r>
              <a:rPr lang="en-US" altLang="zh-CN">
                <a:latin typeface="Arial" charset="0"/>
                <a:cs typeface="SimSun"/>
              </a:rPr>
              <a:t>LCM is...:</a:t>
            </a:r>
          </a:p>
          <a:p>
            <a:pPr eaLnBrk="1" hangingPunct="1"/>
            <a:endParaRPr lang="en-US" altLang="zh-CN">
              <a:latin typeface="Arial" charset="0"/>
              <a:cs typeface="SimSun"/>
            </a:endParaRPr>
          </a:p>
          <a:p>
            <a:pPr eaLnBrk="1" hangingPunct="1"/>
            <a:r>
              <a:rPr lang="en-US" altLang="zh-CN">
                <a:latin typeface="Arial" charset="0"/>
                <a:cs typeface="SimSun"/>
              </a:rPr>
              <a:t>“… the systematic management of product and material life cycles, to promote production and consumption patterns that are more sustainable than the ones we have today” – Utz Kapeh coordinates efforts amongst actors along the coffee supply chain, to optimise improvements and solutions</a:t>
            </a:r>
          </a:p>
          <a:p>
            <a:pPr eaLnBrk="1" hangingPunct="1"/>
            <a:endParaRPr lang="en-US" altLang="zh-CN">
              <a:latin typeface="Arial" charset="0"/>
              <a:cs typeface="SimSun"/>
            </a:endParaRPr>
          </a:p>
          <a:p>
            <a:pPr eaLnBrk="1" hangingPunct="1"/>
            <a:r>
              <a:rPr lang="en-US" altLang="zh-CN">
                <a:latin typeface="Arial" charset="0"/>
                <a:cs typeface="SimSun"/>
              </a:rPr>
              <a:t>The foundation ”Utz Kapeh”, meaning ”good coffee” in a Mayan language, was formed by three Guatemalan coffee producers and the Dutch coffee roaster company Ahold in 1997. It is independent, worldwide, non-for-profit organisation with the aim of developing a program to guarantee responsibly grown mainstream coffee as a mean of recognizing and differentiating progressive growers. An office was opened in Guatemala in 1999, and it’s headquarter in The Netherlands was established in 2002.</a:t>
            </a:r>
          </a:p>
          <a:p>
            <a:pPr eaLnBrk="1" hangingPunct="1"/>
            <a:r>
              <a:rPr lang="en-US" altLang="zh-CN">
                <a:latin typeface="Arial" charset="0"/>
                <a:cs typeface="SimSun"/>
              </a:rPr>
              <a:t>Utz Kapeh’s worldwide certification program sets and implements the global standard for socially and environmentally responsible coffee production and sourcing. It is the fastest growing coffee certification program in the world. Utz Kapeh assures the social and environmental quality in coffee production that coffee drinkers expect. The Utz Kapeh certification provides the answer to two key questions: </a:t>
            </a:r>
          </a:p>
          <a:p>
            <a:pPr eaLnBrk="1" hangingPunct="1"/>
            <a:r>
              <a:rPr lang="en-US" altLang="zh-CN">
                <a:latin typeface="Arial" charset="0"/>
                <a:cs typeface="SimSun"/>
                <a:hlinkClick r:id="rId3"/>
              </a:rPr>
              <a:t>Where does the coffee come from?</a:t>
            </a:r>
            <a:r>
              <a:rPr lang="en-US" altLang="zh-CN">
                <a:latin typeface="Arial" charset="0"/>
                <a:cs typeface="SimSun"/>
              </a:rPr>
              <a:t> </a:t>
            </a:r>
            <a:endParaRPr lang="da-DK" altLang="zh-CN">
              <a:latin typeface="Arial" charset="0"/>
              <a:cs typeface="SimSun"/>
            </a:endParaRPr>
          </a:p>
          <a:p>
            <a:pPr eaLnBrk="1" hangingPunct="1"/>
            <a:r>
              <a:rPr lang="da-DK" altLang="zh-CN">
                <a:latin typeface="Arial" charset="0"/>
                <a:cs typeface="SimSun"/>
                <a:hlinkClick r:id="rId4"/>
              </a:rPr>
              <a:t>How was it produced?</a:t>
            </a:r>
            <a:endParaRPr lang="en-US" altLang="zh-CN">
              <a:latin typeface="Arial" charset="0"/>
              <a:cs typeface="SimSun"/>
            </a:endParaRPr>
          </a:p>
          <a:p>
            <a:pPr eaLnBrk="1" hangingPunct="1"/>
            <a:r>
              <a:rPr lang="en-US" altLang="zh-CN">
                <a:latin typeface="Arial" charset="0"/>
                <a:cs typeface="SimSun"/>
              </a:rPr>
              <a:t>A web-based ”Track and Trace System” follows the certified coffee though the chain from grower to roaster. This gives buyers insight into where their coffee really comes from.  Utz Kapeh’s “Chain of Custody” criteria assure that certified coffee is not mixed with non-certified coffee.</a:t>
            </a:r>
          </a:p>
          <a:p>
            <a:pPr eaLnBrk="1" hangingPunct="1"/>
            <a:r>
              <a:rPr lang="en-US" altLang="zh-CN">
                <a:latin typeface="Arial" charset="0"/>
                <a:cs typeface="SimSun"/>
              </a:rPr>
              <a:t>The certification program is based on a 32 pages long “Code of Conduct” with a set of social and environmental criteria for responsible coffee growing practices and efficient farm management. It includes elements such as standards for recordkeeping, minimised and documented use of agrochemicals for crop protection, water management, food safety, protection of labour rights and access to health care and education for employees and their families.  Independent certifiers conduct annual inspections to ensure producers comply with the requirements.</a:t>
            </a:r>
          </a:p>
          <a:p>
            <a:pPr eaLnBrk="1" hangingPunct="1"/>
            <a:r>
              <a:rPr lang="en-US" altLang="zh-CN">
                <a:latin typeface="Arial" charset="0"/>
                <a:cs typeface="SimSun"/>
              </a:rPr>
              <a:t>In September 2005 Utz Kapeh worked with more than 100 producers and producer groups throughout Latin America, Asia and Africa. In addition 57 roaster companies and 146 registered buyers.</a:t>
            </a:r>
            <a:endParaRPr lang="en-US">
              <a:latin typeface="Arial" charset="0"/>
              <a:ea typeface="SimSun"/>
              <a:cs typeface="SimSu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BF5415CF-5D36-4B77-8910-2FD213E6BC36}" type="slidenum">
              <a:rPr lang="en-GB" sz="1300"/>
              <a:pPr algn="r" defTabSz="990600"/>
              <a:t>88</a:t>
            </a:fld>
            <a:endParaRPr lang="en-GB" sz="1300"/>
          </a:p>
        </p:txBody>
      </p:sp>
      <p:sp>
        <p:nvSpPr>
          <p:cNvPr id="2001922" name="Rectangle 2"/>
          <p:cNvSpPr>
            <a:spLocks noGrp="1" noRot="1" noChangeAspect="1" noChangeArrowheads="1" noTextEdit="1"/>
          </p:cNvSpPr>
          <p:nvPr>
            <p:ph type="sldImg"/>
          </p:nvPr>
        </p:nvSpPr>
        <p:spPr>
          <a:xfrm>
            <a:off x="992188" y="768350"/>
            <a:ext cx="5114925" cy="3836988"/>
          </a:xfrm>
          <a:ln/>
        </p:spPr>
      </p:sp>
      <p:sp>
        <p:nvSpPr>
          <p:cNvPr id="2001923" name="Rectangle 3"/>
          <p:cNvSpPr>
            <a:spLocks noGrp="1" noChangeArrowheads="1"/>
          </p:cNvSpPr>
          <p:nvPr>
            <p:ph type="body" idx="1"/>
          </p:nvPr>
        </p:nvSpPr>
        <p:spPr>
          <a:noFill/>
          <a:ln/>
        </p:spPr>
        <p:txBody>
          <a:bodyPr/>
          <a:lstStyle/>
          <a:p>
            <a:pPr marL="171450" indent="-171450" eaLnBrk="1" hangingPunct="1"/>
            <a:r>
              <a:rPr lang="en-US">
                <a:latin typeface="Arial" charset="0"/>
              </a:rPr>
              <a:t>Utz Kapeh monitors the coffee through its entire system to ensure that the benefits are maximised and that it’s reputation is protected.</a:t>
            </a:r>
          </a:p>
          <a:p>
            <a:pPr marL="171450" indent="-171450" eaLnBrk="1" hangingPunct="1"/>
            <a:endParaRPr lang="en-US">
              <a:latin typeface="Arial" charset="0"/>
            </a:endParaRPr>
          </a:p>
          <a:p>
            <a:pPr marL="171450" indent="-171450" eaLnBrk="1" hangingPunct="1"/>
            <a:r>
              <a:rPr lang="en-US">
                <a:latin typeface="Arial" charset="0"/>
              </a:rPr>
              <a:t>The numbers here indicate the process of attaching a certificate to a shipment of coffee.</a:t>
            </a:r>
          </a:p>
          <a:p>
            <a:pPr marL="171450" indent="-171450" eaLnBrk="1" hangingPunct="1">
              <a:buFontTx/>
              <a:buAutoNum type="arabicParenR"/>
            </a:pPr>
            <a:r>
              <a:rPr lang="en-US">
                <a:latin typeface="Arial" charset="0"/>
              </a:rPr>
              <a:t>is the sale of the coffee which the certified producer informs Utz Kapeh of who in turn</a:t>
            </a:r>
          </a:p>
          <a:p>
            <a:pPr marL="171450" indent="-171450" eaLnBrk="1" hangingPunct="1">
              <a:buFontTx/>
              <a:buAutoNum type="arabicParenR"/>
            </a:pPr>
            <a:r>
              <a:rPr lang="en-US">
                <a:latin typeface="Arial" charset="0"/>
              </a:rPr>
              <a:t>send back a certificate for that shipment</a:t>
            </a:r>
          </a:p>
          <a:p>
            <a:pPr marL="171450" indent="-171450" eaLnBrk="1" hangingPunct="1">
              <a:buFontTx/>
              <a:buAutoNum type="arabicParenR"/>
            </a:pPr>
            <a:r>
              <a:rPr lang="en-US">
                <a:latin typeface="Arial" charset="0"/>
              </a:rPr>
              <a:t>the same process takes place at the roasting stage and there is auditing to make sure that no co-mingling of coffee takes place</a:t>
            </a:r>
          </a:p>
          <a:p>
            <a:pPr marL="171450" indent="-171450" eaLnBrk="1" hangingPunct="1">
              <a:buFontTx/>
              <a:buAutoNum type="arabicParenR"/>
            </a:pPr>
            <a:r>
              <a:rPr lang="en-US">
                <a:latin typeface="Arial" charset="0"/>
              </a:rPr>
              <a:t>if necessary this step can be repeated with the final trade/sale of the coffee even to a number of purchasers.</a:t>
            </a:r>
          </a:p>
          <a:p>
            <a:pPr marL="171450" indent="-171450" eaLnBrk="1" hangingPunct="1"/>
            <a:endParaRPr lang="en-US">
              <a:latin typeface="Arial" charset="0"/>
            </a:endParaRPr>
          </a:p>
          <a:p>
            <a:pPr marL="171450" indent="-171450" eaLnBrk="1" hangingPunct="1"/>
            <a:r>
              <a:rPr lang="en-US">
                <a:latin typeface="Arial" charset="0"/>
              </a:rPr>
              <a:t>Image from Utz Kapeh Traceability System (http://www.utzkapeh.org/index.php?pageID=159)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3"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5475080D-EC1B-4F9C-B8EA-75305DE17A8A}" type="slidenum">
              <a:rPr lang="en-US" sz="1300"/>
              <a:pPr algn="r" defTabSz="990503"/>
              <a:t>90</a:t>
            </a:fld>
            <a:endParaRPr lang="en-US" sz="1300"/>
          </a:p>
        </p:txBody>
      </p:sp>
      <p:sp>
        <p:nvSpPr>
          <p:cNvPr id="1851394" name="Rectangle 2"/>
          <p:cNvSpPr>
            <a:spLocks noGrp="1" noRot="1" noChangeAspect="1" noChangeArrowheads="1" noTextEdit="1"/>
          </p:cNvSpPr>
          <p:nvPr>
            <p:ph type="sldImg"/>
          </p:nvPr>
        </p:nvSpPr>
        <p:spPr>
          <a:xfrm>
            <a:off x="1183217" y="767596"/>
            <a:ext cx="4732867" cy="3837980"/>
          </a:xfrm>
          <a:ln/>
        </p:spPr>
      </p:sp>
      <p:sp>
        <p:nvSpPr>
          <p:cNvPr id="1851395"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67F075C1-6F19-4450-9E1F-41D04850ACE3}" type="slidenum">
              <a:rPr lang="en-US" sz="1300"/>
              <a:pPr algn="r" defTabSz="990600"/>
              <a:t>9</a:t>
            </a:fld>
            <a:endParaRPr lang="en-US" sz="1300"/>
          </a:p>
        </p:txBody>
      </p:sp>
      <p:sp>
        <p:nvSpPr>
          <p:cNvPr id="1882114"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38" tIns="49520" rIns="99038" bIns="49520" anchor="b"/>
          <a:lstStyle/>
          <a:p>
            <a:pPr algn="r"/>
            <a:fld id="{CAAD7200-EBC7-4C9A-9298-0058931BB278}" type="slidenum">
              <a:rPr lang="en-US" sz="1300"/>
              <a:pPr algn="r"/>
              <a:t>9</a:t>
            </a:fld>
            <a:endParaRPr lang="en-US" sz="1300"/>
          </a:p>
        </p:txBody>
      </p:sp>
      <p:sp>
        <p:nvSpPr>
          <p:cNvPr id="1882115" name="Rectangle 2"/>
          <p:cNvSpPr>
            <a:spLocks noGrp="1" noRot="1" noChangeAspect="1" noChangeArrowheads="1" noTextEdit="1"/>
          </p:cNvSpPr>
          <p:nvPr>
            <p:ph type="sldImg"/>
          </p:nvPr>
        </p:nvSpPr>
        <p:spPr>
          <a:xfrm>
            <a:off x="992188" y="768350"/>
            <a:ext cx="5114925" cy="3836988"/>
          </a:xfrm>
          <a:ln/>
        </p:spPr>
      </p:sp>
      <p:sp>
        <p:nvSpPr>
          <p:cNvPr id="1882116" name="Rectangle 3"/>
          <p:cNvSpPr>
            <a:spLocks noGrp="1" noChangeArrowheads="1"/>
          </p:cNvSpPr>
          <p:nvPr>
            <p:ph type="body" idx="1"/>
          </p:nvPr>
        </p:nvSpPr>
        <p:spPr>
          <a:noFill/>
          <a:ln/>
        </p:spPr>
        <p:txBody>
          <a:bodyPr lIns="99038" tIns="49520" rIns="99038" bIns="49520"/>
          <a:lstStyle/>
          <a:p>
            <a:pPr eaLnBrk="1" hangingPunct="1"/>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1"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901F6087-09FF-4D25-9713-7A16A6260BC8}" type="slidenum">
              <a:rPr lang="en-US" sz="1300"/>
              <a:pPr algn="r" defTabSz="990503"/>
              <a:t>91</a:t>
            </a:fld>
            <a:endParaRPr lang="en-US" sz="1300"/>
          </a:p>
        </p:txBody>
      </p:sp>
      <p:sp>
        <p:nvSpPr>
          <p:cNvPr id="1853442" name="Rectangle 2"/>
          <p:cNvSpPr>
            <a:spLocks noGrp="1" noRot="1" noChangeAspect="1" noChangeArrowheads="1" noTextEdit="1"/>
          </p:cNvSpPr>
          <p:nvPr>
            <p:ph type="sldImg"/>
          </p:nvPr>
        </p:nvSpPr>
        <p:spPr>
          <a:xfrm>
            <a:off x="1183217" y="767596"/>
            <a:ext cx="4732867" cy="3837980"/>
          </a:xfrm>
          <a:ln/>
        </p:spPr>
      </p:sp>
      <p:sp>
        <p:nvSpPr>
          <p:cNvPr id="1853443" name="Rectangle 3"/>
          <p:cNvSpPr>
            <a:spLocks noGrp="1" noChangeArrowheads="1"/>
          </p:cNvSpPr>
          <p:nvPr>
            <p:ph type="body" idx="1"/>
          </p:nvPr>
        </p:nvSpPr>
        <p:spPr>
          <a:xfrm>
            <a:off x="946150" y="4860926"/>
            <a:ext cx="5207000" cy="4605337"/>
          </a:xfrm>
          <a:noFill/>
          <a:ln/>
        </p:spPr>
        <p:txBody>
          <a:bodyPr/>
          <a:lstStyle/>
          <a:p>
            <a:pPr eaLnBrk="1" hangingPunct="1"/>
            <a:endParaRPr lang="es-ES_tradnl">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006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25D7C421-3C7B-4FEC-826C-7E7BBB152444}" type="slidenum">
              <a:rPr lang="en-US" sz="1300"/>
              <a:pPr algn="r" defTabSz="990600"/>
              <a:t>92</a:t>
            </a:fld>
            <a:endParaRPr lang="en-US" sz="1300"/>
          </a:p>
        </p:txBody>
      </p:sp>
      <p:sp>
        <p:nvSpPr>
          <p:cNvPr id="1880066" name="Rectangle 2"/>
          <p:cNvSpPr>
            <a:spLocks noGrp="1" noRot="1" noChangeAspect="1" noChangeArrowheads="1" noTextEdit="1"/>
          </p:cNvSpPr>
          <p:nvPr>
            <p:ph type="sldImg"/>
          </p:nvPr>
        </p:nvSpPr>
        <p:spPr>
          <a:xfrm>
            <a:off x="942975" y="730250"/>
            <a:ext cx="5184775" cy="3889375"/>
          </a:xfrm>
          <a:ln/>
        </p:spPr>
      </p:sp>
      <p:sp>
        <p:nvSpPr>
          <p:cNvPr id="1880067" name="Rectangle 3"/>
          <p:cNvSpPr>
            <a:spLocks noGrp="1" noChangeArrowheads="1"/>
          </p:cNvSpPr>
          <p:nvPr>
            <p:ph type="body" idx="1"/>
          </p:nvPr>
        </p:nvSpPr>
        <p:spPr>
          <a:xfrm>
            <a:off x="942975" y="4862513"/>
            <a:ext cx="5183188" cy="4618037"/>
          </a:xfrm>
          <a:noFill/>
          <a:ln/>
        </p:spPr>
        <p:txBody>
          <a:bodyPr/>
          <a:lstStyle/>
          <a:p>
            <a:pPr eaLnBrk="1" hangingPunct="1"/>
            <a:endParaRPr lang="es-ES_tradnl">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89"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5B681901-F281-45EB-B31C-83EAEC6AB7C0}" type="slidenum">
              <a:rPr lang="en-US" sz="1300"/>
              <a:pPr algn="r" defTabSz="990503"/>
              <a:t>93</a:t>
            </a:fld>
            <a:endParaRPr lang="en-US" sz="1300"/>
          </a:p>
        </p:txBody>
      </p:sp>
      <p:sp>
        <p:nvSpPr>
          <p:cNvPr id="1855490" name="Rectangle 2"/>
          <p:cNvSpPr>
            <a:spLocks noGrp="1" noRot="1" noChangeAspect="1" noChangeArrowheads="1" noTextEdit="1"/>
          </p:cNvSpPr>
          <p:nvPr>
            <p:ph type="sldImg"/>
          </p:nvPr>
        </p:nvSpPr>
        <p:spPr>
          <a:xfrm>
            <a:off x="1183217" y="767596"/>
            <a:ext cx="4732867" cy="3837980"/>
          </a:xfrm>
          <a:ln/>
        </p:spPr>
      </p:sp>
      <p:sp>
        <p:nvSpPr>
          <p:cNvPr id="1855491"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1"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9838F4F6-BC83-4C4E-9B05-D7574B88AB13}" type="slidenum">
              <a:rPr lang="en-US" sz="1300"/>
              <a:pPr algn="r" defTabSz="990503"/>
              <a:t>94</a:t>
            </a:fld>
            <a:endParaRPr lang="en-US" sz="1300"/>
          </a:p>
        </p:txBody>
      </p:sp>
      <p:sp>
        <p:nvSpPr>
          <p:cNvPr id="1843202" name="Rectangle 2"/>
          <p:cNvSpPr>
            <a:spLocks noGrp="1" noRot="1" noChangeAspect="1" noChangeArrowheads="1" noTextEdit="1"/>
          </p:cNvSpPr>
          <p:nvPr>
            <p:ph type="sldImg"/>
          </p:nvPr>
        </p:nvSpPr>
        <p:spPr>
          <a:xfrm>
            <a:off x="1183217" y="767596"/>
            <a:ext cx="4732867" cy="3837980"/>
          </a:xfrm>
          <a:ln/>
        </p:spPr>
      </p:sp>
      <p:sp>
        <p:nvSpPr>
          <p:cNvPr id="1843203"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49"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AEAF7451-A42B-4133-818F-5ACDD520E602}" type="slidenum">
              <a:rPr lang="en-US" sz="1300"/>
              <a:pPr algn="r" defTabSz="990503"/>
              <a:t>95</a:t>
            </a:fld>
            <a:endParaRPr lang="en-US" sz="1300"/>
          </a:p>
        </p:txBody>
      </p:sp>
      <p:sp>
        <p:nvSpPr>
          <p:cNvPr id="1845250" name="Rectangle 2"/>
          <p:cNvSpPr>
            <a:spLocks noGrp="1" noRot="1" noChangeAspect="1" noChangeArrowheads="1" noTextEdit="1"/>
          </p:cNvSpPr>
          <p:nvPr>
            <p:ph type="sldImg"/>
          </p:nvPr>
        </p:nvSpPr>
        <p:spPr>
          <a:xfrm>
            <a:off x="1183217" y="767596"/>
            <a:ext cx="4732867" cy="3837980"/>
          </a:xfrm>
          <a:ln/>
        </p:spPr>
      </p:sp>
      <p:sp>
        <p:nvSpPr>
          <p:cNvPr id="1845251"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7"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D68B476B-7267-434E-A2D9-CA3A5B702024}" type="slidenum">
              <a:rPr lang="en-US" sz="1300"/>
              <a:pPr algn="r" defTabSz="990503"/>
              <a:t>96</a:t>
            </a:fld>
            <a:endParaRPr lang="en-US" sz="1300"/>
          </a:p>
        </p:txBody>
      </p:sp>
      <p:sp>
        <p:nvSpPr>
          <p:cNvPr id="1847298" name="Rectangle 2"/>
          <p:cNvSpPr>
            <a:spLocks noGrp="1" noRot="1" noChangeAspect="1" noChangeArrowheads="1" noTextEdit="1"/>
          </p:cNvSpPr>
          <p:nvPr>
            <p:ph type="sldImg"/>
          </p:nvPr>
        </p:nvSpPr>
        <p:spPr>
          <a:xfrm>
            <a:off x="1183217" y="767596"/>
            <a:ext cx="4732867" cy="3837980"/>
          </a:xfrm>
          <a:ln/>
        </p:spPr>
      </p:sp>
      <p:sp>
        <p:nvSpPr>
          <p:cNvPr id="1847299"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5"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8DC43D70-5F7A-425E-A2C5-34311F76EE83}" type="slidenum">
              <a:rPr lang="en-US" sz="1300"/>
              <a:pPr algn="r" defTabSz="990503"/>
              <a:t>97</a:t>
            </a:fld>
            <a:endParaRPr lang="en-US" sz="1300"/>
          </a:p>
        </p:txBody>
      </p:sp>
      <p:sp>
        <p:nvSpPr>
          <p:cNvPr id="1849346" name="Rectangle 2"/>
          <p:cNvSpPr>
            <a:spLocks noGrp="1" noRot="1" noChangeAspect="1" noChangeArrowheads="1" noTextEdit="1"/>
          </p:cNvSpPr>
          <p:nvPr>
            <p:ph type="sldImg"/>
          </p:nvPr>
        </p:nvSpPr>
        <p:spPr>
          <a:xfrm>
            <a:off x="1183217" y="767596"/>
            <a:ext cx="4732867" cy="3837980"/>
          </a:xfrm>
          <a:ln/>
        </p:spPr>
      </p:sp>
      <p:sp>
        <p:nvSpPr>
          <p:cNvPr id="1849347"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537"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44F768BB-780F-46A2-84A6-A4A0C0F32D07}" type="slidenum">
              <a:rPr lang="en-US" sz="1300"/>
              <a:pPr algn="r" defTabSz="990503"/>
              <a:t>98</a:t>
            </a:fld>
            <a:endParaRPr lang="en-US" sz="1300"/>
          </a:p>
        </p:txBody>
      </p:sp>
      <p:sp>
        <p:nvSpPr>
          <p:cNvPr id="1857538" name="Rectangle 2"/>
          <p:cNvSpPr>
            <a:spLocks noGrp="1" noRot="1" noChangeAspect="1" noChangeArrowheads="1" noTextEdit="1"/>
          </p:cNvSpPr>
          <p:nvPr>
            <p:ph type="sldImg"/>
          </p:nvPr>
        </p:nvSpPr>
        <p:spPr>
          <a:xfrm>
            <a:off x="1183217" y="767596"/>
            <a:ext cx="4732867" cy="3837980"/>
          </a:xfrm>
          <a:ln/>
        </p:spPr>
      </p:sp>
      <p:sp>
        <p:nvSpPr>
          <p:cNvPr id="1857539"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9585"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1DED638E-10A0-4059-99E0-66E560D6F04E}" type="slidenum">
              <a:rPr lang="en-US" sz="1300"/>
              <a:pPr algn="r" defTabSz="990503"/>
              <a:t>99</a:t>
            </a:fld>
            <a:endParaRPr lang="en-US" sz="1300"/>
          </a:p>
        </p:txBody>
      </p:sp>
      <p:sp>
        <p:nvSpPr>
          <p:cNvPr id="1859586" name="Rectangle 2"/>
          <p:cNvSpPr>
            <a:spLocks noGrp="1" noRot="1" noChangeAspect="1" noChangeArrowheads="1" noTextEdit="1"/>
          </p:cNvSpPr>
          <p:nvPr>
            <p:ph type="sldImg"/>
          </p:nvPr>
        </p:nvSpPr>
        <p:spPr>
          <a:xfrm>
            <a:off x="1183217" y="767596"/>
            <a:ext cx="4732867" cy="3837980"/>
          </a:xfrm>
          <a:ln/>
        </p:spPr>
      </p:sp>
      <p:sp>
        <p:nvSpPr>
          <p:cNvPr id="1859587"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633"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87851059-9AF6-4E6A-A5A4-A73B847004C1}" type="slidenum">
              <a:rPr lang="en-US" sz="1300"/>
              <a:pPr algn="r" defTabSz="990503"/>
              <a:t>100</a:t>
            </a:fld>
            <a:endParaRPr lang="en-US" sz="1300"/>
          </a:p>
        </p:txBody>
      </p:sp>
      <p:sp>
        <p:nvSpPr>
          <p:cNvPr id="1861634" name="Rectangle 2"/>
          <p:cNvSpPr>
            <a:spLocks noGrp="1" noRot="1" noChangeAspect="1" noChangeArrowheads="1" noTextEdit="1"/>
          </p:cNvSpPr>
          <p:nvPr>
            <p:ph type="sldImg"/>
          </p:nvPr>
        </p:nvSpPr>
        <p:spPr>
          <a:xfrm>
            <a:off x="1183217" y="767596"/>
            <a:ext cx="4732867" cy="3837980"/>
          </a:xfrm>
          <a:ln/>
        </p:spPr>
      </p:sp>
      <p:sp>
        <p:nvSpPr>
          <p:cNvPr id="1861635" name="Rectangle 3"/>
          <p:cNvSpPr>
            <a:spLocks noGrp="1" noChangeArrowheads="1"/>
          </p:cNvSpPr>
          <p:nvPr>
            <p:ph type="body" idx="1"/>
          </p:nvPr>
        </p:nvSpPr>
        <p:spPr>
          <a:xfrm>
            <a:off x="946150" y="4860926"/>
            <a:ext cx="5207000" cy="4605337"/>
          </a:xfrm>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9" descr="dep_grande"/>
          <p:cNvPicPr>
            <a:picLocks noChangeAspect="1" noChangeArrowheads="1"/>
          </p:cNvPicPr>
          <p:nvPr userDrawn="1"/>
        </p:nvPicPr>
        <p:blipFill>
          <a:blip r:embed="rId3" cstate="print"/>
          <a:srcRect/>
          <a:stretch>
            <a:fillRect/>
          </a:stretch>
        </p:blipFill>
        <p:spPr bwMode="auto">
          <a:xfrm>
            <a:off x="355600" y="330200"/>
            <a:ext cx="3378200" cy="10414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981200"/>
            <a:ext cx="8077200" cy="1676400"/>
          </a:xfrm>
        </p:spPr>
        <p:txBody>
          <a:bodyPr/>
          <a:lstStyle>
            <a:lvl1pPr algn="r">
              <a:defRPr sz="5000">
                <a:solidFill>
                  <a:srgbClr val="009900"/>
                </a:solidFill>
              </a:defRPr>
            </a:lvl1pPr>
          </a:lstStyle>
          <a:p>
            <a:r>
              <a:rPr lang="en-US"/>
              <a:t>Clique para editar o estilo do título mestre</a:t>
            </a:r>
          </a:p>
        </p:txBody>
      </p:sp>
      <p:sp>
        <p:nvSpPr>
          <p:cNvPr id="3075" name="Rectangle 3"/>
          <p:cNvSpPr>
            <a:spLocks noGrp="1" noChangeArrowheads="1"/>
          </p:cNvSpPr>
          <p:nvPr>
            <p:ph type="subTitle" idx="1"/>
          </p:nvPr>
        </p:nvSpPr>
        <p:spPr>
          <a:xfrm>
            <a:off x="3733800" y="4267200"/>
            <a:ext cx="5029200" cy="1219200"/>
          </a:xfrm>
        </p:spPr>
        <p:txBody>
          <a:bodyPr/>
          <a:lstStyle>
            <a:lvl1pPr marL="0" indent="0" algn="r">
              <a:buFont typeface="Wingdings" pitchFamily="2" charset="2"/>
              <a:buNone/>
              <a:defRPr sz="3600">
                <a:solidFill>
                  <a:schemeClr val="accent2"/>
                </a:solidFill>
              </a:defRPr>
            </a:lvl1pPr>
          </a:lstStyle>
          <a:p>
            <a:r>
              <a:rPr lang="en-US"/>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C259A6-DAA9-4922-B6E1-2592364EDADB}"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3CE1F-C0C4-41D3-BD7D-F51A305EA113}"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09304-5411-4019-AD77-C438CBBCA101}"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22D96-043C-4BA4-A608-7EE49979A95A}"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44FADB-763F-41D9-AD5B-5C9939D1E1C4}"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F4657C-18F3-4A72-B8E4-041D69B0C7DC}"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FB3F66-5830-431F-90AE-FFE7F210E100}"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77BBAC-CE02-4140-94F0-003852DBA22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0DC40-A6CC-4657-AD1B-416156C98C4E}"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4DE7E-27C3-4806-9195-CC8CE7511AB4}"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00200" y="274638"/>
            <a:ext cx="7086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Clique para editar o estilo do título mestre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2743200" y="6245225"/>
            <a:ext cx="2819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5715000" y="6245225"/>
            <a:ext cx="76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D29C275F-33B7-4732-A939-37C640C05012}" type="slidenum">
              <a:rPr lang="en-US"/>
              <a:pPr>
                <a:defRPr/>
              </a:pPr>
              <a:t>‹nº›</a:t>
            </a:fld>
            <a:endParaRPr lang="en-US"/>
          </a:p>
        </p:txBody>
      </p:sp>
      <p:pic>
        <p:nvPicPr>
          <p:cNvPr id="2055" name="Picture 7" descr="usp_menor"/>
          <p:cNvPicPr>
            <a:picLocks noChangeAspect="1" noChangeArrowheads="1"/>
          </p:cNvPicPr>
          <p:nvPr userDrawn="1"/>
        </p:nvPicPr>
        <p:blipFill>
          <a:blip r:embed="rId14" cstate="print"/>
          <a:srcRect/>
          <a:stretch>
            <a:fillRect/>
          </a:stretch>
        </p:blipFill>
        <p:spPr bwMode="auto">
          <a:xfrm>
            <a:off x="7162800" y="6400800"/>
            <a:ext cx="1695450" cy="276225"/>
          </a:xfrm>
          <a:prstGeom prst="rect">
            <a:avLst/>
          </a:prstGeom>
          <a:noFill/>
          <a:ln w="9525">
            <a:noFill/>
            <a:miter lim="800000"/>
            <a:headEnd/>
            <a:tailEnd/>
          </a:ln>
        </p:spPr>
      </p:pic>
      <p:pic>
        <p:nvPicPr>
          <p:cNvPr id="2056" name="Picture 8" descr="dep_menor"/>
          <p:cNvPicPr>
            <a:picLocks noChangeAspect="1" noChangeArrowheads="1"/>
          </p:cNvPicPr>
          <p:nvPr userDrawn="1"/>
        </p:nvPicPr>
        <p:blipFill>
          <a:blip r:embed="rId15" cstate="print"/>
          <a:srcRect/>
          <a:stretch>
            <a:fillRect/>
          </a:stretch>
        </p:blipFill>
        <p:spPr bwMode="auto">
          <a:xfrm>
            <a:off x="228600" y="533400"/>
            <a:ext cx="1285875"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38" r:id="rId2"/>
    <p:sldLayoutId id="2147483737" r:id="rId3"/>
    <p:sldLayoutId id="2147483736" r:id="rId4"/>
    <p:sldLayoutId id="2147483735" r:id="rId5"/>
    <p:sldLayoutId id="2147483734" r:id="rId6"/>
    <p:sldLayoutId id="2147483733" r:id="rId7"/>
    <p:sldLayoutId id="2147483732" r:id="rId8"/>
    <p:sldLayoutId id="2147483731" r:id="rId9"/>
    <p:sldLayoutId id="2147483730" r:id="rId10"/>
    <p:sldLayoutId id="2147483729" r:id="rId11"/>
  </p:sldLayoutIdLst>
  <p:txStyles>
    <p:titleStyle>
      <a:lvl1pPr algn="l" rtl="0" eaLnBrk="0" fontAlgn="base" hangingPunct="0">
        <a:spcBef>
          <a:spcPct val="0"/>
        </a:spcBef>
        <a:spcAft>
          <a:spcPct val="0"/>
        </a:spcAft>
        <a:defRPr sz="4000">
          <a:solidFill>
            <a:srgbClr val="3484BA"/>
          </a:solidFill>
          <a:latin typeface="+mj-lt"/>
          <a:ea typeface="+mj-ea"/>
          <a:cs typeface="+mj-cs"/>
        </a:defRPr>
      </a:lvl1pPr>
      <a:lvl2pPr algn="l" rtl="0" eaLnBrk="0" fontAlgn="base" hangingPunct="0">
        <a:spcBef>
          <a:spcPct val="0"/>
        </a:spcBef>
        <a:spcAft>
          <a:spcPct val="0"/>
        </a:spcAft>
        <a:defRPr sz="4000">
          <a:solidFill>
            <a:srgbClr val="3484BA"/>
          </a:solidFill>
          <a:latin typeface="Trebuchet MS" pitchFamily="34" charset="0"/>
        </a:defRPr>
      </a:lvl2pPr>
      <a:lvl3pPr algn="l" rtl="0" eaLnBrk="0" fontAlgn="base" hangingPunct="0">
        <a:spcBef>
          <a:spcPct val="0"/>
        </a:spcBef>
        <a:spcAft>
          <a:spcPct val="0"/>
        </a:spcAft>
        <a:defRPr sz="4000">
          <a:solidFill>
            <a:srgbClr val="3484BA"/>
          </a:solidFill>
          <a:latin typeface="Trebuchet MS" pitchFamily="34" charset="0"/>
        </a:defRPr>
      </a:lvl3pPr>
      <a:lvl4pPr algn="l" rtl="0" eaLnBrk="0" fontAlgn="base" hangingPunct="0">
        <a:spcBef>
          <a:spcPct val="0"/>
        </a:spcBef>
        <a:spcAft>
          <a:spcPct val="0"/>
        </a:spcAft>
        <a:defRPr sz="4000">
          <a:solidFill>
            <a:srgbClr val="3484BA"/>
          </a:solidFill>
          <a:latin typeface="Trebuchet MS" pitchFamily="34" charset="0"/>
        </a:defRPr>
      </a:lvl4pPr>
      <a:lvl5pPr algn="l" rtl="0" eaLnBrk="0" fontAlgn="base" hangingPunct="0">
        <a:spcBef>
          <a:spcPct val="0"/>
        </a:spcBef>
        <a:spcAft>
          <a:spcPct val="0"/>
        </a:spcAft>
        <a:defRPr sz="4000">
          <a:solidFill>
            <a:srgbClr val="3484BA"/>
          </a:solidFill>
          <a:latin typeface="Trebuchet MS" pitchFamily="34" charset="0"/>
        </a:defRPr>
      </a:lvl5pPr>
      <a:lvl6pPr marL="457200" algn="l" rtl="0" fontAlgn="base">
        <a:spcBef>
          <a:spcPct val="0"/>
        </a:spcBef>
        <a:spcAft>
          <a:spcPct val="0"/>
        </a:spcAft>
        <a:defRPr sz="4000">
          <a:solidFill>
            <a:srgbClr val="3484BA"/>
          </a:solidFill>
          <a:latin typeface="Trebuchet MS" pitchFamily="34" charset="0"/>
        </a:defRPr>
      </a:lvl6pPr>
      <a:lvl7pPr marL="914400" algn="l" rtl="0" fontAlgn="base">
        <a:spcBef>
          <a:spcPct val="0"/>
        </a:spcBef>
        <a:spcAft>
          <a:spcPct val="0"/>
        </a:spcAft>
        <a:defRPr sz="4000">
          <a:solidFill>
            <a:srgbClr val="3484BA"/>
          </a:solidFill>
          <a:latin typeface="Trebuchet MS" pitchFamily="34" charset="0"/>
        </a:defRPr>
      </a:lvl7pPr>
      <a:lvl8pPr marL="1371600" algn="l" rtl="0" fontAlgn="base">
        <a:spcBef>
          <a:spcPct val="0"/>
        </a:spcBef>
        <a:spcAft>
          <a:spcPct val="0"/>
        </a:spcAft>
        <a:defRPr sz="4000">
          <a:solidFill>
            <a:srgbClr val="3484BA"/>
          </a:solidFill>
          <a:latin typeface="Trebuchet MS" pitchFamily="34" charset="0"/>
        </a:defRPr>
      </a:lvl8pPr>
      <a:lvl9pPr marL="1828800" algn="l" rtl="0" fontAlgn="base">
        <a:spcBef>
          <a:spcPct val="0"/>
        </a:spcBef>
        <a:spcAft>
          <a:spcPct val="0"/>
        </a:spcAft>
        <a:defRPr sz="4000">
          <a:solidFill>
            <a:srgbClr val="3484BA"/>
          </a:solidFill>
          <a:latin typeface="Trebuchet MS" pitchFamily="34" charset="0"/>
        </a:defRPr>
      </a:lvl9pPr>
    </p:titleStyle>
    <p:bodyStyle>
      <a:lvl1pPr marL="342900" indent="-342900" algn="l" rtl="0" eaLnBrk="0" fontAlgn="base" hangingPunct="0">
        <a:spcBef>
          <a:spcPct val="20000"/>
        </a:spcBef>
        <a:spcAft>
          <a:spcPct val="0"/>
        </a:spcAft>
        <a:buSzPct val="70000"/>
        <a:buFont typeface="Wingdings"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10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10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00.jpeg"/><Relationship Id="rId13" Type="http://schemas.openxmlformats.org/officeDocument/2006/relationships/image" Target="../media/image103.jpeg"/><Relationship Id="rId18" Type="http://schemas.openxmlformats.org/officeDocument/2006/relationships/image" Target="../media/image108.jpeg"/><Relationship Id="rId3" Type="http://schemas.openxmlformats.org/officeDocument/2006/relationships/notesSlide" Target="../notesSlides/notesSlide110.xml"/><Relationship Id="rId7" Type="http://schemas.openxmlformats.org/officeDocument/2006/relationships/image" Target="../media/image99.jpeg"/><Relationship Id="rId12" Type="http://schemas.openxmlformats.org/officeDocument/2006/relationships/image" Target="../media/image97.png"/><Relationship Id="rId17" Type="http://schemas.openxmlformats.org/officeDocument/2006/relationships/image" Target="../media/image107.jpeg"/><Relationship Id="rId2" Type="http://schemas.openxmlformats.org/officeDocument/2006/relationships/slideLayout" Target="../slideLayouts/slideLayout2.xml"/><Relationship Id="rId16" Type="http://schemas.openxmlformats.org/officeDocument/2006/relationships/image" Target="../media/image106.jpeg"/><Relationship Id="rId1" Type="http://schemas.openxmlformats.org/officeDocument/2006/relationships/vmlDrawing" Target="../drawings/vmlDrawing2.vml"/><Relationship Id="rId6" Type="http://schemas.openxmlformats.org/officeDocument/2006/relationships/image" Target="../media/image96.png"/><Relationship Id="rId11" Type="http://schemas.openxmlformats.org/officeDocument/2006/relationships/oleObject" Target="../embeddings/oleObject3.bin"/><Relationship Id="rId5" Type="http://schemas.openxmlformats.org/officeDocument/2006/relationships/oleObject" Target="../embeddings/oleObject2.bin"/><Relationship Id="rId15" Type="http://schemas.openxmlformats.org/officeDocument/2006/relationships/image" Target="../media/image105.jpeg"/><Relationship Id="rId10" Type="http://schemas.openxmlformats.org/officeDocument/2006/relationships/image" Target="../media/image102.jpeg"/><Relationship Id="rId19" Type="http://schemas.openxmlformats.org/officeDocument/2006/relationships/image" Target="../media/image109.jpeg"/><Relationship Id="rId4" Type="http://schemas.openxmlformats.org/officeDocument/2006/relationships/image" Target="../media/image98.jpeg"/><Relationship Id="rId9" Type="http://schemas.openxmlformats.org/officeDocument/2006/relationships/image" Target="../media/image101.jpeg"/><Relationship Id="rId14" Type="http://schemas.openxmlformats.org/officeDocument/2006/relationships/image" Target="../media/image104.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hyperlink" Target="http://www.daimlerchrysler.com/Projects/c2c/channel/documents/776132_environmental_certificate_s_class_w221.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63.wmf"/><Relationship Id="rId4" Type="http://schemas.openxmlformats.org/officeDocument/2006/relationships/image" Target="../media/image62.jpeg"/></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2.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9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9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9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9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8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ctrTitle"/>
          </p:nvPr>
        </p:nvSpPr>
        <p:spPr>
          <a:xfrm>
            <a:off x="457200" y="1447800"/>
            <a:ext cx="8610600" cy="2895600"/>
          </a:xfrm>
        </p:spPr>
        <p:txBody>
          <a:bodyPr/>
          <a:lstStyle/>
          <a:p>
            <a:pPr algn="ctr" eaLnBrk="1" hangingPunct="1">
              <a:defRPr/>
            </a:pPr>
            <a:r>
              <a:rPr lang="en-US" dirty="0" err="1">
                <a:solidFill>
                  <a:srgbClr val="FF0000"/>
                </a:solidFill>
                <a:effectLst>
                  <a:outerShdw blurRad="38100" dist="38100" dir="2700000" algn="tl">
                    <a:srgbClr val="000000">
                      <a:alpha val="43137"/>
                    </a:srgbClr>
                  </a:outerShdw>
                </a:effectLst>
                <a:latin typeface="Calibri" pitchFamily="34" charset="0"/>
              </a:rPr>
              <a:t>Adequação</a:t>
            </a:r>
            <a:r>
              <a:rPr lang="en-US" dirty="0">
                <a:solidFill>
                  <a:srgbClr val="FF0000"/>
                </a:solidFill>
                <a:effectLst>
                  <a:outerShdw blurRad="38100" dist="38100" dir="2700000" algn="tl">
                    <a:srgbClr val="000000">
                      <a:alpha val="43137"/>
                    </a:srgbClr>
                  </a:outerShdw>
                </a:effectLst>
                <a:latin typeface="Calibri" pitchFamily="34" charset="0"/>
              </a:rPr>
              <a:t> Ambiental de </a:t>
            </a:r>
            <a:r>
              <a:rPr lang="en-US" dirty="0" err="1">
                <a:solidFill>
                  <a:srgbClr val="FF0000"/>
                </a:solidFill>
                <a:effectLst>
                  <a:outerShdw blurRad="38100" dist="38100" dir="2700000" algn="tl">
                    <a:srgbClr val="000000">
                      <a:alpha val="43137"/>
                    </a:srgbClr>
                  </a:outerShdw>
                </a:effectLst>
                <a:latin typeface="Calibri" pitchFamily="34" charset="0"/>
              </a:rPr>
              <a:t>Empresas</a:t>
            </a:r>
            <a:br>
              <a:rPr lang="en-US" dirty="0">
                <a:solidFill>
                  <a:srgbClr val="FF0000"/>
                </a:solidFill>
                <a:effectLst>
                  <a:outerShdw blurRad="38100" dist="38100" dir="2700000" algn="tl">
                    <a:srgbClr val="000000">
                      <a:alpha val="43137"/>
                    </a:srgbClr>
                  </a:outerShdw>
                </a:effectLst>
                <a:latin typeface="Calibri" pitchFamily="34" charset="0"/>
              </a:rPr>
            </a:br>
            <a:br>
              <a:rPr lang="en-US" sz="2400" dirty="0">
                <a:solidFill>
                  <a:srgbClr val="FF0000"/>
                </a:solidFill>
                <a:effectLst>
                  <a:outerShdw blurRad="38100" dist="38100" dir="2700000" algn="tl">
                    <a:srgbClr val="000000">
                      <a:alpha val="43137"/>
                    </a:srgbClr>
                  </a:outerShdw>
                </a:effectLst>
                <a:latin typeface="Calibri" pitchFamily="34" charset="0"/>
              </a:rPr>
            </a:br>
            <a:r>
              <a:rPr lang="en-US" b="1" dirty="0">
                <a:solidFill>
                  <a:srgbClr val="0000CC"/>
                </a:solidFill>
                <a:effectLst>
                  <a:outerShdw blurRad="38100" dist="38100" dir="2700000" algn="tl">
                    <a:srgbClr val="000000">
                      <a:alpha val="43137"/>
                    </a:srgbClr>
                  </a:outerShdw>
                </a:effectLst>
                <a:latin typeface="Calibri" pitchFamily="34" charset="0"/>
              </a:rPr>
              <a:t>ACV - </a:t>
            </a:r>
            <a:r>
              <a:rPr lang="en-US" b="1" dirty="0" err="1">
                <a:solidFill>
                  <a:srgbClr val="0000CC"/>
                </a:solidFill>
                <a:effectLst>
                  <a:outerShdw blurRad="38100" dist="38100" dir="2700000" algn="tl">
                    <a:srgbClr val="000000">
                      <a:alpha val="43137"/>
                    </a:srgbClr>
                  </a:outerShdw>
                </a:effectLst>
                <a:latin typeface="Calibri" pitchFamily="34" charset="0"/>
              </a:rPr>
              <a:t>Geral</a:t>
            </a:r>
            <a:endParaRPr lang="pt-BR" b="1" dirty="0">
              <a:solidFill>
                <a:srgbClr val="0000CC"/>
              </a:solidFill>
              <a:effectLst>
                <a:outerShdw blurRad="38100" dist="38100" dir="2700000" algn="tl">
                  <a:srgbClr val="000000">
                    <a:alpha val="43137"/>
                  </a:srgbClr>
                </a:outerShdw>
              </a:effectLst>
              <a:latin typeface="Calibri" pitchFamily="34" charset="0"/>
            </a:endParaRPr>
          </a:p>
        </p:txBody>
      </p:sp>
      <p:sp>
        <p:nvSpPr>
          <p:cNvPr id="41989" name="Rectangle 5"/>
          <p:cNvSpPr>
            <a:spLocks noGrp="1" noChangeArrowheads="1"/>
          </p:cNvSpPr>
          <p:nvPr>
            <p:ph type="subTitle" idx="1"/>
          </p:nvPr>
        </p:nvSpPr>
        <p:spPr>
          <a:xfrm>
            <a:off x="3733800" y="4876800"/>
            <a:ext cx="5029200" cy="1219200"/>
          </a:xfrm>
        </p:spPr>
        <p:txBody>
          <a:bodyPr/>
          <a:lstStyle/>
          <a:p>
            <a:pPr eaLnBrk="1" hangingPunct="1">
              <a:defRPr/>
            </a:pPr>
            <a:r>
              <a:rPr lang="en-US" dirty="0">
                <a:solidFill>
                  <a:schemeClr val="tx1"/>
                </a:solidFill>
                <a:effectLst>
                  <a:outerShdw blurRad="38100" dist="38100" dir="2700000" algn="tl">
                    <a:srgbClr val="000000">
                      <a:alpha val="43137"/>
                    </a:srgbClr>
                  </a:outerShdw>
                </a:effectLst>
              </a:rPr>
              <a:t>Prof. Aldo R. Ometto</a:t>
            </a:r>
          </a:p>
          <a:p>
            <a:pPr eaLnBrk="1" hangingPunct="1">
              <a:defRPr/>
            </a:pPr>
            <a:r>
              <a:rPr lang="en-US" sz="2800" dirty="0">
                <a:solidFill>
                  <a:schemeClr val="tx1"/>
                </a:solidFill>
                <a:effectLst>
                  <a:outerShdw blurRad="38100" dist="38100" dir="2700000" algn="tl">
                    <a:srgbClr val="000000">
                      <a:alpha val="43137"/>
                    </a:srgbClr>
                  </a:outerShdw>
                </a:effectLst>
              </a:rPr>
              <a:t>aometto@sc.usp.br</a:t>
            </a:r>
          </a:p>
          <a:p>
            <a:pPr eaLnBrk="1" hangingPunct="1">
              <a:defRPr/>
            </a:pPr>
            <a:r>
              <a:rPr lang="en-US" sz="2800" dirty="0">
                <a:solidFill>
                  <a:schemeClr val="tx1"/>
                </a:solidFill>
                <a:effectLst>
                  <a:outerShdw blurRad="38100" dist="38100" dir="2700000" algn="tl">
                    <a:srgbClr val="000000">
                      <a:alpha val="43137"/>
                    </a:srgbClr>
                  </a:outerShdw>
                </a:effectLst>
              </a:rPr>
              <a:t>(16) 3373-8608</a:t>
            </a:r>
            <a:endParaRPr lang="pt-BR" sz="2800"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371600" y="4540250"/>
            <a:ext cx="801688" cy="336550"/>
          </a:xfrm>
          <a:prstGeom prst="rect">
            <a:avLst/>
          </a:prstGeom>
          <a:noFill/>
          <a:ln w="12700">
            <a:noFill/>
            <a:miter lim="800000"/>
            <a:headEnd type="none" w="sm" len="sm"/>
            <a:tailEnd type="none" w="sm" len="sm"/>
          </a:ln>
        </p:spPr>
        <p:txBody>
          <a:bodyPr wrap="none">
            <a:spAutoFit/>
          </a:bodyPr>
          <a:lstStyle/>
          <a:p>
            <a:pPr eaLnBrk="0" hangingPunct="0"/>
            <a:r>
              <a:rPr lang="en-US" altLang="en-US" sz="1600">
                <a:solidFill>
                  <a:srgbClr val="FF3300"/>
                </a:solidFill>
                <a:latin typeface="Calibri" pitchFamily="34" charset="0"/>
              </a:rPr>
              <a:t>Energia</a:t>
            </a:r>
          </a:p>
        </p:txBody>
      </p:sp>
      <p:sp>
        <p:nvSpPr>
          <p:cNvPr id="13315" name="Rectangle 5"/>
          <p:cNvSpPr>
            <a:spLocks noChangeArrowheads="1"/>
          </p:cNvSpPr>
          <p:nvPr/>
        </p:nvSpPr>
        <p:spPr bwMode="auto">
          <a:xfrm>
            <a:off x="3246438" y="2967038"/>
            <a:ext cx="2228850" cy="2011362"/>
          </a:xfrm>
          <a:prstGeom prst="rect">
            <a:avLst/>
          </a:prstGeom>
          <a:solidFill>
            <a:srgbClr val="33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FF"/>
            </a:extrusionClr>
          </a:sp3d>
        </p:spPr>
        <p:txBody>
          <a:bodyPr wrap="none" anchor="ctr">
            <a:flatTx/>
          </a:bodyPr>
          <a:lstStyle/>
          <a:p>
            <a:pPr algn="ctr" eaLnBrk="0" hangingPunct="0"/>
            <a:r>
              <a:rPr lang="en-US" altLang="en-US" sz="2000" b="1">
                <a:latin typeface="Calibri" pitchFamily="34" charset="0"/>
              </a:rPr>
              <a:t>Processo elementar</a:t>
            </a:r>
            <a:endParaRPr lang="en-US" altLang="en-US" sz="1200">
              <a:latin typeface="Calibri" pitchFamily="34" charset="0"/>
            </a:endParaRPr>
          </a:p>
        </p:txBody>
      </p:sp>
      <p:sp>
        <p:nvSpPr>
          <p:cNvPr id="13316" name="Line 7"/>
          <p:cNvSpPr>
            <a:spLocks noChangeShapeType="1"/>
          </p:cNvSpPr>
          <p:nvPr/>
        </p:nvSpPr>
        <p:spPr bwMode="auto">
          <a:xfrm>
            <a:off x="5630863" y="2940050"/>
            <a:ext cx="865187" cy="0"/>
          </a:xfrm>
          <a:prstGeom prst="line">
            <a:avLst/>
          </a:prstGeom>
          <a:noFill/>
          <a:ln w="38100">
            <a:solidFill>
              <a:schemeClr val="tx1"/>
            </a:solidFill>
            <a:round/>
            <a:headEnd type="none" w="sm" len="sm"/>
            <a:tailEnd type="triangle" w="med" len="med"/>
          </a:ln>
        </p:spPr>
        <p:txBody>
          <a:bodyPr wrap="none" anchor="ctr"/>
          <a:lstStyle/>
          <a:p>
            <a:endParaRPr lang="pt-BR"/>
          </a:p>
        </p:txBody>
      </p:sp>
      <p:sp>
        <p:nvSpPr>
          <p:cNvPr id="13317" name="Line 8"/>
          <p:cNvSpPr>
            <a:spLocks noChangeShapeType="1"/>
          </p:cNvSpPr>
          <p:nvPr/>
        </p:nvSpPr>
        <p:spPr bwMode="auto">
          <a:xfrm>
            <a:off x="5630863" y="3265488"/>
            <a:ext cx="865187" cy="0"/>
          </a:xfrm>
          <a:prstGeom prst="line">
            <a:avLst/>
          </a:prstGeom>
          <a:noFill/>
          <a:ln w="38100">
            <a:solidFill>
              <a:schemeClr val="tx1"/>
            </a:solidFill>
            <a:round/>
            <a:headEnd type="none" w="sm" len="sm"/>
            <a:tailEnd type="triangle" w="med" len="med"/>
          </a:ln>
        </p:spPr>
        <p:txBody>
          <a:bodyPr wrap="none" anchor="ctr"/>
          <a:lstStyle/>
          <a:p>
            <a:endParaRPr lang="pt-BR"/>
          </a:p>
        </p:txBody>
      </p:sp>
      <p:sp>
        <p:nvSpPr>
          <p:cNvPr id="13318" name="Line 9"/>
          <p:cNvSpPr>
            <a:spLocks noChangeShapeType="1"/>
          </p:cNvSpPr>
          <p:nvPr/>
        </p:nvSpPr>
        <p:spPr bwMode="auto">
          <a:xfrm>
            <a:off x="5630863" y="3592513"/>
            <a:ext cx="865187" cy="0"/>
          </a:xfrm>
          <a:prstGeom prst="line">
            <a:avLst/>
          </a:prstGeom>
          <a:noFill/>
          <a:ln w="38100">
            <a:solidFill>
              <a:schemeClr val="tx1"/>
            </a:solidFill>
            <a:round/>
            <a:headEnd type="none" w="sm" len="sm"/>
            <a:tailEnd type="triangle" w="med" len="med"/>
          </a:ln>
        </p:spPr>
        <p:txBody>
          <a:bodyPr wrap="none" anchor="ctr"/>
          <a:lstStyle/>
          <a:p>
            <a:endParaRPr lang="pt-BR"/>
          </a:p>
        </p:txBody>
      </p:sp>
      <p:sp>
        <p:nvSpPr>
          <p:cNvPr id="13319" name="Line 10"/>
          <p:cNvSpPr>
            <a:spLocks noChangeShapeType="1"/>
          </p:cNvSpPr>
          <p:nvPr/>
        </p:nvSpPr>
        <p:spPr bwMode="auto">
          <a:xfrm>
            <a:off x="5630863" y="3917950"/>
            <a:ext cx="865187" cy="0"/>
          </a:xfrm>
          <a:prstGeom prst="line">
            <a:avLst/>
          </a:prstGeom>
          <a:noFill/>
          <a:ln w="38100">
            <a:solidFill>
              <a:schemeClr val="tx1"/>
            </a:solidFill>
            <a:round/>
            <a:headEnd type="none" w="sm" len="sm"/>
            <a:tailEnd type="triangle" w="med" len="med"/>
          </a:ln>
        </p:spPr>
        <p:txBody>
          <a:bodyPr wrap="none" anchor="ctr"/>
          <a:lstStyle/>
          <a:p>
            <a:endParaRPr lang="pt-BR"/>
          </a:p>
        </p:txBody>
      </p:sp>
      <p:sp>
        <p:nvSpPr>
          <p:cNvPr id="13320" name="Line 11"/>
          <p:cNvSpPr>
            <a:spLocks noChangeShapeType="1"/>
          </p:cNvSpPr>
          <p:nvPr/>
        </p:nvSpPr>
        <p:spPr bwMode="auto">
          <a:xfrm flipV="1">
            <a:off x="2362200" y="4791075"/>
            <a:ext cx="857250" cy="9525"/>
          </a:xfrm>
          <a:prstGeom prst="line">
            <a:avLst/>
          </a:prstGeom>
          <a:noFill/>
          <a:ln w="38100">
            <a:solidFill>
              <a:srgbClr val="FF3300"/>
            </a:solidFill>
            <a:round/>
            <a:headEnd type="none" w="sm" len="sm"/>
            <a:tailEnd type="triangle" w="med" len="med"/>
          </a:ln>
        </p:spPr>
        <p:txBody>
          <a:bodyPr wrap="none" anchor="ctr"/>
          <a:lstStyle/>
          <a:p>
            <a:endParaRPr lang="pt-BR"/>
          </a:p>
        </p:txBody>
      </p:sp>
      <p:sp>
        <p:nvSpPr>
          <p:cNvPr id="13321" name="Line 12"/>
          <p:cNvSpPr>
            <a:spLocks noChangeShapeType="1"/>
          </p:cNvSpPr>
          <p:nvPr/>
        </p:nvSpPr>
        <p:spPr bwMode="auto">
          <a:xfrm flipV="1">
            <a:off x="5562600" y="4800600"/>
            <a:ext cx="876300" cy="9525"/>
          </a:xfrm>
          <a:prstGeom prst="line">
            <a:avLst/>
          </a:prstGeom>
          <a:noFill/>
          <a:ln w="38100">
            <a:solidFill>
              <a:srgbClr val="FF3300"/>
            </a:solidFill>
            <a:round/>
            <a:headEnd type="none" w="sm" len="sm"/>
            <a:tailEnd type="triangle" w="med" len="med"/>
          </a:ln>
        </p:spPr>
        <p:txBody>
          <a:bodyPr wrap="none" anchor="ctr"/>
          <a:lstStyle/>
          <a:p>
            <a:endParaRPr lang="pt-BR"/>
          </a:p>
        </p:txBody>
      </p:sp>
      <p:sp>
        <p:nvSpPr>
          <p:cNvPr id="13322" name="Text Box 15"/>
          <p:cNvSpPr txBox="1">
            <a:spLocks noChangeArrowheads="1"/>
          </p:cNvSpPr>
          <p:nvPr/>
        </p:nvSpPr>
        <p:spPr bwMode="auto">
          <a:xfrm>
            <a:off x="763588" y="2971800"/>
            <a:ext cx="1741487" cy="336550"/>
          </a:xfrm>
          <a:prstGeom prst="rect">
            <a:avLst/>
          </a:prstGeom>
          <a:noFill/>
          <a:ln w="12700">
            <a:noFill/>
            <a:miter lim="800000"/>
            <a:headEnd type="none" w="sm" len="sm"/>
            <a:tailEnd type="none" w="sm" len="sm"/>
          </a:ln>
        </p:spPr>
        <p:txBody>
          <a:bodyPr>
            <a:spAutoFit/>
          </a:bodyPr>
          <a:lstStyle/>
          <a:p>
            <a:pPr algn="ctr" eaLnBrk="0" hangingPunct="0"/>
            <a:r>
              <a:rPr lang="en-US" altLang="en-US" sz="1600">
                <a:latin typeface="Calibri" pitchFamily="34" charset="0"/>
              </a:rPr>
              <a:t>Matérias-Primas</a:t>
            </a:r>
          </a:p>
        </p:txBody>
      </p:sp>
      <p:sp>
        <p:nvSpPr>
          <p:cNvPr id="13323" name="Text Box 16"/>
          <p:cNvSpPr txBox="1">
            <a:spLocks noChangeArrowheads="1"/>
          </p:cNvSpPr>
          <p:nvPr/>
        </p:nvSpPr>
        <p:spPr bwMode="auto">
          <a:xfrm>
            <a:off x="1166813" y="3473450"/>
            <a:ext cx="1423987" cy="336550"/>
          </a:xfrm>
          <a:prstGeom prst="rect">
            <a:avLst/>
          </a:prstGeom>
          <a:noFill/>
          <a:ln w="12700">
            <a:noFill/>
            <a:miter lim="800000"/>
            <a:headEnd type="none" w="sm" len="sm"/>
            <a:tailEnd type="none" w="sm" len="sm"/>
          </a:ln>
        </p:spPr>
        <p:txBody>
          <a:bodyPr anchor="ctr">
            <a:spAutoFit/>
          </a:bodyPr>
          <a:lstStyle/>
          <a:p>
            <a:pPr algn="ctr" eaLnBrk="0" hangingPunct="0"/>
            <a:r>
              <a:rPr lang="en-US" altLang="en-US" sz="1600" dirty="0" err="1">
                <a:latin typeface="Calibri" pitchFamily="34" charset="0"/>
              </a:rPr>
              <a:t>Auxiliares</a:t>
            </a:r>
            <a:endParaRPr lang="en-US" altLang="en-US" sz="1600" dirty="0">
              <a:latin typeface="Calibri" pitchFamily="34" charset="0"/>
            </a:endParaRPr>
          </a:p>
        </p:txBody>
      </p:sp>
      <p:sp>
        <p:nvSpPr>
          <p:cNvPr id="13324" name="Text Box 17"/>
          <p:cNvSpPr txBox="1">
            <a:spLocks noChangeArrowheads="1"/>
          </p:cNvSpPr>
          <p:nvPr/>
        </p:nvSpPr>
        <p:spPr bwMode="auto">
          <a:xfrm>
            <a:off x="6543040" y="4800600"/>
            <a:ext cx="1058863" cy="581025"/>
          </a:xfrm>
          <a:prstGeom prst="rect">
            <a:avLst/>
          </a:prstGeom>
          <a:noFill/>
          <a:ln w="12700">
            <a:noFill/>
            <a:miter lim="800000"/>
            <a:headEnd type="none" w="sm" len="sm"/>
            <a:tailEnd type="none" w="sm" len="sm"/>
          </a:ln>
        </p:spPr>
        <p:txBody>
          <a:bodyPr wrap="none">
            <a:spAutoFit/>
          </a:bodyPr>
          <a:lstStyle/>
          <a:p>
            <a:pPr algn="ctr" eaLnBrk="0" hangingPunct="0"/>
            <a:r>
              <a:rPr lang="en-US" altLang="en-US" sz="1600" dirty="0" err="1">
                <a:solidFill>
                  <a:srgbClr val="FF3300"/>
                </a:solidFill>
                <a:latin typeface="Calibri" pitchFamily="34" charset="0"/>
              </a:rPr>
              <a:t>Perda</a:t>
            </a:r>
            <a:r>
              <a:rPr lang="en-US" altLang="en-US" sz="1600" dirty="0">
                <a:solidFill>
                  <a:srgbClr val="FF3300"/>
                </a:solidFill>
                <a:latin typeface="Calibri" pitchFamily="34" charset="0"/>
              </a:rPr>
              <a:t> </a:t>
            </a:r>
          </a:p>
          <a:p>
            <a:pPr algn="ctr" eaLnBrk="0" hangingPunct="0"/>
            <a:r>
              <a:rPr lang="en-US" altLang="en-US" sz="1600" dirty="0">
                <a:solidFill>
                  <a:srgbClr val="FF3300"/>
                </a:solidFill>
                <a:latin typeface="Calibri" pitchFamily="34" charset="0"/>
              </a:rPr>
              <a:t>de </a:t>
            </a:r>
            <a:r>
              <a:rPr lang="en-US" altLang="en-US" sz="1600" dirty="0" err="1">
                <a:solidFill>
                  <a:srgbClr val="FF3300"/>
                </a:solidFill>
                <a:latin typeface="Calibri" pitchFamily="34" charset="0"/>
              </a:rPr>
              <a:t>Energia</a:t>
            </a:r>
            <a:endParaRPr lang="en-US" altLang="en-US" sz="1600" dirty="0">
              <a:solidFill>
                <a:srgbClr val="FF3300"/>
              </a:solidFill>
              <a:latin typeface="Calibri" pitchFamily="34" charset="0"/>
            </a:endParaRPr>
          </a:p>
        </p:txBody>
      </p:sp>
      <p:sp>
        <p:nvSpPr>
          <p:cNvPr id="13325" name="Text Box 19"/>
          <p:cNvSpPr txBox="1">
            <a:spLocks noChangeArrowheads="1"/>
          </p:cNvSpPr>
          <p:nvPr/>
        </p:nvSpPr>
        <p:spPr bwMode="auto">
          <a:xfrm>
            <a:off x="6554788" y="3168650"/>
            <a:ext cx="2063750" cy="336550"/>
          </a:xfrm>
          <a:prstGeom prst="rect">
            <a:avLst/>
          </a:prstGeom>
          <a:noFill/>
          <a:ln w="12700">
            <a:noFill/>
            <a:miter lim="800000"/>
            <a:headEnd type="none" w="sm" len="sm"/>
            <a:tailEnd type="none" w="sm" len="sm"/>
          </a:ln>
        </p:spPr>
        <p:txBody>
          <a:bodyPr wrap="none">
            <a:spAutoFit/>
          </a:bodyPr>
          <a:lstStyle/>
          <a:p>
            <a:pPr eaLnBrk="0" hangingPunct="0"/>
            <a:r>
              <a:rPr lang="en-US" altLang="en-US" sz="1600">
                <a:latin typeface="Calibri" pitchFamily="34" charset="0"/>
              </a:rPr>
              <a:t>Emissões Atmosféricas</a:t>
            </a:r>
          </a:p>
        </p:txBody>
      </p:sp>
      <p:sp>
        <p:nvSpPr>
          <p:cNvPr id="13326" name="Text Box 20"/>
          <p:cNvSpPr txBox="1">
            <a:spLocks noChangeArrowheads="1"/>
          </p:cNvSpPr>
          <p:nvPr/>
        </p:nvSpPr>
        <p:spPr bwMode="auto">
          <a:xfrm>
            <a:off x="6577013" y="3425825"/>
            <a:ext cx="1685925" cy="336550"/>
          </a:xfrm>
          <a:prstGeom prst="rect">
            <a:avLst/>
          </a:prstGeom>
          <a:noFill/>
          <a:ln w="12700">
            <a:noFill/>
            <a:miter lim="800000"/>
            <a:headEnd type="none" w="sm" len="sm"/>
            <a:tailEnd type="none" w="sm" len="sm"/>
          </a:ln>
        </p:spPr>
        <p:txBody>
          <a:bodyPr wrap="none">
            <a:spAutoFit/>
          </a:bodyPr>
          <a:lstStyle/>
          <a:p>
            <a:pPr eaLnBrk="0" hangingPunct="0"/>
            <a:r>
              <a:rPr lang="en-US" altLang="en-US" sz="1600">
                <a:latin typeface="Calibri" pitchFamily="34" charset="0"/>
              </a:rPr>
              <a:t>Efluentes Líquidos</a:t>
            </a:r>
          </a:p>
        </p:txBody>
      </p:sp>
      <p:sp>
        <p:nvSpPr>
          <p:cNvPr id="13327" name="Text Box 21"/>
          <p:cNvSpPr txBox="1">
            <a:spLocks noChangeArrowheads="1"/>
          </p:cNvSpPr>
          <p:nvPr/>
        </p:nvSpPr>
        <p:spPr bwMode="auto">
          <a:xfrm>
            <a:off x="6573838" y="3786188"/>
            <a:ext cx="1555750" cy="336550"/>
          </a:xfrm>
          <a:prstGeom prst="rect">
            <a:avLst/>
          </a:prstGeom>
          <a:noFill/>
          <a:ln w="12700">
            <a:noFill/>
            <a:miter lim="800000"/>
            <a:headEnd type="none" w="sm" len="sm"/>
            <a:tailEnd type="none" w="sm" len="sm"/>
          </a:ln>
        </p:spPr>
        <p:txBody>
          <a:bodyPr wrap="none">
            <a:spAutoFit/>
          </a:bodyPr>
          <a:lstStyle/>
          <a:p>
            <a:pPr eaLnBrk="0" hangingPunct="0"/>
            <a:r>
              <a:rPr lang="en-US" altLang="en-US" sz="1600">
                <a:latin typeface="Calibri" pitchFamily="34" charset="0"/>
              </a:rPr>
              <a:t>Resíduos Sólidos</a:t>
            </a:r>
          </a:p>
        </p:txBody>
      </p:sp>
      <p:sp>
        <p:nvSpPr>
          <p:cNvPr id="13328" name="Line 22"/>
          <p:cNvSpPr>
            <a:spLocks noChangeShapeType="1"/>
          </p:cNvSpPr>
          <p:nvPr/>
        </p:nvSpPr>
        <p:spPr bwMode="auto">
          <a:xfrm flipV="1">
            <a:off x="2489200" y="4191000"/>
            <a:ext cx="808038" cy="4763"/>
          </a:xfrm>
          <a:prstGeom prst="line">
            <a:avLst/>
          </a:prstGeom>
          <a:noFill/>
          <a:ln w="38100">
            <a:solidFill>
              <a:schemeClr val="tx1"/>
            </a:solidFill>
            <a:round/>
            <a:headEnd type="none" w="sm" len="sm"/>
            <a:tailEnd type="triangle" w="med" len="med"/>
          </a:ln>
        </p:spPr>
        <p:txBody>
          <a:bodyPr wrap="none" anchor="ctr"/>
          <a:lstStyle/>
          <a:p>
            <a:endParaRPr lang="pt-BR"/>
          </a:p>
        </p:txBody>
      </p:sp>
      <p:sp>
        <p:nvSpPr>
          <p:cNvPr id="13329" name="Text Box 23"/>
          <p:cNvSpPr txBox="1">
            <a:spLocks noChangeArrowheads="1"/>
          </p:cNvSpPr>
          <p:nvPr/>
        </p:nvSpPr>
        <p:spPr bwMode="auto">
          <a:xfrm>
            <a:off x="6629400" y="2819400"/>
            <a:ext cx="1292225" cy="336550"/>
          </a:xfrm>
          <a:prstGeom prst="rect">
            <a:avLst/>
          </a:prstGeom>
          <a:noFill/>
          <a:ln w="12700">
            <a:noFill/>
            <a:miter lim="800000"/>
            <a:headEnd type="none" w="sm" len="sm"/>
            <a:tailEnd type="none" w="sm" len="sm"/>
          </a:ln>
        </p:spPr>
        <p:txBody>
          <a:bodyPr wrap="none">
            <a:spAutoFit/>
          </a:bodyPr>
          <a:lstStyle/>
          <a:p>
            <a:pPr eaLnBrk="0" hangingPunct="0"/>
            <a:r>
              <a:rPr lang="en-US" altLang="en-US" sz="1600">
                <a:latin typeface="Calibri" pitchFamily="34" charset="0"/>
              </a:rPr>
              <a:t>Produto Final</a:t>
            </a:r>
          </a:p>
        </p:txBody>
      </p:sp>
      <p:sp>
        <p:nvSpPr>
          <p:cNvPr id="13330" name="Text Box 24"/>
          <p:cNvSpPr txBox="1">
            <a:spLocks noChangeArrowheads="1"/>
          </p:cNvSpPr>
          <p:nvPr/>
        </p:nvSpPr>
        <p:spPr bwMode="auto">
          <a:xfrm>
            <a:off x="685800" y="2057400"/>
            <a:ext cx="2133600" cy="366713"/>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en-US" b="1">
                <a:latin typeface="Calibri" pitchFamily="34" charset="0"/>
              </a:rPr>
              <a:t>Entrada</a:t>
            </a:r>
            <a:endParaRPr lang="pt-BR" b="1">
              <a:latin typeface="Calibri" pitchFamily="34" charset="0"/>
            </a:endParaRPr>
          </a:p>
        </p:txBody>
      </p:sp>
      <p:sp>
        <p:nvSpPr>
          <p:cNvPr id="13331" name="Line 25"/>
          <p:cNvSpPr>
            <a:spLocks noChangeShapeType="1"/>
          </p:cNvSpPr>
          <p:nvPr/>
        </p:nvSpPr>
        <p:spPr bwMode="auto">
          <a:xfrm flipV="1">
            <a:off x="2527300" y="3124200"/>
            <a:ext cx="757238" cy="3175"/>
          </a:xfrm>
          <a:prstGeom prst="line">
            <a:avLst/>
          </a:prstGeom>
          <a:noFill/>
          <a:ln w="38100">
            <a:solidFill>
              <a:schemeClr val="tx1"/>
            </a:solidFill>
            <a:round/>
            <a:headEnd type="none" w="sm" len="sm"/>
            <a:tailEnd type="triangle" w="med" len="med"/>
          </a:ln>
        </p:spPr>
        <p:txBody>
          <a:bodyPr wrap="none" anchor="ctr"/>
          <a:lstStyle/>
          <a:p>
            <a:endParaRPr lang="pt-BR"/>
          </a:p>
        </p:txBody>
      </p:sp>
      <p:sp>
        <p:nvSpPr>
          <p:cNvPr id="13332" name="Line 49"/>
          <p:cNvSpPr>
            <a:spLocks noChangeShapeType="1"/>
          </p:cNvSpPr>
          <p:nvPr/>
        </p:nvSpPr>
        <p:spPr bwMode="auto">
          <a:xfrm>
            <a:off x="5638800" y="4316413"/>
            <a:ext cx="838200" cy="0"/>
          </a:xfrm>
          <a:prstGeom prst="line">
            <a:avLst/>
          </a:prstGeom>
          <a:noFill/>
          <a:ln w="34925">
            <a:solidFill>
              <a:schemeClr val="tx1"/>
            </a:solidFill>
            <a:round/>
            <a:headEnd/>
            <a:tailEnd type="triangle" w="med" len="med"/>
          </a:ln>
        </p:spPr>
        <p:txBody>
          <a:bodyPr/>
          <a:lstStyle/>
          <a:p>
            <a:endParaRPr lang="pt-BR"/>
          </a:p>
        </p:txBody>
      </p:sp>
      <p:sp>
        <p:nvSpPr>
          <p:cNvPr id="13333" name="Text Box 50"/>
          <p:cNvSpPr txBox="1">
            <a:spLocks noChangeArrowheads="1"/>
          </p:cNvSpPr>
          <p:nvPr/>
        </p:nvSpPr>
        <p:spPr bwMode="auto">
          <a:xfrm>
            <a:off x="6553200" y="4164013"/>
            <a:ext cx="2590800" cy="584775"/>
          </a:xfrm>
          <a:prstGeom prst="rect">
            <a:avLst/>
          </a:prstGeom>
          <a:noFill/>
          <a:ln w="9525">
            <a:noFill/>
            <a:miter lim="800000"/>
            <a:headEnd/>
            <a:tailEnd/>
          </a:ln>
        </p:spPr>
        <p:txBody>
          <a:bodyPr>
            <a:spAutoFit/>
          </a:bodyPr>
          <a:lstStyle/>
          <a:p>
            <a:pPr>
              <a:spcBef>
                <a:spcPct val="50000"/>
              </a:spcBef>
            </a:pPr>
            <a:r>
              <a:rPr lang="en-US" sz="1600" dirty="0">
                <a:latin typeface="Calibri" pitchFamily="34" charset="0"/>
              </a:rPr>
              <a:t>Prod. </a:t>
            </a:r>
            <a:r>
              <a:rPr lang="en-US" sz="1600" dirty="0" err="1">
                <a:latin typeface="Calibri" pitchFamily="34" charset="0"/>
              </a:rPr>
              <a:t>Intermediários</a:t>
            </a:r>
            <a:r>
              <a:rPr lang="en-US" sz="1600" dirty="0">
                <a:latin typeface="Calibri" pitchFamily="34" charset="0"/>
              </a:rPr>
              <a:t>, </a:t>
            </a:r>
            <a:r>
              <a:rPr lang="en-US" sz="1600" dirty="0" err="1">
                <a:latin typeface="Calibri" pitchFamily="34" charset="0"/>
              </a:rPr>
              <a:t>coprodutos</a:t>
            </a:r>
            <a:endParaRPr lang="en-US" sz="1600" dirty="0">
              <a:latin typeface="Calibri" pitchFamily="34" charset="0"/>
            </a:endParaRPr>
          </a:p>
        </p:txBody>
      </p:sp>
      <p:sp>
        <p:nvSpPr>
          <p:cNvPr id="13334" name="Text Box 24"/>
          <p:cNvSpPr txBox="1">
            <a:spLocks noChangeArrowheads="1"/>
          </p:cNvSpPr>
          <p:nvPr/>
        </p:nvSpPr>
        <p:spPr bwMode="auto">
          <a:xfrm>
            <a:off x="6477000" y="2057400"/>
            <a:ext cx="2133600" cy="366713"/>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pt-BR" b="1">
                <a:latin typeface="Calibri" pitchFamily="34" charset="0"/>
              </a:rPr>
              <a:t>Saída</a:t>
            </a:r>
          </a:p>
        </p:txBody>
      </p:sp>
      <p:sp>
        <p:nvSpPr>
          <p:cNvPr id="31" name="Rectangle 2"/>
          <p:cNvSpPr txBox="1">
            <a:spLocks noChangeArrowheads="1"/>
          </p:cNvSpPr>
          <p:nvPr/>
        </p:nvSpPr>
        <p:spPr>
          <a:xfrm>
            <a:off x="0" y="0"/>
            <a:ext cx="9144000" cy="1143000"/>
          </a:xfrm>
          <a:prstGeom prst="rect">
            <a:avLst/>
          </a:prstGeom>
        </p:spPr>
        <p:txBody>
          <a:bodyPr anchor="ctr"/>
          <a:lstStyle/>
          <a:p>
            <a:pPr algn="ctr">
              <a:defRPr/>
            </a:pPr>
            <a:r>
              <a:rPr lang="en-US" sz="4000" b="1">
                <a:solidFill>
                  <a:srgbClr val="FF0000"/>
                </a:solidFill>
                <a:effectLst>
                  <a:outerShdw blurRad="38100" dist="38100" dir="2700000" algn="tl">
                    <a:srgbClr val="C0C0C0"/>
                  </a:outerShdw>
                </a:effectLst>
                <a:latin typeface="Calibri" pitchFamily="34" charset="0"/>
              </a:rPr>
              <a:t>Processo elementar</a:t>
            </a:r>
            <a:endParaRPr lang="en-US" sz="4000">
              <a:solidFill>
                <a:srgbClr val="FF0000"/>
              </a:solidFill>
              <a:effectLst>
                <a:outerShdw blurRad="38100" dist="38100" dir="2700000" algn="tl">
                  <a:srgbClr val="C0C0C0"/>
                </a:outerShdw>
              </a:effectLst>
              <a:latin typeface="Calibri" pitchFamily="34" charset="0"/>
            </a:endParaRPr>
          </a:p>
        </p:txBody>
      </p:sp>
      <p:sp>
        <p:nvSpPr>
          <p:cNvPr id="13336" name="Rectangle 29"/>
          <p:cNvSpPr>
            <a:spLocks noChangeArrowheads="1"/>
          </p:cNvSpPr>
          <p:nvPr/>
        </p:nvSpPr>
        <p:spPr bwMode="auto">
          <a:xfrm>
            <a:off x="762000" y="3657600"/>
            <a:ext cx="1828800" cy="825500"/>
          </a:xfrm>
          <a:prstGeom prst="rect">
            <a:avLst/>
          </a:prstGeom>
          <a:noFill/>
          <a:ln w="9525">
            <a:noFill/>
            <a:miter lim="800000"/>
            <a:headEnd/>
            <a:tailEnd/>
          </a:ln>
        </p:spPr>
        <p:txBody>
          <a:bodyPr>
            <a:spAutoFit/>
          </a:bodyPr>
          <a:lstStyle/>
          <a:p>
            <a:r>
              <a:rPr lang="en-US" sz="1600">
                <a:latin typeface="Calibri" pitchFamily="34" charset="0"/>
              </a:rPr>
              <a:t>Prod. Intermediários e coprodutos</a:t>
            </a:r>
            <a:endParaRPr lang="pt-BR" sz="1600">
              <a:latin typeface="Calibri" pitchFamily="34" charset="0"/>
            </a:endParaRPr>
          </a:p>
        </p:txBody>
      </p:sp>
      <p:sp>
        <p:nvSpPr>
          <p:cNvPr id="13337" name="Line 22"/>
          <p:cNvSpPr>
            <a:spLocks noChangeShapeType="1"/>
          </p:cNvSpPr>
          <p:nvPr/>
        </p:nvSpPr>
        <p:spPr bwMode="auto">
          <a:xfrm flipV="1">
            <a:off x="2438400" y="3657600"/>
            <a:ext cx="808038" cy="4763"/>
          </a:xfrm>
          <a:prstGeom prst="line">
            <a:avLst/>
          </a:prstGeom>
          <a:noFill/>
          <a:ln w="38100">
            <a:solidFill>
              <a:schemeClr val="tx1"/>
            </a:solidFill>
            <a:round/>
            <a:headEnd type="none" w="sm" len="sm"/>
            <a:tailEnd type="triangle" w="med" len="med"/>
          </a:ln>
        </p:spPr>
        <p:txBody>
          <a:bodyPr wrap="none" anchor="ctr"/>
          <a:lstStyle/>
          <a:p>
            <a:endParaRPr lang="pt-BR"/>
          </a:p>
        </p:txBody>
      </p:sp>
    </p:spTree>
    <p:extLst>
      <p:ext uri="{BB962C8B-B14F-4D97-AF65-F5344CB8AC3E}">
        <p14:creationId xmlns:p14="http://schemas.microsoft.com/office/powerpoint/2010/main" val="32972472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0610" name="Picture 2" descr="3"/>
          <p:cNvPicPr>
            <a:picLocks noChangeAspect="1" noChangeArrowheads="1"/>
          </p:cNvPicPr>
          <p:nvPr/>
        </p:nvPicPr>
        <p:blipFill>
          <a:blip r:embed="rId3" cstate="print"/>
          <a:srcRect/>
          <a:stretch>
            <a:fillRect/>
          </a:stretch>
        </p:blipFill>
        <p:spPr bwMode="auto">
          <a:xfrm>
            <a:off x="3028950" y="1905000"/>
            <a:ext cx="3055938" cy="4481513"/>
          </a:xfrm>
          <a:prstGeom prst="rect">
            <a:avLst/>
          </a:prstGeom>
          <a:noFill/>
          <a:ln w="9525">
            <a:noFill/>
            <a:miter lim="800000"/>
            <a:headEnd/>
            <a:tailEnd/>
          </a:ln>
        </p:spPr>
      </p:pic>
      <p:pic>
        <p:nvPicPr>
          <p:cNvPr id="1860611" name="Picture 3" descr="10 produtos"/>
          <p:cNvPicPr>
            <a:picLocks noChangeAspect="1" noChangeArrowheads="1"/>
          </p:cNvPicPr>
          <p:nvPr/>
        </p:nvPicPr>
        <p:blipFill>
          <a:blip r:embed="rId4" cstate="print"/>
          <a:srcRect/>
          <a:stretch>
            <a:fillRect/>
          </a:stretch>
        </p:blipFill>
        <p:spPr bwMode="auto">
          <a:xfrm>
            <a:off x="609600" y="990600"/>
            <a:ext cx="8272463" cy="746125"/>
          </a:xfrm>
          <a:prstGeom prst="rect">
            <a:avLst/>
          </a:prstGeom>
          <a:noFill/>
          <a:ln w="9525">
            <a:noFill/>
            <a:miter lim="800000"/>
            <a:headEnd/>
            <a:tailEnd/>
          </a:ln>
        </p:spPr>
      </p:pic>
      <p:sp>
        <p:nvSpPr>
          <p:cNvPr id="1860612"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28488900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2658" name="Picture 2" descr="4"/>
          <p:cNvPicPr>
            <a:picLocks noChangeAspect="1" noChangeArrowheads="1"/>
          </p:cNvPicPr>
          <p:nvPr/>
        </p:nvPicPr>
        <p:blipFill>
          <a:blip r:embed="rId3" cstate="print"/>
          <a:srcRect/>
          <a:stretch>
            <a:fillRect/>
          </a:stretch>
        </p:blipFill>
        <p:spPr bwMode="auto">
          <a:xfrm>
            <a:off x="3024188" y="1973263"/>
            <a:ext cx="2835275" cy="4122737"/>
          </a:xfrm>
          <a:prstGeom prst="rect">
            <a:avLst/>
          </a:prstGeom>
          <a:noFill/>
          <a:ln w="9525">
            <a:noFill/>
            <a:miter lim="800000"/>
            <a:headEnd/>
            <a:tailEnd/>
          </a:ln>
        </p:spPr>
      </p:pic>
      <p:pic>
        <p:nvPicPr>
          <p:cNvPr id="1862659" name="Picture 3" descr="10 produtos"/>
          <p:cNvPicPr>
            <a:picLocks noChangeAspect="1" noChangeArrowheads="1"/>
          </p:cNvPicPr>
          <p:nvPr/>
        </p:nvPicPr>
        <p:blipFill>
          <a:blip r:embed="rId4" cstate="print"/>
          <a:srcRect/>
          <a:stretch>
            <a:fillRect/>
          </a:stretch>
        </p:blipFill>
        <p:spPr bwMode="auto">
          <a:xfrm>
            <a:off x="685800" y="1125538"/>
            <a:ext cx="8196263" cy="739775"/>
          </a:xfrm>
          <a:prstGeom prst="rect">
            <a:avLst/>
          </a:prstGeom>
          <a:noFill/>
          <a:ln w="9525">
            <a:noFill/>
            <a:miter lim="800000"/>
            <a:headEnd/>
            <a:tailEnd/>
          </a:ln>
        </p:spPr>
      </p:pic>
      <p:sp>
        <p:nvSpPr>
          <p:cNvPr id="1862660"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22824448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4706" name="Picture 2" descr="5"/>
          <p:cNvPicPr>
            <a:picLocks noChangeAspect="1" noChangeArrowheads="1"/>
          </p:cNvPicPr>
          <p:nvPr/>
        </p:nvPicPr>
        <p:blipFill>
          <a:blip r:embed="rId3" cstate="print"/>
          <a:srcRect/>
          <a:stretch>
            <a:fillRect/>
          </a:stretch>
        </p:blipFill>
        <p:spPr bwMode="auto">
          <a:xfrm>
            <a:off x="2865438" y="1903413"/>
            <a:ext cx="3113087" cy="4344987"/>
          </a:xfrm>
          <a:prstGeom prst="rect">
            <a:avLst/>
          </a:prstGeom>
          <a:noFill/>
          <a:ln w="9525">
            <a:noFill/>
            <a:miter lim="800000"/>
            <a:headEnd/>
            <a:tailEnd/>
          </a:ln>
        </p:spPr>
      </p:pic>
      <p:pic>
        <p:nvPicPr>
          <p:cNvPr id="1864707" name="Picture 3" descr="10 produtos"/>
          <p:cNvPicPr>
            <a:picLocks noChangeAspect="1" noChangeArrowheads="1"/>
          </p:cNvPicPr>
          <p:nvPr/>
        </p:nvPicPr>
        <p:blipFill>
          <a:blip r:embed="rId4" cstate="print"/>
          <a:srcRect/>
          <a:stretch>
            <a:fillRect/>
          </a:stretch>
        </p:blipFill>
        <p:spPr bwMode="auto">
          <a:xfrm>
            <a:off x="914400" y="914400"/>
            <a:ext cx="7891463" cy="712788"/>
          </a:xfrm>
          <a:prstGeom prst="rect">
            <a:avLst/>
          </a:prstGeom>
          <a:noFill/>
          <a:ln w="9525">
            <a:noFill/>
            <a:miter lim="800000"/>
            <a:headEnd/>
            <a:tailEnd/>
          </a:ln>
        </p:spPr>
      </p:pic>
      <p:sp>
        <p:nvSpPr>
          <p:cNvPr id="1864708"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42575894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6754" name="Picture 2" descr="6"/>
          <p:cNvPicPr>
            <a:picLocks noChangeAspect="1" noChangeArrowheads="1"/>
          </p:cNvPicPr>
          <p:nvPr/>
        </p:nvPicPr>
        <p:blipFill>
          <a:blip r:embed="rId3" cstate="print"/>
          <a:srcRect/>
          <a:stretch>
            <a:fillRect/>
          </a:stretch>
        </p:blipFill>
        <p:spPr bwMode="auto">
          <a:xfrm>
            <a:off x="3048000" y="1752600"/>
            <a:ext cx="2816225" cy="4619625"/>
          </a:xfrm>
          <a:prstGeom prst="rect">
            <a:avLst/>
          </a:prstGeom>
          <a:noFill/>
          <a:ln w="9525">
            <a:noFill/>
            <a:miter lim="800000"/>
            <a:headEnd/>
            <a:tailEnd/>
          </a:ln>
        </p:spPr>
      </p:pic>
      <p:pic>
        <p:nvPicPr>
          <p:cNvPr id="1866755" name="Picture 3" descr="10 produtos"/>
          <p:cNvPicPr>
            <a:picLocks noChangeAspect="1" noChangeArrowheads="1"/>
          </p:cNvPicPr>
          <p:nvPr/>
        </p:nvPicPr>
        <p:blipFill>
          <a:blip r:embed="rId4" cstate="print"/>
          <a:srcRect/>
          <a:stretch>
            <a:fillRect/>
          </a:stretch>
        </p:blipFill>
        <p:spPr bwMode="auto">
          <a:xfrm>
            <a:off x="685800" y="914400"/>
            <a:ext cx="8120063" cy="733425"/>
          </a:xfrm>
          <a:prstGeom prst="rect">
            <a:avLst/>
          </a:prstGeom>
          <a:noFill/>
          <a:ln w="9525">
            <a:noFill/>
            <a:miter lim="800000"/>
            <a:headEnd/>
            <a:tailEnd/>
          </a:ln>
        </p:spPr>
      </p:pic>
      <p:sp>
        <p:nvSpPr>
          <p:cNvPr id="1866756"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14009330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8802" name="Picture 2" descr="7"/>
          <p:cNvPicPr>
            <a:picLocks noChangeAspect="1" noChangeArrowheads="1"/>
          </p:cNvPicPr>
          <p:nvPr/>
        </p:nvPicPr>
        <p:blipFill>
          <a:blip r:embed="rId3" cstate="print"/>
          <a:srcRect/>
          <a:stretch>
            <a:fillRect/>
          </a:stretch>
        </p:blipFill>
        <p:spPr bwMode="auto">
          <a:xfrm>
            <a:off x="2986088" y="1958975"/>
            <a:ext cx="3098800" cy="4137025"/>
          </a:xfrm>
          <a:prstGeom prst="rect">
            <a:avLst/>
          </a:prstGeom>
          <a:noFill/>
          <a:ln w="9525">
            <a:noFill/>
            <a:miter lim="800000"/>
            <a:headEnd/>
            <a:tailEnd/>
          </a:ln>
        </p:spPr>
      </p:pic>
      <p:pic>
        <p:nvPicPr>
          <p:cNvPr id="1868803" name="Picture 3" descr="10 produtos"/>
          <p:cNvPicPr>
            <a:picLocks noChangeAspect="1" noChangeArrowheads="1"/>
          </p:cNvPicPr>
          <p:nvPr/>
        </p:nvPicPr>
        <p:blipFill>
          <a:blip r:embed="rId4" cstate="print"/>
          <a:srcRect/>
          <a:stretch>
            <a:fillRect/>
          </a:stretch>
        </p:blipFill>
        <p:spPr bwMode="auto">
          <a:xfrm>
            <a:off x="609600" y="914400"/>
            <a:ext cx="8196263" cy="739775"/>
          </a:xfrm>
          <a:prstGeom prst="rect">
            <a:avLst/>
          </a:prstGeom>
          <a:noFill/>
          <a:ln w="9525">
            <a:noFill/>
            <a:miter lim="800000"/>
            <a:headEnd/>
            <a:tailEnd/>
          </a:ln>
        </p:spPr>
      </p:pic>
      <p:sp>
        <p:nvSpPr>
          <p:cNvPr id="1868804"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5338433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0850" name="Picture 2" descr="8"/>
          <p:cNvPicPr>
            <a:picLocks noChangeAspect="1" noChangeArrowheads="1"/>
          </p:cNvPicPr>
          <p:nvPr/>
        </p:nvPicPr>
        <p:blipFill>
          <a:blip r:embed="rId3" cstate="print"/>
          <a:srcRect/>
          <a:stretch>
            <a:fillRect/>
          </a:stretch>
        </p:blipFill>
        <p:spPr bwMode="auto">
          <a:xfrm>
            <a:off x="3071813" y="1773238"/>
            <a:ext cx="2940050" cy="4322762"/>
          </a:xfrm>
          <a:prstGeom prst="rect">
            <a:avLst/>
          </a:prstGeom>
          <a:noFill/>
          <a:ln w="9525">
            <a:noFill/>
            <a:miter lim="800000"/>
            <a:headEnd/>
            <a:tailEnd/>
          </a:ln>
        </p:spPr>
      </p:pic>
      <p:pic>
        <p:nvPicPr>
          <p:cNvPr id="1870851" name="Picture 3" descr="10 produtos"/>
          <p:cNvPicPr>
            <a:picLocks noChangeAspect="1" noChangeArrowheads="1"/>
          </p:cNvPicPr>
          <p:nvPr/>
        </p:nvPicPr>
        <p:blipFill>
          <a:blip r:embed="rId4" cstate="print"/>
          <a:srcRect/>
          <a:stretch>
            <a:fillRect/>
          </a:stretch>
        </p:blipFill>
        <p:spPr bwMode="auto">
          <a:xfrm>
            <a:off x="762000" y="990600"/>
            <a:ext cx="8120063" cy="733425"/>
          </a:xfrm>
          <a:prstGeom prst="rect">
            <a:avLst/>
          </a:prstGeom>
          <a:noFill/>
          <a:ln w="9525">
            <a:noFill/>
            <a:miter lim="800000"/>
            <a:headEnd/>
            <a:tailEnd/>
          </a:ln>
        </p:spPr>
      </p:pic>
      <p:sp>
        <p:nvSpPr>
          <p:cNvPr id="1870852"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8541336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2898" name="Picture 2" descr="10 produtos"/>
          <p:cNvPicPr>
            <a:picLocks noChangeAspect="1" noChangeArrowheads="1"/>
          </p:cNvPicPr>
          <p:nvPr/>
        </p:nvPicPr>
        <p:blipFill>
          <a:blip r:embed="rId3" cstate="print"/>
          <a:srcRect/>
          <a:stretch>
            <a:fillRect/>
          </a:stretch>
        </p:blipFill>
        <p:spPr bwMode="auto">
          <a:xfrm>
            <a:off x="1066800" y="1066800"/>
            <a:ext cx="7772400" cy="701675"/>
          </a:xfrm>
          <a:prstGeom prst="rect">
            <a:avLst/>
          </a:prstGeom>
          <a:noFill/>
          <a:ln w="9525">
            <a:noFill/>
            <a:miter lim="800000"/>
            <a:headEnd/>
            <a:tailEnd/>
          </a:ln>
        </p:spPr>
      </p:pic>
      <p:pic>
        <p:nvPicPr>
          <p:cNvPr id="1872899" name="Picture 3" descr="9"/>
          <p:cNvPicPr>
            <a:picLocks noChangeAspect="1" noChangeArrowheads="1"/>
          </p:cNvPicPr>
          <p:nvPr/>
        </p:nvPicPr>
        <p:blipFill>
          <a:blip r:embed="rId4" cstate="print"/>
          <a:srcRect/>
          <a:stretch>
            <a:fillRect/>
          </a:stretch>
        </p:blipFill>
        <p:spPr bwMode="auto">
          <a:xfrm>
            <a:off x="2882900" y="1916113"/>
            <a:ext cx="3417888" cy="4408487"/>
          </a:xfrm>
          <a:prstGeom prst="rect">
            <a:avLst/>
          </a:prstGeom>
          <a:noFill/>
          <a:ln w="9525">
            <a:noFill/>
            <a:miter lim="800000"/>
            <a:headEnd/>
            <a:tailEnd/>
          </a:ln>
        </p:spPr>
      </p:pic>
      <p:sp>
        <p:nvSpPr>
          <p:cNvPr id="1872900"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29963732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946" name="Picture 2" descr="10"/>
          <p:cNvPicPr>
            <a:picLocks noChangeAspect="1" noChangeArrowheads="1"/>
          </p:cNvPicPr>
          <p:nvPr/>
        </p:nvPicPr>
        <p:blipFill>
          <a:blip r:embed="rId3" cstate="print"/>
          <a:srcRect/>
          <a:stretch>
            <a:fillRect/>
          </a:stretch>
        </p:blipFill>
        <p:spPr bwMode="auto">
          <a:xfrm>
            <a:off x="3086100" y="1900238"/>
            <a:ext cx="2854325" cy="3967162"/>
          </a:xfrm>
          <a:prstGeom prst="rect">
            <a:avLst/>
          </a:prstGeom>
          <a:noFill/>
          <a:ln w="9525">
            <a:noFill/>
            <a:miter lim="800000"/>
            <a:headEnd/>
            <a:tailEnd/>
          </a:ln>
        </p:spPr>
      </p:pic>
      <p:pic>
        <p:nvPicPr>
          <p:cNvPr id="1874947" name="Picture 3" descr="10 produtos"/>
          <p:cNvPicPr>
            <a:picLocks noChangeAspect="1" noChangeArrowheads="1"/>
          </p:cNvPicPr>
          <p:nvPr/>
        </p:nvPicPr>
        <p:blipFill>
          <a:blip r:embed="rId4" cstate="print"/>
          <a:srcRect/>
          <a:stretch>
            <a:fillRect/>
          </a:stretch>
        </p:blipFill>
        <p:spPr bwMode="auto">
          <a:xfrm>
            <a:off x="1066800" y="914400"/>
            <a:ext cx="7510463" cy="677863"/>
          </a:xfrm>
          <a:prstGeom prst="rect">
            <a:avLst/>
          </a:prstGeom>
          <a:noFill/>
          <a:ln w="9525">
            <a:noFill/>
            <a:miter lim="800000"/>
            <a:headEnd/>
            <a:tailEnd/>
          </a:ln>
        </p:spPr>
      </p:pic>
      <p:sp>
        <p:nvSpPr>
          <p:cNvPr id="1874948"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7194382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6994" name="Picture 2" descr="Os 10 produtos"/>
          <p:cNvPicPr>
            <a:picLocks noChangeAspect="1" noChangeArrowheads="1"/>
          </p:cNvPicPr>
          <p:nvPr/>
        </p:nvPicPr>
        <p:blipFill>
          <a:blip r:embed="rId3" cstate="print"/>
          <a:srcRect/>
          <a:stretch>
            <a:fillRect/>
          </a:stretch>
        </p:blipFill>
        <p:spPr bwMode="auto">
          <a:xfrm>
            <a:off x="838200" y="1260475"/>
            <a:ext cx="7478713" cy="5027613"/>
          </a:xfrm>
          <a:prstGeom prst="rect">
            <a:avLst/>
          </a:prstGeom>
          <a:noFill/>
          <a:ln w="9525">
            <a:noFill/>
            <a:miter lim="800000"/>
            <a:headEnd/>
            <a:tailEnd/>
          </a:ln>
        </p:spPr>
      </p:pic>
      <p:sp>
        <p:nvSpPr>
          <p:cNvPr id="1876995" name="Rectangle 3"/>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0555322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2" name="Rectangle 2"/>
          <p:cNvSpPr>
            <a:spLocks noGrp="1" noChangeArrowheads="1"/>
          </p:cNvSpPr>
          <p:nvPr>
            <p:ph type="body" idx="1"/>
          </p:nvPr>
        </p:nvSpPr>
        <p:spPr>
          <a:xfrm>
            <a:off x="1143000" y="2308225"/>
            <a:ext cx="7232650" cy="849313"/>
          </a:xfrm>
        </p:spPr>
        <p:txBody>
          <a:bodyPr/>
          <a:lstStyle/>
          <a:p>
            <a:pPr eaLnBrk="1" hangingPunct="1"/>
            <a:r>
              <a:rPr lang="pt-BR"/>
              <a:t>Álcool Combustível</a:t>
            </a:r>
          </a:p>
          <a:p>
            <a:pPr eaLnBrk="1" hangingPunct="1"/>
            <a:endParaRPr lang="pt-BR"/>
          </a:p>
          <a:p>
            <a:pPr eaLnBrk="1" hangingPunct="1"/>
            <a:endParaRPr lang="pt-BR"/>
          </a:p>
        </p:txBody>
      </p:sp>
      <p:sp>
        <p:nvSpPr>
          <p:cNvPr id="1951747" name="Rectangle 3"/>
          <p:cNvSpPr>
            <a:spLocks noGrp="1" noChangeArrowheads="1"/>
          </p:cNvSpPr>
          <p:nvPr>
            <p:ph type="title"/>
          </p:nvPr>
        </p:nvSpPr>
        <p:spPr>
          <a:xfrm>
            <a:off x="457200" y="461963"/>
            <a:ext cx="6275040" cy="735012"/>
          </a:xfrm>
        </p:spPr>
        <p:txBody>
          <a:bodyPr/>
          <a:lstStyle/>
          <a:p>
            <a:pPr algn="ctr" eaLnBrk="1" hangingPunct="1"/>
            <a:r>
              <a:rPr lang="en-US" i="1" dirty="0" err="1"/>
              <a:t>Estudo</a:t>
            </a:r>
            <a:r>
              <a:rPr lang="en-US" i="1" dirty="0"/>
              <a:t> de </a:t>
            </a:r>
            <a:r>
              <a:rPr lang="en-US" i="1" dirty="0" err="1"/>
              <a:t>Caso</a:t>
            </a:r>
            <a:r>
              <a:rPr lang="en-US" i="1" dirty="0"/>
              <a:t> - ACV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igura acv"/>
          <p:cNvPicPr>
            <a:picLocks noChangeAspect="1" noChangeArrowheads="1"/>
          </p:cNvPicPr>
          <p:nvPr/>
        </p:nvPicPr>
        <p:blipFill>
          <a:blip r:embed="rId3" cstate="print">
            <a:lum bright="-6000"/>
          </a:blip>
          <a:srcRect b="3729"/>
          <a:stretch>
            <a:fillRect/>
          </a:stretch>
        </p:blipFill>
        <p:spPr bwMode="auto">
          <a:xfrm>
            <a:off x="468313" y="990600"/>
            <a:ext cx="8153400" cy="5205413"/>
          </a:xfrm>
          <a:prstGeom prst="rect">
            <a:avLst/>
          </a:prstGeom>
          <a:noFill/>
          <a:ln w="28575">
            <a:solidFill>
              <a:srgbClr val="000000"/>
            </a:solidFill>
            <a:miter lim="800000"/>
            <a:headEnd/>
            <a:tailEnd/>
          </a:ln>
        </p:spPr>
      </p:pic>
      <p:sp>
        <p:nvSpPr>
          <p:cNvPr id="4" name="Rectangle 2"/>
          <p:cNvSpPr txBox="1">
            <a:spLocks noChangeArrowheads="1"/>
          </p:cNvSpPr>
          <p:nvPr/>
        </p:nvSpPr>
        <p:spPr>
          <a:xfrm>
            <a:off x="0" y="0"/>
            <a:ext cx="91440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Avaliação</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do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Ciclo</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de Vida</a:t>
            </a:r>
          </a:p>
        </p:txBody>
      </p:sp>
      <p:sp>
        <p:nvSpPr>
          <p:cNvPr id="2" name="Rectangle 2"/>
          <p:cNvSpPr txBox="1">
            <a:spLocks noChangeArrowheads="1"/>
          </p:cNvSpPr>
          <p:nvPr/>
        </p:nvSpPr>
        <p:spPr>
          <a:xfrm>
            <a:off x="-838200" y="5943600"/>
            <a:ext cx="9144000" cy="1143000"/>
          </a:xfrm>
          <a:prstGeom prst="rect">
            <a:avLst/>
          </a:prstGeom>
        </p:spPr>
        <p:txBody>
          <a:bodyPr anchor="ctr"/>
          <a:lstStyle/>
          <a:p>
            <a:pPr algn="ctr">
              <a:defRPr/>
            </a:pPr>
            <a:r>
              <a:rPr lang="en-US" sz="3600" b="1">
                <a:solidFill>
                  <a:srgbClr val="FF0000"/>
                </a:solidFill>
                <a:effectLst>
                  <a:outerShdw blurRad="38100" dist="38100" dir="2700000" algn="tl">
                    <a:srgbClr val="C0C0C0"/>
                  </a:outerShdw>
                </a:effectLst>
                <a:latin typeface="Calibri" pitchFamily="34" charset="0"/>
              </a:rPr>
              <a:t>+ Impactos Ambientais Potenciais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3" name="Espaço Reservado para Rodapé 3"/>
          <p:cNvSpPr>
            <a:spLocks noGrp="1"/>
          </p:cNvSpPr>
          <p:nvPr>
            <p:ph type="ftr" sz="quarter" idx="10"/>
          </p:nvPr>
        </p:nvSpPr>
        <p:spPr>
          <a:noFill/>
        </p:spPr>
        <p:txBody>
          <a:bodyPr/>
          <a:lstStyle/>
          <a:p>
            <a:r>
              <a:rPr lang="pt-BR"/>
              <a:t>Adequação Ambiental de Empresas - Prof. Aldo R. Ometto - </a:t>
            </a:r>
            <a:fld id="{7B6FAEFA-E142-4101-B736-F2CEA6FA059D}" type="slidenum">
              <a:rPr lang="pt-BR" smtClean="0"/>
              <a:pPr/>
              <a:t>110</a:t>
            </a:fld>
            <a:endParaRPr lang="pt-BR"/>
          </a:p>
        </p:txBody>
      </p:sp>
      <p:sp>
        <p:nvSpPr>
          <p:cNvPr id="1953794" name="Rectangle 2"/>
          <p:cNvSpPr>
            <a:spLocks noGrp="1" noChangeArrowheads="1"/>
          </p:cNvSpPr>
          <p:nvPr>
            <p:ph type="body" idx="1"/>
          </p:nvPr>
        </p:nvSpPr>
        <p:spPr>
          <a:xfrm>
            <a:off x="2667000" y="762000"/>
            <a:ext cx="6400800" cy="2514600"/>
          </a:xfrm>
        </p:spPr>
        <p:txBody>
          <a:bodyPr/>
          <a:lstStyle/>
          <a:p>
            <a:pPr algn="ctr" eaLnBrk="1" hangingPunct="1">
              <a:lnSpc>
                <a:spcPct val="95000"/>
              </a:lnSpc>
              <a:spcBef>
                <a:spcPct val="35000"/>
              </a:spcBef>
              <a:buClr>
                <a:schemeClr val="bg1"/>
              </a:buClr>
              <a:buFontTx/>
              <a:buChar char="•"/>
            </a:pPr>
            <a:r>
              <a:rPr lang="pt-BR" sz="2100" b="1">
                <a:cs typeface="Times New Roman" pitchFamily="18" charset="0"/>
              </a:rPr>
              <a:t>Aspectos Positivos:</a:t>
            </a:r>
          </a:p>
          <a:p>
            <a:pPr lvl="1" eaLnBrk="1" hangingPunct="1">
              <a:lnSpc>
                <a:spcPct val="95000"/>
              </a:lnSpc>
              <a:spcBef>
                <a:spcPct val="35000"/>
              </a:spcBef>
              <a:buClr>
                <a:schemeClr val="bg1"/>
              </a:buClr>
              <a:buFontTx/>
              <a:buChar char="•"/>
            </a:pPr>
            <a:r>
              <a:rPr lang="pt-BR" sz="2200">
                <a:cs typeface="Times New Roman" pitchFamily="18" charset="0"/>
              </a:rPr>
              <a:t>Alto potencial do setor sucroalcooleiro-energético</a:t>
            </a:r>
          </a:p>
          <a:p>
            <a:pPr lvl="1" eaLnBrk="1" hangingPunct="1">
              <a:lnSpc>
                <a:spcPct val="95000"/>
              </a:lnSpc>
              <a:spcBef>
                <a:spcPct val="35000"/>
              </a:spcBef>
              <a:buClr>
                <a:schemeClr val="bg1"/>
              </a:buClr>
              <a:buFontTx/>
              <a:buChar char="•"/>
            </a:pPr>
            <a:r>
              <a:rPr lang="pt-BR" sz="2200">
                <a:cs typeface="Times New Roman" pitchFamily="18" charset="0"/>
              </a:rPr>
              <a:t>Álcool: combustível de fonte renovável; alternativo e menos poluente que os fósseis durante a combustão e estratégico para o Brasil e Estado de São Paulo</a:t>
            </a:r>
          </a:p>
          <a:p>
            <a:pPr eaLnBrk="1" hangingPunct="1">
              <a:lnSpc>
                <a:spcPct val="90000"/>
              </a:lnSpc>
              <a:spcBef>
                <a:spcPct val="35000"/>
              </a:spcBef>
              <a:buClr>
                <a:schemeClr val="bg1"/>
              </a:buClr>
              <a:buFontTx/>
              <a:buChar char="•"/>
            </a:pPr>
            <a:endParaRPr lang="pt-BR" sz="2100" b="1">
              <a:solidFill>
                <a:srgbClr val="006600"/>
              </a:solidFill>
              <a:cs typeface="Times New Roman" pitchFamily="18" charset="0"/>
            </a:endParaRPr>
          </a:p>
          <a:p>
            <a:pPr eaLnBrk="1" hangingPunct="1">
              <a:lnSpc>
                <a:spcPct val="90000"/>
              </a:lnSpc>
              <a:spcBef>
                <a:spcPct val="0"/>
              </a:spcBef>
              <a:buClr>
                <a:schemeClr val="bg1"/>
              </a:buClr>
              <a:buFontTx/>
              <a:buChar char="•"/>
            </a:pPr>
            <a:endParaRPr lang="pt-BR" sz="2100">
              <a:cs typeface="Times New Roman" pitchFamily="18" charset="0"/>
            </a:endParaRPr>
          </a:p>
          <a:p>
            <a:pPr eaLnBrk="1" hangingPunct="1">
              <a:lnSpc>
                <a:spcPct val="90000"/>
              </a:lnSpc>
            </a:pPr>
            <a:endParaRPr lang="pt-BR" sz="2100"/>
          </a:p>
          <a:p>
            <a:pPr eaLnBrk="1" hangingPunct="1">
              <a:lnSpc>
                <a:spcPct val="90000"/>
              </a:lnSpc>
              <a:buFontTx/>
              <a:buChar char="•"/>
            </a:pPr>
            <a:endParaRPr lang="pt-BR" sz="2100"/>
          </a:p>
        </p:txBody>
      </p:sp>
      <p:pic>
        <p:nvPicPr>
          <p:cNvPr id="1953795" name="Picture 3"/>
          <p:cNvPicPr>
            <a:picLocks noChangeAspect="1" noChangeArrowheads="1"/>
          </p:cNvPicPr>
          <p:nvPr/>
        </p:nvPicPr>
        <p:blipFill>
          <a:blip r:embed="rId3" cstate="print"/>
          <a:srcRect/>
          <a:stretch>
            <a:fillRect/>
          </a:stretch>
        </p:blipFill>
        <p:spPr bwMode="auto">
          <a:xfrm>
            <a:off x="685800" y="1143000"/>
            <a:ext cx="2286000" cy="2286000"/>
          </a:xfrm>
          <a:prstGeom prst="rect">
            <a:avLst/>
          </a:prstGeom>
          <a:noFill/>
          <a:ln w="9525">
            <a:solidFill>
              <a:schemeClr val="tx1"/>
            </a:solidFill>
            <a:miter lim="800000"/>
            <a:headEnd/>
            <a:tailEnd/>
          </a:ln>
        </p:spPr>
      </p:pic>
      <p:sp>
        <p:nvSpPr>
          <p:cNvPr id="811012" name="Text Box 4"/>
          <p:cNvSpPr txBox="1">
            <a:spLocks noChangeArrowheads="1"/>
          </p:cNvSpPr>
          <p:nvPr/>
        </p:nvSpPr>
        <p:spPr bwMode="auto">
          <a:xfrm>
            <a:off x="762000" y="3886200"/>
            <a:ext cx="7391400" cy="1992313"/>
          </a:xfrm>
          <a:prstGeom prst="rect">
            <a:avLst/>
          </a:prstGeom>
          <a:noFill/>
          <a:ln w="9525">
            <a:noFill/>
            <a:miter lim="800000"/>
            <a:headEnd/>
            <a:tailEnd/>
          </a:ln>
        </p:spPr>
        <p:txBody>
          <a:bodyPr>
            <a:spAutoFit/>
          </a:bodyPr>
          <a:lstStyle/>
          <a:p>
            <a:pPr>
              <a:lnSpc>
                <a:spcPct val="90000"/>
              </a:lnSpc>
              <a:spcBef>
                <a:spcPct val="35000"/>
              </a:spcBef>
              <a:buFontTx/>
              <a:buChar char="•"/>
            </a:pPr>
            <a:r>
              <a:rPr lang="pt-BR" sz="2400" b="1">
                <a:cs typeface="Times New Roman" pitchFamily="18" charset="0"/>
              </a:rPr>
              <a:t>Aspectos Negativos:</a:t>
            </a:r>
          </a:p>
          <a:p>
            <a:pPr lvl="1">
              <a:lnSpc>
                <a:spcPct val="90000"/>
              </a:lnSpc>
              <a:spcBef>
                <a:spcPct val="35000"/>
              </a:spcBef>
              <a:buFontTx/>
              <a:buChar char="•"/>
            </a:pPr>
            <a:r>
              <a:rPr lang="pt-BR" sz="2400">
                <a:cs typeface="Times New Roman" pitchFamily="18" charset="0"/>
              </a:rPr>
              <a:t>Impactos Ambientais Negativos: agrotóxicos, queimada, erosão, perda de biodiversidade, problemas de saúde, etc.</a:t>
            </a:r>
          </a:p>
          <a:p>
            <a:pPr lvl="1">
              <a:lnSpc>
                <a:spcPct val="90000"/>
              </a:lnSpc>
              <a:spcBef>
                <a:spcPct val="35000"/>
              </a:spcBef>
              <a:buFontTx/>
              <a:buChar char="•"/>
            </a:pPr>
            <a:r>
              <a:rPr lang="pt-BR" sz="2400">
                <a:cs typeface="Times New Roman" pitchFamily="18" charset="0"/>
              </a:rPr>
              <a:t>Perdas energéticas</a:t>
            </a:r>
          </a:p>
        </p:txBody>
      </p:sp>
      <p:sp>
        <p:nvSpPr>
          <p:cNvPr id="811013" name="Text Box 5"/>
          <p:cNvSpPr txBox="1">
            <a:spLocks noChangeArrowheads="1"/>
          </p:cNvSpPr>
          <p:nvPr/>
        </p:nvSpPr>
        <p:spPr bwMode="auto">
          <a:xfrm>
            <a:off x="990600" y="6064250"/>
            <a:ext cx="8153400" cy="793750"/>
          </a:xfrm>
          <a:prstGeom prst="rect">
            <a:avLst/>
          </a:prstGeom>
          <a:noFill/>
          <a:ln w="9525">
            <a:noFill/>
            <a:miter lim="800000"/>
            <a:headEnd/>
            <a:tailEnd/>
          </a:ln>
        </p:spPr>
        <p:txBody>
          <a:bodyPr>
            <a:spAutoFit/>
          </a:bodyPr>
          <a:lstStyle/>
          <a:p>
            <a:pPr>
              <a:lnSpc>
                <a:spcPct val="95000"/>
              </a:lnSpc>
              <a:spcBef>
                <a:spcPct val="35000"/>
              </a:spcBef>
              <a:buFontTx/>
              <a:buChar char="•"/>
            </a:pPr>
            <a:r>
              <a:rPr lang="pt-BR" sz="2000" b="1">
                <a:solidFill>
                  <a:srgbClr val="006600"/>
                </a:solidFill>
                <a:latin typeface="Verdana" pitchFamily="34" charset="0"/>
                <a:cs typeface="Times New Roman" pitchFamily="18" charset="0"/>
              </a:rPr>
              <a:t> Melhorar eficiência ambiental, produtiva e energética</a:t>
            </a:r>
          </a:p>
          <a:p>
            <a:pPr eaLnBrk="0" hangingPunct="0">
              <a:spcBef>
                <a:spcPct val="50000"/>
              </a:spcBef>
            </a:pPr>
            <a:endParaRPr lang="pt-BR" b="1">
              <a:solidFill>
                <a:srgbClr val="000000"/>
              </a:solidFill>
            </a:endParaRPr>
          </a:p>
        </p:txBody>
      </p:sp>
      <p:sp>
        <p:nvSpPr>
          <p:cNvPr id="1953798" name="Rectangle 6"/>
          <p:cNvSpPr>
            <a:spLocks noGrp="1" noChangeArrowheads="1"/>
          </p:cNvSpPr>
          <p:nvPr>
            <p:ph type="title"/>
          </p:nvPr>
        </p:nvSpPr>
        <p:spPr>
          <a:xfrm>
            <a:off x="468313" y="333375"/>
            <a:ext cx="4622800" cy="919163"/>
          </a:xfrm>
        </p:spPr>
        <p:txBody>
          <a:bodyPr/>
          <a:lstStyle/>
          <a:p>
            <a:pPr algn="ctr" eaLnBrk="1" hangingPunct="1"/>
            <a:r>
              <a:rPr lang="en-US" i="1"/>
              <a:t>Justificativas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1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1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2" grpId="0" autoUpdateAnimBg="0"/>
      <p:bldP spid="811013"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75" name="Espaço Reservado para Rodapé 3"/>
          <p:cNvSpPr>
            <a:spLocks noGrp="1"/>
          </p:cNvSpPr>
          <p:nvPr>
            <p:ph type="ftr" sz="quarter" idx="10"/>
          </p:nvPr>
        </p:nvSpPr>
        <p:spPr>
          <a:noFill/>
        </p:spPr>
        <p:txBody>
          <a:bodyPr/>
          <a:lstStyle/>
          <a:p>
            <a:r>
              <a:rPr lang="pt-BR"/>
              <a:t>Adequação Ambiental de Empresas - Prof. Aldo R. Ometto - </a:t>
            </a:r>
            <a:fld id="{63F9C11D-409A-4BB1-A567-8EE9BF103E3B}" type="slidenum">
              <a:rPr lang="pt-BR" smtClean="0"/>
              <a:pPr/>
              <a:t>111</a:t>
            </a:fld>
            <a:endParaRPr lang="pt-BR"/>
          </a:p>
        </p:txBody>
      </p:sp>
      <p:grpSp>
        <p:nvGrpSpPr>
          <p:cNvPr id="4" name="Group 2"/>
          <p:cNvGrpSpPr>
            <a:grpSpLocks/>
          </p:cNvGrpSpPr>
          <p:nvPr/>
        </p:nvGrpSpPr>
        <p:grpSpPr bwMode="auto">
          <a:xfrm>
            <a:off x="990600" y="3214688"/>
            <a:ext cx="6324600" cy="2300287"/>
            <a:chOff x="624" y="2304"/>
            <a:chExt cx="3984" cy="1449"/>
          </a:xfrm>
        </p:grpSpPr>
        <p:pic>
          <p:nvPicPr>
            <p:cNvPr id="813103" name="Picture 3" descr="PATIO DA USINA - DE CARREGAMENTO"/>
            <p:cNvPicPr>
              <a:picLocks noChangeAspect="1" noChangeArrowheads="1"/>
            </p:cNvPicPr>
            <p:nvPr/>
          </p:nvPicPr>
          <p:blipFill>
            <a:blip r:embed="rId4" cstate="print"/>
            <a:srcRect/>
            <a:stretch>
              <a:fillRect/>
            </a:stretch>
          </p:blipFill>
          <p:spPr bwMode="auto">
            <a:xfrm>
              <a:off x="3648" y="3120"/>
              <a:ext cx="960" cy="633"/>
            </a:xfrm>
            <a:prstGeom prst="rect">
              <a:avLst/>
            </a:prstGeom>
            <a:noFill/>
            <a:ln w="9525">
              <a:noFill/>
              <a:miter lim="800000"/>
              <a:headEnd/>
              <a:tailEnd/>
            </a:ln>
          </p:spPr>
        </p:pic>
        <p:sp>
          <p:nvSpPr>
            <p:cNvPr id="813104" name="AutoShape 4"/>
            <p:cNvSpPr>
              <a:spLocks noChangeArrowheads="1"/>
            </p:cNvSpPr>
            <p:nvPr/>
          </p:nvSpPr>
          <p:spPr bwMode="auto">
            <a:xfrm rot="5400000" flipV="1">
              <a:off x="3552" y="2400"/>
              <a:ext cx="912" cy="720"/>
            </a:xfrm>
            <a:custGeom>
              <a:avLst/>
              <a:gdLst>
                <a:gd name="T0" fmla="*/ 28 w 21600"/>
                <a:gd name="T1" fmla="*/ 0 h 21600"/>
                <a:gd name="T2" fmla="*/ 17 w 21600"/>
                <a:gd name="T3" fmla="*/ 8 h 21600"/>
                <a:gd name="T4" fmla="*/ 0 w 21600"/>
                <a:gd name="T5" fmla="*/ 22 h 21600"/>
                <a:gd name="T6" fmla="*/ 15 w 21600"/>
                <a:gd name="T7" fmla="*/ 24 h 21600"/>
                <a:gd name="T8" fmla="*/ 30 w 21600"/>
                <a:gd name="T9" fmla="*/ 17 h 21600"/>
                <a:gd name="T10" fmla="*/ 39 w 21600"/>
                <a:gd name="T11" fmla="*/ 8 h 21600"/>
                <a:gd name="T12" fmla="*/ 17694720 60000 65536"/>
                <a:gd name="T13" fmla="*/ 11796480 60000 65536"/>
                <a:gd name="T14" fmla="*/ 11796480 60000 65536"/>
                <a:gd name="T15" fmla="*/ 5898240 60000 65536"/>
                <a:gd name="T16" fmla="*/ 0 60000 65536"/>
                <a:gd name="T17" fmla="*/ 0 60000 65536"/>
                <a:gd name="T18" fmla="*/ 0 w 21600"/>
                <a:gd name="T19" fmla="*/ 18060 h 21600"/>
                <a:gd name="T20" fmla="*/ 1693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49" y="0"/>
                  </a:moveTo>
                  <a:lnTo>
                    <a:pt x="9497" y="6870"/>
                  </a:lnTo>
                  <a:lnTo>
                    <a:pt x="14163" y="6870"/>
                  </a:lnTo>
                  <a:lnTo>
                    <a:pt x="14163" y="18065"/>
                  </a:lnTo>
                  <a:lnTo>
                    <a:pt x="0" y="18065"/>
                  </a:lnTo>
                  <a:lnTo>
                    <a:pt x="0" y="21600"/>
                  </a:lnTo>
                  <a:lnTo>
                    <a:pt x="16934" y="21600"/>
                  </a:lnTo>
                  <a:lnTo>
                    <a:pt x="16934" y="6870"/>
                  </a:lnTo>
                  <a:lnTo>
                    <a:pt x="21600" y="6870"/>
                  </a:lnTo>
                  <a:close/>
                </a:path>
              </a:pathLst>
            </a:custGeom>
            <a:solidFill>
              <a:srgbClr val="00CCFF"/>
            </a:solidFill>
            <a:ln w="3175">
              <a:noFill/>
              <a:miter lim="800000"/>
              <a:headEnd/>
              <a:tailEnd/>
            </a:ln>
          </p:spPr>
          <p:txBody>
            <a:bodyPr vert="eaVert" wrap="none" anchor="ctr"/>
            <a:lstStyle/>
            <a:p>
              <a:endParaRPr lang="en-US"/>
            </a:p>
          </p:txBody>
        </p:sp>
        <p:graphicFrame>
          <p:nvGraphicFramePr>
            <p:cNvPr id="813061" name="Object 5"/>
            <p:cNvGraphicFramePr>
              <a:graphicFrameLocks noChangeAspect="1"/>
            </p:cNvGraphicFramePr>
            <p:nvPr/>
          </p:nvGraphicFramePr>
          <p:xfrm>
            <a:off x="624" y="3024"/>
            <a:ext cx="912" cy="601"/>
          </p:xfrm>
          <a:graphic>
            <a:graphicData uri="http://schemas.openxmlformats.org/presentationml/2006/ole">
              <mc:AlternateContent xmlns:mc="http://schemas.openxmlformats.org/markup-compatibility/2006">
                <mc:Choice xmlns:v="urn:schemas-microsoft-com:vml" Requires="v">
                  <p:oleObj spid="_x0000_s199712" r:id="rId5" imgW="3276190" imgH="2158730" progId="">
                    <p:embed/>
                  </p:oleObj>
                </mc:Choice>
                <mc:Fallback>
                  <p:oleObj r:id="rId5" imgW="3276190" imgH="215873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3024"/>
                          <a:ext cx="912" cy="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3105" name="Text Box 6"/>
            <p:cNvSpPr txBox="1">
              <a:spLocks noChangeArrowheads="1"/>
            </p:cNvSpPr>
            <p:nvPr/>
          </p:nvSpPr>
          <p:spPr bwMode="auto">
            <a:xfrm>
              <a:off x="1872" y="2688"/>
              <a:ext cx="2112" cy="183"/>
            </a:xfrm>
            <a:prstGeom prst="rect">
              <a:avLst/>
            </a:prstGeom>
            <a:noFill/>
            <a:ln w="9525">
              <a:noFill/>
              <a:miter lim="800000"/>
              <a:headEnd/>
              <a:tailEnd/>
            </a:ln>
          </p:spPr>
          <p:txBody>
            <a:bodyPr>
              <a:spAutoFit/>
            </a:bodyPr>
            <a:lstStyle/>
            <a:p>
              <a:pPr algn="ctr" eaLnBrk="0" hangingPunct="0">
                <a:spcBef>
                  <a:spcPct val="50000"/>
                </a:spcBef>
              </a:pPr>
              <a:r>
                <a:rPr lang="pt-BR" sz="1300" b="1">
                  <a:latin typeface="Verdana" pitchFamily="34" charset="0"/>
                </a:rPr>
                <a:t>PRODUÇÃO</a:t>
              </a:r>
            </a:p>
          </p:txBody>
        </p:sp>
        <p:sp>
          <p:nvSpPr>
            <p:cNvPr id="813106" name="Rectangle 7"/>
            <p:cNvSpPr>
              <a:spLocks noChangeArrowheads="1"/>
            </p:cNvSpPr>
            <p:nvPr/>
          </p:nvSpPr>
          <p:spPr bwMode="auto">
            <a:xfrm>
              <a:off x="2448" y="2928"/>
              <a:ext cx="1056" cy="118"/>
            </a:xfrm>
            <a:prstGeom prst="rect">
              <a:avLst/>
            </a:prstGeom>
            <a:solidFill>
              <a:srgbClr val="00CCFF"/>
            </a:solidFill>
            <a:ln w="9525">
              <a:noFill/>
              <a:miter lim="800000"/>
              <a:headEnd/>
              <a:tailEnd/>
            </a:ln>
          </p:spPr>
          <p:txBody>
            <a:bodyPr wrap="none" anchor="ctr"/>
            <a:lstStyle/>
            <a:p>
              <a:endParaRPr lang="en-US"/>
            </a:p>
          </p:txBody>
        </p:sp>
        <p:pic>
          <p:nvPicPr>
            <p:cNvPr id="813107" name="Picture 8" descr="Colunas de destilação da santa elisa"/>
            <p:cNvPicPr>
              <a:picLocks noChangeAspect="1" noChangeArrowheads="1"/>
            </p:cNvPicPr>
            <p:nvPr/>
          </p:nvPicPr>
          <p:blipFill>
            <a:blip r:embed="rId7" cstate="print"/>
            <a:srcRect/>
            <a:stretch>
              <a:fillRect/>
            </a:stretch>
          </p:blipFill>
          <p:spPr bwMode="auto">
            <a:xfrm>
              <a:off x="2592" y="3120"/>
              <a:ext cx="960" cy="593"/>
            </a:xfrm>
            <a:prstGeom prst="rect">
              <a:avLst/>
            </a:prstGeom>
            <a:noFill/>
            <a:ln w="9525">
              <a:noFill/>
              <a:miter lim="800000"/>
              <a:headEnd/>
              <a:tailEnd/>
            </a:ln>
          </p:spPr>
        </p:pic>
      </p:grpSp>
      <p:grpSp>
        <p:nvGrpSpPr>
          <p:cNvPr id="5" name="Group 9"/>
          <p:cNvGrpSpPr>
            <a:grpSpLocks/>
          </p:cNvGrpSpPr>
          <p:nvPr/>
        </p:nvGrpSpPr>
        <p:grpSpPr bwMode="auto">
          <a:xfrm>
            <a:off x="1752600" y="4891088"/>
            <a:ext cx="3810000" cy="1509712"/>
            <a:chOff x="1104" y="3360"/>
            <a:chExt cx="2400" cy="951"/>
          </a:xfrm>
        </p:grpSpPr>
        <p:pic>
          <p:nvPicPr>
            <p:cNvPr id="813099" name="Picture 10" descr="Fertirrigação vinhaça - canhão"/>
            <p:cNvPicPr>
              <a:picLocks noChangeAspect="1" noChangeArrowheads="1"/>
            </p:cNvPicPr>
            <p:nvPr/>
          </p:nvPicPr>
          <p:blipFill>
            <a:blip r:embed="rId8" cstate="print"/>
            <a:srcRect/>
            <a:stretch>
              <a:fillRect/>
            </a:stretch>
          </p:blipFill>
          <p:spPr bwMode="auto">
            <a:xfrm>
              <a:off x="2592" y="3744"/>
              <a:ext cx="912" cy="567"/>
            </a:xfrm>
            <a:prstGeom prst="rect">
              <a:avLst/>
            </a:prstGeom>
            <a:noFill/>
            <a:ln w="9525">
              <a:noFill/>
              <a:miter lim="800000"/>
              <a:headEnd/>
              <a:tailEnd/>
            </a:ln>
          </p:spPr>
        </p:pic>
        <p:sp>
          <p:nvSpPr>
            <p:cNvPr id="813100" name="AutoShape 11"/>
            <p:cNvSpPr>
              <a:spLocks noChangeArrowheads="1"/>
            </p:cNvSpPr>
            <p:nvPr/>
          </p:nvSpPr>
          <p:spPr bwMode="auto">
            <a:xfrm rot="-5400000" flipH="1" flipV="1">
              <a:off x="1632" y="3456"/>
              <a:ext cx="912" cy="720"/>
            </a:xfrm>
            <a:custGeom>
              <a:avLst/>
              <a:gdLst>
                <a:gd name="T0" fmla="*/ 28 w 21600"/>
                <a:gd name="T1" fmla="*/ 0 h 21600"/>
                <a:gd name="T2" fmla="*/ 17 w 21600"/>
                <a:gd name="T3" fmla="*/ 8 h 21600"/>
                <a:gd name="T4" fmla="*/ 0 w 21600"/>
                <a:gd name="T5" fmla="*/ 22 h 21600"/>
                <a:gd name="T6" fmla="*/ 15 w 21600"/>
                <a:gd name="T7" fmla="*/ 24 h 21600"/>
                <a:gd name="T8" fmla="*/ 30 w 21600"/>
                <a:gd name="T9" fmla="*/ 17 h 21600"/>
                <a:gd name="T10" fmla="*/ 39 w 21600"/>
                <a:gd name="T11" fmla="*/ 8 h 21600"/>
                <a:gd name="T12" fmla="*/ 17694720 60000 65536"/>
                <a:gd name="T13" fmla="*/ 11796480 60000 65536"/>
                <a:gd name="T14" fmla="*/ 11796480 60000 65536"/>
                <a:gd name="T15" fmla="*/ 5898240 60000 65536"/>
                <a:gd name="T16" fmla="*/ 0 60000 65536"/>
                <a:gd name="T17" fmla="*/ 0 60000 65536"/>
                <a:gd name="T18" fmla="*/ 0 w 21600"/>
                <a:gd name="T19" fmla="*/ 18060 h 21600"/>
                <a:gd name="T20" fmla="*/ 1693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49" y="0"/>
                  </a:moveTo>
                  <a:lnTo>
                    <a:pt x="9497" y="6870"/>
                  </a:lnTo>
                  <a:lnTo>
                    <a:pt x="14163" y="6870"/>
                  </a:lnTo>
                  <a:lnTo>
                    <a:pt x="14163" y="18065"/>
                  </a:lnTo>
                  <a:lnTo>
                    <a:pt x="0" y="18065"/>
                  </a:lnTo>
                  <a:lnTo>
                    <a:pt x="0" y="21600"/>
                  </a:lnTo>
                  <a:lnTo>
                    <a:pt x="16934" y="21600"/>
                  </a:lnTo>
                  <a:lnTo>
                    <a:pt x="16934" y="6870"/>
                  </a:lnTo>
                  <a:lnTo>
                    <a:pt x="21600" y="6870"/>
                  </a:lnTo>
                  <a:close/>
                </a:path>
              </a:pathLst>
            </a:custGeom>
            <a:solidFill>
              <a:srgbClr val="00CCFF"/>
            </a:solidFill>
            <a:ln w="3175">
              <a:noFill/>
              <a:miter lim="800000"/>
              <a:headEnd/>
              <a:tailEnd/>
            </a:ln>
          </p:spPr>
          <p:txBody>
            <a:bodyPr rot="10800000" vert="eaVert" wrap="none" anchor="ctr"/>
            <a:lstStyle/>
            <a:p>
              <a:endParaRPr lang="en-US"/>
            </a:p>
          </p:txBody>
        </p:sp>
        <p:sp>
          <p:nvSpPr>
            <p:cNvPr id="813101" name="Rectangle 12"/>
            <p:cNvSpPr>
              <a:spLocks noChangeArrowheads="1"/>
            </p:cNvSpPr>
            <p:nvPr/>
          </p:nvSpPr>
          <p:spPr bwMode="auto">
            <a:xfrm>
              <a:off x="1728" y="3360"/>
              <a:ext cx="1056" cy="118"/>
            </a:xfrm>
            <a:prstGeom prst="rect">
              <a:avLst/>
            </a:prstGeom>
            <a:solidFill>
              <a:srgbClr val="00CCFF"/>
            </a:solidFill>
            <a:ln w="9525">
              <a:noFill/>
              <a:miter lim="800000"/>
              <a:headEnd/>
              <a:tailEnd/>
            </a:ln>
          </p:spPr>
          <p:txBody>
            <a:bodyPr wrap="none" anchor="ctr"/>
            <a:lstStyle/>
            <a:p>
              <a:endParaRPr lang="en-US"/>
            </a:p>
          </p:txBody>
        </p:sp>
        <p:sp>
          <p:nvSpPr>
            <p:cNvPr id="813102" name="Text Box 13"/>
            <p:cNvSpPr txBox="1">
              <a:spLocks noChangeArrowheads="1"/>
            </p:cNvSpPr>
            <p:nvPr/>
          </p:nvSpPr>
          <p:spPr bwMode="auto">
            <a:xfrm>
              <a:off x="1104" y="3552"/>
              <a:ext cx="2112" cy="183"/>
            </a:xfrm>
            <a:prstGeom prst="rect">
              <a:avLst/>
            </a:prstGeom>
            <a:noFill/>
            <a:ln w="9525">
              <a:noFill/>
              <a:miter lim="800000"/>
              <a:headEnd/>
              <a:tailEnd/>
            </a:ln>
          </p:spPr>
          <p:txBody>
            <a:bodyPr>
              <a:spAutoFit/>
            </a:bodyPr>
            <a:lstStyle/>
            <a:p>
              <a:pPr algn="ctr" eaLnBrk="0" hangingPunct="0">
                <a:spcBef>
                  <a:spcPct val="50000"/>
                </a:spcBef>
              </a:pPr>
              <a:r>
                <a:rPr lang="pt-BR" sz="1300" b="1">
                  <a:latin typeface="Verdana" pitchFamily="34" charset="0"/>
                </a:rPr>
                <a:t>RECICLAGEM</a:t>
              </a:r>
            </a:p>
          </p:txBody>
        </p:sp>
      </p:grpSp>
      <p:grpSp>
        <p:nvGrpSpPr>
          <p:cNvPr id="6" name="Group 14"/>
          <p:cNvGrpSpPr>
            <a:grpSpLocks/>
          </p:cNvGrpSpPr>
          <p:nvPr/>
        </p:nvGrpSpPr>
        <p:grpSpPr bwMode="auto">
          <a:xfrm>
            <a:off x="914400" y="852488"/>
            <a:ext cx="8001000" cy="4602162"/>
            <a:chOff x="576" y="816"/>
            <a:chExt cx="5040" cy="2899"/>
          </a:xfrm>
        </p:grpSpPr>
        <p:sp>
          <p:nvSpPr>
            <p:cNvPr id="813089" name="AutoShape 15"/>
            <p:cNvSpPr>
              <a:spLocks noChangeArrowheads="1"/>
            </p:cNvSpPr>
            <p:nvPr/>
          </p:nvSpPr>
          <p:spPr bwMode="auto">
            <a:xfrm flipV="1">
              <a:off x="3648" y="1536"/>
              <a:ext cx="912" cy="720"/>
            </a:xfrm>
            <a:custGeom>
              <a:avLst/>
              <a:gdLst>
                <a:gd name="T0" fmla="*/ 28 w 21600"/>
                <a:gd name="T1" fmla="*/ 0 h 21600"/>
                <a:gd name="T2" fmla="*/ 17 w 21600"/>
                <a:gd name="T3" fmla="*/ 8 h 21600"/>
                <a:gd name="T4" fmla="*/ 0 w 21600"/>
                <a:gd name="T5" fmla="*/ 22 h 21600"/>
                <a:gd name="T6" fmla="*/ 15 w 21600"/>
                <a:gd name="T7" fmla="*/ 24 h 21600"/>
                <a:gd name="T8" fmla="*/ 30 w 21600"/>
                <a:gd name="T9" fmla="*/ 17 h 21600"/>
                <a:gd name="T10" fmla="*/ 39 w 21600"/>
                <a:gd name="T11" fmla="*/ 8 h 21600"/>
                <a:gd name="T12" fmla="*/ 17694720 60000 65536"/>
                <a:gd name="T13" fmla="*/ 11796480 60000 65536"/>
                <a:gd name="T14" fmla="*/ 11796480 60000 65536"/>
                <a:gd name="T15" fmla="*/ 5898240 60000 65536"/>
                <a:gd name="T16" fmla="*/ 0 60000 65536"/>
                <a:gd name="T17" fmla="*/ 0 60000 65536"/>
                <a:gd name="T18" fmla="*/ 0 w 21600"/>
                <a:gd name="T19" fmla="*/ 18060 h 21600"/>
                <a:gd name="T20" fmla="*/ 1693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49" y="0"/>
                  </a:moveTo>
                  <a:lnTo>
                    <a:pt x="9497" y="6870"/>
                  </a:lnTo>
                  <a:lnTo>
                    <a:pt x="14163" y="6870"/>
                  </a:lnTo>
                  <a:lnTo>
                    <a:pt x="14163" y="18065"/>
                  </a:lnTo>
                  <a:lnTo>
                    <a:pt x="0" y="18065"/>
                  </a:lnTo>
                  <a:lnTo>
                    <a:pt x="0" y="21600"/>
                  </a:lnTo>
                  <a:lnTo>
                    <a:pt x="16934" y="21600"/>
                  </a:lnTo>
                  <a:lnTo>
                    <a:pt x="16934" y="6870"/>
                  </a:lnTo>
                  <a:lnTo>
                    <a:pt x="21600" y="6870"/>
                  </a:lnTo>
                  <a:close/>
                </a:path>
              </a:pathLst>
            </a:custGeom>
            <a:solidFill>
              <a:srgbClr val="00CCFF"/>
            </a:solidFill>
            <a:ln w="3175">
              <a:noFill/>
              <a:miter lim="800000"/>
              <a:headEnd/>
              <a:tailEnd/>
            </a:ln>
          </p:spPr>
          <p:txBody>
            <a:bodyPr rot="10800000" wrap="none" anchor="ctr"/>
            <a:lstStyle/>
            <a:p>
              <a:endParaRPr lang="en-US"/>
            </a:p>
          </p:txBody>
        </p:sp>
        <p:pic>
          <p:nvPicPr>
            <p:cNvPr id="813090" name="Picture 16" descr="sulcador com aplicação de herbicida"/>
            <p:cNvPicPr>
              <a:picLocks noChangeAspect="1" noChangeArrowheads="1"/>
            </p:cNvPicPr>
            <p:nvPr/>
          </p:nvPicPr>
          <p:blipFill>
            <a:blip r:embed="rId9" cstate="print"/>
            <a:srcRect/>
            <a:stretch>
              <a:fillRect/>
            </a:stretch>
          </p:blipFill>
          <p:spPr bwMode="auto">
            <a:xfrm>
              <a:off x="1725" y="816"/>
              <a:ext cx="531" cy="672"/>
            </a:xfrm>
            <a:prstGeom prst="rect">
              <a:avLst/>
            </a:prstGeom>
            <a:noFill/>
            <a:ln w="9525">
              <a:noFill/>
              <a:miter lim="800000"/>
              <a:headEnd/>
              <a:tailEnd/>
            </a:ln>
          </p:spPr>
        </p:pic>
        <p:pic>
          <p:nvPicPr>
            <p:cNvPr id="813091" name="Picture 17" descr="plantio manual"/>
            <p:cNvPicPr>
              <a:picLocks noChangeAspect="1" noChangeArrowheads="1"/>
            </p:cNvPicPr>
            <p:nvPr/>
          </p:nvPicPr>
          <p:blipFill>
            <a:blip r:embed="rId10" cstate="print"/>
            <a:srcRect/>
            <a:stretch>
              <a:fillRect/>
            </a:stretch>
          </p:blipFill>
          <p:spPr bwMode="auto">
            <a:xfrm>
              <a:off x="3408" y="816"/>
              <a:ext cx="960" cy="666"/>
            </a:xfrm>
            <a:prstGeom prst="rect">
              <a:avLst/>
            </a:prstGeom>
            <a:noFill/>
            <a:ln w="9525">
              <a:noFill/>
              <a:miter lim="800000"/>
              <a:headEnd/>
              <a:tailEnd/>
            </a:ln>
          </p:spPr>
        </p:pic>
        <p:graphicFrame>
          <p:nvGraphicFramePr>
            <p:cNvPr id="813074" name="Object 18"/>
            <p:cNvGraphicFramePr>
              <a:graphicFrameLocks noChangeAspect="1"/>
            </p:cNvGraphicFramePr>
            <p:nvPr/>
          </p:nvGraphicFramePr>
          <p:xfrm>
            <a:off x="4656" y="1721"/>
            <a:ext cx="912" cy="583"/>
          </p:xfrm>
          <a:graphic>
            <a:graphicData uri="http://schemas.openxmlformats.org/presentationml/2006/ole">
              <mc:AlternateContent xmlns:mc="http://schemas.openxmlformats.org/markup-compatibility/2006">
                <mc:Choice xmlns:v="urn:schemas-microsoft-com:vml" Requires="v">
                  <p:oleObj spid="_x0000_s199713" name="Bitmap Image" r:id="rId11" imgW="5601482" imgH="3580952" progId="PBrush">
                    <p:embed/>
                  </p:oleObj>
                </mc:Choice>
                <mc:Fallback>
                  <p:oleObj name="Bitmap Image" r:id="rId11" imgW="5601482" imgH="3580952" progId="PBrush">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6" y="1721"/>
                          <a:ext cx="912" cy="583"/>
                        </a:xfrm>
                        <a:prstGeom prst="rect">
                          <a:avLst/>
                        </a:prstGeom>
                        <a:noFill/>
                        <a:ln>
                          <a:noFill/>
                        </a:ln>
                        <a:effectLst/>
                        <a:extLst>
                          <a:ext uri="{909E8E84-426E-40DD-AFC4-6F175D3DCCD1}">
                            <a14:hiddenFill xmlns:a14="http://schemas.microsoft.com/office/drawing/2010/main">
                              <a:gradFill rotWithShape="0">
                                <a:gsLst>
                                  <a:gs pos="0">
                                    <a:srgbClr val="F9FCFC"/>
                                  </a:gs>
                                  <a:gs pos="50000">
                                    <a:schemeClr val="accent1"/>
                                  </a:gs>
                                  <a:gs pos="100000">
                                    <a:srgbClr val="F9FCFC"/>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3092" name="Picture 19" descr="CORTE DE CANA QUEIMADA"/>
            <p:cNvPicPr>
              <a:picLocks noChangeAspect="1" noChangeArrowheads="1"/>
            </p:cNvPicPr>
            <p:nvPr/>
          </p:nvPicPr>
          <p:blipFill>
            <a:blip r:embed="rId13" cstate="print"/>
            <a:srcRect/>
            <a:stretch>
              <a:fillRect/>
            </a:stretch>
          </p:blipFill>
          <p:spPr bwMode="auto">
            <a:xfrm>
              <a:off x="4656" y="2448"/>
              <a:ext cx="960" cy="639"/>
            </a:xfrm>
            <a:prstGeom prst="rect">
              <a:avLst/>
            </a:prstGeom>
            <a:noFill/>
            <a:ln w="9525">
              <a:noFill/>
              <a:miter lim="800000"/>
              <a:headEnd/>
              <a:tailEnd/>
            </a:ln>
          </p:spPr>
        </p:pic>
        <p:pic>
          <p:nvPicPr>
            <p:cNvPr id="813093" name="Picture 20" descr="1"/>
            <p:cNvPicPr>
              <a:picLocks noChangeAspect="1" noChangeArrowheads="1"/>
            </p:cNvPicPr>
            <p:nvPr/>
          </p:nvPicPr>
          <p:blipFill>
            <a:blip r:embed="rId14" cstate="print"/>
            <a:srcRect/>
            <a:stretch>
              <a:fillRect/>
            </a:stretch>
          </p:blipFill>
          <p:spPr bwMode="auto">
            <a:xfrm>
              <a:off x="576" y="857"/>
              <a:ext cx="864" cy="631"/>
            </a:xfrm>
            <a:prstGeom prst="rect">
              <a:avLst/>
            </a:prstGeom>
            <a:noFill/>
            <a:ln w="9525">
              <a:noFill/>
              <a:miter lim="800000"/>
              <a:headEnd/>
              <a:tailEnd/>
            </a:ln>
          </p:spPr>
        </p:pic>
        <p:pic>
          <p:nvPicPr>
            <p:cNvPr id="813094" name="Picture 21" descr="4"/>
            <p:cNvPicPr>
              <a:picLocks noChangeAspect="1" noChangeArrowheads="1"/>
            </p:cNvPicPr>
            <p:nvPr/>
          </p:nvPicPr>
          <p:blipFill>
            <a:blip r:embed="rId15" cstate="print"/>
            <a:srcRect/>
            <a:stretch>
              <a:fillRect/>
            </a:stretch>
          </p:blipFill>
          <p:spPr bwMode="auto">
            <a:xfrm>
              <a:off x="2496" y="816"/>
              <a:ext cx="672" cy="672"/>
            </a:xfrm>
            <a:prstGeom prst="rect">
              <a:avLst/>
            </a:prstGeom>
            <a:noFill/>
            <a:ln w="9525">
              <a:noFill/>
              <a:miter lim="800000"/>
              <a:headEnd/>
              <a:tailEnd/>
            </a:ln>
          </p:spPr>
        </p:pic>
        <p:pic>
          <p:nvPicPr>
            <p:cNvPr id="813095" name="Picture 22" descr="5"/>
            <p:cNvPicPr>
              <a:picLocks noChangeAspect="1" noChangeArrowheads="1"/>
            </p:cNvPicPr>
            <p:nvPr/>
          </p:nvPicPr>
          <p:blipFill>
            <a:blip r:embed="rId16" cstate="print"/>
            <a:srcRect/>
            <a:stretch>
              <a:fillRect/>
            </a:stretch>
          </p:blipFill>
          <p:spPr bwMode="auto">
            <a:xfrm>
              <a:off x="4656" y="934"/>
              <a:ext cx="912" cy="602"/>
            </a:xfrm>
            <a:prstGeom prst="rect">
              <a:avLst/>
            </a:prstGeom>
            <a:noFill/>
            <a:ln w="9525">
              <a:noFill/>
              <a:miter lim="800000"/>
              <a:headEnd/>
              <a:tailEnd/>
            </a:ln>
          </p:spPr>
        </p:pic>
        <p:pic>
          <p:nvPicPr>
            <p:cNvPr id="813096" name="Picture 23" descr="7"/>
            <p:cNvPicPr>
              <a:picLocks noChangeAspect="1" noChangeArrowheads="1"/>
            </p:cNvPicPr>
            <p:nvPr/>
          </p:nvPicPr>
          <p:blipFill>
            <a:blip r:embed="rId17" cstate="print"/>
            <a:srcRect/>
            <a:stretch>
              <a:fillRect/>
            </a:stretch>
          </p:blipFill>
          <p:spPr bwMode="auto">
            <a:xfrm>
              <a:off x="4656" y="3168"/>
              <a:ext cx="960" cy="547"/>
            </a:xfrm>
            <a:prstGeom prst="rect">
              <a:avLst/>
            </a:prstGeom>
            <a:noFill/>
            <a:ln w="9525">
              <a:noFill/>
              <a:miter lim="800000"/>
              <a:headEnd/>
              <a:tailEnd/>
            </a:ln>
          </p:spPr>
        </p:pic>
        <p:sp>
          <p:nvSpPr>
            <p:cNvPr id="813097" name="Rectangle 24"/>
            <p:cNvSpPr>
              <a:spLocks noChangeArrowheads="1"/>
            </p:cNvSpPr>
            <p:nvPr/>
          </p:nvSpPr>
          <p:spPr bwMode="auto">
            <a:xfrm>
              <a:off x="1824" y="1536"/>
              <a:ext cx="1824" cy="118"/>
            </a:xfrm>
            <a:prstGeom prst="rect">
              <a:avLst/>
            </a:prstGeom>
            <a:solidFill>
              <a:srgbClr val="00CCFF"/>
            </a:solidFill>
            <a:ln w="9525">
              <a:noFill/>
              <a:miter lim="800000"/>
              <a:headEnd/>
              <a:tailEnd/>
            </a:ln>
          </p:spPr>
          <p:txBody>
            <a:bodyPr wrap="none" anchor="ctr"/>
            <a:lstStyle/>
            <a:p>
              <a:endParaRPr lang="en-US"/>
            </a:p>
          </p:txBody>
        </p:sp>
        <p:sp>
          <p:nvSpPr>
            <p:cNvPr id="813098" name="Text Box 25"/>
            <p:cNvSpPr txBox="1">
              <a:spLocks noChangeArrowheads="1"/>
            </p:cNvSpPr>
            <p:nvPr/>
          </p:nvSpPr>
          <p:spPr bwMode="auto">
            <a:xfrm>
              <a:off x="2496" y="1697"/>
              <a:ext cx="2112" cy="559"/>
            </a:xfrm>
            <a:prstGeom prst="rect">
              <a:avLst/>
            </a:prstGeom>
            <a:noFill/>
            <a:ln w="9525">
              <a:noFill/>
              <a:miter lim="800000"/>
              <a:headEnd/>
              <a:tailEnd/>
            </a:ln>
          </p:spPr>
          <p:txBody>
            <a:bodyPr>
              <a:spAutoFit/>
            </a:bodyPr>
            <a:lstStyle/>
            <a:p>
              <a:pPr algn="ctr" eaLnBrk="0" hangingPunct="0">
                <a:spcBef>
                  <a:spcPct val="50000"/>
                </a:spcBef>
              </a:pPr>
              <a:r>
                <a:rPr lang="pt-BR" sz="1300" b="1">
                  <a:latin typeface="Verdana" pitchFamily="34" charset="0"/>
                </a:rPr>
                <a:t>PROCESSAMENTO </a:t>
              </a:r>
            </a:p>
            <a:p>
              <a:pPr algn="ctr" eaLnBrk="0" hangingPunct="0">
                <a:spcBef>
                  <a:spcPct val="50000"/>
                </a:spcBef>
              </a:pPr>
              <a:r>
                <a:rPr lang="pt-BR" sz="1300" b="1">
                  <a:latin typeface="Verdana" pitchFamily="34" charset="0"/>
                </a:rPr>
                <a:t>E EXTRAÇÃO DA </a:t>
              </a:r>
            </a:p>
            <a:p>
              <a:pPr algn="ctr" eaLnBrk="0" hangingPunct="0">
                <a:spcBef>
                  <a:spcPct val="50000"/>
                </a:spcBef>
              </a:pPr>
              <a:r>
                <a:rPr lang="pt-BR" sz="1300" b="1">
                  <a:latin typeface="Verdana" pitchFamily="34" charset="0"/>
                </a:rPr>
                <a:t>MATÉRIA PRIMA</a:t>
              </a:r>
            </a:p>
          </p:txBody>
        </p:sp>
      </p:grpSp>
      <p:grpSp>
        <p:nvGrpSpPr>
          <p:cNvPr id="7" name="Group 26"/>
          <p:cNvGrpSpPr>
            <a:grpSpLocks/>
          </p:cNvGrpSpPr>
          <p:nvPr/>
        </p:nvGrpSpPr>
        <p:grpSpPr bwMode="auto">
          <a:xfrm>
            <a:off x="1066800" y="3252788"/>
            <a:ext cx="3657600" cy="1143000"/>
            <a:chOff x="672" y="2328"/>
            <a:chExt cx="2304" cy="720"/>
          </a:xfrm>
        </p:grpSpPr>
        <p:sp>
          <p:nvSpPr>
            <p:cNvPr id="813085" name="AutoShape 27"/>
            <p:cNvSpPr>
              <a:spLocks noChangeArrowheads="1"/>
            </p:cNvSpPr>
            <p:nvPr/>
          </p:nvSpPr>
          <p:spPr bwMode="auto">
            <a:xfrm rot="10800000" flipV="1">
              <a:off x="1536" y="2328"/>
              <a:ext cx="912" cy="720"/>
            </a:xfrm>
            <a:custGeom>
              <a:avLst/>
              <a:gdLst>
                <a:gd name="T0" fmla="*/ 28 w 21600"/>
                <a:gd name="T1" fmla="*/ 0 h 21600"/>
                <a:gd name="T2" fmla="*/ 17 w 21600"/>
                <a:gd name="T3" fmla="*/ 8 h 21600"/>
                <a:gd name="T4" fmla="*/ 0 w 21600"/>
                <a:gd name="T5" fmla="*/ 22 h 21600"/>
                <a:gd name="T6" fmla="*/ 15 w 21600"/>
                <a:gd name="T7" fmla="*/ 24 h 21600"/>
                <a:gd name="T8" fmla="*/ 30 w 21600"/>
                <a:gd name="T9" fmla="*/ 17 h 21600"/>
                <a:gd name="T10" fmla="*/ 39 w 21600"/>
                <a:gd name="T11" fmla="*/ 8 h 21600"/>
                <a:gd name="T12" fmla="*/ 17694720 60000 65536"/>
                <a:gd name="T13" fmla="*/ 11796480 60000 65536"/>
                <a:gd name="T14" fmla="*/ 11796480 60000 65536"/>
                <a:gd name="T15" fmla="*/ 5898240 60000 65536"/>
                <a:gd name="T16" fmla="*/ 0 60000 65536"/>
                <a:gd name="T17" fmla="*/ 0 60000 65536"/>
                <a:gd name="T18" fmla="*/ 0 w 21600"/>
                <a:gd name="T19" fmla="*/ 18060 h 21600"/>
                <a:gd name="T20" fmla="*/ 1693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49" y="0"/>
                  </a:moveTo>
                  <a:lnTo>
                    <a:pt x="9497" y="6870"/>
                  </a:lnTo>
                  <a:lnTo>
                    <a:pt x="14163" y="6870"/>
                  </a:lnTo>
                  <a:lnTo>
                    <a:pt x="14163" y="18065"/>
                  </a:lnTo>
                  <a:lnTo>
                    <a:pt x="0" y="18065"/>
                  </a:lnTo>
                  <a:lnTo>
                    <a:pt x="0" y="21600"/>
                  </a:lnTo>
                  <a:lnTo>
                    <a:pt x="16934" y="21600"/>
                  </a:lnTo>
                  <a:lnTo>
                    <a:pt x="16934" y="6870"/>
                  </a:lnTo>
                  <a:lnTo>
                    <a:pt x="21600" y="6870"/>
                  </a:lnTo>
                  <a:close/>
                </a:path>
              </a:pathLst>
            </a:custGeom>
            <a:solidFill>
              <a:srgbClr val="00CCFF"/>
            </a:solidFill>
            <a:ln w="3175">
              <a:noFill/>
              <a:miter lim="800000"/>
              <a:headEnd/>
              <a:tailEnd/>
            </a:ln>
          </p:spPr>
          <p:txBody>
            <a:bodyPr wrap="none" anchor="ctr"/>
            <a:lstStyle/>
            <a:p>
              <a:endParaRPr lang="en-US"/>
            </a:p>
          </p:txBody>
        </p:sp>
        <p:grpSp>
          <p:nvGrpSpPr>
            <p:cNvPr id="8" name="Group 28"/>
            <p:cNvGrpSpPr>
              <a:grpSpLocks/>
            </p:cNvGrpSpPr>
            <p:nvPr/>
          </p:nvGrpSpPr>
          <p:grpSpPr bwMode="auto">
            <a:xfrm>
              <a:off x="672" y="2352"/>
              <a:ext cx="2304" cy="581"/>
              <a:chOff x="672" y="2352"/>
              <a:chExt cx="2304" cy="581"/>
            </a:xfrm>
          </p:grpSpPr>
          <p:pic>
            <p:nvPicPr>
              <p:cNvPr id="2" name="Picture 29" descr="13"/>
              <p:cNvPicPr>
                <a:picLocks noChangeAspect="1" noChangeArrowheads="1"/>
              </p:cNvPicPr>
              <p:nvPr/>
            </p:nvPicPr>
            <p:blipFill>
              <a:blip r:embed="rId18" cstate="print"/>
              <a:srcRect/>
              <a:stretch>
                <a:fillRect/>
              </a:stretch>
            </p:blipFill>
            <p:spPr bwMode="auto">
              <a:xfrm>
                <a:off x="672" y="2352"/>
                <a:ext cx="768" cy="581"/>
              </a:xfrm>
              <a:prstGeom prst="rect">
                <a:avLst/>
              </a:prstGeom>
              <a:noFill/>
              <a:ln w="9525">
                <a:noFill/>
                <a:miter lim="800000"/>
                <a:headEnd/>
                <a:tailEnd/>
              </a:ln>
            </p:spPr>
          </p:pic>
          <p:sp>
            <p:nvSpPr>
              <p:cNvPr id="813088" name="Text Box 30"/>
              <p:cNvSpPr txBox="1">
                <a:spLocks noChangeArrowheads="1"/>
              </p:cNvSpPr>
              <p:nvPr/>
            </p:nvSpPr>
            <p:spPr bwMode="auto">
              <a:xfrm>
                <a:off x="864" y="2553"/>
                <a:ext cx="2112" cy="183"/>
              </a:xfrm>
              <a:prstGeom prst="rect">
                <a:avLst/>
              </a:prstGeom>
              <a:noFill/>
              <a:ln w="9525">
                <a:noFill/>
                <a:miter lim="800000"/>
                <a:headEnd/>
                <a:tailEnd/>
              </a:ln>
            </p:spPr>
            <p:txBody>
              <a:bodyPr>
                <a:spAutoFit/>
              </a:bodyPr>
              <a:lstStyle/>
              <a:p>
                <a:pPr algn="ctr" eaLnBrk="0" hangingPunct="0">
                  <a:spcBef>
                    <a:spcPct val="50000"/>
                  </a:spcBef>
                </a:pPr>
                <a:r>
                  <a:rPr lang="pt-BR" sz="1300" b="1">
                    <a:latin typeface="Verdana" pitchFamily="34" charset="0"/>
                  </a:rPr>
                  <a:t>DISTRIBUIÇÃO</a:t>
                </a:r>
              </a:p>
            </p:txBody>
          </p:sp>
        </p:grpSp>
      </p:grpSp>
      <p:grpSp>
        <p:nvGrpSpPr>
          <p:cNvPr id="9" name="Group 31"/>
          <p:cNvGrpSpPr>
            <a:grpSpLocks/>
          </p:cNvGrpSpPr>
          <p:nvPr/>
        </p:nvGrpSpPr>
        <p:grpSpPr bwMode="auto">
          <a:xfrm>
            <a:off x="1050925" y="1995488"/>
            <a:ext cx="3597275" cy="1143000"/>
            <a:chOff x="662" y="1536"/>
            <a:chExt cx="2266" cy="720"/>
          </a:xfrm>
        </p:grpSpPr>
        <p:pic>
          <p:nvPicPr>
            <p:cNvPr id="3" name="Picture 32" descr="14"/>
            <p:cNvPicPr>
              <a:picLocks noChangeAspect="1" noChangeArrowheads="1"/>
            </p:cNvPicPr>
            <p:nvPr/>
          </p:nvPicPr>
          <p:blipFill>
            <a:blip r:embed="rId19" cstate="print"/>
            <a:srcRect/>
            <a:stretch>
              <a:fillRect/>
            </a:stretch>
          </p:blipFill>
          <p:spPr bwMode="auto">
            <a:xfrm>
              <a:off x="662" y="1632"/>
              <a:ext cx="778" cy="621"/>
            </a:xfrm>
            <a:prstGeom prst="rect">
              <a:avLst/>
            </a:prstGeom>
            <a:noFill/>
            <a:ln w="9525">
              <a:noFill/>
              <a:miter lim="800000"/>
              <a:headEnd/>
              <a:tailEnd/>
            </a:ln>
          </p:spPr>
        </p:pic>
        <p:sp>
          <p:nvSpPr>
            <p:cNvPr id="813083" name="Rectangle 33"/>
            <p:cNvSpPr>
              <a:spLocks noChangeArrowheads="1"/>
            </p:cNvSpPr>
            <p:nvPr/>
          </p:nvSpPr>
          <p:spPr bwMode="auto">
            <a:xfrm rot="5400000">
              <a:off x="1427" y="1837"/>
              <a:ext cx="720" cy="118"/>
            </a:xfrm>
            <a:prstGeom prst="rect">
              <a:avLst/>
            </a:prstGeom>
            <a:solidFill>
              <a:srgbClr val="00CCFF"/>
            </a:solidFill>
            <a:ln w="9525">
              <a:noFill/>
              <a:miter lim="800000"/>
              <a:headEnd/>
              <a:tailEnd/>
            </a:ln>
          </p:spPr>
          <p:txBody>
            <a:bodyPr wrap="none" anchor="ctr"/>
            <a:lstStyle/>
            <a:p>
              <a:endParaRPr lang="en-US"/>
            </a:p>
          </p:txBody>
        </p:sp>
        <p:sp>
          <p:nvSpPr>
            <p:cNvPr id="813084" name="Text Box 34"/>
            <p:cNvSpPr txBox="1">
              <a:spLocks noChangeArrowheads="1"/>
            </p:cNvSpPr>
            <p:nvPr/>
          </p:nvSpPr>
          <p:spPr bwMode="auto">
            <a:xfrm>
              <a:off x="816" y="1776"/>
              <a:ext cx="2112" cy="183"/>
            </a:xfrm>
            <a:prstGeom prst="rect">
              <a:avLst/>
            </a:prstGeom>
            <a:noFill/>
            <a:ln w="9525">
              <a:noFill/>
              <a:miter lim="800000"/>
              <a:headEnd/>
              <a:tailEnd/>
            </a:ln>
          </p:spPr>
          <p:txBody>
            <a:bodyPr>
              <a:spAutoFit/>
            </a:bodyPr>
            <a:lstStyle/>
            <a:p>
              <a:pPr algn="ctr" eaLnBrk="0" hangingPunct="0">
                <a:spcBef>
                  <a:spcPct val="50000"/>
                </a:spcBef>
              </a:pPr>
              <a:r>
                <a:rPr lang="pt-BR" sz="1300" b="1">
                  <a:latin typeface="Verdana" pitchFamily="34" charset="0"/>
                </a:rPr>
                <a:t>UTILIZAÇÃO</a:t>
              </a:r>
            </a:p>
          </p:txBody>
        </p:sp>
      </p:grpSp>
      <p:sp>
        <p:nvSpPr>
          <p:cNvPr id="813081" name="Rectangle 35"/>
          <p:cNvSpPr>
            <a:spLocks noGrp="1" noChangeArrowheads="1"/>
          </p:cNvSpPr>
          <p:nvPr>
            <p:ph type="title"/>
          </p:nvPr>
        </p:nvSpPr>
        <p:spPr>
          <a:xfrm>
            <a:off x="1042988" y="198438"/>
            <a:ext cx="8024812" cy="944562"/>
          </a:xfrm>
        </p:spPr>
        <p:txBody>
          <a:bodyPr/>
          <a:lstStyle/>
          <a:p>
            <a:pPr eaLnBrk="1" hangingPunct="1"/>
            <a:r>
              <a:rPr lang="en-US" sz="3800" i="1"/>
              <a:t>Ciclo de Vida do </a:t>
            </a:r>
            <a:r>
              <a:rPr lang="en-US" sz="3800" i="1">
                <a:latin typeface="Calibri" pitchFamily="34" charset="0"/>
              </a:rPr>
              <a:t>Á</a:t>
            </a:r>
            <a:r>
              <a:rPr lang="en-US" sz="3800" i="1"/>
              <a:t>lcool Combust</a:t>
            </a:r>
            <a:r>
              <a:rPr lang="en-US" sz="3800" i="1">
                <a:latin typeface="Calibri" pitchFamily="34" charset="0"/>
              </a:rPr>
              <a:t>í</a:t>
            </a:r>
            <a:r>
              <a:rPr lang="en-US" sz="3800" i="1"/>
              <a:t>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89" name="Espaço Reservado para Rodapé 3"/>
          <p:cNvSpPr>
            <a:spLocks noGrp="1"/>
          </p:cNvSpPr>
          <p:nvPr>
            <p:ph type="ftr" sz="quarter" idx="10"/>
          </p:nvPr>
        </p:nvSpPr>
        <p:spPr>
          <a:noFill/>
        </p:spPr>
        <p:txBody>
          <a:bodyPr/>
          <a:lstStyle/>
          <a:p>
            <a:r>
              <a:rPr lang="pt-BR"/>
              <a:t>Adequação Ambiental de Empresas - Prof. Aldo R. Ometto - </a:t>
            </a:r>
            <a:fld id="{C8EB3CB0-3EBC-40E6-8FC1-73948502BD4C}" type="slidenum">
              <a:rPr lang="pt-BR" smtClean="0"/>
              <a:pPr/>
              <a:t>112</a:t>
            </a:fld>
            <a:endParaRPr lang="pt-BR"/>
          </a:p>
        </p:txBody>
      </p:sp>
      <p:sp>
        <p:nvSpPr>
          <p:cNvPr id="1957890" name="Rectangle 2"/>
          <p:cNvSpPr>
            <a:spLocks noChangeArrowheads="1"/>
          </p:cNvSpPr>
          <p:nvPr/>
        </p:nvSpPr>
        <p:spPr bwMode="auto">
          <a:xfrm>
            <a:off x="2276475" y="1933575"/>
            <a:ext cx="9144000" cy="1588"/>
          </a:xfrm>
          <a:prstGeom prst="rect">
            <a:avLst/>
          </a:prstGeom>
          <a:noFill/>
          <a:ln w="9525">
            <a:noFill/>
            <a:miter lim="800000"/>
            <a:headEnd/>
            <a:tailEnd/>
          </a:ln>
        </p:spPr>
        <p:txBody>
          <a:bodyPr>
            <a:spAutoFit/>
          </a:bodyPr>
          <a:lstStyle/>
          <a:p>
            <a:endParaRPr lang="en-US"/>
          </a:p>
        </p:txBody>
      </p:sp>
      <p:sp>
        <p:nvSpPr>
          <p:cNvPr id="1957891" name="Oval 3"/>
          <p:cNvSpPr>
            <a:spLocks noChangeArrowheads="1"/>
          </p:cNvSpPr>
          <p:nvPr/>
        </p:nvSpPr>
        <p:spPr bwMode="auto">
          <a:xfrm>
            <a:off x="6248400" y="368300"/>
            <a:ext cx="2286000" cy="1447800"/>
          </a:xfrm>
          <a:prstGeom prst="ellipse">
            <a:avLst/>
          </a:prstGeom>
          <a:solidFill>
            <a:srgbClr val="FFFFFF"/>
          </a:solidFill>
          <a:ln w="6350">
            <a:solidFill>
              <a:srgbClr val="000000"/>
            </a:solidFill>
            <a:round/>
            <a:headEnd/>
            <a:tailEnd/>
          </a:ln>
        </p:spPr>
        <p:txBody>
          <a:bodyPr/>
          <a:lstStyle/>
          <a:p>
            <a:endParaRPr lang="en-US"/>
          </a:p>
        </p:txBody>
      </p:sp>
      <p:sp>
        <p:nvSpPr>
          <p:cNvPr id="1957892" name="Text Box 4"/>
          <p:cNvSpPr txBox="1">
            <a:spLocks noChangeArrowheads="1"/>
          </p:cNvSpPr>
          <p:nvPr/>
        </p:nvSpPr>
        <p:spPr bwMode="auto">
          <a:xfrm>
            <a:off x="3886200" y="762000"/>
            <a:ext cx="1981200" cy="609600"/>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1: Preparo do Solo</a:t>
            </a:r>
          </a:p>
        </p:txBody>
      </p:sp>
      <p:grpSp>
        <p:nvGrpSpPr>
          <p:cNvPr id="2" name="Group 5"/>
          <p:cNvGrpSpPr>
            <a:grpSpLocks/>
          </p:cNvGrpSpPr>
          <p:nvPr/>
        </p:nvGrpSpPr>
        <p:grpSpPr bwMode="auto">
          <a:xfrm>
            <a:off x="990600" y="533400"/>
            <a:ext cx="2503488" cy="1219200"/>
            <a:chOff x="1161" y="3037"/>
            <a:chExt cx="3240" cy="1620"/>
          </a:xfrm>
        </p:grpSpPr>
        <p:sp>
          <p:nvSpPr>
            <p:cNvPr id="1957928" name="Oval 6"/>
            <p:cNvSpPr>
              <a:spLocks noChangeArrowheads="1"/>
            </p:cNvSpPr>
            <p:nvPr/>
          </p:nvSpPr>
          <p:spPr bwMode="auto">
            <a:xfrm>
              <a:off x="1161" y="3037"/>
              <a:ext cx="3240" cy="1620"/>
            </a:xfrm>
            <a:prstGeom prst="ellipse">
              <a:avLst/>
            </a:prstGeom>
            <a:solidFill>
              <a:srgbClr val="FFFFFF"/>
            </a:solidFill>
            <a:ln w="6350">
              <a:solidFill>
                <a:srgbClr val="000000"/>
              </a:solidFill>
              <a:round/>
              <a:headEnd/>
              <a:tailEnd/>
            </a:ln>
          </p:spPr>
          <p:txBody>
            <a:bodyPr/>
            <a:lstStyle/>
            <a:p>
              <a:endParaRPr lang="en-US"/>
            </a:p>
          </p:txBody>
        </p:sp>
        <p:sp>
          <p:nvSpPr>
            <p:cNvPr id="1957929" name="Text Box 7"/>
            <p:cNvSpPr txBox="1">
              <a:spLocks noChangeArrowheads="1"/>
            </p:cNvSpPr>
            <p:nvPr/>
          </p:nvSpPr>
          <p:spPr bwMode="auto">
            <a:xfrm>
              <a:off x="1521" y="3397"/>
              <a:ext cx="2520" cy="900"/>
            </a:xfrm>
            <a:prstGeom prst="rect">
              <a:avLst/>
            </a:prstGeom>
            <a:solidFill>
              <a:srgbClr val="FFFFFF"/>
            </a:solidFill>
            <a:ln w="6350">
              <a:solidFill>
                <a:srgbClr val="000000"/>
              </a:solidFill>
              <a:miter lim="800000"/>
              <a:headEnd/>
              <a:tailEnd/>
            </a:ln>
          </p:spPr>
          <p:txBody>
            <a:bodyPr/>
            <a:lstStyle/>
            <a:p>
              <a:pPr algn="ctr" eaLnBrk="0" hangingPunct="0"/>
              <a:r>
                <a:rPr lang="pt-BR" sz="1400"/>
                <a:t>Cadeia do diesel, equipamentos e veículos</a:t>
              </a:r>
            </a:p>
          </p:txBody>
        </p:sp>
      </p:grpSp>
      <p:sp>
        <p:nvSpPr>
          <p:cNvPr id="1957894" name="Text Box 8"/>
          <p:cNvSpPr txBox="1">
            <a:spLocks noChangeArrowheads="1"/>
          </p:cNvSpPr>
          <p:nvPr/>
        </p:nvSpPr>
        <p:spPr bwMode="auto">
          <a:xfrm>
            <a:off x="6596063" y="596900"/>
            <a:ext cx="1524000" cy="915988"/>
          </a:xfrm>
          <a:prstGeom prst="rect">
            <a:avLst/>
          </a:prstGeom>
          <a:solidFill>
            <a:srgbClr val="FFFFFF"/>
          </a:solidFill>
          <a:ln w="6350">
            <a:solidFill>
              <a:srgbClr val="000000"/>
            </a:solidFill>
            <a:miter lim="800000"/>
            <a:headEnd/>
            <a:tailEnd/>
          </a:ln>
        </p:spPr>
        <p:txBody>
          <a:bodyPr/>
          <a:lstStyle/>
          <a:p>
            <a:pPr algn="ctr" eaLnBrk="0" hangingPunct="0"/>
            <a:r>
              <a:rPr lang="pt-BR"/>
              <a:t>Cadeia do Carbonato de Cálcio</a:t>
            </a:r>
          </a:p>
        </p:txBody>
      </p:sp>
      <p:sp>
        <p:nvSpPr>
          <p:cNvPr id="1957895" name="Text Box 9"/>
          <p:cNvSpPr txBox="1">
            <a:spLocks noChangeArrowheads="1"/>
          </p:cNvSpPr>
          <p:nvPr/>
        </p:nvSpPr>
        <p:spPr bwMode="auto">
          <a:xfrm>
            <a:off x="1160463" y="5867400"/>
            <a:ext cx="7297737" cy="304800"/>
          </a:xfrm>
          <a:prstGeom prst="rect">
            <a:avLst/>
          </a:prstGeom>
          <a:solidFill>
            <a:srgbClr val="FFFFFF"/>
          </a:solidFill>
          <a:ln w="6350">
            <a:solidFill>
              <a:srgbClr val="000000"/>
            </a:solidFill>
            <a:miter lim="800000"/>
            <a:headEnd/>
            <a:tailEnd/>
          </a:ln>
        </p:spPr>
        <p:txBody>
          <a:bodyPr/>
          <a:lstStyle/>
          <a:p>
            <a:pPr algn="ctr" eaLnBrk="0" hangingPunct="0"/>
            <a:r>
              <a:rPr lang="pt-BR" sz="1100"/>
              <a:t>Quadro 01:  Limite do volume de controle para a avaliação do ciclo de vida do álcool combustível</a:t>
            </a:r>
          </a:p>
        </p:txBody>
      </p:sp>
      <p:sp>
        <p:nvSpPr>
          <p:cNvPr id="1957896" name="AutoShape 10"/>
          <p:cNvSpPr>
            <a:spLocks noChangeArrowheads="1"/>
          </p:cNvSpPr>
          <p:nvPr/>
        </p:nvSpPr>
        <p:spPr bwMode="auto">
          <a:xfrm>
            <a:off x="3581400" y="1066800"/>
            <a:ext cx="304800" cy="228600"/>
          </a:xfrm>
          <a:prstGeom prst="rightArrow">
            <a:avLst>
              <a:gd name="adj1" fmla="val 61111"/>
              <a:gd name="adj2" fmla="val 22222"/>
            </a:avLst>
          </a:prstGeom>
          <a:solidFill>
            <a:schemeClr val="accent1"/>
          </a:solidFill>
          <a:ln w="9525">
            <a:solidFill>
              <a:schemeClr val="tx1"/>
            </a:solidFill>
            <a:miter lim="800000"/>
            <a:headEnd/>
            <a:tailEnd/>
          </a:ln>
        </p:spPr>
        <p:txBody>
          <a:bodyPr wrap="none" anchor="ctr"/>
          <a:lstStyle/>
          <a:p>
            <a:endParaRPr lang="en-US"/>
          </a:p>
        </p:txBody>
      </p:sp>
      <p:sp>
        <p:nvSpPr>
          <p:cNvPr id="1957897" name="AutoShape 11"/>
          <p:cNvSpPr>
            <a:spLocks noChangeArrowheads="1"/>
          </p:cNvSpPr>
          <p:nvPr/>
        </p:nvSpPr>
        <p:spPr bwMode="auto">
          <a:xfrm>
            <a:off x="4648200" y="1384300"/>
            <a:ext cx="381000" cy="609600"/>
          </a:xfrm>
          <a:prstGeom prst="downArrow">
            <a:avLst>
              <a:gd name="adj1" fmla="val 50000"/>
              <a:gd name="adj2" fmla="val 40000"/>
            </a:avLst>
          </a:prstGeom>
          <a:solidFill>
            <a:schemeClr val="accent1"/>
          </a:solidFill>
          <a:ln w="9525">
            <a:solidFill>
              <a:schemeClr val="tx1"/>
            </a:solidFill>
            <a:miter lim="800000"/>
            <a:headEnd/>
            <a:tailEnd/>
          </a:ln>
        </p:spPr>
        <p:txBody>
          <a:bodyPr wrap="none" anchor="ctr"/>
          <a:lstStyle/>
          <a:p>
            <a:endParaRPr lang="en-US"/>
          </a:p>
        </p:txBody>
      </p:sp>
      <p:sp>
        <p:nvSpPr>
          <p:cNvPr id="1957898" name="Rectangle 12"/>
          <p:cNvSpPr>
            <a:spLocks noChangeArrowheads="1"/>
          </p:cNvSpPr>
          <p:nvPr/>
        </p:nvSpPr>
        <p:spPr bwMode="auto">
          <a:xfrm>
            <a:off x="1698625" y="3008313"/>
            <a:ext cx="47625" cy="228600"/>
          </a:xfrm>
          <a:prstGeom prst="rect">
            <a:avLst/>
          </a:prstGeom>
          <a:noFill/>
          <a:ln w="9525">
            <a:noFill/>
            <a:miter lim="800000"/>
            <a:headEnd/>
            <a:tailEnd/>
          </a:ln>
        </p:spPr>
        <p:txBody>
          <a:bodyPr wrap="none" lIns="0" tIns="0" rIns="0" bIns="0">
            <a:spAutoFit/>
          </a:bodyPr>
          <a:lstStyle/>
          <a:p>
            <a:pPr eaLnBrk="0" hangingPunct="0"/>
            <a:r>
              <a:rPr lang="pt-BR" sz="1500">
                <a:solidFill>
                  <a:srgbClr val="000000"/>
                </a:solidFill>
                <a:latin typeface="Times New Roman" pitchFamily="18" charset="0"/>
              </a:rPr>
              <a:t> </a:t>
            </a:r>
            <a:endParaRPr lang="pt-BR" b="1">
              <a:solidFill>
                <a:srgbClr val="000000"/>
              </a:solidFill>
            </a:endParaRPr>
          </a:p>
        </p:txBody>
      </p:sp>
      <p:sp>
        <p:nvSpPr>
          <p:cNvPr id="1957899" name="Rectangle 13"/>
          <p:cNvSpPr>
            <a:spLocks noChangeArrowheads="1"/>
          </p:cNvSpPr>
          <p:nvPr/>
        </p:nvSpPr>
        <p:spPr bwMode="auto">
          <a:xfrm>
            <a:off x="2705100" y="5605463"/>
            <a:ext cx="879475" cy="230187"/>
          </a:xfrm>
          <a:prstGeom prst="rect">
            <a:avLst/>
          </a:prstGeom>
          <a:noFill/>
          <a:ln w="9525">
            <a:noFill/>
            <a:miter lim="800000"/>
            <a:headEnd/>
            <a:tailEnd/>
          </a:ln>
        </p:spPr>
        <p:txBody>
          <a:bodyPr/>
          <a:lstStyle/>
          <a:p>
            <a:endParaRPr lang="en-US"/>
          </a:p>
        </p:txBody>
      </p:sp>
      <p:sp>
        <p:nvSpPr>
          <p:cNvPr id="1957900" name="Rectangle 14"/>
          <p:cNvSpPr>
            <a:spLocks noChangeArrowheads="1"/>
          </p:cNvSpPr>
          <p:nvPr/>
        </p:nvSpPr>
        <p:spPr bwMode="auto">
          <a:xfrm>
            <a:off x="8450263" y="5546725"/>
            <a:ext cx="1074737" cy="234950"/>
          </a:xfrm>
          <a:prstGeom prst="rect">
            <a:avLst/>
          </a:prstGeom>
          <a:noFill/>
          <a:ln w="9525">
            <a:noFill/>
            <a:miter lim="800000"/>
            <a:headEnd/>
            <a:tailEnd/>
          </a:ln>
        </p:spPr>
        <p:txBody>
          <a:bodyPr/>
          <a:lstStyle/>
          <a:p>
            <a:endParaRPr lang="en-US"/>
          </a:p>
        </p:txBody>
      </p:sp>
      <p:sp>
        <p:nvSpPr>
          <p:cNvPr id="1957901" name="Rectangle 15"/>
          <p:cNvSpPr>
            <a:spLocks noChangeArrowheads="1"/>
          </p:cNvSpPr>
          <p:nvPr/>
        </p:nvSpPr>
        <p:spPr bwMode="auto">
          <a:xfrm>
            <a:off x="2813050" y="4113213"/>
            <a:ext cx="762000" cy="230187"/>
          </a:xfrm>
          <a:prstGeom prst="rect">
            <a:avLst/>
          </a:prstGeom>
          <a:noFill/>
          <a:ln w="9525">
            <a:noFill/>
            <a:miter lim="800000"/>
            <a:headEnd/>
            <a:tailEnd/>
          </a:ln>
        </p:spPr>
        <p:txBody>
          <a:bodyPr/>
          <a:lstStyle/>
          <a:p>
            <a:endParaRPr lang="en-US"/>
          </a:p>
        </p:txBody>
      </p:sp>
      <p:sp>
        <p:nvSpPr>
          <p:cNvPr id="1957902" name="Rectangle 16"/>
          <p:cNvSpPr>
            <a:spLocks noChangeArrowheads="1"/>
          </p:cNvSpPr>
          <p:nvPr/>
        </p:nvSpPr>
        <p:spPr bwMode="auto">
          <a:xfrm>
            <a:off x="3019425" y="4294188"/>
            <a:ext cx="349250" cy="230187"/>
          </a:xfrm>
          <a:prstGeom prst="rect">
            <a:avLst/>
          </a:prstGeom>
          <a:noFill/>
          <a:ln w="9525">
            <a:noFill/>
            <a:miter lim="800000"/>
            <a:headEnd/>
            <a:tailEnd/>
          </a:ln>
        </p:spPr>
        <p:txBody>
          <a:bodyPr/>
          <a:lstStyle/>
          <a:p>
            <a:endParaRPr lang="en-US"/>
          </a:p>
        </p:txBody>
      </p:sp>
      <p:sp>
        <p:nvSpPr>
          <p:cNvPr id="1957903" name="Rectangle 17"/>
          <p:cNvSpPr>
            <a:spLocks noChangeArrowheads="1"/>
          </p:cNvSpPr>
          <p:nvPr/>
        </p:nvSpPr>
        <p:spPr bwMode="auto">
          <a:xfrm>
            <a:off x="3251200" y="4257675"/>
            <a:ext cx="50800" cy="244475"/>
          </a:xfrm>
          <a:prstGeom prst="rect">
            <a:avLst/>
          </a:prstGeom>
          <a:noFill/>
          <a:ln w="9525">
            <a:noFill/>
            <a:miter lim="800000"/>
            <a:headEnd/>
            <a:tailEnd/>
          </a:ln>
        </p:spPr>
        <p:txBody>
          <a:bodyPr wrap="none" lIns="0" tIns="0" rIns="0" bIns="0">
            <a:spAutoFit/>
          </a:bodyPr>
          <a:lstStyle/>
          <a:p>
            <a:pPr eaLnBrk="0" hangingPunct="0"/>
            <a:r>
              <a:rPr lang="pt-BR" sz="1600">
                <a:solidFill>
                  <a:srgbClr val="000000"/>
                </a:solidFill>
                <a:latin typeface="Times New Roman" pitchFamily="18" charset="0"/>
              </a:rPr>
              <a:t> </a:t>
            </a:r>
            <a:endParaRPr lang="pt-BR" sz="1600" b="1">
              <a:solidFill>
                <a:srgbClr val="000000"/>
              </a:solidFill>
            </a:endParaRPr>
          </a:p>
        </p:txBody>
      </p:sp>
      <p:sp>
        <p:nvSpPr>
          <p:cNvPr id="1957904" name="Rectangle 18"/>
          <p:cNvSpPr>
            <a:spLocks noChangeArrowheads="1"/>
          </p:cNvSpPr>
          <p:nvPr/>
        </p:nvSpPr>
        <p:spPr bwMode="auto">
          <a:xfrm>
            <a:off x="2749550" y="4478338"/>
            <a:ext cx="884238" cy="230187"/>
          </a:xfrm>
          <a:prstGeom prst="rect">
            <a:avLst/>
          </a:prstGeom>
          <a:noFill/>
          <a:ln w="9525">
            <a:noFill/>
            <a:miter lim="800000"/>
            <a:headEnd/>
            <a:tailEnd/>
          </a:ln>
        </p:spPr>
        <p:txBody>
          <a:bodyPr/>
          <a:lstStyle/>
          <a:p>
            <a:endParaRPr lang="en-US"/>
          </a:p>
        </p:txBody>
      </p:sp>
      <p:sp>
        <p:nvSpPr>
          <p:cNvPr id="1957905" name="Rectangle 19"/>
          <p:cNvSpPr>
            <a:spLocks noChangeArrowheads="1"/>
          </p:cNvSpPr>
          <p:nvPr/>
        </p:nvSpPr>
        <p:spPr bwMode="auto">
          <a:xfrm>
            <a:off x="2838450" y="4664075"/>
            <a:ext cx="711200" cy="225425"/>
          </a:xfrm>
          <a:prstGeom prst="rect">
            <a:avLst/>
          </a:prstGeom>
          <a:noFill/>
          <a:ln w="9525">
            <a:noFill/>
            <a:miter lim="800000"/>
            <a:headEnd/>
            <a:tailEnd/>
          </a:ln>
        </p:spPr>
        <p:txBody>
          <a:bodyPr/>
          <a:lstStyle/>
          <a:p>
            <a:endParaRPr lang="en-US"/>
          </a:p>
        </p:txBody>
      </p:sp>
      <p:sp>
        <p:nvSpPr>
          <p:cNvPr id="1957906" name="Text Box 20"/>
          <p:cNvSpPr txBox="1">
            <a:spLocks noChangeArrowheads="1"/>
          </p:cNvSpPr>
          <p:nvPr/>
        </p:nvSpPr>
        <p:spPr bwMode="auto">
          <a:xfrm>
            <a:off x="3581400" y="2014538"/>
            <a:ext cx="2514600" cy="576262"/>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2: Plantio da Cana-de-açúcar</a:t>
            </a:r>
            <a:endParaRPr lang="pt-BR" sz="1600">
              <a:latin typeface="Times New Roman" pitchFamily="18" charset="0"/>
            </a:endParaRPr>
          </a:p>
        </p:txBody>
      </p:sp>
      <p:grpSp>
        <p:nvGrpSpPr>
          <p:cNvPr id="3" name="Group 21"/>
          <p:cNvGrpSpPr>
            <a:grpSpLocks/>
          </p:cNvGrpSpPr>
          <p:nvPr/>
        </p:nvGrpSpPr>
        <p:grpSpPr bwMode="auto">
          <a:xfrm>
            <a:off x="990600" y="1827213"/>
            <a:ext cx="2100263" cy="1296987"/>
            <a:chOff x="1161" y="3037"/>
            <a:chExt cx="3240" cy="1620"/>
          </a:xfrm>
        </p:grpSpPr>
        <p:sp>
          <p:nvSpPr>
            <p:cNvPr id="1957926" name="Oval 22"/>
            <p:cNvSpPr>
              <a:spLocks noChangeArrowheads="1"/>
            </p:cNvSpPr>
            <p:nvPr/>
          </p:nvSpPr>
          <p:spPr bwMode="auto">
            <a:xfrm>
              <a:off x="1161" y="3037"/>
              <a:ext cx="3240" cy="1620"/>
            </a:xfrm>
            <a:prstGeom prst="ellipse">
              <a:avLst/>
            </a:prstGeom>
            <a:solidFill>
              <a:srgbClr val="FFFFFF"/>
            </a:solidFill>
            <a:ln w="6350">
              <a:solidFill>
                <a:srgbClr val="000000"/>
              </a:solidFill>
              <a:round/>
              <a:headEnd/>
              <a:tailEnd/>
            </a:ln>
          </p:spPr>
          <p:txBody>
            <a:bodyPr/>
            <a:lstStyle/>
            <a:p>
              <a:endParaRPr lang="en-US"/>
            </a:p>
          </p:txBody>
        </p:sp>
        <p:sp>
          <p:nvSpPr>
            <p:cNvPr id="1957927" name="Text Box 23"/>
            <p:cNvSpPr txBox="1">
              <a:spLocks noChangeArrowheads="1"/>
            </p:cNvSpPr>
            <p:nvPr/>
          </p:nvSpPr>
          <p:spPr bwMode="auto">
            <a:xfrm>
              <a:off x="1521" y="3397"/>
              <a:ext cx="2520" cy="900"/>
            </a:xfrm>
            <a:prstGeom prst="rect">
              <a:avLst/>
            </a:prstGeom>
            <a:solidFill>
              <a:srgbClr val="FFFFFF"/>
            </a:solidFill>
            <a:ln w="6350">
              <a:solidFill>
                <a:srgbClr val="000000"/>
              </a:solidFill>
              <a:miter lim="800000"/>
              <a:headEnd/>
              <a:tailEnd/>
            </a:ln>
          </p:spPr>
          <p:txBody>
            <a:bodyPr/>
            <a:lstStyle/>
            <a:p>
              <a:pPr algn="ctr" eaLnBrk="0" hangingPunct="0"/>
              <a:r>
                <a:rPr lang="pt-BR" sz="1400"/>
                <a:t>Cadeia do diesel, equipamentos e veículos</a:t>
              </a:r>
            </a:p>
          </p:txBody>
        </p:sp>
      </p:grpSp>
      <p:sp>
        <p:nvSpPr>
          <p:cNvPr id="1957908" name="Oval 24"/>
          <p:cNvSpPr>
            <a:spLocks noChangeArrowheads="1"/>
          </p:cNvSpPr>
          <p:nvPr/>
        </p:nvSpPr>
        <p:spPr bwMode="auto">
          <a:xfrm>
            <a:off x="6400800" y="3048000"/>
            <a:ext cx="2330450" cy="1066800"/>
          </a:xfrm>
          <a:prstGeom prst="ellipse">
            <a:avLst/>
          </a:prstGeom>
          <a:solidFill>
            <a:srgbClr val="FFFFFF"/>
          </a:solidFill>
          <a:ln w="6350">
            <a:solidFill>
              <a:srgbClr val="000000"/>
            </a:solidFill>
            <a:round/>
            <a:headEnd/>
            <a:tailEnd/>
          </a:ln>
        </p:spPr>
        <p:txBody>
          <a:bodyPr/>
          <a:lstStyle/>
          <a:p>
            <a:endParaRPr lang="en-US"/>
          </a:p>
        </p:txBody>
      </p:sp>
      <p:sp>
        <p:nvSpPr>
          <p:cNvPr id="1957909" name="Text Box 25"/>
          <p:cNvSpPr txBox="1">
            <a:spLocks noChangeArrowheads="1"/>
          </p:cNvSpPr>
          <p:nvPr/>
        </p:nvSpPr>
        <p:spPr bwMode="auto">
          <a:xfrm>
            <a:off x="3608388" y="3390900"/>
            <a:ext cx="2449512" cy="495300"/>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3: Tratos Culturais</a:t>
            </a:r>
          </a:p>
        </p:txBody>
      </p:sp>
      <p:grpSp>
        <p:nvGrpSpPr>
          <p:cNvPr id="4" name="Group 26"/>
          <p:cNvGrpSpPr>
            <a:grpSpLocks/>
          </p:cNvGrpSpPr>
          <p:nvPr/>
        </p:nvGrpSpPr>
        <p:grpSpPr bwMode="auto">
          <a:xfrm>
            <a:off x="1012825" y="3124200"/>
            <a:ext cx="2111375" cy="1066800"/>
            <a:chOff x="1161" y="3037"/>
            <a:chExt cx="3240" cy="1620"/>
          </a:xfrm>
        </p:grpSpPr>
        <p:sp>
          <p:nvSpPr>
            <p:cNvPr id="1957924" name="Oval 27"/>
            <p:cNvSpPr>
              <a:spLocks noChangeArrowheads="1"/>
            </p:cNvSpPr>
            <p:nvPr/>
          </p:nvSpPr>
          <p:spPr bwMode="auto">
            <a:xfrm>
              <a:off x="1161" y="3037"/>
              <a:ext cx="3240" cy="1620"/>
            </a:xfrm>
            <a:prstGeom prst="ellipse">
              <a:avLst/>
            </a:prstGeom>
            <a:solidFill>
              <a:srgbClr val="FFFFFF"/>
            </a:solidFill>
            <a:ln w="6350">
              <a:solidFill>
                <a:srgbClr val="000000"/>
              </a:solidFill>
              <a:round/>
              <a:headEnd/>
              <a:tailEnd/>
            </a:ln>
          </p:spPr>
          <p:txBody>
            <a:bodyPr/>
            <a:lstStyle/>
            <a:p>
              <a:endParaRPr lang="en-US"/>
            </a:p>
          </p:txBody>
        </p:sp>
        <p:sp>
          <p:nvSpPr>
            <p:cNvPr id="1957925" name="Text Box 28"/>
            <p:cNvSpPr txBox="1">
              <a:spLocks noChangeArrowheads="1"/>
            </p:cNvSpPr>
            <p:nvPr/>
          </p:nvSpPr>
          <p:spPr bwMode="auto">
            <a:xfrm>
              <a:off x="1521" y="3397"/>
              <a:ext cx="2520" cy="900"/>
            </a:xfrm>
            <a:prstGeom prst="rect">
              <a:avLst/>
            </a:prstGeom>
            <a:solidFill>
              <a:srgbClr val="FFFFFF"/>
            </a:solidFill>
            <a:ln w="6350">
              <a:solidFill>
                <a:srgbClr val="000000"/>
              </a:solidFill>
              <a:miter lim="800000"/>
              <a:headEnd/>
              <a:tailEnd/>
            </a:ln>
          </p:spPr>
          <p:txBody>
            <a:bodyPr/>
            <a:lstStyle/>
            <a:p>
              <a:pPr algn="ctr" eaLnBrk="0" hangingPunct="0"/>
              <a:r>
                <a:rPr lang="pt-BR" sz="1200"/>
                <a:t>Cadeia do diesel, equipamentos e veículos</a:t>
              </a:r>
            </a:p>
          </p:txBody>
        </p:sp>
      </p:grpSp>
      <p:sp>
        <p:nvSpPr>
          <p:cNvPr id="1957911" name="Text Box 29"/>
          <p:cNvSpPr txBox="1">
            <a:spLocks noChangeArrowheads="1"/>
          </p:cNvSpPr>
          <p:nvPr/>
        </p:nvSpPr>
        <p:spPr bwMode="auto">
          <a:xfrm>
            <a:off x="6738938" y="3225800"/>
            <a:ext cx="1706562" cy="685800"/>
          </a:xfrm>
          <a:prstGeom prst="rect">
            <a:avLst/>
          </a:prstGeom>
          <a:solidFill>
            <a:srgbClr val="FFFFFF"/>
          </a:solidFill>
          <a:ln w="6350">
            <a:solidFill>
              <a:srgbClr val="000000"/>
            </a:solidFill>
            <a:miter lim="800000"/>
            <a:headEnd/>
            <a:tailEnd/>
          </a:ln>
        </p:spPr>
        <p:txBody>
          <a:bodyPr/>
          <a:lstStyle/>
          <a:p>
            <a:pPr algn="ctr" eaLnBrk="0" hangingPunct="0"/>
            <a:r>
              <a:rPr lang="pt-BR" sz="1400"/>
              <a:t>Cadeia do Carbonato de Cálcio</a:t>
            </a:r>
          </a:p>
        </p:txBody>
      </p:sp>
      <p:sp>
        <p:nvSpPr>
          <p:cNvPr id="1957912" name="Text Box 30"/>
          <p:cNvSpPr txBox="1">
            <a:spLocks noChangeArrowheads="1"/>
          </p:cNvSpPr>
          <p:nvPr/>
        </p:nvSpPr>
        <p:spPr bwMode="auto">
          <a:xfrm>
            <a:off x="3594100" y="4775200"/>
            <a:ext cx="2449513" cy="449263"/>
          </a:xfrm>
          <a:prstGeom prst="rect">
            <a:avLst/>
          </a:prstGeom>
          <a:solidFill>
            <a:srgbClr val="FFFFFF"/>
          </a:solidFill>
          <a:ln w="6350">
            <a:solidFill>
              <a:srgbClr val="000000"/>
            </a:solidFill>
            <a:miter lim="800000"/>
            <a:headEnd/>
            <a:tailEnd/>
          </a:ln>
        </p:spPr>
        <p:txBody>
          <a:bodyPr/>
          <a:lstStyle/>
          <a:p>
            <a:pPr algn="ctr" eaLnBrk="0" hangingPunct="0"/>
            <a:r>
              <a:rPr lang="pt-BR" sz="1400"/>
              <a:t>Atividade 4: Colheita de cana-de-açúcar</a:t>
            </a:r>
            <a:endParaRPr lang="pt-BR" sz="1400">
              <a:latin typeface="Times New Roman" pitchFamily="18" charset="0"/>
            </a:endParaRPr>
          </a:p>
        </p:txBody>
      </p:sp>
      <p:grpSp>
        <p:nvGrpSpPr>
          <p:cNvPr id="5" name="Group 31"/>
          <p:cNvGrpSpPr>
            <a:grpSpLocks/>
          </p:cNvGrpSpPr>
          <p:nvPr/>
        </p:nvGrpSpPr>
        <p:grpSpPr bwMode="auto">
          <a:xfrm>
            <a:off x="914400" y="4343400"/>
            <a:ext cx="2339975" cy="1295400"/>
            <a:chOff x="1161" y="3037"/>
            <a:chExt cx="3240" cy="1620"/>
          </a:xfrm>
        </p:grpSpPr>
        <p:sp>
          <p:nvSpPr>
            <p:cNvPr id="1957922" name="Oval 32"/>
            <p:cNvSpPr>
              <a:spLocks noChangeArrowheads="1"/>
            </p:cNvSpPr>
            <p:nvPr/>
          </p:nvSpPr>
          <p:spPr bwMode="auto">
            <a:xfrm>
              <a:off x="1161" y="3037"/>
              <a:ext cx="3240" cy="1620"/>
            </a:xfrm>
            <a:prstGeom prst="ellipse">
              <a:avLst/>
            </a:prstGeom>
            <a:solidFill>
              <a:srgbClr val="FFFFFF"/>
            </a:solidFill>
            <a:ln w="6350">
              <a:solidFill>
                <a:srgbClr val="000000"/>
              </a:solidFill>
              <a:round/>
              <a:headEnd/>
              <a:tailEnd/>
            </a:ln>
          </p:spPr>
          <p:txBody>
            <a:bodyPr/>
            <a:lstStyle/>
            <a:p>
              <a:endParaRPr lang="en-US"/>
            </a:p>
          </p:txBody>
        </p:sp>
        <p:sp>
          <p:nvSpPr>
            <p:cNvPr id="1957923" name="Text Box 33"/>
            <p:cNvSpPr txBox="1">
              <a:spLocks noChangeArrowheads="1"/>
            </p:cNvSpPr>
            <p:nvPr/>
          </p:nvSpPr>
          <p:spPr bwMode="auto">
            <a:xfrm>
              <a:off x="1521" y="3397"/>
              <a:ext cx="2520" cy="900"/>
            </a:xfrm>
            <a:prstGeom prst="rect">
              <a:avLst/>
            </a:prstGeom>
            <a:solidFill>
              <a:srgbClr val="FFFFFF"/>
            </a:solidFill>
            <a:ln w="6350">
              <a:solidFill>
                <a:srgbClr val="000000"/>
              </a:solidFill>
              <a:miter lim="800000"/>
              <a:headEnd/>
              <a:tailEnd/>
            </a:ln>
          </p:spPr>
          <p:txBody>
            <a:bodyPr/>
            <a:lstStyle/>
            <a:p>
              <a:pPr algn="ctr" eaLnBrk="0" hangingPunct="0"/>
              <a:r>
                <a:rPr lang="pt-BR" sz="1200"/>
                <a:t>Cadeia do diesel, equipamentos e veículos</a:t>
              </a:r>
            </a:p>
          </p:txBody>
        </p:sp>
      </p:grpSp>
      <p:sp>
        <p:nvSpPr>
          <p:cNvPr id="1957914" name="AutoShape 34"/>
          <p:cNvSpPr>
            <a:spLocks noChangeArrowheads="1"/>
          </p:cNvSpPr>
          <p:nvPr/>
        </p:nvSpPr>
        <p:spPr bwMode="auto">
          <a:xfrm>
            <a:off x="4648200" y="3911600"/>
            <a:ext cx="381000" cy="838200"/>
          </a:xfrm>
          <a:prstGeom prst="down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p>
        </p:txBody>
      </p:sp>
      <p:sp>
        <p:nvSpPr>
          <p:cNvPr id="1957915" name="AutoShape 35"/>
          <p:cNvSpPr>
            <a:spLocks noChangeArrowheads="1"/>
          </p:cNvSpPr>
          <p:nvPr/>
        </p:nvSpPr>
        <p:spPr bwMode="auto">
          <a:xfrm>
            <a:off x="3200400" y="3505200"/>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1957916" name="AutoShape 36"/>
          <p:cNvSpPr>
            <a:spLocks noChangeArrowheads="1"/>
          </p:cNvSpPr>
          <p:nvPr/>
        </p:nvSpPr>
        <p:spPr bwMode="auto">
          <a:xfrm>
            <a:off x="3276600" y="4876800"/>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1957917" name="AutoShape 37"/>
          <p:cNvSpPr>
            <a:spLocks noChangeArrowheads="1"/>
          </p:cNvSpPr>
          <p:nvPr/>
        </p:nvSpPr>
        <p:spPr bwMode="auto">
          <a:xfrm>
            <a:off x="3124200" y="2362200"/>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1957918" name="AutoShape 38"/>
          <p:cNvSpPr>
            <a:spLocks noChangeArrowheads="1"/>
          </p:cNvSpPr>
          <p:nvPr/>
        </p:nvSpPr>
        <p:spPr bwMode="auto">
          <a:xfrm>
            <a:off x="4648200" y="2616200"/>
            <a:ext cx="381000" cy="7620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1957919" name="AutoShape 39"/>
          <p:cNvSpPr>
            <a:spLocks noChangeArrowheads="1"/>
          </p:cNvSpPr>
          <p:nvPr/>
        </p:nvSpPr>
        <p:spPr bwMode="auto">
          <a:xfrm>
            <a:off x="4654550" y="5257800"/>
            <a:ext cx="381000" cy="533400"/>
          </a:xfrm>
          <a:prstGeom prst="down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1957920" name="AutoShape 40"/>
          <p:cNvSpPr>
            <a:spLocks noChangeArrowheads="1"/>
          </p:cNvSpPr>
          <p:nvPr/>
        </p:nvSpPr>
        <p:spPr bwMode="auto">
          <a:xfrm>
            <a:off x="5867400" y="977900"/>
            <a:ext cx="304800" cy="228600"/>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p>
        </p:txBody>
      </p:sp>
      <p:sp>
        <p:nvSpPr>
          <p:cNvPr id="1957921" name="AutoShape 41"/>
          <p:cNvSpPr>
            <a:spLocks noChangeArrowheads="1"/>
          </p:cNvSpPr>
          <p:nvPr/>
        </p:nvSpPr>
        <p:spPr bwMode="auto">
          <a:xfrm>
            <a:off x="6019800" y="3505200"/>
            <a:ext cx="381000" cy="2286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7" name="Espaço Reservado para Rodapé 3"/>
          <p:cNvSpPr>
            <a:spLocks noGrp="1"/>
          </p:cNvSpPr>
          <p:nvPr>
            <p:ph type="ftr" sz="quarter" idx="10"/>
          </p:nvPr>
        </p:nvSpPr>
        <p:spPr>
          <a:noFill/>
        </p:spPr>
        <p:txBody>
          <a:bodyPr/>
          <a:lstStyle/>
          <a:p>
            <a:r>
              <a:rPr lang="pt-BR"/>
              <a:t>Adequação Ambiental de Empresas - Prof. Aldo R. Ometto - </a:t>
            </a:r>
            <a:fld id="{C4B9ECAA-E3BE-40E4-9BBD-D367267CAFEB}" type="slidenum">
              <a:rPr lang="pt-BR" smtClean="0"/>
              <a:pPr/>
              <a:t>113</a:t>
            </a:fld>
            <a:endParaRPr lang="pt-BR"/>
          </a:p>
        </p:txBody>
      </p:sp>
      <p:sp>
        <p:nvSpPr>
          <p:cNvPr id="1959938" name="Rectangle 2"/>
          <p:cNvSpPr>
            <a:spLocks noChangeArrowheads="1"/>
          </p:cNvSpPr>
          <p:nvPr/>
        </p:nvSpPr>
        <p:spPr bwMode="auto">
          <a:xfrm>
            <a:off x="2276475" y="1933575"/>
            <a:ext cx="9144000" cy="0"/>
          </a:xfrm>
          <a:prstGeom prst="rect">
            <a:avLst/>
          </a:prstGeom>
          <a:noFill/>
          <a:ln w="9525">
            <a:noFill/>
            <a:miter lim="800000"/>
            <a:headEnd/>
            <a:tailEnd/>
          </a:ln>
        </p:spPr>
        <p:txBody>
          <a:bodyPr>
            <a:spAutoFit/>
          </a:bodyPr>
          <a:lstStyle/>
          <a:p>
            <a:endParaRPr lang="en-US"/>
          </a:p>
        </p:txBody>
      </p:sp>
      <p:sp>
        <p:nvSpPr>
          <p:cNvPr id="1959939" name="Rectangle 3"/>
          <p:cNvSpPr>
            <a:spLocks noChangeArrowheads="1"/>
          </p:cNvSpPr>
          <p:nvPr/>
        </p:nvSpPr>
        <p:spPr bwMode="auto">
          <a:xfrm>
            <a:off x="2682875" y="5072063"/>
            <a:ext cx="879475" cy="230187"/>
          </a:xfrm>
          <a:prstGeom prst="rect">
            <a:avLst/>
          </a:prstGeom>
          <a:noFill/>
          <a:ln w="9525">
            <a:noFill/>
            <a:miter lim="800000"/>
            <a:headEnd/>
            <a:tailEnd/>
          </a:ln>
        </p:spPr>
        <p:txBody>
          <a:bodyPr/>
          <a:lstStyle/>
          <a:p>
            <a:endParaRPr lang="en-US"/>
          </a:p>
        </p:txBody>
      </p:sp>
      <p:sp>
        <p:nvSpPr>
          <p:cNvPr id="1959940" name="Rectangle 4"/>
          <p:cNvSpPr>
            <a:spLocks noChangeArrowheads="1"/>
          </p:cNvSpPr>
          <p:nvPr/>
        </p:nvSpPr>
        <p:spPr bwMode="auto">
          <a:xfrm>
            <a:off x="8428038" y="5013325"/>
            <a:ext cx="1074737" cy="234950"/>
          </a:xfrm>
          <a:prstGeom prst="rect">
            <a:avLst/>
          </a:prstGeom>
          <a:noFill/>
          <a:ln w="9525">
            <a:noFill/>
            <a:miter lim="800000"/>
            <a:headEnd/>
            <a:tailEnd/>
          </a:ln>
        </p:spPr>
        <p:txBody>
          <a:bodyPr/>
          <a:lstStyle/>
          <a:p>
            <a:endParaRPr lang="en-US"/>
          </a:p>
        </p:txBody>
      </p:sp>
      <p:sp>
        <p:nvSpPr>
          <p:cNvPr id="1959941" name="Rectangle 5"/>
          <p:cNvSpPr>
            <a:spLocks noChangeArrowheads="1"/>
          </p:cNvSpPr>
          <p:nvPr/>
        </p:nvSpPr>
        <p:spPr bwMode="auto">
          <a:xfrm>
            <a:off x="2790825" y="3579813"/>
            <a:ext cx="762000" cy="230187"/>
          </a:xfrm>
          <a:prstGeom prst="rect">
            <a:avLst/>
          </a:prstGeom>
          <a:noFill/>
          <a:ln w="9525">
            <a:noFill/>
            <a:miter lim="800000"/>
            <a:headEnd/>
            <a:tailEnd/>
          </a:ln>
        </p:spPr>
        <p:txBody>
          <a:bodyPr/>
          <a:lstStyle/>
          <a:p>
            <a:endParaRPr lang="en-US"/>
          </a:p>
        </p:txBody>
      </p:sp>
      <p:sp>
        <p:nvSpPr>
          <p:cNvPr id="1959942" name="Rectangle 6"/>
          <p:cNvSpPr>
            <a:spLocks noChangeArrowheads="1"/>
          </p:cNvSpPr>
          <p:nvPr/>
        </p:nvSpPr>
        <p:spPr bwMode="auto">
          <a:xfrm>
            <a:off x="2997200" y="3760788"/>
            <a:ext cx="349250" cy="230187"/>
          </a:xfrm>
          <a:prstGeom prst="rect">
            <a:avLst/>
          </a:prstGeom>
          <a:noFill/>
          <a:ln w="9525">
            <a:noFill/>
            <a:miter lim="800000"/>
            <a:headEnd/>
            <a:tailEnd/>
          </a:ln>
        </p:spPr>
        <p:txBody>
          <a:bodyPr/>
          <a:lstStyle/>
          <a:p>
            <a:endParaRPr lang="en-US"/>
          </a:p>
        </p:txBody>
      </p:sp>
      <p:sp>
        <p:nvSpPr>
          <p:cNvPr id="1959943" name="Rectangle 7"/>
          <p:cNvSpPr>
            <a:spLocks noChangeArrowheads="1"/>
          </p:cNvSpPr>
          <p:nvPr/>
        </p:nvSpPr>
        <p:spPr bwMode="auto">
          <a:xfrm>
            <a:off x="3228975" y="3724275"/>
            <a:ext cx="50800" cy="244475"/>
          </a:xfrm>
          <a:prstGeom prst="rect">
            <a:avLst/>
          </a:prstGeom>
          <a:noFill/>
          <a:ln w="9525">
            <a:noFill/>
            <a:miter lim="800000"/>
            <a:headEnd/>
            <a:tailEnd/>
          </a:ln>
        </p:spPr>
        <p:txBody>
          <a:bodyPr wrap="none" lIns="0" tIns="0" rIns="0" bIns="0">
            <a:spAutoFit/>
          </a:bodyPr>
          <a:lstStyle/>
          <a:p>
            <a:pPr eaLnBrk="0" hangingPunct="0"/>
            <a:r>
              <a:rPr lang="pt-BR" sz="1600">
                <a:solidFill>
                  <a:srgbClr val="000000"/>
                </a:solidFill>
                <a:latin typeface="Times New Roman" pitchFamily="18" charset="0"/>
              </a:rPr>
              <a:t> </a:t>
            </a:r>
            <a:endParaRPr lang="pt-BR" sz="1600" b="1">
              <a:solidFill>
                <a:srgbClr val="000000"/>
              </a:solidFill>
            </a:endParaRPr>
          </a:p>
        </p:txBody>
      </p:sp>
      <p:sp>
        <p:nvSpPr>
          <p:cNvPr id="1959944" name="Rectangle 8"/>
          <p:cNvSpPr>
            <a:spLocks noChangeArrowheads="1"/>
          </p:cNvSpPr>
          <p:nvPr/>
        </p:nvSpPr>
        <p:spPr bwMode="auto">
          <a:xfrm>
            <a:off x="2727325" y="3944938"/>
            <a:ext cx="884238" cy="230187"/>
          </a:xfrm>
          <a:prstGeom prst="rect">
            <a:avLst/>
          </a:prstGeom>
          <a:noFill/>
          <a:ln w="9525">
            <a:noFill/>
            <a:miter lim="800000"/>
            <a:headEnd/>
            <a:tailEnd/>
          </a:ln>
        </p:spPr>
        <p:txBody>
          <a:bodyPr/>
          <a:lstStyle/>
          <a:p>
            <a:endParaRPr lang="en-US"/>
          </a:p>
        </p:txBody>
      </p:sp>
      <p:sp>
        <p:nvSpPr>
          <p:cNvPr id="1959945" name="Rectangle 9"/>
          <p:cNvSpPr>
            <a:spLocks noChangeArrowheads="1"/>
          </p:cNvSpPr>
          <p:nvPr/>
        </p:nvSpPr>
        <p:spPr bwMode="auto">
          <a:xfrm>
            <a:off x="2816225" y="4130675"/>
            <a:ext cx="711200" cy="225425"/>
          </a:xfrm>
          <a:prstGeom prst="rect">
            <a:avLst/>
          </a:prstGeom>
          <a:noFill/>
          <a:ln w="9525">
            <a:noFill/>
            <a:miter lim="800000"/>
            <a:headEnd/>
            <a:tailEnd/>
          </a:ln>
        </p:spPr>
        <p:txBody>
          <a:bodyPr/>
          <a:lstStyle/>
          <a:p>
            <a:endParaRPr lang="en-US"/>
          </a:p>
        </p:txBody>
      </p:sp>
      <p:sp>
        <p:nvSpPr>
          <p:cNvPr id="1959946" name="Text Box 10"/>
          <p:cNvSpPr txBox="1">
            <a:spLocks noChangeArrowheads="1"/>
          </p:cNvSpPr>
          <p:nvPr/>
        </p:nvSpPr>
        <p:spPr bwMode="auto">
          <a:xfrm>
            <a:off x="3581400" y="558800"/>
            <a:ext cx="2613025" cy="533400"/>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5: Produção Industrial do Álcool</a:t>
            </a:r>
            <a:endParaRPr lang="pt-BR" sz="1600">
              <a:latin typeface="Times New Roman" pitchFamily="18" charset="0"/>
            </a:endParaRPr>
          </a:p>
        </p:txBody>
      </p:sp>
      <p:sp>
        <p:nvSpPr>
          <p:cNvPr id="1959947" name="Text Box 11"/>
          <p:cNvSpPr txBox="1">
            <a:spLocks noChangeArrowheads="1"/>
          </p:cNvSpPr>
          <p:nvPr/>
        </p:nvSpPr>
        <p:spPr bwMode="auto">
          <a:xfrm>
            <a:off x="3644900" y="1752600"/>
            <a:ext cx="2613025" cy="533400"/>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6: Geração de Vapor e Energia </a:t>
            </a:r>
            <a:r>
              <a:rPr lang="pt-BR" sz="1600" i="1"/>
              <a:t>Elétrica</a:t>
            </a:r>
            <a:endParaRPr lang="pt-BR" sz="1600">
              <a:latin typeface="Times New Roman" pitchFamily="18" charset="0"/>
            </a:endParaRPr>
          </a:p>
        </p:txBody>
      </p:sp>
      <p:sp>
        <p:nvSpPr>
          <p:cNvPr id="1959948" name="Text Box 12"/>
          <p:cNvSpPr txBox="1">
            <a:spLocks noChangeArrowheads="1"/>
          </p:cNvSpPr>
          <p:nvPr/>
        </p:nvSpPr>
        <p:spPr bwMode="auto">
          <a:xfrm>
            <a:off x="3581400" y="3048000"/>
            <a:ext cx="2613025" cy="381000"/>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7: Fertirrigação</a:t>
            </a:r>
            <a:endParaRPr lang="pt-BR" sz="1600">
              <a:latin typeface="Times New Roman" pitchFamily="18" charset="0"/>
            </a:endParaRPr>
          </a:p>
        </p:txBody>
      </p:sp>
      <p:sp>
        <p:nvSpPr>
          <p:cNvPr id="1959949" name="Text Box 13"/>
          <p:cNvSpPr txBox="1">
            <a:spLocks noChangeArrowheads="1"/>
          </p:cNvSpPr>
          <p:nvPr/>
        </p:nvSpPr>
        <p:spPr bwMode="auto">
          <a:xfrm>
            <a:off x="3635375" y="4038600"/>
            <a:ext cx="2613025" cy="760413"/>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8:  A</a:t>
            </a:r>
            <a:r>
              <a:rPr lang="pt-BR" sz="1600" i="1"/>
              <a:t>rmazenamento e transporte do álcool</a:t>
            </a:r>
            <a:endParaRPr lang="pt-BR" sz="1600">
              <a:latin typeface="Times New Roman" pitchFamily="18" charset="0"/>
            </a:endParaRPr>
          </a:p>
        </p:txBody>
      </p:sp>
      <p:sp>
        <p:nvSpPr>
          <p:cNvPr id="1959950" name="Text Box 14"/>
          <p:cNvSpPr txBox="1">
            <a:spLocks noChangeArrowheads="1"/>
          </p:cNvSpPr>
          <p:nvPr/>
        </p:nvSpPr>
        <p:spPr bwMode="auto">
          <a:xfrm>
            <a:off x="3733800" y="5359400"/>
            <a:ext cx="2613025" cy="533400"/>
          </a:xfrm>
          <a:prstGeom prst="rect">
            <a:avLst/>
          </a:prstGeom>
          <a:solidFill>
            <a:srgbClr val="FFFFFF"/>
          </a:solidFill>
          <a:ln w="6350">
            <a:solidFill>
              <a:srgbClr val="000000"/>
            </a:solidFill>
            <a:miter lim="800000"/>
            <a:headEnd/>
            <a:tailEnd/>
          </a:ln>
        </p:spPr>
        <p:txBody>
          <a:bodyPr/>
          <a:lstStyle/>
          <a:p>
            <a:pPr algn="ctr" eaLnBrk="0" hangingPunct="0"/>
            <a:r>
              <a:rPr lang="pt-BR" sz="1600"/>
              <a:t>Atividade 9: Utilização do álcool combustível</a:t>
            </a:r>
            <a:endParaRPr lang="pt-BR" sz="1600">
              <a:latin typeface="Times New Roman" pitchFamily="18" charset="0"/>
            </a:endParaRPr>
          </a:p>
        </p:txBody>
      </p:sp>
      <p:sp>
        <p:nvSpPr>
          <p:cNvPr id="1959951" name="Text Box 15"/>
          <p:cNvSpPr txBox="1">
            <a:spLocks noChangeArrowheads="1"/>
          </p:cNvSpPr>
          <p:nvPr/>
        </p:nvSpPr>
        <p:spPr bwMode="auto">
          <a:xfrm>
            <a:off x="566738" y="6096000"/>
            <a:ext cx="8326437" cy="193675"/>
          </a:xfrm>
          <a:prstGeom prst="rect">
            <a:avLst/>
          </a:prstGeom>
          <a:solidFill>
            <a:srgbClr val="FFFFFF"/>
          </a:solidFill>
          <a:ln w="6350">
            <a:solidFill>
              <a:srgbClr val="000000"/>
            </a:solidFill>
            <a:miter lim="800000"/>
            <a:headEnd/>
            <a:tailEnd/>
          </a:ln>
        </p:spPr>
        <p:txBody>
          <a:bodyPr/>
          <a:lstStyle/>
          <a:p>
            <a:pPr algn="ctr" eaLnBrk="0" hangingPunct="0"/>
            <a:r>
              <a:rPr lang="pt-BR" sz="1100"/>
              <a:t>Quadro 01:  Limite do volume de controle para a avaliação do ciclo de vida do álcool combustível</a:t>
            </a:r>
          </a:p>
        </p:txBody>
      </p:sp>
      <p:sp>
        <p:nvSpPr>
          <p:cNvPr id="1959952" name="AutoShape 16"/>
          <p:cNvSpPr>
            <a:spLocks noChangeArrowheads="1"/>
          </p:cNvSpPr>
          <p:nvPr/>
        </p:nvSpPr>
        <p:spPr bwMode="auto">
          <a:xfrm>
            <a:off x="4724400" y="119063"/>
            <a:ext cx="457200" cy="4143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959953" name="AutoShape 17"/>
          <p:cNvSpPr>
            <a:spLocks noChangeArrowheads="1"/>
          </p:cNvSpPr>
          <p:nvPr/>
        </p:nvSpPr>
        <p:spPr bwMode="auto">
          <a:xfrm>
            <a:off x="4724400" y="1143000"/>
            <a:ext cx="457200" cy="533400"/>
          </a:xfrm>
          <a:prstGeom prst="down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p>
        </p:txBody>
      </p:sp>
      <p:sp>
        <p:nvSpPr>
          <p:cNvPr id="1959954" name="AutoShape 18"/>
          <p:cNvSpPr>
            <a:spLocks noChangeArrowheads="1"/>
          </p:cNvSpPr>
          <p:nvPr/>
        </p:nvSpPr>
        <p:spPr bwMode="auto">
          <a:xfrm>
            <a:off x="4724400" y="4826000"/>
            <a:ext cx="457200" cy="533400"/>
          </a:xfrm>
          <a:prstGeom prst="down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p>
        </p:txBody>
      </p:sp>
      <p:sp>
        <p:nvSpPr>
          <p:cNvPr id="1959955" name="AutoShape 19"/>
          <p:cNvSpPr>
            <a:spLocks noChangeArrowheads="1"/>
          </p:cNvSpPr>
          <p:nvPr/>
        </p:nvSpPr>
        <p:spPr bwMode="auto">
          <a:xfrm>
            <a:off x="4702175" y="3505200"/>
            <a:ext cx="457200" cy="533400"/>
          </a:xfrm>
          <a:prstGeom prst="down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p>
        </p:txBody>
      </p:sp>
      <p:sp>
        <p:nvSpPr>
          <p:cNvPr id="1959956" name="AutoShape 20"/>
          <p:cNvSpPr>
            <a:spLocks noChangeArrowheads="1"/>
          </p:cNvSpPr>
          <p:nvPr/>
        </p:nvSpPr>
        <p:spPr bwMode="auto">
          <a:xfrm>
            <a:off x="4711700" y="2362200"/>
            <a:ext cx="457200" cy="533400"/>
          </a:xfrm>
          <a:prstGeom prst="downArrow">
            <a:avLst>
              <a:gd name="adj1" fmla="val 50000"/>
              <a:gd name="adj2" fmla="val 291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5" name="Espaço Reservado para Rodapé 1"/>
          <p:cNvSpPr>
            <a:spLocks noGrp="1"/>
          </p:cNvSpPr>
          <p:nvPr>
            <p:ph type="ftr" sz="quarter" idx="10"/>
          </p:nvPr>
        </p:nvSpPr>
        <p:spPr>
          <a:noFill/>
        </p:spPr>
        <p:txBody>
          <a:bodyPr/>
          <a:lstStyle/>
          <a:p>
            <a:r>
              <a:rPr lang="pt-BR"/>
              <a:t>Adequação Ambiental de Empresas - Prof. Aldo R. Ometto - </a:t>
            </a:r>
            <a:fld id="{B185612F-34D4-448D-A096-21EF24BBD7E6}" type="slidenum">
              <a:rPr lang="pt-BR" smtClean="0"/>
              <a:pPr/>
              <a:t>114</a:t>
            </a:fld>
            <a:endParaRPr lang="pt-BR"/>
          </a:p>
        </p:txBody>
      </p:sp>
      <p:sp>
        <p:nvSpPr>
          <p:cNvPr id="1961986" name="Rectangle 2"/>
          <p:cNvSpPr>
            <a:spLocks noChangeArrowheads="1"/>
          </p:cNvSpPr>
          <p:nvPr/>
        </p:nvSpPr>
        <p:spPr bwMode="auto">
          <a:xfrm>
            <a:off x="1782763" y="152400"/>
            <a:ext cx="7056437" cy="1031875"/>
          </a:xfrm>
          <a:prstGeom prst="rect">
            <a:avLst/>
          </a:prstGeom>
          <a:noFill/>
          <a:ln w="9525">
            <a:noFill/>
            <a:miter lim="800000"/>
            <a:headEnd/>
            <a:tailEnd/>
          </a:ln>
        </p:spPr>
        <p:txBody>
          <a:bodyPr lIns="56108" tIns="28054" rIns="56108" bIns="28054">
            <a:spAutoFit/>
          </a:bodyPr>
          <a:lstStyle/>
          <a:p>
            <a:pPr algn="r" eaLnBrk="0" hangingPunct="0">
              <a:spcBef>
                <a:spcPct val="50000"/>
              </a:spcBef>
              <a:buFont typeface="Wingdings" pitchFamily="2" charset="2"/>
              <a:buNone/>
            </a:pPr>
            <a:r>
              <a:rPr lang="en-US" sz="3200" i="1">
                <a:solidFill>
                  <a:schemeClr val="accent2"/>
                </a:solidFill>
                <a:latin typeface="Trebuchet MS" pitchFamily="34" charset="0"/>
              </a:rPr>
              <a:t>Resultados ACV do </a:t>
            </a:r>
            <a:r>
              <a:rPr lang="en-US" sz="3200" i="1">
                <a:solidFill>
                  <a:schemeClr val="accent2"/>
                </a:solidFill>
                <a:latin typeface="Calibri" pitchFamily="34" charset="0"/>
              </a:rPr>
              <a:t>á</a:t>
            </a:r>
            <a:r>
              <a:rPr lang="en-US" sz="3200" i="1">
                <a:solidFill>
                  <a:schemeClr val="accent2"/>
                </a:solidFill>
                <a:latin typeface="Trebuchet MS" pitchFamily="34" charset="0"/>
              </a:rPr>
              <a:t>lcool combust</a:t>
            </a:r>
            <a:r>
              <a:rPr lang="en-US" sz="3200" i="1">
                <a:solidFill>
                  <a:schemeClr val="accent2"/>
                </a:solidFill>
                <a:latin typeface="Calibri" pitchFamily="34" charset="0"/>
              </a:rPr>
              <a:t>í</a:t>
            </a:r>
            <a:r>
              <a:rPr lang="en-US" sz="3200" i="1">
                <a:solidFill>
                  <a:schemeClr val="accent2"/>
                </a:solidFill>
                <a:latin typeface="Trebuchet MS" pitchFamily="34" charset="0"/>
              </a:rPr>
              <a:t>vel:</a:t>
            </a:r>
          </a:p>
        </p:txBody>
      </p:sp>
      <p:sp>
        <p:nvSpPr>
          <p:cNvPr id="1961987" name="Text Box 3"/>
          <p:cNvSpPr txBox="1">
            <a:spLocks noChangeArrowheads="1"/>
          </p:cNvSpPr>
          <p:nvPr/>
        </p:nvSpPr>
        <p:spPr bwMode="auto">
          <a:xfrm>
            <a:off x="766763" y="1295400"/>
            <a:ext cx="7920037" cy="5426075"/>
          </a:xfrm>
          <a:prstGeom prst="rect">
            <a:avLst/>
          </a:prstGeom>
          <a:noFill/>
          <a:ln w="9525">
            <a:noFill/>
            <a:miter lim="800000"/>
            <a:headEnd/>
            <a:tailEnd/>
          </a:ln>
        </p:spPr>
        <p:txBody>
          <a:bodyPr>
            <a:spAutoFit/>
          </a:bodyPr>
          <a:lstStyle/>
          <a:p>
            <a:pPr eaLnBrk="0" hangingPunct="0">
              <a:spcBef>
                <a:spcPct val="50000"/>
              </a:spcBef>
              <a:buFontTx/>
              <a:buChar char="•"/>
            </a:pPr>
            <a:r>
              <a:rPr lang="en-US" sz="2000" b="1">
                <a:solidFill>
                  <a:schemeClr val="tx2"/>
                </a:solidFill>
              </a:rPr>
              <a:t>Consumo de Recursos Renováveis:</a:t>
            </a:r>
            <a:r>
              <a:rPr lang="en-US" sz="2000" b="1">
                <a:solidFill>
                  <a:srgbClr val="000000"/>
                </a:solidFill>
              </a:rPr>
              <a:t> Produção Industrial é grande consumidora de água</a:t>
            </a:r>
          </a:p>
          <a:p>
            <a:pPr eaLnBrk="0" hangingPunct="0">
              <a:spcBef>
                <a:spcPct val="50000"/>
              </a:spcBef>
              <a:buFontTx/>
              <a:buChar char="•"/>
            </a:pPr>
            <a:r>
              <a:rPr lang="en-US" sz="2000" b="1">
                <a:solidFill>
                  <a:srgbClr val="000000"/>
                </a:solidFill>
              </a:rPr>
              <a:t> </a:t>
            </a:r>
            <a:r>
              <a:rPr lang="en-US" sz="2000" b="1">
                <a:solidFill>
                  <a:schemeClr val="tx2"/>
                </a:solidFill>
              </a:rPr>
              <a:t>Consumo de Recursos Não Renováveis: Atividades agrícolas</a:t>
            </a:r>
          </a:p>
          <a:p>
            <a:pPr eaLnBrk="0" hangingPunct="0">
              <a:spcBef>
                <a:spcPct val="50000"/>
              </a:spcBef>
              <a:buFontTx/>
              <a:buChar char="•"/>
            </a:pPr>
            <a:r>
              <a:rPr lang="en-US" sz="2000" b="1">
                <a:solidFill>
                  <a:schemeClr val="tx2"/>
                </a:solidFill>
              </a:rPr>
              <a:t> Energia Elétrica: há excedente</a:t>
            </a:r>
          </a:p>
          <a:p>
            <a:pPr eaLnBrk="0" hangingPunct="0">
              <a:spcBef>
                <a:spcPct val="50000"/>
              </a:spcBef>
              <a:buFontTx/>
              <a:buChar char="•"/>
            </a:pPr>
            <a:r>
              <a:rPr lang="en-US" sz="2000" b="1">
                <a:solidFill>
                  <a:schemeClr val="tx2"/>
                </a:solidFill>
              </a:rPr>
              <a:t> Efeito Estufa: colheita queimada é a grande contribuidora</a:t>
            </a:r>
          </a:p>
          <a:p>
            <a:pPr eaLnBrk="0" hangingPunct="0">
              <a:spcBef>
                <a:spcPct val="50000"/>
              </a:spcBef>
              <a:buFontTx/>
              <a:buChar char="•"/>
            </a:pPr>
            <a:r>
              <a:rPr lang="en-US" sz="2000" b="1">
                <a:solidFill>
                  <a:schemeClr val="tx2"/>
                </a:solidFill>
              </a:rPr>
              <a:t> Formação de Ozônio a Baixa atmosfera: colheita queimada é a grande contribuidora</a:t>
            </a:r>
          </a:p>
          <a:p>
            <a:pPr eaLnBrk="0" hangingPunct="0">
              <a:spcBef>
                <a:spcPct val="50000"/>
              </a:spcBef>
              <a:buFontTx/>
              <a:buChar char="•"/>
            </a:pPr>
            <a:r>
              <a:rPr lang="en-US" sz="2000" b="1">
                <a:solidFill>
                  <a:schemeClr val="tx2"/>
                </a:solidFill>
              </a:rPr>
              <a:t> Acidificação: colheita queimada e o uso de álcool</a:t>
            </a:r>
          </a:p>
          <a:p>
            <a:pPr eaLnBrk="0" hangingPunct="0">
              <a:spcBef>
                <a:spcPct val="50000"/>
              </a:spcBef>
              <a:buFontTx/>
              <a:buChar char="•"/>
            </a:pPr>
            <a:r>
              <a:rPr lang="en-US" sz="2000" b="1">
                <a:solidFill>
                  <a:schemeClr val="tx2"/>
                </a:solidFill>
              </a:rPr>
              <a:t> Eutrofização: tratos culturais pela aplicação de fertilizantes</a:t>
            </a:r>
          </a:p>
          <a:p>
            <a:pPr eaLnBrk="0" hangingPunct="0">
              <a:spcBef>
                <a:spcPct val="50000"/>
              </a:spcBef>
              <a:buFontTx/>
              <a:buChar char="•"/>
            </a:pPr>
            <a:r>
              <a:rPr lang="en-US" sz="2000" b="1">
                <a:solidFill>
                  <a:schemeClr val="tx2"/>
                </a:solidFill>
              </a:rPr>
              <a:t> Ecotoxicidade: aplicação de herbicidas no preparo e nos tratos culturais</a:t>
            </a:r>
          </a:p>
          <a:p>
            <a:pPr eaLnBrk="0" hangingPunct="0">
              <a:spcBef>
                <a:spcPct val="50000"/>
              </a:spcBef>
              <a:buFontTx/>
              <a:buChar char="•"/>
            </a:pPr>
            <a:r>
              <a:rPr lang="en-US" sz="2000" b="1">
                <a:solidFill>
                  <a:schemeClr val="tx2"/>
                </a:solidFill>
              </a:rPr>
              <a:t> Toxicidade humana: colheita de cana queimada</a:t>
            </a:r>
          </a:p>
          <a:p>
            <a:pPr eaLnBrk="0" hangingPunct="0">
              <a:spcBef>
                <a:spcPct val="50000"/>
              </a:spcBef>
              <a:buFontTx/>
              <a:buChar char="•"/>
            </a:pPr>
            <a:endParaRPr lang="en-US" sz="2000" b="1">
              <a:solidFill>
                <a:srgbClr val="00000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9089" name="Espaço Reservado para Rodapé 3"/>
          <p:cNvSpPr>
            <a:spLocks noGrp="1"/>
          </p:cNvSpPr>
          <p:nvPr>
            <p:ph type="ftr" sz="quarter" idx="10"/>
          </p:nvPr>
        </p:nvSpPr>
        <p:spPr>
          <a:noFill/>
        </p:spPr>
        <p:txBody>
          <a:bodyPr/>
          <a:lstStyle/>
          <a:p>
            <a:r>
              <a:rPr lang="pt-BR"/>
              <a:t>Adequação Ambiental de Empresas - Prof. Aldo R. Ometto - </a:t>
            </a:r>
            <a:fld id="{0B1B917F-2208-4589-8908-89D868233F0A}" type="slidenum">
              <a:rPr lang="pt-BR" smtClean="0"/>
              <a:pPr/>
              <a:t>115</a:t>
            </a:fld>
            <a:endParaRPr lang="pt-BR"/>
          </a:p>
        </p:txBody>
      </p:sp>
      <p:sp>
        <p:nvSpPr>
          <p:cNvPr id="935938" name="Rectangle 2"/>
          <p:cNvSpPr>
            <a:spLocks noGrp="1" noChangeArrowheads="1"/>
          </p:cNvSpPr>
          <p:nvPr>
            <p:ph type="body" idx="1"/>
          </p:nvPr>
        </p:nvSpPr>
        <p:spPr>
          <a:xfrm>
            <a:off x="827088" y="1143000"/>
            <a:ext cx="7693025" cy="4105275"/>
          </a:xfrm>
        </p:spPr>
        <p:txBody>
          <a:bodyPr/>
          <a:lstStyle/>
          <a:p>
            <a:pPr eaLnBrk="1" hangingPunct="1"/>
            <a:r>
              <a:rPr lang="pt-BR" sz="2700"/>
              <a:t>E&amp;GCV: Interação das posturas preventivas da localização e tipologia na gestão ambiental</a:t>
            </a:r>
          </a:p>
          <a:p>
            <a:pPr eaLnBrk="1" hangingPunct="1"/>
            <a:r>
              <a:rPr lang="pt-BR" sz="2700"/>
              <a:t>Ecoinovação com tecnologias mais limpas em produtos (bens e serviços) e processos</a:t>
            </a:r>
          </a:p>
          <a:p>
            <a:pPr eaLnBrk="1" hangingPunct="1"/>
            <a:r>
              <a:rPr lang="pt-BR" sz="2700"/>
              <a:t>Ganho ambiental, econômico e social: SUSTENTABILIDADE</a:t>
            </a:r>
          </a:p>
          <a:p>
            <a:pPr eaLnBrk="1" hangingPunct="1"/>
            <a:r>
              <a:rPr lang="pt-BR" sz="2700"/>
              <a:t>Economia de Ciclo de Vida: possibilidade para a sustentabilidade</a:t>
            </a:r>
          </a:p>
        </p:txBody>
      </p:sp>
      <p:sp>
        <p:nvSpPr>
          <p:cNvPr id="2009091" name="Rectangle 3"/>
          <p:cNvSpPr>
            <a:spLocks noGrp="1" noChangeArrowheads="1"/>
          </p:cNvSpPr>
          <p:nvPr>
            <p:ph type="title"/>
          </p:nvPr>
        </p:nvSpPr>
        <p:spPr>
          <a:xfrm>
            <a:off x="2743200" y="228600"/>
            <a:ext cx="3657600" cy="533400"/>
          </a:xfrm>
        </p:spPr>
        <p:txBody>
          <a:bodyPr/>
          <a:lstStyle/>
          <a:p>
            <a:pPr algn="ctr" eaLnBrk="1" hangingPunct="1"/>
            <a:r>
              <a:rPr lang="en-US" i="1"/>
              <a:t>Conclusões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5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5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59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59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8"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7" name="Espaço Reservado para Rodapé 1"/>
          <p:cNvSpPr>
            <a:spLocks noGrp="1"/>
          </p:cNvSpPr>
          <p:nvPr>
            <p:ph type="ftr" sz="quarter" idx="10"/>
          </p:nvPr>
        </p:nvSpPr>
        <p:spPr>
          <a:noFill/>
        </p:spPr>
        <p:txBody>
          <a:bodyPr/>
          <a:lstStyle/>
          <a:p>
            <a:r>
              <a:rPr lang="pt-BR"/>
              <a:t>Adequação Ambiental de Empresas - Prof. Aldo R. Ometto - </a:t>
            </a:r>
            <a:fld id="{4D6EACAD-9B88-4914-8135-9680CE00B63F}" type="slidenum">
              <a:rPr lang="pt-BR" smtClean="0"/>
              <a:pPr/>
              <a:t>116</a:t>
            </a:fld>
            <a:endParaRPr lang="pt-BR"/>
          </a:p>
        </p:txBody>
      </p:sp>
      <p:sp>
        <p:nvSpPr>
          <p:cNvPr id="2011138" name="Rectangle 2"/>
          <p:cNvSpPr>
            <a:spLocks noChangeArrowheads="1"/>
          </p:cNvSpPr>
          <p:nvPr/>
        </p:nvSpPr>
        <p:spPr bwMode="auto">
          <a:xfrm>
            <a:off x="539750" y="990600"/>
            <a:ext cx="8229600" cy="1143000"/>
          </a:xfrm>
          <a:prstGeom prst="rect">
            <a:avLst/>
          </a:prstGeom>
          <a:noFill/>
          <a:ln w="9525">
            <a:noFill/>
            <a:miter lim="800000"/>
            <a:headEnd/>
            <a:tailEnd/>
          </a:ln>
        </p:spPr>
        <p:txBody>
          <a:bodyPr/>
          <a:lstStyle/>
          <a:p>
            <a:pPr algn="ctr"/>
            <a:r>
              <a:rPr lang="pt-BR" sz="4200">
                <a:solidFill>
                  <a:schemeClr val="tx2"/>
                </a:solidFill>
                <a:latin typeface="Garamond" pitchFamily="18" charset="0"/>
              </a:rPr>
              <a:t>Nova Ordem: </a:t>
            </a:r>
            <a:r>
              <a:rPr lang="pt-BR" sz="4200" i="1">
                <a:solidFill>
                  <a:schemeClr val="tx2"/>
                </a:solidFill>
                <a:latin typeface="Garamond" pitchFamily="18" charset="0"/>
              </a:rPr>
              <a:t>Cycle Economy</a:t>
            </a:r>
          </a:p>
        </p:txBody>
      </p:sp>
      <p:pic>
        <p:nvPicPr>
          <p:cNvPr id="2011139" name="Picture 3"/>
          <p:cNvPicPr>
            <a:picLocks noChangeAspect="1" noChangeArrowheads="1"/>
          </p:cNvPicPr>
          <p:nvPr/>
        </p:nvPicPr>
        <p:blipFill>
          <a:blip r:embed="rId3" cstate="print"/>
          <a:srcRect/>
          <a:stretch>
            <a:fillRect/>
          </a:stretch>
        </p:blipFill>
        <p:spPr bwMode="auto">
          <a:xfrm>
            <a:off x="250825" y="1676400"/>
            <a:ext cx="8367713" cy="4730750"/>
          </a:xfrm>
          <a:prstGeom prst="rect">
            <a:avLst/>
          </a:prstGeom>
          <a:noFill/>
          <a:ln w="9525">
            <a:noFill/>
            <a:miter lim="800000"/>
            <a:headEnd/>
            <a:tailEnd/>
          </a:ln>
        </p:spPr>
      </p:pic>
      <p:sp>
        <p:nvSpPr>
          <p:cNvPr id="2011140" name="Text Box 4"/>
          <p:cNvSpPr txBox="1">
            <a:spLocks noChangeArrowheads="1"/>
          </p:cNvSpPr>
          <p:nvPr/>
        </p:nvSpPr>
        <p:spPr bwMode="auto">
          <a:xfrm>
            <a:off x="5795963" y="6092825"/>
            <a:ext cx="2879725" cy="330200"/>
          </a:xfrm>
          <a:prstGeom prst="rect">
            <a:avLst/>
          </a:prstGeom>
          <a:noFill/>
          <a:ln w="9525">
            <a:noFill/>
            <a:miter lim="800000"/>
            <a:headEnd/>
            <a:tailEnd/>
          </a:ln>
        </p:spPr>
        <p:txBody>
          <a:bodyPr>
            <a:spAutoFit/>
          </a:bodyPr>
          <a:lstStyle/>
          <a:p>
            <a:pPr marL="457200" eaLnBrk="0" hangingPunct="0">
              <a:lnSpc>
                <a:spcPct val="130000"/>
              </a:lnSpc>
              <a:spcBef>
                <a:spcPct val="50000"/>
              </a:spcBef>
              <a:buClr>
                <a:srgbClr val="3186BB"/>
              </a:buClr>
              <a:buFont typeface="Wingdings" pitchFamily="2" charset="2"/>
              <a:buNone/>
            </a:pPr>
            <a:r>
              <a:rPr kumimoji="1" lang="pt-BR" sz="1200" b="1"/>
              <a:t>Fonte: TUBerlin</a:t>
            </a:r>
            <a:endParaRPr kumimoji="1" lang="en-US" sz="1200" b="1"/>
          </a:p>
        </p:txBody>
      </p:sp>
      <p:sp>
        <p:nvSpPr>
          <p:cNvPr id="2011141" name="Rectangle 5"/>
          <p:cNvSpPr>
            <a:spLocks noChangeArrowheads="1"/>
          </p:cNvSpPr>
          <p:nvPr/>
        </p:nvSpPr>
        <p:spPr bwMode="auto">
          <a:xfrm>
            <a:off x="457200" y="274638"/>
            <a:ext cx="8229600" cy="561975"/>
          </a:xfrm>
          <a:prstGeom prst="rect">
            <a:avLst/>
          </a:prstGeom>
          <a:noFill/>
          <a:ln w="9525">
            <a:noFill/>
            <a:miter lim="800000"/>
            <a:headEnd/>
            <a:tailEnd/>
          </a:ln>
        </p:spPr>
        <p:txBody>
          <a:bodyPr/>
          <a:lstStyle/>
          <a:p>
            <a:pPr algn="ctr"/>
            <a:r>
              <a:rPr lang="en-US" sz="4200" i="1">
                <a:solidFill>
                  <a:schemeClr val="tx2"/>
                </a:solidFill>
                <a:latin typeface="Garamond" pitchFamily="18" charset="0"/>
              </a:rPr>
              <a:t>Conclusões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1295400"/>
            <a:ext cx="8610600" cy="5257800"/>
          </a:xfrm>
        </p:spPr>
        <p:txBody>
          <a:bodyPr/>
          <a:lstStyle/>
          <a:p>
            <a:pPr lvl="1" algn="just">
              <a:lnSpc>
                <a:spcPct val="90000"/>
              </a:lnSpc>
              <a:spcBef>
                <a:spcPts val="1200"/>
              </a:spcBef>
              <a:spcAft>
                <a:spcPts val="1200"/>
              </a:spcAft>
              <a:buClr>
                <a:srgbClr val="FF0000"/>
              </a:buClr>
              <a:buFont typeface="Wingdings" pitchFamily="2" charset="2"/>
              <a:buChar char="v"/>
              <a:defRPr/>
            </a:pPr>
            <a:r>
              <a:rPr lang="pt-BR" b="1" dirty="0">
                <a:solidFill>
                  <a:schemeClr val="tx1"/>
                </a:solidFill>
                <a:latin typeface="Calibri" pitchFamily="34" charset="0"/>
                <a:ea typeface="+mn-ea"/>
                <a:cs typeface="+mn-cs"/>
              </a:rPr>
              <a:t> Crise do Petróleo: Década de 70</a:t>
            </a:r>
          </a:p>
          <a:p>
            <a:pPr lvl="1" algn="just">
              <a:lnSpc>
                <a:spcPct val="90000"/>
              </a:lnSpc>
              <a:spcBef>
                <a:spcPts val="1200"/>
              </a:spcBef>
              <a:spcAft>
                <a:spcPts val="1200"/>
              </a:spcAft>
              <a:buClr>
                <a:srgbClr val="FF0000"/>
              </a:buClr>
              <a:buFont typeface="Wingdings" pitchFamily="2" charset="2"/>
              <a:buNone/>
              <a:defRPr/>
            </a:pPr>
            <a:r>
              <a:rPr lang="pt-BR" sz="2400" dirty="0">
                <a:solidFill>
                  <a:schemeClr val="tx1"/>
                </a:solidFill>
                <a:latin typeface="Calibri" pitchFamily="34" charset="0"/>
                <a:ea typeface="+mn-ea"/>
                <a:cs typeface="+mn-cs"/>
              </a:rPr>
              <a:t>	Racionalização do consumo de fontes energéticas e melhor utilização de recursos naturais.</a:t>
            </a:r>
          </a:p>
          <a:p>
            <a:pPr lvl="1" algn="just">
              <a:lnSpc>
                <a:spcPct val="90000"/>
              </a:lnSpc>
              <a:spcBef>
                <a:spcPts val="1200"/>
              </a:spcBef>
              <a:spcAft>
                <a:spcPts val="1200"/>
              </a:spcAft>
              <a:buClr>
                <a:srgbClr val="FF0000"/>
              </a:buClr>
              <a:buFont typeface="Wingdings" pitchFamily="2" charset="2"/>
              <a:buChar char="v"/>
              <a:defRPr/>
            </a:pPr>
            <a:r>
              <a:rPr lang="en-US" b="1" dirty="0">
                <a:solidFill>
                  <a:schemeClr val="tx1"/>
                </a:solidFill>
                <a:latin typeface="Calibri" pitchFamily="34" charset="0"/>
                <a:ea typeface="+mn-ea"/>
                <a:cs typeface="+mn-cs"/>
              </a:rPr>
              <a:t> Coca-Cola: 1</a:t>
            </a:r>
            <a:r>
              <a:rPr lang="pt-BR" b="1" dirty="0">
                <a:solidFill>
                  <a:schemeClr val="tx1"/>
                </a:solidFill>
                <a:latin typeface="Calibri" pitchFamily="34" charset="0"/>
                <a:ea typeface="+mn-ea"/>
                <a:cs typeface="+mn-cs"/>
              </a:rPr>
              <a:t>969</a:t>
            </a:r>
          </a:p>
          <a:p>
            <a:pPr lvl="1" algn="just">
              <a:lnSpc>
                <a:spcPct val="90000"/>
              </a:lnSpc>
              <a:spcBef>
                <a:spcPts val="1200"/>
              </a:spcBef>
              <a:spcAft>
                <a:spcPts val="1200"/>
              </a:spcAft>
              <a:buClr>
                <a:srgbClr val="FF0000"/>
              </a:buClr>
              <a:buFont typeface="Wingdings" pitchFamily="2" charset="2"/>
              <a:buNone/>
              <a:defRPr/>
            </a:pPr>
            <a:r>
              <a:rPr lang="pt-BR" sz="2400" dirty="0">
                <a:solidFill>
                  <a:schemeClr val="tx1"/>
                </a:solidFill>
                <a:latin typeface="Calibri" pitchFamily="34" charset="0"/>
                <a:ea typeface="+mn-ea"/>
                <a:cs typeface="+mn-cs"/>
              </a:rPr>
              <a:t>	MRI (</a:t>
            </a:r>
            <a:r>
              <a:rPr lang="pt-BR" sz="2400" i="1" dirty="0" err="1">
                <a:solidFill>
                  <a:schemeClr val="tx1"/>
                </a:solidFill>
                <a:latin typeface="Calibri" pitchFamily="34" charset="0"/>
                <a:ea typeface="+mn-ea"/>
                <a:cs typeface="+mn-cs"/>
              </a:rPr>
              <a:t>Midwest</a:t>
            </a:r>
            <a:r>
              <a:rPr lang="pt-BR" sz="2400" i="1" dirty="0">
                <a:solidFill>
                  <a:schemeClr val="tx1"/>
                </a:solidFill>
                <a:latin typeface="Calibri" pitchFamily="34" charset="0"/>
                <a:ea typeface="+mn-ea"/>
                <a:cs typeface="+mn-cs"/>
              </a:rPr>
              <a:t> </a:t>
            </a:r>
            <a:r>
              <a:rPr lang="pt-BR" sz="2400" i="1" dirty="0" err="1">
                <a:solidFill>
                  <a:schemeClr val="tx1"/>
                </a:solidFill>
                <a:latin typeface="Calibri" pitchFamily="34" charset="0"/>
                <a:ea typeface="+mn-ea"/>
                <a:cs typeface="+mn-cs"/>
              </a:rPr>
              <a:t>Reasearch</a:t>
            </a:r>
            <a:r>
              <a:rPr lang="pt-BR" sz="2400" i="1" dirty="0">
                <a:solidFill>
                  <a:schemeClr val="tx1"/>
                </a:solidFill>
                <a:latin typeface="Calibri" pitchFamily="34" charset="0"/>
                <a:ea typeface="+mn-ea"/>
                <a:cs typeface="+mn-cs"/>
              </a:rPr>
              <a:t> </a:t>
            </a:r>
            <a:r>
              <a:rPr lang="pt-BR" sz="2400" i="1" dirty="0" err="1">
                <a:solidFill>
                  <a:schemeClr val="tx1"/>
                </a:solidFill>
                <a:latin typeface="Calibri" pitchFamily="34" charset="0"/>
                <a:ea typeface="+mn-ea"/>
                <a:cs typeface="+mn-cs"/>
              </a:rPr>
              <a:t>Institute</a:t>
            </a:r>
            <a:r>
              <a:rPr lang="pt-BR" sz="2400" dirty="0">
                <a:solidFill>
                  <a:schemeClr val="tx1"/>
                </a:solidFill>
                <a:latin typeface="Calibri" pitchFamily="34" charset="0"/>
                <a:ea typeface="+mn-ea"/>
                <a:cs typeface="+mn-cs"/>
              </a:rPr>
              <a:t>) para estimar os efeitos ambientais do uso de dois diferentes tipos de embalagens para refrigerantes.</a:t>
            </a:r>
          </a:p>
          <a:p>
            <a:pPr lvl="1" algn="just">
              <a:lnSpc>
                <a:spcPct val="90000"/>
              </a:lnSpc>
              <a:spcBef>
                <a:spcPts val="1200"/>
              </a:spcBef>
              <a:spcAft>
                <a:spcPts val="1200"/>
              </a:spcAft>
              <a:buClr>
                <a:srgbClr val="FF0000"/>
              </a:buClr>
              <a:buFont typeface="Wingdings" pitchFamily="2" charset="2"/>
              <a:buChar char="v"/>
              <a:defRPr/>
            </a:pPr>
            <a:r>
              <a:rPr lang="pt-BR" b="1" dirty="0">
                <a:solidFill>
                  <a:schemeClr val="tx1"/>
                </a:solidFill>
                <a:latin typeface="Calibri" pitchFamily="34" charset="0"/>
                <a:ea typeface="+mn-ea"/>
                <a:cs typeface="+mn-cs"/>
              </a:rPr>
              <a:t> EPA (</a:t>
            </a:r>
            <a:r>
              <a:rPr lang="pt-BR" b="1" i="1" dirty="0" err="1">
                <a:solidFill>
                  <a:schemeClr val="tx1"/>
                </a:solidFill>
                <a:latin typeface="Calibri" pitchFamily="34" charset="0"/>
                <a:ea typeface="+mn-ea"/>
                <a:cs typeface="+mn-cs"/>
              </a:rPr>
              <a:t>Environmental</a:t>
            </a:r>
            <a:r>
              <a:rPr lang="pt-BR" b="1" i="1" dirty="0">
                <a:solidFill>
                  <a:schemeClr val="tx1"/>
                </a:solidFill>
                <a:latin typeface="Calibri" pitchFamily="34" charset="0"/>
                <a:ea typeface="+mn-ea"/>
                <a:cs typeface="+mn-cs"/>
              </a:rPr>
              <a:t> </a:t>
            </a:r>
            <a:r>
              <a:rPr lang="pt-BR" b="1" i="1" dirty="0" err="1">
                <a:solidFill>
                  <a:schemeClr val="tx1"/>
                </a:solidFill>
                <a:latin typeface="Calibri" pitchFamily="34" charset="0"/>
                <a:ea typeface="+mn-ea"/>
                <a:cs typeface="+mn-cs"/>
              </a:rPr>
              <a:t>Protection</a:t>
            </a:r>
            <a:r>
              <a:rPr lang="pt-BR" b="1" i="1" dirty="0">
                <a:solidFill>
                  <a:schemeClr val="tx1"/>
                </a:solidFill>
                <a:latin typeface="Calibri" pitchFamily="34" charset="0"/>
                <a:ea typeface="+mn-ea"/>
                <a:cs typeface="+mn-cs"/>
              </a:rPr>
              <a:t> </a:t>
            </a:r>
            <a:r>
              <a:rPr lang="pt-BR" b="1" i="1" dirty="0" err="1">
                <a:solidFill>
                  <a:schemeClr val="tx1"/>
                </a:solidFill>
                <a:latin typeface="Calibri" pitchFamily="34" charset="0"/>
                <a:ea typeface="+mn-ea"/>
                <a:cs typeface="+mn-cs"/>
              </a:rPr>
              <a:t>Agency</a:t>
            </a:r>
            <a:r>
              <a:rPr lang="pt-BR" b="1" dirty="0">
                <a:solidFill>
                  <a:schemeClr val="tx1"/>
                </a:solidFill>
                <a:latin typeface="Calibri" pitchFamily="34" charset="0"/>
                <a:ea typeface="+mn-ea"/>
                <a:cs typeface="+mn-cs"/>
              </a:rPr>
              <a:t>): 1974</a:t>
            </a:r>
          </a:p>
          <a:p>
            <a:pPr lvl="1" algn="just">
              <a:lnSpc>
                <a:spcPct val="90000"/>
              </a:lnSpc>
              <a:spcBef>
                <a:spcPts val="1200"/>
              </a:spcBef>
              <a:spcAft>
                <a:spcPts val="1200"/>
              </a:spcAft>
              <a:buClr>
                <a:srgbClr val="FF0000"/>
              </a:buClr>
              <a:buFont typeface="Wingdings" pitchFamily="2" charset="2"/>
              <a:buNone/>
              <a:defRPr/>
            </a:pPr>
            <a:r>
              <a:rPr lang="pt-BR" dirty="0">
                <a:solidFill>
                  <a:schemeClr val="tx1"/>
                </a:solidFill>
                <a:latin typeface="Calibri" pitchFamily="34" charset="0"/>
                <a:ea typeface="+mn-ea"/>
                <a:cs typeface="+mn-cs"/>
              </a:rPr>
              <a:t>	</a:t>
            </a:r>
            <a:r>
              <a:rPr lang="pt-BR" sz="2400" dirty="0">
                <a:solidFill>
                  <a:schemeClr val="tx1"/>
                </a:solidFill>
                <a:latin typeface="Calibri" pitchFamily="34" charset="0"/>
                <a:ea typeface="+mn-ea"/>
                <a:cs typeface="+mn-cs"/>
              </a:rPr>
              <a:t>O primeiro modelo do que conhecemos hoje como “Análise de Ciclo de Vida” (CHEHEBE, 1998). </a:t>
            </a:r>
            <a:endParaRPr lang="pt-BR" dirty="0">
              <a:solidFill>
                <a:schemeClr val="tx1"/>
              </a:solidFill>
              <a:latin typeface="Calibri" pitchFamily="34" charset="0"/>
              <a:ea typeface="+mn-ea"/>
              <a:cs typeface="+mn-cs"/>
            </a:endParaRPr>
          </a:p>
          <a:p>
            <a:pPr lvl="1" algn="just">
              <a:lnSpc>
                <a:spcPct val="90000"/>
              </a:lnSpc>
              <a:defRPr/>
            </a:pPr>
            <a:endParaRPr lang="pt-BR" sz="2400" dirty="0"/>
          </a:p>
          <a:p>
            <a:pPr lvl="1" algn="just">
              <a:lnSpc>
                <a:spcPct val="90000"/>
              </a:lnSpc>
              <a:buFontTx/>
              <a:buNone/>
              <a:defRPr/>
            </a:pPr>
            <a:endParaRPr lang="pt-BR" sz="2400" dirty="0"/>
          </a:p>
          <a:p>
            <a:pPr lvl="1" algn="just">
              <a:lnSpc>
                <a:spcPct val="90000"/>
              </a:lnSpc>
              <a:buFontTx/>
              <a:buNone/>
              <a:defRPr/>
            </a:pPr>
            <a:endParaRPr lang="pt-BR" dirty="0"/>
          </a:p>
          <a:p>
            <a:pPr algn="just">
              <a:lnSpc>
                <a:spcPct val="90000"/>
              </a:lnSpc>
              <a:defRPr/>
            </a:pPr>
            <a:endParaRPr lang="pt-BR" dirty="0"/>
          </a:p>
        </p:txBody>
      </p:sp>
      <p:sp>
        <p:nvSpPr>
          <p:cNvPr id="5"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ACV: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Histórico</a:t>
            </a:r>
            <a:endPar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ACV: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Histórico</a:t>
            </a:r>
            <a:endPar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
        <p:nvSpPr>
          <p:cNvPr id="6" name="Rectangle 3"/>
          <p:cNvSpPr txBox="1">
            <a:spLocks noChangeArrowheads="1"/>
          </p:cNvSpPr>
          <p:nvPr/>
        </p:nvSpPr>
        <p:spPr bwMode="auto">
          <a:xfrm>
            <a:off x="0" y="1295400"/>
            <a:ext cx="8915400" cy="5257800"/>
          </a:xfrm>
          <a:prstGeom prst="rect">
            <a:avLst/>
          </a:prstGeom>
          <a:noFill/>
          <a:ln w="9525">
            <a:noFill/>
            <a:miter lim="800000"/>
            <a:headEnd/>
            <a:tailEnd/>
          </a:ln>
        </p:spPr>
        <p:txBody>
          <a:bodyPr/>
          <a:lstStyle/>
          <a:p>
            <a:pPr marL="742950" lvl="1" indent="-285750" algn="just" eaLnBrk="0" hangingPunct="0">
              <a:lnSpc>
                <a:spcPct val="90000"/>
              </a:lnSpc>
              <a:spcBef>
                <a:spcPts val="600"/>
              </a:spcBef>
              <a:spcAft>
                <a:spcPts val="600"/>
              </a:spcAft>
              <a:buClr>
                <a:srgbClr val="FF0000"/>
              </a:buClr>
              <a:buFont typeface="Wingdings" pitchFamily="2" charset="2"/>
              <a:buChar char="v"/>
              <a:defRPr/>
            </a:pPr>
            <a:r>
              <a:rPr lang="pt-BR" sz="2800" b="1" kern="0" dirty="0">
                <a:latin typeface="Calibri" pitchFamily="34" charset="0"/>
              </a:rPr>
              <a:t> </a:t>
            </a:r>
            <a:r>
              <a:rPr lang="pt-BR" sz="2800" b="1" i="1" kern="0" dirty="0" err="1">
                <a:latin typeface="Calibri" pitchFamily="34" charset="0"/>
              </a:rPr>
              <a:t>Ecobalance</a:t>
            </a:r>
            <a:r>
              <a:rPr lang="pt-BR" sz="2800" b="1" kern="0" dirty="0">
                <a:latin typeface="Calibri" pitchFamily="34" charset="0"/>
              </a:rPr>
              <a:t> (Europa – 1985): </a:t>
            </a:r>
            <a:r>
              <a:rPr lang="pt-BR" sz="2400" u="sng" kern="0" dirty="0">
                <a:latin typeface="Calibri" pitchFamily="34" charset="0"/>
              </a:rPr>
              <a:t>Área alimentar</a:t>
            </a:r>
            <a:r>
              <a:rPr lang="pt-BR" sz="2400" kern="0" dirty="0">
                <a:latin typeface="Calibri" pitchFamily="34" charset="0"/>
              </a:rPr>
              <a:t>: monitoramento do consumo de matérias-primas e energia, geração de resíduos no processo.</a:t>
            </a:r>
          </a:p>
          <a:p>
            <a:pPr marL="742950" lvl="1" indent="-285750" algn="just" eaLnBrk="0" hangingPunct="0">
              <a:lnSpc>
                <a:spcPct val="90000"/>
              </a:lnSpc>
              <a:spcBef>
                <a:spcPts val="600"/>
              </a:spcBef>
              <a:spcAft>
                <a:spcPts val="600"/>
              </a:spcAft>
              <a:buClr>
                <a:srgbClr val="FF0000"/>
              </a:buClr>
              <a:buFont typeface="Wingdings" pitchFamily="2" charset="2"/>
              <a:buChar char="v"/>
              <a:defRPr/>
            </a:pPr>
            <a:r>
              <a:rPr lang="en-US" sz="2800" b="1" kern="0" dirty="0">
                <a:latin typeface="Calibri" pitchFamily="34" charset="0"/>
              </a:rPr>
              <a:t> Guerra das ACVs: </a:t>
            </a:r>
            <a:r>
              <a:rPr lang="pt-BR" sz="2400" kern="0" dirty="0">
                <a:latin typeface="Calibri" pitchFamily="34" charset="0"/>
              </a:rPr>
              <a:t>A validade da metodologia é questionada: produtos ou serviços analisados em modelos diferentes, obtendo resultados e interpretações distintas.</a:t>
            </a:r>
          </a:p>
          <a:p>
            <a:pPr marL="1200150" lvl="2" indent="-285750" algn="just" eaLnBrk="0" hangingPunct="0">
              <a:lnSpc>
                <a:spcPct val="90000"/>
              </a:lnSpc>
              <a:spcBef>
                <a:spcPts val="600"/>
              </a:spcBef>
              <a:spcAft>
                <a:spcPts val="600"/>
              </a:spcAft>
              <a:buClr>
                <a:srgbClr val="FF0000"/>
              </a:buClr>
              <a:buFont typeface="Wingdings" pitchFamily="2" charset="2"/>
              <a:buChar char="§"/>
              <a:defRPr/>
            </a:pPr>
            <a:r>
              <a:rPr lang="en-US" sz="2400" kern="0" dirty="0">
                <a:latin typeface="Calibri" pitchFamily="34" charset="0"/>
              </a:rPr>
              <a:t>SETAC (Society of Environmental Toxicology and Chemistry): </a:t>
            </a:r>
            <a:r>
              <a:rPr lang="en-US" sz="2400" kern="0" dirty="0" err="1">
                <a:latin typeface="Calibri" pitchFamily="34" charset="0"/>
              </a:rPr>
              <a:t>necessidade</a:t>
            </a:r>
            <a:r>
              <a:rPr lang="en-US" sz="2400" kern="0" dirty="0">
                <a:latin typeface="Calibri" pitchFamily="34" charset="0"/>
              </a:rPr>
              <a:t> de </a:t>
            </a:r>
            <a:r>
              <a:rPr lang="en-US" sz="2400" kern="0" dirty="0" err="1">
                <a:latin typeface="Calibri" pitchFamily="34" charset="0"/>
              </a:rPr>
              <a:t>padronizar</a:t>
            </a:r>
            <a:r>
              <a:rPr lang="en-US" sz="2400" kern="0" dirty="0">
                <a:latin typeface="Calibri" pitchFamily="34" charset="0"/>
              </a:rPr>
              <a:t> e </a:t>
            </a:r>
            <a:r>
              <a:rPr lang="en-US" sz="2400" kern="0" dirty="0" err="1">
                <a:latin typeface="Calibri" pitchFamily="34" charset="0"/>
              </a:rPr>
              <a:t>sistematizar</a:t>
            </a:r>
            <a:r>
              <a:rPr lang="en-US" sz="2400" kern="0" dirty="0">
                <a:latin typeface="Calibri" pitchFamily="34" charset="0"/>
              </a:rPr>
              <a:t> </a:t>
            </a:r>
            <a:r>
              <a:rPr lang="en-US" sz="2400" kern="0" dirty="0" err="1">
                <a:latin typeface="Calibri" pitchFamily="34" charset="0"/>
              </a:rPr>
              <a:t>os</a:t>
            </a:r>
            <a:r>
              <a:rPr lang="en-US" sz="2400" kern="0" dirty="0">
                <a:latin typeface="Calibri" pitchFamily="34" charset="0"/>
              </a:rPr>
              <a:t> </a:t>
            </a:r>
            <a:r>
              <a:rPr lang="en-US" sz="2400" kern="0" dirty="0" err="1">
                <a:latin typeface="Calibri" pitchFamily="34" charset="0"/>
              </a:rPr>
              <a:t>critérios</a:t>
            </a:r>
            <a:r>
              <a:rPr lang="en-US" sz="2400" kern="0" dirty="0">
                <a:latin typeface="Calibri" pitchFamily="34" charset="0"/>
              </a:rPr>
              <a:t> e </a:t>
            </a:r>
            <a:r>
              <a:rPr lang="en-US" sz="2400" kern="0" dirty="0" err="1">
                <a:latin typeface="Calibri" pitchFamily="34" charset="0"/>
              </a:rPr>
              <a:t>termos</a:t>
            </a:r>
            <a:r>
              <a:rPr lang="en-US" sz="2400" kern="0" dirty="0">
                <a:latin typeface="Calibri" pitchFamily="34" charset="0"/>
              </a:rPr>
              <a:t> </a:t>
            </a:r>
            <a:r>
              <a:rPr lang="en-US" sz="2400" kern="0" dirty="0" err="1">
                <a:latin typeface="Calibri" pitchFamily="34" charset="0"/>
              </a:rPr>
              <a:t>da</a:t>
            </a:r>
            <a:r>
              <a:rPr lang="en-US" sz="2400" kern="0" dirty="0">
                <a:latin typeface="Calibri" pitchFamily="34" charset="0"/>
              </a:rPr>
              <a:t> ACV.</a:t>
            </a:r>
            <a:endParaRPr lang="pt-BR" sz="2400" kern="0" dirty="0">
              <a:latin typeface="Calibri" pitchFamily="34" charset="0"/>
            </a:endParaRPr>
          </a:p>
          <a:p>
            <a:pPr marL="742950" lvl="1" indent="-285750" algn="just" eaLnBrk="0" hangingPunct="0">
              <a:lnSpc>
                <a:spcPct val="90000"/>
              </a:lnSpc>
              <a:spcBef>
                <a:spcPts val="600"/>
              </a:spcBef>
              <a:spcAft>
                <a:spcPts val="600"/>
              </a:spcAft>
              <a:buClr>
                <a:srgbClr val="FF0000"/>
              </a:buClr>
              <a:buFont typeface="Wingdings" pitchFamily="2" charset="2"/>
              <a:buChar char="v"/>
              <a:defRPr/>
            </a:pPr>
            <a:r>
              <a:rPr lang="pt-BR" sz="2800" b="1" kern="0" dirty="0">
                <a:latin typeface="Calibri" pitchFamily="34" charset="0"/>
              </a:rPr>
              <a:t> ISO (</a:t>
            </a:r>
            <a:r>
              <a:rPr lang="pt-BR" sz="2800" b="1" i="1" kern="0" dirty="0" err="1">
                <a:latin typeface="Calibri" pitchFamily="34" charset="0"/>
              </a:rPr>
              <a:t>International</a:t>
            </a:r>
            <a:r>
              <a:rPr lang="pt-BR" sz="2800" b="1" i="1" kern="0" dirty="0">
                <a:latin typeface="Calibri" pitchFamily="34" charset="0"/>
              </a:rPr>
              <a:t> </a:t>
            </a:r>
            <a:r>
              <a:rPr lang="pt-BR" sz="2800" b="1" i="1" kern="0" dirty="0" err="1">
                <a:latin typeface="Calibri" pitchFamily="34" charset="0"/>
              </a:rPr>
              <a:t>Organization</a:t>
            </a:r>
            <a:r>
              <a:rPr lang="pt-BR" sz="2800" b="1" i="1" kern="0" dirty="0">
                <a:latin typeface="Calibri" pitchFamily="34" charset="0"/>
              </a:rPr>
              <a:t> for </a:t>
            </a:r>
            <a:r>
              <a:rPr lang="pt-BR" sz="2800" b="1" i="1" kern="0" dirty="0" err="1">
                <a:latin typeface="Calibri" pitchFamily="34" charset="0"/>
              </a:rPr>
              <a:t>Standardization</a:t>
            </a:r>
            <a:r>
              <a:rPr lang="pt-BR" sz="2800" b="1" kern="0" dirty="0">
                <a:latin typeface="Calibri" pitchFamily="34" charset="0"/>
              </a:rPr>
              <a:t>) - 1993: </a:t>
            </a:r>
            <a:r>
              <a:rPr lang="pt-BR" sz="2400" kern="0" dirty="0">
                <a:latin typeface="Calibri" pitchFamily="34" charset="0"/>
              </a:rPr>
              <a:t>Criou um comitê técnico (ISO TC 207) para elaborar normas de SGA e suas ferramentas, cujo trabalho resultou na série de normas ISO 14000, que inclui as normas de ACV (subsérie ISO 14040).</a:t>
            </a:r>
            <a:endParaRPr lang="pt-BR" sz="3200" kern="0" dirty="0">
              <a:solidFill>
                <a:schemeClr val="bg2"/>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81000" y="1600200"/>
            <a:ext cx="8458200" cy="4800600"/>
          </a:xfrm>
          <a:prstGeom prst="rect">
            <a:avLst/>
          </a:prstGeom>
          <a:noFill/>
          <a:ln w="9525" algn="ctr">
            <a:noFill/>
            <a:miter lim="800000"/>
            <a:headEnd/>
            <a:tailEnd/>
          </a:ln>
          <a:effectLst/>
        </p:spPr>
        <p:txBody>
          <a:bodyPr lIns="92075" tIns="46038" rIns="92075" bIns="46038"/>
          <a:lstStyle/>
          <a:p>
            <a:pPr algn="just">
              <a:spcBef>
                <a:spcPts val="1200"/>
              </a:spcBef>
              <a:spcAft>
                <a:spcPts val="1200"/>
              </a:spcAft>
              <a:buClr>
                <a:srgbClr val="FF0000"/>
              </a:buClr>
              <a:defRPr/>
            </a:pPr>
            <a:endParaRPr lang="pt-BR" sz="2400" kern="0" dirty="0">
              <a:latin typeface="Calibri" pitchFamily="34" charset="0"/>
            </a:endParaRPr>
          </a:p>
        </p:txBody>
      </p:sp>
      <p:sp>
        <p:nvSpPr>
          <p:cNvPr id="4"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Aplicação</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da ACV</a:t>
            </a:r>
          </a:p>
        </p:txBody>
      </p:sp>
      <p:sp>
        <p:nvSpPr>
          <p:cNvPr id="5" name="Rectangle 6"/>
          <p:cNvSpPr>
            <a:spLocks noChangeArrowheads="1"/>
          </p:cNvSpPr>
          <p:nvPr/>
        </p:nvSpPr>
        <p:spPr bwMode="auto">
          <a:xfrm>
            <a:off x="396240" y="1066800"/>
            <a:ext cx="8066087" cy="4606925"/>
          </a:xfrm>
          <a:prstGeom prst="rect">
            <a:avLst/>
          </a:prstGeom>
          <a:noFill/>
          <a:ln w="9525">
            <a:noFill/>
            <a:miter lim="800000"/>
            <a:headEnd/>
            <a:tailEnd/>
          </a:ln>
        </p:spPr>
        <p:txBody>
          <a:bodyPr/>
          <a:lstStyle/>
          <a:p>
            <a:pPr marL="531813" indent="-339725" algn="just">
              <a:lnSpc>
                <a:spcPct val="120000"/>
              </a:lnSpc>
              <a:buClr>
                <a:srgbClr val="FF0000"/>
              </a:buClr>
              <a:buFont typeface="Wingdings" pitchFamily="2" charset="2"/>
              <a:buChar char="§"/>
            </a:pPr>
            <a:r>
              <a:rPr lang="pt-BR" sz="2400" dirty="0">
                <a:latin typeface="Calibri" pitchFamily="34" charset="0"/>
              </a:rPr>
              <a:t>Identificação de oportunidades para a melhoria do desempenho ambiental de produtos em diversos pontos de seus ciclos de vida;</a:t>
            </a:r>
          </a:p>
          <a:p>
            <a:pPr marL="469900" indent="-469900" algn="just">
              <a:lnSpc>
                <a:spcPct val="120000"/>
              </a:lnSpc>
              <a:spcBef>
                <a:spcPct val="40000"/>
              </a:spcBef>
              <a:buClr>
                <a:srgbClr val="FF0000"/>
              </a:buClr>
              <a:buFont typeface="Wingdings" pitchFamily="2" charset="2"/>
              <a:buChar char="v"/>
            </a:pPr>
            <a:r>
              <a:rPr lang="pt-BR" sz="2400" dirty="0">
                <a:latin typeface="Calibri" pitchFamily="34" charset="0"/>
              </a:rPr>
              <a:t>Melhoria do nível de informação dos tomadores de decisão na indústria e nas organizações governamentais ou não-governamentais </a:t>
            </a:r>
          </a:p>
          <a:p>
            <a:pPr marL="927100" lvl="1" indent="-469900" algn="just">
              <a:lnSpc>
                <a:spcPct val="120000"/>
              </a:lnSpc>
              <a:spcBef>
                <a:spcPct val="40000"/>
              </a:spcBef>
              <a:buClr>
                <a:srgbClr val="FF0000"/>
              </a:buClr>
              <a:buFont typeface="Wingdings" pitchFamily="2" charset="2"/>
              <a:buChar char="v"/>
            </a:pPr>
            <a:r>
              <a:rPr lang="pt-BR" sz="2400" dirty="0">
                <a:latin typeface="Calibri" pitchFamily="34" charset="0"/>
              </a:rPr>
              <a:t>Planejamento estratégico, </a:t>
            </a:r>
            <a:r>
              <a:rPr lang="pt-BR" sz="2400" dirty="0" err="1">
                <a:latin typeface="Calibri" pitchFamily="34" charset="0"/>
              </a:rPr>
              <a:t>Definção</a:t>
            </a:r>
            <a:r>
              <a:rPr lang="pt-BR" sz="2400" dirty="0">
                <a:latin typeface="Calibri" pitchFamily="34" charset="0"/>
              </a:rPr>
              <a:t> de prioridades</a:t>
            </a:r>
          </a:p>
          <a:p>
            <a:pPr marL="927100" lvl="1" indent="-469900" algn="just">
              <a:lnSpc>
                <a:spcPct val="120000"/>
              </a:lnSpc>
              <a:spcBef>
                <a:spcPct val="40000"/>
              </a:spcBef>
              <a:buClr>
                <a:srgbClr val="FF0000"/>
              </a:buClr>
              <a:buFont typeface="Wingdings" pitchFamily="2" charset="2"/>
              <a:buChar char="v"/>
            </a:pPr>
            <a:r>
              <a:rPr lang="pt-BR" sz="2400" dirty="0">
                <a:latin typeface="Calibri" pitchFamily="34" charset="0"/>
              </a:rPr>
              <a:t>Projeto ou </a:t>
            </a:r>
            <a:r>
              <a:rPr lang="pt-BR" sz="2400" dirty="0" err="1">
                <a:latin typeface="Calibri" pitchFamily="34" charset="0"/>
              </a:rPr>
              <a:t>reprojeto</a:t>
            </a:r>
            <a:r>
              <a:rPr lang="pt-BR" sz="2400" dirty="0">
                <a:latin typeface="Calibri" pitchFamily="34" charset="0"/>
              </a:rPr>
              <a:t> de produtos ou processos</a:t>
            </a:r>
          </a:p>
          <a:p>
            <a:pPr marL="469900" indent="-469900" algn="just">
              <a:lnSpc>
                <a:spcPct val="120000"/>
              </a:lnSpc>
              <a:spcBef>
                <a:spcPct val="40000"/>
              </a:spcBef>
              <a:buClr>
                <a:srgbClr val="FF0000"/>
              </a:buClr>
              <a:buFont typeface="Wingdings" pitchFamily="2" charset="2"/>
              <a:buChar char="v"/>
            </a:pPr>
            <a:r>
              <a:rPr lang="pt-BR" sz="2400" i="1" dirty="0">
                <a:latin typeface="Calibri" pitchFamily="34" charset="0"/>
              </a:rPr>
              <a:t>Seleção de Indicadores de desempenho ambiental, com técnicas de medição</a:t>
            </a:r>
          </a:p>
          <a:p>
            <a:pPr marL="469900" indent="-469900" algn="just">
              <a:lnSpc>
                <a:spcPct val="120000"/>
              </a:lnSpc>
              <a:spcBef>
                <a:spcPct val="40000"/>
              </a:spcBef>
              <a:buClr>
                <a:srgbClr val="FF0000"/>
              </a:buClr>
              <a:buFont typeface="Wingdings" pitchFamily="2" charset="2"/>
              <a:buChar char="v"/>
            </a:pPr>
            <a:r>
              <a:rPr lang="pt-BR" sz="2400" i="1" dirty="0">
                <a:latin typeface="Calibri" pitchFamily="34" charset="0"/>
              </a:rPr>
              <a:t>Marketing</a:t>
            </a:r>
            <a:r>
              <a:rPr lang="pt-BR" sz="2400" dirty="0">
                <a:latin typeface="Calibri" pitchFamily="34" charset="0"/>
              </a:rPr>
              <a:t> do produto</a:t>
            </a:r>
          </a:p>
        </p:txBody>
      </p:sp>
    </p:spTree>
    <p:extLst>
      <p:ext uri="{BB962C8B-B14F-4D97-AF65-F5344CB8AC3E}">
        <p14:creationId xmlns:p14="http://schemas.microsoft.com/office/powerpoint/2010/main" val="89953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276600" y="1724025"/>
          <a:ext cx="2619375" cy="3729038"/>
        </p:xfrm>
        <a:graphic>
          <a:graphicData uri="http://schemas.openxmlformats.org/presentationml/2006/ole">
            <mc:AlternateContent xmlns:mc="http://schemas.openxmlformats.org/markup-compatibility/2006">
              <mc:Choice xmlns:v="urn:schemas-microsoft-com:vml" Requires="v">
                <p:oleObj spid="_x0000_s458769" name="Clip" r:id="rId4" imgW="3848100" imgH="5478463" progId="">
                  <p:embed/>
                </p:oleObj>
              </mc:Choice>
              <mc:Fallback>
                <p:oleObj name="Clip" r:id="rId4" imgW="3848100" imgH="5478463"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24025"/>
                        <a:ext cx="2619375" cy="372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Text Box 4"/>
          <p:cNvSpPr txBox="1">
            <a:spLocks noChangeArrowheads="1"/>
          </p:cNvSpPr>
          <p:nvPr/>
        </p:nvSpPr>
        <p:spPr bwMode="auto">
          <a:xfrm>
            <a:off x="3927475" y="1447800"/>
            <a:ext cx="1408113"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pt-BR" sz="3600" b="1" dirty="0">
                <a:solidFill>
                  <a:srgbClr val="0000CC"/>
                </a:solidFill>
                <a:latin typeface="Calibri" pitchFamily="34" charset="0"/>
              </a:rPr>
              <a:t>? ? ?</a:t>
            </a:r>
            <a:endParaRPr lang="pt-BR" sz="2400" b="1" dirty="0">
              <a:solidFill>
                <a:srgbClr val="0000CC"/>
              </a:solidFill>
              <a:latin typeface="Calibri" pitchFamily="34" charset="0"/>
            </a:endParaRPr>
          </a:p>
        </p:txBody>
      </p:sp>
      <p:sp>
        <p:nvSpPr>
          <p:cNvPr id="32773" name="Text Box 5"/>
          <p:cNvSpPr txBox="1">
            <a:spLocks noChangeArrowheads="1"/>
          </p:cNvSpPr>
          <p:nvPr/>
        </p:nvSpPr>
        <p:spPr bwMode="auto">
          <a:xfrm>
            <a:off x="5891213" y="2943225"/>
            <a:ext cx="2532062" cy="4572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pt-BR" sz="2400" b="1">
                <a:latin typeface="Calibri" pitchFamily="34" charset="0"/>
              </a:rPr>
              <a:t>toalha de papel</a:t>
            </a:r>
          </a:p>
        </p:txBody>
      </p:sp>
      <p:sp>
        <p:nvSpPr>
          <p:cNvPr id="32774" name="Text Box 6"/>
          <p:cNvSpPr txBox="1">
            <a:spLocks noChangeArrowheads="1"/>
          </p:cNvSpPr>
          <p:nvPr/>
        </p:nvSpPr>
        <p:spPr bwMode="auto">
          <a:xfrm>
            <a:off x="914400" y="2943225"/>
            <a:ext cx="2392363"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pt-BR" sz="2400" b="1" dirty="0">
                <a:latin typeface="Calibri" pitchFamily="34" charset="0"/>
              </a:rPr>
              <a:t>toalha de pano</a:t>
            </a:r>
          </a:p>
        </p:txBody>
      </p:sp>
      <p:sp>
        <p:nvSpPr>
          <p:cNvPr id="32775" name="Text Box 7"/>
          <p:cNvSpPr txBox="1">
            <a:spLocks noChangeArrowheads="1"/>
          </p:cNvSpPr>
          <p:nvPr/>
        </p:nvSpPr>
        <p:spPr bwMode="auto">
          <a:xfrm>
            <a:off x="2673350" y="5610225"/>
            <a:ext cx="4149725"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pt-BR" sz="2400" b="1">
                <a:latin typeface="Calibri" pitchFamily="34" charset="0"/>
              </a:rPr>
              <a:t>secador elétrico - ar quente</a:t>
            </a:r>
          </a:p>
        </p:txBody>
      </p:sp>
      <p:sp>
        <p:nvSpPr>
          <p:cNvPr id="9"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Tomada</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de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Decisão</a:t>
            </a:r>
            <a:endPar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Rectangle 6"/>
          <p:cNvSpPr>
            <a:spLocks noChangeArrowheads="1"/>
          </p:cNvSpPr>
          <p:nvPr/>
        </p:nvSpPr>
        <p:spPr bwMode="auto">
          <a:xfrm>
            <a:off x="538163" y="1524000"/>
            <a:ext cx="8066087" cy="4606925"/>
          </a:xfrm>
          <a:prstGeom prst="rect">
            <a:avLst/>
          </a:prstGeom>
          <a:noFill/>
          <a:ln w="9525">
            <a:noFill/>
            <a:miter lim="800000"/>
            <a:headEnd/>
            <a:tailEnd/>
          </a:ln>
        </p:spPr>
        <p:txBody>
          <a:bodyPr/>
          <a:lstStyle/>
          <a:p>
            <a:pPr marL="469900" indent="-469900" algn="just">
              <a:lnSpc>
                <a:spcPct val="120000"/>
              </a:lnSpc>
              <a:buClr>
                <a:srgbClr val="FF0000"/>
              </a:buClr>
              <a:buFont typeface="Wingdings" pitchFamily="2" charset="2"/>
              <a:buChar char="v"/>
            </a:pPr>
            <a:r>
              <a:rPr lang="pt-BR" sz="2400" dirty="0">
                <a:latin typeface="Calibri" pitchFamily="34" charset="0"/>
              </a:rPr>
              <a:t>Técnica para verificar a carga ambiental de produtos</a:t>
            </a:r>
          </a:p>
          <a:p>
            <a:pPr marL="989013" lvl="1" indent="-339725" algn="just">
              <a:lnSpc>
                <a:spcPct val="120000"/>
              </a:lnSpc>
              <a:buClr>
                <a:srgbClr val="FF0000"/>
              </a:buClr>
              <a:buFont typeface="Wingdings" pitchFamily="2" charset="2"/>
              <a:buChar char="§"/>
            </a:pPr>
            <a:r>
              <a:rPr lang="pt-BR" sz="2000" dirty="0">
                <a:latin typeface="Calibri" pitchFamily="34" charset="0"/>
              </a:rPr>
              <a:t>Avalia  a contribuição que o ciclo de vida do produto gera a diferentes categorias de impactos ambientais </a:t>
            </a:r>
          </a:p>
          <a:p>
            <a:pPr marL="469900" indent="-469900" algn="just">
              <a:lnSpc>
                <a:spcPct val="120000"/>
              </a:lnSpc>
              <a:spcBef>
                <a:spcPct val="40000"/>
              </a:spcBef>
              <a:buClr>
                <a:srgbClr val="FF0000"/>
              </a:buClr>
              <a:buFont typeface="Wingdings" pitchFamily="2" charset="2"/>
              <a:buChar char="v"/>
            </a:pPr>
            <a:r>
              <a:rPr lang="pt-BR" sz="2400" dirty="0">
                <a:latin typeface="Calibri" pitchFamily="34" charset="0"/>
              </a:rPr>
              <a:t>Auxílio de tomada de decisões</a:t>
            </a:r>
          </a:p>
          <a:p>
            <a:pPr marL="469900" indent="-469900" algn="just">
              <a:lnSpc>
                <a:spcPct val="120000"/>
              </a:lnSpc>
              <a:spcBef>
                <a:spcPct val="40000"/>
              </a:spcBef>
              <a:buClr>
                <a:srgbClr val="FF0000"/>
              </a:buClr>
              <a:buFont typeface="Wingdings" pitchFamily="2" charset="2"/>
              <a:buChar char="v"/>
            </a:pPr>
            <a:r>
              <a:rPr lang="pt-BR" sz="2400" i="1" dirty="0">
                <a:latin typeface="Calibri" pitchFamily="34" charset="0"/>
              </a:rPr>
              <a:t>Diagnóstico das entradas, saídas e impactos ambientais potenciais do ciclo de vida do produto</a:t>
            </a:r>
            <a:endParaRPr lang="pt-BR" sz="2400" dirty="0">
              <a:latin typeface="Calibri" pitchFamily="34" charset="0"/>
            </a:endParaRPr>
          </a:p>
          <a:p>
            <a:pPr marL="469900" indent="-469900" algn="just">
              <a:lnSpc>
                <a:spcPct val="120000"/>
              </a:lnSpc>
              <a:spcBef>
                <a:spcPct val="40000"/>
              </a:spcBef>
              <a:buClr>
                <a:srgbClr val="FF0000"/>
              </a:buClr>
              <a:buFont typeface="Wingdings" pitchFamily="2" charset="2"/>
              <a:buChar char="v"/>
            </a:pPr>
            <a:r>
              <a:rPr lang="pt-BR" sz="2400" dirty="0">
                <a:latin typeface="Calibri" pitchFamily="34" charset="0"/>
              </a:rPr>
              <a:t>Compara diferentes alternativas a partir de uma avaliação metodológica e completa dos seus respectivos impacto</a:t>
            </a:r>
          </a:p>
        </p:txBody>
      </p:sp>
      <p:sp>
        <p:nvSpPr>
          <p:cNvPr id="8"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Importância</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da</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ACV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6624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266246">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266246">
                                            <p:txEl>
                                              <p:pRg st="2" end="2"/>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266246">
                                            <p:txEl>
                                              <p:pRg st="3" end="3"/>
                                            </p:txEl>
                                          </p:spTgt>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0"/>
                                          </p:stCondLst>
                                        </p:cTn>
                                        <p:tgtEl>
                                          <p:spTgt spid="2662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6" name="Rectangle 8"/>
          <p:cNvSpPr>
            <a:spLocks noGrp="1" noChangeArrowheads="1"/>
          </p:cNvSpPr>
          <p:nvPr>
            <p:ph type="body" idx="4294967295"/>
          </p:nvPr>
        </p:nvSpPr>
        <p:spPr>
          <a:xfrm>
            <a:off x="250825" y="1557338"/>
            <a:ext cx="8424863" cy="4967287"/>
          </a:xfrm>
          <a:noFill/>
        </p:spPr>
        <p:txBody>
          <a:bodyPr/>
          <a:lstStyle/>
          <a:p>
            <a:pPr marL="469900" indent="-469900">
              <a:lnSpc>
                <a:spcPct val="105000"/>
              </a:lnSpc>
              <a:buClr>
                <a:srgbClr val="FF0000"/>
              </a:buClr>
              <a:buFont typeface="Wingdings" pitchFamily="2" charset="2"/>
              <a:buChar char="v"/>
            </a:pPr>
            <a:r>
              <a:rPr lang="pt-BR" sz="2400" dirty="0">
                <a:solidFill>
                  <a:schemeClr val="tx1"/>
                </a:solidFill>
                <a:latin typeface="Calibri" pitchFamily="34" charset="0"/>
              </a:rPr>
              <a:t>A que setores destina-se a ACV?</a:t>
            </a:r>
          </a:p>
          <a:p>
            <a:pPr marL="1166813" lvl="1" indent="-447675">
              <a:lnSpc>
                <a:spcPct val="105000"/>
              </a:lnSpc>
              <a:buClr>
                <a:srgbClr val="FF0000"/>
              </a:buClr>
            </a:pPr>
            <a:r>
              <a:rPr lang="pt-BR" sz="2000" dirty="0">
                <a:solidFill>
                  <a:schemeClr val="tx1"/>
                </a:solidFill>
                <a:latin typeface="Calibri" pitchFamily="34" charset="0"/>
              </a:rPr>
              <a:t>Organizações Não-governamentais</a:t>
            </a:r>
          </a:p>
          <a:p>
            <a:pPr marL="1166813" lvl="1" indent="-447675">
              <a:lnSpc>
                <a:spcPct val="105000"/>
              </a:lnSpc>
              <a:buClr>
                <a:srgbClr val="FF0000"/>
              </a:buClr>
            </a:pPr>
            <a:r>
              <a:rPr lang="pt-BR" sz="2000" dirty="0">
                <a:solidFill>
                  <a:schemeClr val="tx1"/>
                </a:solidFill>
                <a:latin typeface="Calibri" pitchFamily="34" charset="0"/>
              </a:rPr>
              <a:t>Governos</a:t>
            </a:r>
          </a:p>
          <a:p>
            <a:pPr marL="1166813" lvl="1" indent="-447675">
              <a:lnSpc>
                <a:spcPct val="105000"/>
              </a:lnSpc>
              <a:buClr>
                <a:srgbClr val="FF0000"/>
              </a:buClr>
            </a:pPr>
            <a:r>
              <a:rPr lang="pt-BR" sz="2000" b="1" u="sng" dirty="0">
                <a:solidFill>
                  <a:schemeClr val="tx1"/>
                </a:solidFill>
                <a:latin typeface="Calibri" pitchFamily="34" charset="0"/>
              </a:rPr>
              <a:t>INDÚSTRIA</a:t>
            </a:r>
            <a:r>
              <a:rPr lang="pt-BR" sz="2000" dirty="0">
                <a:solidFill>
                  <a:schemeClr val="tx1"/>
                </a:solidFill>
                <a:latin typeface="Calibri" pitchFamily="34" charset="0"/>
              </a:rPr>
              <a:t>: o propósito varia de acordo com o grau de consciência ambiental e visão estratégica</a:t>
            </a:r>
          </a:p>
          <a:p>
            <a:pPr marL="469900" indent="-469900">
              <a:lnSpc>
                <a:spcPct val="105000"/>
              </a:lnSpc>
              <a:spcBef>
                <a:spcPct val="40000"/>
              </a:spcBef>
              <a:buClr>
                <a:srgbClr val="FF0000"/>
              </a:buClr>
              <a:buFont typeface="Wingdings" pitchFamily="2" charset="2"/>
              <a:buChar char="v"/>
            </a:pPr>
            <a:r>
              <a:rPr lang="pt-BR" sz="2400" dirty="0">
                <a:solidFill>
                  <a:schemeClr val="tx1"/>
                </a:solidFill>
                <a:latin typeface="Calibri" pitchFamily="34" charset="0"/>
              </a:rPr>
              <a:t>Limitações:</a:t>
            </a:r>
          </a:p>
          <a:p>
            <a:pPr marL="1166813" lvl="1" indent="-447675">
              <a:lnSpc>
                <a:spcPct val="105000"/>
              </a:lnSpc>
              <a:buClr>
                <a:srgbClr val="FF0000"/>
              </a:buClr>
            </a:pPr>
            <a:r>
              <a:rPr lang="pt-BR" sz="2000" dirty="0">
                <a:solidFill>
                  <a:schemeClr val="tx1"/>
                </a:solidFill>
                <a:latin typeface="Calibri" pitchFamily="34" charset="0"/>
              </a:rPr>
              <a:t>Possível subjetividade na definição do objetivo e escopo;</a:t>
            </a:r>
          </a:p>
          <a:p>
            <a:pPr marL="1166813" lvl="1" indent="-447675">
              <a:lnSpc>
                <a:spcPct val="105000"/>
              </a:lnSpc>
              <a:buClr>
                <a:srgbClr val="FF0000"/>
              </a:buClr>
            </a:pPr>
            <a:r>
              <a:rPr lang="pt-BR" sz="2000" dirty="0">
                <a:solidFill>
                  <a:schemeClr val="tx1"/>
                </a:solidFill>
                <a:latin typeface="Calibri" pitchFamily="34" charset="0"/>
              </a:rPr>
              <a:t>As limitações dos métodos usados no ICV e AICV;</a:t>
            </a:r>
          </a:p>
          <a:p>
            <a:pPr marL="1166813" lvl="1" indent="-447675">
              <a:lnSpc>
                <a:spcPct val="105000"/>
              </a:lnSpc>
              <a:buClr>
                <a:srgbClr val="FF0000"/>
              </a:buClr>
            </a:pPr>
            <a:r>
              <a:rPr lang="pt-BR" sz="2000" dirty="0">
                <a:solidFill>
                  <a:schemeClr val="tx1"/>
                </a:solidFill>
                <a:latin typeface="Calibri" pitchFamily="34" charset="0"/>
              </a:rPr>
              <a:t>A falta de exatidão provocada nos casos de limitação de acesso ou disponibilidade de dados, ou sua qualidade;</a:t>
            </a:r>
          </a:p>
          <a:p>
            <a:pPr marL="1166813" lvl="1" indent="-447675">
              <a:lnSpc>
                <a:spcPct val="105000"/>
              </a:lnSpc>
              <a:buClr>
                <a:srgbClr val="FF0000"/>
              </a:buClr>
            </a:pPr>
            <a:r>
              <a:rPr lang="pt-BR" sz="2000" dirty="0">
                <a:solidFill>
                  <a:schemeClr val="tx1"/>
                </a:solidFill>
                <a:latin typeface="Calibri" pitchFamily="34" charset="0"/>
              </a:rPr>
              <a:t>Contempla apenas impactos ambientais potenciais, não sendo parte da sua estrutura considerações sobre aspectos econômicos e sociais e nem dos impactos reais</a:t>
            </a:r>
          </a:p>
        </p:txBody>
      </p:sp>
      <p:sp>
        <p:nvSpPr>
          <p:cNvPr id="9"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ACV: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setores</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e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limitações</a:t>
            </a:r>
            <a:endPar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6829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68296">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68296">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6829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8296">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500"/>
                                  </p:stCondLst>
                                  <p:childTnLst>
                                    <p:set>
                                      <p:cBhvr>
                                        <p:cTn id="22" dur="1" fill="hold">
                                          <p:stCondLst>
                                            <p:cond delay="0"/>
                                          </p:stCondLst>
                                        </p:cTn>
                                        <p:tgtEl>
                                          <p:spTgt spid="268296">
                                            <p:txEl>
                                              <p:pRg st="5" end="5"/>
                                            </p:txEl>
                                          </p:spTgt>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1500"/>
                                  </p:stCondLst>
                                  <p:childTnLst>
                                    <p:set>
                                      <p:cBhvr>
                                        <p:cTn id="25" dur="1" fill="hold">
                                          <p:stCondLst>
                                            <p:cond delay="0"/>
                                          </p:stCondLst>
                                        </p:cTn>
                                        <p:tgtEl>
                                          <p:spTgt spid="268296">
                                            <p:txEl>
                                              <p:pRg st="6" end="6"/>
                                            </p:tx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1500"/>
                                  </p:stCondLst>
                                  <p:childTnLst>
                                    <p:set>
                                      <p:cBhvr>
                                        <p:cTn id="28" dur="1" fill="hold">
                                          <p:stCondLst>
                                            <p:cond delay="0"/>
                                          </p:stCondLst>
                                        </p:cTn>
                                        <p:tgtEl>
                                          <p:spTgt spid="268296">
                                            <p:txEl>
                                              <p:pRg st="7" end="7"/>
                                            </p:txEl>
                                          </p:spTgt>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1500"/>
                                  </p:stCondLst>
                                  <p:childTnLst>
                                    <p:set>
                                      <p:cBhvr>
                                        <p:cTn id="31" dur="1" fill="hold">
                                          <p:stCondLst>
                                            <p:cond delay="0"/>
                                          </p:stCondLst>
                                        </p:cTn>
                                        <p:tgtEl>
                                          <p:spTgt spid="2682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4" name="Rectangle 8"/>
          <p:cNvSpPr>
            <a:spLocks noGrp="1" noChangeArrowheads="1"/>
          </p:cNvSpPr>
          <p:nvPr>
            <p:ph type="body" idx="4294967295"/>
          </p:nvPr>
        </p:nvSpPr>
        <p:spPr>
          <a:xfrm>
            <a:off x="323850" y="1628775"/>
            <a:ext cx="8397875" cy="4629150"/>
          </a:xfrm>
          <a:noFill/>
        </p:spPr>
        <p:txBody>
          <a:bodyPr/>
          <a:lstStyle/>
          <a:p>
            <a:pPr marL="469900" indent="-469900">
              <a:lnSpc>
                <a:spcPct val="120000"/>
              </a:lnSpc>
              <a:spcBef>
                <a:spcPts val="600"/>
              </a:spcBef>
              <a:spcAft>
                <a:spcPts val="600"/>
              </a:spcAft>
              <a:buClr>
                <a:srgbClr val="FF0000"/>
              </a:buClr>
              <a:buFont typeface="Wingdings" pitchFamily="2" charset="2"/>
              <a:buChar char="v"/>
            </a:pPr>
            <a:r>
              <a:rPr lang="pt-BR" sz="2400">
                <a:solidFill>
                  <a:schemeClr val="tx1"/>
                </a:solidFill>
                <a:latin typeface="Calibri" pitchFamily="34" charset="0"/>
              </a:rPr>
              <a:t>Contexto mundial: utilizada em diferentes escalas</a:t>
            </a:r>
          </a:p>
          <a:p>
            <a:pPr marL="1166813" lvl="1" indent="-447675">
              <a:lnSpc>
                <a:spcPct val="120000"/>
              </a:lnSpc>
              <a:spcBef>
                <a:spcPts val="600"/>
              </a:spcBef>
              <a:spcAft>
                <a:spcPts val="600"/>
              </a:spcAft>
              <a:buClr>
                <a:srgbClr val="FF0000"/>
              </a:buClr>
            </a:pPr>
            <a:r>
              <a:rPr lang="pt-BR" sz="2000">
                <a:solidFill>
                  <a:schemeClr val="tx1"/>
                </a:solidFill>
                <a:latin typeface="Calibri" pitchFamily="34" charset="0"/>
              </a:rPr>
              <a:t>Países com forte tradição (ex: Holanda, Dinamarca, Suíça, Suécia)</a:t>
            </a:r>
          </a:p>
          <a:p>
            <a:pPr marL="1166813" lvl="1" indent="-447675">
              <a:lnSpc>
                <a:spcPct val="120000"/>
              </a:lnSpc>
              <a:spcBef>
                <a:spcPts val="600"/>
              </a:spcBef>
              <a:spcAft>
                <a:spcPts val="600"/>
              </a:spcAft>
              <a:buClr>
                <a:srgbClr val="FF0000"/>
              </a:buClr>
            </a:pPr>
            <a:r>
              <a:rPr lang="pt-BR" sz="2000">
                <a:solidFill>
                  <a:schemeClr val="tx1"/>
                </a:solidFill>
                <a:latin typeface="Calibri" pitchFamily="34" charset="0"/>
              </a:rPr>
              <a:t>Países com uso crescente (ex: EUA, Europa Ocidental, Japão)</a:t>
            </a:r>
          </a:p>
          <a:p>
            <a:pPr marL="1166813" lvl="1" indent="-447675">
              <a:lnSpc>
                <a:spcPct val="120000"/>
              </a:lnSpc>
              <a:spcBef>
                <a:spcPts val="600"/>
              </a:spcBef>
              <a:spcAft>
                <a:spcPts val="600"/>
              </a:spcAft>
              <a:buClr>
                <a:srgbClr val="FF0000"/>
              </a:buClr>
            </a:pPr>
            <a:r>
              <a:rPr lang="pt-BR" sz="2000">
                <a:solidFill>
                  <a:schemeClr val="tx1"/>
                </a:solidFill>
                <a:latin typeface="Calibri" pitchFamily="34" charset="0"/>
              </a:rPr>
              <a:t>Países em desenvolvimento: estágio inicial</a:t>
            </a:r>
          </a:p>
          <a:p>
            <a:pPr marL="469900" indent="-469900">
              <a:lnSpc>
                <a:spcPct val="120000"/>
              </a:lnSpc>
              <a:spcBef>
                <a:spcPts val="600"/>
              </a:spcBef>
              <a:spcAft>
                <a:spcPts val="600"/>
              </a:spcAft>
              <a:buClr>
                <a:srgbClr val="FF0000"/>
              </a:buClr>
              <a:buFont typeface="Wingdings" pitchFamily="2" charset="2"/>
              <a:buChar char="v"/>
            </a:pPr>
            <a:r>
              <a:rPr lang="pt-BR" sz="2400">
                <a:solidFill>
                  <a:schemeClr val="tx1"/>
                </a:solidFill>
                <a:latin typeface="Calibri" pitchFamily="34" charset="0"/>
              </a:rPr>
              <a:t>Brasil - enfrenta dificuldades básicas:</a:t>
            </a:r>
          </a:p>
          <a:p>
            <a:pPr marL="1166813" lvl="1" indent="-447675">
              <a:lnSpc>
                <a:spcPct val="120000"/>
              </a:lnSpc>
              <a:spcBef>
                <a:spcPts val="600"/>
              </a:spcBef>
              <a:spcAft>
                <a:spcPts val="600"/>
              </a:spcAft>
              <a:buClr>
                <a:srgbClr val="FF0000"/>
              </a:buClr>
            </a:pPr>
            <a:r>
              <a:rPr lang="pt-BR" sz="2000">
                <a:solidFill>
                  <a:schemeClr val="tx1"/>
                </a:solidFill>
                <a:latin typeface="Calibri" pitchFamily="34" charset="0"/>
              </a:rPr>
              <a:t>Ausência de banco de dados;</a:t>
            </a:r>
          </a:p>
          <a:p>
            <a:pPr marL="1166813" lvl="1" indent="-447675">
              <a:lnSpc>
                <a:spcPct val="120000"/>
              </a:lnSpc>
              <a:spcBef>
                <a:spcPts val="600"/>
              </a:spcBef>
              <a:spcAft>
                <a:spcPts val="600"/>
              </a:spcAft>
              <a:buClr>
                <a:srgbClr val="FF0000"/>
              </a:buClr>
            </a:pPr>
            <a:r>
              <a:rPr lang="pt-BR" sz="2000">
                <a:solidFill>
                  <a:schemeClr val="tx1"/>
                </a:solidFill>
                <a:latin typeface="Calibri" pitchFamily="34" charset="0"/>
              </a:rPr>
              <a:t>Falta de recursos humanos;</a:t>
            </a:r>
          </a:p>
          <a:p>
            <a:pPr marL="1166813" lvl="1" indent="-447675">
              <a:lnSpc>
                <a:spcPct val="120000"/>
              </a:lnSpc>
              <a:spcBef>
                <a:spcPts val="600"/>
              </a:spcBef>
              <a:spcAft>
                <a:spcPts val="600"/>
              </a:spcAft>
              <a:buClr>
                <a:srgbClr val="FF0000"/>
              </a:buClr>
            </a:pPr>
            <a:r>
              <a:rPr lang="pt-BR" sz="2000">
                <a:solidFill>
                  <a:schemeClr val="tx1"/>
                </a:solidFill>
                <a:latin typeface="Calibri" pitchFamily="34" charset="0"/>
              </a:rPr>
              <a:t>Limitado número de pesquisas</a:t>
            </a:r>
            <a:endParaRPr lang="pt-BR" sz="2400">
              <a:solidFill>
                <a:schemeClr val="tx1"/>
              </a:solidFill>
              <a:latin typeface="Calibri" pitchFamily="34" charset="0"/>
            </a:endParaRPr>
          </a:p>
        </p:txBody>
      </p:sp>
      <p:sp>
        <p:nvSpPr>
          <p:cNvPr id="8"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Situação</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da</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ACV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7034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7034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70344">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70344">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500"/>
                                  </p:stCondLst>
                                  <p:childTnLst>
                                    <p:set>
                                      <p:cBhvr>
                                        <p:cTn id="18" dur="1" fill="hold">
                                          <p:stCondLst>
                                            <p:cond delay="0"/>
                                          </p:stCondLst>
                                        </p:cTn>
                                        <p:tgtEl>
                                          <p:spTgt spid="270344">
                                            <p:txEl>
                                              <p:pRg st="4" end="4"/>
                                            </p:txEl>
                                          </p:spTgt>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nodeType="afterEffect">
                                  <p:stCondLst>
                                    <p:cond delay="1500"/>
                                  </p:stCondLst>
                                  <p:childTnLst>
                                    <p:set>
                                      <p:cBhvr>
                                        <p:cTn id="21" dur="1" fill="hold">
                                          <p:stCondLst>
                                            <p:cond delay="0"/>
                                          </p:stCondLst>
                                        </p:cTn>
                                        <p:tgtEl>
                                          <p:spTgt spid="270344">
                                            <p:txEl>
                                              <p:pRg st="5" end="5"/>
                                            </p:txEl>
                                          </p:spTgt>
                                        </p:tgtEl>
                                        <p:attrNameLst>
                                          <p:attrName>style.visibility</p:attrName>
                                        </p:attrNameLst>
                                      </p:cBhvr>
                                      <p:to>
                                        <p:strVal val="visible"/>
                                      </p:to>
                                    </p:set>
                                  </p:childTnLst>
                                </p:cTn>
                              </p:par>
                            </p:childTnLst>
                          </p:cTn>
                        </p:par>
                        <p:par>
                          <p:cTn id="22" fill="hold">
                            <p:stCondLst>
                              <p:cond delay="7000"/>
                            </p:stCondLst>
                            <p:childTnLst>
                              <p:par>
                                <p:cTn id="23" presetID="1" presetClass="entr" presetSubtype="0" fill="hold" nodeType="afterEffect">
                                  <p:stCondLst>
                                    <p:cond delay="1500"/>
                                  </p:stCondLst>
                                  <p:childTnLst>
                                    <p:set>
                                      <p:cBhvr>
                                        <p:cTn id="24" dur="1" fill="hold">
                                          <p:stCondLst>
                                            <p:cond delay="0"/>
                                          </p:stCondLst>
                                        </p:cTn>
                                        <p:tgtEl>
                                          <p:spTgt spid="270344">
                                            <p:txEl>
                                              <p:pRg st="6" end="6"/>
                                            </p:txEl>
                                          </p:spTgt>
                                        </p:tgtEl>
                                        <p:attrNameLst>
                                          <p:attrName>style.visibility</p:attrName>
                                        </p:attrNameLst>
                                      </p:cBhvr>
                                      <p:to>
                                        <p:strVal val="visible"/>
                                      </p:to>
                                    </p:set>
                                  </p:childTnLst>
                                </p:cTn>
                              </p:par>
                            </p:childTnLst>
                          </p:cTn>
                        </p:par>
                        <p:par>
                          <p:cTn id="25" fill="hold">
                            <p:stCondLst>
                              <p:cond delay="8500"/>
                            </p:stCondLst>
                            <p:childTnLst>
                              <p:par>
                                <p:cTn id="26" presetID="1" presetClass="entr" presetSubtype="0" fill="hold" nodeType="afterEffect">
                                  <p:stCondLst>
                                    <p:cond delay="1500"/>
                                  </p:stCondLst>
                                  <p:childTnLst>
                                    <p:set>
                                      <p:cBhvr>
                                        <p:cTn id="27" dur="1" fill="hold">
                                          <p:stCondLst>
                                            <p:cond delay="0"/>
                                          </p:stCondLst>
                                        </p:cTn>
                                        <p:tgtEl>
                                          <p:spTgt spid="2703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2" name="Picture 8" descr="capas_2008"/>
          <p:cNvPicPr>
            <a:picLocks noChangeAspect="1" noChangeArrowheads="1"/>
          </p:cNvPicPr>
          <p:nvPr/>
        </p:nvPicPr>
        <p:blipFill>
          <a:blip r:embed="rId3" cstate="print"/>
          <a:srcRect l="9944" r="54228"/>
          <a:stretch>
            <a:fillRect/>
          </a:stretch>
        </p:blipFill>
        <p:spPr bwMode="auto">
          <a:xfrm>
            <a:off x="7843838" y="4978400"/>
            <a:ext cx="1223962" cy="1727200"/>
          </a:xfrm>
          <a:prstGeom prst="rect">
            <a:avLst/>
          </a:prstGeom>
          <a:noFill/>
          <a:ln w="9525">
            <a:noFill/>
            <a:miter lim="800000"/>
            <a:headEnd/>
            <a:tailEnd/>
          </a:ln>
        </p:spPr>
      </p:pic>
      <p:sp>
        <p:nvSpPr>
          <p:cNvPr id="272393" name="Rectangle 9"/>
          <p:cNvSpPr>
            <a:spLocks noGrp="1" noChangeArrowheads="1"/>
          </p:cNvSpPr>
          <p:nvPr>
            <p:ph type="body" idx="4294967295"/>
          </p:nvPr>
        </p:nvSpPr>
        <p:spPr>
          <a:xfrm>
            <a:off x="-76200" y="1143000"/>
            <a:ext cx="8610600" cy="5111750"/>
          </a:xfrm>
          <a:noFill/>
        </p:spPr>
        <p:txBody>
          <a:bodyPr/>
          <a:lstStyle/>
          <a:p>
            <a:pPr marL="469900" indent="-292100" algn="just">
              <a:lnSpc>
                <a:spcPct val="120000"/>
              </a:lnSpc>
              <a:spcBef>
                <a:spcPct val="0"/>
              </a:spcBef>
              <a:buClr>
                <a:srgbClr val="FF0000"/>
              </a:buClr>
              <a:buFont typeface="Wingdings" pitchFamily="2" charset="2"/>
              <a:buChar char="v"/>
            </a:pPr>
            <a:r>
              <a:rPr lang="pt-BR" sz="2400" i="1">
                <a:solidFill>
                  <a:schemeClr val="tx1"/>
                </a:solidFill>
                <a:latin typeface="Calibri" pitchFamily="34" charset="0"/>
              </a:rPr>
              <a:t>Integrated Product Policy</a:t>
            </a:r>
            <a:r>
              <a:rPr lang="pt-BR" sz="2400">
                <a:solidFill>
                  <a:schemeClr val="tx1"/>
                </a:solidFill>
                <a:latin typeface="Calibri" pitchFamily="34" charset="0"/>
              </a:rPr>
              <a:t> (IPP) – UE, 2003</a:t>
            </a:r>
          </a:p>
          <a:p>
            <a:pPr marL="1166813" lvl="1" indent="-447675" algn="just">
              <a:lnSpc>
                <a:spcPct val="120000"/>
              </a:lnSpc>
              <a:spcBef>
                <a:spcPct val="0"/>
              </a:spcBef>
              <a:buClr>
                <a:srgbClr val="FF0000"/>
              </a:buClr>
            </a:pPr>
            <a:r>
              <a:rPr lang="pt-BR" sz="2000">
                <a:solidFill>
                  <a:schemeClr val="tx1"/>
                </a:solidFill>
                <a:latin typeface="Calibri" pitchFamily="34" charset="0"/>
              </a:rPr>
              <a:t>Compras públicas privilegiam produtos ambientalmente mais adequados</a:t>
            </a:r>
          </a:p>
          <a:p>
            <a:pPr marL="1166813" lvl="1" indent="-447675" algn="just">
              <a:lnSpc>
                <a:spcPct val="120000"/>
              </a:lnSpc>
              <a:spcBef>
                <a:spcPct val="0"/>
              </a:spcBef>
              <a:buClr>
                <a:srgbClr val="FF0000"/>
              </a:buClr>
            </a:pPr>
            <a:r>
              <a:rPr lang="pt-BR" sz="2000">
                <a:solidFill>
                  <a:schemeClr val="tx1"/>
                </a:solidFill>
                <a:latin typeface="Calibri" pitchFamily="34" charset="0"/>
              </a:rPr>
              <a:t>Informações sobre rotulagem ambiental</a:t>
            </a:r>
          </a:p>
          <a:p>
            <a:pPr marL="1166813" lvl="1" indent="-447675" algn="just">
              <a:lnSpc>
                <a:spcPct val="120000"/>
              </a:lnSpc>
              <a:spcBef>
                <a:spcPct val="0"/>
              </a:spcBef>
              <a:buClr>
                <a:srgbClr val="FF0000"/>
              </a:buClr>
            </a:pPr>
            <a:r>
              <a:rPr lang="en-US" sz="2000">
                <a:solidFill>
                  <a:schemeClr val="tx1"/>
                </a:solidFill>
                <a:latin typeface="Calibri" pitchFamily="34" charset="0"/>
              </a:rPr>
              <a:t>Imposto aos produtos de acordo com o impacto ambiental causado – internalizar algumas externalidades associadas ao ciclo de vida do produto</a:t>
            </a:r>
          </a:p>
          <a:p>
            <a:pPr marL="1166813" lvl="1" indent="-447675" algn="just">
              <a:lnSpc>
                <a:spcPct val="120000"/>
              </a:lnSpc>
              <a:spcBef>
                <a:spcPct val="0"/>
              </a:spcBef>
              <a:buClr>
                <a:srgbClr val="FF0000"/>
              </a:buClr>
            </a:pPr>
            <a:r>
              <a:rPr lang="en-US" sz="2000">
                <a:solidFill>
                  <a:schemeClr val="tx1"/>
                </a:solidFill>
                <a:latin typeface="Calibri" pitchFamily="34" charset="0"/>
              </a:rPr>
              <a:t>Subsídio a indústrias </a:t>
            </a:r>
          </a:p>
          <a:p>
            <a:pPr marL="1166813" lvl="1" indent="-447675" algn="just">
              <a:lnSpc>
                <a:spcPct val="120000"/>
              </a:lnSpc>
              <a:spcBef>
                <a:spcPct val="0"/>
              </a:spcBef>
              <a:buClr>
                <a:srgbClr val="FF0000"/>
              </a:buClr>
            </a:pPr>
            <a:r>
              <a:rPr lang="en-US" sz="2000">
                <a:solidFill>
                  <a:schemeClr val="tx1"/>
                </a:solidFill>
                <a:latin typeface="Calibri" pitchFamily="34" charset="0"/>
              </a:rPr>
              <a:t>Investimento público em métodos, ferramentas e base de dados para a ACV e DfE</a:t>
            </a:r>
            <a:endParaRPr lang="pt-BR" sz="2000">
              <a:solidFill>
                <a:schemeClr val="tx1"/>
              </a:solidFill>
              <a:latin typeface="Calibri" pitchFamily="34" charset="0"/>
            </a:endParaRPr>
          </a:p>
          <a:p>
            <a:pPr marL="469900" indent="-292100" algn="just">
              <a:lnSpc>
                <a:spcPct val="120000"/>
              </a:lnSpc>
              <a:spcBef>
                <a:spcPct val="0"/>
              </a:spcBef>
              <a:buClr>
                <a:srgbClr val="FF0000"/>
              </a:buClr>
              <a:buFont typeface="Wingdings" pitchFamily="2" charset="2"/>
              <a:buChar char="v"/>
            </a:pPr>
            <a:r>
              <a:rPr lang="pt-BR" sz="2400">
                <a:solidFill>
                  <a:schemeClr val="tx1"/>
                </a:solidFill>
                <a:latin typeface="Calibri" pitchFamily="34" charset="0"/>
              </a:rPr>
              <a:t>Pesquisa com 767 grandes empresas no Brasil:</a:t>
            </a:r>
          </a:p>
          <a:p>
            <a:pPr marL="1166813" lvl="1" indent="-447675" algn="just">
              <a:lnSpc>
                <a:spcPct val="120000"/>
              </a:lnSpc>
              <a:spcBef>
                <a:spcPct val="0"/>
              </a:spcBef>
              <a:buClr>
                <a:srgbClr val="FF0000"/>
              </a:buClr>
            </a:pPr>
            <a:r>
              <a:rPr lang="pt-BR" sz="2000">
                <a:solidFill>
                  <a:schemeClr val="tx1"/>
                </a:solidFill>
                <a:latin typeface="Calibri" pitchFamily="34" charset="0"/>
              </a:rPr>
              <a:t>17% utilizam ACV em produtos e serviços;</a:t>
            </a:r>
          </a:p>
          <a:p>
            <a:pPr marL="1166813" lvl="1" indent="-447675" algn="just">
              <a:lnSpc>
                <a:spcPct val="120000"/>
              </a:lnSpc>
              <a:spcBef>
                <a:spcPct val="0"/>
              </a:spcBef>
              <a:buClr>
                <a:srgbClr val="FF0000"/>
              </a:buClr>
            </a:pPr>
            <a:r>
              <a:rPr lang="pt-BR" sz="2000">
                <a:solidFill>
                  <a:schemeClr val="tx1"/>
                </a:solidFill>
                <a:latin typeface="Calibri" pitchFamily="34" charset="0"/>
              </a:rPr>
              <a:t>80% exigem comprovação de gestão ambiental de fornecedores</a:t>
            </a:r>
          </a:p>
          <a:p>
            <a:pPr marL="1166813" lvl="1" indent="-447675" algn="just">
              <a:lnSpc>
                <a:spcPct val="120000"/>
              </a:lnSpc>
              <a:spcBef>
                <a:spcPct val="0"/>
              </a:spcBef>
              <a:buClr>
                <a:srgbClr val="FF0000"/>
              </a:buClr>
            </a:pPr>
            <a:r>
              <a:rPr lang="pt-BR" sz="2000">
                <a:solidFill>
                  <a:schemeClr val="tx1"/>
                </a:solidFill>
                <a:latin typeface="Calibri" pitchFamily="34" charset="0"/>
              </a:rPr>
              <a:t>96,6% têm programas de gestão p/ melhorar metas ambientais</a:t>
            </a:r>
          </a:p>
        </p:txBody>
      </p:sp>
      <p:sp>
        <p:nvSpPr>
          <p:cNvPr id="9"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Panorama e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Perspectivas</a:t>
            </a:r>
            <a:endPar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7239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7239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7239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7239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7239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72393">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500"/>
                                  </p:stCondLst>
                                  <p:childTnLst>
                                    <p:set>
                                      <p:cBhvr>
                                        <p:cTn id="24" dur="1" fill="hold">
                                          <p:stCondLst>
                                            <p:cond delay="0"/>
                                          </p:stCondLst>
                                        </p:cTn>
                                        <p:tgtEl>
                                          <p:spTgt spid="272393">
                                            <p:txEl>
                                              <p:pRg st="6" end="6"/>
                                            </p:txEl>
                                          </p:spTgt>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nodeType="afterEffect">
                                  <p:stCondLst>
                                    <p:cond delay="1500"/>
                                  </p:stCondLst>
                                  <p:childTnLst>
                                    <p:set>
                                      <p:cBhvr>
                                        <p:cTn id="27" dur="1" fill="hold">
                                          <p:stCondLst>
                                            <p:cond delay="0"/>
                                          </p:stCondLst>
                                        </p:cTn>
                                        <p:tgtEl>
                                          <p:spTgt spid="272393">
                                            <p:txEl>
                                              <p:pRg st="7" end="7"/>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72392"/>
                                        </p:tgtEl>
                                        <p:attrNameLst>
                                          <p:attrName>style.visibility</p:attrName>
                                        </p:attrNameLst>
                                      </p:cBhvr>
                                      <p:to>
                                        <p:strVal val="visible"/>
                                      </p:to>
                                    </p:set>
                                    <p:animEffect transition="in" filter="fade">
                                      <p:cBhvr>
                                        <p:cTn id="30" dur="2000"/>
                                        <p:tgtEl>
                                          <p:spTgt spid="272392"/>
                                        </p:tgtEl>
                                      </p:cBhvr>
                                    </p:animEffect>
                                  </p:childTnLst>
                                </p:cTn>
                              </p:par>
                            </p:childTnLst>
                          </p:cTn>
                        </p:par>
                        <p:par>
                          <p:cTn id="31" fill="hold">
                            <p:stCondLst>
                              <p:cond delay="9500"/>
                            </p:stCondLst>
                            <p:childTnLst>
                              <p:par>
                                <p:cTn id="32" presetID="1" presetClass="entr" presetSubtype="0" fill="hold" nodeType="afterEffect">
                                  <p:stCondLst>
                                    <p:cond delay="1500"/>
                                  </p:stCondLst>
                                  <p:childTnLst>
                                    <p:set>
                                      <p:cBhvr>
                                        <p:cTn id="33" dur="1" fill="hold">
                                          <p:stCondLst>
                                            <p:cond delay="0"/>
                                          </p:stCondLst>
                                        </p:cTn>
                                        <p:tgtEl>
                                          <p:spTgt spid="272393">
                                            <p:txEl>
                                              <p:pRg st="8" end="8"/>
                                            </p:txEl>
                                          </p:spTgt>
                                        </p:tgtEl>
                                        <p:attrNameLst>
                                          <p:attrName>style.visibility</p:attrName>
                                        </p:attrNameLst>
                                      </p:cBhvr>
                                      <p:to>
                                        <p:strVal val="visible"/>
                                      </p:to>
                                    </p:set>
                                  </p:childTnLst>
                                </p:cTn>
                              </p:par>
                            </p:childTnLst>
                          </p:cTn>
                        </p:par>
                        <p:par>
                          <p:cTn id="34" fill="hold">
                            <p:stCondLst>
                              <p:cond delay="11000"/>
                            </p:stCondLst>
                            <p:childTnLst>
                              <p:par>
                                <p:cTn id="35" presetID="1" presetClass="entr" presetSubtype="0" fill="hold" nodeType="afterEffect">
                                  <p:stCondLst>
                                    <p:cond delay="1500"/>
                                  </p:stCondLst>
                                  <p:childTnLst>
                                    <p:set>
                                      <p:cBhvr>
                                        <p:cTn id="36" dur="1" fill="hold">
                                          <p:stCondLst>
                                            <p:cond delay="0"/>
                                          </p:stCondLst>
                                        </p:cTn>
                                        <p:tgtEl>
                                          <p:spTgt spid="2723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5" name="Rectangle 2"/>
          <p:cNvSpPr>
            <a:spLocks noGrp="1" noChangeArrowheads="1"/>
          </p:cNvSpPr>
          <p:nvPr>
            <p:ph type="title" idx="4294967295"/>
          </p:nvPr>
        </p:nvSpPr>
        <p:spPr/>
        <p:txBody>
          <a:bodyPr/>
          <a:lstStyle/>
          <a:p>
            <a:pPr eaLnBrk="1" hangingPunct="1"/>
            <a:r>
              <a:rPr lang="en-GB" dirty="0" err="1"/>
              <a:t>Inovação</a:t>
            </a:r>
            <a:r>
              <a:rPr lang="en-GB" dirty="0"/>
              <a:t> </a:t>
            </a:r>
            <a:r>
              <a:rPr lang="en-GB" dirty="0" err="1"/>
              <a:t>Induzida</a:t>
            </a:r>
            <a:r>
              <a:rPr lang="en-GB" dirty="0"/>
              <a:t> </a:t>
            </a:r>
            <a:r>
              <a:rPr lang="en-GB" dirty="0" err="1"/>
              <a:t>pela</a:t>
            </a:r>
            <a:r>
              <a:rPr lang="en-GB" dirty="0"/>
              <a:t> Sustentabilidade</a:t>
            </a:r>
          </a:p>
        </p:txBody>
      </p:sp>
      <p:sp>
        <p:nvSpPr>
          <p:cNvPr id="2002946" name="Rectangle 3"/>
          <p:cNvSpPr>
            <a:spLocks noGrp="1" noChangeArrowheads="1"/>
          </p:cNvSpPr>
          <p:nvPr>
            <p:ph type="body" sz="half" idx="4294967295"/>
          </p:nvPr>
        </p:nvSpPr>
        <p:spPr>
          <a:xfrm>
            <a:off x="914400" y="1905000"/>
            <a:ext cx="7696200" cy="4419600"/>
          </a:xfrm>
        </p:spPr>
        <p:txBody>
          <a:bodyPr/>
          <a:lstStyle/>
          <a:p>
            <a:pPr eaLnBrk="1" hangingPunct="1">
              <a:buFontTx/>
              <a:buNone/>
            </a:pPr>
            <a:r>
              <a:rPr lang="en-GB" sz="2000" b="1" u="sng"/>
              <a:t>Constatações</a:t>
            </a:r>
          </a:p>
          <a:p>
            <a:pPr eaLnBrk="1" hangingPunct="1"/>
            <a:r>
              <a:rPr lang="en-GB" sz="2000"/>
              <a:t>95% das companhias acreditam ter potencial de agregar valor;</a:t>
            </a:r>
          </a:p>
          <a:p>
            <a:pPr eaLnBrk="1" hangingPunct="1"/>
            <a:r>
              <a:rPr lang="en-GB" sz="2000"/>
              <a:t>Cerca de 25% acreditam poder, definitivamente agregar valor;</a:t>
            </a:r>
          </a:p>
          <a:p>
            <a:pPr eaLnBrk="1" hangingPunct="1"/>
            <a:r>
              <a:rPr lang="en-GB" sz="2000"/>
              <a:t>Este tipo de inovação está começando a oferta valor agregado, mas os benefícios ainda são intangíveis;</a:t>
            </a:r>
          </a:p>
          <a:p>
            <a:pPr eaLnBrk="1" hangingPunct="1"/>
            <a:r>
              <a:rPr lang="en-GB" sz="2000"/>
              <a:t>Líderes estão atualmente focando mais em oportunidades do que apenas em riscos</a:t>
            </a:r>
          </a:p>
          <a:p>
            <a:pPr eaLnBrk="1" hangingPunct="1"/>
            <a:r>
              <a:rPr lang="en-GB" sz="2000"/>
              <a:t>Uma pequena minoria de companhias integrou na estratégia e no projeto de produto/processo</a:t>
            </a:r>
          </a:p>
          <a:p>
            <a:pPr eaLnBrk="1" hangingPunct="1"/>
            <a:r>
              <a:rPr lang="en-GB" sz="2000"/>
              <a:t>Poucas companhias estão explorando oportunidades de evolução baseadas na Inovação induzida pela Sustentabilidade</a:t>
            </a:r>
          </a:p>
        </p:txBody>
      </p:sp>
      <p:pic>
        <p:nvPicPr>
          <p:cNvPr id="2002947" name="Picture 4" descr="ADLittle logo"/>
          <p:cNvPicPr>
            <a:picLocks noGrp="1" noChangeAspect="1" noChangeArrowheads="1"/>
          </p:cNvPicPr>
          <p:nvPr>
            <p:ph sz="half" idx="4294967295"/>
          </p:nvPr>
        </p:nvPicPr>
        <p:blipFill>
          <a:blip r:embed="rId3" cstate="print"/>
          <a:srcRect/>
          <a:stretch>
            <a:fillRect/>
          </a:stretch>
        </p:blipFill>
        <p:spPr>
          <a:xfrm>
            <a:off x="6324600" y="1249363"/>
            <a:ext cx="2438400" cy="7493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42" name="Text Box 24"/>
          <p:cNvSpPr txBox="1">
            <a:spLocks noChangeArrowheads="1"/>
          </p:cNvSpPr>
          <p:nvPr/>
        </p:nvSpPr>
        <p:spPr bwMode="auto">
          <a:xfrm>
            <a:off x="685800" y="6019800"/>
            <a:ext cx="2484438" cy="338138"/>
          </a:xfrm>
          <a:prstGeom prst="rect">
            <a:avLst/>
          </a:prstGeom>
          <a:noFill/>
          <a:ln w="9525">
            <a:noFill/>
            <a:miter lim="800000"/>
            <a:headEnd/>
            <a:tailEnd/>
          </a:ln>
        </p:spPr>
        <p:txBody>
          <a:bodyPr>
            <a:spAutoFit/>
          </a:bodyPr>
          <a:lstStyle/>
          <a:p>
            <a:pPr>
              <a:spcBef>
                <a:spcPct val="50000"/>
              </a:spcBef>
            </a:pPr>
            <a:r>
              <a:rPr lang="pt-BR" sz="1600">
                <a:latin typeface="Calibri" pitchFamily="34" charset="0"/>
              </a:rPr>
              <a:t>Fonte: ABNT</a:t>
            </a:r>
          </a:p>
        </p:txBody>
      </p:sp>
      <p:grpSp>
        <p:nvGrpSpPr>
          <p:cNvPr id="2" name="Grupo 45"/>
          <p:cNvGrpSpPr>
            <a:grpSpLocks/>
          </p:cNvGrpSpPr>
          <p:nvPr/>
        </p:nvGrpSpPr>
        <p:grpSpPr bwMode="auto">
          <a:xfrm>
            <a:off x="609600" y="1295400"/>
            <a:ext cx="8332788" cy="4572000"/>
            <a:chOff x="228600" y="1649412"/>
            <a:chExt cx="8790296" cy="4751388"/>
          </a:xfrm>
        </p:grpSpPr>
        <p:grpSp>
          <p:nvGrpSpPr>
            <p:cNvPr id="3" name="Group 22"/>
            <p:cNvGrpSpPr>
              <a:grpSpLocks/>
            </p:cNvGrpSpPr>
            <p:nvPr/>
          </p:nvGrpSpPr>
          <p:grpSpPr bwMode="auto">
            <a:xfrm>
              <a:off x="228600" y="1649412"/>
              <a:ext cx="5962650" cy="4751388"/>
              <a:chOff x="1063" y="1001"/>
              <a:chExt cx="3756" cy="2993"/>
            </a:xfrm>
          </p:grpSpPr>
          <p:sp>
            <p:nvSpPr>
              <p:cNvPr id="1904649" name="Rectangle 3"/>
              <p:cNvSpPr>
                <a:spLocks noChangeArrowheads="1"/>
              </p:cNvSpPr>
              <p:nvPr/>
            </p:nvSpPr>
            <p:spPr bwMode="auto">
              <a:xfrm>
                <a:off x="1063" y="1001"/>
                <a:ext cx="3756" cy="2993"/>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27" name="Text Box 4"/>
              <p:cNvSpPr txBox="1">
                <a:spLocks noChangeArrowheads="1"/>
              </p:cNvSpPr>
              <p:nvPr/>
            </p:nvSpPr>
            <p:spPr bwMode="auto">
              <a:xfrm>
                <a:off x="1255" y="1283"/>
                <a:ext cx="1571" cy="46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latin typeface="Arial" pitchFamily="34" charset="0"/>
                  </a:rPr>
                  <a:t>Definição de objetivo e escopo</a:t>
                </a:r>
              </a:p>
            </p:txBody>
          </p:sp>
          <p:sp>
            <p:nvSpPr>
              <p:cNvPr id="1904651" name="AutoShape 5"/>
              <p:cNvSpPr>
                <a:spLocks noChangeArrowheads="1"/>
              </p:cNvSpPr>
              <p:nvPr/>
            </p:nvSpPr>
            <p:spPr bwMode="auto">
              <a:xfrm>
                <a:off x="1692" y="2780"/>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wrap="none" anchor="ctr"/>
              <a:lstStyle/>
              <a:p>
                <a:endParaRPr lang="en-US"/>
              </a:p>
            </p:txBody>
          </p:sp>
          <p:sp>
            <p:nvSpPr>
              <p:cNvPr id="29" name="Text Box 6"/>
              <p:cNvSpPr txBox="1">
                <a:spLocks noChangeArrowheads="1"/>
              </p:cNvSpPr>
              <p:nvPr/>
            </p:nvSpPr>
            <p:spPr bwMode="auto">
              <a:xfrm>
                <a:off x="1255" y="3262"/>
                <a:ext cx="1571" cy="46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latin typeface="Arial" pitchFamily="34" charset="0"/>
                  </a:rPr>
                  <a:t>Avaliação de impacto</a:t>
                </a:r>
              </a:p>
            </p:txBody>
          </p:sp>
          <p:sp>
            <p:nvSpPr>
              <p:cNvPr id="1904653" name="AutoShape 7"/>
              <p:cNvSpPr>
                <a:spLocks noChangeArrowheads="1"/>
              </p:cNvSpPr>
              <p:nvPr/>
            </p:nvSpPr>
            <p:spPr bwMode="auto">
              <a:xfrm rot="10800000">
                <a:off x="1998" y="2780"/>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rot="10800000" wrap="none" anchor="ctr"/>
              <a:lstStyle/>
              <a:p>
                <a:endParaRPr lang="en-US"/>
              </a:p>
            </p:txBody>
          </p:sp>
          <p:sp>
            <p:nvSpPr>
              <p:cNvPr id="31" name="Text Box 8"/>
              <p:cNvSpPr txBox="1">
                <a:spLocks noChangeArrowheads="1"/>
              </p:cNvSpPr>
              <p:nvPr/>
            </p:nvSpPr>
            <p:spPr bwMode="auto">
              <a:xfrm>
                <a:off x="1255" y="2271"/>
                <a:ext cx="1571" cy="46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latin typeface="Arial" pitchFamily="34" charset="0"/>
                  </a:rPr>
                  <a:t>Análise de inventário</a:t>
                </a:r>
              </a:p>
            </p:txBody>
          </p:sp>
          <p:sp>
            <p:nvSpPr>
              <p:cNvPr id="1904655" name="AutoShape 9"/>
              <p:cNvSpPr>
                <a:spLocks noChangeArrowheads="1"/>
              </p:cNvSpPr>
              <p:nvPr/>
            </p:nvSpPr>
            <p:spPr bwMode="auto">
              <a:xfrm rot="-5400000">
                <a:off x="2972" y="3430"/>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vert="eaVert" wrap="none" anchor="ctr"/>
              <a:lstStyle/>
              <a:p>
                <a:endParaRPr lang="en-US"/>
              </a:p>
            </p:txBody>
          </p:sp>
          <p:sp>
            <p:nvSpPr>
              <p:cNvPr id="1904656" name="Rectangle 10"/>
              <p:cNvSpPr>
                <a:spLocks noChangeArrowheads="1"/>
              </p:cNvSpPr>
              <p:nvPr/>
            </p:nvSpPr>
            <p:spPr bwMode="auto">
              <a:xfrm>
                <a:off x="3390" y="2399"/>
                <a:ext cx="1233" cy="246"/>
              </a:xfrm>
              <a:prstGeom prst="rect">
                <a:avLst/>
              </a:prstGeom>
              <a:solidFill>
                <a:schemeClr val="bg1"/>
              </a:solidFill>
              <a:ln w="9525" algn="ctr">
                <a:solidFill>
                  <a:srgbClr val="000099"/>
                </a:solidFill>
                <a:miter lim="800000"/>
                <a:headEnd/>
                <a:tailEnd/>
              </a:ln>
            </p:spPr>
            <p:txBody>
              <a:bodyPr anchor="ctr">
                <a:spAutoFit/>
              </a:bodyPr>
              <a:lstStyle/>
              <a:p>
                <a:endParaRPr lang="en-US"/>
              </a:p>
            </p:txBody>
          </p:sp>
          <p:sp>
            <p:nvSpPr>
              <p:cNvPr id="34" name="Text Box 11"/>
              <p:cNvSpPr txBox="1">
                <a:spLocks noChangeArrowheads="1"/>
              </p:cNvSpPr>
              <p:nvPr/>
            </p:nvSpPr>
            <p:spPr bwMode="auto">
              <a:xfrm>
                <a:off x="3404" y="2381"/>
                <a:ext cx="1211" cy="260"/>
              </a:xfrm>
              <a:prstGeom prst="rect">
                <a:avLst/>
              </a:prstGeom>
              <a:noFill/>
              <a:ln w="9525" algn="ctr">
                <a:no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latin typeface="Arial" pitchFamily="34" charset="0"/>
                  </a:rPr>
                  <a:t>Interpretação</a:t>
                </a:r>
              </a:p>
            </p:txBody>
          </p:sp>
          <p:sp>
            <p:nvSpPr>
              <p:cNvPr id="1904658" name="AutoShape 12"/>
              <p:cNvSpPr>
                <a:spLocks noChangeArrowheads="1"/>
              </p:cNvSpPr>
              <p:nvPr/>
            </p:nvSpPr>
            <p:spPr bwMode="auto">
              <a:xfrm rot="5400000">
                <a:off x="2982" y="3142"/>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rot="10800000" vert="eaVert" wrap="none" anchor="ctr"/>
              <a:lstStyle/>
              <a:p>
                <a:endParaRPr lang="en-US"/>
              </a:p>
            </p:txBody>
          </p:sp>
          <p:sp>
            <p:nvSpPr>
              <p:cNvPr id="1904659" name="AutoShape 13"/>
              <p:cNvSpPr>
                <a:spLocks noChangeArrowheads="1"/>
              </p:cNvSpPr>
              <p:nvPr/>
            </p:nvSpPr>
            <p:spPr bwMode="auto">
              <a:xfrm rot="-5400000">
                <a:off x="2972" y="2447"/>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vert="eaVert" wrap="none" anchor="ctr"/>
              <a:lstStyle/>
              <a:p>
                <a:endParaRPr lang="en-US"/>
              </a:p>
            </p:txBody>
          </p:sp>
          <p:sp>
            <p:nvSpPr>
              <p:cNvPr id="1904660" name="AutoShape 14"/>
              <p:cNvSpPr>
                <a:spLocks noChangeArrowheads="1"/>
              </p:cNvSpPr>
              <p:nvPr/>
            </p:nvSpPr>
            <p:spPr bwMode="auto">
              <a:xfrm rot="5400000">
                <a:off x="2982" y="2149"/>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rot="10800000" vert="eaVert" wrap="none" anchor="ctr"/>
              <a:lstStyle/>
              <a:p>
                <a:endParaRPr lang="en-US"/>
              </a:p>
            </p:txBody>
          </p:sp>
          <p:sp>
            <p:nvSpPr>
              <p:cNvPr id="1904661" name="AutoShape 15"/>
              <p:cNvSpPr>
                <a:spLocks noChangeArrowheads="1"/>
              </p:cNvSpPr>
              <p:nvPr/>
            </p:nvSpPr>
            <p:spPr bwMode="auto">
              <a:xfrm rot="-5400000">
                <a:off x="2972" y="1454"/>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vert="eaVert" wrap="none" anchor="ctr"/>
              <a:lstStyle/>
              <a:p>
                <a:endParaRPr lang="en-US"/>
              </a:p>
            </p:txBody>
          </p:sp>
          <p:sp>
            <p:nvSpPr>
              <p:cNvPr id="1904662" name="AutoShape 16"/>
              <p:cNvSpPr>
                <a:spLocks noChangeArrowheads="1"/>
              </p:cNvSpPr>
              <p:nvPr/>
            </p:nvSpPr>
            <p:spPr bwMode="auto">
              <a:xfrm rot="5400000">
                <a:off x="2982" y="1156"/>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rot="10800000" vert="eaVert" wrap="none" anchor="ctr"/>
              <a:lstStyle/>
              <a:p>
                <a:endParaRPr lang="en-US"/>
              </a:p>
            </p:txBody>
          </p:sp>
          <p:sp>
            <p:nvSpPr>
              <p:cNvPr id="1904663" name="AutoShape 17"/>
              <p:cNvSpPr>
                <a:spLocks noChangeArrowheads="1"/>
              </p:cNvSpPr>
              <p:nvPr/>
            </p:nvSpPr>
            <p:spPr bwMode="auto">
              <a:xfrm>
                <a:off x="1692" y="1798"/>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wrap="none" anchor="ctr"/>
              <a:lstStyle/>
              <a:p>
                <a:endParaRPr lang="en-US"/>
              </a:p>
            </p:txBody>
          </p:sp>
          <p:sp>
            <p:nvSpPr>
              <p:cNvPr id="1904664" name="AutoShape 18"/>
              <p:cNvSpPr>
                <a:spLocks noChangeArrowheads="1"/>
              </p:cNvSpPr>
              <p:nvPr/>
            </p:nvSpPr>
            <p:spPr bwMode="auto">
              <a:xfrm rot="10800000">
                <a:off x="1998" y="1798"/>
                <a:ext cx="248" cy="388"/>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rot="10800000" wrap="none" anchor="ctr"/>
              <a:lstStyle/>
              <a:p>
                <a:endParaRPr lang="en-US"/>
              </a:p>
            </p:txBody>
          </p:sp>
        </p:grpSp>
        <p:sp>
          <p:nvSpPr>
            <p:cNvPr id="43" name="Retângulo 42"/>
            <p:cNvSpPr/>
            <p:nvPr/>
          </p:nvSpPr>
          <p:spPr>
            <a:xfrm>
              <a:off x="6808344" y="2132800"/>
              <a:ext cx="2210552" cy="3886899"/>
            </a:xfrm>
            <a:prstGeom prst="rect">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accent6">
                      <a:lumMod val="75000"/>
                    </a:schemeClr>
                  </a:solidFill>
                </a:rPr>
                <a:t>Aplicações</a:t>
              </a:r>
              <a:r>
                <a:rPr lang="en-US" sz="2000" dirty="0">
                  <a:solidFill>
                    <a:schemeClr val="accent6">
                      <a:lumMod val="75000"/>
                    </a:schemeClr>
                  </a:solidFill>
                </a:rPr>
                <a:t> </a:t>
              </a:r>
              <a:r>
                <a:rPr lang="en-US" sz="2000" dirty="0" err="1">
                  <a:solidFill>
                    <a:schemeClr val="accent6">
                      <a:lumMod val="75000"/>
                    </a:schemeClr>
                  </a:solidFill>
                </a:rPr>
                <a:t>diretas</a:t>
              </a:r>
              <a:r>
                <a:rPr lang="en-US" sz="2000" dirty="0">
                  <a:solidFill>
                    <a:schemeClr val="accent6">
                      <a:lumMod val="75000"/>
                    </a:schemeClr>
                  </a:solidFill>
                </a:rPr>
                <a:t>:</a:t>
              </a:r>
            </a:p>
            <a:p>
              <a:pPr algn="ctr">
                <a:defRPr/>
              </a:pPr>
              <a:endParaRPr lang="en-US" sz="2000" b="1" dirty="0">
                <a:solidFill>
                  <a:schemeClr val="accent6">
                    <a:lumMod val="75000"/>
                  </a:schemeClr>
                </a:solidFill>
              </a:endParaRPr>
            </a:p>
            <a:p>
              <a:pPr algn="ctr">
                <a:spcBef>
                  <a:spcPts val="600"/>
                </a:spcBef>
                <a:spcAft>
                  <a:spcPts val="600"/>
                </a:spcAft>
                <a:buFontTx/>
                <a:buChar char="-"/>
                <a:defRPr/>
              </a:pPr>
              <a:r>
                <a:rPr lang="en-US" sz="1600" dirty="0" err="1">
                  <a:solidFill>
                    <a:schemeClr val="accent6">
                      <a:lumMod val="75000"/>
                    </a:schemeClr>
                  </a:solidFill>
                </a:rPr>
                <a:t>Desenvolvimento</a:t>
              </a:r>
              <a:r>
                <a:rPr lang="en-US" sz="1600" dirty="0">
                  <a:solidFill>
                    <a:schemeClr val="accent6">
                      <a:lumMod val="75000"/>
                    </a:schemeClr>
                  </a:solidFill>
                </a:rPr>
                <a:t> e </a:t>
              </a:r>
              <a:r>
                <a:rPr lang="en-US" sz="1600" dirty="0" err="1">
                  <a:solidFill>
                    <a:schemeClr val="accent6">
                      <a:lumMod val="75000"/>
                    </a:schemeClr>
                  </a:solidFill>
                </a:rPr>
                <a:t>melhoria</a:t>
              </a:r>
              <a:r>
                <a:rPr lang="en-US" sz="1600" dirty="0">
                  <a:solidFill>
                    <a:schemeClr val="accent6">
                      <a:lumMod val="75000"/>
                    </a:schemeClr>
                  </a:solidFill>
                </a:rPr>
                <a:t> de </a:t>
              </a:r>
              <a:r>
                <a:rPr lang="en-US" sz="1600" dirty="0" err="1">
                  <a:solidFill>
                    <a:schemeClr val="accent6">
                      <a:lumMod val="75000"/>
                    </a:schemeClr>
                  </a:solidFill>
                </a:rPr>
                <a:t>produto</a:t>
              </a:r>
              <a:r>
                <a:rPr lang="en-US" sz="1600" dirty="0">
                  <a:solidFill>
                    <a:schemeClr val="accent6">
                      <a:lumMod val="75000"/>
                    </a:schemeClr>
                  </a:solidFill>
                </a:rPr>
                <a:t>;</a:t>
              </a:r>
            </a:p>
            <a:p>
              <a:pPr algn="ctr">
                <a:spcBef>
                  <a:spcPts val="600"/>
                </a:spcBef>
                <a:spcAft>
                  <a:spcPts val="600"/>
                </a:spcAft>
                <a:buFontTx/>
                <a:buChar char="-"/>
                <a:defRPr/>
              </a:pPr>
              <a:r>
                <a:rPr lang="en-US" sz="1600" dirty="0" err="1">
                  <a:solidFill>
                    <a:schemeClr val="accent6">
                      <a:lumMod val="75000"/>
                    </a:schemeClr>
                  </a:solidFill>
                </a:rPr>
                <a:t>Planejamento</a:t>
              </a:r>
              <a:r>
                <a:rPr lang="en-US" sz="1600" dirty="0">
                  <a:solidFill>
                    <a:schemeClr val="accent6">
                      <a:lumMod val="75000"/>
                    </a:schemeClr>
                  </a:solidFill>
                </a:rPr>
                <a:t> </a:t>
              </a:r>
              <a:r>
                <a:rPr lang="en-US" sz="1600" dirty="0" err="1">
                  <a:solidFill>
                    <a:schemeClr val="accent6">
                      <a:lumMod val="75000"/>
                    </a:schemeClr>
                  </a:solidFill>
                </a:rPr>
                <a:t>estratégico</a:t>
              </a:r>
              <a:r>
                <a:rPr lang="en-US" sz="1600" dirty="0">
                  <a:solidFill>
                    <a:schemeClr val="accent6">
                      <a:lumMod val="75000"/>
                    </a:schemeClr>
                  </a:solidFill>
                </a:rPr>
                <a:t>;</a:t>
              </a:r>
            </a:p>
            <a:p>
              <a:pPr algn="ctr">
                <a:spcBef>
                  <a:spcPts val="600"/>
                </a:spcBef>
                <a:spcAft>
                  <a:spcPts val="600"/>
                </a:spcAft>
                <a:buFontTx/>
                <a:buChar char="-"/>
                <a:defRPr/>
              </a:pPr>
              <a:r>
                <a:rPr lang="en-US" sz="1600" dirty="0" err="1">
                  <a:solidFill>
                    <a:schemeClr val="accent6">
                      <a:lumMod val="75000"/>
                    </a:schemeClr>
                  </a:solidFill>
                </a:rPr>
                <a:t>Elaboração</a:t>
              </a:r>
              <a:r>
                <a:rPr lang="en-US" sz="1600" dirty="0">
                  <a:solidFill>
                    <a:schemeClr val="accent6">
                      <a:lumMod val="75000"/>
                    </a:schemeClr>
                  </a:solidFill>
                </a:rPr>
                <a:t> de </a:t>
              </a:r>
              <a:r>
                <a:rPr lang="en-US" sz="1600" dirty="0" err="1">
                  <a:solidFill>
                    <a:schemeClr val="accent6">
                      <a:lumMod val="75000"/>
                    </a:schemeClr>
                  </a:solidFill>
                </a:rPr>
                <a:t>políticas</a:t>
              </a:r>
              <a:r>
                <a:rPr lang="en-US" sz="1600" dirty="0">
                  <a:solidFill>
                    <a:schemeClr val="accent6">
                      <a:lumMod val="75000"/>
                    </a:schemeClr>
                  </a:solidFill>
                </a:rPr>
                <a:t> </a:t>
              </a:r>
              <a:r>
                <a:rPr lang="en-US" sz="1600" dirty="0" err="1">
                  <a:solidFill>
                    <a:schemeClr val="accent6">
                      <a:lumMod val="75000"/>
                    </a:schemeClr>
                  </a:solidFill>
                </a:rPr>
                <a:t>públicas</a:t>
              </a:r>
              <a:r>
                <a:rPr lang="en-US" sz="1600" dirty="0">
                  <a:solidFill>
                    <a:schemeClr val="accent6">
                      <a:lumMod val="75000"/>
                    </a:schemeClr>
                  </a:solidFill>
                </a:rPr>
                <a:t>;</a:t>
              </a:r>
            </a:p>
            <a:p>
              <a:pPr algn="ctr">
                <a:spcBef>
                  <a:spcPts val="600"/>
                </a:spcBef>
                <a:spcAft>
                  <a:spcPts val="600"/>
                </a:spcAft>
                <a:buFontTx/>
                <a:buChar char="-"/>
                <a:defRPr/>
              </a:pPr>
              <a:r>
                <a:rPr lang="en-US" sz="1600" i="1" dirty="0">
                  <a:solidFill>
                    <a:schemeClr val="accent6">
                      <a:lumMod val="75000"/>
                    </a:schemeClr>
                  </a:solidFill>
                </a:rPr>
                <a:t>Marketing</a:t>
              </a:r>
              <a:r>
                <a:rPr lang="en-US" sz="1600" dirty="0">
                  <a:solidFill>
                    <a:schemeClr val="accent6">
                      <a:lumMod val="75000"/>
                    </a:schemeClr>
                  </a:solidFill>
                </a:rPr>
                <a:t>;</a:t>
              </a:r>
            </a:p>
            <a:p>
              <a:pPr algn="ctr">
                <a:spcBef>
                  <a:spcPts val="600"/>
                </a:spcBef>
                <a:spcAft>
                  <a:spcPts val="600"/>
                </a:spcAft>
                <a:buFontTx/>
                <a:buChar char="-"/>
                <a:defRPr/>
              </a:pPr>
              <a:r>
                <a:rPr lang="en-US" sz="1600" dirty="0" err="1">
                  <a:solidFill>
                    <a:schemeClr val="accent6">
                      <a:lumMod val="75000"/>
                    </a:schemeClr>
                  </a:solidFill>
                </a:rPr>
                <a:t>Outras</a:t>
              </a:r>
              <a:r>
                <a:rPr lang="en-US" sz="1600" dirty="0">
                  <a:solidFill>
                    <a:schemeClr val="accent6">
                      <a:lumMod val="75000"/>
                    </a:schemeClr>
                  </a:solidFill>
                </a:rPr>
                <a:t>.</a:t>
              </a:r>
              <a:endParaRPr lang="pt-BR" dirty="0">
                <a:solidFill>
                  <a:schemeClr val="accent6">
                    <a:lumMod val="75000"/>
                  </a:schemeClr>
                </a:solidFill>
              </a:endParaRPr>
            </a:p>
          </p:txBody>
        </p:sp>
        <p:sp>
          <p:nvSpPr>
            <p:cNvPr id="1904647" name="AutoShape 13"/>
            <p:cNvSpPr>
              <a:spLocks noChangeArrowheads="1"/>
            </p:cNvSpPr>
            <p:nvPr/>
          </p:nvSpPr>
          <p:spPr bwMode="auto">
            <a:xfrm rot="-5400000">
              <a:off x="6296356" y="3943351"/>
              <a:ext cx="393700" cy="615950"/>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vert="eaVert" wrap="none" anchor="ctr"/>
            <a:lstStyle/>
            <a:p>
              <a:endParaRPr lang="en-US"/>
            </a:p>
          </p:txBody>
        </p:sp>
        <p:sp>
          <p:nvSpPr>
            <p:cNvPr id="1904648" name="AutoShape 14"/>
            <p:cNvSpPr>
              <a:spLocks noChangeArrowheads="1"/>
            </p:cNvSpPr>
            <p:nvPr/>
          </p:nvSpPr>
          <p:spPr bwMode="auto">
            <a:xfrm rot="5400000">
              <a:off x="6312231" y="3470276"/>
              <a:ext cx="393700" cy="615950"/>
            </a:xfrm>
            <a:prstGeom prst="upArrow">
              <a:avLst>
                <a:gd name="adj1" fmla="val 50000"/>
                <a:gd name="adj2" fmla="val 39113"/>
              </a:avLst>
            </a:prstGeom>
            <a:gradFill rotWithShape="1">
              <a:gsLst>
                <a:gs pos="0">
                  <a:srgbClr val="FFFFFF"/>
                </a:gs>
                <a:gs pos="100000">
                  <a:srgbClr val="CCECFF"/>
                </a:gs>
              </a:gsLst>
              <a:lin ang="5400000" scaled="1"/>
            </a:gradFill>
            <a:ln w="9525">
              <a:solidFill>
                <a:schemeClr val="accent2"/>
              </a:solidFill>
              <a:miter lim="800000"/>
              <a:headEnd/>
              <a:tailEnd/>
            </a:ln>
          </p:spPr>
          <p:txBody>
            <a:bodyPr rot="10800000" vert="eaVert" wrap="none" anchor="ctr"/>
            <a:lstStyle/>
            <a:p>
              <a:endParaRPr lang="en-US"/>
            </a:p>
          </p:txBody>
        </p:sp>
      </p:grpSp>
      <p:sp>
        <p:nvSpPr>
          <p:cNvPr id="1904644" name="Rectangle 2"/>
          <p:cNvSpPr txBox="1">
            <a:spLocks noChangeArrowheads="1"/>
          </p:cNvSpPr>
          <p:nvPr/>
        </p:nvSpPr>
        <p:spPr bwMode="auto">
          <a:xfrm>
            <a:off x="2051050" y="333375"/>
            <a:ext cx="5486400" cy="6096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Estrutura Metodol</a:t>
            </a:r>
            <a:r>
              <a:rPr lang="en-US" sz="3200" i="1">
                <a:solidFill>
                  <a:schemeClr val="accent2"/>
                </a:solidFill>
                <a:latin typeface="Calibri" pitchFamily="34" charset="0"/>
              </a:rPr>
              <a:t>ó</a:t>
            </a:r>
            <a:r>
              <a:rPr lang="en-US" sz="3200" i="1">
                <a:solidFill>
                  <a:schemeClr val="accent2"/>
                </a:solidFill>
                <a:latin typeface="Trebuchet MS" pitchFamily="34" charset="0"/>
              </a:rPr>
              <a:t>gica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81000" y="1600200"/>
            <a:ext cx="8458200" cy="4800600"/>
          </a:xfrm>
          <a:prstGeom prst="rect">
            <a:avLst/>
          </a:prstGeom>
          <a:noFill/>
          <a:ln w="9525" algn="ctr">
            <a:noFill/>
            <a:miter lim="800000"/>
            <a:headEnd/>
            <a:tailEnd/>
          </a:ln>
          <a:effectLst/>
        </p:spPr>
        <p:txBody>
          <a:bodyPr lIns="92075" tIns="46038" rIns="92075" bIns="46038"/>
          <a:lstStyle/>
          <a:p>
            <a:pPr algn="just">
              <a:spcBef>
                <a:spcPts val="1200"/>
              </a:spcBef>
              <a:spcAft>
                <a:spcPts val="1200"/>
              </a:spcAft>
              <a:buClr>
                <a:srgbClr val="FF0000"/>
              </a:buClr>
              <a:defRPr/>
            </a:pPr>
            <a:endParaRPr lang="pt-BR" sz="2400" kern="0" dirty="0">
              <a:latin typeface="Calibri" pitchFamily="34" charset="0"/>
            </a:endParaRPr>
          </a:p>
        </p:txBody>
      </p:sp>
      <p:sp>
        <p:nvSpPr>
          <p:cNvPr id="4" name="Rectangle 2"/>
          <p:cNvSpPr txBox="1">
            <a:spLocks noChangeArrowheads="1"/>
          </p:cNvSpPr>
          <p:nvPr/>
        </p:nvSpPr>
        <p:spPr>
          <a:xfrm>
            <a:off x="0" y="76200"/>
            <a:ext cx="9144000" cy="1143000"/>
          </a:xfrm>
          <a:prstGeom prst="rect">
            <a:avLst/>
          </a:prstGeom>
        </p:spPr>
        <p:txBody>
          <a:bodyPr anchor="ctr"/>
          <a:lstStyle/>
          <a:p>
            <a:pPr algn="ctr">
              <a:defRPr/>
            </a:pP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7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Princípios</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da ACV</a:t>
            </a:r>
          </a:p>
        </p:txBody>
      </p:sp>
      <p:sp>
        <p:nvSpPr>
          <p:cNvPr id="5" name="Rectangle 6"/>
          <p:cNvSpPr>
            <a:spLocks noChangeArrowheads="1"/>
          </p:cNvSpPr>
          <p:nvPr/>
        </p:nvSpPr>
        <p:spPr bwMode="auto">
          <a:xfrm>
            <a:off x="538163" y="1524000"/>
            <a:ext cx="8066087" cy="4606925"/>
          </a:xfrm>
          <a:prstGeom prst="rect">
            <a:avLst/>
          </a:prstGeom>
          <a:noFill/>
          <a:ln w="9525">
            <a:noFill/>
            <a:miter lim="800000"/>
            <a:headEnd/>
            <a:tailEnd/>
          </a:ln>
        </p:spPr>
        <p:txBody>
          <a:bodyPr/>
          <a:lstStyle/>
          <a:p>
            <a:pPr marL="469900" indent="-469900" algn="just">
              <a:lnSpc>
                <a:spcPct val="120000"/>
              </a:lnSpc>
              <a:buClr>
                <a:srgbClr val="FF0000"/>
              </a:buClr>
              <a:buFont typeface="Wingdings" pitchFamily="2" charset="2"/>
              <a:buChar char="v"/>
            </a:pPr>
            <a:r>
              <a:rPr lang="pt-BR" sz="2400" dirty="0">
                <a:latin typeface="Calibri" pitchFamily="34" charset="0"/>
              </a:rPr>
              <a:t>Iterativa</a:t>
            </a:r>
          </a:p>
          <a:p>
            <a:pPr marL="469900" indent="-469900" algn="just">
              <a:lnSpc>
                <a:spcPct val="120000"/>
              </a:lnSpc>
              <a:buClr>
                <a:srgbClr val="FF0000"/>
              </a:buClr>
              <a:buFont typeface="Wingdings" pitchFamily="2" charset="2"/>
              <a:buChar char="v"/>
            </a:pPr>
            <a:r>
              <a:rPr lang="pt-BR" sz="2400" dirty="0">
                <a:latin typeface="Calibri" pitchFamily="34" charset="0"/>
              </a:rPr>
              <a:t>Ambiental</a:t>
            </a:r>
          </a:p>
          <a:p>
            <a:pPr marL="469900" indent="-469900" algn="just">
              <a:lnSpc>
                <a:spcPct val="120000"/>
              </a:lnSpc>
              <a:buClr>
                <a:srgbClr val="FF0000"/>
              </a:buClr>
              <a:buFont typeface="Wingdings" pitchFamily="2" charset="2"/>
              <a:buChar char="v"/>
            </a:pPr>
            <a:r>
              <a:rPr lang="pt-BR" sz="2400" dirty="0">
                <a:latin typeface="Calibri" pitchFamily="34" charset="0"/>
              </a:rPr>
              <a:t>Transparência</a:t>
            </a:r>
          </a:p>
          <a:p>
            <a:pPr marL="469900" indent="-469900" algn="just">
              <a:lnSpc>
                <a:spcPct val="120000"/>
              </a:lnSpc>
              <a:buClr>
                <a:srgbClr val="FF0000"/>
              </a:buClr>
              <a:buFont typeface="Wingdings" pitchFamily="2" charset="2"/>
              <a:buChar char="v"/>
            </a:pPr>
            <a:r>
              <a:rPr lang="pt-BR" sz="2400" dirty="0">
                <a:latin typeface="Calibri" pitchFamily="34" charset="0"/>
              </a:rPr>
              <a:t>Fundamentação científica</a:t>
            </a:r>
          </a:p>
          <a:p>
            <a:pPr marL="469900" indent="-469900" algn="just">
              <a:lnSpc>
                <a:spcPct val="120000"/>
              </a:lnSpc>
              <a:buClr>
                <a:srgbClr val="FF0000"/>
              </a:buClr>
              <a:buFont typeface="Wingdings" pitchFamily="2" charset="2"/>
              <a:buChar char="v"/>
            </a:pPr>
            <a:r>
              <a:rPr lang="pt-BR" sz="2400" dirty="0">
                <a:latin typeface="Calibri" pitchFamily="34" charset="0"/>
              </a:rPr>
              <a:t>Completeza</a:t>
            </a:r>
          </a:p>
          <a:p>
            <a:pPr marL="469900" indent="-469900" algn="just">
              <a:lnSpc>
                <a:spcPct val="120000"/>
              </a:lnSpc>
              <a:buClr>
                <a:srgbClr val="FF0000"/>
              </a:buClr>
              <a:buFont typeface="Wingdings" pitchFamily="2" charset="2"/>
              <a:buChar char="v"/>
            </a:pPr>
            <a:r>
              <a:rPr lang="pt-BR" sz="2400" dirty="0">
                <a:latin typeface="Calibri" pitchFamily="34" charset="0"/>
              </a:rPr>
              <a:t>Abordagem relativa à função</a:t>
            </a:r>
          </a:p>
          <a:p>
            <a:pPr marL="469900" indent="-469900" algn="just">
              <a:lnSpc>
                <a:spcPct val="120000"/>
              </a:lnSpc>
              <a:buClr>
                <a:srgbClr val="FF0000"/>
              </a:buClr>
              <a:buFont typeface="Wingdings" pitchFamily="2" charset="2"/>
              <a:buChar char="v"/>
            </a:pPr>
            <a:r>
              <a:rPr lang="pt-BR" sz="2400" dirty="0">
                <a:latin typeface="Calibri" pitchFamily="34" charset="0"/>
              </a:rPr>
              <a:t>Sistêmica a partir do ciclo de vida</a:t>
            </a:r>
          </a:p>
        </p:txBody>
      </p:sp>
    </p:spTree>
    <p:extLst>
      <p:ext uri="{BB962C8B-B14F-4D97-AF65-F5344CB8AC3E}">
        <p14:creationId xmlns:p14="http://schemas.microsoft.com/office/powerpoint/2010/main" val="17432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04800" y="1371600"/>
            <a:ext cx="8382000" cy="5029200"/>
          </a:xfrm>
          <a:prstGeom prst="rect">
            <a:avLst/>
          </a:prstGeom>
          <a:noFill/>
          <a:ln w="9525" algn="ctr">
            <a:noFill/>
            <a:miter lim="800000"/>
            <a:headEnd/>
            <a:tailEnd/>
          </a:ln>
          <a:effectLst/>
        </p:spPr>
        <p:txBody>
          <a:bodyPr lIns="92075" tIns="46038" rIns="92075" bIns="46038"/>
          <a:lstStyle/>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Abordagem sistemática e adequada com relação aos aspectos ambientais de sistemas de produto, desde a aquisição de matéria-prima até a disposição final;</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Possibilidade de variação do detalhe e do período de tempo de um estudo da ACV, dependendo da definição do objetivo e do escopo;</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Transparência quanto ao escopo, suposições, descrição da qualidade dos dados, dos métodos e apresentação dos resultados;</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Confidencialidade e propriedade;</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Requisitos específicos para comparações públicas</a:t>
            </a:r>
          </a:p>
        </p:txBody>
      </p:sp>
      <p:sp>
        <p:nvSpPr>
          <p:cNvPr id="4" name="Rectangle 2"/>
          <p:cNvSpPr txBox="1">
            <a:spLocks noChangeArrowheads="1"/>
          </p:cNvSpPr>
          <p:nvPr/>
        </p:nvSpPr>
        <p:spPr>
          <a:xfrm>
            <a:off x="2362200" y="76200"/>
            <a:ext cx="59436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Características</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de um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estudo</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de ACV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533400" y="1219200"/>
            <a:ext cx="8229600" cy="5056187"/>
          </a:xfrm>
          <a:prstGeom prst="rect">
            <a:avLst/>
          </a:prstGeom>
          <a:noFill/>
          <a:ln w="9525" algn="ctr">
            <a:noFill/>
            <a:miter lim="800000"/>
            <a:headEnd/>
            <a:tailEnd/>
          </a:ln>
          <a:effectLst/>
        </p:spPr>
        <p:txBody>
          <a:bodyPr lIns="92075" tIns="46038" rIns="92075" bIns="46038"/>
          <a:lstStyle/>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Possibilidade de inclusão de novas descobertas científicas e melhoria no estado da arte da tecnologia;</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Indicador por categoria de impacto potencial. Inexistência de base científica para reduzir resultados da ACV a um único número ou pontuação globais;</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Inexistência de um único método para conduzir estudos da ACV, mas o método escolhido deve seguir as normas ISO 14040 e 14044</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Relativa a unidade funcional e ao escopo</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Impactos ambientais potenciais.</a:t>
            </a:r>
          </a:p>
          <a:p>
            <a:pPr marL="342900" indent="-342900" algn="just">
              <a:spcBef>
                <a:spcPts val="1200"/>
              </a:spcBef>
              <a:spcAft>
                <a:spcPts val="1200"/>
              </a:spcAft>
              <a:buClr>
                <a:srgbClr val="FF0000"/>
              </a:buClr>
              <a:buFont typeface="Wingdings" pitchFamily="2" charset="2"/>
              <a:buChar char="§"/>
              <a:defRPr/>
            </a:pPr>
            <a:r>
              <a:rPr lang="pt-BR" sz="2400" kern="0" dirty="0">
                <a:latin typeface="Calibri" pitchFamily="34" charset="0"/>
              </a:rPr>
              <a:t>Iterativa e limitações nas interpretações</a:t>
            </a:r>
          </a:p>
        </p:txBody>
      </p:sp>
      <p:sp>
        <p:nvSpPr>
          <p:cNvPr id="5" name="Rectangle 2"/>
          <p:cNvSpPr txBox="1">
            <a:spLocks noChangeArrowheads="1"/>
          </p:cNvSpPr>
          <p:nvPr/>
        </p:nvSpPr>
        <p:spPr>
          <a:xfrm>
            <a:off x="1676400" y="76200"/>
            <a:ext cx="7086600" cy="1143000"/>
          </a:xfrm>
          <a:prstGeom prst="rect">
            <a:avLst/>
          </a:prstGeom>
        </p:spPr>
        <p:txBody>
          <a:bodyPr anchor="ctr"/>
          <a:lstStyle/>
          <a:p>
            <a:pPr algn="ctr">
              <a:defRPr/>
            </a:pP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Características</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de </a:t>
            </a:r>
            <a:r>
              <a:rPr lang="en-US" sz="4000" b="1" kern="0" dirty="0" err="1">
                <a:solidFill>
                  <a:srgbClr val="FF0000"/>
                </a:solidFill>
                <a:effectLst>
                  <a:outerShdw blurRad="38100" dist="38100" dir="2700000" algn="tl">
                    <a:srgbClr val="000000">
                      <a:alpha val="43137"/>
                    </a:srgbClr>
                  </a:outerShdw>
                </a:effectLst>
                <a:latin typeface="Calibri" pitchFamily="34" charset="0"/>
                <a:ea typeface="+mj-ea"/>
                <a:cs typeface="+mj-cs"/>
              </a:rPr>
              <a:t>uma</a:t>
            </a:r>
            <a:r>
              <a:rPr lang="en-US" sz="4000" b="1" kern="0" dirty="0">
                <a:solidFill>
                  <a:srgbClr val="FF0000"/>
                </a:solidFill>
                <a:effectLst>
                  <a:outerShdw blurRad="38100" dist="38100" dir="2700000" algn="tl">
                    <a:srgbClr val="000000">
                      <a:alpha val="43137"/>
                    </a:srgbClr>
                  </a:outerShdw>
                </a:effectLst>
                <a:latin typeface="Calibri" pitchFamily="34" charset="0"/>
                <a:ea typeface="+mj-ea"/>
                <a:cs typeface="+mj-cs"/>
              </a:rPr>
              <a:t> ACV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89" name="Espaço Reservado para Rodapé 1"/>
          <p:cNvSpPr txBox="1">
            <a:spLocks noGrp="1"/>
          </p:cNvSpPr>
          <p:nvPr/>
        </p:nvSpPr>
        <p:spPr bwMode="auto">
          <a:xfrm>
            <a:off x="1300163" y="6551613"/>
            <a:ext cx="7543800" cy="268287"/>
          </a:xfrm>
          <a:prstGeom prst="rect">
            <a:avLst/>
          </a:prstGeom>
          <a:noFill/>
          <a:ln w="9525">
            <a:noFill/>
            <a:miter lim="800000"/>
            <a:headEnd/>
            <a:tailEnd/>
          </a:ln>
        </p:spPr>
        <p:txBody>
          <a:bodyPr/>
          <a:lstStyle/>
          <a:p>
            <a:pPr algn="r"/>
            <a:r>
              <a:rPr lang="pt-BR" sz="1400">
                <a:solidFill>
                  <a:srgbClr val="000099"/>
                </a:solidFill>
                <a:latin typeface="Trebuchet MS" pitchFamily="34" charset="0"/>
              </a:rPr>
              <a:t>Adequação Ambiental de Empresas - Prof. Aldo R. Ometto - </a:t>
            </a:r>
            <a:fld id="{2418FCC6-A18C-403B-A44A-B71480726E20}" type="slidenum">
              <a:rPr lang="pt-BR" sz="1400">
                <a:solidFill>
                  <a:srgbClr val="000099"/>
                </a:solidFill>
                <a:latin typeface="Trebuchet MS" pitchFamily="34" charset="0"/>
              </a:rPr>
              <a:pPr algn="r"/>
              <a:t>24</a:t>
            </a:fld>
            <a:endParaRPr lang="pt-BR" sz="1400">
              <a:solidFill>
                <a:srgbClr val="000099"/>
              </a:solidFill>
              <a:latin typeface="Trebuchet MS" pitchFamily="34" charset="0"/>
            </a:endParaRPr>
          </a:p>
        </p:txBody>
      </p:sp>
      <p:sp>
        <p:nvSpPr>
          <p:cNvPr id="1906690" name="Rectangle 2"/>
          <p:cNvSpPr txBox="1">
            <a:spLocks noChangeArrowheads="1"/>
          </p:cNvSpPr>
          <p:nvPr/>
        </p:nvSpPr>
        <p:spPr bwMode="auto">
          <a:xfrm>
            <a:off x="2051050" y="476250"/>
            <a:ext cx="3886200" cy="6858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Fases da ACV</a:t>
            </a:r>
          </a:p>
        </p:txBody>
      </p:sp>
      <p:graphicFrame>
        <p:nvGraphicFramePr>
          <p:cNvPr id="48" name="Diagrama 47"/>
          <p:cNvGraphicFramePr/>
          <p:nvPr/>
        </p:nvGraphicFramePr>
        <p:xfrm>
          <a:off x="990600" y="1600200"/>
          <a:ext cx="7315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1752600"/>
            <a:ext cx="8305800" cy="4724400"/>
          </a:xfrm>
          <a:noFill/>
        </p:spPr>
        <p:txBody>
          <a:bodyPr lIns="92075" tIns="46038" rIns="92075" bIns="46038"/>
          <a:lstStyle/>
          <a:p>
            <a:pPr marL="476250" indent="-476250" algn="just">
              <a:spcBef>
                <a:spcPts val="1200"/>
              </a:spcBef>
              <a:spcAft>
                <a:spcPts val="1200"/>
              </a:spcAft>
              <a:buClr>
                <a:srgbClr val="FF0000"/>
              </a:buClr>
              <a:buFont typeface="Wingdings" pitchFamily="2" charset="2"/>
              <a:buNone/>
            </a:pPr>
            <a:r>
              <a:rPr lang="pt-BR" b="1">
                <a:solidFill>
                  <a:schemeClr val="tx1"/>
                </a:solidFill>
                <a:latin typeface="Calibri" pitchFamily="34" charset="0"/>
              </a:rPr>
              <a:t>PRINCIPAIS ELEMENTOS:</a:t>
            </a:r>
          </a:p>
          <a:p>
            <a:pPr marL="476250" indent="-476250" algn="just">
              <a:spcBef>
                <a:spcPts val="1200"/>
              </a:spcBef>
              <a:spcAft>
                <a:spcPts val="1200"/>
              </a:spcAft>
              <a:buClr>
                <a:srgbClr val="FF0000"/>
              </a:buClr>
              <a:buFont typeface="Wingdings" pitchFamily="2" charset="2"/>
              <a:buChar char="v"/>
            </a:pPr>
            <a:r>
              <a:rPr lang="pt-BR" sz="2400" b="1">
                <a:solidFill>
                  <a:schemeClr val="tx1"/>
                </a:solidFill>
                <a:latin typeface="Calibri" pitchFamily="34" charset="0"/>
              </a:rPr>
              <a:t>Função do sistema: </a:t>
            </a:r>
            <a:r>
              <a:rPr lang="pt-BR" sz="2400">
                <a:solidFill>
                  <a:schemeClr val="tx1"/>
                </a:solidFill>
                <a:latin typeface="Calibri" pitchFamily="34" charset="0"/>
              </a:rPr>
              <a:t>finalidade para a qual o produto estudado se destina – sua característica de desempenho.</a:t>
            </a:r>
          </a:p>
          <a:p>
            <a:pPr marL="476250" indent="-476250" algn="just">
              <a:spcBef>
                <a:spcPts val="1200"/>
              </a:spcBef>
              <a:spcAft>
                <a:spcPts val="1200"/>
              </a:spcAft>
              <a:buClr>
                <a:srgbClr val="FF0000"/>
              </a:buClr>
              <a:buFont typeface="Wingdings" pitchFamily="2" charset="2"/>
              <a:buChar char="v"/>
            </a:pPr>
            <a:r>
              <a:rPr lang="pt-BR" sz="2400" b="1">
                <a:solidFill>
                  <a:schemeClr val="tx1"/>
                </a:solidFill>
                <a:latin typeface="Calibri" pitchFamily="34" charset="0"/>
              </a:rPr>
              <a:t>Unidade funcional: </a:t>
            </a:r>
            <a:r>
              <a:rPr lang="pt-BR" sz="2400">
                <a:solidFill>
                  <a:schemeClr val="tx1"/>
                </a:solidFill>
                <a:latin typeface="Calibri" pitchFamily="34" charset="0"/>
              </a:rPr>
              <a:t>medida do desempenho das saídas funcionais do produto que será utilizada no estudo.</a:t>
            </a:r>
          </a:p>
          <a:p>
            <a:pPr marL="876300" lvl="1" indent="-476250" algn="just">
              <a:spcBef>
                <a:spcPts val="1200"/>
              </a:spcBef>
              <a:spcAft>
                <a:spcPts val="1200"/>
              </a:spcAft>
              <a:buClr>
                <a:srgbClr val="FF0000"/>
              </a:buClr>
            </a:pPr>
            <a:r>
              <a:rPr lang="pt-BR" sz="2000">
                <a:solidFill>
                  <a:schemeClr val="tx1"/>
                </a:solidFill>
                <a:latin typeface="Calibri" pitchFamily="34" charset="0"/>
              </a:rPr>
              <a:t>Define a quantificação da função identificada, fornecendo uma referência com a qual os dados de entrada e de saída são relacionados e padronizados (num sentido matemático). </a:t>
            </a:r>
          </a:p>
          <a:p>
            <a:pPr marL="876300" lvl="1" indent="-476250" algn="just">
              <a:spcBef>
                <a:spcPts val="1200"/>
              </a:spcBef>
              <a:spcAft>
                <a:spcPts val="1200"/>
              </a:spcAft>
              <a:buClr>
                <a:srgbClr val="FF0000"/>
              </a:buClr>
            </a:pPr>
            <a:r>
              <a:rPr lang="pt-BR" sz="2000">
                <a:solidFill>
                  <a:schemeClr val="tx1"/>
                </a:solidFill>
                <a:latin typeface="Calibri" pitchFamily="34" charset="0"/>
              </a:rPr>
              <a:t>Portanto, ela deve ser claramente definida e mensurável a fim de assegurar a comparabilidade de resultados da ACV.</a:t>
            </a:r>
          </a:p>
        </p:txBody>
      </p:sp>
      <p:sp>
        <p:nvSpPr>
          <p:cNvPr id="5" name="Rectangle 2"/>
          <p:cNvSpPr txBox="1">
            <a:spLocks noChangeArrowheads="1"/>
          </p:cNvSpPr>
          <p:nvPr/>
        </p:nvSpPr>
        <p:spPr>
          <a:xfrm>
            <a:off x="1676400" y="381000"/>
            <a:ext cx="7391400" cy="1143000"/>
          </a:xfrm>
          <a:prstGeom prst="rect">
            <a:avLst/>
          </a:prstGeom>
        </p:spPr>
        <p:txBody>
          <a:bodyPr anchor="ctr"/>
          <a:lstStyle/>
          <a:p>
            <a:pPr algn="ctr">
              <a:defRPr/>
            </a:pPr>
            <a:r>
              <a:rPr lang="en-US" sz="4000" b="1" kern="0" dirty="0">
                <a:solidFill>
                  <a:srgbClr val="0000CC"/>
                </a:solidFill>
                <a:effectLst>
                  <a:outerShdw blurRad="38100" dist="38100" dir="2700000" algn="tl">
                    <a:srgbClr val="000000">
                      <a:alpha val="43137"/>
                    </a:srgbClr>
                  </a:outerShdw>
                </a:effectLst>
                <a:latin typeface="Calibri" pitchFamily="34" charset="0"/>
                <a:ea typeface="+mj-ea"/>
                <a:cs typeface="+mj-cs"/>
              </a:rPr>
              <a:t>1</a:t>
            </a:r>
            <a:r>
              <a:rPr lang="en-US" sz="4000" b="1" kern="0" dirty="0">
                <a:solidFill>
                  <a:srgbClr val="0000CC"/>
                </a:solidFill>
                <a:effectLst>
                  <a:outerShdw blurRad="38100" dist="38100" dir="2700000" algn="tl">
                    <a:srgbClr val="000000">
                      <a:alpha val="43137"/>
                    </a:srgbClr>
                  </a:outerShdw>
                </a:effectLst>
                <a:latin typeface="Calibri"/>
                <a:ea typeface="+mj-ea"/>
                <a:cs typeface="+mj-cs"/>
              </a:rPr>
              <a:t>ª </a:t>
            </a:r>
            <a:r>
              <a:rPr lang="en-US" sz="4000" b="1" kern="0" dirty="0" err="1">
                <a:solidFill>
                  <a:srgbClr val="0000CC"/>
                </a:solidFill>
                <a:effectLst>
                  <a:outerShdw blurRad="38100" dist="38100" dir="2700000" algn="tl">
                    <a:srgbClr val="000000">
                      <a:alpha val="43137"/>
                    </a:srgbClr>
                  </a:outerShdw>
                </a:effectLst>
                <a:latin typeface="Calibri" pitchFamily="34" charset="0"/>
                <a:ea typeface="+mj-ea"/>
                <a:cs typeface="+mj-cs"/>
              </a:rPr>
              <a:t>Fase</a:t>
            </a:r>
            <a:r>
              <a:rPr lang="en-US" sz="4000" b="1" kern="0" dirty="0">
                <a:solidFill>
                  <a:srgbClr val="0000CC"/>
                </a:solidFill>
                <a:effectLst>
                  <a:outerShdw blurRad="38100" dist="38100" dir="2700000" algn="tl">
                    <a:srgbClr val="000000">
                      <a:alpha val="43137"/>
                    </a:srgbClr>
                  </a:outerShdw>
                </a:effectLst>
                <a:latin typeface="Calibri" pitchFamily="34" charset="0"/>
                <a:ea typeface="+mj-ea"/>
                <a:cs typeface="+mj-cs"/>
              </a:rPr>
              <a:t>: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Definição</a:t>
            </a:r>
            <a:r>
              <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rPr>
              <a:t> de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Objetivo</a:t>
            </a:r>
            <a:r>
              <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rPr>
              <a:t> e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Escopo</a:t>
            </a:r>
            <a:endPar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86827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752600"/>
            <a:ext cx="8305800" cy="4724400"/>
          </a:xfrm>
        </p:spPr>
        <p:txBody>
          <a:bodyPr lIns="92075" tIns="46038" rIns="92075" bIns="46038"/>
          <a:lstStyle/>
          <a:p>
            <a:pPr marL="476250" indent="-476250" algn="just">
              <a:spcBef>
                <a:spcPts val="1200"/>
              </a:spcBef>
              <a:spcAft>
                <a:spcPts val="1200"/>
              </a:spcAft>
              <a:buClr>
                <a:srgbClr val="FF0000"/>
              </a:buClr>
              <a:buFont typeface="Wingdings" pitchFamily="2" charset="2"/>
              <a:buNone/>
            </a:pPr>
            <a:r>
              <a:rPr lang="pt-BR" b="1">
                <a:solidFill>
                  <a:schemeClr val="tx1"/>
                </a:solidFill>
                <a:latin typeface="Calibri" pitchFamily="34" charset="0"/>
              </a:rPr>
              <a:t>PRINCIPAIS ELEMENTOS:</a:t>
            </a:r>
          </a:p>
          <a:p>
            <a:pPr marL="476250" indent="-476250" algn="just">
              <a:spcBef>
                <a:spcPts val="600"/>
              </a:spcBef>
              <a:spcAft>
                <a:spcPts val="600"/>
              </a:spcAft>
              <a:buClr>
                <a:srgbClr val="FF0000"/>
              </a:buClr>
              <a:buFont typeface="Wingdings" pitchFamily="2" charset="2"/>
              <a:buChar char="v"/>
            </a:pPr>
            <a:r>
              <a:rPr lang="pt-BR" sz="2400" b="1">
                <a:solidFill>
                  <a:schemeClr val="tx1"/>
                </a:solidFill>
                <a:latin typeface="Calibri" pitchFamily="34" charset="0"/>
              </a:rPr>
              <a:t>Fluxo de referência: </a:t>
            </a:r>
            <a:r>
              <a:rPr lang="pt-BR" sz="2400">
                <a:solidFill>
                  <a:schemeClr val="tx1"/>
                </a:solidFill>
                <a:latin typeface="Calibri" pitchFamily="34" charset="0"/>
              </a:rPr>
              <a:t>quantidade do produto que é necessária para realizar a função expressa pela unidade funcional.</a:t>
            </a:r>
          </a:p>
          <a:p>
            <a:pPr marL="476250" indent="-476250" algn="just">
              <a:spcBef>
                <a:spcPts val="600"/>
              </a:spcBef>
              <a:spcAft>
                <a:spcPts val="600"/>
              </a:spcAft>
              <a:buClr>
                <a:srgbClr val="FF0000"/>
              </a:buClr>
              <a:buFont typeface="Wingdings" pitchFamily="2" charset="2"/>
              <a:buChar char="v"/>
            </a:pPr>
            <a:r>
              <a:rPr lang="pt-BR" sz="2400" b="1">
                <a:solidFill>
                  <a:schemeClr val="tx1"/>
                </a:solidFill>
                <a:latin typeface="Calibri" pitchFamily="34" charset="0"/>
              </a:rPr>
              <a:t>Processo elementar: </a:t>
            </a:r>
            <a:r>
              <a:rPr lang="pt-BR" sz="2400">
                <a:solidFill>
                  <a:schemeClr val="tx1"/>
                </a:solidFill>
                <a:latin typeface="Calibri" pitchFamily="34" charset="0"/>
              </a:rPr>
              <a:t>é a menor parte de um sistema de produto para a qual os dados são coletados visando à realização de uma ACV. </a:t>
            </a:r>
          </a:p>
          <a:p>
            <a:pPr marL="876300" lvl="1" indent="-476250" algn="just">
              <a:spcBef>
                <a:spcPts val="600"/>
              </a:spcBef>
              <a:spcAft>
                <a:spcPts val="600"/>
              </a:spcAft>
              <a:buClr>
                <a:srgbClr val="FF0000"/>
              </a:buClr>
            </a:pPr>
            <a:r>
              <a:rPr lang="pt-BR" sz="2000">
                <a:solidFill>
                  <a:schemeClr val="tx1"/>
                </a:solidFill>
                <a:latin typeface="Calibri" pitchFamily="34" charset="0"/>
              </a:rPr>
              <a:t>Este é o volume de controle de cada atividade do ciclo, necessitando ser caracterizado, principalmente pelas entradas e pelas saídas.</a:t>
            </a:r>
          </a:p>
          <a:p>
            <a:pPr marL="876300" lvl="1" indent="-476250" algn="just">
              <a:spcBef>
                <a:spcPts val="600"/>
              </a:spcBef>
              <a:spcAft>
                <a:spcPts val="600"/>
              </a:spcAft>
              <a:buClr>
                <a:srgbClr val="FF0000"/>
              </a:buClr>
              <a:buFont typeface="Wingdings" pitchFamily="2" charset="2"/>
              <a:buChar char="v"/>
            </a:pPr>
            <a:r>
              <a:rPr lang="pt-BR" sz="2400" b="1">
                <a:solidFill>
                  <a:schemeClr val="tx1"/>
                </a:solidFill>
                <a:latin typeface="Calibri" pitchFamily="34" charset="0"/>
              </a:rPr>
              <a:t>Fluxo elementar: </a:t>
            </a:r>
            <a:r>
              <a:rPr lang="pt-BR" sz="2400">
                <a:solidFill>
                  <a:schemeClr val="tx1"/>
                </a:solidFill>
                <a:latin typeface="Calibri" pitchFamily="34" charset="0"/>
              </a:rPr>
              <a:t>matéria ou energia que entra ou deixa o sistema de produto sem, respectivamente, prévia ou posterior transformação humana. Entradas e saídas.</a:t>
            </a:r>
          </a:p>
          <a:p>
            <a:pPr marL="876300" lvl="1" indent="-476250" algn="just">
              <a:spcBef>
                <a:spcPts val="1200"/>
              </a:spcBef>
              <a:spcAft>
                <a:spcPts val="1200"/>
              </a:spcAft>
              <a:buClr>
                <a:srgbClr val="FF0000"/>
              </a:buClr>
              <a:buFont typeface="Wingdings" pitchFamily="2" charset="2"/>
              <a:buChar char="v"/>
            </a:pPr>
            <a:endParaRPr lang="pt-BR" sz="2000">
              <a:solidFill>
                <a:schemeClr val="tx1"/>
              </a:solidFill>
              <a:latin typeface="Calibri" pitchFamily="34" charset="0"/>
            </a:endParaRPr>
          </a:p>
        </p:txBody>
      </p:sp>
      <p:sp>
        <p:nvSpPr>
          <p:cNvPr id="5" name="Rectangle 2"/>
          <p:cNvSpPr txBox="1">
            <a:spLocks noChangeArrowheads="1"/>
          </p:cNvSpPr>
          <p:nvPr/>
        </p:nvSpPr>
        <p:spPr>
          <a:xfrm>
            <a:off x="1676400" y="381000"/>
            <a:ext cx="7391400" cy="1143000"/>
          </a:xfrm>
          <a:prstGeom prst="rect">
            <a:avLst/>
          </a:prstGeom>
        </p:spPr>
        <p:txBody>
          <a:bodyPr anchor="ctr"/>
          <a:lstStyle/>
          <a:p>
            <a:pPr algn="ctr">
              <a:defRPr/>
            </a:pPr>
            <a:r>
              <a:rPr lang="en-US" sz="4000" b="1" kern="0" dirty="0">
                <a:solidFill>
                  <a:srgbClr val="0000CC"/>
                </a:solidFill>
                <a:effectLst>
                  <a:outerShdw blurRad="38100" dist="38100" dir="2700000" algn="tl">
                    <a:srgbClr val="000000">
                      <a:alpha val="43137"/>
                    </a:srgbClr>
                  </a:outerShdw>
                </a:effectLst>
                <a:latin typeface="Calibri" pitchFamily="34" charset="0"/>
                <a:ea typeface="+mj-ea"/>
                <a:cs typeface="+mj-cs"/>
              </a:rPr>
              <a:t>1</a:t>
            </a:r>
            <a:r>
              <a:rPr lang="en-US" sz="4000" b="1" kern="0" dirty="0">
                <a:solidFill>
                  <a:srgbClr val="0000CC"/>
                </a:solidFill>
                <a:effectLst>
                  <a:outerShdw blurRad="38100" dist="38100" dir="2700000" algn="tl">
                    <a:srgbClr val="000000">
                      <a:alpha val="43137"/>
                    </a:srgbClr>
                  </a:outerShdw>
                </a:effectLst>
                <a:latin typeface="Calibri"/>
                <a:ea typeface="+mj-ea"/>
                <a:cs typeface="+mj-cs"/>
              </a:rPr>
              <a:t>ª </a:t>
            </a:r>
            <a:r>
              <a:rPr lang="en-US" sz="4000" b="1" kern="0" dirty="0" err="1">
                <a:solidFill>
                  <a:srgbClr val="0000CC"/>
                </a:solidFill>
                <a:effectLst>
                  <a:outerShdw blurRad="38100" dist="38100" dir="2700000" algn="tl">
                    <a:srgbClr val="000000">
                      <a:alpha val="43137"/>
                    </a:srgbClr>
                  </a:outerShdw>
                </a:effectLst>
                <a:latin typeface="Calibri" pitchFamily="34" charset="0"/>
                <a:ea typeface="+mj-ea"/>
                <a:cs typeface="+mj-cs"/>
              </a:rPr>
              <a:t>Fase</a:t>
            </a:r>
            <a:r>
              <a:rPr lang="en-US" sz="4000" b="1" kern="0" dirty="0">
                <a:solidFill>
                  <a:srgbClr val="0000CC"/>
                </a:solidFill>
                <a:effectLst>
                  <a:outerShdw blurRad="38100" dist="38100" dir="2700000" algn="tl">
                    <a:srgbClr val="000000">
                      <a:alpha val="43137"/>
                    </a:srgbClr>
                  </a:outerShdw>
                </a:effectLst>
                <a:latin typeface="Calibri" pitchFamily="34" charset="0"/>
                <a:ea typeface="+mj-ea"/>
                <a:cs typeface="+mj-cs"/>
              </a:rPr>
              <a:t>: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Definição</a:t>
            </a:r>
            <a:r>
              <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rPr>
              <a:t> de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Objetivo</a:t>
            </a:r>
            <a:r>
              <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rPr>
              <a:t> e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Escopo</a:t>
            </a:r>
            <a:endPar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3260936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752600"/>
            <a:ext cx="8305800" cy="4724400"/>
          </a:xfrm>
          <a:noFill/>
        </p:spPr>
        <p:txBody>
          <a:bodyPr lIns="92075" tIns="46038" rIns="92075" bIns="46038"/>
          <a:lstStyle/>
          <a:p>
            <a:pPr marL="476250" indent="-476250" algn="just">
              <a:spcBef>
                <a:spcPts val="1200"/>
              </a:spcBef>
              <a:spcAft>
                <a:spcPts val="1200"/>
              </a:spcAft>
              <a:buClr>
                <a:srgbClr val="FF0000"/>
              </a:buClr>
              <a:buFont typeface="Wingdings" pitchFamily="2" charset="2"/>
              <a:buNone/>
            </a:pPr>
            <a:r>
              <a:rPr lang="pt-BR" b="1">
                <a:solidFill>
                  <a:schemeClr val="tx1"/>
                </a:solidFill>
                <a:latin typeface="Calibri" pitchFamily="34" charset="0"/>
              </a:rPr>
              <a:t>PRINCIPAIS ELEMENTOS:</a:t>
            </a:r>
          </a:p>
          <a:p>
            <a:pPr marL="476250" indent="-476250" algn="just">
              <a:spcBef>
                <a:spcPts val="1200"/>
              </a:spcBef>
              <a:spcAft>
                <a:spcPts val="1200"/>
              </a:spcAft>
              <a:buClr>
                <a:srgbClr val="FF0000"/>
              </a:buClr>
              <a:buFont typeface="Wingdings" pitchFamily="2" charset="2"/>
              <a:buChar char="v"/>
            </a:pPr>
            <a:r>
              <a:rPr lang="pt-BR" sz="2400" b="1">
                <a:solidFill>
                  <a:schemeClr val="tx1"/>
                </a:solidFill>
                <a:latin typeface="Calibri" pitchFamily="34" charset="0"/>
              </a:rPr>
              <a:t>Fronteiras do sistema inicial: </a:t>
            </a:r>
            <a:r>
              <a:rPr lang="pt-BR" sz="2400">
                <a:solidFill>
                  <a:schemeClr val="tx1"/>
                </a:solidFill>
                <a:latin typeface="Calibri" pitchFamily="34" charset="0"/>
              </a:rPr>
              <a:t>define quais </a:t>
            </a:r>
            <a:r>
              <a:rPr lang="pt-BR" sz="2400" u="sng">
                <a:solidFill>
                  <a:schemeClr val="tx1"/>
                </a:solidFill>
                <a:latin typeface="Calibri" pitchFamily="34" charset="0"/>
              </a:rPr>
              <a:t>processos elementares</a:t>
            </a:r>
            <a:r>
              <a:rPr lang="pt-BR" sz="2400">
                <a:solidFill>
                  <a:schemeClr val="tx1"/>
                </a:solidFill>
                <a:latin typeface="Calibri" pitchFamily="34" charset="0"/>
              </a:rPr>
              <a:t> serão incluídos no sistema a ser modelado. O ideal seria que o sistema de produto fosse modelado de tal forma que as entradas e as saídas fossem </a:t>
            </a:r>
            <a:r>
              <a:rPr lang="pt-BR" sz="2400" u="sng">
                <a:solidFill>
                  <a:schemeClr val="tx1"/>
                </a:solidFill>
                <a:latin typeface="Calibri" pitchFamily="34" charset="0"/>
              </a:rPr>
              <a:t>fluxos elementares</a:t>
            </a:r>
            <a:r>
              <a:rPr lang="pt-BR" sz="2400">
                <a:solidFill>
                  <a:schemeClr val="tx1"/>
                </a:solidFill>
                <a:latin typeface="Calibri" pitchFamily="34" charset="0"/>
              </a:rPr>
              <a:t>; contudo, em muitos casos, dados, tempo ou recursos impedem essa abrangência. </a:t>
            </a:r>
          </a:p>
          <a:p>
            <a:pPr marL="876300" lvl="1" indent="-476250" algn="just">
              <a:spcBef>
                <a:spcPts val="1200"/>
              </a:spcBef>
              <a:spcAft>
                <a:spcPts val="1200"/>
              </a:spcAft>
              <a:buClr>
                <a:srgbClr val="FF0000"/>
              </a:buClr>
            </a:pPr>
            <a:r>
              <a:rPr lang="pt-BR" sz="2000">
                <a:solidFill>
                  <a:schemeClr val="tx1"/>
                </a:solidFill>
                <a:latin typeface="Calibri" pitchFamily="34" charset="0"/>
              </a:rPr>
              <a:t>Deve estar de acordo com os objetivos do estudo, com a aplicação pretendida, com as considerações realizadas, com a disponibilidade de dados e com o critério de corte (massa, energia e relevância ambiental).</a:t>
            </a:r>
          </a:p>
        </p:txBody>
      </p:sp>
      <p:sp>
        <p:nvSpPr>
          <p:cNvPr id="5" name="Rectangle 2"/>
          <p:cNvSpPr txBox="1">
            <a:spLocks noChangeArrowheads="1"/>
          </p:cNvSpPr>
          <p:nvPr/>
        </p:nvSpPr>
        <p:spPr>
          <a:xfrm>
            <a:off x="1676400" y="381000"/>
            <a:ext cx="7391400" cy="1143000"/>
          </a:xfrm>
          <a:prstGeom prst="rect">
            <a:avLst/>
          </a:prstGeom>
        </p:spPr>
        <p:txBody>
          <a:bodyPr anchor="ctr"/>
          <a:lstStyle/>
          <a:p>
            <a:pPr algn="ctr">
              <a:defRPr/>
            </a:pPr>
            <a:r>
              <a:rPr lang="en-US" sz="4000" b="1" kern="0" dirty="0">
                <a:solidFill>
                  <a:srgbClr val="0000CC"/>
                </a:solidFill>
                <a:effectLst>
                  <a:outerShdw blurRad="38100" dist="38100" dir="2700000" algn="tl">
                    <a:srgbClr val="000000">
                      <a:alpha val="43137"/>
                    </a:srgbClr>
                  </a:outerShdw>
                </a:effectLst>
                <a:latin typeface="Calibri" pitchFamily="34" charset="0"/>
                <a:ea typeface="+mj-ea"/>
                <a:cs typeface="+mj-cs"/>
              </a:rPr>
              <a:t>1</a:t>
            </a:r>
            <a:r>
              <a:rPr lang="en-US" sz="4000" b="1" kern="0" dirty="0">
                <a:solidFill>
                  <a:srgbClr val="0000CC"/>
                </a:solidFill>
                <a:effectLst>
                  <a:outerShdw blurRad="38100" dist="38100" dir="2700000" algn="tl">
                    <a:srgbClr val="000000">
                      <a:alpha val="43137"/>
                    </a:srgbClr>
                  </a:outerShdw>
                </a:effectLst>
                <a:latin typeface="Calibri"/>
                <a:ea typeface="+mj-ea"/>
                <a:cs typeface="+mj-cs"/>
              </a:rPr>
              <a:t>ª </a:t>
            </a:r>
            <a:r>
              <a:rPr lang="en-US" sz="4000" b="1" kern="0" dirty="0" err="1">
                <a:solidFill>
                  <a:srgbClr val="0000CC"/>
                </a:solidFill>
                <a:effectLst>
                  <a:outerShdw blurRad="38100" dist="38100" dir="2700000" algn="tl">
                    <a:srgbClr val="000000">
                      <a:alpha val="43137"/>
                    </a:srgbClr>
                  </a:outerShdw>
                </a:effectLst>
                <a:latin typeface="Calibri" pitchFamily="34" charset="0"/>
                <a:ea typeface="+mj-ea"/>
                <a:cs typeface="+mj-cs"/>
              </a:rPr>
              <a:t>Fase</a:t>
            </a:r>
            <a:r>
              <a:rPr lang="en-US" sz="4000" b="1" kern="0" dirty="0">
                <a:solidFill>
                  <a:srgbClr val="0000CC"/>
                </a:solidFill>
                <a:effectLst>
                  <a:outerShdw blurRad="38100" dist="38100" dir="2700000" algn="tl">
                    <a:srgbClr val="000000">
                      <a:alpha val="43137"/>
                    </a:srgbClr>
                  </a:outerShdw>
                </a:effectLst>
                <a:latin typeface="Calibri" pitchFamily="34" charset="0"/>
                <a:ea typeface="+mj-ea"/>
                <a:cs typeface="+mj-cs"/>
              </a:rPr>
              <a:t>: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Definição</a:t>
            </a:r>
            <a:r>
              <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rPr>
              <a:t> de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Objetivo</a:t>
            </a:r>
            <a:r>
              <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rPr>
              <a:t> e </a:t>
            </a:r>
            <a:r>
              <a:rPr lang="en-US" sz="4000" kern="0" dirty="0" err="1">
                <a:solidFill>
                  <a:srgbClr val="FF0000"/>
                </a:solidFill>
                <a:effectLst>
                  <a:outerShdw blurRad="38100" dist="38100" dir="2700000" algn="tl">
                    <a:srgbClr val="000000">
                      <a:alpha val="43137"/>
                    </a:srgbClr>
                  </a:outerShdw>
                </a:effectLst>
                <a:latin typeface="Calibri" pitchFamily="34" charset="0"/>
                <a:ea typeface="+mj-ea"/>
                <a:cs typeface="+mj-cs"/>
              </a:rPr>
              <a:t>Escopo</a:t>
            </a:r>
            <a:endParaRPr lang="en-US" sz="4000" kern="0" dirty="0">
              <a:solidFill>
                <a:srgbClr val="FF0000"/>
              </a:solidFill>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43237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
            <a:ext cx="9067800" cy="1143000"/>
          </a:xfrm>
          <a:prstGeom prst="rect">
            <a:avLst/>
          </a:prstGeom>
        </p:spPr>
        <p:txBody>
          <a:bodyPr anchor="ctr"/>
          <a:lstStyle/>
          <a:p>
            <a:pPr algn="ctr">
              <a:defRPr/>
            </a:pPr>
            <a:r>
              <a:rPr lang="en-US" sz="4000" b="1">
                <a:solidFill>
                  <a:srgbClr val="FF0000"/>
                </a:solidFill>
                <a:effectLst>
                  <a:outerShdw blurRad="38100" dist="38100" dir="2700000" algn="tl">
                    <a:srgbClr val="C0C0C0"/>
                  </a:outerShdw>
                </a:effectLst>
                <a:latin typeface="Calibri" pitchFamily="34" charset="0"/>
              </a:rPr>
              <a:t>Unidade Funcional</a:t>
            </a:r>
          </a:p>
        </p:txBody>
      </p:sp>
      <p:sp>
        <p:nvSpPr>
          <p:cNvPr id="193587" name="Rectangle 3"/>
          <p:cNvSpPr>
            <a:spLocks noChangeArrowheads="1"/>
          </p:cNvSpPr>
          <p:nvPr/>
        </p:nvSpPr>
        <p:spPr bwMode="auto">
          <a:xfrm>
            <a:off x="76200" y="990600"/>
            <a:ext cx="9067800" cy="533400"/>
          </a:xfrm>
          <a:prstGeom prst="rect">
            <a:avLst/>
          </a:prstGeom>
          <a:noFill/>
          <a:ln w="9525">
            <a:noFill/>
            <a:miter lim="800000"/>
            <a:headEnd/>
            <a:tailEnd/>
          </a:ln>
        </p:spPr>
        <p:txBody>
          <a:bodyPr lIns="92075" tIns="46038" rIns="92075" bIns="46038"/>
          <a:lstStyle/>
          <a:p>
            <a:pPr marL="476250" indent="-476250" algn="ctr" eaLnBrk="0" hangingPunct="0">
              <a:spcBef>
                <a:spcPts val="1200"/>
              </a:spcBef>
              <a:spcAft>
                <a:spcPts val="1200"/>
              </a:spcAft>
              <a:buClr>
                <a:srgbClr val="FF0000"/>
              </a:buClr>
              <a:buSzPct val="70000"/>
              <a:buFont typeface="Wingdings" pitchFamily="2" charset="2"/>
              <a:buNone/>
              <a:defRPr/>
            </a:pPr>
            <a:r>
              <a:rPr lang="pt-BR" sz="2400" b="1">
                <a:solidFill>
                  <a:srgbClr val="3333FF"/>
                </a:solidFill>
                <a:effectLst>
                  <a:outerShdw blurRad="38100" dist="38100" dir="2700000" algn="tl">
                    <a:srgbClr val="C0C0C0"/>
                  </a:outerShdw>
                </a:effectLst>
                <a:latin typeface="Calibri" pitchFamily="34" charset="0"/>
              </a:rPr>
              <a:t>Comparação de pinturas </a:t>
            </a:r>
            <a:r>
              <a:rPr lang="pt-BR">
                <a:solidFill>
                  <a:srgbClr val="3333FF"/>
                </a:solidFill>
                <a:effectLst>
                  <a:outerShdw blurRad="38100" dist="38100" dir="2700000" algn="tl">
                    <a:srgbClr val="C0C0C0"/>
                  </a:outerShdw>
                </a:effectLst>
                <a:latin typeface="Calibri" pitchFamily="34" charset="0"/>
              </a:rPr>
              <a:t>(fonte: ISO/TR 14049)</a:t>
            </a:r>
          </a:p>
        </p:txBody>
      </p:sp>
      <p:grpSp>
        <p:nvGrpSpPr>
          <p:cNvPr id="31748" name="Grupo 75"/>
          <p:cNvGrpSpPr>
            <a:grpSpLocks/>
          </p:cNvGrpSpPr>
          <p:nvPr/>
        </p:nvGrpSpPr>
        <p:grpSpPr bwMode="auto">
          <a:xfrm>
            <a:off x="773113" y="3181350"/>
            <a:ext cx="7608887" cy="1752600"/>
            <a:chOff x="773113" y="3581401"/>
            <a:chExt cx="7608887" cy="1752600"/>
          </a:xfrm>
        </p:grpSpPr>
        <p:sp>
          <p:nvSpPr>
            <p:cNvPr id="31774" name="Rectangle 49"/>
            <p:cNvSpPr>
              <a:spLocks noChangeArrowheads="1"/>
            </p:cNvSpPr>
            <p:nvPr/>
          </p:nvSpPr>
          <p:spPr bwMode="auto">
            <a:xfrm>
              <a:off x="773113" y="3733800"/>
              <a:ext cx="3036888" cy="549275"/>
            </a:xfrm>
            <a:prstGeom prst="rect">
              <a:avLst/>
            </a:prstGeom>
            <a:noFill/>
            <a:ln w="9525">
              <a:noFill/>
              <a:miter lim="800000"/>
              <a:headEnd/>
              <a:tailEnd/>
            </a:ln>
          </p:spPr>
          <p:txBody>
            <a:bodyPr wrap="none" lIns="0" tIns="0" rIns="0" bIns="0">
              <a:spAutoFit/>
            </a:bodyPr>
            <a:lstStyle/>
            <a:p>
              <a:r>
                <a:rPr lang="pt-BR" b="1">
                  <a:solidFill>
                    <a:srgbClr val="000000"/>
                  </a:solidFill>
                  <a:latin typeface="Calibri" pitchFamily="34" charset="0"/>
                </a:rPr>
                <a:t>Seleção das funções e definição </a:t>
              </a:r>
            </a:p>
            <a:p>
              <a:r>
                <a:rPr lang="pt-BR" b="1">
                  <a:solidFill>
                    <a:srgbClr val="000000"/>
                  </a:solidFill>
                  <a:latin typeface="Calibri" pitchFamily="34" charset="0"/>
                </a:rPr>
                <a:t>da unidade funcional</a:t>
              </a:r>
            </a:p>
          </p:txBody>
        </p:sp>
        <p:grpSp>
          <p:nvGrpSpPr>
            <p:cNvPr id="31775" name="Grupo 74"/>
            <p:cNvGrpSpPr>
              <a:grpSpLocks/>
            </p:cNvGrpSpPr>
            <p:nvPr/>
          </p:nvGrpSpPr>
          <p:grpSpPr bwMode="auto">
            <a:xfrm>
              <a:off x="4248150" y="3581401"/>
              <a:ext cx="4133850" cy="1752600"/>
              <a:chOff x="4248150" y="3581401"/>
              <a:chExt cx="4133850" cy="1752600"/>
            </a:xfrm>
          </p:grpSpPr>
          <p:grpSp>
            <p:nvGrpSpPr>
              <p:cNvPr id="31776" name="Group 79"/>
              <p:cNvGrpSpPr>
                <a:grpSpLocks/>
              </p:cNvGrpSpPr>
              <p:nvPr/>
            </p:nvGrpSpPr>
            <p:grpSpPr bwMode="auto">
              <a:xfrm>
                <a:off x="4306502" y="3649555"/>
                <a:ext cx="4022617" cy="648263"/>
                <a:chOff x="2987" y="2160"/>
                <a:chExt cx="2206" cy="409"/>
              </a:xfrm>
            </p:grpSpPr>
            <p:sp>
              <p:nvSpPr>
                <p:cNvPr id="31782" name="Rectangle 67"/>
                <p:cNvSpPr>
                  <a:spLocks noChangeArrowheads="1"/>
                </p:cNvSpPr>
                <p:nvPr/>
              </p:nvSpPr>
              <p:spPr bwMode="auto">
                <a:xfrm>
                  <a:off x="2987" y="2160"/>
                  <a:ext cx="2206" cy="227"/>
                </a:xfrm>
                <a:prstGeom prst="rect">
                  <a:avLst/>
                </a:prstGeom>
                <a:solidFill>
                  <a:srgbClr val="00FFFF"/>
                </a:solidFill>
                <a:ln w="9525">
                  <a:solidFill>
                    <a:schemeClr val="tx1"/>
                  </a:solidFill>
                  <a:miter lim="800000"/>
                  <a:headEnd/>
                  <a:tailEnd/>
                </a:ln>
              </p:spPr>
              <p:txBody>
                <a:bodyPr wrap="none" anchor="ctr"/>
                <a:lstStyle/>
                <a:p>
                  <a:pPr algn="ctr"/>
                  <a:r>
                    <a:rPr lang="pt-BR" sz="1200" b="1"/>
                    <a:t>Função(es) pertinente(s) para a ACV particular</a:t>
                  </a:r>
                </a:p>
              </p:txBody>
            </p:sp>
            <p:sp>
              <p:nvSpPr>
                <p:cNvPr id="31783" name="Rectangle 68"/>
                <p:cNvSpPr>
                  <a:spLocks noChangeArrowheads="1"/>
                </p:cNvSpPr>
                <p:nvPr/>
              </p:nvSpPr>
              <p:spPr bwMode="auto">
                <a:xfrm>
                  <a:off x="2987" y="2387"/>
                  <a:ext cx="2206" cy="182"/>
                </a:xfrm>
                <a:prstGeom prst="rect">
                  <a:avLst/>
                </a:prstGeom>
                <a:solidFill>
                  <a:srgbClr val="00FFFF"/>
                </a:solidFill>
                <a:ln w="9525">
                  <a:solidFill>
                    <a:schemeClr val="tx1"/>
                  </a:solidFill>
                  <a:miter lim="800000"/>
                  <a:headEnd/>
                  <a:tailEnd/>
                </a:ln>
              </p:spPr>
              <p:txBody>
                <a:bodyPr wrap="none" anchor="ctr"/>
                <a:lstStyle/>
                <a:p>
                  <a:pPr algn="ctr"/>
                  <a:r>
                    <a:rPr lang="pt-BR" sz="1200"/>
                    <a:t>Coloração de uma parede tipo A</a:t>
                  </a:r>
                </a:p>
              </p:txBody>
            </p:sp>
          </p:grpSp>
          <p:sp>
            <p:nvSpPr>
              <p:cNvPr id="31777" name="AutoShape 70"/>
              <p:cNvSpPr>
                <a:spLocks noChangeArrowheads="1"/>
              </p:cNvSpPr>
              <p:nvPr/>
            </p:nvSpPr>
            <p:spPr bwMode="auto">
              <a:xfrm>
                <a:off x="6246694" y="4296233"/>
                <a:ext cx="165938" cy="215559"/>
              </a:xfrm>
              <a:prstGeom prst="downArrow">
                <a:avLst>
                  <a:gd name="adj1" fmla="val 50000"/>
                  <a:gd name="adj2" fmla="val 37365"/>
                </a:avLst>
              </a:prstGeom>
              <a:solidFill>
                <a:srgbClr val="808080"/>
              </a:solidFill>
              <a:ln w="9525">
                <a:solidFill>
                  <a:srgbClr val="808080"/>
                </a:solidFill>
                <a:miter lim="800000"/>
                <a:headEnd/>
                <a:tailEnd/>
              </a:ln>
            </p:spPr>
            <p:txBody>
              <a:bodyPr wrap="none" anchor="ctr"/>
              <a:lstStyle/>
              <a:p>
                <a:endParaRPr lang="pt-BR"/>
              </a:p>
            </p:txBody>
          </p:sp>
          <p:grpSp>
            <p:nvGrpSpPr>
              <p:cNvPr id="31778" name="Group 80"/>
              <p:cNvGrpSpPr>
                <a:grpSpLocks/>
              </p:cNvGrpSpPr>
              <p:nvPr/>
            </p:nvGrpSpPr>
            <p:grpSpPr bwMode="auto">
              <a:xfrm>
                <a:off x="4306502" y="4530811"/>
                <a:ext cx="4022617" cy="727512"/>
                <a:chOff x="2987" y="2716"/>
                <a:chExt cx="2206" cy="459"/>
              </a:xfrm>
            </p:grpSpPr>
            <p:sp>
              <p:nvSpPr>
                <p:cNvPr id="31780" name="Rectangle 72"/>
                <p:cNvSpPr>
                  <a:spLocks noChangeArrowheads="1"/>
                </p:cNvSpPr>
                <p:nvPr/>
              </p:nvSpPr>
              <p:spPr bwMode="auto">
                <a:xfrm>
                  <a:off x="2987" y="2716"/>
                  <a:ext cx="2206" cy="170"/>
                </a:xfrm>
                <a:prstGeom prst="rect">
                  <a:avLst/>
                </a:prstGeom>
                <a:solidFill>
                  <a:srgbClr val="00FF00"/>
                </a:solidFill>
                <a:ln w="9525">
                  <a:solidFill>
                    <a:schemeClr val="tx1"/>
                  </a:solidFill>
                  <a:miter lim="800000"/>
                  <a:headEnd/>
                  <a:tailEnd/>
                </a:ln>
              </p:spPr>
              <p:txBody>
                <a:bodyPr wrap="none" anchor="ctr"/>
                <a:lstStyle/>
                <a:p>
                  <a:pPr algn="ctr"/>
                  <a:r>
                    <a:rPr lang="pt-BR" sz="1200" b="1"/>
                    <a:t>Unidade Funcional</a:t>
                  </a:r>
                </a:p>
              </p:txBody>
            </p:sp>
            <p:sp>
              <p:nvSpPr>
                <p:cNvPr id="31781" name="Rectangle 73"/>
                <p:cNvSpPr>
                  <a:spLocks noChangeArrowheads="1"/>
                </p:cNvSpPr>
                <p:nvPr/>
              </p:nvSpPr>
              <p:spPr bwMode="auto">
                <a:xfrm>
                  <a:off x="2987" y="2891"/>
                  <a:ext cx="2206" cy="284"/>
                </a:xfrm>
                <a:prstGeom prst="rect">
                  <a:avLst/>
                </a:prstGeom>
                <a:solidFill>
                  <a:srgbClr val="00FF00"/>
                </a:solidFill>
                <a:ln w="9525">
                  <a:solidFill>
                    <a:schemeClr val="tx1"/>
                  </a:solidFill>
                  <a:miter lim="800000"/>
                  <a:headEnd/>
                  <a:tailEnd/>
                </a:ln>
              </p:spPr>
              <p:txBody>
                <a:bodyPr anchor="ctr"/>
                <a:lstStyle/>
                <a:p>
                  <a:pPr algn="ctr"/>
                  <a:r>
                    <a:rPr lang="pt-BR" sz="1200"/>
                    <a:t>Coloração de 20 m</a:t>
                  </a:r>
                  <a:r>
                    <a:rPr lang="pt-BR" sz="1200" baseline="30000"/>
                    <a:t>2</a:t>
                  </a:r>
                  <a:r>
                    <a:rPr lang="pt-BR" sz="1200"/>
                    <a:t> de uma parede tipo A com uma opacidade de 98% e uma durabilidade de 5 anos</a:t>
                  </a:r>
                </a:p>
              </p:txBody>
            </p:sp>
          </p:grpSp>
          <p:sp>
            <p:nvSpPr>
              <p:cNvPr id="31779" name="Rectangle 86"/>
              <p:cNvSpPr>
                <a:spLocks noChangeArrowheads="1"/>
              </p:cNvSpPr>
              <p:nvPr/>
            </p:nvSpPr>
            <p:spPr bwMode="auto">
              <a:xfrm>
                <a:off x="4248150" y="3581401"/>
                <a:ext cx="4133850" cy="1752600"/>
              </a:xfrm>
              <a:prstGeom prst="rect">
                <a:avLst/>
              </a:prstGeom>
              <a:noFill/>
              <a:ln w="25400">
                <a:solidFill>
                  <a:srgbClr val="808080"/>
                </a:solidFill>
                <a:miter lim="800000"/>
                <a:headEnd/>
                <a:tailEnd/>
              </a:ln>
            </p:spPr>
            <p:txBody>
              <a:bodyPr wrap="none" anchor="ctr"/>
              <a:lstStyle/>
              <a:p>
                <a:endParaRPr lang="pt-BR"/>
              </a:p>
            </p:txBody>
          </p:sp>
        </p:grpSp>
      </p:grpSp>
      <p:grpSp>
        <p:nvGrpSpPr>
          <p:cNvPr id="31749" name="Grupo 89"/>
          <p:cNvGrpSpPr>
            <a:grpSpLocks/>
          </p:cNvGrpSpPr>
          <p:nvPr/>
        </p:nvGrpSpPr>
        <p:grpSpPr bwMode="auto">
          <a:xfrm>
            <a:off x="304800" y="4933950"/>
            <a:ext cx="8001000" cy="1905000"/>
            <a:chOff x="304800" y="4933950"/>
            <a:chExt cx="8001000" cy="1905000"/>
          </a:xfrm>
        </p:grpSpPr>
        <p:sp>
          <p:nvSpPr>
            <p:cNvPr id="31763" name="Rectangle 50"/>
            <p:cNvSpPr>
              <a:spLocks noChangeArrowheads="1"/>
            </p:cNvSpPr>
            <p:nvPr/>
          </p:nvSpPr>
          <p:spPr bwMode="auto">
            <a:xfrm>
              <a:off x="304800" y="5775325"/>
              <a:ext cx="3973513" cy="549275"/>
            </a:xfrm>
            <a:prstGeom prst="rect">
              <a:avLst/>
            </a:prstGeom>
            <a:noFill/>
            <a:ln w="9525">
              <a:noFill/>
              <a:miter lim="800000"/>
              <a:headEnd/>
              <a:tailEnd/>
            </a:ln>
          </p:spPr>
          <p:txBody>
            <a:bodyPr lIns="0" tIns="0" rIns="0" bIns="0">
              <a:spAutoFit/>
            </a:bodyPr>
            <a:lstStyle/>
            <a:p>
              <a:r>
                <a:rPr lang="pt-BR" b="1">
                  <a:solidFill>
                    <a:srgbClr val="000000"/>
                  </a:solidFill>
                  <a:latin typeface="Calibri" pitchFamily="34" charset="0"/>
                </a:rPr>
                <a:t>Identificação do desempenho do produto </a:t>
              </a:r>
            </a:p>
            <a:p>
              <a:r>
                <a:rPr lang="pt-BR" b="1">
                  <a:solidFill>
                    <a:srgbClr val="000000"/>
                  </a:solidFill>
                  <a:latin typeface="Calibri" pitchFamily="34" charset="0"/>
                </a:rPr>
                <a:t>e determinação do fluxo de referência</a:t>
              </a:r>
            </a:p>
          </p:txBody>
        </p:sp>
        <p:grpSp>
          <p:nvGrpSpPr>
            <p:cNvPr id="31764" name="Grupo 85"/>
            <p:cNvGrpSpPr>
              <a:grpSpLocks/>
            </p:cNvGrpSpPr>
            <p:nvPr/>
          </p:nvGrpSpPr>
          <p:grpSpPr bwMode="auto">
            <a:xfrm>
              <a:off x="4343400" y="5334000"/>
              <a:ext cx="3962400" cy="1504950"/>
              <a:chOff x="4343400" y="6012656"/>
              <a:chExt cx="3598863" cy="1504950"/>
            </a:xfrm>
          </p:grpSpPr>
          <p:grpSp>
            <p:nvGrpSpPr>
              <p:cNvPr id="31766" name="Group 94"/>
              <p:cNvGrpSpPr>
                <a:grpSpLocks/>
              </p:cNvGrpSpPr>
              <p:nvPr/>
            </p:nvGrpSpPr>
            <p:grpSpPr bwMode="auto">
              <a:xfrm>
                <a:off x="4394200" y="6093619"/>
                <a:ext cx="3502025" cy="592138"/>
                <a:chOff x="2987" y="2160"/>
                <a:chExt cx="2206" cy="373"/>
              </a:xfrm>
            </p:grpSpPr>
            <p:sp>
              <p:nvSpPr>
                <p:cNvPr id="31772" name="Rectangle 95"/>
                <p:cNvSpPr>
                  <a:spLocks noChangeArrowheads="1"/>
                </p:cNvSpPr>
                <p:nvPr/>
              </p:nvSpPr>
              <p:spPr bwMode="auto">
                <a:xfrm>
                  <a:off x="2987" y="2160"/>
                  <a:ext cx="2206" cy="193"/>
                </a:xfrm>
                <a:prstGeom prst="rect">
                  <a:avLst/>
                </a:prstGeom>
                <a:solidFill>
                  <a:srgbClr val="CC3399"/>
                </a:solidFill>
                <a:ln w="9525">
                  <a:solidFill>
                    <a:schemeClr val="tx1"/>
                  </a:solidFill>
                  <a:miter lim="800000"/>
                  <a:headEnd/>
                  <a:tailEnd/>
                </a:ln>
              </p:spPr>
              <p:txBody>
                <a:bodyPr wrap="none" anchor="ctr"/>
                <a:lstStyle/>
                <a:p>
                  <a:pPr algn="ctr"/>
                  <a:r>
                    <a:rPr lang="pt-BR" sz="1200" b="1"/>
                    <a:t>Desempenho de um produto</a:t>
                  </a:r>
                </a:p>
              </p:txBody>
            </p:sp>
            <p:sp>
              <p:nvSpPr>
                <p:cNvPr id="31773" name="Rectangle 96"/>
                <p:cNvSpPr>
                  <a:spLocks noChangeArrowheads="1"/>
                </p:cNvSpPr>
                <p:nvPr/>
              </p:nvSpPr>
              <p:spPr bwMode="auto">
                <a:xfrm>
                  <a:off x="2987" y="2351"/>
                  <a:ext cx="2206" cy="182"/>
                </a:xfrm>
                <a:prstGeom prst="rect">
                  <a:avLst/>
                </a:prstGeom>
                <a:solidFill>
                  <a:srgbClr val="CC3399"/>
                </a:solidFill>
                <a:ln w="9525">
                  <a:solidFill>
                    <a:schemeClr val="tx1"/>
                  </a:solidFill>
                  <a:miter lim="800000"/>
                  <a:headEnd/>
                  <a:tailEnd/>
                </a:ln>
              </p:spPr>
              <p:txBody>
                <a:bodyPr wrap="none" anchor="ctr"/>
                <a:lstStyle/>
                <a:p>
                  <a:pPr algn="ctr"/>
                  <a:r>
                    <a:rPr lang="pt-BR" sz="1200"/>
                    <a:t>A pintura A cobre 8,7 m</a:t>
                  </a:r>
                  <a:r>
                    <a:rPr lang="pt-BR" sz="1200" baseline="30000"/>
                    <a:t>2</a:t>
                  </a:r>
                  <a:r>
                    <a:rPr lang="pt-BR" sz="1200"/>
                    <a:t> com um litro</a:t>
                  </a:r>
                </a:p>
              </p:txBody>
            </p:sp>
          </p:grpSp>
          <p:sp>
            <p:nvSpPr>
              <p:cNvPr id="31767" name="AutoShape 97"/>
              <p:cNvSpPr>
                <a:spLocks noChangeArrowheads="1"/>
              </p:cNvSpPr>
              <p:nvPr/>
            </p:nvSpPr>
            <p:spPr bwMode="auto">
              <a:xfrm>
                <a:off x="6083300" y="6703219"/>
                <a:ext cx="144463" cy="215900"/>
              </a:xfrm>
              <a:prstGeom prst="downArrow">
                <a:avLst>
                  <a:gd name="adj1" fmla="val 50000"/>
                  <a:gd name="adj2" fmla="val 37363"/>
                </a:avLst>
              </a:prstGeom>
              <a:solidFill>
                <a:srgbClr val="808080"/>
              </a:solidFill>
              <a:ln w="9525">
                <a:solidFill>
                  <a:srgbClr val="808080"/>
                </a:solidFill>
                <a:miter lim="800000"/>
                <a:headEnd/>
                <a:tailEnd/>
              </a:ln>
            </p:spPr>
            <p:txBody>
              <a:bodyPr wrap="none" anchor="ctr"/>
              <a:lstStyle/>
              <a:p>
                <a:endParaRPr lang="pt-BR"/>
              </a:p>
            </p:txBody>
          </p:sp>
          <p:grpSp>
            <p:nvGrpSpPr>
              <p:cNvPr id="31768" name="Group 102"/>
              <p:cNvGrpSpPr>
                <a:grpSpLocks/>
              </p:cNvGrpSpPr>
              <p:nvPr/>
            </p:nvGrpSpPr>
            <p:grpSpPr bwMode="auto">
              <a:xfrm>
                <a:off x="4394200" y="6941345"/>
                <a:ext cx="3502025" cy="487363"/>
                <a:chOff x="3230" y="1739"/>
                <a:chExt cx="2206" cy="307"/>
              </a:xfrm>
            </p:grpSpPr>
            <p:sp>
              <p:nvSpPr>
                <p:cNvPr id="31770" name="Rectangle 99"/>
                <p:cNvSpPr>
                  <a:spLocks noChangeArrowheads="1"/>
                </p:cNvSpPr>
                <p:nvPr/>
              </p:nvSpPr>
              <p:spPr bwMode="auto">
                <a:xfrm>
                  <a:off x="3230" y="1739"/>
                  <a:ext cx="2206" cy="163"/>
                </a:xfrm>
                <a:prstGeom prst="rect">
                  <a:avLst/>
                </a:prstGeom>
                <a:solidFill>
                  <a:srgbClr val="FF99CC"/>
                </a:solidFill>
                <a:ln w="9525">
                  <a:solidFill>
                    <a:schemeClr val="tx1"/>
                  </a:solidFill>
                  <a:miter lim="800000"/>
                  <a:headEnd/>
                  <a:tailEnd/>
                </a:ln>
              </p:spPr>
              <p:txBody>
                <a:bodyPr wrap="none" anchor="ctr"/>
                <a:lstStyle/>
                <a:p>
                  <a:pPr algn="ctr"/>
                  <a:r>
                    <a:rPr lang="pt-BR" sz="1200" b="1"/>
                    <a:t>Fluxo de Referência</a:t>
                  </a:r>
                </a:p>
              </p:txBody>
            </p:sp>
            <p:sp>
              <p:nvSpPr>
                <p:cNvPr id="31771" name="Rectangle 100"/>
                <p:cNvSpPr>
                  <a:spLocks noChangeArrowheads="1"/>
                </p:cNvSpPr>
                <p:nvPr/>
              </p:nvSpPr>
              <p:spPr bwMode="auto">
                <a:xfrm>
                  <a:off x="3230" y="1902"/>
                  <a:ext cx="2206" cy="144"/>
                </a:xfrm>
                <a:prstGeom prst="rect">
                  <a:avLst/>
                </a:prstGeom>
                <a:solidFill>
                  <a:srgbClr val="FF99CC"/>
                </a:solidFill>
                <a:ln w="9525">
                  <a:solidFill>
                    <a:schemeClr val="tx1"/>
                  </a:solidFill>
                  <a:miter lim="800000"/>
                  <a:headEnd/>
                  <a:tailEnd/>
                </a:ln>
              </p:spPr>
              <p:txBody>
                <a:bodyPr anchor="ctr"/>
                <a:lstStyle/>
                <a:p>
                  <a:pPr algn="ctr"/>
                  <a:r>
                    <a:rPr lang="pt-BR" sz="1200"/>
                    <a:t>2,3 L de pintura A</a:t>
                  </a:r>
                </a:p>
              </p:txBody>
            </p:sp>
          </p:grpSp>
          <p:sp>
            <p:nvSpPr>
              <p:cNvPr id="31769" name="Rectangle 101"/>
              <p:cNvSpPr>
                <a:spLocks noChangeArrowheads="1"/>
              </p:cNvSpPr>
              <p:nvPr/>
            </p:nvSpPr>
            <p:spPr bwMode="auto">
              <a:xfrm>
                <a:off x="4343400" y="6012656"/>
                <a:ext cx="3598863" cy="1504950"/>
              </a:xfrm>
              <a:prstGeom prst="rect">
                <a:avLst/>
              </a:prstGeom>
              <a:noFill/>
              <a:ln w="25400">
                <a:solidFill>
                  <a:srgbClr val="808080"/>
                </a:solidFill>
                <a:miter lim="800000"/>
                <a:headEnd/>
                <a:tailEnd/>
              </a:ln>
            </p:spPr>
            <p:txBody>
              <a:bodyPr wrap="none" anchor="ctr"/>
              <a:lstStyle/>
              <a:p>
                <a:endParaRPr lang="pt-BR"/>
              </a:p>
            </p:txBody>
          </p:sp>
        </p:grpSp>
        <p:sp>
          <p:nvSpPr>
            <p:cNvPr id="31765" name="AutoShape 105"/>
            <p:cNvSpPr>
              <a:spLocks noChangeArrowheads="1"/>
            </p:cNvSpPr>
            <p:nvPr/>
          </p:nvSpPr>
          <p:spPr bwMode="auto">
            <a:xfrm>
              <a:off x="6075363" y="4933950"/>
              <a:ext cx="503238" cy="387350"/>
            </a:xfrm>
            <a:prstGeom prst="downArrow">
              <a:avLst>
                <a:gd name="adj1" fmla="val 50000"/>
                <a:gd name="adj2" fmla="val 28630"/>
              </a:avLst>
            </a:prstGeom>
            <a:solidFill>
              <a:srgbClr val="808080"/>
            </a:solidFill>
            <a:ln w="9525">
              <a:solidFill>
                <a:srgbClr val="808080"/>
              </a:solidFill>
              <a:miter lim="800000"/>
              <a:headEnd/>
              <a:tailEnd/>
            </a:ln>
          </p:spPr>
          <p:txBody>
            <a:bodyPr wrap="none" anchor="ctr"/>
            <a:lstStyle/>
            <a:p>
              <a:endParaRPr lang="pt-BR"/>
            </a:p>
          </p:txBody>
        </p:sp>
      </p:grpSp>
      <p:grpSp>
        <p:nvGrpSpPr>
          <p:cNvPr id="31750" name="Grupo 88"/>
          <p:cNvGrpSpPr>
            <a:grpSpLocks/>
          </p:cNvGrpSpPr>
          <p:nvPr/>
        </p:nvGrpSpPr>
        <p:grpSpPr bwMode="auto">
          <a:xfrm>
            <a:off x="914400" y="1557338"/>
            <a:ext cx="7219950" cy="1611312"/>
            <a:chOff x="914400" y="1557337"/>
            <a:chExt cx="7219950" cy="1611313"/>
          </a:xfrm>
        </p:grpSpPr>
        <p:sp>
          <p:nvSpPr>
            <p:cNvPr id="31751" name="Rectangle 48"/>
            <p:cNvSpPr>
              <a:spLocks noChangeArrowheads="1"/>
            </p:cNvSpPr>
            <p:nvPr/>
          </p:nvSpPr>
          <p:spPr bwMode="auto">
            <a:xfrm>
              <a:off x="914400" y="1782763"/>
              <a:ext cx="2390775" cy="274638"/>
            </a:xfrm>
            <a:prstGeom prst="rect">
              <a:avLst/>
            </a:prstGeom>
            <a:noFill/>
            <a:ln w="9525">
              <a:noFill/>
              <a:miter lim="800000"/>
              <a:headEnd/>
              <a:tailEnd/>
            </a:ln>
          </p:spPr>
          <p:txBody>
            <a:bodyPr wrap="none" lIns="0" tIns="0" rIns="0" bIns="0">
              <a:spAutoFit/>
            </a:bodyPr>
            <a:lstStyle/>
            <a:p>
              <a:r>
                <a:rPr lang="pt-BR" b="1">
                  <a:solidFill>
                    <a:srgbClr val="000000"/>
                  </a:solidFill>
                  <a:latin typeface="Calibri" pitchFamily="34" charset="0"/>
                </a:rPr>
                <a:t>Identificação das funções</a:t>
              </a:r>
              <a:endParaRPr lang="pt-BR">
                <a:latin typeface="Calibri" pitchFamily="34" charset="0"/>
              </a:endParaRPr>
            </a:p>
          </p:txBody>
        </p:sp>
        <p:grpSp>
          <p:nvGrpSpPr>
            <p:cNvPr id="31752" name="Group 88"/>
            <p:cNvGrpSpPr>
              <a:grpSpLocks/>
            </p:cNvGrpSpPr>
            <p:nvPr/>
          </p:nvGrpSpPr>
          <p:grpSpPr bwMode="auto">
            <a:xfrm>
              <a:off x="4535487" y="1557337"/>
              <a:ext cx="3598863" cy="1223963"/>
              <a:chOff x="612" y="1298"/>
              <a:chExt cx="2267" cy="771"/>
            </a:xfrm>
          </p:grpSpPr>
          <p:grpSp>
            <p:nvGrpSpPr>
              <p:cNvPr id="31754" name="Group 65"/>
              <p:cNvGrpSpPr>
                <a:grpSpLocks/>
              </p:cNvGrpSpPr>
              <p:nvPr/>
            </p:nvGrpSpPr>
            <p:grpSpPr bwMode="auto">
              <a:xfrm>
                <a:off x="645" y="1335"/>
                <a:ext cx="2204" cy="689"/>
                <a:chOff x="2944" y="935"/>
                <a:chExt cx="2204" cy="726"/>
              </a:xfrm>
            </p:grpSpPr>
            <p:grpSp>
              <p:nvGrpSpPr>
                <p:cNvPr id="31756" name="Group 60"/>
                <p:cNvGrpSpPr>
                  <a:grpSpLocks/>
                </p:cNvGrpSpPr>
                <p:nvPr/>
              </p:nvGrpSpPr>
              <p:grpSpPr bwMode="auto">
                <a:xfrm>
                  <a:off x="2944" y="935"/>
                  <a:ext cx="953" cy="726"/>
                  <a:chOff x="748" y="1298"/>
                  <a:chExt cx="1134" cy="726"/>
                </a:xfrm>
              </p:grpSpPr>
              <p:sp>
                <p:nvSpPr>
                  <p:cNvPr id="31761" name="Rectangle 58"/>
                  <p:cNvSpPr>
                    <a:spLocks noChangeArrowheads="1"/>
                  </p:cNvSpPr>
                  <p:nvPr/>
                </p:nvSpPr>
                <p:spPr bwMode="auto">
                  <a:xfrm>
                    <a:off x="748" y="1298"/>
                    <a:ext cx="1134" cy="272"/>
                  </a:xfrm>
                  <a:prstGeom prst="rect">
                    <a:avLst/>
                  </a:prstGeom>
                  <a:solidFill>
                    <a:srgbClr val="FFFF00"/>
                  </a:solidFill>
                  <a:ln w="9525">
                    <a:solidFill>
                      <a:schemeClr val="tx1"/>
                    </a:solidFill>
                    <a:miter lim="800000"/>
                    <a:headEnd/>
                    <a:tailEnd/>
                  </a:ln>
                </p:spPr>
                <p:txBody>
                  <a:bodyPr wrap="none" anchor="ctr"/>
                  <a:lstStyle/>
                  <a:p>
                    <a:pPr algn="ctr"/>
                    <a:r>
                      <a:rPr lang="pt-BR" sz="1200" b="1"/>
                      <a:t>Produto</a:t>
                    </a:r>
                  </a:p>
                </p:txBody>
              </p:sp>
              <p:sp>
                <p:nvSpPr>
                  <p:cNvPr id="31762" name="Rectangle 59"/>
                  <p:cNvSpPr>
                    <a:spLocks noChangeArrowheads="1"/>
                  </p:cNvSpPr>
                  <p:nvPr/>
                </p:nvSpPr>
                <p:spPr bwMode="auto">
                  <a:xfrm>
                    <a:off x="748" y="1570"/>
                    <a:ext cx="1134" cy="454"/>
                  </a:xfrm>
                  <a:prstGeom prst="rect">
                    <a:avLst/>
                  </a:prstGeom>
                  <a:solidFill>
                    <a:srgbClr val="FFFF00"/>
                  </a:solidFill>
                  <a:ln w="9525">
                    <a:solidFill>
                      <a:schemeClr val="tx1"/>
                    </a:solidFill>
                    <a:miter lim="800000"/>
                    <a:headEnd/>
                    <a:tailEnd/>
                  </a:ln>
                </p:spPr>
                <p:txBody>
                  <a:bodyPr wrap="none" anchor="ctr"/>
                  <a:lstStyle/>
                  <a:p>
                    <a:r>
                      <a:rPr lang="pt-BR" sz="1200"/>
                      <a:t>Pintura de parede</a:t>
                    </a:r>
                  </a:p>
                </p:txBody>
              </p:sp>
            </p:grpSp>
            <p:grpSp>
              <p:nvGrpSpPr>
                <p:cNvPr id="31757" name="Group 61"/>
                <p:cNvGrpSpPr>
                  <a:grpSpLocks/>
                </p:cNvGrpSpPr>
                <p:nvPr/>
              </p:nvGrpSpPr>
              <p:grpSpPr bwMode="auto">
                <a:xfrm>
                  <a:off x="4150" y="935"/>
                  <a:ext cx="998" cy="726"/>
                  <a:chOff x="748" y="1298"/>
                  <a:chExt cx="1134" cy="726"/>
                </a:xfrm>
              </p:grpSpPr>
              <p:sp>
                <p:nvSpPr>
                  <p:cNvPr id="31759" name="Rectangle 62"/>
                  <p:cNvSpPr>
                    <a:spLocks noChangeArrowheads="1"/>
                  </p:cNvSpPr>
                  <p:nvPr/>
                </p:nvSpPr>
                <p:spPr bwMode="auto">
                  <a:xfrm>
                    <a:off x="748" y="1298"/>
                    <a:ext cx="1134" cy="272"/>
                  </a:xfrm>
                  <a:prstGeom prst="rect">
                    <a:avLst/>
                  </a:prstGeom>
                  <a:solidFill>
                    <a:srgbClr val="FFFF00"/>
                  </a:solidFill>
                  <a:ln w="9525">
                    <a:solidFill>
                      <a:schemeClr val="tx1"/>
                    </a:solidFill>
                    <a:miter lim="800000"/>
                    <a:headEnd/>
                    <a:tailEnd/>
                  </a:ln>
                </p:spPr>
                <p:txBody>
                  <a:bodyPr wrap="none" anchor="ctr"/>
                  <a:lstStyle/>
                  <a:p>
                    <a:pPr algn="ctr"/>
                    <a:r>
                      <a:rPr lang="pt-BR" sz="1200" b="1"/>
                      <a:t>Funções</a:t>
                    </a:r>
                  </a:p>
                </p:txBody>
              </p:sp>
              <p:sp>
                <p:nvSpPr>
                  <p:cNvPr id="31760" name="Rectangle 63"/>
                  <p:cNvSpPr>
                    <a:spLocks noChangeArrowheads="1"/>
                  </p:cNvSpPr>
                  <p:nvPr/>
                </p:nvSpPr>
                <p:spPr bwMode="auto">
                  <a:xfrm>
                    <a:off x="748" y="1570"/>
                    <a:ext cx="1134" cy="454"/>
                  </a:xfrm>
                  <a:prstGeom prst="rect">
                    <a:avLst/>
                  </a:prstGeom>
                  <a:solidFill>
                    <a:srgbClr val="FFFF00"/>
                  </a:solidFill>
                  <a:ln w="9525">
                    <a:solidFill>
                      <a:schemeClr val="tx1"/>
                    </a:solidFill>
                    <a:miter lim="800000"/>
                    <a:headEnd/>
                    <a:tailEnd/>
                  </a:ln>
                </p:spPr>
                <p:txBody>
                  <a:bodyPr wrap="none" anchor="ctr"/>
                  <a:lstStyle/>
                  <a:p>
                    <a:pPr>
                      <a:buFontTx/>
                      <a:buChar char="-"/>
                    </a:pPr>
                    <a:r>
                      <a:rPr lang="pt-BR" sz="1200"/>
                      <a:t> Proteção da parede</a:t>
                    </a:r>
                  </a:p>
                  <a:p>
                    <a:pPr>
                      <a:buFontTx/>
                      <a:buChar char="-"/>
                    </a:pPr>
                    <a:r>
                      <a:rPr lang="pt-BR" sz="1200"/>
                      <a:t> Coloração</a:t>
                    </a:r>
                  </a:p>
                  <a:p>
                    <a:pPr>
                      <a:buFontTx/>
                      <a:buChar char="-"/>
                    </a:pPr>
                    <a:r>
                      <a:rPr lang="pt-BR" sz="1200"/>
                      <a:t> Etc.</a:t>
                    </a:r>
                  </a:p>
                </p:txBody>
              </p:sp>
            </p:grpSp>
            <p:sp>
              <p:nvSpPr>
                <p:cNvPr id="31758" name="AutoShape 64"/>
                <p:cNvSpPr>
                  <a:spLocks noChangeArrowheads="1"/>
                </p:cNvSpPr>
                <p:nvPr/>
              </p:nvSpPr>
              <p:spPr bwMode="auto">
                <a:xfrm>
                  <a:off x="3905" y="1207"/>
                  <a:ext cx="227" cy="90"/>
                </a:xfrm>
                <a:prstGeom prst="leftRightArrow">
                  <a:avLst>
                    <a:gd name="adj1" fmla="val 50000"/>
                    <a:gd name="adj2" fmla="val 50444"/>
                  </a:avLst>
                </a:prstGeom>
                <a:solidFill>
                  <a:srgbClr val="808080"/>
                </a:solidFill>
                <a:ln w="9525">
                  <a:solidFill>
                    <a:srgbClr val="808080"/>
                  </a:solidFill>
                  <a:miter lim="800000"/>
                  <a:headEnd/>
                  <a:tailEnd/>
                </a:ln>
              </p:spPr>
              <p:txBody>
                <a:bodyPr wrap="none" anchor="ctr"/>
                <a:lstStyle/>
                <a:p>
                  <a:endParaRPr lang="pt-BR"/>
                </a:p>
              </p:txBody>
            </p:sp>
          </p:grpSp>
          <p:sp>
            <p:nvSpPr>
              <p:cNvPr id="31755" name="Rectangle 85"/>
              <p:cNvSpPr>
                <a:spLocks noChangeArrowheads="1"/>
              </p:cNvSpPr>
              <p:nvPr/>
            </p:nvSpPr>
            <p:spPr bwMode="auto">
              <a:xfrm>
                <a:off x="612" y="1298"/>
                <a:ext cx="2267" cy="771"/>
              </a:xfrm>
              <a:prstGeom prst="rect">
                <a:avLst/>
              </a:prstGeom>
              <a:noFill/>
              <a:ln w="25400">
                <a:solidFill>
                  <a:srgbClr val="808080"/>
                </a:solidFill>
                <a:miter lim="800000"/>
                <a:headEnd/>
                <a:tailEnd/>
              </a:ln>
            </p:spPr>
            <p:txBody>
              <a:bodyPr wrap="none" anchor="ctr"/>
              <a:lstStyle/>
              <a:p>
                <a:endParaRPr lang="pt-BR"/>
              </a:p>
            </p:txBody>
          </p:sp>
        </p:grpSp>
        <p:sp>
          <p:nvSpPr>
            <p:cNvPr id="31753" name="AutoShape 105"/>
            <p:cNvSpPr>
              <a:spLocks noChangeArrowheads="1"/>
            </p:cNvSpPr>
            <p:nvPr/>
          </p:nvSpPr>
          <p:spPr bwMode="auto">
            <a:xfrm>
              <a:off x="6096000" y="2781300"/>
              <a:ext cx="503238" cy="387350"/>
            </a:xfrm>
            <a:prstGeom prst="downArrow">
              <a:avLst>
                <a:gd name="adj1" fmla="val 50000"/>
                <a:gd name="adj2" fmla="val 28630"/>
              </a:avLst>
            </a:prstGeom>
            <a:solidFill>
              <a:srgbClr val="808080"/>
            </a:solidFill>
            <a:ln w="9525">
              <a:solidFill>
                <a:srgbClr val="808080"/>
              </a:solidFill>
              <a:miter lim="800000"/>
              <a:headEnd/>
              <a:tailEnd/>
            </a:ln>
          </p:spPr>
          <p:txBody>
            <a:bodyPr wrap="none" anchor="ctr"/>
            <a:lstStyle/>
            <a:p>
              <a:endParaRPr lang="pt-BR"/>
            </a:p>
          </p:txBody>
        </p:sp>
      </p:grpSp>
    </p:spTree>
    <p:extLst>
      <p:ext uri="{BB962C8B-B14F-4D97-AF65-F5344CB8AC3E}">
        <p14:creationId xmlns:p14="http://schemas.microsoft.com/office/powerpoint/2010/main" val="1001687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3429000" y="1676400"/>
            <a:ext cx="2449513" cy="2339975"/>
          </a:xfrm>
          <a:prstGeom prst="rect">
            <a:avLst/>
          </a:prstGeom>
          <a:noFill/>
          <a:ln w="9525" algn="ctr">
            <a:noFill/>
            <a:miter lim="800000"/>
            <a:headEnd/>
            <a:tailEnd/>
          </a:ln>
        </p:spPr>
      </p:pic>
      <p:sp>
        <p:nvSpPr>
          <p:cNvPr id="195587" name="Rectangle 3"/>
          <p:cNvSpPr>
            <a:spLocks noChangeArrowheads="1"/>
          </p:cNvSpPr>
          <p:nvPr/>
        </p:nvSpPr>
        <p:spPr bwMode="auto">
          <a:xfrm>
            <a:off x="0" y="0"/>
            <a:ext cx="9144000" cy="1143000"/>
          </a:xfrm>
          <a:prstGeom prst="rect">
            <a:avLst/>
          </a:prstGeom>
          <a:noFill/>
          <a:ln w="9525">
            <a:noFill/>
            <a:miter lim="800000"/>
            <a:headEnd/>
            <a:tailEnd/>
          </a:ln>
          <a:effectLst>
            <a:outerShdw dist="35921" dir="2700000" algn="ctr" rotWithShape="0">
              <a:schemeClr val="bg1"/>
            </a:outerShdw>
          </a:effectLst>
        </p:spPr>
        <p:txBody>
          <a:bodyPr anchor="ctr"/>
          <a:lstStyle/>
          <a:p>
            <a:pPr algn="ctr" eaLnBrk="0" hangingPunct="0">
              <a:lnSpc>
                <a:spcPct val="75000"/>
              </a:lnSpc>
              <a:defRPr/>
            </a:pPr>
            <a:r>
              <a:rPr lang="pt-BR" sz="4000" b="1">
                <a:solidFill>
                  <a:srgbClr val="FF0000"/>
                </a:solidFill>
                <a:effectLst>
                  <a:outerShdw blurRad="38100" dist="38100" dir="2700000" algn="tl">
                    <a:srgbClr val="C0C0C0"/>
                  </a:outerShdw>
                </a:effectLst>
                <a:latin typeface="Calibri" pitchFamily="34" charset="0"/>
              </a:rPr>
              <a:t>Exemplo</a:t>
            </a:r>
          </a:p>
        </p:txBody>
      </p:sp>
      <p:sp>
        <p:nvSpPr>
          <p:cNvPr id="195588" name="Rectangle 4"/>
          <p:cNvSpPr>
            <a:spLocks noChangeArrowheads="1"/>
          </p:cNvSpPr>
          <p:nvPr/>
        </p:nvSpPr>
        <p:spPr bwMode="auto">
          <a:xfrm>
            <a:off x="914400" y="4343400"/>
            <a:ext cx="7539038" cy="1143000"/>
          </a:xfrm>
          <a:prstGeom prst="rect">
            <a:avLst/>
          </a:prstGeom>
          <a:noFill/>
          <a:ln w="9525">
            <a:noFill/>
            <a:miter lim="800000"/>
            <a:headEnd/>
            <a:tailEnd/>
          </a:ln>
          <a:effectLst>
            <a:outerShdw dist="35921" dir="2700000" algn="ctr" rotWithShape="0">
              <a:schemeClr val="bg1"/>
            </a:outerShdw>
          </a:effectLst>
        </p:spPr>
        <p:txBody>
          <a:bodyPr anchor="ctr"/>
          <a:lstStyle/>
          <a:p>
            <a:pPr algn="ctr" eaLnBrk="0" hangingPunct="0">
              <a:lnSpc>
                <a:spcPct val="75000"/>
              </a:lnSpc>
              <a:defRPr/>
            </a:pPr>
            <a:r>
              <a:rPr lang="pt-BR" sz="2800">
                <a:solidFill>
                  <a:srgbClr val="3333FF"/>
                </a:solidFill>
                <a:latin typeface="Calibri" pitchFamily="34" charset="0"/>
              </a:rPr>
              <a:t>ACV de camisetas de algodão</a:t>
            </a:r>
            <a:br>
              <a:rPr lang="pt-BR" sz="2800">
                <a:solidFill>
                  <a:srgbClr val="3333FF"/>
                </a:solidFill>
                <a:latin typeface="Calibri" pitchFamily="34" charset="0"/>
              </a:rPr>
            </a:br>
            <a:br>
              <a:rPr lang="pt-BR" sz="2400">
                <a:latin typeface="Calibri" pitchFamily="34" charset="0"/>
              </a:rPr>
            </a:br>
            <a:r>
              <a:rPr lang="pt-BR" sz="2400">
                <a:latin typeface="Calibri" pitchFamily="34" charset="0"/>
              </a:rPr>
              <a:t>Estudo comparativo de duas camisetas e otimização do processo de tintura</a:t>
            </a:r>
          </a:p>
        </p:txBody>
      </p:sp>
      <p:sp>
        <p:nvSpPr>
          <p:cNvPr id="32773" name="Rectangle 5"/>
          <p:cNvSpPr>
            <a:spLocks noChangeArrowheads="1"/>
          </p:cNvSpPr>
          <p:nvPr/>
        </p:nvSpPr>
        <p:spPr bwMode="auto">
          <a:xfrm>
            <a:off x="2514600" y="5903913"/>
            <a:ext cx="4984750" cy="366712"/>
          </a:xfrm>
          <a:prstGeom prst="rect">
            <a:avLst/>
          </a:prstGeom>
          <a:noFill/>
          <a:ln w="38100">
            <a:noFill/>
            <a:miter lim="800000"/>
            <a:headEnd/>
            <a:tailEnd/>
          </a:ln>
        </p:spPr>
        <p:txBody>
          <a:bodyPr wrap="none">
            <a:spAutoFit/>
          </a:bodyPr>
          <a:lstStyle/>
          <a:p>
            <a:pPr algn="ctr">
              <a:spcBef>
                <a:spcPct val="50000"/>
              </a:spcBef>
            </a:pPr>
            <a:r>
              <a:rPr lang="pt-BR" i="1"/>
              <a:t>http://www.leeds.ac.uk/autex/v1n1/2264_99.pdf</a:t>
            </a:r>
          </a:p>
        </p:txBody>
      </p:sp>
    </p:spTree>
    <p:extLst>
      <p:ext uri="{BB962C8B-B14F-4D97-AF65-F5344CB8AC3E}">
        <p14:creationId xmlns:p14="http://schemas.microsoft.com/office/powerpoint/2010/main" val="274309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4993" name="Picture 3"/>
          <p:cNvPicPr>
            <a:picLocks noGrp="1" noChangeAspect="1" noChangeArrowheads="1"/>
          </p:cNvPicPr>
          <p:nvPr>
            <p:ph idx="4294967295"/>
          </p:nvPr>
        </p:nvPicPr>
        <p:blipFill>
          <a:blip r:embed="rId3" cstate="print">
            <a:lum contrast="12000"/>
          </a:blip>
          <a:srcRect/>
          <a:stretch>
            <a:fillRect/>
          </a:stretch>
        </p:blipFill>
        <p:spPr>
          <a:xfrm>
            <a:off x="1835150" y="1697038"/>
            <a:ext cx="6481763" cy="4672012"/>
          </a:xfrm>
        </p:spPr>
      </p:pic>
      <p:sp>
        <p:nvSpPr>
          <p:cNvPr id="2004994" name="Rectangle 5"/>
          <p:cNvSpPr>
            <a:spLocks noGrp="1" noChangeArrowheads="1"/>
          </p:cNvSpPr>
          <p:nvPr>
            <p:ph type="title" idx="4294967295"/>
          </p:nvPr>
        </p:nvSpPr>
        <p:spPr/>
        <p:txBody>
          <a:bodyPr/>
          <a:lstStyle/>
          <a:p>
            <a:pPr eaLnBrk="1" hangingPunct="1"/>
            <a:r>
              <a:rPr lang="en-GB" dirty="0" err="1"/>
              <a:t>Inovação</a:t>
            </a:r>
            <a:r>
              <a:rPr lang="en-GB" dirty="0"/>
              <a:t> </a:t>
            </a:r>
            <a:r>
              <a:rPr lang="en-GB" dirty="0" err="1"/>
              <a:t>Induzida</a:t>
            </a:r>
            <a:r>
              <a:rPr lang="en-GB" dirty="0"/>
              <a:t> </a:t>
            </a:r>
            <a:r>
              <a:rPr lang="en-GB" dirty="0" err="1"/>
              <a:t>pela</a:t>
            </a:r>
            <a:r>
              <a:rPr lang="en-GB" dirty="0"/>
              <a:t> Sustentabilidade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0"/>
            <a:ext cx="9144000" cy="1143000"/>
          </a:xfrm>
          <a:prstGeom prst="rect">
            <a:avLst/>
          </a:prstGeom>
          <a:noFill/>
          <a:ln w="9525">
            <a:noFill/>
            <a:miter lim="800000"/>
            <a:headEnd/>
            <a:tailEnd/>
          </a:ln>
          <a:effectLst>
            <a:outerShdw dist="35921" dir="2700000" algn="ctr" rotWithShape="0">
              <a:schemeClr val="bg1"/>
            </a:outerShdw>
          </a:effectLst>
        </p:spPr>
        <p:txBody>
          <a:bodyPr anchor="ctr"/>
          <a:lstStyle/>
          <a:p>
            <a:pPr algn="ctr" eaLnBrk="0" hangingPunct="0">
              <a:lnSpc>
                <a:spcPct val="75000"/>
              </a:lnSpc>
              <a:defRPr/>
            </a:pPr>
            <a:r>
              <a:rPr lang="pt-BR" sz="4000" b="1">
                <a:solidFill>
                  <a:srgbClr val="FF0000"/>
                </a:solidFill>
                <a:effectLst>
                  <a:outerShdw blurRad="38100" dist="38100" dir="2700000" algn="tl">
                    <a:srgbClr val="C0C0C0"/>
                  </a:outerShdw>
                </a:effectLst>
                <a:latin typeface="Calibri" pitchFamily="34" charset="0"/>
              </a:rPr>
              <a:t>Exemplo</a:t>
            </a:r>
          </a:p>
        </p:txBody>
      </p:sp>
      <p:sp>
        <p:nvSpPr>
          <p:cNvPr id="33795" name="Rectangle 3"/>
          <p:cNvSpPr>
            <a:spLocks noChangeArrowheads="1"/>
          </p:cNvSpPr>
          <p:nvPr/>
        </p:nvSpPr>
        <p:spPr bwMode="auto">
          <a:xfrm>
            <a:off x="623888" y="1219200"/>
            <a:ext cx="7834312" cy="4530725"/>
          </a:xfrm>
          <a:prstGeom prst="rect">
            <a:avLst/>
          </a:prstGeom>
          <a:noFill/>
          <a:ln w="9525">
            <a:noFill/>
            <a:miter lim="800000"/>
            <a:headEnd/>
            <a:tailEnd/>
          </a:ln>
        </p:spPr>
        <p:txBody>
          <a:bodyPr/>
          <a:lstStyle/>
          <a:p>
            <a:pPr marL="342900" indent="-342900" eaLnBrk="0" hangingPunct="0">
              <a:spcBef>
                <a:spcPct val="20000"/>
              </a:spcBef>
              <a:buClr>
                <a:srgbClr val="FF0000"/>
              </a:buClr>
              <a:buSzPct val="70000"/>
              <a:buFont typeface="Wingdings" pitchFamily="2" charset="2"/>
              <a:buChar char="v"/>
            </a:pPr>
            <a:r>
              <a:rPr lang="pt-BR" sz="2400" b="1">
                <a:latin typeface="Calibri" pitchFamily="34" charset="0"/>
              </a:rPr>
              <a:t>Objetivo do estudo:</a:t>
            </a:r>
          </a:p>
          <a:p>
            <a:pPr marL="742950" lvl="1" indent="-285750" eaLnBrk="0" hangingPunct="0">
              <a:spcBef>
                <a:spcPct val="20000"/>
              </a:spcBef>
              <a:buFont typeface="Wingdings" pitchFamily="2" charset="2"/>
              <a:buNone/>
            </a:pPr>
            <a:r>
              <a:rPr lang="pt-BR" sz="2400">
                <a:latin typeface="Calibri" pitchFamily="34" charset="0"/>
              </a:rPr>
              <a:t>	Comparar os impactos ambientais de duas camisetas em algodão de qualidades diferentes:</a:t>
            </a:r>
          </a:p>
          <a:p>
            <a:pPr marL="742950" lvl="1" indent="-285750" eaLnBrk="0" hangingPunct="0">
              <a:spcBef>
                <a:spcPct val="20000"/>
              </a:spcBef>
              <a:buClr>
                <a:srgbClr val="FF0000"/>
              </a:buClr>
              <a:buFont typeface="Wingdings" pitchFamily="2" charset="2"/>
              <a:buChar char="§"/>
            </a:pPr>
            <a:r>
              <a:rPr lang="pt-BR" sz="2000">
                <a:latin typeface="Calibri" pitchFamily="34" charset="0"/>
              </a:rPr>
              <a:t>    A = pode sofrer 5 lavagens</a:t>
            </a:r>
          </a:p>
          <a:p>
            <a:pPr marL="742950" lvl="1" indent="-285750" eaLnBrk="0" hangingPunct="0">
              <a:spcBef>
                <a:spcPct val="20000"/>
              </a:spcBef>
              <a:buClr>
                <a:srgbClr val="FF0000"/>
              </a:buClr>
              <a:buFont typeface="Wingdings" pitchFamily="2" charset="2"/>
              <a:buChar char="§"/>
            </a:pPr>
            <a:r>
              <a:rPr lang="pt-BR" sz="2000">
                <a:latin typeface="Calibri" pitchFamily="34" charset="0"/>
              </a:rPr>
              <a:t>    B = pode sofrer 75 lavagens</a:t>
            </a:r>
            <a:r>
              <a:rPr lang="pt-BR" sz="2400">
                <a:latin typeface="Calibri" pitchFamily="34" charset="0"/>
              </a:rPr>
              <a:t> </a:t>
            </a:r>
          </a:p>
          <a:p>
            <a:pPr marL="342900" indent="-342900" eaLnBrk="0" hangingPunct="0">
              <a:spcBef>
                <a:spcPct val="20000"/>
              </a:spcBef>
              <a:buSzPct val="70000"/>
              <a:buFont typeface="Wingdings" pitchFamily="2" charset="2"/>
              <a:buChar char="q"/>
            </a:pPr>
            <a:endParaRPr lang="pt-BR" sz="2400">
              <a:latin typeface="Calibri" pitchFamily="34" charset="0"/>
            </a:endParaRPr>
          </a:p>
          <a:p>
            <a:pPr marL="342900" indent="-342900" eaLnBrk="0" hangingPunct="0">
              <a:spcBef>
                <a:spcPct val="20000"/>
              </a:spcBef>
              <a:buSzPct val="70000"/>
              <a:buFont typeface="Wingdings" pitchFamily="2" charset="2"/>
              <a:buChar char="q"/>
            </a:pPr>
            <a:endParaRPr lang="pt-BR" sz="2400">
              <a:latin typeface="Calibri" pitchFamily="34" charset="0"/>
            </a:endParaRPr>
          </a:p>
          <a:p>
            <a:pPr marL="342900" indent="-342900" eaLnBrk="0" hangingPunct="0">
              <a:spcBef>
                <a:spcPct val="20000"/>
              </a:spcBef>
              <a:buClr>
                <a:srgbClr val="FF0000"/>
              </a:buClr>
              <a:buSzPct val="70000"/>
              <a:buFont typeface="Wingdings" pitchFamily="2" charset="2"/>
              <a:buChar char="v"/>
            </a:pPr>
            <a:r>
              <a:rPr lang="pt-BR" sz="2400" b="1">
                <a:latin typeface="Calibri" pitchFamily="34" charset="0"/>
              </a:rPr>
              <a:t>Unidade funcional/fluxo de referência:</a:t>
            </a:r>
          </a:p>
          <a:p>
            <a:pPr marL="742950" lvl="1" indent="-285750" eaLnBrk="0" hangingPunct="0">
              <a:spcBef>
                <a:spcPct val="20000"/>
              </a:spcBef>
              <a:buFont typeface="Wingdings" pitchFamily="2" charset="2"/>
              <a:buChar char="§"/>
            </a:pPr>
            <a:r>
              <a:rPr lang="pt-BR" sz="2400">
                <a:latin typeface="Calibri" pitchFamily="34" charset="0"/>
              </a:rPr>
              <a:t>	Número de camisetas necessárias por um consumidor durante 1 ano, ou seja, 75 lavagens e 45 secagens</a:t>
            </a:r>
            <a:br>
              <a:rPr lang="pt-BR" sz="2400">
                <a:latin typeface="Calibri" pitchFamily="34" charset="0"/>
              </a:rPr>
            </a:br>
            <a:endParaRPr lang="pt-BR" sz="2400">
              <a:latin typeface="Calibri" pitchFamily="34" charset="0"/>
            </a:endParaRPr>
          </a:p>
          <a:p>
            <a:pPr marL="742950" lvl="1" indent="-285750" eaLnBrk="0" hangingPunct="0">
              <a:spcBef>
                <a:spcPct val="20000"/>
              </a:spcBef>
              <a:buClr>
                <a:srgbClr val="FF0000"/>
              </a:buClr>
              <a:buFont typeface="Wingdings" pitchFamily="2" charset="2"/>
              <a:buChar char="§"/>
            </a:pPr>
            <a:r>
              <a:rPr lang="pt-BR" sz="2000">
                <a:latin typeface="Calibri" pitchFamily="34" charset="0"/>
              </a:rPr>
              <a:t>15 camisetas de A </a:t>
            </a:r>
          </a:p>
          <a:p>
            <a:pPr marL="742950" lvl="1" indent="-285750" eaLnBrk="0" hangingPunct="0">
              <a:spcBef>
                <a:spcPct val="20000"/>
              </a:spcBef>
              <a:buClr>
                <a:srgbClr val="FF0000"/>
              </a:buClr>
              <a:buFont typeface="Wingdings" pitchFamily="2" charset="2"/>
              <a:buChar char="§"/>
            </a:pPr>
            <a:r>
              <a:rPr lang="pt-BR" sz="2000">
                <a:latin typeface="Calibri" pitchFamily="34" charset="0"/>
              </a:rPr>
              <a:t>1 camiseta de B</a:t>
            </a:r>
          </a:p>
          <a:p>
            <a:pPr marL="742950" lvl="1" indent="-285750" eaLnBrk="0" hangingPunct="0">
              <a:lnSpc>
                <a:spcPct val="90000"/>
              </a:lnSpc>
              <a:spcBef>
                <a:spcPct val="20000"/>
              </a:spcBef>
              <a:buClr>
                <a:srgbClr val="FF0000"/>
              </a:buClr>
              <a:buFont typeface="Wingdings" pitchFamily="2" charset="2"/>
              <a:buChar char="§"/>
            </a:pPr>
            <a:endParaRPr lang="pt-BR" sz="2000">
              <a:latin typeface="Calibri" pitchFamily="34" charset="0"/>
            </a:endParaRPr>
          </a:p>
        </p:txBody>
      </p:sp>
      <p:grpSp>
        <p:nvGrpSpPr>
          <p:cNvPr id="33796" name="Group 4"/>
          <p:cNvGrpSpPr>
            <a:grpSpLocks/>
          </p:cNvGrpSpPr>
          <p:nvPr/>
        </p:nvGrpSpPr>
        <p:grpSpPr bwMode="auto">
          <a:xfrm>
            <a:off x="4960938" y="2998788"/>
            <a:ext cx="3116262" cy="963612"/>
            <a:chOff x="3125" y="1889"/>
            <a:chExt cx="1963" cy="607"/>
          </a:xfrm>
        </p:grpSpPr>
        <p:pic>
          <p:nvPicPr>
            <p:cNvPr id="196613" name="Picture 5" descr="black_shirt"/>
            <p:cNvPicPr>
              <a:picLocks noChangeAspect="1" noChangeArrowheads="1"/>
            </p:cNvPicPr>
            <p:nvPr/>
          </p:nvPicPr>
          <p:blipFill>
            <a:blip r:embed="rId3" cstate="print"/>
            <a:srcRect/>
            <a:stretch>
              <a:fillRect/>
            </a:stretch>
          </p:blipFill>
          <p:spPr bwMode="auto">
            <a:xfrm>
              <a:off x="3125" y="1901"/>
              <a:ext cx="783" cy="593"/>
            </a:xfrm>
            <a:prstGeom prst="rect">
              <a:avLst/>
            </a:prstGeom>
            <a:noFill/>
            <a:ln>
              <a:noFill/>
            </a:ln>
            <a:effectLst>
              <a:outerShdw dist="107763" dir="2700000" algn="ctr" rotWithShape="0">
                <a:schemeClr val="bg2">
                  <a:alpha val="50000"/>
                </a:schemeClr>
              </a:outerShdw>
            </a:effectLst>
          </p:spPr>
        </p:pic>
        <p:sp>
          <p:nvSpPr>
            <p:cNvPr id="33798" name="Text Box 6"/>
            <p:cNvSpPr txBox="1">
              <a:spLocks noChangeArrowheads="1"/>
            </p:cNvSpPr>
            <p:nvPr/>
          </p:nvSpPr>
          <p:spPr bwMode="auto">
            <a:xfrm>
              <a:off x="3408" y="2074"/>
              <a:ext cx="255" cy="288"/>
            </a:xfrm>
            <a:prstGeom prst="rect">
              <a:avLst/>
            </a:prstGeom>
            <a:noFill/>
            <a:ln w="38100">
              <a:noFill/>
              <a:miter lim="800000"/>
              <a:headEnd/>
              <a:tailEnd/>
            </a:ln>
          </p:spPr>
          <p:txBody>
            <a:bodyPr wrap="none">
              <a:spAutoFit/>
            </a:bodyPr>
            <a:lstStyle/>
            <a:p>
              <a:pPr algn="ctr">
                <a:spcBef>
                  <a:spcPct val="50000"/>
                </a:spcBef>
              </a:pPr>
              <a:r>
                <a:rPr lang="pt-BR" sz="2400" b="1">
                  <a:solidFill>
                    <a:schemeClr val="bg1"/>
                  </a:solidFill>
                </a:rPr>
                <a:t>A</a:t>
              </a:r>
            </a:p>
          </p:txBody>
        </p:sp>
        <p:pic>
          <p:nvPicPr>
            <p:cNvPr id="196615" name="Picture 7" descr="black_shirt"/>
            <p:cNvPicPr>
              <a:picLocks noChangeAspect="1" noChangeArrowheads="1"/>
            </p:cNvPicPr>
            <p:nvPr/>
          </p:nvPicPr>
          <p:blipFill>
            <a:blip r:embed="rId3" cstate="print"/>
            <a:srcRect/>
            <a:stretch>
              <a:fillRect/>
            </a:stretch>
          </p:blipFill>
          <p:spPr bwMode="auto">
            <a:xfrm>
              <a:off x="4346" y="1889"/>
              <a:ext cx="742" cy="607"/>
            </a:xfrm>
            <a:prstGeom prst="rect">
              <a:avLst/>
            </a:prstGeom>
            <a:noFill/>
            <a:ln w="9525">
              <a:noFill/>
              <a:miter lim="800000"/>
              <a:headEnd/>
              <a:tailEnd/>
            </a:ln>
            <a:effectLst>
              <a:outerShdw dist="107763" dir="2700000" algn="ctr" rotWithShape="0">
                <a:schemeClr val="tx1">
                  <a:alpha val="50000"/>
                </a:schemeClr>
              </a:outerShdw>
            </a:effectLst>
          </p:spPr>
        </p:pic>
        <p:sp>
          <p:nvSpPr>
            <p:cNvPr id="33800" name="Text Box 8"/>
            <p:cNvSpPr txBox="1">
              <a:spLocks noChangeArrowheads="1"/>
            </p:cNvSpPr>
            <p:nvPr/>
          </p:nvSpPr>
          <p:spPr bwMode="auto">
            <a:xfrm>
              <a:off x="4589" y="2089"/>
              <a:ext cx="255" cy="288"/>
            </a:xfrm>
            <a:prstGeom prst="rect">
              <a:avLst/>
            </a:prstGeom>
            <a:noFill/>
            <a:ln w="38100">
              <a:noFill/>
              <a:miter lim="800000"/>
              <a:headEnd/>
              <a:tailEnd/>
            </a:ln>
          </p:spPr>
          <p:txBody>
            <a:bodyPr wrap="none">
              <a:spAutoFit/>
            </a:bodyPr>
            <a:lstStyle/>
            <a:p>
              <a:pPr algn="ctr">
                <a:spcBef>
                  <a:spcPct val="50000"/>
                </a:spcBef>
              </a:pPr>
              <a:r>
                <a:rPr lang="pt-BR" sz="2400" b="1">
                  <a:solidFill>
                    <a:schemeClr val="bg1"/>
                  </a:solidFill>
                </a:rPr>
                <a:t>B</a:t>
              </a:r>
            </a:p>
          </p:txBody>
        </p:sp>
      </p:grpSp>
    </p:spTree>
    <p:extLst>
      <p:ext uri="{BB962C8B-B14F-4D97-AF65-F5344CB8AC3E}">
        <p14:creationId xmlns:p14="http://schemas.microsoft.com/office/powerpoint/2010/main" val="1743244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8737" name="Espaço Reservado para Rodapé 1"/>
          <p:cNvSpPr>
            <a:spLocks noGrp="1"/>
          </p:cNvSpPr>
          <p:nvPr>
            <p:ph type="ftr" sz="quarter" idx="10"/>
          </p:nvPr>
        </p:nvSpPr>
        <p:spPr>
          <a:noFill/>
        </p:spPr>
        <p:txBody>
          <a:bodyPr/>
          <a:lstStyle/>
          <a:p>
            <a:r>
              <a:rPr lang="pt-BR"/>
              <a:t>Adequação Ambiental de Empresas - Prof. Aldo R. Ometto - </a:t>
            </a:r>
            <a:fld id="{6778C2CA-2EBE-40B0-921A-A4C2D84EF2B9}" type="slidenum">
              <a:rPr lang="pt-BR" smtClean="0"/>
              <a:pPr/>
              <a:t>31</a:t>
            </a:fld>
            <a:endParaRPr lang="pt-BR"/>
          </a:p>
        </p:txBody>
      </p:sp>
      <p:grpSp>
        <p:nvGrpSpPr>
          <p:cNvPr id="2" name="Group 3"/>
          <p:cNvGrpSpPr>
            <a:grpSpLocks/>
          </p:cNvGrpSpPr>
          <p:nvPr/>
        </p:nvGrpSpPr>
        <p:grpSpPr bwMode="auto">
          <a:xfrm>
            <a:off x="801688" y="1676400"/>
            <a:ext cx="8037512" cy="4191000"/>
            <a:chOff x="480" y="912"/>
            <a:chExt cx="5040" cy="2544"/>
          </a:xfrm>
        </p:grpSpPr>
        <p:sp>
          <p:nvSpPr>
            <p:cNvPr id="1908740" name="Rectangle 9"/>
            <p:cNvSpPr>
              <a:spLocks noChangeArrowheads="1"/>
            </p:cNvSpPr>
            <p:nvPr/>
          </p:nvSpPr>
          <p:spPr bwMode="auto">
            <a:xfrm>
              <a:off x="480" y="912"/>
              <a:ext cx="5040" cy="2544"/>
            </a:xfrm>
            <a:prstGeom prst="rect">
              <a:avLst/>
            </a:prstGeom>
            <a:solidFill>
              <a:schemeClr val="bg1"/>
            </a:solidFill>
            <a:ln w="38100">
              <a:solidFill>
                <a:srgbClr val="0000CC"/>
              </a:solidFill>
              <a:miter lim="800000"/>
              <a:headEnd/>
              <a:tailEnd/>
            </a:ln>
          </p:spPr>
          <p:txBody>
            <a:bodyPr wrap="none" anchor="ctr"/>
            <a:lstStyle/>
            <a:p>
              <a:endParaRPr lang="en-US"/>
            </a:p>
          </p:txBody>
        </p:sp>
        <p:sp>
          <p:nvSpPr>
            <p:cNvPr id="1908741" name="Oval 4"/>
            <p:cNvSpPr>
              <a:spLocks noChangeArrowheads="1"/>
            </p:cNvSpPr>
            <p:nvPr/>
          </p:nvSpPr>
          <p:spPr bwMode="auto">
            <a:xfrm>
              <a:off x="720" y="1152"/>
              <a:ext cx="1104" cy="816"/>
            </a:xfrm>
            <a:prstGeom prst="ellipse">
              <a:avLst/>
            </a:prstGeom>
            <a:noFill/>
            <a:ln w="38100">
              <a:solidFill>
                <a:schemeClr val="tx1"/>
              </a:solidFill>
              <a:round/>
              <a:headEnd/>
              <a:tailEnd/>
            </a:ln>
          </p:spPr>
          <p:txBody>
            <a:bodyPr wrap="none" anchor="ctr"/>
            <a:lstStyle/>
            <a:p>
              <a:pPr algn="ctr" eaLnBrk="0" hangingPunct="0"/>
              <a:r>
                <a:rPr lang="pt-BR" sz="1600" b="1">
                  <a:solidFill>
                    <a:srgbClr val="009900"/>
                  </a:solidFill>
                </a:rPr>
                <a:t>Extração de </a:t>
              </a:r>
            </a:p>
            <a:p>
              <a:pPr algn="ctr" eaLnBrk="0" hangingPunct="0"/>
              <a:r>
                <a:rPr lang="pt-BR" sz="1600" b="1">
                  <a:solidFill>
                    <a:srgbClr val="009900"/>
                  </a:solidFill>
                </a:rPr>
                <a:t>Matérias-</a:t>
              </a:r>
            </a:p>
            <a:p>
              <a:pPr algn="ctr" eaLnBrk="0" hangingPunct="0"/>
              <a:r>
                <a:rPr lang="pt-BR" sz="1600" b="1">
                  <a:solidFill>
                    <a:srgbClr val="009900"/>
                  </a:solidFill>
                </a:rPr>
                <a:t>primas</a:t>
              </a:r>
            </a:p>
          </p:txBody>
        </p:sp>
        <p:sp>
          <p:nvSpPr>
            <p:cNvPr id="1908742" name="Rectangle 5"/>
            <p:cNvSpPr>
              <a:spLocks noChangeArrowheads="1"/>
            </p:cNvSpPr>
            <p:nvPr/>
          </p:nvSpPr>
          <p:spPr bwMode="auto">
            <a:xfrm>
              <a:off x="2400" y="1248"/>
              <a:ext cx="912" cy="528"/>
            </a:xfrm>
            <a:prstGeom prst="rect">
              <a:avLst/>
            </a:prstGeom>
            <a:noFill/>
            <a:ln w="38100">
              <a:solidFill>
                <a:schemeClr val="tx1"/>
              </a:solidFill>
              <a:miter lim="800000"/>
              <a:headEnd/>
              <a:tailEnd/>
            </a:ln>
          </p:spPr>
          <p:txBody>
            <a:bodyPr wrap="none" anchor="ctr"/>
            <a:lstStyle/>
            <a:p>
              <a:pPr algn="ctr" eaLnBrk="0" hangingPunct="0"/>
              <a:r>
                <a:rPr lang="pt-BR" sz="1600" b="1">
                  <a:solidFill>
                    <a:srgbClr val="009900"/>
                  </a:solidFill>
                </a:rPr>
                <a:t>Manufatura </a:t>
              </a:r>
            </a:p>
            <a:p>
              <a:pPr algn="ctr" eaLnBrk="0" hangingPunct="0"/>
              <a:r>
                <a:rPr lang="pt-BR" sz="1600" b="1">
                  <a:solidFill>
                    <a:srgbClr val="009900"/>
                  </a:solidFill>
                </a:rPr>
                <a:t>de materiais</a:t>
              </a:r>
            </a:p>
          </p:txBody>
        </p:sp>
        <p:sp>
          <p:nvSpPr>
            <p:cNvPr id="1908743" name="Rectangle 6"/>
            <p:cNvSpPr>
              <a:spLocks noChangeArrowheads="1"/>
            </p:cNvSpPr>
            <p:nvPr/>
          </p:nvSpPr>
          <p:spPr bwMode="auto">
            <a:xfrm>
              <a:off x="3936" y="1248"/>
              <a:ext cx="1200" cy="576"/>
            </a:xfrm>
            <a:prstGeom prst="rect">
              <a:avLst/>
            </a:prstGeom>
            <a:noFill/>
            <a:ln w="38100">
              <a:solidFill>
                <a:schemeClr val="tx1"/>
              </a:solidFill>
              <a:miter lim="800000"/>
              <a:headEnd/>
              <a:tailEnd/>
            </a:ln>
          </p:spPr>
          <p:txBody>
            <a:bodyPr wrap="none" anchor="ctr"/>
            <a:lstStyle/>
            <a:p>
              <a:pPr algn="ctr" eaLnBrk="0" hangingPunct="0"/>
              <a:r>
                <a:rPr lang="pt-BR" sz="1600" b="1">
                  <a:solidFill>
                    <a:srgbClr val="009900"/>
                  </a:solidFill>
                </a:rPr>
                <a:t>Manufatura</a:t>
              </a:r>
            </a:p>
            <a:p>
              <a:pPr algn="ctr" eaLnBrk="0" hangingPunct="0"/>
              <a:r>
                <a:rPr lang="pt-BR" sz="1600" b="1">
                  <a:solidFill>
                    <a:srgbClr val="009900"/>
                  </a:solidFill>
                </a:rPr>
                <a:t> de Produtos</a:t>
              </a:r>
            </a:p>
          </p:txBody>
        </p:sp>
        <p:sp>
          <p:nvSpPr>
            <p:cNvPr id="1908744" name="Rectangle 7"/>
            <p:cNvSpPr>
              <a:spLocks noChangeArrowheads="1"/>
            </p:cNvSpPr>
            <p:nvPr/>
          </p:nvSpPr>
          <p:spPr bwMode="auto">
            <a:xfrm>
              <a:off x="3696" y="2544"/>
              <a:ext cx="1248" cy="576"/>
            </a:xfrm>
            <a:prstGeom prst="rect">
              <a:avLst/>
            </a:prstGeom>
            <a:noFill/>
            <a:ln w="38100">
              <a:solidFill>
                <a:schemeClr val="tx1"/>
              </a:solidFill>
              <a:miter lim="800000"/>
              <a:headEnd/>
              <a:tailEnd/>
            </a:ln>
          </p:spPr>
          <p:txBody>
            <a:bodyPr wrap="none" anchor="ctr"/>
            <a:lstStyle/>
            <a:p>
              <a:pPr algn="ctr" eaLnBrk="0" hangingPunct="0"/>
              <a:r>
                <a:rPr lang="pt-BR" sz="1600" b="1">
                  <a:solidFill>
                    <a:srgbClr val="009900"/>
                  </a:solidFill>
                </a:rPr>
                <a:t>Uso e consumo</a:t>
              </a:r>
            </a:p>
            <a:p>
              <a:pPr algn="ctr" eaLnBrk="0" hangingPunct="0"/>
              <a:r>
                <a:rPr lang="pt-BR" sz="1600" b="1">
                  <a:solidFill>
                    <a:srgbClr val="009900"/>
                  </a:solidFill>
                </a:rPr>
                <a:t> do produto</a:t>
              </a:r>
            </a:p>
          </p:txBody>
        </p:sp>
        <p:sp>
          <p:nvSpPr>
            <p:cNvPr id="1908745" name="Oval 8"/>
            <p:cNvSpPr>
              <a:spLocks noChangeArrowheads="1"/>
            </p:cNvSpPr>
            <p:nvPr/>
          </p:nvSpPr>
          <p:spPr bwMode="auto">
            <a:xfrm>
              <a:off x="1200" y="2448"/>
              <a:ext cx="1632" cy="624"/>
            </a:xfrm>
            <a:prstGeom prst="ellipse">
              <a:avLst/>
            </a:prstGeom>
            <a:noFill/>
            <a:ln w="38100">
              <a:solidFill>
                <a:schemeClr val="tx1"/>
              </a:solidFill>
              <a:round/>
              <a:headEnd/>
              <a:tailEnd/>
            </a:ln>
          </p:spPr>
          <p:txBody>
            <a:bodyPr wrap="none" anchor="ctr"/>
            <a:lstStyle/>
            <a:p>
              <a:pPr algn="ctr" eaLnBrk="0" hangingPunct="0"/>
              <a:r>
                <a:rPr lang="pt-BR" sz="1600" b="1">
                  <a:solidFill>
                    <a:srgbClr val="009900"/>
                  </a:solidFill>
                </a:rPr>
                <a:t>Disposição final,</a:t>
              </a:r>
            </a:p>
            <a:p>
              <a:pPr algn="ctr" eaLnBrk="0" hangingPunct="0"/>
              <a:r>
                <a:rPr lang="pt-BR" sz="1600" b="1">
                  <a:solidFill>
                    <a:srgbClr val="009900"/>
                  </a:solidFill>
                </a:rPr>
                <a:t>reciclagem ou reuso.</a:t>
              </a:r>
            </a:p>
          </p:txBody>
        </p:sp>
        <p:sp>
          <p:nvSpPr>
            <p:cNvPr id="1908746" name="Line 10"/>
            <p:cNvSpPr>
              <a:spLocks noChangeShapeType="1"/>
            </p:cNvSpPr>
            <p:nvPr/>
          </p:nvSpPr>
          <p:spPr bwMode="auto">
            <a:xfrm>
              <a:off x="1248" y="912"/>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47" name="Line 11"/>
            <p:cNvSpPr>
              <a:spLocks noChangeShapeType="1"/>
            </p:cNvSpPr>
            <p:nvPr/>
          </p:nvSpPr>
          <p:spPr bwMode="auto">
            <a:xfrm>
              <a:off x="4224" y="2304"/>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48" name="Line 12"/>
            <p:cNvSpPr>
              <a:spLocks noChangeShapeType="1"/>
            </p:cNvSpPr>
            <p:nvPr/>
          </p:nvSpPr>
          <p:spPr bwMode="auto">
            <a:xfrm>
              <a:off x="4560" y="1008"/>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49" name="Line 13"/>
            <p:cNvSpPr>
              <a:spLocks noChangeShapeType="1"/>
            </p:cNvSpPr>
            <p:nvPr/>
          </p:nvSpPr>
          <p:spPr bwMode="auto">
            <a:xfrm>
              <a:off x="1968" y="2208"/>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50" name="Line 14"/>
            <p:cNvSpPr>
              <a:spLocks noChangeShapeType="1"/>
            </p:cNvSpPr>
            <p:nvPr/>
          </p:nvSpPr>
          <p:spPr bwMode="auto">
            <a:xfrm>
              <a:off x="2832" y="1008"/>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51" name="Text Box 15"/>
            <p:cNvSpPr txBox="1">
              <a:spLocks noChangeArrowheads="1"/>
            </p:cNvSpPr>
            <p:nvPr/>
          </p:nvSpPr>
          <p:spPr bwMode="auto">
            <a:xfrm>
              <a:off x="4416" y="1008"/>
              <a:ext cx="960" cy="205"/>
            </a:xfrm>
            <a:prstGeom prst="rect">
              <a:avLst/>
            </a:prstGeom>
            <a:noFill/>
            <a:ln w="9525">
              <a:noFill/>
              <a:miter lim="800000"/>
              <a:headEnd/>
              <a:tailEnd/>
            </a:ln>
          </p:spPr>
          <p:txBody>
            <a:bodyPr>
              <a:spAutoFit/>
            </a:bodyPr>
            <a:lstStyle/>
            <a:p>
              <a:pPr algn="ctr" eaLnBrk="0" hangingPunct="0">
                <a:spcBef>
                  <a:spcPct val="50000"/>
                </a:spcBef>
              </a:pPr>
              <a:r>
                <a:rPr lang="pt-BR" sz="1600" b="1">
                  <a:solidFill>
                    <a:schemeClr val="folHlink"/>
                  </a:solidFill>
                </a:rPr>
                <a:t>Energia</a:t>
              </a:r>
            </a:p>
          </p:txBody>
        </p:sp>
        <p:sp>
          <p:nvSpPr>
            <p:cNvPr id="1908752" name="Text Box 16"/>
            <p:cNvSpPr txBox="1">
              <a:spLocks noChangeArrowheads="1"/>
            </p:cNvSpPr>
            <p:nvPr/>
          </p:nvSpPr>
          <p:spPr bwMode="auto">
            <a:xfrm>
              <a:off x="1824" y="2208"/>
              <a:ext cx="960" cy="204"/>
            </a:xfrm>
            <a:prstGeom prst="rect">
              <a:avLst/>
            </a:prstGeom>
            <a:noFill/>
            <a:ln w="9525">
              <a:noFill/>
              <a:miter lim="800000"/>
              <a:headEnd/>
              <a:tailEnd/>
            </a:ln>
          </p:spPr>
          <p:txBody>
            <a:bodyPr>
              <a:spAutoFit/>
            </a:bodyPr>
            <a:lstStyle/>
            <a:p>
              <a:pPr algn="ctr" eaLnBrk="0" hangingPunct="0">
                <a:spcBef>
                  <a:spcPct val="50000"/>
                </a:spcBef>
              </a:pPr>
              <a:r>
                <a:rPr lang="pt-BR" sz="1600" b="1">
                  <a:solidFill>
                    <a:schemeClr val="folHlink"/>
                  </a:solidFill>
                </a:rPr>
                <a:t>Energia</a:t>
              </a:r>
            </a:p>
          </p:txBody>
        </p:sp>
        <p:sp>
          <p:nvSpPr>
            <p:cNvPr id="1908753" name="Text Box 17"/>
            <p:cNvSpPr txBox="1">
              <a:spLocks noChangeArrowheads="1"/>
            </p:cNvSpPr>
            <p:nvPr/>
          </p:nvSpPr>
          <p:spPr bwMode="auto">
            <a:xfrm>
              <a:off x="2688" y="988"/>
              <a:ext cx="960" cy="204"/>
            </a:xfrm>
            <a:prstGeom prst="rect">
              <a:avLst/>
            </a:prstGeom>
            <a:noFill/>
            <a:ln w="9525">
              <a:noFill/>
              <a:miter lim="800000"/>
              <a:headEnd/>
              <a:tailEnd/>
            </a:ln>
          </p:spPr>
          <p:txBody>
            <a:bodyPr>
              <a:spAutoFit/>
            </a:bodyPr>
            <a:lstStyle/>
            <a:p>
              <a:pPr algn="ctr" eaLnBrk="0" hangingPunct="0">
                <a:spcBef>
                  <a:spcPct val="50000"/>
                </a:spcBef>
              </a:pPr>
              <a:r>
                <a:rPr lang="pt-BR" sz="1600" b="1">
                  <a:solidFill>
                    <a:schemeClr val="folHlink"/>
                  </a:solidFill>
                </a:rPr>
                <a:t>Energia</a:t>
              </a:r>
            </a:p>
          </p:txBody>
        </p:sp>
        <p:sp>
          <p:nvSpPr>
            <p:cNvPr id="1908754" name="Text Box 18"/>
            <p:cNvSpPr txBox="1">
              <a:spLocks noChangeArrowheads="1"/>
            </p:cNvSpPr>
            <p:nvPr/>
          </p:nvSpPr>
          <p:spPr bwMode="auto">
            <a:xfrm>
              <a:off x="1104" y="912"/>
              <a:ext cx="960" cy="204"/>
            </a:xfrm>
            <a:prstGeom prst="rect">
              <a:avLst/>
            </a:prstGeom>
            <a:noFill/>
            <a:ln w="9525">
              <a:noFill/>
              <a:miter lim="800000"/>
              <a:headEnd/>
              <a:tailEnd/>
            </a:ln>
          </p:spPr>
          <p:txBody>
            <a:bodyPr>
              <a:spAutoFit/>
            </a:bodyPr>
            <a:lstStyle/>
            <a:p>
              <a:pPr algn="ctr" eaLnBrk="0" hangingPunct="0">
                <a:spcBef>
                  <a:spcPct val="50000"/>
                </a:spcBef>
              </a:pPr>
              <a:r>
                <a:rPr lang="pt-BR" sz="1600" b="1">
                  <a:solidFill>
                    <a:schemeClr val="folHlink"/>
                  </a:solidFill>
                </a:rPr>
                <a:t>Energia</a:t>
              </a:r>
            </a:p>
          </p:txBody>
        </p:sp>
        <p:sp>
          <p:nvSpPr>
            <p:cNvPr id="1908755" name="Text Box 19"/>
            <p:cNvSpPr txBox="1">
              <a:spLocks noChangeArrowheads="1"/>
            </p:cNvSpPr>
            <p:nvPr/>
          </p:nvSpPr>
          <p:spPr bwMode="auto">
            <a:xfrm>
              <a:off x="4128" y="2256"/>
              <a:ext cx="961" cy="205"/>
            </a:xfrm>
            <a:prstGeom prst="rect">
              <a:avLst/>
            </a:prstGeom>
            <a:noFill/>
            <a:ln w="9525">
              <a:noFill/>
              <a:miter lim="800000"/>
              <a:headEnd/>
              <a:tailEnd/>
            </a:ln>
          </p:spPr>
          <p:txBody>
            <a:bodyPr>
              <a:spAutoFit/>
            </a:bodyPr>
            <a:lstStyle/>
            <a:p>
              <a:pPr algn="ctr" eaLnBrk="0" hangingPunct="0">
                <a:spcBef>
                  <a:spcPct val="50000"/>
                </a:spcBef>
              </a:pPr>
              <a:r>
                <a:rPr lang="pt-BR" sz="1600" b="1">
                  <a:solidFill>
                    <a:schemeClr val="folHlink"/>
                  </a:solidFill>
                </a:rPr>
                <a:t>Energia</a:t>
              </a:r>
            </a:p>
          </p:txBody>
        </p:sp>
        <p:sp>
          <p:nvSpPr>
            <p:cNvPr id="1908756" name="Line 20"/>
            <p:cNvSpPr>
              <a:spLocks noChangeShapeType="1"/>
            </p:cNvSpPr>
            <p:nvPr/>
          </p:nvSpPr>
          <p:spPr bwMode="auto">
            <a:xfrm>
              <a:off x="3840" y="3120"/>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57" name="Line 21"/>
            <p:cNvSpPr>
              <a:spLocks noChangeShapeType="1"/>
            </p:cNvSpPr>
            <p:nvPr/>
          </p:nvSpPr>
          <p:spPr bwMode="auto">
            <a:xfrm>
              <a:off x="4224" y="1824"/>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58" name="Line 22"/>
            <p:cNvSpPr>
              <a:spLocks noChangeShapeType="1"/>
            </p:cNvSpPr>
            <p:nvPr/>
          </p:nvSpPr>
          <p:spPr bwMode="auto">
            <a:xfrm>
              <a:off x="1584" y="3024"/>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59" name="Line 23"/>
            <p:cNvSpPr>
              <a:spLocks noChangeShapeType="1"/>
            </p:cNvSpPr>
            <p:nvPr/>
          </p:nvSpPr>
          <p:spPr bwMode="auto">
            <a:xfrm>
              <a:off x="2688" y="1776"/>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60" name="Line 24"/>
            <p:cNvSpPr>
              <a:spLocks noChangeShapeType="1"/>
            </p:cNvSpPr>
            <p:nvPr/>
          </p:nvSpPr>
          <p:spPr bwMode="auto">
            <a:xfrm>
              <a:off x="1200" y="1968"/>
              <a:ext cx="0" cy="240"/>
            </a:xfrm>
            <a:prstGeom prst="line">
              <a:avLst/>
            </a:prstGeom>
            <a:noFill/>
            <a:ln w="9525">
              <a:solidFill>
                <a:schemeClr val="tx1"/>
              </a:solidFill>
              <a:round/>
              <a:headEnd/>
              <a:tailEnd type="triangle" w="med" len="med"/>
            </a:ln>
          </p:spPr>
          <p:txBody>
            <a:bodyPr wrap="none" anchor="ctr"/>
            <a:lstStyle/>
            <a:p>
              <a:endParaRPr lang="en-US"/>
            </a:p>
          </p:txBody>
        </p:sp>
        <p:sp>
          <p:nvSpPr>
            <p:cNvPr id="1908761" name="Text Box 25"/>
            <p:cNvSpPr txBox="1">
              <a:spLocks noChangeArrowheads="1"/>
            </p:cNvSpPr>
            <p:nvPr/>
          </p:nvSpPr>
          <p:spPr bwMode="auto">
            <a:xfrm>
              <a:off x="3936" y="3168"/>
              <a:ext cx="768" cy="204"/>
            </a:xfrm>
            <a:prstGeom prst="rect">
              <a:avLst/>
            </a:prstGeom>
            <a:noFill/>
            <a:ln w="9525">
              <a:noFill/>
              <a:miter lim="800000"/>
              <a:headEnd/>
              <a:tailEnd/>
            </a:ln>
          </p:spPr>
          <p:txBody>
            <a:bodyPr>
              <a:spAutoFit/>
            </a:bodyPr>
            <a:lstStyle/>
            <a:p>
              <a:pPr eaLnBrk="0" hangingPunct="0">
                <a:spcBef>
                  <a:spcPct val="50000"/>
                </a:spcBef>
              </a:pPr>
              <a:r>
                <a:rPr lang="pt-BR" sz="1600" b="1">
                  <a:solidFill>
                    <a:srgbClr val="FF0000"/>
                  </a:solidFill>
                </a:rPr>
                <a:t>Resíduo</a:t>
              </a:r>
              <a:endParaRPr lang="pt-BR" sz="1600" b="1"/>
            </a:p>
          </p:txBody>
        </p:sp>
        <p:sp>
          <p:nvSpPr>
            <p:cNvPr id="1908762" name="Text Box 26"/>
            <p:cNvSpPr txBox="1">
              <a:spLocks noChangeArrowheads="1"/>
            </p:cNvSpPr>
            <p:nvPr/>
          </p:nvSpPr>
          <p:spPr bwMode="auto">
            <a:xfrm>
              <a:off x="4272" y="1872"/>
              <a:ext cx="768" cy="204"/>
            </a:xfrm>
            <a:prstGeom prst="rect">
              <a:avLst/>
            </a:prstGeom>
            <a:noFill/>
            <a:ln w="9525">
              <a:noFill/>
              <a:miter lim="800000"/>
              <a:headEnd/>
              <a:tailEnd/>
            </a:ln>
          </p:spPr>
          <p:txBody>
            <a:bodyPr>
              <a:spAutoFit/>
            </a:bodyPr>
            <a:lstStyle/>
            <a:p>
              <a:pPr eaLnBrk="0" hangingPunct="0">
                <a:spcBef>
                  <a:spcPct val="50000"/>
                </a:spcBef>
              </a:pPr>
              <a:r>
                <a:rPr lang="pt-BR" sz="1600" b="1">
                  <a:solidFill>
                    <a:srgbClr val="FF0000"/>
                  </a:solidFill>
                </a:rPr>
                <a:t>Resíduo</a:t>
              </a:r>
              <a:endParaRPr lang="pt-BR" sz="1600" b="1"/>
            </a:p>
          </p:txBody>
        </p:sp>
        <p:sp>
          <p:nvSpPr>
            <p:cNvPr id="1908763" name="Text Box 27"/>
            <p:cNvSpPr txBox="1">
              <a:spLocks noChangeArrowheads="1"/>
            </p:cNvSpPr>
            <p:nvPr/>
          </p:nvSpPr>
          <p:spPr bwMode="auto">
            <a:xfrm>
              <a:off x="1680" y="3120"/>
              <a:ext cx="768" cy="204"/>
            </a:xfrm>
            <a:prstGeom prst="rect">
              <a:avLst/>
            </a:prstGeom>
            <a:noFill/>
            <a:ln w="9525">
              <a:noFill/>
              <a:miter lim="800000"/>
              <a:headEnd/>
              <a:tailEnd/>
            </a:ln>
          </p:spPr>
          <p:txBody>
            <a:bodyPr>
              <a:spAutoFit/>
            </a:bodyPr>
            <a:lstStyle/>
            <a:p>
              <a:pPr eaLnBrk="0" hangingPunct="0">
                <a:spcBef>
                  <a:spcPct val="50000"/>
                </a:spcBef>
              </a:pPr>
              <a:r>
                <a:rPr lang="pt-BR" sz="1600" b="1">
                  <a:solidFill>
                    <a:srgbClr val="FF0000"/>
                  </a:solidFill>
                </a:rPr>
                <a:t>Resíduo</a:t>
              </a:r>
              <a:endParaRPr lang="pt-BR" sz="1600" b="1"/>
            </a:p>
          </p:txBody>
        </p:sp>
        <p:sp>
          <p:nvSpPr>
            <p:cNvPr id="1908764" name="Text Box 28"/>
            <p:cNvSpPr txBox="1">
              <a:spLocks noChangeArrowheads="1"/>
            </p:cNvSpPr>
            <p:nvPr/>
          </p:nvSpPr>
          <p:spPr bwMode="auto">
            <a:xfrm>
              <a:off x="2688" y="1776"/>
              <a:ext cx="768" cy="205"/>
            </a:xfrm>
            <a:prstGeom prst="rect">
              <a:avLst/>
            </a:prstGeom>
            <a:noFill/>
            <a:ln w="9525">
              <a:noFill/>
              <a:miter lim="800000"/>
              <a:headEnd/>
              <a:tailEnd/>
            </a:ln>
          </p:spPr>
          <p:txBody>
            <a:bodyPr>
              <a:spAutoFit/>
            </a:bodyPr>
            <a:lstStyle/>
            <a:p>
              <a:pPr eaLnBrk="0" hangingPunct="0">
                <a:spcBef>
                  <a:spcPct val="50000"/>
                </a:spcBef>
              </a:pPr>
              <a:r>
                <a:rPr lang="pt-BR" sz="1600" b="1">
                  <a:solidFill>
                    <a:srgbClr val="FF0000"/>
                  </a:solidFill>
                </a:rPr>
                <a:t>Resíduo</a:t>
              </a:r>
              <a:endParaRPr lang="pt-BR" sz="1600" b="1"/>
            </a:p>
          </p:txBody>
        </p:sp>
        <p:sp>
          <p:nvSpPr>
            <p:cNvPr id="1908765" name="Text Box 29"/>
            <p:cNvSpPr txBox="1">
              <a:spLocks noChangeArrowheads="1"/>
            </p:cNvSpPr>
            <p:nvPr/>
          </p:nvSpPr>
          <p:spPr bwMode="auto">
            <a:xfrm>
              <a:off x="1152" y="1968"/>
              <a:ext cx="768" cy="204"/>
            </a:xfrm>
            <a:prstGeom prst="rect">
              <a:avLst/>
            </a:prstGeom>
            <a:noFill/>
            <a:ln w="9525">
              <a:noFill/>
              <a:miter lim="800000"/>
              <a:headEnd/>
              <a:tailEnd/>
            </a:ln>
          </p:spPr>
          <p:txBody>
            <a:bodyPr>
              <a:spAutoFit/>
            </a:bodyPr>
            <a:lstStyle/>
            <a:p>
              <a:pPr eaLnBrk="0" hangingPunct="0">
                <a:spcBef>
                  <a:spcPct val="50000"/>
                </a:spcBef>
              </a:pPr>
              <a:r>
                <a:rPr lang="pt-BR" sz="1600" b="1">
                  <a:solidFill>
                    <a:srgbClr val="FF0000"/>
                  </a:solidFill>
                </a:rPr>
                <a:t>Resíduo</a:t>
              </a:r>
              <a:endParaRPr lang="pt-BR" sz="1600" b="1"/>
            </a:p>
          </p:txBody>
        </p:sp>
        <p:sp>
          <p:nvSpPr>
            <p:cNvPr id="1908766" name="Line 30"/>
            <p:cNvSpPr>
              <a:spLocks noChangeShapeType="1"/>
            </p:cNvSpPr>
            <p:nvPr/>
          </p:nvSpPr>
          <p:spPr bwMode="auto">
            <a:xfrm>
              <a:off x="1824" y="1536"/>
              <a:ext cx="576" cy="0"/>
            </a:xfrm>
            <a:prstGeom prst="line">
              <a:avLst/>
            </a:prstGeom>
            <a:noFill/>
            <a:ln w="19050">
              <a:solidFill>
                <a:srgbClr val="009900"/>
              </a:solidFill>
              <a:round/>
              <a:headEnd/>
              <a:tailEnd type="triangle" w="med" len="med"/>
            </a:ln>
          </p:spPr>
          <p:txBody>
            <a:bodyPr wrap="none" anchor="ctr"/>
            <a:lstStyle/>
            <a:p>
              <a:endParaRPr lang="en-US"/>
            </a:p>
          </p:txBody>
        </p:sp>
        <p:sp>
          <p:nvSpPr>
            <p:cNvPr id="1908767" name="Line 31"/>
            <p:cNvSpPr>
              <a:spLocks noChangeShapeType="1"/>
            </p:cNvSpPr>
            <p:nvPr/>
          </p:nvSpPr>
          <p:spPr bwMode="auto">
            <a:xfrm>
              <a:off x="3312" y="1488"/>
              <a:ext cx="576" cy="0"/>
            </a:xfrm>
            <a:prstGeom prst="line">
              <a:avLst/>
            </a:prstGeom>
            <a:noFill/>
            <a:ln w="19050">
              <a:solidFill>
                <a:srgbClr val="009900"/>
              </a:solidFill>
              <a:round/>
              <a:headEnd/>
              <a:tailEnd type="triangle" w="med" len="med"/>
            </a:ln>
          </p:spPr>
          <p:txBody>
            <a:bodyPr wrap="none" anchor="ctr"/>
            <a:lstStyle/>
            <a:p>
              <a:endParaRPr lang="en-US"/>
            </a:p>
          </p:txBody>
        </p:sp>
        <p:sp>
          <p:nvSpPr>
            <p:cNvPr id="1908768" name="Line 32"/>
            <p:cNvSpPr>
              <a:spLocks noChangeShapeType="1"/>
            </p:cNvSpPr>
            <p:nvPr/>
          </p:nvSpPr>
          <p:spPr bwMode="auto">
            <a:xfrm>
              <a:off x="4032" y="1824"/>
              <a:ext cx="0" cy="720"/>
            </a:xfrm>
            <a:prstGeom prst="line">
              <a:avLst/>
            </a:prstGeom>
            <a:noFill/>
            <a:ln w="19050">
              <a:solidFill>
                <a:srgbClr val="009900"/>
              </a:solidFill>
              <a:round/>
              <a:headEnd/>
              <a:tailEnd type="triangle" w="med" len="med"/>
            </a:ln>
          </p:spPr>
          <p:txBody>
            <a:bodyPr wrap="none" anchor="ctr"/>
            <a:lstStyle/>
            <a:p>
              <a:endParaRPr lang="en-US"/>
            </a:p>
          </p:txBody>
        </p:sp>
        <p:sp>
          <p:nvSpPr>
            <p:cNvPr id="1908769" name="Line 33"/>
            <p:cNvSpPr>
              <a:spLocks noChangeShapeType="1"/>
            </p:cNvSpPr>
            <p:nvPr/>
          </p:nvSpPr>
          <p:spPr bwMode="auto">
            <a:xfrm flipH="1">
              <a:off x="2832" y="2736"/>
              <a:ext cx="864" cy="0"/>
            </a:xfrm>
            <a:prstGeom prst="line">
              <a:avLst/>
            </a:prstGeom>
            <a:noFill/>
            <a:ln w="19050">
              <a:solidFill>
                <a:srgbClr val="009900"/>
              </a:solidFill>
              <a:round/>
              <a:headEnd/>
              <a:tailEnd type="triangle" w="med" len="med"/>
            </a:ln>
          </p:spPr>
          <p:txBody>
            <a:bodyPr wrap="none" anchor="ctr"/>
            <a:lstStyle/>
            <a:p>
              <a:endParaRPr lang="en-US"/>
            </a:p>
          </p:txBody>
        </p:sp>
        <p:sp>
          <p:nvSpPr>
            <p:cNvPr id="1908770" name="Line 34"/>
            <p:cNvSpPr>
              <a:spLocks noChangeShapeType="1"/>
            </p:cNvSpPr>
            <p:nvPr/>
          </p:nvSpPr>
          <p:spPr bwMode="auto">
            <a:xfrm flipH="1" flipV="1">
              <a:off x="1920" y="1584"/>
              <a:ext cx="0" cy="816"/>
            </a:xfrm>
            <a:prstGeom prst="line">
              <a:avLst/>
            </a:prstGeom>
            <a:noFill/>
            <a:ln w="19050">
              <a:solidFill>
                <a:srgbClr val="009900"/>
              </a:solidFill>
              <a:round/>
              <a:headEnd/>
              <a:tailEnd type="triangle" w="med" len="med"/>
            </a:ln>
          </p:spPr>
          <p:txBody>
            <a:bodyPr wrap="none" anchor="ctr"/>
            <a:lstStyle/>
            <a:p>
              <a:endParaRPr lang="en-US"/>
            </a:p>
          </p:txBody>
        </p:sp>
        <p:sp>
          <p:nvSpPr>
            <p:cNvPr id="1908771" name="Line 35"/>
            <p:cNvSpPr>
              <a:spLocks noChangeShapeType="1"/>
            </p:cNvSpPr>
            <p:nvPr/>
          </p:nvSpPr>
          <p:spPr bwMode="auto">
            <a:xfrm flipV="1">
              <a:off x="2688" y="1536"/>
              <a:ext cx="1008" cy="1056"/>
            </a:xfrm>
            <a:prstGeom prst="line">
              <a:avLst/>
            </a:prstGeom>
            <a:noFill/>
            <a:ln w="19050">
              <a:solidFill>
                <a:srgbClr val="009900"/>
              </a:solidFill>
              <a:round/>
              <a:headEnd/>
              <a:tailEnd type="triangle" w="med" len="med"/>
            </a:ln>
          </p:spPr>
          <p:txBody>
            <a:bodyPr wrap="none" anchor="ctr"/>
            <a:lstStyle/>
            <a:p>
              <a:endParaRPr lang="en-US"/>
            </a:p>
          </p:txBody>
        </p:sp>
        <p:sp>
          <p:nvSpPr>
            <p:cNvPr id="1908772" name="Line 36"/>
            <p:cNvSpPr>
              <a:spLocks noChangeShapeType="1"/>
            </p:cNvSpPr>
            <p:nvPr/>
          </p:nvSpPr>
          <p:spPr bwMode="auto">
            <a:xfrm flipV="1">
              <a:off x="2784" y="2016"/>
              <a:ext cx="1248" cy="672"/>
            </a:xfrm>
            <a:prstGeom prst="line">
              <a:avLst/>
            </a:prstGeom>
            <a:noFill/>
            <a:ln w="19050">
              <a:solidFill>
                <a:srgbClr val="009900"/>
              </a:solidFill>
              <a:round/>
              <a:headEnd/>
              <a:tailEnd type="triangle" w="med" len="med"/>
            </a:ln>
          </p:spPr>
          <p:txBody>
            <a:bodyPr wrap="none" anchor="ctr"/>
            <a:lstStyle/>
            <a:p>
              <a:endParaRPr lang="en-US"/>
            </a:p>
          </p:txBody>
        </p:sp>
      </p:grpSp>
      <p:sp>
        <p:nvSpPr>
          <p:cNvPr id="1908739" name="Rectangle 2"/>
          <p:cNvSpPr txBox="1">
            <a:spLocks noChangeArrowheads="1"/>
          </p:cNvSpPr>
          <p:nvPr/>
        </p:nvSpPr>
        <p:spPr bwMode="auto">
          <a:xfrm>
            <a:off x="971550" y="188913"/>
            <a:ext cx="7776914" cy="1143000"/>
          </a:xfrm>
          <a:prstGeom prst="rect">
            <a:avLst/>
          </a:prstGeom>
          <a:noFill/>
          <a:ln w="9525">
            <a:noFill/>
            <a:miter lim="800000"/>
            <a:headEnd/>
            <a:tailEnd/>
          </a:ln>
        </p:spPr>
        <p:txBody>
          <a:bodyPr anchor="ctr"/>
          <a:lstStyle/>
          <a:p>
            <a:pPr algn="r"/>
            <a:r>
              <a:rPr lang="en-US" sz="3200" i="1" dirty="0" err="1">
                <a:solidFill>
                  <a:schemeClr val="accent2"/>
                </a:solidFill>
                <a:latin typeface="Trebuchet MS" pitchFamily="34" charset="0"/>
              </a:rPr>
              <a:t>Modelagem</a:t>
            </a:r>
            <a:r>
              <a:rPr lang="en-US" sz="3200" i="1" dirty="0">
                <a:solidFill>
                  <a:schemeClr val="accent2"/>
                </a:solidFill>
                <a:latin typeface="Trebuchet MS" pitchFamily="34" charset="0"/>
              </a:rPr>
              <a:t> do </a:t>
            </a:r>
            <a:r>
              <a:rPr lang="en-US" sz="3200" i="1" dirty="0" err="1">
                <a:solidFill>
                  <a:schemeClr val="accent2"/>
                </a:solidFill>
                <a:latin typeface="Trebuchet MS" pitchFamily="34" charset="0"/>
              </a:rPr>
              <a:t>Sistema</a:t>
            </a:r>
            <a:r>
              <a:rPr lang="en-US" sz="3200" i="1" dirty="0">
                <a:solidFill>
                  <a:schemeClr val="accent2"/>
                </a:solidFill>
                <a:latin typeface="Trebuchet MS" pitchFamily="34" charset="0"/>
              </a:rPr>
              <a:t> de </a:t>
            </a:r>
            <a:r>
              <a:rPr lang="en-US" sz="3200" i="1" dirty="0" err="1">
                <a:solidFill>
                  <a:schemeClr val="accent2"/>
                </a:solidFill>
                <a:latin typeface="Trebuchet MS" pitchFamily="34" charset="0"/>
              </a:rPr>
              <a:t>Produto</a:t>
            </a:r>
            <a:r>
              <a:rPr lang="en-US" sz="3200" i="1" dirty="0">
                <a:solidFill>
                  <a:schemeClr val="accent2"/>
                </a:solidFill>
                <a:latin typeface="Trebuchet MS" pitchFamily="34" charset="0"/>
              </a:rPr>
              <a:t> – </a:t>
            </a:r>
            <a:r>
              <a:rPr lang="en-US" sz="3200" i="1" dirty="0" err="1">
                <a:solidFill>
                  <a:schemeClr val="accent2"/>
                </a:solidFill>
                <a:latin typeface="Trebuchet MS" pitchFamily="34" charset="0"/>
              </a:rPr>
              <a:t>Fluxograma</a:t>
            </a:r>
            <a:r>
              <a:rPr lang="en-US" sz="3200" i="1" dirty="0">
                <a:solidFill>
                  <a:schemeClr val="accent2"/>
                </a:solidFill>
                <a:latin typeface="Trebuchet MS" pitchFamily="34" charset="0"/>
              </a:rPr>
              <a:t> do </a:t>
            </a:r>
            <a:r>
              <a:rPr lang="en-US" sz="3200" i="1" dirty="0" err="1">
                <a:solidFill>
                  <a:schemeClr val="accent2"/>
                </a:solidFill>
                <a:latin typeface="Trebuchet MS" pitchFamily="34" charset="0"/>
              </a:rPr>
              <a:t>Ciclo</a:t>
            </a:r>
            <a:r>
              <a:rPr lang="en-US" sz="3200" i="1" dirty="0">
                <a:solidFill>
                  <a:schemeClr val="accent2"/>
                </a:solidFill>
                <a:latin typeface="Trebuchet MS" pitchFamily="34" charset="0"/>
              </a:rPr>
              <a:t> de Vida do </a:t>
            </a:r>
            <a:r>
              <a:rPr lang="en-US" sz="3200" i="1" dirty="0" err="1">
                <a:solidFill>
                  <a:schemeClr val="accent2"/>
                </a:solidFill>
                <a:latin typeface="Trebuchet MS" pitchFamily="34" charset="0"/>
              </a:rPr>
              <a:t>Produto</a:t>
            </a:r>
            <a:endParaRPr lang="en-US" sz="3200" i="1" dirty="0">
              <a:solidFill>
                <a:schemeClr val="accent2"/>
              </a:solidFill>
              <a:latin typeface="Trebuchet MS"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5" name="Espaço Reservado para Rodapé 1"/>
          <p:cNvSpPr>
            <a:spLocks noGrp="1"/>
          </p:cNvSpPr>
          <p:nvPr>
            <p:ph type="ftr" sz="quarter" idx="10"/>
          </p:nvPr>
        </p:nvSpPr>
        <p:spPr>
          <a:noFill/>
        </p:spPr>
        <p:txBody>
          <a:bodyPr/>
          <a:lstStyle/>
          <a:p>
            <a:r>
              <a:rPr lang="pt-BR"/>
              <a:t>Adequação Ambiental de Empresas - Prof. Aldo R. Ometto - </a:t>
            </a:r>
            <a:fld id="{9B189219-AFE2-411E-829A-63F55D8C4A23}" type="slidenum">
              <a:rPr lang="pt-BR" smtClean="0"/>
              <a:pPr/>
              <a:t>32</a:t>
            </a:fld>
            <a:endParaRPr lang="pt-BR"/>
          </a:p>
        </p:txBody>
      </p:sp>
      <p:sp>
        <p:nvSpPr>
          <p:cNvPr id="197634" name="Text Box 9"/>
          <p:cNvSpPr txBox="1">
            <a:spLocks noChangeArrowheads="1"/>
          </p:cNvSpPr>
          <p:nvPr/>
        </p:nvSpPr>
        <p:spPr bwMode="auto">
          <a:xfrm>
            <a:off x="609600" y="2286000"/>
            <a:ext cx="2819400" cy="609600"/>
          </a:xfrm>
          <a:prstGeom prst="rect">
            <a:avLst/>
          </a:prstGeom>
          <a:noFill/>
          <a:ln w="9525">
            <a:noFill/>
            <a:miter lim="800000"/>
            <a:headEnd/>
            <a:tailEnd/>
          </a:ln>
        </p:spPr>
        <p:txBody>
          <a:bodyPr lIns="90000" tIns="46800" rIns="90000" bIns="46800">
            <a:spAutoFit/>
          </a:bodyPr>
          <a:lstStyle/>
          <a:p>
            <a:pPr algn="ctr" eaLnBrk="0" hangingPunct="0">
              <a:defRPr/>
            </a:pPr>
            <a:r>
              <a:rPr lang="pt-BR" sz="2000">
                <a:solidFill>
                  <a:srgbClr val="0000CC"/>
                </a:solidFill>
                <a:effectLst>
                  <a:outerShdw blurRad="38100" dist="38100" dir="2700000" algn="tl">
                    <a:srgbClr val="C0C0C0"/>
                  </a:outerShdw>
                </a:effectLst>
                <a:latin typeface="Calibri" pitchFamily="34" charset="0"/>
              </a:rPr>
              <a:t>Fluxos Elementares</a:t>
            </a:r>
          </a:p>
          <a:p>
            <a:pPr algn="ctr" eaLnBrk="0" hangingPunct="0">
              <a:defRPr/>
            </a:pPr>
            <a:r>
              <a:rPr lang="pt-BR" sz="1400">
                <a:solidFill>
                  <a:srgbClr val="0000CC"/>
                </a:solidFill>
                <a:effectLst>
                  <a:outerShdw blurRad="38100" dist="38100" dir="2700000" algn="tl">
                    <a:srgbClr val="C0C0C0"/>
                  </a:outerShdw>
                </a:effectLst>
                <a:latin typeface="Calibri" pitchFamily="34" charset="0"/>
              </a:rPr>
              <a:t>(sem transformações humanas)</a:t>
            </a:r>
          </a:p>
        </p:txBody>
      </p:sp>
      <p:sp>
        <p:nvSpPr>
          <p:cNvPr id="1910787" name="Rectangle 2"/>
          <p:cNvSpPr txBox="1">
            <a:spLocks noChangeArrowheads="1"/>
          </p:cNvSpPr>
          <p:nvPr/>
        </p:nvSpPr>
        <p:spPr bwMode="auto">
          <a:xfrm>
            <a:off x="838200" y="152400"/>
            <a:ext cx="8153400" cy="6858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Extra</a:t>
            </a:r>
            <a:r>
              <a:rPr lang="en-US" sz="3200" i="1">
                <a:solidFill>
                  <a:schemeClr val="accent2"/>
                </a:solidFill>
                <a:latin typeface="Calibri" pitchFamily="34" charset="0"/>
              </a:rPr>
              <a:t>ç</a:t>
            </a:r>
            <a:r>
              <a:rPr lang="en-US" sz="3200" i="1">
                <a:solidFill>
                  <a:schemeClr val="accent2"/>
                </a:solidFill>
                <a:latin typeface="Trebuchet MS" pitchFamily="34" charset="0"/>
              </a:rPr>
              <a:t>ão de Mat</a:t>
            </a:r>
            <a:r>
              <a:rPr lang="en-US" sz="3200" i="1">
                <a:solidFill>
                  <a:schemeClr val="accent2"/>
                </a:solidFill>
                <a:latin typeface="Calibri" pitchFamily="34" charset="0"/>
              </a:rPr>
              <a:t>é</a:t>
            </a:r>
            <a:r>
              <a:rPr lang="en-US" sz="3200" i="1">
                <a:solidFill>
                  <a:schemeClr val="accent2"/>
                </a:solidFill>
                <a:latin typeface="Trebuchet MS" pitchFamily="34" charset="0"/>
              </a:rPr>
              <a:t>rias-Primas</a:t>
            </a:r>
          </a:p>
        </p:txBody>
      </p:sp>
      <p:sp>
        <p:nvSpPr>
          <p:cNvPr id="2" name="Rectangle 2"/>
          <p:cNvSpPr txBox="1">
            <a:spLocks noChangeArrowheads="1"/>
          </p:cNvSpPr>
          <p:nvPr/>
        </p:nvSpPr>
        <p:spPr>
          <a:xfrm>
            <a:off x="0" y="838200"/>
            <a:ext cx="9144000" cy="685800"/>
          </a:xfrm>
          <a:prstGeom prst="rect">
            <a:avLst/>
          </a:prstGeom>
        </p:spPr>
        <p:txBody>
          <a:bodyPr anchor="ctr"/>
          <a:lstStyle/>
          <a:p>
            <a:pPr algn="ctr">
              <a:defRPr/>
            </a:pPr>
            <a:r>
              <a:rPr lang="en-US" sz="3200">
                <a:solidFill>
                  <a:srgbClr val="3333FF"/>
                </a:solidFill>
                <a:effectLst>
                  <a:outerShdw blurRad="38100" dist="38100" dir="2700000" algn="tl">
                    <a:srgbClr val="C0C0C0"/>
                  </a:outerShdw>
                </a:effectLst>
                <a:latin typeface="Calibri" pitchFamily="34" charset="0"/>
              </a:rPr>
              <a:t>Mineração</a:t>
            </a:r>
          </a:p>
        </p:txBody>
      </p:sp>
      <p:sp>
        <p:nvSpPr>
          <p:cNvPr id="197637" name="Text Box 9"/>
          <p:cNvSpPr txBox="1">
            <a:spLocks noChangeArrowheads="1"/>
          </p:cNvSpPr>
          <p:nvPr/>
        </p:nvSpPr>
        <p:spPr bwMode="auto">
          <a:xfrm>
            <a:off x="6781800" y="2422525"/>
            <a:ext cx="2209800" cy="396875"/>
          </a:xfrm>
          <a:prstGeom prst="rect">
            <a:avLst/>
          </a:prstGeom>
          <a:noFill/>
          <a:ln w="9525">
            <a:noFill/>
            <a:miter lim="800000"/>
            <a:headEnd/>
            <a:tailEnd/>
          </a:ln>
        </p:spPr>
        <p:txBody>
          <a:bodyPr lIns="90000" tIns="46800" rIns="90000" bIns="46800">
            <a:spAutoFit/>
          </a:bodyPr>
          <a:lstStyle/>
          <a:p>
            <a:pPr algn="ctr" eaLnBrk="0" hangingPunct="0">
              <a:defRPr/>
            </a:pPr>
            <a:r>
              <a:rPr lang="pt-BR" sz="2000">
                <a:solidFill>
                  <a:srgbClr val="0000CC"/>
                </a:solidFill>
                <a:effectLst>
                  <a:outerShdw blurRad="38100" dist="38100" dir="2700000" algn="tl">
                    <a:srgbClr val="C0C0C0"/>
                  </a:outerShdw>
                </a:effectLst>
                <a:latin typeface="Calibri" pitchFamily="34" charset="0"/>
              </a:rPr>
              <a:t>Saídas</a:t>
            </a:r>
          </a:p>
        </p:txBody>
      </p:sp>
      <p:grpSp>
        <p:nvGrpSpPr>
          <p:cNvPr id="8" name="Group 6"/>
          <p:cNvGrpSpPr>
            <a:grpSpLocks/>
          </p:cNvGrpSpPr>
          <p:nvPr/>
        </p:nvGrpSpPr>
        <p:grpSpPr bwMode="auto">
          <a:xfrm>
            <a:off x="538163" y="2971800"/>
            <a:ext cx="8224837" cy="2286000"/>
            <a:chOff x="243" y="1536"/>
            <a:chExt cx="5181" cy="1440"/>
          </a:xfrm>
        </p:grpSpPr>
        <p:grpSp>
          <p:nvGrpSpPr>
            <p:cNvPr id="9" name="Group 7"/>
            <p:cNvGrpSpPr>
              <a:grpSpLocks/>
            </p:cNvGrpSpPr>
            <p:nvPr/>
          </p:nvGrpSpPr>
          <p:grpSpPr bwMode="auto">
            <a:xfrm>
              <a:off x="1203" y="1536"/>
              <a:ext cx="4029" cy="1440"/>
              <a:chOff x="1104" y="1248"/>
              <a:chExt cx="4029" cy="1440"/>
            </a:xfrm>
          </p:grpSpPr>
          <p:sp>
            <p:nvSpPr>
              <p:cNvPr id="1910798" name="Rectangle 3"/>
              <p:cNvSpPr>
                <a:spLocks noChangeArrowheads="1"/>
              </p:cNvSpPr>
              <p:nvPr/>
            </p:nvSpPr>
            <p:spPr bwMode="auto">
              <a:xfrm>
                <a:off x="1104" y="1248"/>
                <a:ext cx="3024" cy="1440"/>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3" name="Text Box 4"/>
              <p:cNvSpPr txBox="1">
                <a:spLocks noChangeArrowheads="1"/>
              </p:cNvSpPr>
              <p:nvPr/>
            </p:nvSpPr>
            <p:spPr bwMode="auto">
              <a:xfrm>
                <a:off x="1200" y="1377"/>
                <a:ext cx="1344"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Extração</a:t>
                </a:r>
              </a:p>
            </p:txBody>
          </p:sp>
          <p:sp>
            <p:nvSpPr>
              <p:cNvPr id="31" name="Text Box 8"/>
              <p:cNvSpPr txBox="1">
                <a:spLocks noChangeArrowheads="1"/>
              </p:cNvSpPr>
              <p:nvPr/>
            </p:nvSpPr>
            <p:spPr bwMode="auto">
              <a:xfrm>
                <a:off x="1230" y="2046"/>
                <a:ext cx="1296"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Beneficiamento</a:t>
                </a:r>
              </a:p>
            </p:txBody>
          </p:sp>
          <p:sp>
            <p:nvSpPr>
              <p:cNvPr id="4" name="Text Box 8"/>
              <p:cNvSpPr txBox="1">
                <a:spLocks noChangeArrowheads="1"/>
              </p:cNvSpPr>
              <p:nvPr/>
            </p:nvSpPr>
            <p:spPr bwMode="auto">
              <a:xfrm>
                <a:off x="2880" y="2048"/>
                <a:ext cx="912"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Refino</a:t>
                </a:r>
              </a:p>
            </p:txBody>
          </p:sp>
          <p:sp>
            <p:nvSpPr>
              <p:cNvPr id="5" name="Text Box 8"/>
              <p:cNvSpPr txBox="1">
                <a:spLocks noChangeArrowheads="1"/>
              </p:cNvSpPr>
              <p:nvPr/>
            </p:nvSpPr>
            <p:spPr bwMode="auto">
              <a:xfrm>
                <a:off x="4128" y="2051"/>
                <a:ext cx="1005"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Manufatura</a:t>
                </a:r>
              </a:p>
            </p:txBody>
          </p:sp>
          <p:cxnSp>
            <p:nvCxnSpPr>
              <p:cNvPr id="1910803" name="AutoShape 13"/>
              <p:cNvCxnSpPr>
                <a:cxnSpLocks noChangeShapeType="1"/>
                <a:endCxn id="31" idx="0"/>
              </p:cNvCxnSpPr>
              <p:nvPr/>
            </p:nvCxnSpPr>
            <p:spPr bwMode="auto">
              <a:xfrm>
                <a:off x="1872" y="1633"/>
                <a:ext cx="6" cy="413"/>
              </a:xfrm>
              <a:prstGeom prst="straightConnector1">
                <a:avLst/>
              </a:prstGeom>
              <a:noFill/>
              <a:ln w="19050">
                <a:solidFill>
                  <a:schemeClr val="bg1"/>
                </a:solidFill>
                <a:round/>
                <a:headEnd/>
                <a:tailEnd type="arrow" w="med" len="med"/>
              </a:ln>
            </p:spPr>
          </p:cxnSp>
          <p:cxnSp>
            <p:nvCxnSpPr>
              <p:cNvPr id="1910804" name="AutoShape 14"/>
              <p:cNvCxnSpPr>
                <a:cxnSpLocks noChangeShapeType="1"/>
                <a:stCxn id="31" idx="3"/>
              </p:cNvCxnSpPr>
              <p:nvPr/>
            </p:nvCxnSpPr>
            <p:spPr bwMode="auto">
              <a:xfrm>
                <a:off x="2526" y="2174"/>
                <a:ext cx="354" cy="2"/>
              </a:xfrm>
              <a:prstGeom prst="straightConnector1">
                <a:avLst/>
              </a:prstGeom>
              <a:noFill/>
              <a:ln w="19050">
                <a:solidFill>
                  <a:schemeClr val="bg1"/>
                </a:solidFill>
                <a:round/>
                <a:headEnd/>
                <a:tailEnd type="arrow" w="med" len="med"/>
              </a:ln>
            </p:spPr>
          </p:cxnSp>
          <p:cxnSp>
            <p:nvCxnSpPr>
              <p:cNvPr id="1910805" name="AutoShape 15"/>
              <p:cNvCxnSpPr>
                <a:cxnSpLocks noChangeShapeType="1"/>
              </p:cNvCxnSpPr>
              <p:nvPr/>
            </p:nvCxnSpPr>
            <p:spPr bwMode="auto">
              <a:xfrm>
                <a:off x="3792" y="2176"/>
                <a:ext cx="336" cy="3"/>
              </a:xfrm>
              <a:prstGeom prst="straightConnector1">
                <a:avLst/>
              </a:prstGeom>
              <a:noFill/>
              <a:ln w="19050">
                <a:solidFill>
                  <a:schemeClr val="bg1"/>
                </a:solidFill>
                <a:round/>
                <a:headEnd/>
                <a:tailEnd type="arrow" w="med" len="med"/>
              </a:ln>
            </p:spPr>
          </p:cxnSp>
        </p:grpSp>
        <p:sp>
          <p:nvSpPr>
            <p:cNvPr id="27" name="Text Box 4"/>
            <p:cNvSpPr txBox="1">
              <a:spLocks noChangeArrowheads="1"/>
            </p:cNvSpPr>
            <p:nvPr/>
          </p:nvSpPr>
          <p:spPr bwMode="auto">
            <a:xfrm>
              <a:off x="243" y="1808"/>
              <a:ext cx="864"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Minério</a:t>
              </a:r>
            </a:p>
          </p:txBody>
        </p:sp>
        <p:cxnSp>
          <p:nvCxnSpPr>
            <p:cNvPr id="1910793" name="AutoShape 17"/>
            <p:cNvCxnSpPr>
              <a:cxnSpLocks noChangeShapeType="1"/>
              <a:stCxn id="27" idx="2"/>
              <a:endCxn id="1910798" idx="1"/>
            </p:cNvCxnSpPr>
            <p:nvPr/>
          </p:nvCxnSpPr>
          <p:spPr bwMode="auto">
            <a:xfrm rot="16200000" flipH="1">
              <a:off x="843" y="1896"/>
              <a:ext cx="192" cy="528"/>
            </a:xfrm>
            <a:prstGeom prst="bentConnector2">
              <a:avLst/>
            </a:prstGeom>
            <a:noFill/>
            <a:ln w="19050">
              <a:solidFill>
                <a:srgbClr val="0000FF"/>
              </a:solidFill>
              <a:miter lim="800000"/>
              <a:headEnd/>
              <a:tailEnd type="arrow" w="med" len="med"/>
            </a:ln>
          </p:spPr>
        </p:cxnSp>
        <p:sp>
          <p:nvSpPr>
            <p:cNvPr id="6" name="Text Box 4"/>
            <p:cNvSpPr txBox="1">
              <a:spLocks noChangeArrowheads="1"/>
            </p:cNvSpPr>
            <p:nvPr/>
          </p:nvSpPr>
          <p:spPr bwMode="auto">
            <a:xfrm>
              <a:off x="4560" y="1632"/>
              <a:ext cx="864"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Materiais</a:t>
              </a:r>
            </a:p>
          </p:txBody>
        </p:sp>
        <p:sp>
          <p:nvSpPr>
            <p:cNvPr id="7" name="Text Box 4"/>
            <p:cNvSpPr txBox="1">
              <a:spLocks noChangeArrowheads="1"/>
            </p:cNvSpPr>
            <p:nvPr/>
          </p:nvSpPr>
          <p:spPr bwMode="auto">
            <a:xfrm>
              <a:off x="4560" y="1952"/>
              <a:ext cx="864"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Energia</a:t>
              </a:r>
            </a:p>
          </p:txBody>
        </p:sp>
        <p:sp>
          <p:nvSpPr>
            <p:cNvPr id="1910796" name="Line 20"/>
            <p:cNvSpPr>
              <a:spLocks noChangeShapeType="1"/>
            </p:cNvSpPr>
            <p:nvPr/>
          </p:nvSpPr>
          <p:spPr bwMode="auto">
            <a:xfrm>
              <a:off x="4224" y="1764"/>
              <a:ext cx="336" cy="0"/>
            </a:xfrm>
            <a:prstGeom prst="line">
              <a:avLst/>
            </a:prstGeom>
            <a:noFill/>
            <a:ln w="19050">
              <a:solidFill>
                <a:srgbClr val="0000FF"/>
              </a:solidFill>
              <a:round/>
              <a:headEnd/>
              <a:tailEnd type="arrow" w="med" len="med"/>
            </a:ln>
          </p:spPr>
          <p:txBody>
            <a:bodyPr/>
            <a:lstStyle/>
            <a:p>
              <a:endParaRPr lang="en-US"/>
            </a:p>
          </p:txBody>
        </p:sp>
        <p:sp>
          <p:nvSpPr>
            <p:cNvPr id="1910797" name="Line 21"/>
            <p:cNvSpPr>
              <a:spLocks noChangeShapeType="1"/>
            </p:cNvSpPr>
            <p:nvPr/>
          </p:nvSpPr>
          <p:spPr bwMode="auto">
            <a:xfrm>
              <a:off x="4224" y="2091"/>
              <a:ext cx="336" cy="0"/>
            </a:xfrm>
            <a:prstGeom prst="line">
              <a:avLst/>
            </a:prstGeom>
            <a:noFill/>
            <a:ln w="19050">
              <a:solidFill>
                <a:srgbClr val="0000FF"/>
              </a:solidFill>
              <a:round/>
              <a:headEnd/>
              <a:tailEnd type="arrow" w="med" len="med"/>
            </a:ln>
          </p:spPr>
          <p:txBody>
            <a:bodyPr/>
            <a:lstStyle/>
            <a:p>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3" name="Espaço Reservado para Rodapé 1"/>
          <p:cNvSpPr>
            <a:spLocks noGrp="1"/>
          </p:cNvSpPr>
          <p:nvPr>
            <p:ph type="ftr" sz="quarter" idx="10"/>
          </p:nvPr>
        </p:nvSpPr>
        <p:spPr>
          <a:noFill/>
        </p:spPr>
        <p:txBody>
          <a:bodyPr/>
          <a:lstStyle/>
          <a:p>
            <a:r>
              <a:rPr lang="pt-BR"/>
              <a:t>Adequação Ambiental de Empresas - Prof. Aldo R. Ometto - </a:t>
            </a:r>
            <a:fld id="{5AF750D7-C901-45C9-9C8A-25ED0D4B0141}" type="slidenum">
              <a:rPr lang="pt-BR" smtClean="0"/>
              <a:pPr/>
              <a:t>33</a:t>
            </a:fld>
            <a:endParaRPr lang="pt-BR"/>
          </a:p>
        </p:txBody>
      </p:sp>
      <p:sp>
        <p:nvSpPr>
          <p:cNvPr id="2" name="Rectangle 2"/>
          <p:cNvSpPr txBox="1">
            <a:spLocks noChangeArrowheads="1"/>
          </p:cNvSpPr>
          <p:nvPr/>
        </p:nvSpPr>
        <p:spPr>
          <a:xfrm>
            <a:off x="0" y="838200"/>
            <a:ext cx="9144000" cy="685800"/>
          </a:xfrm>
          <a:prstGeom prst="rect">
            <a:avLst/>
          </a:prstGeom>
        </p:spPr>
        <p:txBody>
          <a:bodyPr anchor="ctr"/>
          <a:lstStyle/>
          <a:p>
            <a:pPr algn="ctr">
              <a:defRPr/>
            </a:pPr>
            <a:r>
              <a:rPr lang="en-US" sz="3200">
                <a:solidFill>
                  <a:srgbClr val="3333FF"/>
                </a:solidFill>
                <a:effectLst>
                  <a:outerShdw blurRad="38100" dist="38100" dir="2700000" algn="tl">
                    <a:srgbClr val="C0C0C0"/>
                  </a:outerShdw>
                </a:effectLst>
                <a:latin typeface="Calibri" pitchFamily="34" charset="0"/>
              </a:rPr>
              <a:t>Processos Elementares</a:t>
            </a:r>
          </a:p>
        </p:txBody>
      </p:sp>
      <p:grpSp>
        <p:nvGrpSpPr>
          <p:cNvPr id="12" name="Group 4"/>
          <p:cNvGrpSpPr>
            <a:grpSpLocks/>
          </p:cNvGrpSpPr>
          <p:nvPr/>
        </p:nvGrpSpPr>
        <p:grpSpPr bwMode="auto">
          <a:xfrm>
            <a:off x="1071563" y="1828800"/>
            <a:ext cx="6867525" cy="4600575"/>
            <a:chOff x="675" y="1152"/>
            <a:chExt cx="4326" cy="2898"/>
          </a:xfrm>
        </p:grpSpPr>
        <p:sp>
          <p:nvSpPr>
            <p:cNvPr id="31" name="Text Box 8"/>
            <p:cNvSpPr txBox="1">
              <a:spLocks noChangeArrowheads="1"/>
            </p:cNvSpPr>
            <p:nvPr/>
          </p:nvSpPr>
          <p:spPr bwMode="auto">
            <a:xfrm>
              <a:off x="2394" y="3794"/>
              <a:ext cx="1005"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Manufatura</a:t>
              </a:r>
            </a:p>
          </p:txBody>
        </p:sp>
        <p:sp>
          <p:nvSpPr>
            <p:cNvPr id="27" name="Text Box 4"/>
            <p:cNvSpPr txBox="1">
              <a:spLocks noChangeArrowheads="1"/>
            </p:cNvSpPr>
            <p:nvPr/>
          </p:nvSpPr>
          <p:spPr bwMode="auto">
            <a:xfrm>
              <a:off x="675" y="1152"/>
              <a:ext cx="1104" cy="19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Minério</a:t>
              </a:r>
            </a:p>
          </p:txBody>
        </p:sp>
        <p:sp>
          <p:nvSpPr>
            <p:cNvPr id="1912839" name="Rectangle 3"/>
            <p:cNvSpPr>
              <a:spLocks noChangeArrowheads="1"/>
            </p:cNvSpPr>
            <p:nvPr/>
          </p:nvSpPr>
          <p:spPr bwMode="auto">
            <a:xfrm>
              <a:off x="2118" y="1296"/>
              <a:ext cx="1533" cy="2496"/>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3" name="Text Box 4"/>
            <p:cNvSpPr txBox="1">
              <a:spLocks noChangeArrowheads="1"/>
            </p:cNvSpPr>
            <p:nvPr/>
          </p:nvSpPr>
          <p:spPr bwMode="auto">
            <a:xfrm>
              <a:off x="2214" y="1475"/>
              <a:ext cx="1344"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Extração</a:t>
              </a:r>
            </a:p>
          </p:txBody>
        </p:sp>
        <p:sp>
          <p:nvSpPr>
            <p:cNvPr id="4" name="Text Box 8"/>
            <p:cNvSpPr txBox="1">
              <a:spLocks noChangeArrowheads="1"/>
            </p:cNvSpPr>
            <p:nvPr/>
          </p:nvSpPr>
          <p:spPr bwMode="auto">
            <a:xfrm>
              <a:off x="2244" y="2306"/>
              <a:ext cx="1296"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Beneficiamento</a:t>
              </a:r>
            </a:p>
          </p:txBody>
        </p:sp>
        <p:sp>
          <p:nvSpPr>
            <p:cNvPr id="5" name="Text Box 8"/>
            <p:cNvSpPr txBox="1">
              <a:spLocks noChangeArrowheads="1"/>
            </p:cNvSpPr>
            <p:nvPr/>
          </p:nvSpPr>
          <p:spPr bwMode="auto">
            <a:xfrm>
              <a:off x="2271" y="3078"/>
              <a:ext cx="1248"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Refino</a:t>
              </a:r>
            </a:p>
          </p:txBody>
        </p:sp>
        <p:cxnSp>
          <p:nvCxnSpPr>
            <p:cNvPr id="1912843" name="AutoShape 11"/>
            <p:cNvCxnSpPr>
              <a:cxnSpLocks noChangeShapeType="1"/>
            </p:cNvCxnSpPr>
            <p:nvPr/>
          </p:nvCxnSpPr>
          <p:spPr bwMode="auto">
            <a:xfrm>
              <a:off x="2886" y="1731"/>
              <a:ext cx="6" cy="575"/>
            </a:xfrm>
            <a:prstGeom prst="straightConnector1">
              <a:avLst/>
            </a:prstGeom>
            <a:noFill/>
            <a:ln w="19050">
              <a:solidFill>
                <a:schemeClr val="bg1"/>
              </a:solidFill>
              <a:round/>
              <a:headEnd/>
              <a:tailEnd type="arrow" w="med" len="med"/>
            </a:ln>
          </p:spPr>
        </p:cxnSp>
        <p:cxnSp>
          <p:nvCxnSpPr>
            <p:cNvPr id="1912844" name="AutoShape 12"/>
            <p:cNvCxnSpPr>
              <a:cxnSpLocks noChangeShapeType="1"/>
            </p:cNvCxnSpPr>
            <p:nvPr/>
          </p:nvCxnSpPr>
          <p:spPr bwMode="auto">
            <a:xfrm>
              <a:off x="2892" y="2562"/>
              <a:ext cx="3" cy="516"/>
            </a:xfrm>
            <a:prstGeom prst="straightConnector1">
              <a:avLst/>
            </a:prstGeom>
            <a:noFill/>
            <a:ln w="19050">
              <a:solidFill>
                <a:schemeClr val="bg1"/>
              </a:solidFill>
              <a:round/>
              <a:headEnd/>
              <a:tailEnd type="arrow" w="med" len="med"/>
            </a:ln>
          </p:spPr>
        </p:cxnSp>
        <p:sp>
          <p:nvSpPr>
            <p:cNvPr id="6" name="Text Box 4"/>
            <p:cNvSpPr txBox="1">
              <a:spLocks noChangeArrowheads="1"/>
            </p:cNvSpPr>
            <p:nvPr/>
          </p:nvSpPr>
          <p:spPr bwMode="auto">
            <a:xfrm>
              <a:off x="675" y="1421"/>
              <a:ext cx="1104"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cxnSp>
          <p:nvCxnSpPr>
            <p:cNvPr id="1912846" name="AutoShape 14"/>
            <p:cNvCxnSpPr>
              <a:cxnSpLocks noChangeShapeType="1"/>
              <a:stCxn id="27" idx="3"/>
            </p:cNvCxnSpPr>
            <p:nvPr/>
          </p:nvCxnSpPr>
          <p:spPr bwMode="auto">
            <a:xfrm>
              <a:off x="1779" y="1251"/>
              <a:ext cx="435" cy="352"/>
            </a:xfrm>
            <a:prstGeom prst="bentConnector3">
              <a:avLst>
                <a:gd name="adj1" fmla="val 49884"/>
              </a:avLst>
            </a:prstGeom>
            <a:noFill/>
            <a:ln w="19050">
              <a:solidFill>
                <a:srgbClr val="0000FF"/>
              </a:solidFill>
              <a:miter lim="800000"/>
              <a:headEnd/>
              <a:tailEnd type="arrow" w="med" len="med"/>
            </a:ln>
          </p:spPr>
        </p:cxnSp>
        <p:cxnSp>
          <p:nvCxnSpPr>
            <p:cNvPr id="1912847" name="AutoShape 15"/>
            <p:cNvCxnSpPr>
              <a:cxnSpLocks noChangeShapeType="1"/>
            </p:cNvCxnSpPr>
            <p:nvPr/>
          </p:nvCxnSpPr>
          <p:spPr bwMode="auto">
            <a:xfrm flipV="1">
              <a:off x="1779" y="1603"/>
              <a:ext cx="435" cy="118"/>
            </a:xfrm>
            <a:prstGeom prst="bentConnector3">
              <a:avLst>
                <a:gd name="adj1" fmla="val 49884"/>
              </a:avLst>
            </a:prstGeom>
            <a:noFill/>
            <a:ln w="19050">
              <a:solidFill>
                <a:srgbClr val="0000FF"/>
              </a:solidFill>
              <a:miter lim="800000"/>
              <a:headEnd/>
              <a:tailEnd type="arrow" w="med" len="med"/>
            </a:ln>
          </p:spPr>
        </p:cxnSp>
        <p:sp>
          <p:nvSpPr>
            <p:cNvPr id="7" name="Text Box 4"/>
            <p:cNvSpPr txBox="1">
              <a:spLocks noChangeArrowheads="1"/>
            </p:cNvSpPr>
            <p:nvPr/>
          </p:nvSpPr>
          <p:spPr bwMode="auto">
            <a:xfrm>
              <a:off x="675" y="2136"/>
              <a:ext cx="1104"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8" name="Text Box 4"/>
            <p:cNvSpPr txBox="1">
              <a:spLocks noChangeArrowheads="1"/>
            </p:cNvSpPr>
            <p:nvPr/>
          </p:nvSpPr>
          <p:spPr bwMode="auto">
            <a:xfrm>
              <a:off x="675" y="2904"/>
              <a:ext cx="1104"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cxnSp>
          <p:nvCxnSpPr>
            <p:cNvPr id="1912850" name="AutoShape 18"/>
            <p:cNvCxnSpPr>
              <a:cxnSpLocks noChangeShapeType="1"/>
            </p:cNvCxnSpPr>
            <p:nvPr/>
          </p:nvCxnSpPr>
          <p:spPr bwMode="auto">
            <a:xfrm flipV="1">
              <a:off x="1779" y="2434"/>
              <a:ext cx="465" cy="2"/>
            </a:xfrm>
            <a:prstGeom prst="straightConnector1">
              <a:avLst/>
            </a:prstGeom>
            <a:noFill/>
            <a:ln w="19050">
              <a:solidFill>
                <a:srgbClr val="0000FF"/>
              </a:solidFill>
              <a:round/>
              <a:headEnd/>
              <a:tailEnd type="arrow" w="med" len="med"/>
            </a:ln>
          </p:spPr>
        </p:cxnSp>
        <p:cxnSp>
          <p:nvCxnSpPr>
            <p:cNvPr id="1912851" name="AutoShape 19"/>
            <p:cNvCxnSpPr>
              <a:cxnSpLocks noChangeShapeType="1"/>
            </p:cNvCxnSpPr>
            <p:nvPr/>
          </p:nvCxnSpPr>
          <p:spPr bwMode="auto">
            <a:xfrm>
              <a:off x="1779" y="3204"/>
              <a:ext cx="492" cy="2"/>
            </a:xfrm>
            <a:prstGeom prst="straightConnector1">
              <a:avLst/>
            </a:prstGeom>
            <a:noFill/>
            <a:ln w="19050">
              <a:solidFill>
                <a:srgbClr val="0000FF"/>
              </a:solidFill>
              <a:round/>
              <a:headEnd/>
              <a:tailEnd type="arrow" w="med" len="med"/>
            </a:ln>
          </p:spPr>
        </p:cxnSp>
        <p:sp>
          <p:nvSpPr>
            <p:cNvPr id="9" name="Text Box 4"/>
            <p:cNvSpPr txBox="1">
              <a:spLocks noChangeArrowheads="1"/>
            </p:cNvSpPr>
            <p:nvPr/>
          </p:nvSpPr>
          <p:spPr bwMode="auto">
            <a:xfrm>
              <a:off x="3891" y="1305"/>
              <a:ext cx="1104"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10" name="Text Box 4"/>
            <p:cNvSpPr txBox="1">
              <a:spLocks noChangeArrowheads="1"/>
            </p:cNvSpPr>
            <p:nvPr/>
          </p:nvSpPr>
          <p:spPr bwMode="auto">
            <a:xfrm>
              <a:off x="3891" y="2132"/>
              <a:ext cx="1104"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cxnSp>
          <p:nvCxnSpPr>
            <p:cNvPr id="1912854" name="AutoShape 22"/>
            <p:cNvCxnSpPr>
              <a:cxnSpLocks noChangeShapeType="1"/>
            </p:cNvCxnSpPr>
            <p:nvPr/>
          </p:nvCxnSpPr>
          <p:spPr bwMode="auto">
            <a:xfrm>
              <a:off x="3558" y="1603"/>
              <a:ext cx="333" cy="2"/>
            </a:xfrm>
            <a:prstGeom prst="straightConnector1">
              <a:avLst/>
            </a:prstGeom>
            <a:noFill/>
            <a:ln w="19050">
              <a:solidFill>
                <a:srgbClr val="0000FF"/>
              </a:solidFill>
              <a:round/>
              <a:headEnd/>
              <a:tailEnd type="arrow" w="med" len="med"/>
            </a:ln>
          </p:spPr>
        </p:cxnSp>
        <p:cxnSp>
          <p:nvCxnSpPr>
            <p:cNvPr id="1912855" name="AutoShape 23"/>
            <p:cNvCxnSpPr>
              <a:cxnSpLocks noChangeShapeType="1"/>
            </p:cNvCxnSpPr>
            <p:nvPr/>
          </p:nvCxnSpPr>
          <p:spPr bwMode="auto">
            <a:xfrm flipV="1">
              <a:off x="3540" y="2432"/>
              <a:ext cx="351" cy="2"/>
            </a:xfrm>
            <a:prstGeom prst="straightConnector1">
              <a:avLst/>
            </a:prstGeom>
            <a:noFill/>
            <a:ln w="19050">
              <a:solidFill>
                <a:srgbClr val="0000FF"/>
              </a:solidFill>
              <a:round/>
              <a:headEnd/>
              <a:tailEnd type="arrow" w="med" len="med"/>
            </a:ln>
          </p:spPr>
        </p:cxnSp>
        <p:sp>
          <p:nvSpPr>
            <p:cNvPr id="11" name="Text Box 4"/>
            <p:cNvSpPr txBox="1">
              <a:spLocks noChangeArrowheads="1"/>
            </p:cNvSpPr>
            <p:nvPr/>
          </p:nvSpPr>
          <p:spPr bwMode="auto">
            <a:xfrm>
              <a:off x="3897" y="2904"/>
              <a:ext cx="1104"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cxnSp>
          <p:nvCxnSpPr>
            <p:cNvPr id="1912857" name="AutoShape 25"/>
            <p:cNvCxnSpPr>
              <a:cxnSpLocks noChangeShapeType="1"/>
            </p:cNvCxnSpPr>
            <p:nvPr/>
          </p:nvCxnSpPr>
          <p:spPr bwMode="auto">
            <a:xfrm flipV="1">
              <a:off x="3519" y="3204"/>
              <a:ext cx="378" cy="2"/>
            </a:xfrm>
            <a:prstGeom prst="straightConnector1">
              <a:avLst/>
            </a:prstGeom>
            <a:noFill/>
            <a:ln w="19050">
              <a:solidFill>
                <a:srgbClr val="0000FF"/>
              </a:solidFill>
              <a:round/>
              <a:headEnd/>
              <a:tailEnd type="arrow" w="med" len="med"/>
            </a:ln>
          </p:spPr>
        </p:cxnSp>
        <p:sp>
          <p:nvSpPr>
            <p:cNvPr id="1912858" name="Text Box 26"/>
            <p:cNvSpPr txBox="1">
              <a:spLocks noChangeArrowheads="1"/>
            </p:cNvSpPr>
            <p:nvPr/>
          </p:nvSpPr>
          <p:spPr bwMode="auto">
            <a:xfrm>
              <a:off x="2880" y="1872"/>
              <a:ext cx="864" cy="326"/>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Produtos intermediários</a:t>
              </a:r>
            </a:p>
          </p:txBody>
        </p:sp>
        <p:sp>
          <p:nvSpPr>
            <p:cNvPr id="1912859" name="Text Box 27"/>
            <p:cNvSpPr txBox="1">
              <a:spLocks noChangeArrowheads="1"/>
            </p:cNvSpPr>
            <p:nvPr/>
          </p:nvSpPr>
          <p:spPr bwMode="auto">
            <a:xfrm>
              <a:off x="2880" y="2650"/>
              <a:ext cx="864" cy="326"/>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Minério beneficiado</a:t>
              </a:r>
            </a:p>
          </p:txBody>
        </p:sp>
        <p:cxnSp>
          <p:nvCxnSpPr>
            <p:cNvPr id="1912860" name="AutoShape 28"/>
            <p:cNvCxnSpPr>
              <a:cxnSpLocks noChangeShapeType="1"/>
              <a:endCxn id="31" idx="0"/>
            </p:cNvCxnSpPr>
            <p:nvPr/>
          </p:nvCxnSpPr>
          <p:spPr bwMode="auto">
            <a:xfrm>
              <a:off x="2895" y="3334"/>
              <a:ext cx="2" cy="460"/>
            </a:xfrm>
            <a:prstGeom prst="straightConnector1">
              <a:avLst/>
            </a:prstGeom>
            <a:noFill/>
            <a:ln w="19050">
              <a:solidFill>
                <a:schemeClr val="bg1"/>
              </a:solidFill>
              <a:round/>
              <a:headEnd/>
              <a:tailEnd type="arrow" w="med" len="med"/>
            </a:ln>
          </p:spPr>
        </p:cxnSp>
        <p:sp>
          <p:nvSpPr>
            <p:cNvPr id="1912861" name="Text Box 29"/>
            <p:cNvSpPr txBox="1">
              <a:spLocks noChangeArrowheads="1"/>
            </p:cNvSpPr>
            <p:nvPr/>
          </p:nvSpPr>
          <p:spPr bwMode="auto">
            <a:xfrm>
              <a:off x="2880" y="3408"/>
              <a:ext cx="720" cy="326"/>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Matéria-prima</a:t>
              </a:r>
            </a:p>
          </p:txBody>
        </p:sp>
      </p:grpSp>
      <p:sp>
        <p:nvSpPr>
          <p:cNvPr id="1912836" name="Rectangle 2"/>
          <p:cNvSpPr txBox="1">
            <a:spLocks noChangeArrowheads="1"/>
          </p:cNvSpPr>
          <p:nvPr/>
        </p:nvSpPr>
        <p:spPr bwMode="auto">
          <a:xfrm>
            <a:off x="838200" y="152400"/>
            <a:ext cx="8153400" cy="6858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Extra</a:t>
            </a:r>
            <a:r>
              <a:rPr lang="en-US" sz="3200" i="1">
                <a:solidFill>
                  <a:schemeClr val="accent2"/>
                </a:solidFill>
                <a:latin typeface="Calibri" pitchFamily="34" charset="0"/>
              </a:rPr>
              <a:t>ç</a:t>
            </a:r>
            <a:r>
              <a:rPr lang="en-US" sz="3200" i="1">
                <a:solidFill>
                  <a:schemeClr val="accent2"/>
                </a:solidFill>
                <a:latin typeface="Trebuchet MS" pitchFamily="34" charset="0"/>
              </a:rPr>
              <a:t>ão de Mat</a:t>
            </a:r>
            <a:r>
              <a:rPr lang="en-US" sz="3200" i="1">
                <a:solidFill>
                  <a:schemeClr val="accent2"/>
                </a:solidFill>
                <a:latin typeface="Calibri" pitchFamily="34" charset="0"/>
              </a:rPr>
              <a:t>é</a:t>
            </a:r>
            <a:r>
              <a:rPr lang="en-US" sz="3200" i="1">
                <a:solidFill>
                  <a:schemeClr val="accent2"/>
                </a:solidFill>
                <a:latin typeface="Trebuchet MS" pitchFamily="34" charset="0"/>
              </a:rPr>
              <a:t>rias-Primas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1" name="Espaço Reservado para Rodapé 1"/>
          <p:cNvSpPr>
            <a:spLocks noGrp="1"/>
          </p:cNvSpPr>
          <p:nvPr>
            <p:ph type="ftr" sz="quarter" idx="10"/>
          </p:nvPr>
        </p:nvSpPr>
        <p:spPr>
          <a:noFill/>
        </p:spPr>
        <p:txBody>
          <a:bodyPr/>
          <a:lstStyle/>
          <a:p>
            <a:r>
              <a:rPr lang="pt-BR"/>
              <a:t>Adequação Ambiental de Empresas - Prof. Aldo R. Ometto - </a:t>
            </a:r>
            <a:fld id="{A715DB03-13DF-4720-9626-969007C65D89}" type="slidenum">
              <a:rPr lang="pt-BR" smtClean="0"/>
              <a:pPr/>
              <a:t>34</a:t>
            </a:fld>
            <a:endParaRPr lang="pt-BR"/>
          </a:p>
        </p:txBody>
      </p:sp>
      <p:sp>
        <p:nvSpPr>
          <p:cNvPr id="1914882" name="Rectangle 2"/>
          <p:cNvSpPr txBox="1">
            <a:spLocks noChangeArrowheads="1"/>
          </p:cNvSpPr>
          <p:nvPr/>
        </p:nvSpPr>
        <p:spPr bwMode="auto">
          <a:xfrm>
            <a:off x="2819400" y="228600"/>
            <a:ext cx="3581400" cy="4572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Manufatura</a:t>
            </a:r>
          </a:p>
        </p:txBody>
      </p:sp>
      <p:grpSp>
        <p:nvGrpSpPr>
          <p:cNvPr id="11" name="Group 3"/>
          <p:cNvGrpSpPr>
            <a:grpSpLocks/>
          </p:cNvGrpSpPr>
          <p:nvPr/>
        </p:nvGrpSpPr>
        <p:grpSpPr bwMode="auto">
          <a:xfrm>
            <a:off x="538163" y="1752600"/>
            <a:ext cx="8529637" cy="3771900"/>
            <a:chOff x="144" y="1128"/>
            <a:chExt cx="5373" cy="2376"/>
          </a:xfrm>
        </p:grpSpPr>
        <p:sp>
          <p:nvSpPr>
            <p:cNvPr id="1914884" name="Rectangle 3"/>
            <p:cNvSpPr>
              <a:spLocks noChangeArrowheads="1"/>
            </p:cNvSpPr>
            <p:nvPr/>
          </p:nvSpPr>
          <p:spPr bwMode="auto">
            <a:xfrm>
              <a:off x="1302" y="1296"/>
              <a:ext cx="3258" cy="2208"/>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27" name="Text Box 4"/>
            <p:cNvSpPr txBox="1">
              <a:spLocks noChangeArrowheads="1"/>
            </p:cNvSpPr>
            <p:nvPr/>
          </p:nvSpPr>
          <p:spPr bwMode="auto">
            <a:xfrm>
              <a:off x="1398" y="1475"/>
              <a:ext cx="1344"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Processo 1</a:t>
              </a:r>
            </a:p>
          </p:txBody>
        </p:sp>
        <p:sp>
          <p:nvSpPr>
            <p:cNvPr id="31" name="Text Box 8"/>
            <p:cNvSpPr txBox="1">
              <a:spLocks noChangeArrowheads="1"/>
            </p:cNvSpPr>
            <p:nvPr/>
          </p:nvSpPr>
          <p:spPr bwMode="auto">
            <a:xfrm>
              <a:off x="1428" y="1968"/>
              <a:ext cx="1296"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Processo 2</a:t>
              </a:r>
            </a:p>
          </p:txBody>
        </p:sp>
        <p:sp>
          <p:nvSpPr>
            <p:cNvPr id="2" name="Text Box 8"/>
            <p:cNvSpPr txBox="1">
              <a:spLocks noChangeArrowheads="1"/>
            </p:cNvSpPr>
            <p:nvPr/>
          </p:nvSpPr>
          <p:spPr bwMode="auto">
            <a:xfrm>
              <a:off x="1455" y="2448"/>
              <a:ext cx="1248"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Processo 3</a:t>
              </a:r>
            </a:p>
          </p:txBody>
        </p:sp>
        <p:cxnSp>
          <p:nvCxnSpPr>
            <p:cNvPr id="1914888" name="AutoShape 8"/>
            <p:cNvCxnSpPr>
              <a:cxnSpLocks noChangeShapeType="1"/>
              <a:stCxn id="27" idx="2"/>
              <a:endCxn id="31" idx="0"/>
            </p:cNvCxnSpPr>
            <p:nvPr/>
          </p:nvCxnSpPr>
          <p:spPr bwMode="auto">
            <a:xfrm>
              <a:off x="2070" y="1731"/>
              <a:ext cx="6" cy="237"/>
            </a:xfrm>
            <a:prstGeom prst="straightConnector1">
              <a:avLst/>
            </a:prstGeom>
            <a:noFill/>
            <a:ln w="19050">
              <a:solidFill>
                <a:schemeClr val="bg1"/>
              </a:solidFill>
              <a:round/>
              <a:headEnd/>
              <a:tailEnd type="arrow" w="med" len="med"/>
            </a:ln>
          </p:spPr>
        </p:cxnSp>
        <p:cxnSp>
          <p:nvCxnSpPr>
            <p:cNvPr id="1914889" name="AutoShape 9"/>
            <p:cNvCxnSpPr>
              <a:cxnSpLocks noChangeShapeType="1"/>
              <a:stCxn id="31" idx="2"/>
            </p:cNvCxnSpPr>
            <p:nvPr/>
          </p:nvCxnSpPr>
          <p:spPr bwMode="auto">
            <a:xfrm>
              <a:off x="2076" y="2224"/>
              <a:ext cx="3" cy="224"/>
            </a:xfrm>
            <a:prstGeom prst="straightConnector1">
              <a:avLst/>
            </a:prstGeom>
            <a:noFill/>
            <a:ln w="19050">
              <a:solidFill>
                <a:schemeClr val="bg1"/>
              </a:solidFill>
              <a:round/>
              <a:headEnd/>
              <a:tailEnd type="arrow" w="med" len="med"/>
            </a:ln>
          </p:spPr>
        </p:cxnSp>
        <p:sp>
          <p:nvSpPr>
            <p:cNvPr id="3" name="Text Box 4"/>
            <p:cNvSpPr txBox="1">
              <a:spLocks noChangeArrowheads="1"/>
            </p:cNvSpPr>
            <p:nvPr/>
          </p:nvSpPr>
          <p:spPr bwMode="auto">
            <a:xfrm>
              <a:off x="144" y="1128"/>
              <a:ext cx="816" cy="19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Matéria-prima</a:t>
              </a:r>
            </a:p>
          </p:txBody>
        </p:sp>
        <p:sp>
          <p:nvSpPr>
            <p:cNvPr id="4" name="Text Box 4"/>
            <p:cNvSpPr txBox="1">
              <a:spLocks noChangeArrowheads="1"/>
            </p:cNvSpPr>
            <p:nvPr/>
          </p:nvSpPr>
          <p:spPr bwMode="auto">
            <a:xfrm>
              <a:off x="174" y="1392"/>
              <a:ext cx="768" cy="734"/>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1914892" name="Text Box 12"/>
            <p:cNvSpPr txBox="1">
              <a:spLocks noChangeArrowheads="1"/>
            </p:cNvSpPr>
            <p:nvPr/>
          </p:nvSpPr>
          <p:spPr bwMode="auto">
            <a:xfrm>
              <a:off x="4080" y="1728"/>
              <a:ext cx="672" cy="192"/>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Produto</a:t>
              </a:r>
            </a:p>
          </p:txBody>
        </p:sp>
        <p:sp>
          <p:nvSpPr>
            <p:cNvPr id="5" name="Text Box 8"/>
            <p:cNvSpPr txBox="1">
              <a:spLocks noChangeArrowheads="1"/>
            </p:cNvSpPr>
            <p:nvPr/>
          </p:nvSpPr>
          <p:spPr bwMode="auto">
            <a:xfrm>
              <a:off x="1461" y="2912"/>
              <a:ext cx="1248"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Processo n</a:t>
              </a:r>
            </a:p>
          </p:txBody>
        </p:sp>
        <p:cxnSp>
          <p:nvCxnSpPr>
            <p:cNvPr id="1914894" name="AutoShape 14"/>
            <p:cNvCxnSpPr>
              <a:cxnSpLocks noChangeShapeType="1"/>
              <a:endCxn id="27" idx="0"/>
            </p:cNvCxnSpPr>
            <p:nvPr/>
          </p:nvCxnSpPr>
          <p:spPr bwMode="auto">
            <a:xfrm flipV="1">
              <a:off x="942" y="1475"/>
              <a:ext cx="1128" cy="284"/>
            </a:xfrm>
            <a:prstGeom prst="bentConnector4">
              <a:avLst>
                <a:gd name="adj1" fmla="val 20213"/>
                <a:gd name="adj2" fmla="val 150704"/>
              </a:avLst>
            </a:prstGeom>
            <a:noFill/>
            <a:ln w="19050">
              <a:solidFill>
                <a:srgbClr val="0000FF"/>
              </a:solidFill>
              <a:miter lim="800000"/>
              <a:headEnd/>
              <a:tailEnd type="arrow" w="med" len="med"/>
            </a:ln>
          </p:spPr>
        </p:cxnSp>
        <p:cxnSp>
          <p:nvCxnSpPr>
            <p:cNvPr id="1914895" name="AutoShape 15"/>
            <p:cNvCxnSpPr>
              <a:cxnSpLocks noChangeShapeType="1"/>
              <a:endCxn id="27" idx="0"/>
            </p:cNvCxnSpPr>
            <p:nvPr/>
          </p:nvCxnSpPr>
          <p:spPr bwMode="auto">
            <a:xfrm>
              <a:off x="960" y="1227"/>
              <a:ext cx="1110" cy="248"/>
            </a:xfrm>
            <a:prstGeom prst="bentConnector2">
              <a:avLst/>
            </a:prstGeom>
            <a:noFill/>
            <a:ln w="19050">
              <a:solidFill>
                <a:srgbClr val="0000FF"/>
              </a:solidFill>
              <a:miter lim="800000"/>
              <a:headEnd/>
              <a:tailEnd type="arrow" w="med" len="med"/>
            </a:ln>
          </p:spPr>
        </p:cxnSp>
        <p:cxnSp>
          <p:nvCxnSpPr>
            <p:cNvPr id="1914896" name="AutoShape 16"/>
            <p:cNvCxnSpPr>
              <a:cxnSpLocks noChangeShapeType="1"/>
            </p:cNvCxnSpPr>
            <p:nvPr/>
          </p:nvCxnSpPr>
          <p:spPr bwMode="auto">
            <a:xfrm>
              <a:off x="2079" y="2704"/>
              <a:ext cx="6" cy="208"/>
            </a:xfrm>
            <a:prstGeom prst="straightConnector1">
              <a:avLst/>
            </a:prstGeom>
            <a:noFill/>
            <a:ln w="19050">
              <a:solidFill>
                <a:schemeClr val="bg1"/>
              </a:solidFill>
              <a:round/>
              <a:headEnd/>
              <a:tailEnd type="arrow" w="med" len="med"/>
            </a:ln>
          </p:spPr>
        </p:cxnSp>
        <p:sp>
          <p:nvSpPr>
            <p:cNvPr id="6" name="Text Box 8"/>
            <p:cNvSpPr txBox="1">
              <a:spLocks noChangeArrowheads="1"/>
            </p:cNvSpPr>
            <p:nvPr/>
          </p:nvSpPr>
          <p:spPr bwMode="auto">
            <a:xfrm>
              <a:off x="2880" y="2448"/>
              <a:ext cx="1248"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Montagem</a:t>
              </a:r>
            </a:p>
          </p:txBody>
        </p:sp>
        <p:sp>
          <p:nvSpPr>
            <p:cNvPr id="7" name="Text Box 8"/>
            <p:cNvSpPr txBox="1">
              <a:spLocks noChangeArrowheads="1"/>
            </p:cNvSpPr>
            <p:nvPr/>
          </p:nvSpPr>
          <p:spPr bwMode="auto">
            <a:xfrm>
              <a:off x="2880" y="2025"/>
              <a:ext cx="1248" cy="237"/>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Empacotamento</a:t>
              </a:r>
            </a:p>
          </p:txBody>
        </p:sp>
        <p:cxnSp>
          <p:nvCxnSpPr>
            <p:cNvPr id="1914899" name="AutoShape 19"/>
            <p:cNvCxnSpPr>
              <a:cxnSpLocks noChangeShapeType="1"/>
            </p:cNvCxnSpPr>
            <p:nvPr/>
          </p:nvCxnSpPr>
          <p:spPr bwMode="auto">
            <a:xfrm rot="5400000" flipH="1" flipV="1">
              <a:off x="2563" y="2226"/>
              <a:ext cx="464" cy="1419"/>
            </a:xfrm>
            <a:prstGeom prst="bentConnector3">
              <a:avLst>
                <a:gd name="adj1" fmla="val -31032"/>
              </a:avLst>
            </a:prstGeom>
            <a:noFill/>
            <a:ln w="19050">
              <a:solidFill>
                <a:schemeClr val="bg1"/>
              </a:solidFill>
              <a:miter lim="800000"/>
              <a:headEnd/>
              <a:tailEnd type="arrow" w="med" len="med"/>
            </a:ln>
          </p:spPr>
        </p:cxnSp>
        <p:cxnSp>
          <p:nvCxnSpPr>
            <p:cNvPr id="1914900" name="AutoShape 20"/>
            <p:cNvCxnSpPr>
              <a:cxnSpLocks noChangeShapeType="1"/>
            </p:cNvCxnSpPr>
            <p:nvPr/>
          </p:nvCxnSpPr>
          <p:spPr bwMode="auto">
            <a:xfrm flipV="1">
              <a:off x="3504" y="2262"/>
              <a:ext cx="0" cy="186"/>
            </a:xfrm>
            <a:prstGeom prst="straightConnector1">
              <a:avLst/>
            </a:prstGeom>
            <a:noFill/>
            <a:ln w="19050">
              <a:solidFill>
                <a:schemeClr val="bg1"/>
              </a:solidFill>
              <a:round/>
              <a:headEnd/>
              <a:tailEnd type="arrow" w="med" len="med"/>
            </a:ln>
          </p:spPr>
        </p:cxnSp>
        <p:sp>
          <p:nvSpPr>
            <p:cNvPr id="8" name="Text Box 8"/>
            <p:cNvSpPr txBox="1">
              <a:spLocks noChangeArrowheads="1"/>
            </p:cNvSpPr>
            <p:nvPr/>
          </p:nvSpPr>
          <p:spPr bwMode="auto">
            <a:xfrm>
              <a:off x="4563" y="1830"/>
              <a:ext cx="912"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Transporte</a:t>
              </a:r>
            </a:p>
          </p:txBody>
        </p:sp>
        <p:sp>
          <p:nvSpPr>
            <p:cNvPr id="9" name="Text Box 8"/>
            <p:cNvSpPr txBox="1">
              <a:spLocks noChangeArrowheads="1"/>
            </p:cNvSpPr>
            <p:nvPr/>
          </p:nvSpPr>
          <p:spPr bwMode="auto">
            <a:xfrm>
              <a:off x="4557" y="2154"/>
              <a:ext cx="960" cy="237"/>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Distribuição</a:t>
              </a:r>
            </a:p>
          </p:txBody>
        </p:sp>
        <p:cxnSp>
          <p:nvCxnSpPr>
            <p:cNvPr id="1914903" name="AutoShape 23"/>
            <p:cNvCxnSpPr>
              <a:cxnSpLocks noChangeShapeType="1"/>
            </p:cNvCxnSpPr>
            <p:nvPr/>
          </p:nvCxnSpPr>
          <p:spPr bwMode="auto">
            <a:xfrm flipV="1">
              <a:off x="4128" y="1958"/>
              <a:ext cx="435" cy="186"/>
            </a:xfrm>
            <a:prstGeom prst="straightConnector1">
              <a:avLst/>
            </a:prstGeom>
            <a:noFill/>
            <a:ln w="19050">
              <a:solidFill>
                <a:schemeClr val="bg1"/>
              </a:solidFill>
              <a:round/>
              <a:headEnd/>
              <a:tailEnd type="arrow" w="med" len="med"/>
            </a:ln>
          </p:spPr>
        </p:cxnSp>
        <p:cxnSp>
          <p:nvCxnSpPr>
            <p:cNvPr id="1914904" name="AutoShape 24"/>
            <p:cNvCxnSpPr>
              <a:cxnSpLocks noChangeShapeType="1"/>
            </p:cNvCxnSpPr>
            <p:nvPr/>
          </p:nvCxnSpPr>
          <p:spPr bwMode="auto">
            <a:xfrm>
              <a:off x="4128" y="2144"/>
              <a:ext cx="429" cy="129"/>
            </a:xfrm>
            <a:prstGeom prst="straightConnector1">
              <a:avLst/>
            </a:prstGeom>
            <a:noFill/>
            <a:ln w="19050">
              <a:solidFill>
                <a:schemeClr val="bg1"/>
              </a:solidFill>
              <a:round/>
              <a:headEnd/>
              <a:tailEnd type="arrow" w="med" len="med"/>
            </a:ln>
          </p:spPr>
        </p:cxnSp>
        <p:sp>
          <p:nvSpPr>
            <p:cNvPr id="10" name="Text Box 4"/>
            <p:cNvSpPr txBox="1">
              <a:spLocks noChangeArrowheads="1"/>
            </p:cNvSpPr>
            <p:nvPr/>
          </p:nvSpPr>
          <p:spPr bwMode="auto">
            <a:xfrm>
              <a:off x="4704" y="2544"/>
              <a:ext cx="768"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cxnSp>
          <p:nvCxnSpPr>
            <p:cNvPr id="1914906" name="AutoShape 26"/>
            <p:cNvCxnSpPr>
              <a:cxnSpLocks noChangeShapeType="1"/>
            </p:cNvCxnSpPr>
            <p:nvPr/>
          </p:nvCxnSpPr>
          <p:spPr bwMode="auto">
            <a:xfrm>
              <a:off x="4128" y="2576"/>
              <a:ext cx="576" cy="268"/>
            </a:xfrm>
            <a:prstGeom prst="bentConnector3">
              <a:avLst>
                <a:gd name="adj1" fmla="val 50000"/>
              </a:avLst>
            </a:prstGeom>
            <a:noFill/>
            <a:ln w="19050">
              <a:solidFill>
                <a:srgbClr val="0000FF"/>
              </a:solidFill>
              <a:miter lim="800000"/>
              <a:headEnd/>
              <a:tailEnd type="arrow" w="med" len="med"/>
            </a:ln>
          </p:spPr>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29" name="Espaço Reservado para Rodapé 1"/>
          <p:cNvSpPr>
            <a:spLocks noGrp="1"/>
          </p:cNvSpPr>
          <p:nvPr>
            <p:ph type="ftr" sz="quarter" idx="10"/>
          </p:nvPr>
        </p:nvSpPr>
        <p:spPr>
          <a:noFill/>
        </p:spPr>
        <p:txBody>
          <a:bodyPr/>
          <a:lstStyle/>
          <a:p>
            <a:r>
              <a:rPr lang="pt-BR"/>
              <a:t>Adequação Ambiental de Empresas - Prof. Aldo R. Ometto - </a:t>
            </a:r>
            <a:fld id="{6EED991C-E92E-4EC8-B0AD-535390F8046B}" type="slidenum">
              <a:rPr lang="pt-BR" smtClean="0"/>
              <a:pPr/>
              <a:t>35</a:t>
            </a:fld>
            <a:endParaRPr lang="pt-BR"/>
          </a:p>
        </p:txBody>
      </p:sp>
      <p:sp>
        <p:nvSpPr>
          <p:cNvPr id="1916930" name="Rectangle 2"/>
          <p:cNvSpPr txBox="1">
            <a:spLocks noChangeArrowheads="1"/>
          </p:cNvSpPr>
          <p:nvPr/>
        </p:nvSpPr>
        <p:spPr bwMode="auto">
          <a:xfrm>
            <a:off x="2971800" y="254000"/>
            <a:ext cx="5181600" cy="4572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Transporte e Distribui</a:t>
            </a:r>
            <a:r>
              <a:rPr lang="en-US" sz="3200" i="1">
                <a:solidFill>
                  <a:schemeClr val="accent2"/>
                </a:solidFill>
                <a:latin typeface="Calibri" pitchFamily="34" charset="0"/>
              </a:rPr>
              <a:t>ç</a:t>
            </a:r>
            <a:r>
              <a:rPr lang="en-US" sz="3200" i="1">
                <a:solidFill>
                  <a:schemeClr val="accent2"/>
                </a:solidFill>
                <a:latin typeface="Trebuchet MS" pitchFamily="34" charset="0"/>
              </a:rPr>
              <a:t>ão</a:t>
            </a:r>
          </a:p>
        </p:txBody>
      </p:sp>
      <p:grpSp>
        <p:nvGrpSpPr>
          <p:cNvPr id="7" name="Group 3"/>
          <p:cNvGrpSpPr>
            <a:grpSpLocks/>
          </p:cNvGrpSpPr>
          <p:nvPr/>
        </p:nvGrpSpPr>
        <p:grpSpPr bwMode="auto">
          <a:xfrm>
            <a:off x="581025" y="2095500"/>
            <a:ext cx="8486775" cy="2933700"/>
            <a:chOff x="174" y="1056"/>
            <a:chExt cx="5346" cy="1848"/>
          </a:xfrm>
        </p:grpSpPr>
        <p:sp>
          <p:nvSpPr>
            <p:cNvPr id="1916932" name="Rectangle 3"/>
            <p:cNvSpPr>
              <a:spLocks noChangeArrowheads="1"/>
            </p:cNvSpPr>
            <p:nvPr/>
          </p:nvSpPr>
          <p:spPr bwMode="auto">
            <a:xfrm>
              <a:off x="1302" y="1296"/>
              <a:ext cx="3354" cy="1488"/>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27" name="Text Box 4"/>
            <p:cNvSpPr txBox="1">
              <a:spLocks noChangeArrowheads="1"/>
            </p:cNvSpPr>
            <p:nvPr/>
          </p:nvSpPr>
          <p:spPr bwMode="auto">
            <a:xfrm>
              <a:off x="1398" y="1379"/>
              <a:ext cx="1344" cy="44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Transporte (rodoviário)</a:t>
              </a:r>
            </a:p>
          </p:txBody>
        </p:sp>
        <p:sp>
          <p:nvSpPr>
            <p:cNvPr id="31" name="Text Box 8"/>
            <p:cNvSpPr txBox="1">
              <a:spLocks noChangeArrowheads="1"/>
            </p:cNvSpPr>
            <p:nvPr/>
          </p:nvSpPr>
          <p:spPr bwMode="auto">
            <a:xfrm>
              <a:off x="1428" y="1968"/>
              <a:ext cx="1296"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Distribuidor 1</a:t>
              </a:r>
            </a:p>
          </p:txBody>
        </p:sp>
        <p:cxnSp>
          <p:nvCxnSpPr>
            <p:cNvPr id="1916935" name="AutoShape 7"/>
            <p:cNvCxnSpPr>
              <a:cxnSpLocks noChangeShapeType="1"/>
              <a:stCxn id="27" idx="2"/>
              <a:endCxn id="31" idx="0"/>
            </p:cNvCxnSpPr>
            <p:nvPr/>
          </p:nvCxnSpPr>
          <p:spPr bwMode="auto">
            <a:xfrm>
              <a:off x="2070" y="1827"/>
              <a:ext cx="6" cy="141"/>
            </a:xfrm>
            <a:prstGeom prst="straightConnector1">
              <a:avLst/>
            </a:prstGeom>
            <a:noFill/>
            <a:ln w="19050">
              <a:solidFill>
                <a:schemeClr val="bg1"/>
              </a:solidFill>
              <a:round/>
              <a:headEnd/>
              <a:tailEnd type="arrow" w="med" len="med"/>
            </a:ln>
          </p:spPr>
        </p:cxnSp>
        <p:sp>
          <p:nvSpPr>
            <p:cNvPr id="2" name="Text Box 4"/>
            <p:cNvSpPr txBox="1">
              <a:spLocks noChangeArrowheads="1"/>
            </p:cNvSpPr>
            <p:nvPr/>
          </p:nvSpPr>
          <p:spPr bwMode="auto">
            <a:xfrm>
              <a:off x="174" y="1056"/>
              <a:ext cx="768" cy="19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Produto</a:t>
              </a:r>
            </a:p>
          </p:txBody>
        </p:sp>
        <p:sp>
          <p:nvSpPr>
            <p:cNvPr id="3" name="Text Box 4"/>
            <p:cNvSpPr txBox="1">
              <a:spLocks noChangeArrowheads="1"/>
            </p:cNvSpPr>
            <p:nvPr/>
          </p:nvSpPr>
          <p:spPr bwMode="auto">
            <a:xfrm>
              <a:off x="174" y="1392"/>
              <a:ext cx="768" cy="734"/>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1916938" name="Text Box 10"/>
            <p:cNvSpPr txBox="1">
              <a:spLocks noChangeArrowheads="1"/>
            </p:cNvSpPr>
            <p:nvPr/>
          </p:nvSpPr>
          <p:spPr bwMode="auto">
            <a:xfrm>
              <a:off x="4179" y="1728"/>
              <a:ext cx="672" cy="192"/>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Produto</a:t>
              </a:r>
            </a:p>
          </p:txBody>
        </p:sp>
        <p:cxnSp>
          <p:nvCxnSpPr>
            <p:cNvPr id="1916939" name="AutoShape 11"/>
            <p:cNvCxnSpPr>
              <a:cxnSpLocks noChangeShapeType="1"/>
              <a:endCxn id="27" idx="0"/>
            </p:cNvCxnSpPr>
            <p:nvPr/>
          </p:nvCxnSpPr>
          <p:spPr bwMode="auto">
            <a:xfrm flipV="1">
              <a:off x="942" y="1379"/>
              <a:ext cx="1128" cy="380"/>
            </a:xfrm>
            <a:prstGeom prst="bentConnector4">
              <a:avLst>
                <a:gd name="adj1" fmla="val 20213"/>
                <a:gd name="adj2" fmla="val 137894"/>
              </a:avLst>
            </a:prstGeom>
            <a:noFill/>
            <a:ln w="19050">
              <a:solidFill>
                <a:srgbClr val="0000FF"/>
              </a:solidFill>
              <a:miter lim="800000"/>
              <a:headEnd/>
              <a:tailEnd type="arrow" w="med" len="med"/>
            </a:ln>
          </p:spPr>
        </p:cxnSp>
        <p:cxnSp>
          <p:nvCxnSpPr>
            <p:cNvPr id="1916940" name="AutoShape 12"/>
            <p:cNvCxnSpPr>
              <a:cxnSpLocks noChangeShapeType="1"/>
              <a:endCxn id="27" idx="0"/>
            </p:cNvCxnSpPr>
            <p:nvPr/>
          </p:nvCxnSpPr>
          <p:spPr bwMode="auto">
            <a:xfrm>
              <a:off x="942" y="1155"/>
              <a:ext cx="1128" cy="224"/>
            </a:xfrm>
            <a:prstGeom prst="bentConnector2">
              <a:avLst/>
            </a:prstGeom>
            <a:noFill/>
            <a:ln w="19050">
              <a:solidFill>
                <a:srgbClr val="0000FF"/>
              </a:solidFill>
              <a:miter lim="800000"/>
              <a:headEnd/>
              <a:tailEnd type="arrow" w="med" len="med"/>
            </a:ln>
          </p:spPr>
        </p:cxnSp>
        <p:sp>
          <p:nvSpPr>
            <p:cNvPr id="4" name="Text Box 8"/>
            <p:cNvSpPr txBox="1">
              <a:spLocks noChangeArrowheads="1"/>
            </p:cNvSpPr>
            <p:nvPr/>
          </p:nvSpPr>
          <p:spPr bwMode="auto">
            <a:xfrm>
              <a:off x="2976" y="1968"/>
              <a:ext cx="1248"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Distribuidor 2</a:t>
              </a:r>
            </a:p>
          </p:txBody>
        </p:sp>
        <p:sp>
          <p:nvSpPr>
            <p:cNvPr id="5" name="Text Box 8"/>
            <p:cNvSpPr txBox="1">
              <a:spLocks noChangeArrowheads="1"/>
            </p:cNvSpPr>
            <p:nvPr/>
          </p:nvSpPr>
          <p:spPr bwMode="auto">
            <a:xfrm>
              <a:off x="4659" y="1964"/>
              <a:ext cx="813"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Uso</a:t>
              </a:r>
            </a:p>
          </p:txBody>
        </p:sp>
        <p:sp>
          <p:nvSpPr>
            <p:cNvPr id="6" name="Text Box 4"/>
            <p:cNvSpPr txBox="1">
              <a:spLocks noChangeArrowheads="1"/>
            </p:cNvSpPr>
            <p:nvPr/>
          </p:nvSpPr>
          <p:spPr bwMode="auto">
            <a:xfrm>
              <a:off x="4752" y="2304"/>
              <a:ext cx="768"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cxnSp>
          <p:nvCxnSpPr>
            <p:cNvPr id="1916944" name="AutoShape 16"/>
            <p:cNvCxnSpPr>
              <a:cxnSpLocks noChangeShapeType="1"/>
              <a:stCxn id="31" idx="2"/>
            </p:cNvCxnSpPr>
            <p:nvPr/>
          </p:nvCxnSpPr>
          <p:spPr bwMode="auto">
            <a:xfrm rot="16200000" flipH="1">
              <a:off x="2837" y="1463"/>
              <a:ext cx="1" cy="1524"/>
            </a:xfrm>
            <a:prstGeom prst="bentConnector3">
              <a:avLst>
                <a:gd name="adj1" fmla="val 14400005"/>
              </a:avLst>
            </a:prstGeom>
            <a:noFill/>
            <a:ln w="19050">
              <a:solidFill>
                <a:schemeClr val="bg1"/>
              </a:solidFill>
              <a:miter lim="800000"/>
              <a:headEnd/>
              <a:tailEnd type="arrow" w="med" len="med"/>
            </a:ln>
          </p:spPr>
        </p:cxnSp>
        <p:cxnSp>
          <p:nvCxnSpPr>
            <p:cNvPr id="1916945" name="AutoShape 17"/>
            <p:cNvCxnSpPr>
              <a:cxnSpLocks noChangeShapeType="1"/>
            </p:cNvCxnSpPr>
            <p:nvPr/>
          </p:nvCxnSpPr>
          <p:spPr bwMode="auto">
            <a:xfrm flipV="1">
              <a:off x="4224" y="2092"/>
              <a:ext cx="435" cy="4"/>
            </a:xfrm>
            <a:prstGeom prst="straightConnector1">
              <a:avLst/>
            </a:prstGeom>
            <a:noFill/>
            <a:ln w="19050">
              <a:solidFill>
                <a:schemeClr val="bg1"/>
              </a:solidFill>
              <a:round/>
              <a:headEnd/>
              <a:tailEnd type="arrow" w="med" len="med"/>
            </a:ln>
          </p:spPr>
        </p:cxnSp>
        <p:cxnSp>
          <p:nvCxnSpPr>
            <p:cNvPr id="1916946" name="AutoShape 18"/>
            <p:cNvCxnSpPr>
              <a:cxnSpLocks noChangeShapeType="1"/>
            </p:cNvCxnSpPr>
            <p:nvPr/>
          </p:nvCxnSpPr>
          <p:spPr bwMode="auto">
            <a:xfrm>
              <a:off x="4224" y="2096"/>
              <a:ext cx="528" cy="508"/>
            </a:xfrm>
            <a:prstGeom prst="bentConnector3">
              <a:avLst>
                <a:gd name="adj1" fmla="val 50000"/>
              </a:avLst>
            </a:prstGeom>
            <a:noFill/>
            <a:ln w="19050">
              <a:solidFill>
                <a:srgbClr val="0000FF"/>
              </a:solidFill>
              <a:miter lim="800000"/>
              <a:headEnd/>
              <a:tailEnd type="arrow" w="med" len="med"/>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7" name="Espaço Reservado para Rodapé 1"/>
          <p:cNvSpPr>
            <a:spLocks noGrp="1"/>
          </p:cNvSpPr>
          <p:nvPr>
            <p:ph type="ftr" sz="quarter" idx="10"/>
          </p:nvPr>
        </p:nvSpPr>
        <p:spPr>
          <a:noFill/>
        </p:spPr>
        <p:txBody>
          <a:bodyPr/>
          <a:lstStyle/>
          <a:p>
            <a:r>
              <a:rPr lang="pt-BR"/>
              <a:t>Adequação Ambiental de Empresas - Prof. Aldo R. Ometto - </a:t>
            </a:r>
            <a:fld id="{2BCE6483-A69A-45FB-B17B-FBA5121B99C9}" type="slidenum">
              <a:rPr lang="pt-BR" smtClean="0"/>
              <a:pPr/>
              <a:t>36</a:t>
            </a:fld>
            <a:endParaRPr lang="pt-BR"/>
          </a:p>
        </p:txBody>
      </p:sp>
      <p:sp>
        <p:nvSpPr>
          <p:cNvPr id="1918978" name="Rectangle 2"/>
          <p:cNvSpPr txBox="1">
            <a:spLocks noChangeArrowheads="1"/>
          </p:cNvSpPr>
          <p:nvPr/>
        </p:nvSpPr>
        <p:spPr bwMode="auto">
          <a:xfrm>
            <a:off x="3124200" y="228600"/>
            <a:ext cx="4876800" cy="4572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Uso, Reuso e Manuten</a:t>
            </a:r>
            <a:r>
              <a:rPr lang="en-US" sz="3200" i="1">
                <a:solidFill>
                  <a:schemeClr val="accent2"/>
                </a:solidFill>
                <a:latin typeface="Calibri" pitchFamily="34" charset="0"/>
              </a:rPr>
              <a:t>ç</a:t>
            </a:r>
            <a:r>
              <a:rPr lang="en-US" sz="3200" i="1">
                <a:solidFill>
                  <a:schemeClr val="accent2"/>
                </a:solidFill>
                <a:latin typeface="Trebuchet MS" pitchFamily="34" charset="0"/>
              </a:rPr>
              <a:t>ão</a:t>
            </a:r>
          </a:p>
        </p:txBody>
      </p:sp>
      <p:sp>
        <p:nvSpPr>
          <p:cNvPr id="1918979" name="Line 21"/>
          <p:cNvSpPr>
            <a:spLocks noChangeShapeType="1"/>
          </p:cNvSpPr>
          <p:nvPr/>
        </p:nvSpPr>
        <p:spPr bwMode="auto">
          <a:xfrm>
            <a:off x="7467600" y="2590800"/>
            <a:ext cx="381000" cy="0"/>
          </a:xfrm>
          <a:prstGeom prst="line">
            <a:avLst/>
          </a:prstGeom>
          <a:noFill/>
          <a:ln w="19050">
            <a:solidFill>
              <a:srgbClr val="0000FF"/>
            </a:solidFill>
            <a:round/>
            <a:headEnd/>
            <a:tailEnd type="arrow" w="med" len="med"/>
          </a:ln>
        </p:spPr>
        <p:txBody>
          <a:bodyPr/>
          <a:lstStyle/>
          <a:p>
            <a:endParaRPr lang="en-US"/>
          </a:p>
        </p:txBody>
      </p:sp>
      <p:sp>
        <p:nvSpPr>
          <p:cNvPr id="1918980" name="Rectangle 3"/>
          <p:cNvSpPr>
            <a:spLocks noChangeArrowheads="1"/>
          </p:cNvSpPr>
          <p:nvPr/>
        </p:nvSpPr>
        <p:spPr bwMode="auto">
          <a:xfrm>
            <a:off x="2143125" y="2057400"/>
            <a:ext cx="5400675" cy="2743200"/>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27" name="Text Box 4"/>
          <p:cNvSpPr txBox="1">
            <a:spLocks noChangeArrowheads="1"/>
          </p:cNvSpPr>
          <p:nvPr/>
        </p:nvSpPr>
        <p:spPr bwMode="auto">
          <a:xfrm>
            <a:off x="2219325" y="2371725"/>
            <a:ext cx="2133600" cy="346075"/>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600" b="1">
                <a:solidFill>
                  <a:srgbClr val="000066"/>
                </a:solidFill>
                <a:effectLst>
                  <a:outerShdw blurRad="38100" dist="38100" dir="2700000" algn="tl">
                    <a:srgbClr val="C0C0C0"/>
                  </a:outerShdw>
                </a:effectLst>
              </a:rPr>
              <a:t>Desempacotamento</a:t>
            </a:r>
          </a:p>
        </p:txBody>
      </p:sp>
      <p:sp>
        <p:nvSpPr>
          <p:cNvPr id="2" name="Text Box 4"/>
          <p:cNvSpPr txBox="1">
            <a:spLocks noChangeArrowheads="1"/>
          </p:cNvSpPr>
          <p:nvPr/>
        </p:nvSpPr>
        <p:spPr bwMode="auto">
          <a:xfrm>
            <a:off x="304800" y="2987675"/>
            <a:ext cx="1295400" cy="314325"/>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Produto</a:t>
            </a:r>
          </a:p>
        </p:txBody>
      </p:sp>
      <p:sp>
        <p:nvSpPr>
          <p:cNvPr id="3" name="Text Box 4"/>
          <p:cNvSpPr txBox="1">
            <a:spLocks noChangeArrowheads="1"/>
          </p:cNvSpPr>
          <p:nvPr/>
        </p:nvSpPr>
        <p:spPr bwMode="auto">
          <a:xfrm>
            <a:off x="352425" y="3406775"/>
            <a:ext cx="1219200" cy="1165225"/>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1918984" name="Text Box 7"/>
          <p:cNvSpPr txBox="1">
            <a:spLocks noChangeArrowheads="1"/>
          </p:cNvSpPr>
          <p:nvPr/>
        </p:nvSpPr>
        <p:spPr bwMode="auto">
          <a:xfrm>
            <a:off x="6629400" y="2743200"/>
            <a:ext cx="1066800" cy="517525"/>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Produto após uso</a:t>
            </a:r>
          </a:p>
        </p:txBody>
      </p:sp>
      <p:sp>
        <p:nvSpPr>
          <p:cNvPr id="31" name="Text Box 8"/>
          <p:cNvSpPr txBox="1">
            <a:spLocks noChangeArrowheads="1"/>
          </p:cNvSpPr>
          <p:nvPr/>
        </p:nvSpPr>
        <p:spPr bwMode="auto">
          <a:xfrm>
            <a:off x="4800600" y="2819400"/>
            <a:ext cx="1600200" cy="37623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Manutenção</a:t>
            </a:r>
          </a:p>
        </p:txBody>
      </p:sp>
      <p:sp>
        <p:nvSpPr>
          <p:cNvPr id="4" name="Text Box 8"/>
          <p:cNvSpPr txBox="1">
            <a:spLocks noChangeArrowheads="1"/>
          </p:cNvSpPr>
          <p:nvPr/>
        </p:nvSpPr>
        <p:spPr bwMode="auto">
          <a:xfrm>
            <a:off x="7594600" y="3429000"/>
            <a:ext cx="1519238" cy="7112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a:solidFill>
                  <a:srgbClr val="000066"/>
                </a:solidFill>
                <a:effectLst>
                  <a:outerShdw blurRad="38100" dist="38100" dir="2700000" algn="tl">
                    <a:srgbClr val="C0C0C0"/>
                  </a:outerShdw>
                </a:effectLst>
              </a:rPr>
              <a:t>Tratamento Pós-Uso</a:t>
            </a:r>
          </a:p>
        </p:txBody>
      </p:sp>
      <p:sp>
        <p:nvSpPr>
          <p:cNvPr id="5" name="Text Box 4"/>
          <p:cNvSpPr txBox="1">
            <a:spLocks noChangeArrowheads="1"/>
          </p:cNvSpPr>
          <p:nvPr/>
        </p:nvSpPr>
        <p:spPr bwMode="auto">
          <a:xfrm>
            <a:off x="7848600" y="2171700"/>
            <a:ext cx="1219200" cy="9525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1918988" name="Line 11"/>
          <p:cNvSpPr>
            <a:spLocks noChangeShapeType="1"/>
          </p:cNvSpPr>
          <p:nvPr/>
        </p:nvSpPr>
        <p:spPr bwMode="auto">
          <a:xfrm>
            <a:off x="1600200" y="3124200"/>
            <a:ext cx="533400" cy="0"/>
          </a:xfrm>
          <a:prstGeom prst="line">
            <a:avLst/>
          </a:prstGeom>
          <a:noFill/>
          <a:ln w="19050">
            <a:solidFill>
              <a:srgbClr val="0000FF"/>
            </a:solidFill>
            <a:round/>
            <a:headEnd/>
            <a:tailEnd type="arrow" w="med" len="med"/>
          </a:ln>
        </p:spPr>
        <p:txBody>
          <a:bodyPr/>
          <a:lstStyle/>
          <a:p>
            <a:endParaRPr lang="en-US"/>
          </a:p>
        </p:txBody>
      </p:sp>
      <p:sp>
        <p:nvSpPr>
          <p:cNvPr id="1918989" name="Line 12"/>
          <p:cNvSpPr>
            <a:spLocks noChangeShapeType="1"/>
          </p:cNvSpPr>
          <p:nvPr/>
        </p:nvSpPr>
        <p:spPr bwMode="auto">
          <a:xfrm>
            <a:off x="1585913" y="3962400"/>
            <a:ext cx="533400" cy="0"/>
          </a:xfrm>
          <a:prstGeom prst="line">
            <a:avLst/>
          </a:prstGeom>
          <a:noFill/>
          <a:ln w="19050">
            <a:solidFill>
              <a:srgbClr val="0000FF"/>
            </a:solidFill>
            <a:round/>
            <a:headEnd/>
            <a:tailEnd type="arrow" w="med" len="med"/>
          </a:ln>
        </p:spPr>
        <p:txBody>
          <a:bodyPr/>
          <a:lstStyle/>
          <a:p>
            <a:endParaRPr lang="en-US"/>
          </a:p>
        </p:txBody>
      </p:sp>
      <p:sp>
        <p:nvSpPr>
          <p:cNvPr id="6" name="Text Box 8"/>
          <p:cNvSpPr txBox="1">
            <a:spLocks noChangeArrowheads="1"/>
          </p:cNvSpPr>
          <p:nvPr/>
        </p:nvSpPr>
        <p:spPr bwMode="auto">
          <a:xfrm>
            <a:off x="3124200" y="3276600"/>
            <a:ext cx="1219200" cy="37623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Uso</a:t>
            </a:r>
          </a:p>
        </p:txBody>
      </p:sp>
      <p:sp>
        <p:nvSpPr>
          <p:cNvPr id="7" name="Text Box 8"/>
          <p:cNvSpPr txBox="1">
            <a:spLocks noChangeArrowheads="1"/>
          </p:cNvSpPr>
          <p:nvPr/>
        </p:nvSpPr>
        <p:spPr bwMode="auto">
          <a:xfrm>
            <a:off x="4114800" y="4114800"/>
            <a:ext cx="1219200" cy="37623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Reuso</a:t>
            </a:r>
          </a:p>
        </p:txBody>
      </p:sp>
      <p:sp>
        <p:nvSpPr>
          <p:cNvPr id="8" name="Text Box 8"/>
          <p:cNvSpPr txBox="1">
            <a:spLocks noChangeArrowheads="1"/>
          </p:cNvSpPr>
          <p:nvPr/>
        </p:nvSpPr>
        <p:spPr bwMode="auto">
          <a:xfrm>
            <a:off x="5867400" y="3586163"/>
            <a:ext cx="1295400" cy="376237"/>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Descarte</a:t>
            </a:r>
          </a:p>
        </p:txBody>
      </p:sp>
      <p:cxnSp>
        <p:nvCxnSpPr>
          <p:cNvPr id="1918993" name="AutoShape 16"/>
          <p:cNvCxnSpPr>
            <a:cxnSpLocks noChangeShapeType="1"/>
            <a:stCxn id="27" idx="2"/>
          </p:cNvCxnSpPr>
          <p:nvPr/>
        </p:nvCxnSpPr>
        <p:spPr bwMode="auto">
          <a:xfrm rot="16200000" flipH="1">
            <a:off x="3230563" y="2773362"/>
            <a:ext cx="558800" cy="447675"/>
          </a:xfrm>
          <a:prstGeom prst="bentConnector3">
            <a:avLst>
              <a:gd name="adj1" fmla="val 50000"/>
            </a:avLst>
          </a:prstGeom>
          <a:noFill/>
          <a:ln w="19050">
            <a:solidFill>
              <a:schemeClr val="bg1"/>
            </a:solidFill>
            <a:miter lim="800000"/>
            <a:headEnd/>
            <a:tailEnd type="arrow" w="med" len="med"/>
          </a:ln>
        </p:spPr>
      </p:cxnSp>
      <p:cxnSp>
        <p:nvCxnSpPr>
          <p:cNvPr id="1918994" name="AutoShape 17"/>
          <p:cNvCxnSpPr>
            <a:cxnSpLocks noChangeShapeType="1"/>
          </p:cNvCxnSpPr>
          <p:nvPr/>
        </p:nvCxnSpPr>
        <p:spPr bwMode="auto">
          <a:xfrm rot="16200000" flipH="1">
            <a:off x="3598862" y="3787776"/>
            <a:ext cx="650875" cy="381000"/>
          </a:xfrm>
          <a:prstGeom prst="bentConnector2">
            <a:avLst/>
          </a:prstGeom>
          <a:noFill/>
          <a:ln w="19050">
            <a:solidFill>
              <a:schemeClr val="bg1"/>
            </a:solidFill>
            <a:miter lim="800000"/>
            <a:headEnd type="triangle" w="med" len="med"/>
            <a:tailEnd type="arrow" w="med" len="med"/>
          </a:ln>
        </p:spPr>
      </p:cxnSp>
      <p:cxnSp>
        <p:nvCxnSpPr>
          <p:cNvPr id="1918995" name="AutoShape 18"/>
          <p:cNvCxnSpPr>
            <a:cxnSpLocks noChangeShapeType="1"/>
            <a:stCxn id="31" idx="1"/>
          </p:cNvCxnSpPr>
          <p:nvPr/>
        </p:nvCxnSpPr>
        <p:spPr bwMode="auto">
          <a:xfrm rot="10800000" flipV="1">
            <a:off x="4343400" y="3008313"/>
            <a:ext cx="457200" cy="457200"/>
          </a:xfrm>
          <a:prstGeom prst="bentConnector3">
            <a:avLst>
              <a:gd name="adj1" fmla="val 50000"/>
            </a:avLst>
          </a:prstGeom>
          <a:noFill/>
          <a:ln w="19050">
            <a:solidFill>
              <a:schemeClr val="bg1"/>
            </a:solidFill>
            <a:miter lim="800000"/>
            <a:headEnd type="triangle" w="med" len="med"/>
            <a:tailEnd type="arrow" w="med" len="med"/>
          </a:ln>
        </p:spPr>
      </p:cxnSp>
      <p:cxnSp>
        <p:nvCxnSpPr>
          <p:cNvPr id="1918996" name="AutoShape 19"/>
          <p:cNvCxnSpPr>
            <a:cxnSpLocks noChangeShapeType="1"/>
          </p:cNvCxnSpPr>
          <p:nvPr/>
        </p:nvCxnSpPr>
        <p:spPr bwMode="auto">
          <a:xfrm flipV="1">
            <a:off x="5334000" y="3962400"/>
            <a:ext cx="1181100" cy="341313"/>
          </a:xfrm>
          <a:prstGeom prst="bentConnector2">
            <a:avLst/>
          </a:prstGeom>
          <a:noFill/>
          <a:ln w="19050">
            <a:solidFill>
              <a:schemeClr val="bg1"/>
            </a:solidFill>
            <a:miter lim="800000"/>
            <a:headEnd/>
            <a:tailEnd type="arrow" w="med" len="med"/>
          </a:ln>
        </p:spPr>
      </p:cxnSp>
      <p:cxnSp>
        <p:nvCxnSpPr>
          <p:cNvPr id="1918997" name="AutoShape 20"/>
          <p:cNvCxnSpPr>
            <a:cxnSpLocks noChangeShapeType="1"/>
            <a:stCxn id="31" idx="2"/>
          </p:cNvCxnSpPr>
          <p:nvPr/>
        </p:nvCxnSpPr>
        <p:spPr bwMode="auto">
          <a:xfrm rot="16200000" flipH="1">
            <a:off x="5862637" y="2933701"/>
            <a:ext cx="390525" cy="914400"/>
          </a:xfrm>
          <a:prstGeom prst="bentConnector3">
            <a:avLst>
              <a:gd name="adj1" fmla="val 49593"/>
            </a:avLst>
          </a:prstGeom>
          <a:noFill/>
          <a:ln w="19050">
            <a:solidFill>
              <a:schemeClr val="bg1"/>
            </a:solidFill>
            <a:miter lim="800000"/>
            <a:headEnd/>
            <a:tailEnd type="arrow" w="med" len="med"/>
          </a:ln>
        </p:spPr>
      </p:cxnSp>
      <p:cxnSp>
        <p:nvCxnSpPr>
          <p:cNvPr id="1918998" name="AutoShape 22"/>
          <p:cNvCxnSpPr>
            <a:cxnSpLocks noChangeShapeType="1"/>
          </p:cNvCxnSpPr>
          <p:nvPr/>
        </p:nvCxnSpPr>
        <p:spPr bwMode="auto">
          <a:xfrm>
            <a:off x="7162800" y="3775075"/>
            <a:ext cx="290513" cy="9525"/>
          </a:xfrm>
          <a:prstGeom prst="straightConnector1">
            <a:avLst/>
          </a:prstGeom>
          <a:noFill/>
          <a:ln w="19050">
            <a:solidFill>
              <a:schemeClr val="bg1"/>
            </a:solidFill>
            <a:round/>
            <a:headEnd/>
            <a:tailEnd type="arrow"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5" name="Espaço Reservado para Rodapé 1"/>
          <p:cNvSpPr>
            <a:spLocks noGrp="1"/>
          </p:cNvSpPr>
          <p:nvPr>
            <p:ph type="ftr" sz="quarter" idx="10"/>
          </p:nvPr>
        </p:nvSpPr>
        <p:spPr>
          <a:noFill/>
        </p:spPr>
        <p:txBody>
          <a:bodyPr/>
          <a:lstStyle/>
          <a:p>
            <a:r>
              <a:rPr lang="pt-BR"/>
              <a:t>Adequação Ambiental de Empresas - Prof. Aldo R. Ometto - </a:t>
            </a:r>
            <a:fld id="{7D647FD0-CD96-4622-9C68-754D8A8033F8}" type="slidenum">
              <a:rPr lang="pt-BR" smtClean="0"/>
              <a:pPr/>
              <a:t>37</a:t>
            </a:fld>
            <a:endParaRPr lang="pt-BR"/>
          </a:p>
        </p:txBody>
      </p:sp>
      <p:sp>
        <p:nvSpPr>
          <p:cNvPr id="1921026" name="Rectangle 2"/>
          <p:cNvSpPr txBox="1">
            <a:spLocks noChangeArrowheads="1"/>
          </p:cNvSpPr>
          <p:nvPr/>
        </p:nvSpPr>
        <p:spPr bwMode="auto">
          <a:xfrm>
            <a:off x="2590800" y="228600"/>
            <a:ext cx="4876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Tratamento </a:t>
            </a:r>
            <a:r>
              <a:rPr lang="pt-BR" sz="3200" i="1">
                <a:solidFill>
                  <a:schemeClr val="accent2"/>
                </a:solidFill>
                <a:latin typeface="Trebuchet MS" pitchFamily="34" charset="0"/>
              </a:rPr>
              <a:t>P</a:t>
            </a:r>
            <a:r>
              <a:rPr lang="pt-BR" sz="3200" i="1">
                <a:solidFill>
                  <a:schemeClr val="accent2"/>
                </a:solidFill>
                <a:latin typeface="Calibri" pitchFamily="34" charset="0"/>
              </a:rPr>
              <a:t>ó</a:t>
            </a:r>
            <a:r>
              <a:rPr lang="pt-BR" sz="3200" i="1">
                <a:solidFill>
                  <a:schemeClr val="accent2"/>
                </a:solidFill>
                <a:latin typeface="Trebuchet MS" pitchFamily="34" charset="0"/>
              </a:rPr>
              <a:t>s-Uso</a:t>
            </a:r>
            <a:endParaRPr lang="en-US" sz="3200" i="1">
              <a:solidFill>
                <a:schemeClr val="accent2"/>
              </a:solidFill>
              <a:latin typeface="Trebuchet MS" pitchFamily="34" charset="0"/>
            </a:endParaRPr>
          </a:p>
        </p:txBody>
      </p:sp>
      <p:grpSp>
        <p:nvGrpSpPr>
          <p:cNvPr id="7" name="Group 31"/>
          <p:cNvGrpSpPr>
            <a:grpSpLocks/>
          </p:cNvGrpSpPr>
          <p:nvPr/>
        </p:nvGrpSpPr>
        <p:grpSpPr bwMode="auto">
          <a:xfrm>
            <a:off x="482600" y="2057400"/>
            <a:ext cx="8624888" cy="3276600"/>
            <a:chOff x="144" y="1296"/>
            <a:chExt cx="5433" cy="2064"/>
          </a:xfrm>
        </p:grpSpPr>
        <p:sp>
          <p:nvSpPr>
            <p:cNvPr id="1921028" name="Rectangle 3"/>
            <p:cNvSpPr>
              <a:spLocks noChangeArrowheads="1"/>
            </p:cNvSpPr>
            <p:nvPr/>
          </p:nvSpPr>
          <p:spPr bwMode="auto">
            <a:xfrm>
              <a:off x="1302" y="1296"/>
              <a:ext cx="3210" cy="2064"/>
            </a:xfrm>
            <a:prstGeom prst="rect">
              <a:avLst/>
            </a:prstGeom>
            <a:gradFill rotWithShape="1">
              <a:gsLst>
                <a:gs pos="0">
                  <a:srgbClr val="66CCFF"/>
                </a:gs>
                <a:gs pos="100000">
                  <a:schemeClr val="accent2"/>
                </a:gs>
              </a:gsLst>
              <a:lin ang="5400000" scaled="1"/>
            </a:gradFill>
            <a:ln w="9525" algn="ctr">
              <a:noFill/>
              <a:miter lim="800000"/>
              <a:headEnd/>
              <a:tailEnd/>
            </a:ln>
          </p:spPr>
          <p:txBody>
            <a:bodyPr wrap="none" anchor="ctr"/>
            <a:lstStyle/>
            <a:p>
              <a:endParaRPr lang="en-US"/>
            </a:p>
          </p:txBody>
        </p:sp>
        <p:sp>
          <p:nvSpPr>
            <p:cNvPr id="27" name="Text Box 4"/>
            <p:cNvSpPr txBox="1">
              <a:spLocks noChangeArrowheads="1"/>
            </p:cNvSpPr>
            <p:nvPr/>
          </p:nvSpPr>
          <p:spPr bwMode="auto">
            <a:xfrm>
              <a:off x="1410" y="1443"/>
              <a:ext cx="1344" cy="218"/>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600" b="1">
                  <a:solidFill>
                    <a:srgbClr val="000066"/>
                  </a:solidFill>
                  <a:effectLst>
                    <a:outerShdw blurRad="38100" dist="38100" dir="2700000" algn="tl">
                      <a:srgbClr val="C0C0C0"/>
                    </a:outerShdw>
                  </a:effectLst>
                </a:rPr>
                <a:t>Remanufatura</a:t>
              </a:r>
            </a:p>
          </p:txBody>
        </p:sp>
        <p:sp>
          <p:nvSpPr>
            <p:cNvPr id="2" name="Text Box 4"/>
            <p:cNvSpPr txBox="1">
              <a:spLocks noChangeArrowheads="1"/>
            </p:cNvSpPr>
            <p:nvPr/>
          </p:nvSpPr>
          <p:spPr bwMode="auto">
            <a:xfrm>
              <a:off x="144" y="1771"/>
              <a:ext cx="816" cy="332"/>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Produto após uso</a:t>
              </a:r>
            </a:p>
          </p:txBody>
        </p:sp>
        <p:sp>
          <p:nvSpPr>
            <p:cNvPr id="3" name="Text Box 4"/>
            <p:cNvSpPr txBox="1">
              <a:spLocks noChangeArrowheads="1"/>
            </p:cNvSpPr>
            <p:nvPr/>
          </p:nvSpPr>
          <p:spPr bwMode="auto">
            <a:xfrm>
              <a:off x="174" y="2146"/>
              <a:ext cx="768" cy="734"/>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Entradas auxiliares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31" name="Text Box 8"/>
            <p:cNvSpPr txBox="1">
              <a:spLocks noChangeArrowheads="1"/>
            </p:cNvSpPr>
            <p:nvPr/>
          </p:nvSpPr>
          <p:spPr bwMode="auto">
            <a:xfrm>
              <a:off x="4512" y="1428"/>
              <a:ext cx="1065" cy="256"/>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2000" b="1">
                  <a:solidFill>
                    <a:srgbClr val="000066"/>
                  </a:solidFill>
                  <a:effectLst>
                    <a:outerShdw blurRad="38100" dist="38100" dir="2700000" algn="tl">
                      <a:srgbClr val="C0C0C0"/>
                    </a:outerShdw>
                  </a:effectLst>
                </a:rPr>
                <a:t>Manufatura</a:t>
              </a:r>
            </a:p>
          </p:txBody>
        </p:sp>
        <p:sp>
          <p:nvSpPr>
            <p:cNvPr id="4" name="Text Box 4"/>
            <p:cNvSpPr txBox="1">
              <a:spLocks noChangeArrowheads="1"/>
            </p:cNvSpPr>
            <p:nvPr/>
          </p:nvSpPr>
          <p:spPr bwMode="auto">
            <a:xfrm>
              <a:off x="4512" y="2592"/>
              <a:ext cx="768" cy="60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sz="1400">
                  <a:solidFill>
                    <a:srgbClr val="000066"/>
                  </a:solidFill>
                  <a:effectLst>
                    <a:outerShdw blurRad="38100" dist="38100" dir="2700000" algn="tl">
                      <a:srgbClr val="C0C0C0"/>
                    </a:outerShdw>
                  </a:effectLst>
                  <a:latin typeface="Calibri" pitchFamily="34" charset="0"/>
                </a:rPr>
                <a:t>Saídas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Materiais</a:t>
              </a:r>
            </a:p>
            <a:p>
              <a:pPr algn="ctr">
                <a:spcBef>
                  <a:spcPct val="50000"/>
                </a:spcBef>
                <a:buFontTx/>
                <a:buChar char="-"/>
                <a:defRPr/>
              </a:pPr>
              <a:r>
                <a:rPr lang="pt-BR" sz="1400">
                  <a:solidFill>
                    <a:srgbClr val="000066"/>
                  </a:solidFill>
                  <a:effectLst>
                    <a:outerShdw blurRad="38100" dist="38100" dir="2700000" algn="tl">
                      <a:srgbClr val="C0C0C0"/>
                    </a:outerShdw>
                  </a:effectLst>
                  <a:latin typeface="Calibri" pitchFamily="34" charset="0"/>
                </a:rPr>
                <a:t>Energia</a:t>
              </a:r>
            </a:p>
          </p:txBody>
        </p:sp>
        <p:sp>
          <p:nvSpPr>
            <p:cNvPr id="1921034" name="Line 13"/>
            <p:cNvSpPr>
              <a:spLocks noChangeShapeType="1"/>
            </p:cNvSpPr>
            <p:nvPr/>
          </p:nvSpPr>
          <p:spPr bwMode="auto">
            <a:xfrm>
              <a:off x="960" y="1968"/>
              <a:ext cx="336" cy="0"/>
            </a:xfrm>
            <a:prstGeom prst="line">
              <a:avLst/>
            </a:prstGeom>
            <a:noFill/>
            <a:ln w="19050">
              <a:solidFill>
                <a:srgbClr val="0000FF"/>
              </a:solidFill>
              <a:round/>
              <a:headEnd/>
              <a:tailEnd type="arrow" w="med" len="med"/>
            </a:ln>
          </p:spPr>
          <p:txBody>
            <a:bodyPr/>
            <a:lstStyle/>
            <a:p>
              <a:endParaRPr lang="en-US"/>
            </a:p>
          </p:txBody>
        </p:sp>
        <p:sp>
          <p:nvSpPr>
            <p:cNvPr id="1921035" name="Line 14"/>
            <p:cNvSpPr>
              <a:spLocks noChangeShapeType="1"/>
            </p:cNvSpPr>
            <p:nvPr/>
          </p:nvSpPr>
          <p:spPr bwMode="auto">
            <a:xfrm>
              <a:off x="951" y="2496"/>
              <a:ext cx="336" cy="0"/>
            </a:xfrm>
            <a:prstGeom prst="line">
              <a:avLst/>
            </a:prstGeom>
            <a:noFill/>
            <a:ln w="19050">
              <a:solidFill>
                <a:srgbClr val="0000FF"/>
              </a:solidFill>
              <a:round/>
              <a:headEnd/>
              <a:tailEnd type="arrow" w="med" len="med"/>
            </a:ln>
          </p:spPr>
          <p:txBody>
            <a:bodyPr/>
            <a:lstStyle/>
            <a:p>
              <a:endParaRPr lang="en-US"/>
            </a:p>
          </p:txBody>
        </p:sp>
        <p:sp>
          <p:nvSpPr>
            <p:cNvPr id="5" name="Text Box 8"/>
            <p:cNvSpPr txBox="1">
              <a:spLocks noChangeArrowheads="1"/>
            </p:cNvSpPr>
            <p:nvPr/>
          </p:nvSpPr>
          <p:spPr bwMode="auto">
            <a:xfrm>
              <a:off x="1428" y="2065"/>
              <a:ext cx="1296" cy="239"/>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Reciclagem</a:t>
              </a:r>
            </a:p>
          </p:txBody>
        </p:sp>
        <p:sp>
          <p:nvSpPr>
            <p:cNvPr id="6" name="Text Box 8"/>
            <p:cNvSpPr txBox="1">
              <a:spLocks noChangeArrowheads="1"/>
            </p:cNvSpPr>
            <p:nvPr/>
          </p:nvSpPr>
          <p:spPr bwMode="auto">
            <a:xfrm>
              <a:off x="2352" y="2592"/>
              <a:ext cx="1200" cy="583"/>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b="1">
                  <a:solidFill>
                    <a:srgbClr val="000066"/>
                  </a:solidFill>
                  <a:effectLst>
                    <a:outerShdw blurRad="38100" dist="38100" dir="2700000" algn="tl">
                      <a:srgbClr val="C0C0C0"/>
                    </a:outerShdw>
                  </a:effectLst>
                </a:rPr>
                <a:t>Tratamento e disposição final</a:t>
              </a:r>
            </a:p>
          </p:txBody>
        </p:sp>
        <p:cxnSp>
          <p:nvCxnSpPr>
            <p:cNvPr id="1921038" name="AutoShape 18"/>
            <p:cNvCxnSpPr>
              <a:cxnSpLocks noChangeShapeType="1"/>
              <a:stCxn id="27" idx="2"/>
            </p:cNvCxnSpPr>
            <p:nvPr/>
          </p:nvCxnSpPr>
          <p:spPr bwMode="auto">
            <a:xfrm rot="5400000">
              <a:off x="1877" y="1860"/>
              <a:ext cx="404" cy="6"/>
            </a:xfrm>
            <a:prstGeom prst="bentConnector3">
              <a:avLst>
                <a:gd name="adj1" fmla="val 50000"/>
              </a:avLst>
            </a:prstGeom>
            <a:noFill/>
            <a:ln w="19050">
              <a:solidFill>
                <a:schemeClr val="bg1"/>
              </a:solidFill>
              <a:miter lim="800000"/>
              <a:headEnd/>
              <a:tailEnd type="arrow" w="med" len="med"/>
            </a:ln>
          </p:spPr>
        </p:cxnSp>
        <p:cxnSp>
          <p:nvCxnSpPr>
            <p:cNvPr id="1921039" name="AutoShape 25"/>
            <p:cNvCxnSpPr>
              <a:cxnSpLocks noChangeShapeType="1"/>
            </p:cNvCxnSpPr>
            <p:nvPr/>
          </p:nvCxnSpPr>
          <p:spPr bwMode="auto">
            <a:xfrm rot="16200000" flipH="1">
              <a:off x="1924" y="2456"/>
              <a:ext cx="580" cy="276"/>
            </a:xfrm>
            <a:prstGeom prst="bentConnector2">
              <a:avLst/>
            </a:prstGeom>
            <a:noFill/>
            <a:ln w="19050">
              <a:solidFill>
                <a:schemeClr val="bg1"/>
              </a:solidFill>
              <a:miter lim="800000"/>
              <a:headEnd/>
              <a:tailEnd type="arrow" w="med" len="med"/>
            </a:ln>
          </p:spPr>
        </p:cxnSp>
        <p:cxnSp>
          <p:nvCxnSpPr>
            <p:cNvPr id="1921040" name="AutoShape 26"/>
            <p:cNvCxnSpPr>
              <a:cxnSpLocks noChangeShapeType="1"/>
              <a:stCxn id="27" idx="3"/>
              <a:endCxn id="31" idx="1"/>
            </p:cNvCxnSpPr>
            <p:nvPr/>
          </p:nvCxnSpPr>
          <p:spPr bwMode="auto">
            <a:xfrm>
              <a:off x="2754" y="1552"/>
              <a:ext cx="1758" cy="4"/>
            </a:xfrm>
            <a:prstGeom prst="straightConnector1">
              <a:avLst/>
            </a:prstGeom>
            <a:noFill/>
            <a:ln w="19050">
              <a:solidFill>
                <a:schemeClr val="bg1"/>
              </a:solidFill>
              <a:round/>
              <a:headEnd/>
              <a:tailEnd type="arrow" w="med" len="med"/>
            </a:ln>
          </p:spPr>
        </p:cxnSp>
        <p:cxnSp>
          <p:nvCxnSpPr>
            <p:cNvPr id="1921041" name="AutoShape 27"/>
            <p:cNvCxnSpPr>
              <a:cxnSpLocks noChangeShapeType="1"/>
              <a:endCxn id="31" idx="1"/>
            </p:cNvCxnSpPr>
            <p:nvPr/>
          </p:nvCxnSpPr>
          <p:spPr bwMode="auto">
            <a:xfrm flipV="1">
              <a:off x="2724" y="1556"/>
              <a:ext cx="1788" cy="629"/>
            </a:xfrm>
            <a:prstGeom prst="bentConnector3">
              <a:avLst>
                <a:gd name="adj1" fmla="val 50000"/>
              </a:avLst>
            </a:prstGeom>
            <a:noFill/>
            <a:ln w="19050">
              <a:solidFill>
                <a:schemeClr val="bg1"/>
              </a:solidFill>
              <a:miter lim="800000"/>
              <a:headEnd/>
              <a:tailEnd type="arrow" w="med" len="med"/>
            </a:ln>
          </p:spPr>
        </p:cxnSp>
        <p:sp>
          <p:nvSpPr>
            <p:cNvPr id="1921042" name="Text Box 28"/>
            <p:cNvSpPr txBox="1">
              <a:spLocks noChangeArrowheads="1"/>
            </p:cNvSpPr>
            <p:nvPr/>
          </p:nvSpPr>
          <p:spPr bwMode="auto">
            <a:xfrm>
              <a:off x="2832" y="1882"/>
              <a:ext cx="864" cy="326"/>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Matéria-prima secundária</a:t>
              </a:r>
            </a:p>
          </p:txBody>
        </p:sp>
        <p:sp>
          <p:nvSpPr>
            <p:cNvPr id="1921043" name="Line 29"/>
            <p:cNvSpPr>
              <a:spLocks noChangeShapeType="1"/>
            </p:cNvSpPr>
            <p:nvPr/>
          </p:nvSpPr>
          <p:spPr bwMode="auto">
            <a:xfrm>
              <a:off x="3564" y="2880"/>
              <a:ext cx="912" cy="0"/>
            </a:xfrm>
            <a:prstGeom prst="line">
              <a:avLst/>
            </a:prstGeom>
            <a:noFill/>
            <a:ln w="19050">
              <a:solidFill>
                <a:schemeClr val="bg1"/>
              </a:solidFill>
              <a:round/>
              <a:headEnd/>
              <a:tailEnd type="arrow" w="med" len="med"/>
            </a:ln>
          </p:spPr>
          <p:txBody>
            <a:bodyPr/>
            <a:lstStyle/>
            <a:p>
              <a:endParaRPr lang="en-US"/>
            </a:p>
          </p:txBody>
        </p:sp>
        <p:sp>
          <p:nvSpPr>
            <p:cNvPr id="1921044" name="Text Box 30"/>
            <p:cNvSpPr txBox="1">
              <a:spLocks noChangeArrowheads="1"/>
            </p:cNvSpPr>
            <p:nvPr/>
          </p:nvSpPr>
          <p:spPr bwMode="auto">
            <a:xfrm>
              <a:off x="3696" y="2400"/>
              <a:ext cx="1008" cy="460"/>
            </a:xfrm>
            <a:prstGeom prst="rect">
              <a:avLst/>
            </a:prstGeom>
            <a:noFill/>
            <a:ln w="9525">
              <a:noFill/>
              <a:miter lim="800000"/>
              <a:headEnd/>
              <a:tailEnd/>
            </a:ln>
          </p:spPr>
          <p:txBody>
            <a:bodyPr>
              <a:spAutoFit/>
            </a:bodyPr>
            <a:lstStyle/>
            <a:p>
              <a:pPr>
                <a:spcBef>
                  <a:spcPct val="50000"/>
                </a:spcBef>
              </a:pPr>
              <a:r>
                <a:rPr lang="pt-BR" sz="1400">
                  <a:solidFill>
                    <a:schemeClr val="bg1"/>
                  </a:solidFill>
                  <a:latin typeface="Calibri" pitchFamily="34" charset="0"/>
                </a:rPr>
                <a:t>Resíduos do sistema de tratamento</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42988" y="333375"/>
            <a:ext cx="77724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altLang="pt-BR" dirty="0">
                <a:solidFill>
                  <a:srgbClr val="003366"/>
                </a:solidFill>
                <a:latin typeface="Tahoma" pitchFamily="34" charset="0"/>
              </a:rPr>
              <a:t>ANÁLISE DE INVENTÁRIO </a:t>
            </a:r>
          </a:p>
        </p:txBody>
      </p:sp>
      <p:sp>
        <p:nvSpPr>
          <p:cNvPr id="65539" name="Rectangle 3"/>
          <p:cNvSpPr>
            <a:spLocks noGrp="1" noChangeArrowheads="1"/>
          </p:cNvSpPr>
          <p:nvPr>
            <p:ph type="body" idx="1"/>
          </p:nvPr>
        </p:nvSpPr>
        <p:spPr>
          <a:xfrm>
            <a:off x="685800" y="2466975"/>
            <a:ext cx="8229600" cy="3400425"/>
          </a:xfrm>
          <a:noFill/>
          <a:ln/>
        </p:spPr>
        <p:txBody>
          <a:bodyPr lIns="95783" tIns="47891" rIns="95783" bIns="47891"/>
          <a:lstStyle/>
          <a:p>
            <a:pPr marL="0" indent="0" defTabSz="957263">
              <a:buFontTx/>
              <a:buNone/>
            </a:pPr>
            <a:r>
              <a:rPr lang="pt-BR" altLang="pt-BR" sz="2800"/>
              <a:t>Envolve a </a:t>
            </a:r>
            <a:r>
              <a:rPr lang="pt-BR" altLang="pt-BR" sz="2800" u="sng"/>
              <a:t>coleta de dados</a:t>
            </a:r>
            <a:r>
              <a:rPr lang="pt-BR" altLang="pt-BR" sz="2800"/>
              <a:t> e os procedimentos de cálculo para quantificar as entradas e saídas do sistema, incluindo:</a:t>
            </a:r>
            <a:r>
              <a:rPr lang="pt-BR" altLang="pt-BR" sz="2800" b="1"/>
              <a:t> massa, energia, emissões atmosféricas, efluentes líquidos, resíduos sólidos e outros aspectos ambientais.</a:t>
            </a:r>
          </a:p>
          <a:p>
            <a:pPr marL="0" indent="0" defTabSz="957263">
              <a:buFontTx/>
              <a:buNone/>
            </a:pPr>
            <a:endParaRPr lang="pt-BR" altLang="pt-BR" sz="3600" b="1"/>
          </a:p>
          <a:p>
            <a:pPr marL="0" indent="0" defTabSz="957263"/>
            <a:endParaRPr lang="pt-BR" altLang="pt-BR"/>
          </a:p>
        </p:txBody>
      </p:sp>
    </p:spTree>
    <p:extLst>
      <p:ext uri="{BB962C8B-B14F-4D97-AF65-F5344CB8AC3E}">
        <p14:creationId xmlns:p14="http://schemas.microsoft.com/office/powerpoint/2010/main" val="1850392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185738" y="1725613"/>
            <a:ext cx="6161087" cy="5129212"/>
            <a:chOff x="127" y="2024"/>
            <a:chExt cx="4204" cy="3231"/>
          </a:xfrm>
        </p:grpSpPr>
        <p:sp>
          <p:nvSpPr>
            <p:cNvPr id="67587" name="Text Box 3"/>
            <p:cNvSpPr txBox="1">
              <a:spLocks noChangeArrowheads="1"/>
            </p:cNvSpPr>
            <p:nvPr/>
          </p:nvSpPr>
          <p:spPr bwMode="auto">
            <a:xfrm flipH="1" flipV="1">
              <a:off x="4163" y="4452"/>
              <a:ext cx="168" cy="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26815" tIns="13408" rIns="26815" bIns="13408">
              <a:spAutoFit/>
            </a:bodyPr>
            <a:lstStyle>
              <a:lvl1pPr defTabSz="268288">
                <a:defRPr>
                  <a:solidFill>
                    <a:schemeClr val="tx1"/>
                  </a:solidFill>
                  <a:latin typeface="Arial" charset="0"/>
                </a:defRPr>
              </a:lvl1pPr>
              <a:lvl2pPr marL="133350" defTabSz="268288">
                <a:defRPr>
                  <a:solidFill>
                    <a:schemeClr val="tx1"/>
                  </a:solidFill>
                  <a:latin typeface="Arial" charset="0"/>
                </a:defRPr>
              </a:lvl2pPr>
              <a:lvl3pPr marL="268288" defTabSz="268288">
                <a:defRPr>
                  <a:solidFill>
                    <a:schemeClr val="tx1"/>
                  </a:solidFill>
                  <a:latin typeface="Arial" charset="0"/>
                </a:defRPr>
              </a:lvl3pPr>
              <a:lvl4pPr marL="401638" defTabSz="268288">
                <a:defRPr>
                  <a:solidFill>
                    <a:schemeClr val="tx1"/>
                  </a:solidFill>
                  <a:latin typeface="Arial" charset="0"/>
                </a:defRPr>
              </a:lvl4pPr>
              <a:lvl5pPr marL="536575" defTabSz="268288">
                <a:defRPr>
                  <a:solidFill>
                    <a:schemeClr val="tx1"/>
                  </a:solidFill>
                  <a:latin typeface="Arial" charset="0"/>
                </a:defRPr>
              </a:lvl5pPr>
              <a:lvl6pPr marL="993775" defTabSz="268288" fontAlgn="base">
                <a:spcBef>
                  <a:spcPct val="0"/>
                </a:spcBef>
                <a:spcAft>
                  <a:spcPct val="0"/>
                </a:spcAft>
                <a:defRPr>
                  <a:solidFill>
                    <a:schemeClr val="tx1"/>
                  </a:solidFill>
                  <a:latin typeface="Arial" charset="0"/>
                </a:defRPr>
              </a:lvl6pPr>
              <a:lvl7pPr marL="1450975" defTabSz="268288" fontAlgn="base">
                <a:spcBef>
                  <a:spcPct val="0"/>
                </a:spcBef>
                <a:spcAft>
                  <a:spcPct val="0"/>
                </a:spcAft>
                <a:defRPr>
                  <a:solidFill>
                    <a:schemeClr val="tx1"/>
                  </a:solidFill>
                  <a:latin typeface="Arial" charset="0"/>
                </a:defRPr>
              </a:lvl7pPr>
              <a:lvl8pPr marL="1908175" defTabSz="268288" fontAlgn="base">
                <a:spcBef>
                  <a:spcPct val="0"/>
                </a:spcBef>
                <a:spcAft>
                  <a:spcPct val="0"/>
                </a:spcAft>
                <a:defRPr>
                  <a:solidFill>
                    <a:schemeClr val="tx1"/>
                  </a:solidFill>
                  <a:latin typeface="Arial" charset="0"/>
                </a:defRPr>
              </a:lvl8pPr>
              <a:lvl9pPr marL="2365375" defTabSz="268288" fontAlgn="base">
                <a:spcBef>
                  <a:spcPct val="0"/>
                </a:spcBef>
                <a:spcAft>
                  <a:spcPct val="0"/>
                </a:spcAft>
                <a:defRPr>
                  <a:solidFill>
                    <a:schemeClr val="tx1"/>
                  </a:solidFill>
                  <a:latin typeface="Arial" charset="0"/>
                </a:defRPr>
              </a:lvl9pPr>
            </a:lstStyle>
            <a:p>
              <a:pPr eaLnBrk="0" hangingPunct="0"/>
              <a:r>
                <a:rPr lang="pt-BR" altLang="pt-BR" sz="700">
                  <a:solidFill>
                    <a:schemeClr val="bg1"/>
                  </a:solidFill>
                </a:rPr>
                <a:t>Fonte: Arthur D. Little in CETEA</a:t>
              </a:r>
            </a:p>
          </p:txBody>
        </p:sp>
        <p:sp>
          <p:nvSpPr>
            <p:cNvPr id="67588" name="Text Box 4"/>
            <p:cNvSpPr txBox="1">
              <a:spLocks noChangeArrowheads="1"/>
            </p:cNvSpPr>
            <p:nvPr/>
          </p:nvSpPr>
          <p:spPr bwMode="auto">
            <a:xfrm>
              <a:off x="127" y="2024"/>
              <a:ext cx="34"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815" tIns="13408" rIns="26815" bIns="13408">
              <a:spAutoFit/>
            </a:bodyPr>
            <a:lstStyle>
              <a:lvl1pPr defTabSz="268288">
                <a:defRPr>
                  <a:solidFill>
                    <a:schemeClr val="tx1"/>
                  </a:solidFill>
                  <a:latin typeface="Arial" charset="0"/>
                </a:defRPr>
              </a:lvl1pPr>
              <a:lvl2pPr marL="133350" defTabSz="268288">
                <a:defRPr>
                  <a:solidFill>
                    <a:schemeClr val="tx1"/>
                  </a:solidFill>
                  <a:latin typeface="Arial" charset="0"/>
                </a:defRPr>
              </a:lvl2pPr>
              <a:lvl3pPr marL="268288" defTabSz="268288">
                <a:defRPr>
                  <a:solidFill>
                    <a:schemeClr val="tx1"/>
                  </a:solidFill>
                  <a:latin typeface="Arial" charset="0"/>
                </a:defRPr>
              </a:lvl3pPr>
              <a:lvl4pPr marL="401638" defTabSz="268288">
                <a:defRPr>
                  <a:solidFill>
                    <a:schemeClr val="tx1"/>
                  </a:solidFill>
                  <a:latin typeface="Arial" charset="0"/>
                </a:defRPr>
              </a:lvl4pPr>
              <a:lvl5pPr marL="536575" defTabSz="268288">
                <a:defRPr>
                  <a:solidFill>
                    <a:schemeClr val="tx1"/>
                  </a:solidFill>
                  <a:latin typeface="Arial" charset="0"/>
                </a:defRPr>
              </a:lvl5pPr>
              <a:lvl6pPr marL="993775" defTabSz="268288" fontAlgn="base">
                <a:spcBef>
                  <a:spcPct val="0"/>
                </a:spcBef>
                <a:spcAft>
                  <a:spcPct val="0"/>
                </a:spcAft>
                <a:defRPr>
                  <a:solidFill>
                    <a:schemeClr val="tx1"/>
                  </a:solidFill>
                  <a:latin typeface="Arial" charset="0"/>
                </a:defRPr>
              </a:lvl6pPr>
              <a:lvl7pPr marL="1450975" defTabSz="268288" fontAlgn="base">
                <a:spcBef>
                  <a:spcPct val="0"/>
                </a:spcBef>
                <a:spcAft>
                  <a:spcPct val="0"/>
                </a:spcAft>
                <a:defRPr>
                  <a:solidFill>
                    <a:schemeClr val="tx1"/>
                  </a:solidFill>
                  <a:latin typeface="Arial" charset="0"/>
                </a:defRPr>
              </a:lvl7pPr>
              <a:lvl8pPr marL="1908175" defTabSz="268288" fontAlgn="base">
                <a:spcBef>
                  <a:spcPct val="0"/>
                </a:spcBef>
                <a:spcAft>
                  <a:spcPct val="0"/>
                </a:spcAft>
                <a:defRPr>
                  <a:solidFill>
                    <a:schemeClr val="tx1"/>
                  </a:solidFill>
                  <a:latin typeface="Arial" charset="0"/>
                </a:defRPr>
              </a:lvl8pPr>
              <a:lvl9pPr marL="2365375" defTabSz="268288" fontAlgn="base">
                <a:spcBef>
                  <a:spcPct val="0"/>
                </a:spcBef>
                <a:spcAft>
                  <a:spcPct val="0"/>
                </a:spcAft>
                <a:defRPr>
                  <a:solidFill>
                    <a:schemeClr val="tx1"/>
                  </a:solidFill>
                  <a:latin typeface="Arial" charset="0"/>
                </a:defRPr>
              </a:lvl9pPr>
            </a:lstStyle>
            <a:p>
              <a:pPr eaLnBrk="0" hangingPunct="0"/>
              <a:endParaRPr lang="pt-BR" altLang="pt-BR" sz="700">
                <a:latin typeface="Times New Roman" pitchFamily="18" charset="0"/>
              </a:endParaRPr>
            </a:p>
          </p:txBody>
        </p:sp>
      </p:grpSp>
      <p:sp>
        <p:nvSpPr>
          <p:cNvPr id="67589" name="Rectangle 5"/>
          <p:cNvSpPr>
            <a:spLocks noGrp="1" noChangeArrowheads="1"/>
          </p:cNvSpPr>
          <p:nvPr>
            <p:ph type="title"/>
          </p:nvPr>
        </p:nvSpPr>
        <p:spPr>
          <a:xfrm>
            <a:off x="990600" y="228600"/>
            <a:ext cx="7399338" cy="1431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br>
              <a:rPr lang="pt-BR" altLang="pt-BR" dirty="0">
                <a:solidFill>
                  <a:srgbClr val="003366"/>
                </a:solidFill>
                <a:latin typeface="Tahoma" pitchFamily="34" charset="0"/>
              </a:rPr>
            </a:br>
            <a:r>
              <a:rPr lang="pt-BR" altLang="pt-BR" dirty="0">
                <a:solidFill>
                  <a:srgbClr val="003366"/>
                </a:solidFill>
                <a:latin typeface="Tahoma" pitchFamily="34" charset="0"/>
              </a:rPr>
              <a:t>ANÁLISE DE INVENTÁRIO  ETAPAS</a:t>
            </a:r>
          </a:p>
        </p:txBody>
      </p:sp>
      <p:sp>
        <p:nvSpPr>
          <p:cNvPr id="67590" name="Rectangle 6"/>
          <p:cNvSpPr>
            <a:spLocks noGrp="1" noChangeArrowheads="1"/>
          </p:cNvSpPr>
          <p:nvPr>
            <p:ph type="body" idx="1"/>
          </p:nvPr>
        </p:nvSpPr>
        <p:spPr>
          <a:xfrm>
            <a:off x="838200" y="2514600"/>
            <a:ext cx="7620000" cy="4038600"/>
          </a:xfrm>
          <a:noFill/>
          <a:ln/>
        </p:spPr>
        <p:txBody>
          <a:bodyPr lIns="95783" tIns="47891" rIns="95783" bIns="47891"/>
          <a:lstStyle/>
          <a:p>
            <a:pPr marL="0" indent="0" defTabSz="957263"/>
            <a:r>
              <a:rPr lang="pt-BR" altLang="pt-BR" sz="3600"/>
              <a:t> </a:t>
            </a:r>
            <a:r>
              <a:rPr lang="pt-BR" altLang="pt-BR" sz="3600" u="sng"/>
              <a:t>Coleta</a:t>
            </a:r>
            <a:r>
              <a:rPr lang="pt-BR" altLang="pt-BR" sz="3600"/>
              <a:t>  (fluxogramas, unidades de processo, unidades de medidas)</a:t>
            </a:r>
          </a:p>
          <a:p>
            <a:pPr marL="0" indent="0" defTabSz="957263"/>
            <a:r>
              <a:rPr lang="pt-BR" altLang="pt-BR" sz="3600"/>
              <a:t> </a:t>
            </a:r>
            <a:r>
              <a:rPr lang="pt-BR" altLang="pt-BR" sz="3600" u="sng"/>
              <a:t>Alocação</a:t>
            </a:r>
            <a:r>
              <a:rPr lang="pt-BR" altLang="pt-BR" sz="3600"/>
              <a:t> (tabelas, planilhas)</a:t>
            </a:r>
          </a:p>
          <a:p>
            <a:pPr marL="0" indent="0" defTabSz="957263"/>
            <a:r>
              <a:rPr lang="pt-BR" altLang="pt-BR" sz="3600" u="sng"/>
              <a:t>Validação</a:t>
            </a:r>
            <a:r>
              <a:rPr lang="pt-BR" altLang="pt-BR" sz="3600"/>
              <a:t> das informações (modelos computacionais, balanço de massa e energia)</a:t>
            </a:r>
          </a:p>
          <a:p>
            <a:pPr marL="0" indent="0" defTabSz="957263">
              <a:buFontTx/>
              <a:buNone/>
            </a:pPr>
            <a:endParaRPr lang="pt-BR" altLang="pt-BR"/>
          </a:p>
        </p:txBody>
      </p:sp>
    </p:spTree>
    <p:extLst>
      <p:ext uri="{BB962C8B-B14F-4D97-AF65-F5344CB8AC3E}">
        <p14:creationId xmlns:p14="http://schemas.microsoft.com/office/powerpoint/2010/main" val="2266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7031038" y="1412875"/>
            <a:ext cx="1970087" cy="1368425"/>
            <a:chOff x="4649" y="890"/>
            <a:chExt cx="1367" cy="862"/>
          </a:xfrm>
        </p:grpSpPr>
        <p:sp>
          <p:nvSpPr>
            <p:cNvPr id="10287" name="Rectangle 54"/>
            <p:cNvSpPr>
              <a:spLocks noChangeArrowheads="1"/>
            </p:cNvSpPr>
            <p:nvPr/>
          </p:nvSpPr>
          <p:spPr bwMode="auto">
            <a:xfrm>
              <a:off x="5057" y="890"/>
              <a:ext cx="959" cy="823"/>
            </a:xfrm>
            <a:prstGeom prst="rect">
              <a:avLst/>
            </a:prstGeom>
            <a:solidFill>
              <a:srgbClr val="003366"/>
            </a:solidFill>
            <a:ln w="9525">
              <a:solidFill>
                <a:schemeClr val="bg2"/>
              </a:solidFill>
              <a:miter lim="800000"/>
              <a:headEnd/>
              <a:tailEnd/>
            </a:ln>
          </p:spPr>
          <p:txBody>
            <a:bodyPr wrap="none" anchor="ctr"/>
            <a:lstStyle/>
            <a:p>
              <a:endParaRPr lang="pt-BR"/>
            </a:p>
          </p:txBody>
        </p:sp>
        <p:sp>
          <p:nvSpPr>
            <p:cNvPr id="10288" name="AutoShape 55"/>
            <p:cNvSpPr>
              <a:spLocks noChangeArrowheads="1"/>
            </p:cNvSpPr>
            <p:nvPr/>
          </p:nvSpPr>
          <p:spPr bwMode="auto">
            <a:xfrm rot="9805305">
              <a:off x="4649" y="1253"/>
              <a:ext cx="816" cy="499"/>
            </a:xfrm>
            <a:prstGeom prst="flowChartMagneticDrum">
              <a:avLst/>
            </a:prstGeom>
            <a:solidFill>
              <a:srgbClr val="808000"/>
            </a:solidFill>
            <a:ln w="9525">
              <a:solidFill>
                <a:schemeClr val="tx1"/>
              </a:solidFill>
              <a:round/>
              <a:headEnd/>
              <a:tailEnd/>
            </a:ln>
          </p:spPr>
          <p:txBody>
            <a:bodyPr rot="10800000" wrap="none" anchor="ctr"/>
            <a:lstStyle/>
            <a:p>
              <a:endParaRPr lang="pt-BR"/>
            </a:p>
          </p:txBody>
        </p:sp>
        <p:sp>
          <p:nvSpPr>
            <p:cNvPr id="10289" name="Text Box 56"/>
            <p:cNvSpPr txBox="1">
              <a:spLocks noChangeArrowheads="1"/>
            </p:cNvSpPr>
            <p:nvPr/>
          </p:nvSpPr>
          <p:spPr bwMode="auto">
            <a:xfrm>
              <a:off x="5005" y="912"/>
              <a:ext cx="1005" cy="194"/>
            </a:xfrm>
            <a:prstGeom prst="rect">
              <a:avLst/>
            </a:prstGeom>
            <a:noFill/>
            <a:ln w="9525">
              <a:noFill/>
              <a:miter lim="800000"/>
              <a:headEnd/>
              <a:tailEnd/>
            </a:ln>
          </p:spPr>
          <p:txBody>
            <a:bodyPr>
              <a:spAutoFit/>
            </a:bodyPr>
            <a:lstStyle/>
            <a:p>
              <a:pPr algn="r">
                <a:spcBef>
                  <a:spcPct val="50000"/>
                </a:spcBef>
                <a:buClr>
                  <a:schemeClr val="tx1"/>
                </a:buClr>
                <a:buSzPct val="75000"/>
              </a:pPr>
              <a:r>
                <a:rPr lang="en-US" sz="1400" b="1">
                  <a:solidFill>
                    <a:srgbClr val="FF3300"/>
                  </a:solidFill>
                </a:rPr>
                <a:t>TRATAMENTO</a:t>
              </a:r>
            </a:p>
          </p:txBody>
        </p:sp>
      </p:grpSp>
      <p:grpSp>
        <p:nvGrpSpPr>
          <p:cNvPr id="3" name="Group 88"/>
          <p:cNvGrpSpPr>
            <a:grpSpLocks/>
          </p:cNvGrpSpPr>
          <p:nvPr/>
        </p:nvGrpSpPr>
        <p:grpSpPr bwMode="auto">
          <a:xfrm>
            <a:off x="6084888" y="2349500"/>
            <a:ext cx="1360487" cy="749300"/>
            <a:chOff x="4105" y="1434"/>
            <a:chExt cx="857" cy="343"/>
          </a:xfrm>
        </p:grpSpPr>
        <p:pic>
          <p:nvPicPr>
            <p:cNvPr id="10285" name="Picture 57" descr="dd01086_"/>
            <p:cNvPicPr>
              <a:picLocks noChangeAspect="1" noChangeArrowheads="1"/>
            </p:cNvPicPr>
            <p:nvPr/>
          </p:nvPicPr>
          <p:blipFill>
            <a:blip r:embed="rId3" cstate="print"/>
            <a:srcRect/>
            <a:stretch>
              <a:fillRect/>
            </a:stretch>
          </p:blipFill>
          <p:spPr bwMode="auto">
            <a:xfrm>
              <a:off x="4105" y="1434"/>
              <a:ext cx="857" cy="343"/>
            </a:xfrm>
            <a:prstGeom prst="rect">
              <a:avLst/>
            </a:prstGeom>
            <a:noFill/>
            <a:ln w="9525">
              <a:noFill/>
              <a:miter lim="800000"/>
              <a:headEnd/>
              <a:tailEnd/>
            </a:ln>
          </p:spPr>
        </p:pic>
        <p:sp>
          <p:nvSpPr>
            <p:cNvPr id="10286" name="Text Box 58"/>
            <p:cNvSpPr txBox="1">
              <a:spLocks noChangeArrowheads="1"/>
            </p:cNvSpPr>
            <p:nvPr/>
          </p:nvSpPr>
          <p:spPr bwMode="auto">
            <a:xfrm>
              <a:off x="4162" y="1532"/>
              <a:ext cx="714" cy="141"/>
            </a:xfrm>
            <a:prstGeom prst="rect">
              <a:avLst/>
            </a:prstGeom>
            <a:noFill/>
            <a:ln w="9525">
              <a:noFill/>
              <a:miter lim="800000"/>
              <a:headEnd/>
              <a:tailEnd/>
            </a:ln>
          </p:spPr>
          <p:txBody>
            <a:bodyPr>
              <a:spAutoFit/>
            </a:bodyPr>
            <a:lstStyle/>
            <a:p>
              <a:pPr algn="ctr">
                <a:spcBef>
                  <a:spcPct val="50000"/>
                </a:spcBef>
                <a:buClr>
                  <a:schemeClr val="tx1"/>
                </a:buClr>
                <a:buSzPct val="75000"/>
              </a:pPr>
              <a:r>
                <a:rPr lang="pt-BR" sz="1400">
                  <a:solidFill>
                    <a:schemeClr val="bg1"/>
                  </a:solidFill>
                </a:rPr>
                <a:t>Resíduo</a:t>
              </a:r>
            </a:p>
          </p:txBody>
        </p:sp>
      </p:grpSp>
      <p:grpSp>
        <p:nvGrpSpPr>
          <p:cNvPr id="4" name="Group 51"/>
          <p:cNvGrpSpPr>
            <a:grpSpLocks/>
          </p:cNvGrpSpPr>
          <p:nvPr/>
        </p:nvGrpSpPr>
        <p:grpSpPr bwMode="auto">
          <a:xfrm>
            <a:off x="142875" y="1130300"/>
            <a:ext cx="8393113" cy="5584825"/>
            <a:chOff x="90" y="712"/>
            <a:chExt cx="5287" cy="3518"/>
          </a:xfrm>
        </p:grpSpPr>
        <p:sp>
          <p:nvSpPr>
            <p:cNvPr id="10249" name="AutoShape 101"/>
            <p:cNvSpPr>
              <a:spLocks noChangeArrowheads="1"/>
            </p:cNvSpPr>
            <p:nvPr/>
          </p:nvSpPr>
          <p:spPr bwMode="auto">
            <a:xfrm rot="-1177541">
              <a:off x="2154" y="2115"/>
              <a:ext cx="318" cy="272"/>
            </a:xfrm>
            <a:custGeom>
              <a:avLst/>
              <a:gdLst>
                <a:gd name="T0" fmla="*/ 9 w 21600"/>
                <a:gd name="T1" fmla="*/ 0 h 21600"/>
                <a:gd name="T2" fmla="*/ 6 w 21600"/>
                <a:gd name="T3" fmla="*/ 0 h 21600"/>
                <a:gd name="T4" fmla="*/ 0 w 21600"/>
                <a:gd name="T5" fmla="*/ 4 h 21600"/>
                <a:gd name="T6" fmla="*/ 5 w 21600"/>
                <a:gd name="T7" fmla="*/ 4 h 21600"/>
                <a:gd name="T8" fmla="*/ 9 w 21600"/>
                <a:gd name="T9" fmla="*/ 2 h 21600"/>
                <a:gd name="T10" fmla="*/ 13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21600 h 21600"/>
                <a:gd name="T20" fmla="*/ 1541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0"/>
                  </a:lnTo>
                  <a:lnTo>
                    <a:pt x="15428" y="0"/>
                  </a:lnTo>
                  <a:lnTo>
                    <a:pt x="15428" y="21599"/>
                  </a:lnTo>
                  <a:lnTo>
                    <a:pt x="0" y="21599"/>
                  </a:lnTo>
                  <a:lnTo>
                    <a:pt x="0" y="21600"/>
                  </a:lnTo>
                  <a:lnTo>
                    <a:pt x="15429" y="21600"/>
                  </a:lnTo>
                  <a:lnTo>
                    <a:pt x="15429" y="0"/>
                  </a:lnTo>
                  <a:lnTo>
                    <a:pt x="21600" y="0"/>
                  </a:lnTo>
                  <a:close/>
                </a:path>
              </a:pathLst>
            </a:custGeom>
            <a:solidFill>
              <a:srgbClr val="33CCFF"/>
            </a:solidFill>
            <a:ln w="9525">
              <a:noFill/>
              <a:miter lim="800000"/>
              <a:headEnd/>
              <a:tailEnd/>
            </a:ln>
          </p:spPr>
          <p:txBody>
            <a:bodyPr wrap="none" anchor="ctr"/>
            <a:lstStyle/>
            <a:p>
              <a:endParaRPr lang="pt-BR"/>
            </a:p>
          </p:txBody>
        </p:sp>
        <p:grpSp>
          <p:nvGrpSpPr>
            <p:cNvPr id="10250" name="Group 20"/>
            <p:cNvGrpSpPr>
              <a:grpSpLocks/>
            </p:cNvGrpSpPr>
            <p:nvPr/>
          </p:nvGrpSpPr>
          <p:grpSpPr bwMode="auto">
            <a:xfrm>
              <a:off x="101" y="2235"/>
              <a:ext cx="935" cy="690"/>
              <a:chOff x="1054" y="2565"/>
              <a:chExt cx="962" cy="945"/>
            </a:xfrm>
          </p:grpSpPr>
          <p:pic>
            <p:nvPicPr>
              <p:cNvPr id="10283" name="Picture 21"/>
              <p:cNvPicPr>
                <a:picLocks noChangeAspect="1" noChangeArrowheads="1"/>
              </p:cNvPicPr>
              <p:nvPr/>
            </p:nvPicPr>
            <p:blipFill>
              <a:blip r:embed="rId4" cstate="print"/>
              <a:srcRect l="3468" r="9286"/>
              <a:stretch>
                <a:fillRect/>
              </a:stretch>
            </p:blipFill>
            <p:spPr bwMode="auto">
              <a:xfrm>
                <a:off x="1089" y="2880"/>
                <a:ext cx="879" cy="630"/>
              </a:xfrm>
              <a:prstGeom prst="rect">
                <a:avLst/>
              </a:prstGeom>
              <a:noFill/>
              <a:ln w="9525">
                <a:noFill/>
                <a:miter lim="800000"/>
                <a:headEnd/>
                <a:tailEnd/>
              </a:ln>
            </p:spPr>
          </p:pic>
          <p:sp>
            <p:nvSpPr>
              <p:cNvPr id="10284" name="Text Box 22"/>
              <p:cNvSpPr txBox="1">
                <a:spLocks noChangeArrowheads="1"/>
              </p:cNvSpPr>
              <p:nvPr/>
            </p:nvSpPr>
            <p:spPr bwMode="auto">
              <a:xfrm>
                <a:off x="1054" y="2565"/>
                <a:ext cx="962" cy="252"/>
              </a:xfrm>
              <a:prstGeom prst="rect">
                <a:avLst/>
              </a:prstGeom>
              <a:noFill/>
              <a:ln w="9525">
                <a:noFill/>
                <a:miter lim="800000"/>
                <a:headEnd/>
                <a:tailEnd/>
              </a:ln>
            </p:spPr>
            <p:txBody>
              <a:bodyPr>
                <a:spAutoFit/>
              </a:bodyPr>
              <a:lstStyle/>
              <a:p>
                <a:pPr algn="ctr">
                  <a:spcBef>
                    <a:spcPct val="50000"/>
                  </a:spcBef>
                </a:pPr>
                <a:r>
                  <a:rPr lang="en-US" sz="1300"/>
                  <a:t>FIM DE VIDA</a:t>
                </a:r>
                <a:endParaRPr lang="pt-BR" sz="1300"/>
              </a:p>
            </p:txBody>
          </p:sp>
        </p:grpSp>
        <p:grpSp>
          <p:nvGrpSpPr>
            <p:cNvPr id="10251" name="Grupo 45"/>
            <p:cNvGrpSpPr>
              <a:grpSpLocks/>
            </p:cNvGrpSpPr>
            <p:nvPr/>
          </p:nvGrpSpPr>
          <p:grpSpPr bwMode="auto">
            <a:xfrm>
              <a:off x="1917" y="2988"/>
              <a:ext cx="2016" cy="492"/>
              <a:chOff x="3043238" y="4976813"/>
              <a:chExt cx="3200400" cy="781050"/>
            </a:xfrm>
          </p:grpSpPr>
          <p:sp>
            <p:nvSpPr>
              <p:cNvPr id="10280" name="AutoShape 36"/>
              <p:cNvSpPr>
                <a:spLocks noChangeArrowheads="1"/>
              </p:cNvSpPr>
              <p:nvPr/>
            </p:nvSpPr>
            <p:spPr bwMode="auto">
              <a:xfrm rot="10800000" flipV="1">
                <a:off x="3043238" y="4976813"/>
                <a:ext cx="1905000" cy="7810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658 h 21600"/>
                  <a:gd name="T20" fmla="*/ 1671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78" y="0"/>
                    </a:moveTo>
                    <a:lnTo>
                      <a:pt x="9555" y="7149"/>
                    </a:lnTo>
                    <a:lnTo>
                      <a:pt x="14439" y="7149"/>
                    </a:lnTo>
                    <a:lnTo>
                      <a:pt x="14439" y="18658"/>
                    </a:lnTo>
                    <a:lnTo>
                      <a:pt x="0" y="18658"/>
                    </a:lnTo>
                    <a:lnTo>
                      <a:pt x="0" y="21600"/>
                    </a:lnTo>
                    <a:lnTo>
                      <a:pt x="16716" y="21600"/>
                    </a:lnTo>
                    <a:lnTo>
                      <a:pt x="16716" y="7149"/>
                    </a:lnTo>
                    <a:lnTo>
                      <a:pt x="21600" y="7149"/>
                    </a:lnTo>
                    <a:close/>
                  </a:path>
                </a:pathLst>
              </a:custGeom>
              <a:solidFill>
                <a:srgbClr val="00CCFF"/>
              </a:solidFill>
              <a:ln w="9525">
                <a:noFill/>
                <a:miter lim="800000"/>
                <a:headEnd/>
                <a:tailEnd/>
              </a:ln>
            </p:spPr>
            <p:txBody>
              <a:bodyPr wrap="none" anchor="ctr"/>
              <a:lstStyle/>
              <a:p>
                <a:endParaRPr lang="pt-BR"/>
              </a:p>
            </p:txBody>
          </p:sp>
          <p:sp>
            <p:nvSpPr>
              <p:cNvPr id="10281" name="Rectangle 37"/>
              <p:cNvSpPr>
                <a:spLocks noChangeArrowheads="1"/>
              </p:cNvSpPr>
              <p:nvPr/>
            </p:nvSpPr>
            <p:spPr bwMode="auto">
              <a:xfrm flipH="1" flipV="1">
                <a:off x="4922838" y="5653088"/>
                <a:ext cx="1219200" cy="103187"/>
              </a:xfrm>
              <a:prstGeom prst="rect">
                <a:avLst/>
              </a:prstGeom>
              <a:solidFill>
                <a:srgbClr val="33CCFF"/>
              </a:solidFill>
              <a:ln w="9525">
                <a:noFill/>
                <a:miter lim="800000"/>
                <a:headEnd/>
                <a:tailEnd/>
              </a:ln>
            </p:spPr>
            <p:txBody>
              <a:bodyPr rot="10800000" wrap="none" anchor="ctr"/>
              <a:lstStyle/>
              <a:p>
                <a:endParaRPr lang="pt-BR"/>
              </a:p>
            </p:txBody>
          </p:sp>
          <p:sp>
            <p:nvSpPr>
              <p:cNvPr id="10282" name="Rectangle 38"/>
              <p:cNvSpPr>
                <a:spLocks noChangeArrowheads="1"/>
              </p:cNvSpPr>
              <p:nvPr/>
            </p:nvSpPr>
            <p:spPr bwMode="auto">
              <a:xfrm flipH="1" flipV="1">
                <a:off x="6142038" y="5087938"/>
                <a:ext cx="101600" cy="668337"/>
              </a:xfrm>
              <a:prstGeom prst="rect">
                <a:avLst/>
              </a:prstGeom>
              <a:solidFill>
                <a:srgbClr val="33CCFF"/>
              </a:solidFill>
              <a:ln w="9525">
                <a:noFill/>
                <a:miter lim="800000"/>
                <a:headEnd/>
                <a:tailEnd/>
              </a:ln>
            </p:spPr>
            <p:txBody>
              <a:bodyPr rot="10800000" wrap="none" anchor="ctr"/>
              <a:lstStyle/>
              <a:p>
                <a:endParaRPr lang="pt-BR"/>
              </a:p>
            </p:txBody>
          </p:sp>
        </p:grpSp>
        <p:pic>
          <p:nvPicPr>
            <p:cNvPr id="10252" name="Picture 47"/>
            <p:cNvPicPr>
              <a:picLocks noChangeAspect="1" noChangeArrowheads="1"/>
            </p:cNvPicPr>
            <p:nvPr/>
          </p:nvPicPr>
          <p:blipFill>
            <a:blip r:embed="rId5" cstate="print"/>
            <a:srcRect t="3835" b="11578"/>
            <a:stretch>
              <a:fillRect/>
            </a:stretch>
          </p:blipFill>
          <p:spPr bwMode="auto">
            <a:xfrm>
              <a:off x="348" y="3105"/>
              <a:ext cx="1542" cy="1125"/>
            </a:xfrm>
            <a:prstGeom prst="rect">
              <a:avLst/>
            </a:prstGeom>
            <a:noFill/>
            <a:ln w="9525">
              <a:noFill/>
              <a:miter lim="800000"/>
              <a:headEnd/>
              <a:tailEnd/>
            </a:ln>
          </p:spPr>
        </p:pic>
        <p:grpSp>
          <p:nvGrpSpPr>
            <p:cNvPr id="10253" name="Grupo 43"/>
            <p:cNvGrpSpPr>
              <a:grpSpLocks/>
            </p:cNvGrpSpPr>
            <p:nvPr/>
          </p:nvGrpSpPr>
          <p:grpSpPr bwMode="auto">
            <a:xfrm>
              <a:off x="3963" y="1894"/>
              <a:ext cx="1414" cy="1072"/>
              <a:chOff x="6291272" y="3006725"/>
              <a:chExt cx="2244730" cy="1701802"/>
            </a:xfrm>
          </p:grpSpPr>
          <p:sp>
            <p:nvSpPr>
              <p:cNvPr id="10276" name="AutoShape 32"/>
              <p:cNvSpPr>
                <a:spLocks noChangeArrowheads="1"/>
              </p:cNvSpPr>
              <p:nvPr/>
            </p:nvSpPr>
            <p:spPr bwMode="auto">
              <a:xfrm rot="16200000" flipH="1">
                <a:off x="6646877" y="3563940"/>
                <a:ext cx="1069975" cy="1219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658 h 21600"/>
                  <a:gd name="T20" fmla="*/ 1671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78" y="0"/>
                    </a:moveTo>
                    <a:lnTo>
                      <a:pt x="9555" y="7149"/>
                    </a:lnTo>
                    <a:lnTo>
                      <a:pt x="14439" y="7149"/>
                    </a:lnTo>
                    <a:lnTo>
                      <a:pt x="14439" y="18658"/>
                    </a:lnTo>
                    <a:lnTo>
                      <a:pt x="0" y="18658"/>
                    </a:lnTo>
                    <a:lnTo>
                      <a:pt x="0" y="21600"/>
                    </a:lnTo>
                    <a:lnTo>
                      <a:pt x="16716" y="21600"/>
                    </a:lnTo>
                    <a:lnTo>
                      <a:pt x="16716" y="7149"/>
                    </a:lnTo>
                    <a:lnTo>
                      <a:pt x="21600" y="7149"/>
                    </a:lnTo>
                    <a:close/>
                  </a:path>
                </a:pathLst>
              </a:custGeom>
              <a:solidFill>
                <a:srgbClr val="00CCFF"/>
              </a:solidFill>
              <a:ln w="9525">
                <a:noFill/>
                <a:miter lim="800000"/>
                <a:headEnd/>
                <a:tailEnd/>
              </a:ln>
            </p:spPr>
            <p:txBody>
              <a:bodyPr vert="eaVert" wrap="none" anchor="ctr"/>
              <a:lstStyle/>
              <a:p>
                <a:endParaRPr lang="pt-BR"/>
              </a:p>
            </p:txBody>
          </p:sp>
          <p:sp>
            <p:nvSpPr>
              <p:cNvPr id="10277" name="Rectangle 33"/>
              <p:cNvSpPr>
                <a:spLocks noChangeArrowheads="1"/>
              </p:cNvSpPr>
              <p:nvPr/>
            </p:nvSpPr>
            <p:spPr bwMode="auto">
              <a:xfrm rot="5400000">
                <a:off x="7369988" y="3382164"/>
                <a:ext cx="684212" cy="149232"/>
              </a:xfrm>
              <a:prstGeom prst="rect">
                <a:avLst/>
              </a:prstGeom>
              <a:solidFill>
                <a:srgbClr val="33CCFF"/>
              </a:solidFill>
              <a:ln w="9525">
                <a:noFill/>
                <a:miter lim="800000"/>
                <a:headEnd/>
                <a:tailEnd/>
              </a:ln>
            </p:spPr>
            <p:txBody>
              <a:bodyPr rot="10800000" vert="eaVert" wrap="none" anchor="ctr"/>
              <a:lstStyle/>
              <a:p>
                <a:endParaRPr lang="pt-BR"/>
              </a:p>
            </p:txBody>
          </p:sp>
          <p:sp>
            <p:nvSpPr>
              <p:cNvPr id="10278" name="Rectangle 34"/>
              <p:cNvSpPr>
                <a:spLocks noChangeArrowheads="1"/>
              </p:cNvSpPr>
              <p:nvPr/>
            </p:nvSpPr>
            <p:spPr bwMode="auto">
              <a:xfrm rot="5400000">
                <a:off x="6973110" y="2324887"/>
                <a:ext cx="136523" cy="1500200"/>
              </a:xfrm>
              <a:prstGeom prst="rect">
                <a:avLst/>
              </a:prstGeom>
              <a:solidFill>
                <a:srgbClr val="33CCFF"/>
              </a:solidFill>
              <a:ln w="9525">
                <a:noFill/>
                <a:miter lim="800000"/>
                <a:headEnd/>
                <a:tailEnd/>
              </a:ln>
            </p:spPr>
            <p:txBody>
              <a:bodyPr rot="10800000" vert="eaVert" wrap="none" anchor="ctr"/>
              <a:lstStyle/>
              <a:p>
                <a:endParaRPr lang="pt-BR"/>
              </a:p>
            </p:txBody>
          </p:sp>
          <p:sp>
            <p:nvSpPr>
              <p:cNvPr id="10279" name="Text Box 99"/>
              <p:cNvSpPr txBox="1">
                <a:spLocks noChangeArrowheads="1"/>
              </p:cNvSpPr>
              <p:nvPr/>
            </p:nvSpPr>
            <p:spPr bwMode="auto">
              <a:xfrm>
                <a:off x="6591315" y="3500438"/>
                <a:ext cx="1944687" cy="292388"/>
              </a:xfrm>
              <a:prstGeom prst="rect">
                <a:avLst/>
              </a:prstGeom>
              <a:noFill/>
              <a:ln w="9525">
                <a:noFill/>
                <a:miter lim="800000"/>
                <a:headEnd/>
                <a:tailEnd/>
              </a:ln>
            </p:spPr>
            <p:txBody>
              <a:bodyPr>
                <a:spAutoFit/>
              </a:bodyPr>
              <a:lstStyle/>
              <a:p>
                <a:pPr marL="457200">
                  <a:spcBef>
                    <a:spcPct val="50000"/>
                  </a:spcBef>
                  <a:buFont typeface="Wingdings" pitchFamily="2" charset="2"/>
                  <a:buNone/>
                </a:pPr>
                <a:r>
                  <a:rPr lang="en-US" sz="1300"/>
                  <a:t>DISTRIBUIÇÃO</a:t>
                </a:r>
              </a:p>
            </p:txBody>
          </p:sp>
        </p:grpSp>
        <p:sp>
          <p:nvSpPr>
            <p:cNvPr id="10254" name="Text Box 100"/>
            <p:cNvSpPr txBox="1">
              <a:spLocks noChangeArrowheads="1"/>
            </p:cNvSpPr>
            <p:nvPr/>
          </p:nvSpPr>
          <p:spPr bwMode="auto">
            <a:xfrm>
              <a:off x="2340" y="3252"/>
              <a:ext cx="1225" cy="310"/>
            </a:xfrm>
            <a:prstGeom prst="rect">
              <a:avLst/>
            </a:prstGeom>
            <a:noFill/>
            <a:ln w="9525">
              <a:noFill/>
              <a:miter lim="800000"/>
              <a:headEnd/>
              <a:tailEnd/>
            </a:ln>
          </p:spPr>
          <p:txBody>
            <a:bodyPr>
              <a:spAutoFit/>
            </a:bodyPr>
            <a:lstStyle/>
            <a:p>
              <a:pPr marL="457200" algn="ctr">
                <a:spcBef>
                  <a:spcPct val="50000"/>
                </a:spcBef>
                <a:buFont typeface="Wingdings" pitchFamily="2" charset="2"/>
                <a:buNone/>
              </a:pPr>
              <a:r>
                <a:rPr lang="en-US" sz="1300"/>
                <a:t>LOGÍSTICA REVERSA</a:t>
              </a:r>
            </a:p>
          </p:txBody>
        </p:sp>
        <p:sp>
          <p:nvSpPr>
            <p:cNvPr id="10255" name="AutoShape 102"/>
            <p:cNvSpPr>
              <a:spLocks noChangeArrowheads="1"/>
            </p:cNvSpPr>
            <p:nvPr/>
          </p:nvSpPr>
          <p:spPr bwMode="auto">
            <a:xfrm>
              <a:off x="2025" y="1570"/>
              <a:ext cx="680" cy="815"/>
            </a:xfrm>
            <a:custGeom>
              <a:avLst/>
              <a:gdLst>
                <a:gd name="T0" fmla="*/ 1855 w 21600"/>
                <a:gd name="T1" fmla="*/ 0 h 21600"/>
                <a:gd name="T2" fmla="*/ 1855 w 21600"/>
                <a:gd name="T3" fmla="*/ 4353 h 21600"/>
                <a:gd name="T4" fmla="*/ 397 w 21600"/>
                <a:gd name="T5" fmla="*/ 4353 h 21600"/>
                <a:gd name="T6" fmla="*/ 2109 w 21600"/>
                <a:gd name="T7" fmla="*/ 2648 h 21600"/>
                <a:gd name="T8" fmla="*/ 17694720 60000 65536"/>
                <a:gd name="T9" fmla="*/ 5898240 60000 65536"/>
                <a:gd name="T10" fmla="*/ 5898240 60000 65536"/>
                <a:gd name="T11" fmla="*/ 0 60000 65536"/>
                <a:gd name="T12" fmla="*/ 12420 w 21600"/>
                <a:gd name="T13" fmla="*/ 2915 h 21600"/>
                <a:gd name="T14" fmla="*/ 18233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CCFF"/>
            </a:solidFill>
            <a:ln w="9525">
              <a:noFill/>
              <a:miter lim="800000"/>
              <a:headEnd/>
              <a:tailEnd/>
            </a:ln>
          </p:spPr>
          <p:txBody>
            <a:bodyPr wrap="none" anchor="ctr"/>
            <a:lstStyle/>
            <a:p>
              <a:endParaRPr lang="pt-BR"/>
            </a:p>
          </p:txBody>
        </p:sp>
        <p:sp>
          <p:nvSpPr>
            <p:cNvPr id="10256" name="AutoShape 103"/>
            <p:cNvSpPr>
              <a:spLocks noChangeArrowheads="1"/>
            </p:cNvSpPr>
            <p:nvPr/>
          </p:nvSpPr>
          <p:spPr bwMode="auto">
            <a:xfrm>
              <a:off x="990" y="2614"/>
              <a:ext cx="454" cy="136"/>
            </a:xfrm>
            <a:prstGeom prst="leftArrow">
              <a:avLst>
                <a:gd name="adj1" fmla="val 50000"/>
                <a:gd name="adj2" fmla="val 83456"/>
              </a:avLst>
            </a:prstGeom>
            <a:solidFill>
              <a:srgbClr val="33CCFF"/>
            </a:solidFill>
            <a:ln w="9525">
              <a:noFill/>
              <a:miter lim="800000"/>
              <a:headEnd/>
              <a:tailEnd/>
            </a:ln>
          </p:spPr>
          <p:txBody>
            <a:bodyPr wrap="none" anchor="ctr"/>
            <a:lstStyle/>
            <a:p>
              <a:endParaRPr lang="pt-BR"/>
            </a:p>
          </p:txBody>
        </p:sp>
        <p:sp>
          <p:nvSpPr>
            <p:cNvPr id="10257" name="AutoShape 104"/>
            <p:cNvSpPr>
              <a:spLocks noChangeArrowheads="1"/>
            </p:cNvSpPr>
            <p:nvPr/>
          </p:nvSpPr>
          <p:spPr bwMode="auto">
            <a:xfrm>
              <a:off x="2754" y="2614"/>
              <a:ext cx="545" cy="136"/>
            </a:xfrm>
            <a:prstGeom prst="leftArrow">
              <a:avLst>
                <a:gd name="adj1" fmla="val 50000"/>
                <a:gd name="adj2" fmla="val 100184"/>
              </a:avLst>
            </a:prstGeom>
            <a:solidFill>
              <a:srgbClr val="33CCFF"/>
            </a:solidFill>
            <a:ln w="9525">
              <a:noFill/>
              <a:miter lim="800000"/>
              <a:headEnd/>
              <a:tailEnd/>
            </a:ln>
          </p:spPr>
          <p:txBody>
            <a:bodyPr wrap="none" anchor="ctr"/>
            <a:lstStyle/>
            <a:p>
              <a:endParaRPr lang="pt-BR"/>
            </a:p>
          </p:txBody>
        </p:sp>
        <p:grpSp>
          <p:nvGrpSpPr>
            <p:cNvPr id="10258" name="Group 43"/>
            <p:cNvGrpSpPr>
              <a:grpSpLocks/>
            </p:cNvGrpSpPr>
            <p:nvPr/>
          </p:nvGrpSpPr>
          <p:grpSpPr bwMode="auto">
            <a:xfrm>
              <a:off x="1299" y="2387"/>
              <a:ext cx="1451" cy="597"/>
              <a:chOff x="96" y="2304"/>
              <a:chExt cx="1392" cy="597"/>
            </a:xfrm>
          </p:grpSpPr>
          <p:sp>
            <p:nvSpPr>
              <p:cNvPr id="10273" name="Text Box 44"/>
              <p:cNvSpPr txBox="1">
                <a:spLocks noChangeArrowheads="1"/>
              </p:cNvSpPr>
              <p:nvPr/>
            </p:nvSpPr>
            <p:spPr bwMode="auto">
              <a:xfrm>
                <a:off x="96" y="2688"/>
                <a:ext cx="1392" cy="213"/>
              </a:xfrm>
              <a:prstGeom prst="rect">
                <a:avLst/>
              </a:prstGeom>
              <a:solidFill>
                <a:srgbClr val="0033CC"/>
              </a:solidFill>
              <a:ln w="9525">
                <a:noFill/>
                <a:miter lim="800000"/>
                <a:headEnd/>
                <a:tailEnd/>
              </a:ln>
            </p:spPr>
            <p:txBody>
              <a:bodyPr>
                <a:spAutoFit/>
              </a:bodyPr>
              <a:lstStyle/>
              <a:p>
                <a:pPr algn="ctr">
                  <a:spcBef>
                    <a:spcPct val="50000"/>
                  </a:spcBef>
                </a:pPr>
                <a:r>
                  <a:rPr lang="pt-BR" sz="1600">
                    <a:solidFill>
                      <a:srgbClr val="FFFF00"/>
                    </a:solidFill>
                  </a:rPr>
                  <a:t>REMANUFATURA</a:t>
                </a:r>
              </a:p>
            </p:txBody>
          </p:sp>
          <p:sp>
            <p:nvSpPr>
              <p:cNvPr id="10274" name="Text Box 45"/>
              <p:cNvSpPr txBox="1">
                <a:spLocks noChangeArrowheads="1"/>
              </p:cNvSpPr>
              <p:nvPr/>
            </p:nvSpPr>
            <p:spPr bwMode="auto">
              <a:xfrm>
                <a:off x="96" y="2304"/>
                <a:ext cx="1392" cy="213"/>
              </a:xfrm>
              <a:prstGeom prst="rect">
                <a:avLst/>
              </a:prstGeom>
              <a:solidFill>
                <a:srgbClr val="0033CC"/>
              </a:solidFill>
              <a:ln w="9525">
                <a:noFill/>
                <a:miter lim="800000"/>
                <a:headEnd/>
                <a:tailEnd/>
              </a:ln>
            </p:spPr>
            <p:txBody>
              <a:bodyPr>
                <a:spAutoFit/>
              </a:bodyPr>
              <a:lstStyle/>
              <a:p>
                <a:pPr algn="ctr">
                  <a:spcBef>
                    <a:spcPct val="50000"/>
                  </a:spcBef>
                </a:pPr>
                <a:r>
                  <a:rPr lang="pt-BR" sz="1600">
                    <a:solidFill>
                      <a:srgbClr val="FFFF00"/>
                    </a:solidFill>
                  </a:rPr>
                  <a:t>REUSO</a:t>
                </a:r>
              </a:p>
            </p:txBody>
          </p:sp>
          <p:sp>
            <p:nvSpPr>
              <p:cNvPr id="10275" name="Text Box 46"/>
              <p:cNvSpPr txBox="1">
                <a:spLocks noChangeArrowheads="1"/>
              </p:cNvSpPr>
              <p:nvPr/>
            </p:nvSpPr>
            <p:spPr bwMode="auto">
              <a:xfrm>
                <a:off x="96" y="2496"/>
                <a:ext cx="1392" cy="213"/>
              </a:xfrm>
              <a:prstGeom prst="rect">
                <a:avLst/>
              </a:prstGeom>
              <a:solidFill>
                <a:srgbClr val="0033CC"/>
              </a:solidFill>
              <a:ln w="9525">
                <a:noFill/>
                <a:miter lim="800000"/>
                <a:headEnd/>
                <a:tailEnd/>
              </a:ln>
            </p:spPr>
            <p:txBody>
              <a:bodyPr>
                <a:spAutoFit/>
              </a:bodyPr>
              <a:lstStyle/>
              <a:p>
                <a:pPr algn="ctr">
                  <a:spcBef>
                    <a:spcPct val="50000"/>
                  </a:spcBef>
                </a:pPr>
                <a:r>
                  <a:rPr lang="pt-BR" sz="1600">
                    <a:solidFill>
                      <a:srgbClr val="FFFF00"/>
                    </a:solidFill>
                  </a:rPr>
                  <a:t>RECICLAGEM</a:t>
                </a:r>
              </a:p>
            </p:txBody>
          </p:sp>
        </p:grpSp>
        <p:grpSp>
          <p:nvGrpSpPr>
            <p:cNvPr id="10259" name="Grupo 49"/>
            <p:cNvGrpSpPr>
              <a:grpSpLocks/>
            </p:cNvGrpSpPr>
            <p:nvPr/>
          </p:nvGrpSpPr>
          <p:grpSpPr bwMode="auto">
            <a:xfrm>
              <a:off x="1156" y="887"/>
              <a:ext cx="2669" cy="502"/>
              <a:chOff x="1835150" y="1408104"/>
              <a:chExt cx="4237049" cy="796925"/>
            </a:xfrm>
          </p:grpSpPr>
          <p:grpSp>
            <p:nvGrpSpPr>
              <p:cNvPr id="10269" name="Group 27"/>
              <p:cNvGrpSpPr>
                <a:grpSpLocks/>
              </p:cNvGrpSpPr>
              <p:nvPr/>
            </p:nvGrpSpPr>
            <p:grpSpPr bwMode="auto">
              <a:xfrm>
                <a:off x="1835150" y="1408104"/>
                <a:ext cx="4237049" cy="796925"/>
                <a:chOff x="1536" y="479"/>
                <a:chExt cx="2927" cy="673"/>
              </a:xfrm>
            </p:grpSpPr>
            <p:sp>
              <p:nvSpPr>
                <p:cNvPr id="10271" name="AutoShape 28"/>
                <p:cNvSpPr>
                  <a:spLocks noChangeArrowheads="1"/>
                </p:cNvSpPr>
                <p:nvPr/>
              </p:nvSpPr>
              <p:spPr bwMode="auto">
                <a:xfrm rot="10800000" flipH="1">
                  <a:off x="2663" y="479"/>
                  <a:ext cx="1800" cy="6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8647 h 21600"/>
                    <a:gd name="T20" fmla="*/ 1671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78" y="0"/>
                      </a:moveTo>
                      <a:lnTo>
                        <a:pt x="9555" y="7149"/>
                      </a:lnTo>
                      <a:lnTo>
                        <a:pt x="14439" y="7149"/>
                      </a:lnTo>
                      <a:lnTo>
                        <a:pt x="14439" y="18658"/>
                      </a:lnTo>
                      <a:lnTo>
                        <a:pt x="0" y="18658"/>
                      </a:lnTo>
                      <a:lnTo>
                        <a:pt x="0" y="21600"/>
                      </a:lnTo>
                      <a:lnTo>
                        <a:pt x="16716" y="21600"/>
                      </a:lnTo>
                      <a:lnTo>
                        <a:pt x="16716" y="7149"/>
                      </a:lnTo>
                      <a:lnTo>
                        <a:pt x="21600" y="7149"/>
                      </a:lnTo>
                      <a:close/>
                    </a:path>
                  </a:pathLst>
                </a:custGeom>
                <a:solidFill>
                  <a:srgbClr val="00CCFF"/>
                </a:solidFill>
                <a:ln w="9525">
                  <a:noFill/>
                  <a:miter lim="800000"/>
                  <a:headEnd/>
                  <a:tailEnd/>
                </a:ln>
              </p:spPr>
              <p:txBody>
                <a:bodyPr rot="10800000" wrap="none" anchor="ctr"/>
                <a:lstStyle/>
                <a:p>
                  <a:endParaRPr lang="pt-BR"/>
                </a:p>
              </p:txBody>
            </p:sp>
            <p:sp>
              <p:nvSpPr>
                <p:cNvPr id="10272" name="Rectangle 29"/>
                <p:cNvSpPr>
                  <a:spLocks noChangeArrowheads="1"/>
                </p:cNvSpPr>
                <p:nvPr/>
              </p:nvSpPr>
              <p:spPr bwMode="auto">
                <a:xfrm>
                  <a:off x="1536" y="480"/>
                  <a:ext cx="1152" cy="133"/>
                </a:xfrm>
                <a:prstGeom prst="rect">
                  <a:avLst/>
                </a:prstGeom>
                <a:solidFill>
                  <a:srgbClr val="33CCFF"/>
                </a:solidFill>
                <a:ln w="9525">
                  <a:noFill/>
                  <a:miter lim="800000"/>
                  <a:headEnd/>
                  <a:tailEnd/>
                </a:ln>
              </p:spPr>
              <p:txBody>
                <a:bodyPr wrap="none" anchor="ctr"/>
                <a:lstStyle/>
                <a:p>
                  <a:endParaRPr lang="pt-BR"/>
                </a:p>
              </p:txBody>
            </p:sp>
          </p:grpSp>
          <p:sp>
            <p:nvSpPr>
              <p:cNvPr id="10270" name="Rectangle 29"/>
              <p:cNvSpPr>
                <a:spLocks noChangeArrowheads="1"/>
              </p:cNvSpPr>
              <p:nvPr/>
            </p:nvSpPr>
            <p:spPr bwMode="auto">
              <a:xfrm>
                <a:off x="1835150" y="1523599"/>
                <a:ext cx="1667605" cy="157551"/>
              </a:xfrm>
              <a:prstGeom prst="rect">
                <a:avLst/>
              </a:prstGeom>
              <a:solidFill>
                <a:schemeClr val="bg1"/>
              </a:solidFill>
              <a:ln w="9525">
                <a:solidFill>
                  <a:schemeClr val="bg1"/>
                </a:solidFill>
                <a:miter lim="800000"/>
                <a:headEnd/>
                <a:tailEnd/>
              </a:ln>
            </p:spPr>
            <p:txBody>
              <a:bodyPr wrap="none" anchor="ctr"/>
              <a:lstStyle/>
              <a:p>
                <a:endParaRPr lang="pt-BR"/>
              </a:p>
            </p:txBody>
          </p:sp>
        </p:grpSp>
        <p:grpSp>
          <p:nvGrpSpPr>
            <p:cNvPr id="10260" name="Group 14"/>
            <p:cNvGrpSpPr>
              <a:grpSpLocks/>
            </p:cNvGrpSpPr>
            <p:nvPr/>
          </p:nvGrpSpPr>
          <p:grpSpPr bwMode="auto">
            <a:xfrm>
              <a:off x="1305" y="712"/>
              <a:ext cx="1260" cy="738"/>
              <a:chOff x="672" y="815"/>
              <a:chExt cx="1224" cy="943"/>
            </a:xfrm>
          </p:grpSpPr>
          <p:pic>
            <p:nvPicPr>
              <p:cNvPr id="10267" name="Picture 15"/>
              <p:cNvPicPr>
                <a:picLocks noChangeAspect="1" noChangeArrowheads="1"/>
              </p:cNvPicPr>
              <p:nvPr/>
            </p:nvPicPr>
            <p:blipFill>
              <a:blip r:embed="rId6" cstate="print"/>
              <a:srcRect/>
              <a:stretch>
                <a:fillRect/>
              </a:stretch>
            </p:blipFill>
            <p:spPr bwMode="auto">
              <a:xfrm>
                <a:off x="672" y="1152"/>
                <a:ext cx="1224" cy="606"/>
              </a:xfrm>
              <a:prstGeom prst="rect">
                <a:avLst/>
              </a:prstGeom>
              <a:noFill/>
              <a:ln w="9525">
                <a:noFill/>
                <a:miter lim="800000"/>
                <a:headEnd/>
                <a:tailEnd/>
              </a:ln>
            </p:spPr>
          </p:pic>
          <p:sp>
            <p:nvSpPr>
              <p:cNvPr id="10268" name="Text Box 16"/>
              <p:cNvSpPr txBox="1">
                <a:spLocks noChangeArrowheads="1"/>
              </p:cNvSpPr>
              <p:nvPr/>
            </p:nvSpPr>
            <p:spPr bwMode="auto">
              <a:xfrm>
                <a:off x="913" y="815"/>
                <a:ext cx="768" cy="235"/>
              </a:xfrm>
              <a:prstGeom prst="rect">
                <a:avLst/>
              </a:prstGeom>
              <a:noFill/>
              <a:ln w="9525">
                <a:noFill/>
                <a:miter lim="800000"/>
                <a:headEnd/>
                <a:tailEnd/>
              </a:ln>
            </p:spPr>
            <p:txBody>
              <a:bodyPr>
                <a:spAutoFit/>
              </a:bodyPr>
              <a:lstStyle/>
              <a:p>
                <a:pPr algn="ctr">
                  <a:spcBef>
                    <a:spcPct val="50000"/>
                  </a:spcBef>
                </a:pPr>
                <a:r>
                  <a:rPr lang="pt-BR" sz="1300"/>
                  <a:t>DESIGN</a:t>
                </a:r>
              </a:p>
            </p:txBody>
          </p:sp>
        </p:grpSp>
        <p:grpSp>
          <p:nvGrpSpPr>
            <p:cNvPr id="10261" name="Group 17"/>
            <p:cNvGrpSpPr>
              <a:grpSpLocks/>
            </p:cNvGrpSpPr>
            <p:nvPr/>
          </p:nvGrpSpPr>
          <p:grpSpPr bwMode="auto">
            <a:xfrm>
              <a:off x="3291" y="2205"/>
              <a:ext cx="858" cy="880"/>
              <a:chOff x="3984" y="2257"/>
              <a:chExt cx="882" cy="1205"/>
            </a:xfrm>
          </p:grpSpPr>
          <p:pic>
            <p:nvPicPr>
              <p:cNvPr id="10265" name="Picture 18"/>
              <p:cNvPicPr>
                <a:picLocks noChangeAspect="1" noChangeArrowheads="1"/>
              </p:cNvPicPr>
              <p:nvPr/>
            </p:nvPicPr>
            <p:blipFill>
              <a:blip r:embed="rId7" cstate="print"/>
              <a:srcRect r="5817" b="8232"/>
              <a:stretch>
                <a:fillRect/>
              </a:stretch>
            </p:blipFill>
            <p:spPr bwMode="auto">
              <a:xfrm>
                <a:off x="3984" y="2592"/>
                <a:ext cx="882" cy="870"/>
              </a:xfrm>
              <a:prstGeom prst="rect">
                <a:avLst/>
              </a:prstGeom>
              <a:noFill/>
              <a:ln w="9525">
                <a:noFill/>
                <a:miter lim="800000"/>
                <a:headEnd/>
                <a:tailEnd/>
              </a:ln>
            </p:spPr>
          </p:pic>
          <p:sp>
            <p:nvSpPr>
              <p:cNvPr id="10266" name="Text Box 19"/>
              <p:cNvSpPr txBox="1">
                <a:spLocks noChangeArrowheads="1"/>
              </p:cNvSpPr>
              <p:nvPr/>
            </p:nvSpPr>
            <p:spPr bwMode="auto">
              <a:xfrm>
                <a:off x="3987" y="2257"/>
                <a:ext cx="861" cy="251"/>
              </a:xfrm>
              <a:prstGeom prst="rect">
                <a:avLst/>
              </a:prstGeom>
              <a:noFill/>
              <a:ln w="9525">
                <a:noFill/>
                <a:miter lim="800000"/>
                <a:headEnd/>
                <a:tailEnd/>
              </a:ln>
            </p:spPr>
            <p:txBody>
              <a:bodyPr>
                <a:spAutoFit/>
              </a:bodyPr>
              <a:lstStyle/>
              <a:p>
                <a:pPr algn="ctr">
                  <a:spcBef>
                    <a:spcPct val="50000"/>
                  </a:spcBef>
                </a:pPr>
                <a:r>
                  <a:rPr lang="pt-BR" sz="1300"/>
                  <a:t>USO</a:t>
                </a:r>
              </a:p>
            </p:txBody>
          </p:sp>
        </p:grpSp>
        <p:grpSp>
          <p:nvGrpSpPr>
            <p:cNvPr id="10262" name="Grupo 48"/>
            <p:cNvGrpSpPr>
              <a:grpSpLocks/>
            </p:cNvGrpSpPr>
            <p:nvPr/>
          </p:nvGrpSpPr>
          <p:grpSpPr bwMode="auto">
            <a:xfrm>
              <a:off x="90" y="720"/>
              <a:ext cx="990" cy="1091"/>
              <a:chOff x="142844" y="1268413"/>
              <a:chExt cx="1677968" cy="1731959"/>
            </a:xfrm>
          </p:grpSpPr>
          <p:sp>
            <p:nvSpPr>
              <p:cNvPr id="10263" name="Text Box 24"/>
              <p:cNvSpPr txBox="1">
                <a:spLocks noChangeArrowheads="1"/>
              </p:cNvSpPr>
              <p:nvPr/>
            </p:nvSpPr>
            <p:spPr bwMode="auto">
              <a:xfrm>
                <a:off x="142844" y="1268413"/>
                <a:ext cx="1677968" cy="290512"/>
              </a:xfrm>
              <a:prstGeom prst="rect">
                <a:avLst/>
              </a:prstGeom>
              <a:noFill/>
              <a:ln w="9525">
                <a:noFill/>
                <a:miter lim="800000"/>
                <a:headEnd/>
                <a:tailEnd/>
              </a:ln>
            </p:spPr>
            <p:txBody>
              <a:bodyPr>
                <a:spAutoFit/>
              </a:bodyPr>
              <a:lstStyle/>
              <a:p>
                <a:pPr algn="ctr">
                  <a:spcBef>
                    <a:spcPct val="50000"/>
                  </a:spcBef>
                </a:pPr>
                <a:r>
                  <a:rPr lang="pt-BR" sz="1300"/>
                  <a:t>RECURSOS</a:t>
                </a:r>
              </a:p>
            </p:txBody>
          </p:sp>
          <p:pic>
            <p:nvPicPr>
              <p:cNvPr id="10264" name="Picture 106" descr="fig_brita.jpg (28823 bytes)"/>
              <p:cNvPicPr>
                <a:picLocks noChangeAspect="1" noChangeArrowheads="1"/>
              </p:cNvPicPr>
              <p:nvPr/>
            </p:nvPicPr>
            <p:blipFill>
              <a:blip r:embed="rId8" cstate="print"/>
              <a:srcRect/>
              <a:stretch>
                <a:fillRect/>
              </a:stretch>
            </p:blipFill>
            <p:spPr bwMode="auto">
              <a:xfrm>
                <a:off x="142844" y="1643050"/>
                <a:ext cx="1672221" cy="1357322"/>
              </a:xfrm>
              <a:prstGeom prst="rect">
                <a:avLst/>
              </a:prstGeom>
              <a:noFill/>
              <a:ln w="9525">
                <a:noFill/>
                <a:miter lim="800000"/>
                <a:headEnd/>
                <a:tailEnd/>
              </a:ln>
            </p:spPr>
          </p:pic>
        </p:grpSp>
      </p:grpSp>
      <p:grpSp>
        <p:nvGrpSpPr>
          <p:cNvPr id="14" name="Group 90"/>
          <p:cNvGrpSpPr>
            <a:grpSpLocks/>
          </p:cNvGrpSpPr>
          <p:nvPr/>
        </p:nvGrpSpPr>
        <p:grpSpPr bwMode="auto">
          <a:xfrm>
            <a:off x="4284663" y="2060575"/>
            <a:ext cx="2097087" cy="1619250"/>
            <a:chOff x="2971" y="1071"/>
            <a:chExt cx="1321" cy="1020"/>
          </a:xfrm>
        </p:grpSpPr>
        <p:pic>
          <p:nvPicPr>
            <p:cNvPr id="10247" name="Picture 51"/>
            <p:cNvPicPr>
              <a:picLocks noChangeAspect="1" noChangeArrowheads="1"/>
            </p:cNvPicPr>
            <p:nvPr/>
          </p:nvPicPr>
          <p:blipFill>
            <a:blip r:embed="rId9" cstate="print"/>
            <a:srcRect/>
            <a:stretch>
              <a:fillRect/>
            </a:stretch>
          </p:blipFill>
          <p:spPr bwMode="auto">
            <a:xfrm>
              <a:off x="2971" y="1368"/>
              <a:ext cx="1321" cy="723"/>
            </a:xfrm>
            <a:prstGeom prst="rect">
              <a:avLst/>
            </a:prstGeom>
            <a:noFill/>
            <a:ln w="9525">
              <a:noFill/>
              <a:miter lim="800000"/>
              <a:headEnd/>
              <a:tailEnd/>
            </a:ln>
          </p:spPr>
        </p:pic>
        <p:sp>
          <p:nvSpPr>
            <p:cNvPr id="10248" name="Text Box 52"/>
            <p:cNvSpPr txBox="1">
              <a:spLocks noChangeArrowheads="1"/>
            </p:cNvSpPr>
            <p:nvPr/>
          </p:nvSpPr>
          <p:spPr bwMode="auto">
            <a:xfrm>
              <a:off x="3087" y="1071"/>
              <a:ext cx="1134" cy="231"/>
            </a:xfrm>
            <a:prstGeom prst="rect">
              <a:avLst/>
            </a:prstGeom>
            <a:noFill/>
            <a:ln w="9525">
              <a:noFill/>
              <a:miter lim="800000"/>
              <a:headEnd/>
              <a:tailEnd/>
            </a:ln>
          </p:spPr>
          <p:txBody>
            <a:bodyPr>
              <a:spAutoFit/>
            </a:bodyPr>
            <a:lstStyle/>
            <a:p>
              <a:pPr algn="ctr">
                <a:spcBef>
                  <a:spcPct val="50000"/>
                </a:spcBef>
              </a:pPr>
              <a:r>
                <a:rPr lang="pt-BR"/>
                <a:t>PRODUÇÃO</a:t>
              </a:r>
            </a:p>
          </p:txBody>
        </p:sp>
      </p:grpSp>
      <p:sp>
        <p:nvSpPr>
          <p:cNvPr id="50" name="Rectangle 2"/>
          <p:cNvSpPr txBox="1">
            <a:spLocks noChangeArrowheads="1"/>
          </p:cNvSpPr>
          <p:nvPr/>
        </p:nvSpPr>
        <p:spPr>
          <a:xfrm>
            <a:off x="304800" y="-228600"/>
            <a:ext cx="9144000" cy="1143000"/>
          </a:xfrm>
          <a:prstGeom prst="rect">
            <a:avLst/>
          </a:prstGeom>
        </p:spPr>
        <p:txBody>
          <a:bodyPr anchor="ctr"/>
          <a:lstStyle/>
          <a:p>
            <a:pPr algn="ctr">
              <a:defRPr/>
            </a:pPr>
            <a:r>
              <a:rPr lang="en-US" sz="4000" b="1">
                <a:solidFill>
                  <a:srgbClr val="FF0000"/>
                </a:solidFill>
                <a:effectLst>
                  <a:outerShdw blurRad="38100" dist="38100" dir="2700000" algn="tl">
                    <a:srgbClr val="C0C0C0"/>
                  </a:outerShdw>
                </a:effectLst>
                <a:latin typeface="Calibri" pitchFamily="34" charset="0"/>
              </a:rPr>
              <a:t>Visão de Ciclo de Vida: foco no produto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62000" y="4379913"/>
            <a:ext cx="6354763" cy="1827212"/>
            <a:chOff x="384" y="3120"/>
            <a:chExt cx="4003" cy="1151"/>
          </a:xfrm>
        </p:grpSpPr>
        <p:sp>
          <p:nvSpPr>
            <p:cNvPr id="1923085" name="Rectangle 6"/>
            <p:cNvSpPr>
              <a:spLocks noChangeArrowheads="1"/>
            </p:cNvSpPr>
            <p:nvPr/>
          </p:nvSpPr>
          <p:spPr bwMode="auto">
            <a:xfrm>
              <a:off x="1290" y="3120"/>
              <a:ext cx="3097" cy="1119"/>
            </a:xfrm>
            <a:prstGeom prst="rect">
              <a:avLst/>
            </a:prstGeom>
            <a:gradFill rotWithShape="1">
              <a:gsLst>
                <a:gs pos="0">
                  <a:srgbClr val="66CCFF"/>
                </a:gs>
                <a:gs pos="100000">
                  <a:schemeClr val="accent2"/>
                </a:gs>
              </a:gsLst>
              <a:lin ang="2700000" scaled="1"/>
            </a:gradFill>
            <a:ln w="9525" algn="ctr">
              <a:noFill/>
              <a:miter lim="800000"/>
              <a:headEnd/>
              <a:tailEnd/>
            </a:ln>
          </p:spPr>
          <p:txBody>
            <a:bodyPr wrap="none" anchor="ctr"/>
            <a:lstStyle/>
            <a:p>
              <a:endParaRPr lang="en-US"/>
            </a:p>
          </p:txBody>
        </p:sp>
        <p:sp>
          <p:nvSpPr>
            <p:cNvPr id="15" name="Text Box 7"/>
            <p:cNvSpPr txBox="1">
              <a:spLocks noChangeArrowheads="1"/>
            </p:cNvSpPr>
            <p:nvPr/>
          </p:nvSpPr>
          <p:spPr bwMode="auto">
            <a:xfrm>
              <a:off x="1416" y="3231"/>
              <a:ext cx="2852" cy="877"/>
            </a:xfrm>
            <a:prstGeom prst="rect">
              <a:avLst/>
            </a:prstGeom>
            <a:solidFill>
              <a:schemeClr val="bg1"/>
            </a:solidFill>
            <a:ln w="9525" algn="ctr">
              <a:solidFill>
                <a:srgbClr val="000099"/>
              </a:solidFill>
              <a:miter lim="800000"/>
              <a:headEnd/>
              <a:tailEnd/>
            </a:ln>
            <a:effectLst/>
          </p:spPr>
          <p:txBody>
            <a:bodyPr anchor="ctr">
              <a:spAutoFit/>
            </a:bodyPr>
            <a:lstStyle/>
            <a:p>
              <a:pPr algn="ctr">
                <a:lnSpc>
                  <a:spcPct val="80000"/>
                </a:lnSpc>
                <a:spcBef>
                  <a:spcPct val="50000"/>
                </a:spcBef>
                <a:defRPr/>
              </a:pPr>
              <a:r>
                <a:rPr lang="pt-BR">
                  <a:solidFill>
                    <a:srgbClr val="000066"/>
                  </a:solidFill>
                  <a:effectLst>
                    <a:outerShdw blurRad="38100" dist="38100" dir="2700000" algn="tl">
                      <a:srgbClr val="C0C0C0"/>
                    </a:outerShdw>
                  </a:effectLst>
                  <a:latin typeface="Calibri" pitchFamily="34" charset="0"/>
                </a:rPr>
                <a:t>Normalização</a:t>
              </a:r>
            </a:p>
            <a:p>
              <a:pPr algn="ctr">
                <a:lnSpc>
                  <a:spcPct val="80000"/>
                </a:lnSpc>
                <a:spcBef>
                  <a:spcPct val="50000"/>
                </a:spcBef>
                <a:defRPr/>
              </a:pPr>
              <a:r>
                <a:rPr lang="pt-BR">
                  <a:solidFill>
                    <a:srgbClr val="000066"/>
                  </a:solidFill>
                  <a:effectLst>
                    <a:outerShdw blurRad="38100" dist="38100" dir="2700000" algn="tl">
                      <a:srgbClr val="C0C0C0"/>
                    </a:outerShdw>
                  </a:effectLst>
                  <a:latin typeface="Calibri" pitchFamily="34" charset="0"/>
                </a:rPr>
                <a:t>Agrupamento</a:t>
              </a:r>
            </a:p>
            <a:p>
              <a:pPr algn="ctr">
                <a:lnSpc>
                  <a:spcPct val="80000"/>
                </a:lnSpc>
                <a:spcBef>
                  <a:spcPct val="50000"/>
                </a:spcBef>
                <a:defRPr/>
              </a:pPr>
              <a:r>
                <a:rPr lang="pt-BR">
                  <a:solidFill>
                    <a:srgbClr val="000066"/>
                  </a:solidFill>
                  <a:effectLst>
                    <a:outerShdw blurRad="38100" dist="38100" dir="2700000" algn="tl">
                      <a:srgbClr val="C0C0C0"/>
                    </a:outerShdw>
                  </a:effectLst>
                  <a:latin typeface="Calibri" pitchFamily="34" charset="0"/>
                </a:rPr>
                <a:t>Ponderação</a:t>
              </a:r>
            </a:p>
            <a:p>
              <a:pPr algn="ctr">
                <a:lnSpc>
                  <a:spcPct val="80000"/>
                </a:lnSpc>
                <a:spcBef>
                  <a:spcPct val="50000"/>
                </a:spcBef>
                <a:defRPr/>
              </a:pPr>
              <a:r>
                <a:rPr lang="pt-BR" i="1">
                  <a:solidFill>
                    <a:srgbClr val="000066"/>
                  </a:solidFill>
                  <a:effectLst>
                    <a:outerShdw blurRad="38100" dist="38100" dir="2700000" algn="tl">
                      <a:srgbClr val="C0C0C0"/>
                    </a:outerShdw>
                  </a:effectLst>
                  <a:latin typeface="Calibri" pitchFamily="34" charset="0"/>
                </a:rPr>
                <a:t>Análise da qualidade de dados</a:t>
              </a:r>
              <a:endParaRPr lang="en-US" i="1">
                <a:solidFill>
                  <a:srgbClr val="000066"/>
                </a:solidFill>
                <a:effectLst>
                  <a:outerShdw blurRad="38100" dist="38100" dir="2700000" algn="tl">
                    <a:srgbClr val="C0C0C0"/>
                  </a:outerShdw>
                </a:effectLst>
                <a:latin typeface="Calibri" pitchFamily="34" charset="0"/>
              </a:endParaRPr>
            </a:p>
          </p:txBody>
        </p:sp>
        <p:sp>
          <p:nvSpPr>
            <p:cNvPr id="17" name="Text Box 9"/>
            <p:cNvSpPr txBox="1">
              <a:spLocks noChangeArrowheads="1"/>
            </p:cNvSpPr>
            <p:nvPr/>
          </p:nvSpPr>
          <p:spPr bwMode="auto">
            <a:xfrm rot="-5400000">
              <a:off x="0" y="3504"/>
              <a:ext cx="1151" cy="384"/>
            </a:xfrm>
            <a:prstGeom prst="rect">
              <a:avLst/>
            </a:prstGeom>
            <a:noFill/>
            <a:ln w="9525" algn="ctr">
              <a:noFill/>
              <a:miter lim="800000"/>
              <a:headEnd/>
              <a:tailEnd/>
            </a:ln>
            <a:effectLst/>
          </p:spPr>
          <p:txBody>
            <a:bodyPr>
              <a:spAutoFit/>
            </a:bodyPr>
            <a:lstStyle/>
            <a:p>
              <a:pPr algn="ctr">
                <a:spcBef>
                  <a:spcPct val="50000"/>
                </a:spcBef>
                <a:defRPr/>
              </a:pPr>
              <a:r>
                <a:rPr lang="pt-BR" sz="1700" b="1">
                  <a:effectLst>
                    <a:outerShdw blurRad="38100" dist="38100" dir="2700000" algn="tl">
                      <a:srgbClr val="C0C0C0"/>
                    </a:outerShdw>
                  </a:effectLst>
                  <a:latin typeface="Arial" pitchFamily="34" charset="0"/>
                </a:rPr>
                <a:t>Elementos opcionais</a:t>
              </a:r>
              <a:endParaRPr lang="en-US" sz="1700" b="1">
                <a:effectLst>
                  <a:outerShdw blurRad="38100" dist="38100" dir="2700000" algn="tl">
                    <a:srgbClr val="C0C0C0"/>
                  </a:outerShdw>
                </a:effectLst>
                <a:latin typeface="Arial" pitchFamily="34" charset="0"/>
              </a:endParaRPr>
            </a:p>
          </p:txBody>
        </p:sp>
      </p:grpSp>
      <p:sp>
        <p:nvSpPr>
          <p:cNvPr id="1923076" name="AutoShape 10"/>
          <p:cNvSpPr>
            <a:spLocks noChangeArrowheads="1"/>
          </p:cNvSpPr>
          <p:nvPr/>
        </p:nvSpPr>
        <p:spPr bwMode="auto">
          <a:xfrm>
            <a:off x="3962400" y="3781425"/>
            <a:ext cx="1038225" cy="593725"/>
          </a:xfrm>
          <a:prstGeom prst="downArrow">
            <a:avLst>
              <a:gd name="adj1" fmla="val 50000"/>
              <a:gd name="adj2" fmla="val 25000"/>
            </a:avLst>
          </a:prstGeom>
          <a:gradFill rotWithShape="1">
            <a:gsLst>
              <a:gs pos="0">
                <a:srgbClr val="66CCFF"/>
              </a:gs>
              <a:gs pos="100000">
                <a:schemeClr val="accent2"/>
              </a:gs>
            </a:gsLst>
            <a:lin ang="2700000" scaled="1"/>
          </a:gradFill>
          <a:ln w="9525" algn="ctr">
            <a:noFill/>
            <a:miter lim="800000"/>
            <a:headEnd/>
            <a:tailEnd/>
          </a:ln>
        </p:spPr>
        <p:txBody>
          <a:bodyPr wrap="none" anchor="ctr"/>
          <a:lstStyle/>
          <a:p>
            <a:endParaRPr lang="en-US"/>
          </a:p>
        </p:txBody>
      </p:sp>
      <p:sp>
        <p:nvSpPr>
          <p:cNvPr id="19" name="Text Box 11"/>
          <p:cNvSpPr txBox="1">
            <a:spLocks noChangeArrowheads="1"/>
          </p:cNvSpPr>
          <p:nvPr/>
        </p:nvSpPr>
        <p:spPr bwMode="auto">
          <a:xfrm>
            <a:off x="1524000" y="3922713"/>
            <a:ext cx="7391400" cy="366712"/>
          </a:xfrm>
          <a:prstGeom prst="rect">
            <a:avLst/>
          </a:prstGeom>
          <a:noFill/>
          <a:ln w="9525" algn="ctr">
            <a:noFill/>
            <a:miter lim="800000"/>
            <a:headEnd/>
            <a:tailEnd/>
          </a:ln>
          <a:effectLst/>
        </p:spPr>
        <p:txBody>
          <a:bodyPr>
            <a:spAutoFit/>
          </a:bodyPr>
          <a:lstStyle/>
          <a:p>
            <a:pPr algn="ctr">
              <a:spcBef>
                <a:spcPct val="50000"/>
              </a:spcBef>
              <a:defRPr/>
            </a:pPr>
            <a:r>
              <a:rPr lang="pt-BR" b="1">
                <a:solidFill>
                  <a:srgbClr val="000099"/>
                </a:solidFill>
                <a:effectLst>
                  <a:outerShdw blurRad="38100" dist="38100" dir="2700000" algn="tl">
                    <a:srgbClr val="C0C0C0"/>
                  </a:outerShdw>
                </a:effectLst>
                <a:latin typeface="Arial" pitchFamily="34" charset="0"/>
              </a:rPr>
              <a:t>Perfil  da AICV                                 (Indicadores de categorias)</a:t>
            </a:r>
            <a:endParaRPr lang="en-US" b="1">
              <a:solidFill>
                <a:srgbClr val="000099"/>
              </a:solidFill>
              <a:effectLst>
                <a:outerShdw blurRad="38100" dist="38100" dir="2700000" algn="tl">
                  <a:srgbClr val="C0C0C0"/>
                </a:outerShdw>
              </a:effectLst>
              <a:latin typeface="Arial" pitchFamily="34" charset="0"/>
            </a:endParaRPr>
          </a:p>
        </p:txBody>
      </p:sp>
      <p:grpSp>
        <p:nvGrpSpPr>
          <p:cNvPr id="3" name="Group 9"/>
          <p:cNvGrpSpPr>
            <a:grpSpLocks/>
          </p:cNvGrpSpPr>
          <p:nvPr/>
        </p:nvGrpSpPr>
        <p:grpSpPr bwMode="auto">
          <a:xfrm>
            <a:off x="762000" y="1752600"/>
            <a:ext cx="7097713" cy="2017713"/>
            <a:chOff x="384" y="1465"/>
            <a:chExt cx="4471" cy="1271"/>
          </a:xfrm>
        </p:grpSpPr>
        <p:sp>
          <p:nvSpPr>
            <p:cNvPr id="1923080" name="Rectangle 3"/>
            <p:cNvSpPr>
              <a:spLocks noChangeArrowheads="1"/>
            </p:cNvSpPr>
            <p:nvPr/>
          </p:nvSpPr>
          <p:spPr bwMode="auto">
            <a:xfrm>
              <a:off x="834" y="1465"/>
              <a:ext cx="4021" cy="1271"/>
            </a:xfrm>
            <a:prstGeom prst="rect">
              <a:avLst/>
            </a:prstGeom>
            <a:gradFill rotWithShape="1">
              <a:gsLst>
                <a:gs pos="0">
                  <a:srgbClr val="66CCFF"/>
                </a:gs>
                <a:gs pos="100000">
                  <a:schemeClr val="accent2"/>
                </a:gs>
              </a:gsLst>
              <a:lin ang="2700000" scaled="1"/>
            </a:gradFill>
            <a:ln w="9525" algn="ctr">
              <a:noFill/>
              <a:miter lim="800000"/>
              <a:headEnd/>
              <a:tailEnd/>
            </a:ln>
          </p:spPr>
          <p:txBody>
            <a:bodyPr wrap="none" anchor="ctr"/>
            <a:lstStyle/>
            <a:p>
              <a:endParaRPr lang="en-US"/>
            </a:p>
          </p:txBody>
        </p:sp>
        <p:sp>
          <p:nvSpPr>
            <p:cNvPr id="12" name="Text Box 4"/>
            <p:cNvSpPr txBox="1">
              <a:spLocks noChangeArrowheads="1"/>
            </p:cNvSpPr>
            <p:nvPr/>
          </p:nvSpPr>
          <p:spPr bwMode="auto">
            <a:xfrm>
              <a:off x="1032" y="1547"/>
              <a:ext cx="3650" cy="410"/>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a:solidFill>
                    <a:srgbClr val="000066"/>
                  </a:solidFill>
                  <a:effectLst>
                    <a:outerShdw blurRad="38100" dist="38100" dir="2700000" algn="tl">
                      <a:srgbClr val="C0C0C0"/>
                    </a:outerShdw>
                  </a:effectLst>
                  <a:latin typeface="Calibri" pitchFamily="34" charset="0"/>
                </a:rPr>
                <a:t>Seleção das categorias de impacto, indicadores de categorias, modelos de caracterização</a:t>
              </a:r>
              <a:endParaRPr lang="en-US">
                <a:solidFill>
                  <a:srgbClr val="000066"/>
                </a:solidFill>
                <a:effectLst>
                  <a:outerShdw blurRad="38100" dist="38100" dir="2700000" algn="tl">
                    <a:srgbClr val="C0C0C0"/>
                  </a:outerShdw>
                </a:effectLst>
                <a:latin typeface="Calibri" pitchFamily="34" charset="0"/>
              </a:endParaRPr>
            </a:p>
          </p:txBody>
        </p:sp>
        <p:sp>
          <p:nvSpPr>
            <p:cNvPr id="13" name="Text Box 5"/>
            <p:cNvSpPr txBox="1">
              <a:spLocks noChangeArrowheads="1"/>
            </p:cNvSpPr>
            <p:nvPr/>
          </p:nvSpPr>
          <p:spPr bwMode="auto">
            <a:xfrm>
              <a:off x="1850" y="2409"/>
              <a:ext cx="1818" cy="237"/>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a:solidFill>
                    <a:srgbClr val="000066"/>
                  </a:solidFill>
                  <a:effectLst>
                    <a:outerShdw blurRad="38100" dist="38100" dir="2700000" algn="tl">
                      <a:srgbClr val="C0C0C0"/>
                    </a:outerShdw>
                  </a:effectLst>
                  <a:latin typeface="Calibri" pitchFamily="34" charset="0"/>
                </a:rPr>
                <a:t>Caracterização</a:t>
              </a:r>
              <a:endParaRPr lang="en-US">
                <a:solidFill>
                  <a:srgbClr val="000066"/>
                </a:solidFill>
                <a:effectLst>
                  <a:outerShdw blurRad="38100" dist="38100" dir="2700000" algn="tl">
                    <a:srgbClr val="C0C0C0"/>
                  </a:outerShdw>
                </a:effectLst>
                <a:latin typeface="Calibri" pitchFamily="34" charset="0"/>
              </a:endParaRPr>
            </a:p>
          </p:txBody>
        </p:sp>
        <p:sp>
          <p:nvSpPr>
            <p:cNvPr id="16" name="Text Box 8"/>
            <p:cNvSpPr txBox="1">
              <a:spLocks noChangeArrowheads="1"/>
            </p:cNvSpPr>
            <p:nvPr/>
          </p:nvSpPr>
          <p:spPr bwMode="auto">
            <a:xfrm rot="-5400000">
              <a:off x="3" y="1920"/>
              <a:ext cx="1151" cy="384"/>
            </a:xfrm>
            <a:prstGeom prst="rect">
              <a:avLst/>
            </a:prstGeom>
            <a:noFill/>
            <a:ln w="9525" algn="ctr">
              <a:noFill/>
              <a:miter lim="800000"/>
              <a:headEnd/>
              <a:tailEnd/>
            </a:ln>
            <a:effectLst/>
          </p:spPr>
          <p:txBody>
            <a:bodyPr>
              <a:spAutoFit/>
            </a:bodyPr>
            <a:lstStyle/>
            <a:p>
              <a:pPr algn="ctr">
                <a:spcBef>
                  <a:spcPct val="50000"/>
                </a:spcBef>
                <a:defRPr/>
              </a:pPr>
              <a:r>
                <a:rPr lang="pt-BR" sz="1700" b="1">
                  <a:effectLst>
                    <a:outerShdw blurRad="38100" dist="38100" dir="2700000" algn="tl">
                      <a:srgbClr val="C0C0C0"/>
                    </a:outerShdw>
                  </a:effectLst>
                  <a:latin typeface="Arial" pitchFamily="34" charset="0"/>
                </a:rPr>
                <a:t>Elementos obrigatórios</a:t>
              </a:r>
              <a:endParaRPr lang="en-US" sz="1700" b="1">
                <a:effectLst>
                  <a:outerShdw blurRad="38100" dist="38100" dir="2700000" algn="tl">
                    <a:srgbClr val="C0C0C0"/>
                  </a:outerShdw>
                </a:effectLst>
                <a:latin typeface="Arial" pitchFamily="34" charset="0"/>
              </a:endParaRPr>
            </a:p>
          </p:txBody>
        </p:sp>
        <p:sp>
          <p:nvSpPr>
            <p:cNvPr id="20" name="Text Box 12"/>
            <p:cNvSpPr txBox="1">
              <a:spLocks noChangeArrowheads="1"/>
            </p:cNvSpPr>
            <p:nvPr/>
          </p:nvSpPr>
          <p:spPr bwMode="auto">
            <a:xfrm>
              <a:off x="1850" y="2064"/>
              <a:ext cx="1818" cy="237"/>
            </a:xfrm>
            <a:prstGeom prst="rect">
              <a:avLst/>
            </a:prstGeom>
            <a:solidFill>
              <a:schemeClr val="bg1"/>
            </a:solidFill>
            <a:ln w="9525" algn="ctr">
              <a:solidFill>
                <a:srgbClr val="000099"/>
              </a:solidFill>
              <a:miter lim="800000"/>
              <a:headEnd/>
              <a:tailEnd/>
            </a:ln>
            <a:effectLst/>
          </p:spPr>
          <p:txBody>
            <a:bodyPr anchor="ctr">
              <a:spAutoFit/>
            </a:bodyPr>
            <a:lstStyle/>
            <a:p>
              <a:pPr algn="ctr">
                <a:spcBef>
                  <a:spcPct val="50000"/>
                </a:spcBef>
                <a:defRPr/>
              </a:pPr>
              <a:r>
                <a:rPr lang="pt-BR">
                  <a:solidFill>
                    <a:srgbClr val="000066"/>
                  </a:solidFill>
                  <a:effectLst>
                    <a:outerShdw blurRad="38100" dist="38100" dir="2700000" algn="tl">
                      <a:srgbClr val="C0C0C0"/>
                    </a:outerShdw>
                  </a:effectLst>
                  <a:latin typeface="Calibri" pitchFamily="34" charset="0"/>
                </a:rPr>
                <a:t>Classificação</a:t>
              </a:r>
              <a:endParaRPr lang="en-US">
                <a:solidFill>
                  <a:srgbClr val="000066"/>
                </a:solidFill>
                <a:effectLst>
                  <a:outerShdw blurRad="38100" dist="38100" dir="2700000" algn="tl">
                    <a:srgbClr val="C0C0C0"/>
                  </a:outerShdw>
                </a:effectLst>
                <a:latin typeface="Calibri" pitchFamily="34" charset="0"/>
              </a:endParaRPr>
            </a:p>
          </p:txBody>
        </p:sp>
      </p:grpSp>
      <p:sp>
        <p:nvSpPr>
          <p:cNvPr id="1923079" name="Rectangle 2"/>
          <p:cNvSpPr txBox="1">
            <a:spLocks noChangeArrowheads="1"/>
          </p:cNvSpPr>
          <p:nvPr/>
        </p:nvSpPr>
        <p:spPr bwMode="auto">
          <a:xfrm>
            <a:off x="-623888" y="0"/>
            <a:ext cx="8208963" cy="685800"/>
          </a:xfrm>
          <a:prstGeom prst="rect">
            <a:avLst/>
          </a:prstGeom>
          <a:noFill/>
          <a:ln w="9525">
            <a:noFill/>
            <a:miter lim="800000"/>
            <a:headEnd/>
            <a:tailEnd/>
          </a:ln>
        </p:spPr>
        <p:txBody>
          <a:bodyPr anchor="ctr"/>
          <a:lstStyle/>
          <a:p>
            <a:pPr algn="r"/>
            <a:r>
              <a:rPr lang="en-US" sz="3200" i="1" dirty="0" err="1">
                <a:solidFill>
                  <a:schemeClr val="accent2"/>
                </a:solidFill>
                <a:latin typeface="Trebuchet MS" pitchFamily="34" charset="0"/>
              </a:rPr>
              <a:t>Avalia</a:t>
            </a:r>
            <a:r>
              <a:rPr lang="en-US" sz="3200" i="1" dirty="0" err="1">
                <a:solidFill>
                  <a:schemeClr val="accent2"/>
                </a:solidFill>
                <a:latin typeface="Calibri" pitchFamily="34" charset="0"/>
              </a:rPr>
              <a:t>ç</a:t>
            </a:r>
            <a:r>
              <a:rPr lang="en-US" sz="3200" i="1" dirty="0" err="1">
                <a:solidFill>
                  <a:schemeClr val="accent2"/>
                </a:solidFill>
                <a:latin typeface="Trebuchet MS" pitchFamily="34" charset="0"/>
              </a:rPr>
              <a:t>ão</a:t>
            </a:r>
            <a:r>
              <a:rPr lang="en-US" sz="3200" i="1" dirty="0">
                <a:solidFill>
                  <a:schemeClr val="accent2"/>
                </a:solidFill>
                <a:latin typeface="Trebuchet MS" pitchFamily="34" charset="0"/>
              </a:rPr>
              <a:t> do </a:t>
            </a:r>
            <a:r>
              <a:rPr lang="en-US" sz="3200" i="1" dirty="0" err="1">
                <a:solidFill>
                  <a:schemeClr val="accent2"/>
                </a:solidFill>
                <a:latin typeface="Trebuchet MS" pitchFamily="34" charset="0"/>
              </a:rPr>
              <a:t>Impacto</a:t>
            </a:r>
            <a:r>
              <a:rPr lang="en-US" sz="3200" i="1" dirty="0">
                <a:solidFill>
                  <a:schemeClr val="accent2"/>
                </a:solidFill>
                <a:latin typeface="Trebuchet MS" pitchFamily="34" charset="0"/>
              </a:rPr>
              <a:t> (AICV)</a:t>
            </a:r>
          </a:p>
        </p:txBody>
      </p:sp>
      <p:sp>
        <p:nvSpPr>
          <p:cNvPr id="18" name="Rectangle 4"/>
          <p:cNvSpPr>
            <a:spLocks noChangeArrowheads="1"/>
          </p:cNvSpPr>
          <p:nvPr/>
        </p:nvSpPr>
        <p:spPr bwMode="auto">
          <a:xfrm>
            <a:off x="2078037" y="965200"/>
            <a:ext cx="236616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lnSpc>
                <a:spcPct val="90000"/>
              </a:lnSpc>
              <a:spcBef>
                <a:spcPct val="40000"/>
              </a:spcBef>
              <a:buClr>
                <a:srgbClr val="003366"/>
              </a:buClr>
              <a:buFont typeface="Wingdings" pitchFamily="2" charset="2"/>
              <a:buChar char="§"/>
            </a:pPr>
            <a:r>
              <a:rPr lang="pt-BR" altLang="pt-BR" sz="2400" dirty="0"/>
              <a:t>Aspecto </a:t>
            </a:r>
          </a:p>
        </p:txBody>
      </p:sp>
      <p:grpSp>
        <p:nvGrpSpPr>
          <p:cNvPr id="21" name="Group 5"/>
          <p:cNvGrpSpPr>
            <a:grpSpLocks/>
          </p:cNvGrpSpPr>
          <p:nvPr/>
        </p:nvGrpSpPr>
        <p:grpSpPr bwMode="auto">
          <a:xfrm>
            <a:off x="4063205" y="965200"/>
            <a:ext cx="4495800" cy="838200"/>
            <a:chOff x="2688" y="1680"/>
            <a:chExt cx="2832" cy="528"/>
          </a:xfrm>
        </p:grpSpPr>
        <p:sp>
          <p:nvSpPr>
            <p:cNvPr id="22" name="Rectangle 6"/>
            <p:cNvSpPr>
              <a:spLocks noChangeArrowheads="1"/>
            </p:cNvSpPr>
            <p:nvPr/>
          </p:nvSpPr>
          <p:spPr bwMode="auto">
            <a:xfrm>
              <a:off x="3264" y="1680"/>
              <a:ext cx="225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defRPr>
                  <a:solidFill>
                    <a:schemeClr val="tx1"/>
                  </a:solidFill>
                  <a:latin typeface="Arial" charset="0"/>
                </a:defRPr>
              </a:lvl1pPr>
              <a:lvl2pPr marL="914400" indent="-457200">
                <a:defRPr>
                  <a:solidFill>
                    <a:schemeClr val="tx1"/>
                  </a:solidFill>
                  <a:latin typeface="Arial" charset="0"/>
                </a:defRPr>
              </a:lvl2pPr>
              <a:lvl3pPr marL="1295400" indent="-3810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20000"/>
                </a:spcBef>
                <a:buClr>
                  <a:schemeClr val="tx1"/>
                </a:buClr>
                <a:buSzPct val="75000"/>
                <a:buFont typeface="Wingdings" pitchFamily="2" charset="2"/>
                <a:buNone/>
              </a:pPr>
              <a:r>
                <a:rPr lang="pt-BR" altLang="pt-BR" sz="2400" dirty="0"/>
                <a:t>Impacto Potencial</a:t>
              </a:r>
            </a:p>
            <a:p>
              <a:pPr>
                <a:lnSpc>
                  <a:spcPct val="90000"/>
                </a:lnSpc>
                <a:spcBef>
                  <a:spcPct val="20000"/>
                </a:spcBef>
                <a:buClr>
                  <a:schemeClr val="tx1"/>
                </a:buClr>
                <a:buSzPct val="75000"/>
                <a:buFont typeface="Wingdings" pitchFamily="2" charset="2"/>
                <a:buChar char="l"/>
              </a:pPr>
              <a:endParaRPr lang="pt-BR" altLang="pt-BR" sz="2400" dirty="0"/>
            </a:p>
          </p:txBody>
        </p:sp>
        <p:sp>
          <p:nvSpPr>
            <p:cNvPr id="23" name="Line 7"/>
            <p:cNvSpPr>
              <a:spLocks noChangeShapeType="1"/>
            </p:cNvSpPr>
            <p:nvPr/>
          </p:nvSpPr>
          <p:spPr bwMode="auto">
            <a:xfrm>
              <a:off x="2688" y="182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3"/>
          <p:cNvSpPr>
            <a:spLocks noGrp="1" noChangeArrowheads="1"/>
          </p:cNvSpPr>
          <p:nvPr>
            <p:ph type="body" idx="4294967295"/>
          </p:nvPr>
        </p:nvSpPr>
        <p:spPr>
          <a:xfrm>
            <a:off x="304800" y="1298575"/>
            <a:ext cx="8458200" cy="3654425"/>
          </a:xfrm>
        </p:spPr>
        <p:txBody>
          <a:bodyPr lIns="92075" tIns="46038" rIns="92075" bIns="46038"/>
          <a:lstStyle/>
          <a:p>
            <a:pPr marL="381000" indent="-381000" algn="just" eaLnBrk="1" hangingPunct="1">
              <a:buFont typeface="Wingdings" pitchFamily="2" charset="2"/>
              <a:buNone/>
              <a:defRPr/>
            </a:pPr>
            <a:r>
              <a:rPr lang="en-US" sz="1900" b="1"/>
              <a:t>      </a:t>
            </a:r>
            <a:r>
              <a:rPr lang="en-US" sz="1900" b="1">
                <a:effectLst>
                  <a:outerShdw blurRad="38100" dist="38100" dir="2700000" algn="tl">
                    <a:srgbClr val="C0C0C0"/>
                  </a:outerShdw>
                </a:effectLst>
              </a:rPr>
              <a:t>SELEÇÃO DAS CATEGORIAS:</a:t>
            </a:r>
            <a:r>
              <a:rPr lang="en-US" sz="1900" b="1"/>
              <a:t> </a:t>
            </a:r>
            <a:r>
              <a:rPr lang="pt-BR" sz="1900"/>
              <a:t>consiste na determinação das categorias de impacto, indicadores de categoria e modelos de caracterização que devem ser adotados. A escolha baseia-se nos objetivos e escopo da pesquisa. As categorias de impacto selecionadas devem refletir o perfil ambiental do sistema de produto em estudo. Exemplos:</a:t>
            </a:r>
            <a:endParaRPr lang="pt-BR" sz="1900" b="1"/>
          </a:p>
          <a:p>
            <a:pPr marL="1143000" lvl="2" indent="-228600" algn="just" eaLnBrk="1" hangingPunct="1">
              <a:lnSpc>
                <a:spcPct val="75000"/>
              </a:lnSpc>
              <a:spcBef>
                <a:spcPct val="40000"/>
              </a:spcBef>
              <a:buClr>
                <a:srgbClr val="FF0000"/>
              </a:buClr>
              <a:buFont typeface="Wingdings" pitchFamily="2" charset="2"/>
              <a:buChar char="§"/>
              <a:defRPr/>
            </a:pPr>
            <a:r>
              <a:rPr lang="pt-BR" sz="1800"/>
              <a:t>Escassez de energia</a:t>
            </a:r>
          </a:p>
          <a:p>
            <a:pPr marL="1143000" lvl="2" indent="-228600" algn="just" eaLnBrk="1" hangingPunct="1">
              <a:lnSpc>
                <a:spcPct val="75000"/>
              </a:lnSpc>
              <a:spcBef>
                <a:spcPct val="40000"/>
              </a:spcBef>
              <a:buClr>
                <a:srgbClr val="FF0000"/>
              </a:buClr>
              <a:buFont typeface="Wingdings" pitchFamily="2" charset="2"/>
              <a:buChar char="§"/>
              <a:defRPr/>
            </a:pPr>
            <a:r>
              <a:rPr lang="pt-BR" sz="1800"/>
              <a:t>Consumo de recursos naturais</a:t>
            </a:r>
          </a:p>
          <a:p>
            <a:pPr marL="1143000" lvl="2" indent="-228600" algn="just" eaLnBrk="1" hangingPunct="1">
              <a:lnSpc>
                <a:spcPct val="75000"/>
              </a:lnSpc>
              <a:spcBef>
                <a:spcPct val="40000"/>
              </a:spcBef>
              <a:buClr>
                <a:srgbClr val="FF0000"/>
              </a:buClr>
              <a:buFont typeface="Wingdings" pitchFamily="2" charset="2"/>
              <a:buChar char="§"/>
              <a:defRPr/>
            </a:pPr>
            <a:r>
              <a:rPr lang="pt-BR" sz="1800"/>
              <a:t>Aquecimento global</a:t>
            </a:r>
          </a:p>
          <a:p>
            <a:pPr marL="1143000" lvl="2" indent="-228600" algn="just" eaLnBrk="1" hangingPunct="1">
              <a:lnSpc>
                <a:spcPct val="75000"/>
              </a:lnSpc>
              <a:spcBef>
                <a:spcPct val="40000"/>
              </a:spcBef>
              <a:buClr>
                <a:srgbClr val="FF0000"/>
              </a:buClr>
              <a:buFont typeface="Wingdings" pitchFamily="2" charset="2"/>
              <a:buChar char="§"/>
              <a:defRPr/>
            </a:pPr>
            <a:r>
              <a:rPr lang="pt-BR" sz="1800"/>
              <a:t>Formação de Ozônio</a:t>
            </a:r>
          </a:p>
          <a:p>
            <a:pPr marL="1143000" lvl="2" indent="-228600" algn="just" eaLnBrk="1" hangingPunct="1">
              <a:lnSpc>
                <a:spcPct val="75000"/>
              </a:lnSpc>
              <a:spcBef>
                <a:spcPct val="40000"/>
              </a:spcBef>
              <a:buClr>
                <a:srgbClr val="FF0000"/>
              </a:buClr>
              <a:buFont typeface="Wingdings" pitchFamily="2" charset="2"/>
              <a:buChar char="§"/>
              <a:defRPr/>
            </a:pPr>
            <a:r>
              <a:rPr lang="pt-BR" sz="1800"/>
              <a:t>Acidificação</a:t>
            </a:r>
          </a:p>
          <a:p>
            <a:pPr marL="1143000" lvl="2" indent="-228600" algn="just" eaLnBrk="1" hangingPunct="1">
              <a:lnSpc>
                <a:spcPct val="75000"/>
              </a:lnSpc>
              <a:spcBef>
                <a:spcPct val="40000"/>
              </a:spcBef>
              <a:buClr>
                <a:srgbClr val="FF0000"/>
              </a:buClr>
              <a:buFont typeface="Wingdings" pitchFamily="2" charset="2"/>
              <a:buChar char="§"/>
              <a:defRPr/>
            </a:pPr>
            <a:r>
              <a:rPr lang="pt-BR" sz="1800"/>
              <a:t>Toxicidade humana</a:t>
            </a:r>
          </a:p>
          <a:p>
            <a:pPr marL="1143000" lvl="2" indent="-228600" algn="just" eaLnBrk="1" hangingPunct="1">
              <a:lnSpc>
                <a:spcPct val="75000"/>
              </a:lnSpc>
              <a:spcBef>
                <a:spcPct val="40000"/>
              </a:spcBef>
              <a:buClr>
                <a:srgbClr val="FF0000"/>
              </a:buClr>
              <a:buFont typeface="Wingdings" pitchFamily="2" charset="2"/>
              <a:buChar char="§"/>
              <a:defRPr/>
            </a:pPr>
            <a:r>
              <a:rPr lang="pt-BR" sz="1800"/>
              <a:t>Ecotoxicidade</a:t>
            </a:r>
          </a:p>
          <a:p>
            <a:pPr marL="1143000" lvl="2" indent="-228600" algn="just" eaLnBrk="1" hangingPunct="1">
              <a:lnSpc>
                <a:spcPct val="75000"/>
              </a:lnSpc>
              <a:spcBef>
                <a:spcPct val="40000"/>
              </a:spcBef>
              <a:buClr>
                <a:srgbClr val="FF0000"/>
              </a:buClr>
              <a:buFont typeface="Wingdings" pitchFamily="2" charset="2"/>
              <a:buChar char="§"/>
              <a:defRPr/>
            </a:pPr>
            <a:r>
              <a:rPr lang="pt-BR" sz="1800"/>
              <a:t>Eutrofização</a:t>
            </a:r>
          </a:p>
          <a:p>
            <a:pPr marL="1143000" lvl="2" indent="-228600" algn="just" eaLnBrk="1" hangingPunct="1">
              <a:lnSpc>
                <a:spcPct val="75000"/>
              </a:lnSpc>
              <a:spcBef>
                <a:spcPct val="40000"/>
              </a:spcBef>
              <a:buClr>
                <a:srgbClr val="FF0000"/>
              </a:buClr>
              <a:buFont typeface="Wingdings" pitchFamily="2" charset="2"/>
              <a:buChar char="§"/>
              <a:defRPr/>
            </a:pPr>
            <a:r>
              <a:rPr lang="pt-BR" sz="1800"/>
              <a:t>Destruição da camada de ozônio</a:t>
            </a:r>
          </a:p>
        </p:txBody>
      </p:sp>
      <p:sp>
        <p:nvSpPr>
          <p:cNvPr id="1925123" name="Rectangle 2"/>
          <p:cNvSpPr txBox="1">
            <a:spLocks noChangeArrowheads="1"/>
          </p:cNvSpPr>
          <p:nvPr/>
        </p:nvSpPr>
        <p:spPr bwMode="auto">
          <a:xfrm>
            <a:off x="-107950" y="333375"/>
            <a:ext cx="8345488" cy="6858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Avalia</a:t>
            </a:r>
            <a:r>
              <a:rPr lang="en-US" sz="3200" i="1">
                <a:solidFill>
                  <a:schemeClr val="accent2"/>
                </a:solidFill>
                <a:latin typeface="Calibri" pitchFamily="34" charset="0"/>
              </a:rPr>
              <a:t>ç</a:t>
            </a:r>
            <a:r>
              <a:rPr lang="en-US" sz="3200" i="1">
                <a:solidFill>
                  <a:schemeClr val="accent2"/>
                </a:solidFill>
                <a:latin typeface="Trebuchet MS" pitchFamily="34" charset="0"/>
              </a:rPr>
              <a:t>ão do Impacto (AICV)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3"/>
          <p:cNvSpPr>
            <a:spLocks noGrp="1" noChangeArrowheads="1"/>
          </p:cNvSpPr>
          <p:nvPr>
            <p:ph type="body" idx="4294967295"/>
          </p:nvPr>
        </p:nvSpPr>
        <p:spPr>
          <a:xfrm>
            <a:off x="304800" y="1069975"/>
            <a:ext cx="8382000" cy="3654425"/>
          </a:xfrm>
        </p:spPr>
        <p:txBody>
          <a:bodyPr lIns="92075" tIns="46038" rIns="92075" bIns="46038"/>
          <a:lstStyle/>
          <a:p>
            <a:pPr marL="381000" indent="-381000" algn="just" eaLnBrk="1" hangingPunct="1">
              <a:lnSpc>
                <a:spcPct val="90000"/>
              </a:lnSpc>
              <a:buFont typeface="Wingdings" pitchFamily="2" charset="2"/>
              <a:buNone/>
              <a:defRPr/>
            </a:pPr>
            <a:r>
              <a:rPr lang="en-US" sz="2100" b="1" dirty="0"/>
              <a:t>      </a:t>
            </a:r>
            <a:r>
              <a:rPr lang="en-US" sz="1900" b="1" dirty="0">
                <a:effectLst>
                  <a:outerShdw blurRad="38100" dist="38100" dir="2700000" algn="tl">
                    <a:srgbClr val="C0C0C0"/>
                  </a:outerShdw>
                </a:effectLst>
              </a:rPr>
              <a:t>CLASSIFICAÇÃO:</a:t>
            </a:r>
            <a:r>
              <a:rPr lang="en-US" sz="1900" b="1" dirty="0"/>
              <a:t> </a:t>
            </a:r>
            <a:r>
              <a:rPr lang="pt-BR" sz="1900" dirty="0"/>
              <a:t>refere-se à correlação das cargas ambientais do inventário com as diferentes categorias de impacto selecionadas. Os resultados do ICV podem ser relacionados a uma ou mais categorias. No entanto, atenção deve ser dada para evitar a dupla contagem de cargas ambientais. Exemplos:</a:t>
            </a:r>
            <a:endParaRPr lang="pt-BR" sz="1900" b="1" dirty="0"/>
          </a:p>
          <a:p>
            <a:pPr marL="1143000" lvl="2" indent="-228600" algn="just" eaLnBrk="1" hangingPunct="1">
              <a:lnSpc>
                <a:spcPct val="90000"/>
              </a:lnSpc>
              <a:spcBef>
                <a:spcPct val="40000"/>
              </a:spcBef>
              <a:buClr>
                <a:srgbClr val="FF0000"/>
              </a:buClr>
              <a:buFont typeface="Wingdings" pitchFamily="2" charset="2"/>
              <a:buChar char="§"/>
              <a:defRPr/>
            </a:pPr>
            <a:r>
              <a:rPr lang="pt-BR" sz="2000" dirty="0"/>
              <a:t>Aquecimento global: emissão de CO</a:t>
            </a:r>
            <a:r>
              <a:rPr lang="pt-BR" sz="2000" baseline="-25000" dirty="0"/>
              <a:t>2</a:t>
            </a:r>
            <a:r>
              <a:rPr lang="pt-BR" sz="2000" dirty="0"/>
              <a:t> e outros gases de efeito estufa como CH</a:t>
            </a:r>
            <a:r>
              <a:rPr lang="pt-BR" sz="2000" baseline="-25000" dirty="0"/>
              <a:t>4</a:t>
            </a:r>
            <a:r>
              <a:rPr lang="pt-BR" sz="2000" dirty="0"/>
              <a:t>, CO, N</a:t>
            </a:r>
            <a:r>
              <a:rPr lang="pt-BR" sz="2000" baseline="-25000" dirty="0"/>
              <a:t>2</a:t>
            </a:r>
            <a:r>
              <a:rPr lang="pt-BR" sz="2000" dirty="0"/>
              <a:t>O, aerossóis.</a:t>
            </a:r>
          </a:p>
          <a:p>
            <a:pPr marL="1143000" lvl="2" indent="-228600" algn="just" eaLnBrk="1" hangingPunct="1">
              <a:lnSpc>
                <a:spcPct val="90000"/>
              </a:lnSpc>
              <a:spcBef>
                <a:spcPct val="40000"/>
              </a:spcBef>
              <a:buClr>
                <a:srgbClr val="FF0000"/>
              </a:buClr>
              <a:buFont typeface="Wingdings" pitchFamily="2" charset="2"/>
              <a:buChar char="§"/>
              <a:defRPr/>
            </a:pPr>
            <a:r>
              <a:rPr lang="pt-BR" sz="2000" dirty="0"/>
              <a:t>Acidificação: resultante da emissão de óxidos de nitrogênio e enxofre com acidificação do solo e água, </a:t>
            </a:r>
            <a:r>
              <a:rPr lang="pt-BR" sz="2000" dirty="0" err="1"/>
              <a:t>ex</a:t>
            </a:r>
            <a:r>
              <a:rPr lang="pt-BR" sz="2000" dirty="0"/>
              <a:t>: SO</a:t>
            </a:r>
            <a:r>
              <a:rPr lang="pt-BR" sz="2000" baseline="-25000" dirty="0"/>
              <a:t>2</a:t>
            </a:r>
            <a:r>
              <a:rPr lang="pt-BR" sz="2000" dirty="0"/>
              <a:t>, NO</a:t>
            </a:r>
            <a:r>
              <a:rPr lang="pt-BR" sz="2000" baseline="-25000" dirty="0"/>
              <a:t>2</a:t>
            </a:r>
            <a:r>
              <a:rPr lang="pt-BR" sz="2000" dirty="0"/>
              <a:t>.</a:t>
            </a:r>
          </a:p>
          <a:p>
            <a:pPr marL="1143000" lvl="2" indent="-228600" algn="just" eaLnBrk="1" hangingPunct="1">
              <a:lnSpc>
                <a:spcPct val="90000"/>
              </a:lnSpc>
              <a:spcBef>
                <a:spcPct val="40000"/>
              </a:spcBef>
              <a:buClr>
                <a:srgbClr val="FF0000"/>
              </a:buClr>
              <a:buFont typeface="Wingdings" pitchFamily="2" charset="2"/>
              <a:buChar char="§"/>
              <a:defRPr/>
            </a:pPr>
            <a:r>
              <a:rPr lang="pt-BR" sz="2000" dirty="0"/>
              <a:t>Toxicidade humana: exposição a substâncias tóxicas diversas na água, solo e ar, </a:t>
            </a:r>
            <a:r>
              <a:rPr lang="pt-BR" sz="2000" dirty="0" err="1"/>
              <a:t>ex</a:t>
            </a:r>
            <a:r>
              <a:rPr lang="pt-BR" sz="2000" dirty="0"/>
              <a:t>: toxicidade água potável, ar cidades, etc.</a:t>
            </a:r>
          </a:p>
          <a:p>
            <a:pPr marL="1143000" lvl="2" indent="-228600" algn="just" eaLnBrk="1" hangingPunct="1">
              <a:lnSpc>
                <a:spcPct val="90000"/>
              </a:lnSpc>
              <a:spcBef>
                <a:spcPct val="40000"/>
              </a:spcBef>
              <a:buClr>
                <a:srgbClr val="FF0000"/>
              </a:buClr>
              <a:buFont typeface="Wingdings" pitchFamily="2" charset="2"/>
              <a:buChar char="§"/>
              <a:defRPr/>
            </a:pPr>
            <a:r>
              <a:rPr lang="pt-BR" sz="2000" dirty="0" err="1"/>
              <a:t>Ecotoxicidade</a:t>
            </a:r>
            <a:r>
              <a:rPr lang="pt-BR" sz="2000" dirty="0"/>
              <a:t>: quantidade de produtos tóxicos emitidos na natureza.</a:t>
            </a:r>
          </a:p>
          <a:p>
            <a:pPr marL="1143000" lvl="2" indent="-228600" algn="just" eaLnBrk="1" hangingPunct="1">
              <a:lnSpc>
                <a:spcPct val="90000"/>
              </a:lnSpc>
              <a:spcBef>
                <a:spcPct val="40000"/>
              </a:spcBef>
              <a:buClr>
                <a:srgbClr val="FF0000"/>
              </a:buClr>
              <a:buFont typeface="Wingdings" pitchFamily="2" charset="2"/>
              <a:buChar char="§"/>
              <a:defRPr/>
            </a:pPr>
            <a:r>
              <a:rPr lang="pt-BR" sz="2000" dirty="0"/>
              <a:t>Eutrofização: quantidade de nutrientes lançados na água.</a:t>
            </a:r>
          </a:p>
          <a:p>
            <a:pPr marL="1143000" lvl="2" indent="-228600" algn="just" eaLnBrk="1" hangingPunct="1">
              <a:lnSpc>
                <a:spcPct val="90000"/>
              </a:lnSpc>
              <a:spcBef>
                <a:spcPct val="40000"/>
              </a:spcBef>
              <a:buClr>
                <a:srgbClr val="FF0000"/>
              </a:buClr>
              <a:buFont typeface="Wingdings" pitchFamily="2" charset="2"/>
              <a:buChar char="§"/>
              <a:defRPr/>
            </a:pPr>
            <a:r>
              <a:rPr lang="pt-BR" sz="2000" dirty="0"/>
              <a:t>Destruição da camada de ozônio: emissão de gases CFC.</a:t>
            </a:r>
          </a:p>
          <a:p>
            <a:pPr marL="1143000" lvl="2" indent="-228600" algn="just" eaLnBrk="1" hangingPunct="1">
              <a:lnSpc>
                <a:spcPct val="75000"/>
              </a:lnSpc>
              <a:spcBef>
                <a:spcPct val="40000"/>
              </a:spcBef>
              <a:buClr>
                <a:srgbClr val="FF0000"/>
              </a:buClr>
              <a:buFont typeface="Wingdings" pitchFamily="2" charset="2"/>
              <a:buChar char="§"/>
              <a:defRPr/>
            </a:pPr>
            <a:endParaRPr lang="pt-BR" sz="2000" dirty="0"/>
          </a:p>
        </p:txBody>
      </p:sp>
      <p:sp>
        <p:nvSpPr>
          <p:cNvPr id="1927171" name="Rectangle 2"/>
          <p:cNvSpPr txBox="1">
            <a:spLocks noChangeArrowheads="1"/>
          </p:cNvSpPr>
          <p:nvPr/>
        </p:nvSpPr>
        <p:spPr bwMode="auto">
          <a:xfrm>
            <a:off x="-541338" y="188913"/>
            <a:ext cx="8488363" cy="6858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Avalia</a:t>
            </a:r>
            <a:r>
              <a:rPr lang="en-US" sz="3200" i="1">
                <a:solidFill>
                  <a:schemeClr val="accent2"/>
                </a:solidFill>
                <a:latin typeface="Calibri" pitchFamily="34" charset="0"/>
              </a:rPr>
              <a:t>ç</a:t>
            </a:r>
            <a:r>
              <a:rPr lang="en-US" sz="3200" i="1">
                <a:solidFill>
                  <a:schemeClr val="accent2"/>
                </a:solidFill>
                <a:latin typeface="Trebuchet MS" pitchFamily="34" charset="0"/>
              </a:rPr>
              <a:t>ão do Impacto (AICV)</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3"/>
          <p:cNvSpPr>
            <a:spLocks noGrp="1" noChangeArrowheads="1"/>
          </p:cNvSpPr>
          <p:nvPr>
            <p:ph type="body" idx="4294967295"/>
          </p:nvPr>
        </p:nvSpPr>
        <p:spPr>
          <a:xfrm>
            <a:off x="228600" y="990600"/>
            <a:ext cx="8610600" cy="3654425"/>
          </a:xfrm>
        </p:spPr>
        <p:txBody>
          <a:bodyPr lIns="92075" tIns="46038" rIns="92075" bIns="46038"/>
          <a:lstStyle/>
          <a:p>
            <a:pPr marL="381000" indent="-381000" algn="just" eaLnBrk="1" hangingPunct="1">
              <a:buFont typeface="Wingdings" pitchFamily="2" charset="2"/>
              <a:buNone/>
              <a:defRPr/>
            </a:pPr>
            <a:r>
              <a:rPr lang="en-US" sz="2100" b="1"/>
              <a:t>      </a:t>
            </a:r>
            <a:r>
              <a:rPr lang="en-US" sz="2100" b="1">
                <a:effectLst>
                  <a:outerShdw blurRad="38100" dist="38100" dir="2700000" algn="tl">
                    <a:srgbClr val="C0C0C0"/>
                  </a:outerShdw>
                </a:effectLst>
              </a:rPr>
              <a:t>CARACTERIZAÇÃO:</a:t>
            </a:r>
            <a:r>
              <a:rPr lang="en-US" sz="2600" b="1"/>
              <a:t> </a:t>
            </a:r>
            <a:r>
              <a:rPr lang="pt-BR" sz="2100"/>
              <a:t>envolve a agregação das cargas ambientais dentro de cada categoria de impacto e sua conversão para unidades comuns (indicadores de categoria), resultando em um único índice numérico por categoria. Este passo é realizado mediante ao uso de fatores de caracterização (ou equivalência). Exemplos:</a:t>
            </a:r>
            <a:endParaRPr lang="pt-BR" sz="2100" b="1"/>
          </a:p>
          <a:p>
            <a:pPr marL="1143000" lvl="2" indent="-228600" algn="just" eaLnBrk="1" hangingPunct="1">
              <a:lnSpc>
                <a:spcPct val="75000"/>
              </a:lnSpc>
              <a:spcBef>
                <a:spcPct val="40000"/>
              </a:spcBef>
              <a:buClr>
                <a:srgbClr val="FF0000"/>
              </a:buClr>
              <a:buFont typeface="Wingdings" pitchFamily="2" charset="2"/>
              <a:buChar char="§"/>
              <a:defRPr/>
            </a:pPr>
            <a:r>
              <a:rPr lang="pt-BR" sz="2000"/>
              <a:t>Exaustão de recursos não renováveis: medida em relação a oferta global do recurso.</a:t>
            </a:r>
          </a:p>
          <a:p>
            <a:pPr marL="1143000" lvl="2" indent="-228600" algn="just" eaLnBrk="1" hangingPunct="1">
              <a:lnSpc>
                <a:spcPct val="75000"/>
              </a:lnSpc>
              <a:spcBef>
                <a:spcPct val="40000"/>
              </a:spcBef>
              <a:buClr>
                <a:srgbClr val="FF0000"/>
              </a:buClr>
              <a:buFont typeface="Wingdings" pitchFamily="2" charset="2"/>
              <a:buChar char="§"/>
              <a:defRPr/>
            </a:pPr>
            <a:r>
              <a:rPr lang="pt-BR" sz="2000"/>
              <a:t>Potencial de aquecimento global: medida em relação a 1kg CO</a:t>
            </a:r>
            <a:r>
              <a:rPr lang="pt-BR" sz="2000" baseline="-25000"/>
              <a:t>2</a:t>
            </a:r>
            <a:r>
              <a:rPr lang="pt-BR" sz="2000"/>
              <a:t>.</a:t>
            </a:r>
          </a:p>
          <a:p>
            <a:pPr marL="1143000" lvl="2" indent="-228600" algn="just" eaLnBrk="1" hangingPunct="1">
              <a:lnSpc>
                <a:spcPct val="75000"/>
              </a:lnSpc>
              <a:spcBef>
                <a:spcPct val="40000"/>
              </a:spcBef>
              <a:buClr>
                <a:srgbClr val="FF0000"/>
              </a:buClr>
              <a:buFont typeface="Wingdings" pitchFamily="2" charset="2"/>
              <a:buChar char="§"/>
              <a:defRPr/>
            </a:pPr>
            <a:r>
              <a:rPr lang="pt-BR" sz="2000"/>
              <a:t>Potencial de acidificação: medida em relação a 1 kg de SO</a:t>
            </a:r>
            <a:r>
              <a:rPr lang="pt-BR" sz="2000" baseline="-25000"/>
              <a:t>2</a:t>
            </a:r>
            <a:r>
              <a:rPr lang="pt-BR" sz="2000"/>
              <a:t>.</a:t>
            </a:r>
          </a:p>
          <a:p>
            <a:pPr marL="1143000" lvl="2" indent="-228600" algn="just" eaLnBrk="1" hangingPunct="1">
              <a:lnSpc>
                <a:spcPct val="75000"/>
              </a:lnSpc>
              <a:spcBef>
                <a:spcPct val="40000"/>
              </a:spcBef>
              <a:buClr>
                <a:srgbClr val="FF0000"/>
              </a:buClr>
              <a:buFont typeface="Wingdings" pitchFamily="2" charset="2"/>
              <a:buChar char="§"/>
              <a:defRPr/>
            </a:pPr>
            <a:r>
              <a:rPr lang="pt-BR" sz="2000"/>
              <a:t>Ecotoxicidade aquática: volume de água por massa de substância.</a:t>
            </a:r>
          </a:p>
          <a:p>
            <a:pPr marL="1143000" lvl="2" indent="-228600" algn="just" eaLnBrk="1" hangingPunct="1">
              <a:lnSpc>
                <a:spcPct val="75000"/>
              </a:lnSpc>
              <a:spcBef>
                <a:spcPct val="40000"/>
              </a:spcBef>
              <a:buClr>
                <a:srgbClr val="FF0000"/>
              </a:buClr>
              <a:buFont typeface="Wingdings" pitchFamily="2" charset="2"/>
              <a:buChar char="§"/>
              <a:defRPr/>
            </a:pPr>
            <a:r>
              <a:rPr lang="pt-BR" sz="2000"/>
              <a:t>Potencial de eutrofização: medida em relação a 1 kg de fosfato/nitrogênio.</a:t>
            </a:r>
          </a:p>
          <a:p>
            <a:pPr marL="1143000" lvl="2" indent="-228600" algn="just" eaLnBrk="1" hangingPunct="1">
              <a:lnSpc>
                <a:spcPct val="75000"/>
              </a:lnSpc>
              <a:spcBef>
                <a:spcPct val="40000"/>
              </a:spcBef>
              <a:buClr>
                <a:srgbClr val="FF0000"/>
              </a:buClr>
              <a:buFont typeface="Wingdings" pitchFamily="2" charset="2"/>
              <a:buChar char="§"/>
              <a:defRPr/>
            </a:pPr>
            <a:r>
              <a:rPr lang="pt-BR" sz="2000"/>
              <a:t>Potencial de redução da camada de ozônio: medida em relação a 1 kg de CFC-11.</a:t>
            </a:r>
          </a:p>
        </p:txBody>
      </p:sp>
      <p:sp>
        <p:nvSpPr>
          <p:cNvPr id="1929219" name="Rectangle 2"/>
          <p:cNvSpPr txBox="1">
            <a:spLocks noChangeArrowheads="1"/>
          </p:cNvSpPr>
          <p:nvPr/>
        </p:nvSpPr>
        <p:spPr bwMode="auto">
          <a:xfrm>
            <a:off x="-180975" y="333375"/>
            <a:ext cx="8274050" cy="6858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Avalia</a:t>
            </a:r>
            <a:r>
              <a:rPr lang="en-US" sz="3200" i="1">
                <a:solidFill>
                  <a:schemeClr val="accent2"/>
                </a:solidFill>
                <a:latin typeface="Calibri" pitchFamily="34" charset="0"/>
              </a:rPr>
              <a:t>ç</a:t>
            </a:r>
            <a:r>
              <a:rPr lang="en-US" sz="3200" i="1">
                <a:solidFill>
                  <a:schemeClr val="accent2"/>
                </a:solidFill>
                <a:latin typeface="Trebuchet MS" pitchFamily="34" charset="0"/>
              </a:rPr>
              <a:t>ão do Impacto (AICV)</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100" name="Rectangle 52"/>
          <p:cNvSpPr>
            <a:spLocks noChangeArrowheads="1"/>
          </p:cNvSpPr>
          <p:nvPr/>
        </p:nvSpPr>
        <p:spPr bwMode="auto">
          <a:xfrm>
            <a:off x="685799" y="1447800"/>
            <a:ext cx="8253413" cy="2089150"/>
          </a:xfrm>
          <a:prstGeom prst="rect">
            <a:avLst/>
          </a:prstGeom>
          <a:noFill/>
          <a:ln w="9525">
            <a:noFill/>
            <a:miter lim="800000"/>
            <a:headEnd/>
            <a:tailEnd/>
          </a:ln>
        </p:spPr>
        <p:txBody>
          <a:bodyPr/>
          <a:lstStyle/>
          <a:p>
            <a:pPr marL="342900" indent="-342900" algn="just" fontAlgn="ctr">
              <a:lnSpc>
                <a:spcPct val="110000"/>
              </a:lnSpc>
              <a:spcBef>
                <a:spcPct val="20000"/>
              </a:spcBef>
              <a:spcAft>
                <a:spcPct val="35000"/>
              </a:spcAft>
              <a:buFontTx/>
              <a:buChar char="•"/>
            </a:pPr>
            <a:r>
              <a:rPr lang="pt-BR" sz="2900" dirty="0"/>
              <a:t>Matrizes (MECO)</a:t>
            </a:r>
          </a:p>
          <a:p>
            <a:pPr marL="342900" indent="-342900" algn="just" fontAlgn="ctr">
              <a:lnSpc>
                <a:spcPct val="110000"/>
              </a:lnSpc>
              <a:spcBef>
                <a:spcPct val="20000"/>
              </a:spcBef>
              <a:spcAft>
                <a:spcPct val="35000"/>
              </a:spcAft>
              <a:buFontTx/>
              <a:buChar char="•"/>
            </a:pPr>
            <a:r>
              <a:rPr lang="pt-BR" sz="2900" dirty="0"/>
              <a:t>Listas de impactos</a:t>
            </a:r>
          </a:p>
          <a:p>
            <a:pPr marL="342900" indent="-342900" algn="just" fontAlgn="ctr">
              <a:lnSpc>
                <a:spcPct val="110000"/>
              </a:lnSpc>
              <a:spcBef>
                <a:spcPct val="20000"/>
              </a:spcBef>
              <a:spcAft>
                <a:spcPct val="35000"/>
              </a:spcAft>
              <a:buFontTx/>
              <a:buChar char="•"/>
            </a:pPr>
            <a:r>
              <a:rPr lang="pt-BR" sz="2900" dirty="0"/>
              <a:t>Redes de impactos</a:t>
            </a:r>
          </a:p>
          <a:p>
            <a:pPr marL="342900" indent="-342900" algn="just" fontAlgn="ctr">
              <a:lnSpc>
                <a:spcPct val="110000"/>
              </a:lnSpc>
              <a:spcBef>
                <a:spcPct val="20000"/>
              </a:spcBef>
              <a:spcAft>
                <a:spcPct val="35000"/>
              </a:spcAft>
              <a:buFontTx/>
              <a:buChar char="•"/>
            </a:pPr>
            <a:endParaRPr lang="pt-BR" sz="2800" dirty="0"/>
          </a:p>
        </p:txBody>
      </p:sp>
      <p:sp>
        <p:nvSpPr>
          <p:cNvPr id="1939459" name="Rectangle 2"/>
          <p:cNvSpPr txBox="1">
            <a:spLocks noChangeArrowheads="1"/>
          </p:cNvSpPr>
          <p:nvPr/>
        </p:nvSpPr>
        <p:spPr bwMode="auto">
          <a:xfrm>
            <a:off x="1116013" y="476250"/>
            <a:ext cx="63246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M</a:t>
            </a:r>
            <a:r>
              <a:rPr lang="en-US" sz="3200" i="1">
                <a:solidFill>
                  <a:schemeClr val="accent2"/>
                </a:solidFill>
                <a:latin typeface="Calibri" pitchFamily="34" charset="0"/>
              </a:rPr>
              <a:t>é</a:t>
            </a:r>
            <a:r>
              <a:rPr lang="en-US" sz="3200" i="1">
                <a:solidFill>
                  <a:schemeClr val="accent2"/>
                </a:solidFill>
                <a:latin typeface="Trebuchet MS" pitchFamily="34" charset="0"/>
              </a:rPr>
              <a:t>todos Simplicados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58100">
                                            <p:txEl>
                                              <p:pRg st="0" end="0"/>
                                            </p:txEl>
                                          </p:spTgt>
                                        </p:tgtEl>
                                        <p:attrNameLst>
                                          <p:attrName>style.visibility</p:attrName>
                                        </p:attrNameLst>
                                      </p:cBhvr>
                                      <p:to>
                                        <p:strVal val="visible"/>
                                      </p:to>
                                    </p:set>
                                    <p:animEffect transition="in" filter="wipe(up)">
                                      <p:cBhvr>
                                        <p:cTn id="7" dur="500"/>
                                        <p:tgtEl>
                                          <p:spTgt spid="258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8100">
                                            <p:txEl>
                                              <p:pRg st="1" end="1"/>
                                            </p:txEl>
                                          </p:spTgt>
                                        </p:tgtEl>
                                        <p:attrNameLst>
                                          <p:attrName>style.visibility</p:attrName>
                                        </p:attrNameLst>
                                      </p:cBhvr>
                                      <p:to>
                                        <p:strVal val="visible"/>
                                      </p:to>
                                    </p:set>
                                    <p:animEffect transition="in" filter="wipe(up)">
                                      <p:cBhvr>
                                        <p:cTn id="12" dur="500"/>
                                        <p:tgtEl>
                                          <p:spTgt spid="258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8100">
                                            <p:txEl>
                                              <p:pRg st="2" end="2"/>
                                            </p:txEl>
                                          </p:spTgt>
                                        </p:tgtEl>
                                        <p:attrNameLst>
                                          <p:attrName>style.visibility</p:attrName>
                                        </p:attrNameLst>
                                      </p:cBhvr>
                                      <p:to>
                                        <p:strVal val="visible"/>
                                      </p:to>
                                    </p:set>
                                    <p:animEffect transition="in" filter="wipe(up)">
                                      <p:cBhvr>
                                        <p:cTn id="17" dur="500"/>
                                        <p:tgtEl>
                                          <p:spTgt spid="258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0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ChangeArrowheads="1"/>
          </p:cNvSpPr>
          <p:nvPr/>
        </p:nvSpPr>
        <p:spPr bwMode="auto">
          <a:xfrm>
            <a:off x="2022475" y="-600075"/>
            <a:ext cx="9144000" cy="0"/>
          </a:xfrm>
          <a:prstGeom prst="rect">
            <a:avLst/>
          </a:prstGeom>
          <a:noFill/>
          <a:ln w="9525">
            <a:noFill/>
            <a:miter lim="800000"/>
            <a:headEnd/>
            <a:tailEnd/>
          </a:ln>
        </p:spPr>
        <p:txBody>
          <a:bodyPr>
            <a:spAutoFit/>
          </a:bodyPr>
          <a:lstStyle/>
          <a:p>
            <a:endParaRPr lang="en-US"/>
          </a:p>
        </p:txBody>
      </p:sp>
      <p:pic>
        <p:nvPicPr>
          <p:cNvPr id="1941507" name="Picture 3"/>
          <p:cNvPicPr>
            <a:picLocks noChangeAspect="1" noChangeArrowheads="1"/>
          </p:cNvPicPr>
          <p:nvPr/>
        </p:nvPicPr>
        <p:blipFill>
          <a:blip r:embed="rId3" cstate="print"/>
          <a:srcRect/>
          <a:stretch>
            <a:fillRect/>
          </a:stretch>
        </p:blipFill>
        <p:spPr bwMode="auto">
          <a:xfrm>
            <a:off x="1042988" y="404813"/>
            <a:ext cx="8208962" cy="6310312"/>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body" sz="half" idx="4294967295"/>
          </p:nvPr>
        </p:nvSpPr>
        <p:spPr>
          <a:xfrm>
            <a:off x="566738" y="914400"/>
            <a:ext cx="7677150" cy="742950"/>
          </a:xfrm>
        </p:spPr>
        <p:txBody>
          <a:bodyPr/>
          <a:lstStyle/>
          <a:p>
            <a:pPr algn="just" eaLnBrk="1" fontAlgn="ctr" hangingPunct="1">
              <a:lnSpc>
                <a:spcPct val="110000"/>
              </a:lnSpc>
              <a:spcAft>
                <a:spcPct val="35000"/>
              </a:spcAft>
              <a:buFont typeface="Wingdings" pitchFamily="2" charset="2"/>
              <a:buNone/>
              <a:defRPr/>
            </a:pPr>
            <a:r>
              <a:rPr lang="pt-BR" sz="2600" b="1">
                <a:solidFill>
                  <a:srgbClr val="0000CC"/>
                </a:solidFill>
                <a:effectLst>
                  <a:outerShdw blurRad="38100" dist="38100" dir="2700000" algn="tl">
                    <a:srgbClr val="C0C0C0"/>
                  </a:outerShdw>
                </a:effectLst>
              </a:rPr>
              <a:t>Categorias de Impacto</a:t>
            </a:r>
          </a:p>
        </p:txBody>
      </p:sp>
      <p:graphicFrame>
        <p:nvGraphicFramePr>
          <p:cNvPr id="786435" name="Group 3"/>
          <p:cNvGraphicFramePr>
            <a:graphicFrameLocks noGrp="1"/>
          </p:cNvGraphicFramePr>
          <p:nvPr>
            <p:ph sz="half" idx="4294967295"/>
            <p:extLst>
              <p:ext uri="{D42A27DB-BD31-4B8C-83A1-F6EECF244321}">
                <p14:modId xmlns:p14="http://schemas.microsoft.com/office/powerpoint/2010/main" val="2995850123"/>
              </p:ext>
            </p:extLst>
          </p:nvPr>
        </p:nvGraphicFramePr>
        <p:xfrm>
          <a:off x="381000" y="1905001"/>
          <a:ext cx="8445500" cy="4298430"/>
        </p:xfrm>
        <a:graphic>
          <a:graphicData uri="http://schemas.openxmlformats.org/drawingml/2006/table">
            <a:tbl>
              <a:tblPr/>
              <a:tblGrid>
                <a:gridCol w="2864488">
                  <a:extLst>
                    <a:ext uri="{9D8B030D-6E8A-4147-A177-3AD203B41FA5}">
                      <a16:colId xmlns:a16="http://schemas.microsoft.com/office/drawing/2014/main" val="20000"/>
                    </a:ext>
                  </a:extLst>
                </a:gridCol>
                <a:gridCol w="5581012">
                  <a:extLst>
                    <a:ext uri="{9D8B030D-6E8A-4147-A177-3AD203B41FA5}">
                      <a16:colId xmlns:a16="http://schemas.microsoft.com/office/drawing/2014/main" val="20001"/>
                    </a:ext>
                  </a:extLst>
                </a:gridCol>
              </a:tblGrid>
              <a:tr h="621109">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Tx/>
                        <a:buNone/>
                        <a:tabLst/>
                      </a:pPr>
                      <a:r>
                        <a:rPr kumimoji="0" lang="pt-B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Categoria de impacto</a:t>
                      </a:r>
                      <a:endParaRPr kumimoji="0" lang="pt-BR" sz="23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Tx/>
                        <a:buFontTx/>
                        <a:buNone/>
                        <a:tabLst/>
                      </a:pPr>
                      <a:r>
                        <a:rPr kumimoji="0" lang="pt-BR" sz="1600" b="1" i="0" u="none" strike="noStrike" cap="none" normalizeH="0" baseline="0">
                          <a:ln>
                            <a:noFill/>
                          </a:ln>
                          <a:solidFill>
                            <a:schemeClr val="tx1"/>
                          </a:solidFill>
                          <a:effectLst/>
                          <a:latin typeface="Arial" pitchFamily="34" charset="0"/>
                          <a:ea typeface="Times New Roman" pitchFamily="18" charset="0"/>
                          <a:cs typeface="Arial" pitchFamily="34" charset="0"/>
                        </a:rPr>
                        <a:t>Impactos e efeitos</a:t>
                      </a:r>
                      <a:endParaRPr kumimoji="0" lang="pt-BR" sz="23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508989">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Aquecimento global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Mudanças climáticas, condições extremas de tempo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65939">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Diminuição da camada de ozônio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Aumento da intensidade dos raios UV, câncer de pele, danos ao sistema imunológico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407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Formação fotoquímica do ozônio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Problemas respiratórios, danos a plantas, prejuízos materiais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8407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Eutrofização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Proliferação de algas, depleção de oxigênio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1447">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Ecotoxicidade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Toxicidade aguda e crônica em ecossistemas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84073">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Toxicidade humana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Toxicidade aguda e crônica ao ser humano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64160">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a:ln>
                            <a:noFill/>
                          </a:ln>
                          <a:solidFill>
                            <a:schemeClr val="tx1"/>
                          </a:solidFill>
                          <a:effectLst/>
                          <a:latin typeface="Arial" pitchFamily="34" charset="0"/>
                          <a:ea typeface="Times New Roman" pitchFamily="18" charset="0"/>
                          <a:cs typeface="Arial" pitchFamily="34" charset="0"/>
                        </a:rPr>
                        <a:t>Acidificação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accent1"/>
                        </a:buClr>
                        <a:buSzTx/>
                        <a:buFontTx/>
                        <a:buNone/>
                        <a:tabLst/>
                      </a:pPr>
                      <a:r>
                        <a:rPr kumimoji="0" lang="pt-BR" sz="1500" b="0" i="0" u="none" strike="noStrike" cap="none" normalizeH="0" baseline="0" dirty="0">
                          <a:ln>
                            <a:noFill/>
                          </a:ln>
                          <a:solidFill>
                            <a:schemeClr val="tx1"/>
                          </a:solidFill>
                          <a:effectLst/>
                          <a:latin typeface="Arial" pitchFamily="34" charset="0"/>
                          <a:ea typeface="Times New Roman" pitchFamily="18" charset="0"/>
                          <a:cs typeface="Arial" pitchFamily="34" charset="0"/>
                        </a:rPr>
                        <a:t>Danos a vegetação, rios e lagos; prejuízos materiais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1931300" name="Rectangle 2"/>
          <p:cNvSpPr txBox="1">
            <a:spLocks noChangeArrowheads="1"/>
          </p:cNvSpPr>
          <p:nvPr/>
        </p:nvSpPr>
        <p:spPr bwMode="auto">
          <a:xfrm>
            <a:off x="-180975" y="333375"/>
            <a:ext cx="8274050" cy="6858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Avalia</a:t>
            </a:r>
            <a:r>
              <a:rPr lang="en-US" sz="3200" i="1">
                <a:solidFill>
                  <a:schemeClr val="accent2"/>
                </a:solidFill>
                <a:latin typeface="Calibri" pitchFamily="34" charset="0"/>
              </a:rPr>
              <a:t>ç</a:t>
            </a:r>
            <a:r>
              <a:rPr lang="en-US" sz="3200" i="1">
                <a:solidFill>
                  <a:schemeClr val="accent2"/>
                </a:solidFill>
                <a:latin typeface="Trebuchet MS" pitchFamily="34" charset="0"/>
              </a:rPr>
              <a:t>ão do Impacto (AICV)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53954">
                                            <p:txEl>
                                              <p:pRg st="0" end="0"/>
                                            </p:txEl>
                                          </p:spTgt>
                                        </p:tgtEl>
                                        <p:attrNameLst>
                                          <p:attrName>style.visibility</p:attrName>
                                        </p:attrNameLst>
                                      </p:cBhvr>
                                      <p:to>
                                        <p:strVal val="visible"/>
                                      </p:to>
                                    </p:set>
                                    <p:animEffect transition="in" filter="wipe(up)">
                                      <p:cBhvr>
                                        <p:cTn id="7" dur="500"/>
                                        <p:tgtEl>
                                          <p:spTgt spid="253954">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1000"/>
                                  </p:stCondLst>
                                  <p:childTnLst>
                                    <p:set>
                                      <p:cBhvr>
                                        <p:cTn id="10" dur="1" fill="hold">
                                          <p:stCondLst>
                                            <p:cond delay="0"/>
                                          </p:stCondLst>
                                        </p:cTn>
                                        <p:tgtEl>
                                          <p:spTgt spid="786435"/>
                                        </p:tgtEl>
                                        <p:attrNameLst>
                                          <p:attrName>style.visibility</p:attrName>
                                        </p:attrNameLst>
                                      </p:cBhvr>
                                      <p:to>
                                        <p:strVal val="visible"/>
                                      </p:to>
                                    </p:set>
                                    <p:animEffect transition="in" filter="blinds(horizontal)">
                                      <p:cBhvr>
                                        <p:cTn id="11" dur="500"/>
                                        <p:tgtEl>
                                          <p:spTgt spid="78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8313" y="1268413"/>
            <a:ext cx="8501062" cy="5081587"/>
            <a:chOff x="294" y="816"/>
            <a:chExt cx="5218" cy="3272"/>
          </a:xfrm>
        </p:grpSpPr>
        <p:sp>
          <p:nvSpPr>
            <p:cNvPr id="1933316" name="Rectangle 7"/>
            <p:cNvSpPr>
              <a:spLocks noChangeArrowheads="1"/>
            </p:cNvSpPr>
            <p:nvPr/>
          </p:nvSpPr>
          <p:spPr bwMode="auto">
            <a:xfrm>
              <a:off x="294" y="816"/>
              <a:ext cx="1679" cy="587"/>
            </a:xfrm>
            <a:prstGeom prst="rect">
              <a:avLst/>
            </a:prstGeom>
            <a:solidFill>
              <a:srgbClr val="336699"/>
            </a:solidFill>
            <a:ln w="9525">
              <a:solidFill>
                <a:schemeClr val="tx1"/>
              </a:solidFill>
              <a:miter lim="800000"/>
              <a:headEnd/>
              <a:tailEnd/>
            </a:ln>
          </p:spPr>
          <p:txBody>
            <a:bodyPr wrap="none" anchor="ctr"/>
            <a:lstStyle/>
            <a:p>
              <a:pPr algn="ctr"/>
              <a:r>
                <a:rPr lang="pt-BR" b="1">
                  <a:solidFill>
                    <a:schemeClr val="bg1"/>
                  </a:solidFill>
                </a:rPr>
                <a:t>Inventário do </a:t>
              </a:r>
            </a:p>
            <a:p>
              <a:pPr algn="ctr"/>
              <a:r>
                <a:rPr lang="pt-BR" b="1">
                  <a:solidFill>
                    <a:schemeClr val="bg1"/>
                  </a:solidFill>
                </a:rPr>
                <a:t>Ciclo de Vida</a:t>
              </a:r>
            </a:p>
          </p:txBody>
        </p:sp>
        <p:sp>
          <p:nvSpPr>
            <p:cNvPr id="1933317" name="Rectangle 8"/>
            <p:cNvSpPr>
              <a:spLocks noChangeArrowheads="1"/>
            </p:cNvSpPr>
            <p:nvPr/>
          </p:nvSpPr>
          <p:spPr bwMode="auto">
            <a:xfrm>
              <a:off x="3833" y="1056"/>
              <a:ext cx="1679" cy="339"/>
            </a:xfrm>
            <a:prstGeom prst="rect">
              <a:avLst/>
            </a:prstGeom>
            <a:solidFill>
              <a:srgbClr val="336699"/>
            </a:solidFill>
            <a:ln w="9525">
              <a:solidFill>
                <a:schemeClr val="tx1"/>
              </a:solidFill>
              <a:miter lim="800000"/>
              <a:headEnd/>
              <a:tailEnd/>
            </a:ln>
          </p:spPr>
          <p:txBody>
            <a:bodyPr wrap="none" anchor="ctr"/>
            <a:lstStyle/>
            <a:p>
              <a:pPr algn="ctr"/>
              <a:r>
                <a:rPr lang="pt-BR" b="1">
                  <a:solidFill>
                    <a:schemeClr val="bg1"/>
                  </a:solidFill>
                </a:rPr>
                <a:t>Ponto final</a:t>
              </a:r>
            </a:p>
            <a:p>
              <a:pPr algn="ctr"/>
              <a:r>
                <a:rPr lang="pt-BR" sz="1600" i="1">
                  <a:solidFill>
                    <a:schemeClr val="bg1"/>
                  </a:solidFill>
                </a:rPr>
                <a:t>(Endpoint)</a:t>
              </a:r>
            </a:p>
          </p:txBody>
        </p:sp>
        <p:sp>
          <p:nvSpPr>
            <p:cNvPr id="1933318" name="Rectangle 9"/>
            <p:cNvSpPr>
              <a:spLocks noChangeArrowheads="1"/>
            </p:cNvSpPr>
            <p:nvPr/>
          </p:nvSpPr>
          <p:spPr bwMode="auto">
            <a:xfrm>
              <a:off x="2064" y="816"/>
              <a:ext cx="3447" cy="181"/>
            </a:xfrm>
            <a:prstGeom prst="rect">
              <a:avLst/>
            </a:prstGeom>
            <a:solidFill>
              <a:srgbClr val="336699"/>
            </a:solidFill>
            <a:ln w="9525">
              <a:solidFill>
                <a:schemeClr val="tx1"/>
              </a:solidFill>
              <a:miter lim="800000"/>
              <a:headEnd/>
              <a:tailEnd/>
            </a:ln>
          </p:spPr>
          <p:txBody>
            <a:bodyPr wrap="none" anchor="ctr"/>
            <a:lstStyle/>
            <a:p>
              <a:pPr algn="ctr"/>
              <a:r>
                <a:rPr lang="pt-BR" b="1">
                  <a:solidFill>
                    <a:schemeClr val="bg1"/>
                  </a:solidFill>
                </a:rPr>
                <a:t>Categorias de impacto</a:t>
              </a:r>
            </a:p>
          </p:txBody>
        </p:sp>
        <p:sp>
          <p:nvSpPr>
            <p:cNvPr id="1933319" name="Rectangle 10"/>
            <p:cNvSpPr>
              <a:spLocks noChangeArrowheads="1"/>
            </p:cNvSpPr>
            <p:nvPr/>
          </p:nvSpPr>
          <p:spPr bwMode="auto">
            <a:xfrm>
              <a:off x="295" y="1457"/>
              <a:ext cx="1679" cy="2631"/>
            </a:xfrm>
            <a:prstGeom prst="rect">
              <a:avLst/>
            </a:prstGeom>
            <a:solidFill>
              <a:srgbClr val="336699"/>
            </a:solidFill>
            <a:ln w="9525">
              <a:solidFill>
                <a:schemeClr val="tx1"/>
              </a:solidFill>
              <a:miter lim="800000"/>
              <a:headEnd/>
              <a:tailEnd/>
            </a:ln>
          </p:spPr>
          <p:txBody>
            <a:bodyPr wrap="none" anchor="ctr"/>
            <a:lstStyle/>
            <a:p>
              <a:pPr algn="ctr">
                <a:lnSpc>
                  <a:spcPct val="200000"/>
                </a:lnSpc>
              </a:pPr>
              <a:r>
                <a:rPr lang="pt-BR" b="1">
                  <a:solidFill>
                    <a:schemeClr val="bg1"/>
                  </a:solidFill>
                </a:rPr>
                <a:t>CO</a:t>
              </a:r>
              <a:r>
                <a:rPr lang="pt-BR" b="1" baseline="-25000">
                  <a:solidFill>
                    <a:schemeClr val="bg1"/>
                  </a:solidFill>
                </a:rPr>
                <a:t>2</a:t>
              </a:r>
            </a:p>
            <a:p>
              <a:pPr algn="ctr">
                <a:lnSpc>
                  <a:spcPct val="200000"/>
                </a:lnSpc>
              </a:pPr>
              <a:r>
                <a:rPr lang="pt-BR" b="1">
                  <a:solidFill>
                    <a:schemeClr val="bg1"/>
                  </a:solidFill>
                </a:rPr>
                <a:t>CH</a:t>
              </a:r>
              <a:r>
                <a:rPr lang="pt-BR" b="1" baseline="-25000">
                  <a:solidFill>
                    <a:schemeClr val="bg1"/>
                  </a:solidFill>
                </a:rPr>
                <a:t>4</a:t>
              </a:r>
              <a:endParaRPr lang="pt-BR" b="1">
                <a:solidFill>
                  <a:schemeClr val="bg1"/>
                </a:solidFill>
              </a:endParaRPr>
            </a:p>
            <a:p>
              <a:pPr algn="ctr">
                <a:lnSpc>
                  <a:spcPct val="200000"/>
                </a:lnSpc>
              </a:pPr>
              <a:r>
                <a:rPr lang="pt-BR" b="1">
                  <a:solidFill>
                    <a:schemeClr val="bg1"/>
                  </a:solidFill>
                </a:rPr>
                <a:t>N</a:t>
              </a:r>
              <a:r>
                <a:rPr lang="pt-BR" b="1" baseline="-25000">
                  <a:solidFill>
                    <a:schemeClr val="bg1"/>
                  </a:solidFill>
                </a:rPr>
                <a:t>2</a:t>
              </a:r>
              <a:r>
                <a:rPr lang="pt-BR" b="1">
                  <a:solidFill>
                    <a:schemeClr val="bg1"/>
                  </a:solidFill>
                </a:rPr>
                <a:t>O</a:t>
              </a:r>
            </a:p>
            <a:p>
              <a:pPr algn="ctr">
                <a:lnSpc>
                  <a:spcPct val="200000"/>
                </a:lnSpc>
              </a:pPr>
              <a:r>
                <a:rPr lang="pt-BR" b="1">
                  <a:solidFill>
                    <a:schemeClr val="bg1"/>
                  </a:solidFill>
                </a:rPr>
                <a:t>NO</a:t>
              </a:r>
            </a:p>
            <a:p>
              <a:pPr algn="ctr">
                <a:lnSpc>
                  <a:spcPct val="200000"/>
                </a:lnSpc>
              </a:pPr>
              <a:r>
                <a:rPr lang="pt-BR" b="1">
                  <a:solidFill>
                    <a:schemeClr val="bg1"/>
                  </a:solidFill>
                </a:rPr>
                <a:t>SO</a:t>
              </a:r>
              <a:r>
                <a:rPr lang="pt-BR" b="1" baseline="-25000">
                  <a:solidFill>
                    <a:schemeClr val="bg1"/>
                  </a:solidFill>
                </a:rPr>
                <a:t>2</a:t>
              </a:r>
              <a:endParaRPr lang="pt-BR" b="1">
                <a:solidFill>
                  <a:schemeClr val="bg1"/>
                </a:solidFill>
              </a:endParaRPr>
            </a:p>
            <a:p>
              <a:pPr algn="ctr">
                <a:lnSpc>
                  <a:spcPct val="200000"/>
                </a:lnSpc>
              </a:pPr>
              <a:r>
                <a:rPr lang="pt-BR" b="1">
                  <a:solidFill>
                    <a:schemeClr val="bg1"/>
                  </a:solidFill>
                </a:rPr>
                <a:t>PO</a:t>
              </a:r>
              <a:r>
                <a:rPr lang="pt-BR" b="1" baseline="-25000">
                  <a:solidFill>
                    <a:schemeClr val="bg1"/>
                  </a:solidFill>
                </a:rPr>
                <a:t>4</a:t>
              </a:r>
            </a:p>
            <a:p>
              <a:pPr algn="ctr">
                <a:lnSpc>
                  <a:spcPct val="200000"/>
                </a:lnSpc>
              </a:pPr>
              <a:r>
                <a:rPr lang="pt-BR" b="1">
                  <a:solidFill>
                    <a:schemeClr val="bg1"/>
                  </a:solidFill>
                </a:rPr>
                <a:t>CFC</a:t>
              </a:r>
            </a:p>
            <a:p>
              <a:pPr algn="ctr">
                <a:lnSpc>
                  <a:spcPct val="200000"/>
                </a:lnSpc>
              </a:pPr>
              <a:endParaRPr lang="pt-BR" b="1">
                <a:solidFill>
                  <a:schemeClr val="bg1"/>
                </a:solidFill>
              </a:endParaRPr>
            </a:p>
          </p:txBody>
        </p:sp>
        <p:sp>
          <p:nvSpPr>
            <p:cNvPr id="1933320" name="Rectangle 11"/>
            <p:cNvSpPr>
              <a:spLocks noChangeArrowheads="1"/>
            </p:cNvSpPr>
            <p:nvPr/>
          </p:nvSpPr>
          <p:spPr bwMode="auto">
            <a:xfrm>
              <a:off x="3833" y="1457"/>
              <a:ext cx="1679" cy="2631"/>
            </a:xfrm>
            <a:prstGeom prst="rect">
              <a:avLst/>
            </a:prstGeom>
            <a:solidFill>
              <a:srgbClr val="336699"/>
            </a:solidFill>
            <a:ln w="9525">
              <a:solidFill>
                <a:schemeClr val="tx1"/>
              </a:solidFill>
              <a:miter lim="800000"/>
              <a:headEnd/>
              <a:tailEnd/>
            </a:ln>
          </p:spPr>
          <p:txBody>
            <a:bodyPr wrap="none" anchor="ctr"/>
            <a:lstStyle/>
            <a:p>
              <a:pPr algn="ctr">
                <a:lnSpc>
                  <a:spcPct val="400000"/>
                </a:lnSpc>
              </a:pPr>
              <a:r>
                <a:rPr lang="pt-BR" b="1">
                  <a:solidFill>
                    <a:schemeClr val="bg1"/>
                  </a:solidFill>
                </a:rPr>
                <a:t>Qualidade do </a:t>
              </a:r>
            </a:p>
            <a:p>
              <a:pPr algn="ctr">
                <a:lnSpc>
                  <a:spcPct val="150000"/>
                </a:lnSpc>
              </a:pPr>
              <a:r>
                <a:rPr lang="pt-BR" b="1">
                  <a:solidFill>
                    <a:schemeClr val="bg1"/>
                  </a:solidFill>
                </a:rPr>
                <a:t>Ecossistema</a:t>
              </a:r>
            </a:p>
            <a:p>
              <a:pPr algn="ctr">
                <a:lnSpc>
                  <a:spcPct val="400000"/>
                </a:lnSpc>
              </a:pPr>
              <a:r>
                <a:rPr lang="pt-BR" b="1">
                  <a:solidFill>
                    <a:schemeClr val="bg1"/>
                  </a:solidFill>
                </a:rPr>
                <a:t>Saúde humana</a:t>
              </a:r>
            </a:p>
            <a:p>
              <a:pPr algn="ctr">
                <a:lnSpc>
                  <a:spcPct val="400000"/>
                </a:lnSpc>
              </a:pPr>
              <a:r>
                <a:rPr lang="pt-BR" b="1">
                  <a:solidFill>
                    <a:schemeClr val="bg1"/>
                  </a:solidFill>
                </a:rPr>
                <a:t>Uso de Recursos</a:t>
              </a:r>
            </a:p>
          </p:txBody>
        </p:sp>
        <p:sp>
          <p:nvSpPr>
            <p:cNvPr id="1933321" name="Rectangle 12"/>
            <p:cNvSpPr>
              <a:spLocks noChangeArrowheads="1"/>
            </p:cNvSpPr>
            <p:nvPr/>
          </p:nvSpPr>
          <p:spPr bwMode="auto">
            <a:xfrm>
              <a:off x="2064" y="1457"/>
              <a:ext cx="1679" cy="2631"/>
            </a:xfrm>
            <a:prstGeom prst="rect">
              <a:avLst/>
            </a:prstGeom>
            <a:solidFill>
              <a:srgbClr val="336699"/>
            </a:solidFill>
            <a:ln w="9525">
              <a:solidFill>
                <a:schemeClr val="tx1"/>
              </a:solidFill>
              <a:miter lim="800000"/>
              <a:headEnd/>
              <a:tailEnd/>
            </a:ln>
          </p:spPr>
          <p:txBody>
            <a:bodyPr wrap="none" anchor="ctr"/>
            <a:lstStyle/>
            <a:p>
              <a:pPr algn="ctr">
                <a:lnSpc>
                  <a:spcPct val="200000"/>
                </a:lnSpc>
              </a:pPr>
              <a:r>
                <a:rPr lang="pt-BR" b="1">
                  <a:solidFill>
                    <a:schemeClr val="bg1"/>
                  </a:solidFill>
                </a:rPr>
                <a:t>Mudança climática</a:t>
              </a:r>
            </a:p>
            <a:p>
              <a:pPr algn="ctr">
                <a:lnSpc>
                  <a:spcPct val="200000"/>
                </a:lnSpc>
              </a:pPr>
              <a:r>
                <a:rPr lang="pt-BR" b="1">
                  <a:solidFill>
                    <a:schemeClr val="bg1"/>
                  </a:solidFill>
                </a:rPr>
                <a:t>Acidificação</a:t>
              </a:r>
            </a:p>
            <a:p>
              <a:pPr algn="ctr">
                <a:lnSpc>
                  <a:spcPct val="200000"/>
                </a:lnSpc>
              </a:pPr>
              <a:r>
                <a:rPr lang="pt-BR" b="1">
                  <a:solidFill>
                    <a:schemeClr val="bg1"/>
                  </a:solidFill>
                </a:rPr>
                <a:t>Eutrofização</a:t>
              </a:r>
            </a:p>
            <a:p>
              <a:pPr algn="ctr">
                <a:lnSpc>
                  <a:spcPct val="200000"/>
                </a:lnSpc>
              </a:pPr>
              <a:r>
                <a:rPr lang="pt-BR" b="1">
                  <a:solidFill>
                    <a:schemeClr val="bg1"/>
                  </a:solidFill>
                </a:rPr>
                <a:t>Destruição da Camada</a:t>
              </a:r>
            </a:p>
            <a:p>
              <a:pPr algn="ctr"/>
              <a:r>
                <a:rPr lang="pt-BR" b="1">
                  <a:solidFill>
                    <a:schemeClr val="bg1"/>
                  </a:solidFill>
                </a:rPr>
                <a:t>de Ozônio</a:t>
              </a:r>
            </a:p>
            <a:p>
              <a:pPr algn="ctr">
                <a:lnSpc>
                  <a:spcPct val="200000"/>
                </a:lnSpc>
              </a:pPr>
              <a:r>
                <a:rPr lang="pt-BR" b="1">
                  <a:solidFill>
                    <a:schemeClr val="bg1"/>
                  </a:solidFill>
                </a:rPr>
                <a:t>Ecotoxicidade</a:t>
              </a:r>
            </a:p>
            <a:p>
              <a:pPr algn="ctr">
                <a:lnSpc>
                  <a:spcPct val="200000"/>
                </a:lnSpc>
              </a:pPr>
              <a:r>
                <a:rPr lang="pt-BR" b="1">
                  <a:solidFill>
                    <a:schemeClr val="bg1"/>
                  </a:solidFill>
                </a:rPr>
                <a:t>Uso do Solo</a:t>
              </a:r>
            </a:p>
          </p:txBody>
        </p:sp>
        <p:sp>
          <p:nvSpPr>
            <p:cNvPr id="1933322" name="Rectangle 13"/>
            <p:cNvSpPr>
              <a:spLocks noChangeArrowheads="1"/>
            </p:cNvSpPr>
            <p:nvPr/>
          </p:nvSpPr>
          <p:spPr bwMode="auto">
            <a:xfrm>
              <a:off x="2064" y="1056"/>
              <a:ext cx="1679" cy="336"/>
            </a:xfrm>
            <a:prstGeom prst="rect">
              <a:avLst/>
            </a:prstGeom>
            <a:solidFill>
              <a:srgbClr val="336699"/>
            </a:solidFill>
            <a:ln w="9525">
              <a:solidFill>
                <a:schemeClr val="tx1"/>
              </a:solidFill>
              <a:miter lim="800000"/>
              <a:headEnd/>
              <a:tailEnd/>
            </a:ln>
          </p:spPr>
          <p:txBody>
            <a:bodyPr wrap="none" anchor="ctr"/>
            <a:lstStyle/>
            <a:p>
              <a:pPr algn="ctr"/>
              <a:r>
                <a:rPr lang="pt-BR" b="1">
                  <a:solidFill>
                    <a:schemeClr val="bg1"/>
                  </a:solidFill>
                </a:rPr>
                <a:t>Pontos médios</a:t>
              </a:r>
            </a:p>
            <a:p>
              <a:pPr algn="ctr"/>
              <a:r>
                <a:rPr lang="pt-BR" sz="1600" i="1">
                  <a:solidFill>
                    <a:schemeClr val="bg1"/>
                  </a:solidFill>
                </a:rPr>
                <a:t>(Midpoint)</a:t>
              </a:r>
            </a:p>
          </p:txBody>
        </p:sp>
        <p:sp>
          <p:nvSpPr>
            <p:cNvPr id="1933323" name="Line 14"/>
            <p:cNvSpPr>
              <a:spLocks noChangeShapeType="1"/>
            </p:cNvSpPr>
            <p:nvPr/>
          </p:nvSpPr>
          <p:spPr bwMode="auto">
            <a:xfrm>
              <a:off x="1247" y="1593"/>
              <a:ext cx="953" cy="181"/>
            </a:xfrm>
            <a:prstGeom prst="line">
              <a:avLst/>
            </a:prstGeom>
            <a:noFill/>
            <a:ln w="9525">
              <a:solidFill>
                <a:schemeClr val="bg1"/>
              </a:solidFill>
              <a:round/>
              <a:headEnd/>
              <a:tailEnd/>
            </a:ln>
          </p:spPr>
          <p:txBody>
            <a:bodyPr/>
            <a:lstStyle/>
            <a:p>
              <a:endParaRPr lang="en-US"/>
            </a:p>
          </p:txBody>
        </p:sp>
        <p:sp>
          <p:nvSpPr>
            <p:cNvPr id="1933324" name="Line 15"/>
            <p:cNvSpPr>
              <a:spLocks noChangeShapeType="1"/>
            </p:cNvSpPr>
            <p:nvPr/>
          </p:nvSpPr>
          <p:spPr bwMode="auto">
            <a:xfrm flipV="1">
              <a:off x="1292" y="1774"/>
              <a:ext cx="953" cy="227"/>
            </a:xfrm>
            <a:prstGeom prst="line">
              <a:avLst/>
            </a:prstGeom>
            <a:noFill/>
            <a:ln w="9525">
              <a:solidFill>
                <a:schemeClr val="bg1"/>
              </a:solidFill>
              <a:round/>
              <a:headEnd/>
              <a:tailEnd/>
            </a:ln>
          </p:spPr>
          <p:txBody>
            <a:bodyPr/>
            <a:lstStyle/>
            <a:p>
              <a:endParaRPr lang="en-US"/>
            </a:p>
          </p:txBody>
        </p:sp>
        <p:sp>
          <p:nvSpPr>
            <p:cNvPr id="1933325" name="Line 16"/>
            <p:cNvSpPr>
              <a:spLocks noChangeShapeType="1"/>
            </p:cNvSpPr>
            <p:nvPr/>
          </p:nvSpPr>
          <p:spPr bwMode="auto">
            <a:xfrm flipV="1">
              <a:off x="1292" y="2137"/>
              <a:ext cx="1134" cy="182"/>
            </a:xfrm>
            <a:prstGeom prst="line">
              <a:avLst/>
            </a:prstGeom>
            <a:noFill/>
            <a:ln w="9525">
              <a:solidFill>
                <a:schemeClr val="bg1"/>
              </a:solidFill>
              <a:round/>
              <a:headEnd/>
              <a:tailEnd/>
            </a:ln>
          </p:spPr>
          <p:txBody>
            <a:bodyPr/>
            <a:lstStyle/>
            <a:p>
              <a:endParaRPr lang="en-US"/>
            </a:p>
          </p:txBody>
        </p:sp>
        <p:sp>
          <p:nvSpPr>
            <p:cNvPr id="1933326" name="Line 17"/>
            <p:cNvSpPr>
              <a:spLocks noChangeShapeType="1"/>
            </p:cNvSpPr>
            <p:nvPr/>
          </p:nvSpPr>
          <p:spPr bwMode="auto">
            <a:xfrm flipV="1">
              <a:off x="1292" y="2137"/>
              <a:ext cx="1134" cy="499"/>
            </a:xfrm>
            <a:prstGeom prst="line">
              <a:avLst/>
            </a:prstGeom>
            <a:noFill/>
            <a:ln w="9525">
              <a:solidFill>
                <a:schemeClr val="bg1"/>
              </a:solidFill>
              <a:round/>
              <a:headEnd/>
              <a:tailEnd/>
            </a:ln>
          </p:spPr>
          <p:txBody>
            <a:bodyPr/>
            <a:lstStyle/>
            <a:p>
              <a:endParaRPr lang="en-US"/>
            </a:p>
          </p:txBody>
        </p:sp>
        <p:sp>
          <p:nvSpPr>
            <p:cNvPr id="1933327" name="Line 18"/>
            <p:cNvSpPr>
              <a:spLocks noChangeShapeType="1"/>
            </p:cNvSpPr>
            <p:nvPr/>
          </p:nvSpPr>
          <p:spPr bwMode="auto">
            <a:xfrm flipV="1">
              <a:off x="1247" y="2137"/>
              <a:ext cx="1179" cy="862"/>
            </a:xfrm>
            <a:prstGeom prst="line">
              <a:avLst/>
            </a:prstGeom>
            <a:noFill/>
            <a:ln w="9525">
              <a:solidFill>
                <a:schemeClr val="bg1"/>
              </a:solidFill>
              <a:round/>
              <a:headEnd/>
              <a:tailEnd/>
            </a:ln>
          </p:spPr>
          <p:txBody>
            <a:bodyPr/>
            <a:lstStyle/>
            <a:p>
              <a:endParaRPr lang="en-US"/>
            </a:p>
          </p:txBody>
        </p:sp>
        <p:sp>
          <p:nvSpPr>
            <p:cNvPr id="1933328" name="Line 19"/>
            <p:cNvSpPr>
              <a:spLocks noChangeShapeType="1"/>
            </p:cNvSpPr>
            <p:nvPr/>
          </p:nvSpPr>
          <p:spPr bwMode="auto">
            <a:xfrm flipV="1">
              <a:off x="3379" y="3044"/>
              <a:ext cx="726" cy="45"/>
            </a:xfrm>
            <a:prstGeom prst="line">
              <a:avLst/>
            </a:prstGeom>
            <a:noFill/>
            <a:ln w="9525">
              <a:solidFill>
                <a:schemeClr val="bg1"/>
              </a:solidFill>
              <a:round/>
              <a:headEnd/>
              <a:tailEnd/>
            </a:ln>
          </p:spPr>
          <p:txBody>
            <a:bodyPr/>
            <a:lstStyle/>
            <a:p>
              <a:endParaRPr lang="en-US"/>
            </a:p>
          </p:txBody>
        </p:sp>
        <p:sp>
          <p:nvSpPr>
            <p:cNvPr id="1933329" name="Line 20"/>
            <p:cNvSpPr>
              <a:spLocks noChangeShapeType="1"/>
            </p:cNvSpPr>
            <p:nvPr/>
          </p:nvSpPr>
          <p:spPr bwMode="auto">
            <a:xfrm>
              <a:off x="3560" y="1910"/>
              <a:ext cx="545" cy="1134"/>
            </a:xfrm>
            <a:prstGeom prst="line">
              <a:avLst/>
            </a:prstGeom>
            <a:noFill/>
            <a:ln w="9525">
              <a:solidFill>
                <a:schemeClr val="bg1"/>
              </a:solidFill>
              <a:round/>
              <a:headEnd/>
              <a:tailEnd/>
            </a:ln>
          </p:spPr>
          <p:txBody>
            <a:bodyPr/>
            <a:lstStyle/>
            <a:p>
              <a:endParaRPr lang="en-US"/>
            </a:p>
          </p:txBody>
        </p:sp>
        <p:sp>
          <p:nvSpPr>
            <p:cNvPr id="1933330" name="Line 21"/>
            <p:cNvSpPr>
              <a:spLocks noChangeShapeType="1"/>
            </p:cNvSpPr>
            <p:nvPr/>
          </p:nvSpPr>
          <p:spPr bwMode="auto">
            <a:xfrm>
              <a:off x="3334" y="2273"/>
              <a:ext cx="771" cy="771"/>
            </a:xfrm>
            <a:prstGeom prst="line">
              <a:avLst/>
            </a:prstGeom>
            <a:noFill/>
            <a:ln w="9525">
              <a:solidFill>
                <a:schemeClr val="bg1"/>
              </a:solidFill>
              <a:round/>
              <a:headEnd/>
              <a:tailEnd/>
            </a:ln>
          </p:spPr>
          <p:txBody>
            <a:bodyPr/>
            <a:lstStyle/>
            <a:p>
              <a:endParaRPr lang="en-US"/>
            </a:p>
          </p:txBody>
        </p:sp>
        <p:sp>
          <p:nvSpPr>
            <p:cNvPr id="1933331" name="Line 22"/>
            <p:cNvSpPr>
              <a:spLocks noChangeShapeType="1"/>
            </p:cNvSpPr>
            <p:nvPr/>
          </p:nvSpPr>
          <p:spPr bwMode="auto">
            <a:xfrm flipV="1">
              <a:off x="1338" y="3044"/>
              <a:ext cx="862" cy="590"/>
            </a:xfrm>
            <a:prstGeom prst="line">
              <a:avLst/>
            </a:prstGeom>
            <a:noFill/>
            <a:ln w="9525">
              <a:solidFill>
                <a:schemeClr val="bg1"/>
              </a:solidFill>
              <a:round/>
              <a:headEnd/>
              <a:tailEnd/>
            </a:ln>
          </p:spPr>
          <p:txBody>
            <a:bodyPr/>
            <a:lstStyle/>
            <a:p>
              <a:endParaRPr lang="en-US"/>
            </a:p>
          </p:txBody>
        </p:sp>
        <p:sp>
          <p:nvSpPr>
            <p:cNvPr id="1933332" name="Line 23"/>
            <p:cNvSpPr>
              <a:spLocks noChangeShapeType="1"/>
            </p:cNvSpPr>
            <p:nvPr/>
          </p:nvSpPr>
          <p:spPr bwMode="auto">
            <a:xfrm flipV="1">
              <a:off x="1264" y="2566"/>
              <a:ext cx="1180" cy="726"/>
            </a:xfrm>
            <a:prstGeom prst="line">
              <a:avLst/>
            </a:prstGeom>
            <a:noFill/>
            <a:ln w="9525">
              <a:solidFill>
                <a:schemeClr val="bg1"/>
              </a:solidFill>
              <a:round/>
              <a:headEnd/>
              <a:tailEnd/>
            </a:ln>
          </p:spPr>
          <p:txBody>
            <a:bodyPr/>
            <a:lstStyle/>
            <a:p>
              <a:endParaRPr lang="en-US"/>
            </a:p>
          </p:txBody>
        </p:sp>
        <p:sp>
          <p:nvSpPr>
            <p:cNvPr id="1933333" name="Line 24"/>
            <p:cNvSpPr>
              <a:spLocks noChangeShapeType="1"/>
            </p:cNvSpPr>
            <p:nvPr/>
          </p:nvSpPr>
          <p:spPr bwMode="auto">
            <a:xfrm flipV="1">
              <a:off x="3407" y="2517"/>
              <a:ext cx="726" cy="45"/>
            </a:xfrm>
            <a:prstGeom prst="line">
              <a:avLst/>
            </a:prstGeom>
            <a:noFill/>
            <a:ln w="9525">
              <a:solidFill>
                <a:schemeClr val="bg1"/>
              </a:solidFill>
              <a:round/>
              <a:headEnd/>
              <a:tailEnd/>
            </a:ln>
          </p:spPr>
          <p:txBody>
            <a:bodyPr/>
            <a:lstStyle/>
            <a:p>
              <a:endParaRPr lang="en-US"/>
            </a:p>
          </p:txBody>
        </p:sp>
        <p:sp>
          <p:nvSpPr>
            <p:cNvPr id="1933334" name="Line 25"/>
            <p:cNvSpPr>
              <a:spLocks noChangeShapeType="1"/>
            </p:cNvSpPr>
            <p:nvPr/>
          </p:nvSpPr>
          <p:spPr bwMode="auto">
            <a:xfrm flipV="1">
              <a:off x="3365" y="2185"/>
              <a:ext cx="726" cy="45"/>
            </a:xfrm>
            <a:prstGeom prst="line">
              <a:avLst/>
            </a:prstGeom>
            <a:noFill/>
            <a:ln w="9525">
              <a:solidFill>
                <a:schemeClr val="bg1"/>
              </a:solidFill>
              <a:round/>
              <a:headEnd/>
              <a:tailEnd/>
            </a:ln>
          </p:spPr>
          <p:txBody>
            <a:bodyPr/>
            <a:lstStyle/>
            <a:p>
              <a:endParaRPr lang="en-US"/>
            </a:p>
          </p:txBody>
        </p:sp>
      </p:grpSp>
      <p:sp>
        <p:nvSpPr>
          <p:cNvPr id="1933315" name="Rectangle 2"/>
          <p:cNvSpPr txBox="1">
            <a:spLocks noChangeArrowheads="1"/>
          </p:cNvSpPr>
          <p:nvPr/>
        </p:nvSpPr>
        <p:spPr bwMode="auto">
          <a:xfrm>
            <a:off x="0" y="125413"/>
            <a:ext cx="9144000" cy="11430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Correla</a:t>
            </a:r>
            <a:r>
              <a:rPr lang="en-US" sz="3200" i="1">
                <a:solidFill>
                  <a:schemeClr val="accent2"/>
                </a:solidFill>
                <a:latin typeface="Calibri" pitchFamily="34" charset="0"/>
              </a:rPr>
              <a:t>ç</a:t>
            </a:r>
            <a:r>
              <a:rPr lang="en-US" sz="3200" i="1">
                <a:solidFill>
                  <a:schemeClr val="accent2"/>
                </a:solidFill>
                <a:latin typeface="Trebuchet MS" pitchFamily="34" charset="0"/>
              </a:rPr>
              <a:t>ão </a:t>
            </a:r>
          </a:p>
          <a:p>
            <a:pPr algn="ctr"/>
            <a:r>
              <a:rPr lang="en-US" sz="3200" i="1">
                <a:solidFill>
                  <a:schemeClr val="accent2"/>
                </a:solidFill>
                <a:latin typeface="Trebuchet MS" pitchFamily="34" charset="0"/>
              </a:rPr>
              <a:t>aspectos e impactos ambientais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62" name="Rectangle 2"/>
          <p:cNvSpPr txBox="1">
            <a:spLocks noChangeArrowheads="1"/>
          </p:cNvSpPr>
          <p:nvPr/>
        </p:nvSpPr>
        <p:spPr bwMode="auto">
          <a:xfrm>
            <a:off x="1547813" y="476250"/>
            <a:ext cx="5867400" cy="4572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Midpoint x Endpoint</a:t>
            </a:r>
          </a:p>
        </p:txBody>
      </p:sp>
      <p:sp>
        <p:nvSpPr>
          <p:cNvPr id="253954" name="Rectangle 2"/>
          <p:cNvSpPr>
            <a:spLocks noChangeArrowheads="1"/>
          </p:cNvSpPr>
          <p:nvPr/>
        </p:nvSpPr>
        <p:spPr bwMode="auto">
          <a:xfrm>
            <a:off x="566738" y="1390650"/>
            <a:ext cx="7677150" cy="742950"/>
          </a:xfrm>
          <a:prstGeom prst="rect">
            <a:avLst/>
          </a:prstGeom>
          <a:noFill/>
          <a:ln w="9525">
            <a:noFill/>
            <a:miter lim="800000"/>
            <a:headEnd/>
            <a:tailEnd/>
          </a:ln>
        </p:spPr>
        <p:txBody>
          <a:bodyPr/>
          <a:lstStyle/>
          <a:p>
            <a:pPr marL="342900" indent="-342900" algn="just" fontAlgn="ctr">
              <a:lnSpc>
                <a:spcPct val="110000"/>
              </a:lnSpc>
              <a:spcBef>
                <a:spcPct val="20000"/>
              </a:spcBef>
              <a:spcAft>
                <a:spcPct val="35000"/>
              </a:spcAft>
              <a:buClr>
                <a:schemeClr val="accent1"/>
              </a:buClr>
              <a:buSzPct val="65000"/>
              <a:buFont typeface="Wingdings" pitchFamily="2" charset="2"/>
              <a:buNone/>
              <a:defRPr/>
            </a:pPr>
            <a:r>
              <a:rPr lang="pt-BR" sz="2600" b="1">
                <a:solidFill>
                  <a:srgbClr val="0000CC"/>
                </a:solidFill>
                <a:effectLst>
                  <a:outerShdw blurRad="38100" dist="38100" dir="2700000" algn="tl">
                    <a:srgbClr val="C0C0C0"/>
                  </a:outerShdw>
                </a:effectLst>
                <a:latin typeface="Arial" pitchFamily="34" charset="0"/>
              </a:rPr>
              <a:t>Exemplo: Mudança Climática</a:t>
            </a:r>
          </a:p>
        </p:txBody>
      </p:sp>
      <p:grpSp>
        <p:nvGrpSpPr>
          <p:cNvPr id="2" name="Group 4"/>
          <p:cNvGrpSpPr>
            <a:grpSpLocks/>
          </p:cNvGrpSpPr>
          <p:nvPr/>
        </p:nvGrpSpPr>
        <p:grpSpPr bwMode="auto">
          <a:xfrm>
            <a:off x="228600" y="2162175"/>
            <a:ext cx="8686800" cy="3781425"/>
            <a:chOff x="48" y="1362"/>
            <a:chExt cx="5472" cy="2382"/>
          </a:xfrm>
        </p:grpSpPr>
        <p:sp>
          <p:nvSpPr>
            <p:cNvPr id="1935365" name="Rectangle 5"/>
            <p:cNvSpPr>
              <a:spLocks noChangeArrowheads="1"/>
            </p:cNvSpPr>
            <p:nvPr/>
          </p:nvSpPr>
          <p:spPr bwMode="auto">
            <a:xfrm>
              <a:off x="60" y="1392"/>
              <a:ext cx="5460" cy="2352"/>
            </a:xfrm>
            <a:prstGeom prst="rect">
              <a:avLst/>
            </a:prstGeom>
            <a:solidFill>
              <a:schemeClr val="bg1"/>
            </a:solidFill>
            <a:ln w="9525">
              <a:noFill/>
              <a:miter lim="800000"/>
              <a:headEnd/>
              <a:tailEnd/>
            </a:ln>
          </p:spPr>
          <p:txBody>
            <a:bodyPr wrap="none" anchor="ctr"/>
            <a:lstStyle/>
            <a:p>
              <a:endParaRPr lang="en-US"/>
            </a:p>
          </p:txBody>
        </p:sp>
        <p:sp>
          <p:nvSpPr>
            <p:cNvPr id="1935366" name="Line 6"/>
            <p:cNvSpPr>
              <a:spLocks noChangeShapeType="1"/>
            </p:cNvSpPr>
            <p:nvPr/>
          </p:nvSpPr>
          <p:spPr bwMode="auto">
            <a:xfrm>
              <a:off x="96" y="2304"/>
              <a:ext cx="5328" cy="0"/>
            </a:xfrm>
            <a:prstGeom prst="line">
              <a:avLst/>
            </a:prstGeom>
            <a:noFill/>
            <a:ln w="9525">
              <a:solidFill>
                <a:schemeClr val="tx1"/>
              </a:solidFill>
              <a:round/>
              <a:headEnd/>
              <a:tailEnd/>
            </a:ln>
          </p:spPr>
          <p:txBody>
            <a:bodyPr/>
            <a:lstStyle/>
            <a:p>
              <a:endParaRPr lang="en-US"/>
            </a:p>
          </p:txBody>
        </p:sp>
        <p:sp>
          <p:nvSpPr>
            <p:cNvPr id="1935367" name="Line 7"/>
            <p:cNvSpPr>
              <a:spLocks noChangeShapeType="1"/>
            </p:cNvSpPr>
            <p:nvPr/>
          </p:nvSpPr>
          <p:spPr bwMode="auto">
            <a:xfrm>
              <a:off x="1632" y="1392"/>
              <a:ext cx="0" cy="2352"/>
            </a:xfrm>
            <a:prstGeom prst="line">
              <a:avLst/>
            </a:prstGeom>
            <a:noFill/>
            <a:ln w="9525">
              <a:solidFill>
                <a:schemeClr val="tx1"/>
              </a:solidFill>
              <a:round/>
              <a:headEnd/>
              <a:tailEnd/>
            </a:ln>
          </p:spPr>
          <p:txBody>
            <a:bodyPr/>
            <a:lstStyle/>
            <a:p>
              <a:endParaRPr lang="en-US"/>
            </a:p>
          </p:txBody>
        </p:sp>
        <p:sp>
          <p:nvSpPr>
            <p:cNvPr id="1935368" name="Line 8"/>
            <p:cNvSpPr>
              <a:spLocks noChangeShapeType="1"/>
            </p:cNvSpPr>
            <p:nvPr/>
          </p:nvSpPr>
          <p:spPr bwMode="auto">
            <a:xfrm>
              <a:off x="3696" y="1392"/>
              <a:ext cx="0" cy="2352"/>
            </a:xfrm>
            <a:prstGeom prst="line">
              <a:avLst/>
            </a:prstGeom>
            <a:noFill/>
            <a:ln w="9525">
              <a:solidFill>
                <a:schemeClr val="tx1"/>
              </a:solidFill>
              <a:round/>
              <a:headEnd/>
              <a:tailEnd/>
            </a:ln>
          </p:spPr>
          <p:txBody>
            <a:bodyPr/>
            <a:lstStyle/>
            <a:p>
              <a:endParaRPr lang="en-US"/>
            </a:p>
          </p:txBody>
        </p:sp>
        <p:sp>
          <p:nvSpPr>
            <p:cNvPr id="1935369" name="Line 9"/>
            <p:cNvSpPr>
              <a:spLocks noChangeShapeType="1"/>
            </p:cNvSpPr>
            <p:nvPr/>
          </p:nvSpPr>
          <p:spPr bwMode="auto">
            <a:xfrm>
              <a:off x="4608" y="1392"/>
              <a:ext cx="0" cy="2352"/>
            </a:xfrm>
            <a:prstGeom prst="line">
              <a:avLst/>
            </a:prstGeom>
            <a:noFill/>
            <a:ln w="9525">
              <a:solidFill>
                <a:schemeClr val="tx1"/>
              </a:solidFill>
              <a:round/>
              <a:headEnd/>
              <a:tailEnd/>
            </a:ln>
          </p:spPr>
          <p:txBody>
            <a:bodyPr/>
            <a:lstStyle/>
            <a:p>
              <a:endParaRPr lang="en-US"/>
            </a:p>
          </p:txBody>
        </p:sp>
        <p:sp>
          <p:nvSpPr>
            <p:cNvPr id="790538" name="Text Box 10"/>
            <p:cNvSpPr txBox="1">
              <a:spLocks noChangeArrowheads="1"/>
            </p:cNvSpPr>
            <p:nvPr/>
          </p:nvSpPr>
          <p:spPr bwMode="auto">
            <a:xfrm>
              <a:off x="48" y="1362"/>
              <a:ext cx="912" cy="366"/>
            </a:xfrm>
            <a:prstGeom prst="rect">
              <a:avLst/>
            </a:prstGeom>
            <a:noFill/>
            <a:ln w="9525">
              <a:noFill/>
              <a:miter lim="800000"/>
              <a:headEnd/>
              <a:tailEnd/>
            </a:ln>
            <a:effectLst/>
          </p:spPr>
          <p:txBody>
            <a:bodyPr>
              <a:spAutoFit/>
            </a:bodyPr>
            <a:lstStyle/>
            <a:p>
              <a:pPr>
                <a:spcBef>
                  <a:spcPct val="50000"/>
                </a:spcBef>
                <a:defRPr/>
              </a:pPr>
              <a:r>
                <a:rPr lang="pt-BR" sz="1600" b="1">
                  <a:effectLst>
                    <a:outerShdw blurRad="38100" dist="38100" dir="2700000" algn="tl">
                      <a:srgbClr val="C0C0C0"/>
                    </a:outerShdw>
                  </a:effectLst>
                  <a:latin typeface="Calibri" pitchFamily="34" charset="0"/>
                </a:rPr>
                <a:t>Intervenções ambientais</a:t>
              </a:r>
            </a:p>
          </p:txBody>
        </p:sp>
        <p:sp>
          <p:nvSpPr>
            <p:cNvPr id="1935371" name="Text Box 11"/>
            <p:cNvSpPr txBox="1">
              <a:spLocks noChangeArrowheads="1"/>
            </p:cNvSpPr>
            <p:nvPr/>
          </p:nvSpPr>
          <p:spPr bwMode="auto">
            <a:xfrm>
              <a:off x="624" y="1890"/>
              <a:ext cx="912" cy="366"/>
            </a:xfrm>
            <a:prstGeom prst="rect">
              <a:avLst/>
            </a:prstGeom>
            <a:noFill/>
            <a:ln w="9525">
              <a:noFill/>
              <a:miter lim="800000"/>
              <a:headEnd/>
              <a:tailEnd/>
            </a:ln>
          </p:spPr>
          <p:txBody>
            <a:bodyPr>
              <a:spAutoFit/>
            </a:bodyPr>
            <a:lstStyle/>
            <a:p>
              <a:pPr algn="r">
                <a:spcBef>
                  <a:spcPct val="50000"/>
                </a:spcBef>
              </a:pPr>
              <a:r>
                <a:rPr lang="pt-BR" sz="1600" b="1">
                  <a:latin typeface="Calibri" pitchFamily="34" charset="0"/>
                </a:rPr>
                <a:t>Transporte e degradação</a:t>
              </a:r>
            </a:p>
          </p:txBody>
        </p:sp>
        <p:sp>
          <p:nvSpPr>
            <p:cNvPr id="1935372" name="Text Box 12"/>
            <p:cNvSpPr txBox="1">
              <a:spLocks noChangeArrowheads="1"/>
            </p:cNvSpPr>
            <p:nvPr/>
          </p:nvSpPr>
          <p:spPr bwMode="auto">
            <a:xfrm>
              <a:off x="48" y="2544"/>
              <a:ext cx="576"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Emissão de CO</a:t>
              </a:r>
              <a:r>
                <a:rPr lang="pt-BR" sz="1600" b="1" baseline="-25000">
                  <a:latin typeface="Calibri" pitchFamily="34" charset="0"/>
                </a:rPr>
                <a:t>2</a:t>
              </a:r>
            </a:p>
          </p:txBody>
        </p:sp>
        <p:sp>
          <p:nvSpPr>
            <p:cNvPr id="1935373" name="Line 13"/>
            <p:cNvSpPr>
              <a:spLocks noChangeShapeType="1"/>
            </p:cNvSpPr>
            <p:nvPr/>
          </p:nvSpPr>
          <p:spPr bwMode="auto">
            <a:xfrm>
              <a:off x="528" y="2736"/>
              <a:ext cx="288" cy="0"/>
            </a:xfrm>
            <a:prstGeom prst="line">
              <a:avLst/>
            </a:prstGeom>
            <a:noFill/>
            <a:ln w="9525">
              <a:solidFill>
                <a:schemeClr val="tx1"/>
              </a:solidFill>
              <a:round/>
              <a:headEnd/>
              <a:tailEnd type="triangle" w="med" len="med"/>
            </a:ln>
          </p:spPr>
          <p:txBody>
            <a:bodyPr/>
            <a:lstStyle/>
            <a:p>
              <a:endParaRPr lang="en-US"/>
            </a:p>
          </p:txBody>
        </p:sp>
        <p:sp>
          <p:nvSpPr>
            <p:cNvPr id="1935374" name="Text Box 14"/>
            <p:cNvSpPr txBox="1">
              <a:spLocks noChangeArrowheads="1"/>
            </p:cNvSpPr>
            <p:nvPr/>
          </p:nvSpPr>
          <p:spPr bwMode="auto">
            <a:xfrm>
              <a:off x="720" y="2400"/>
              <a:ext cx="912" cy="674"/>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Aumento na concentração de CO</a:t>
              </a:r>
              <a:r>
                <a:rPr lang="pt-BR" sz="1600" b="1" baseline="-25000">
                  <a:latin typeface="Calibri" pitchFamily="34" charset="0"/>
                </a:rPr>
                <a:t>2</a:t>
              </a:r>
              <a:r>
                <a:rPr lang="pt-BR" sz="1600" b="1">
                  <a:latin typeface="Calibri" pitchFamily="34" charset="0"/>
                </a:rPr>
                <a:t> na atmosfera</a:t>
              </a:r>
            </a:p>
          </p:txBody>
        </p:sp>
        <p:sp>
          <p:nvSpPr>
            <p:cNvPr id="1935375" name="Text Box 15"/>
            <p:cNvSpPr txBox="1">
              <a:spLocks noChangeArrowheads="1"/>
            </p:cNvSpPr>
            <p:nvPr/>
          </p:nvSpPr>
          <p:spPr bwMode="auto">
            <a:xfrm>
              <a:off x="1680" y="1890"/>
              <a:ext cx="624"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Impacto primário</a:t>
              </a:r>
            </a:p>
          </p:txBody>
        </p:sp>
        <p:sp>
          <p:nvSpPr>
            <p:cNvPr id="1935376" name="Text Box 16"/>
            <p:cNvSpPr txBox="1">
              <a:spLocks noChangeArrowheads="1"/>
            </p:cNvSpPr>
            <p:nvPr/>
          </p:nvSpPr>
          <p:spPr bwMode="auto">
            <a:xfrm>
              <a:off x="2352" y="1890"/>
              <a:ext cx="720"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Impacto secundário</a:t>
              </a:r>
            </a:p>
          </p:txBody>
        </p:sp>
        <p:sp>
          <p:nvSpPr>
            <p:cNvPr id="1935377" name="Text Box 17"/>
            <p:cNvSpPr txBox="1">
              <a:spLocks noChangeArrowheads="1"/>
            </p:cNvSpPr>
            <p:nvPr/>
          </p:nvSpPr>
          <p:spPr bwMode="auto">
            <a:xfrm>
              <a:off x="3024" y="1896"/>
              <a:ext cx="624"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Impacto terciário</a:t>
              </a:r>
            </a:p>
          </p:txBody>
        </p:sp>
        <p:sp>
          <p:nvSpPr>
            <p:cNvPr id="1935378" name="Text Box 18"/>
            <p:cNvSpPr txBox="1">
              <a:spLocks noChangeArrowheads="1"/>
            </p:cNvSpPr>
            <p:nvPr/>
          </p:nvSpPr>
          <p:spPr bwMode="auto">
            <a:xfrm>
              <a:off x="1632" y="2418"/>
              <a:ext cx="672"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Força radioativa</a:t>
              </a:r>
            </a:p>
          </p:txBody>
        </p:sp>
        <p:sp>
          <p:nvSpPr>
            <p:cNvPr id="1935379" name="Text Box 19"/>
            <p:cNvSpPr txBox="1">
              <a:spLocks noChangeArrowheads="1"/>
            </p:cNvSpPr>
            <p:nvPr/>
          </p:nvSpPr>
          <p:spPr bwMode="auto">
            <a:xfrm>
              <a:off x="2352" y="2418"/>
              <a:ext cx="672"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Aquec. global</a:t>
              </a:r>
            </a:p>
          </p:txBody>
        </p:sp>
        <p:sp>
          <p:nvSpPr>
            <p:cNvPr id="1935380" name="Text Box 20"/>
            <p:cNvSpPr txBox="1">
              <a:spLocks noChangeArrowheads="1"/>
            </p:cNvSpPr>
            <p:nvPr/>
          </p:nvSpPr>
          <p:spPr bwMode="auto">
            <a:xfrm>
              <a:off x="3072" y="2400"/>
              <a:ext cx="672" cy="520"/>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Aumento do nível do mar</a:t>
              </a:r>
            </a:p>
          </p:txBody>
        </p:sp>
        <p:sp>
          <p:nvSpPr>
            <p:cNvPr id="1935381" name="Line 21"/>
            <p:cNvSpPr>
              <a:spLocks noChangeShapeType="1"/>
            </p:cNvSpPr>
            <p:nvPr/>
          </p:nvSpPr>
          <p:spPr bwMode="auto">
            <a:xfrm>
              <a:off x="1512" y="2592"/>
              <a:ext cx="288" cy="0"/>
            </a:xfrm>
            <a:prstGeom prst="line">
              <a:avLst/>
            </a:prstGeom>
            <a:noFill/>
            <a:ln w="9525">
              <a:solidFill>
                <a:schemeClr val="tx1"/>
              </a:solidFill>
              <a:round/>
              <a:headEnd/>
              <a:tailEnd type="triangle" w="med" len="med"/>
            </a:ln>
          </p:spPr>
          <p:txBody>
            <a:bodyPr/>
            <a:lstStyle/>
            <a:p>
              <a:endParaRPr lang="en-US"/>
            </a:p>
          </p:txBody>
        </p:sp>
        <p:sp>
          <p:nvSpPr>
            <p:cNvPr id="1935382" name="Line 22"/>
            <p:cNvSpPr>
              <a:spLocks noChangeShapeType="1"/>
            </p:cNvSpPr>
            <p:nvPr/>
          </p:nvSpPr>
          <p:spPr bwMode="auto">
            <a:xfrm>
              <a:off x="2160" y="2592"/>
              <a:ext cx="288" cy="0"/>
            </a:xfrm>
            <a:prstGeom prst="line">
              <a:avLst/>
            </a:prstGeom>
            <a:noFill/>
            <a:ln w="9525">
              <a:solidFill>
                <a:schemeClr val="tx1"/>
              </a:solidFill>
              <a:round/>
              <a:headEnd/>
              <a:tailEnd type="triangle" w="med" len="med"/>
            </a:ln>
          </p:spPr>
          <p:txBody>
            <a:bodyPr/>
            <a:lstStyle/>
            <a:p>
              <a:endParaRPr lang="en-US"/>
            </a:p>
          </p:txBody>
        </p:sp>
        <p:sp>
          <p:nvSpPr>
            <p:cNvPr id="1935383" name="Line 23"/>
            <p:cNvSpPr>
              <a:spLocks noChangeShapeType="1"/>
            </p:cNvSpPr>
            <p:nvPr/>
          </p:nvSpPr>
          <p:spPr bwMode="auto">
            <a:xfrm>
              <a:off x="2832" y="2592"/>
              <a:ext cx="288" cy="0"/>
            </a:xfrm>
            <a:prstGeom prst="line">
              <a:avLst/>
            </a:prstGeom>
            <a:noFill/>
            <a:ln w="9525">
              <a:solidFill>
                <a:schemeClr val="tx1"/>
              </a:solidFill>
              <a:round/>
              <a:headEnd/>
              <a:tailEnd type="triangle" w="med" len="med"/>
            </a:ln>
          </p:spPr>
          <p:txBody>
            <a:bodyPr/>
            <a:lstStyle/>
            <a:p>
              <a:endParaRPr lang="en-US"/>
            </a:p>
          </p:txBody>
        </p:sp>
        <p:sp>
          <p:nvSpPr>
            <p:cNvPr id="790552" name="Text Box 24"/>
            <p:cNvSpPr txBox="1">
              <a:spLocks noChangeArrowheads="1"/>
            </p:cNvSpPr>
            <p:nvPr/>
          </p:nvSpPr>
          <p:spPr bwMode="auto">
            <a:xfrm>
              <a:off x="2208" y="1440"/>
              <a:ext cx="912" cy="212"/>
            </a:xfrm>
            <a:prstGeom prst="rect">
              <a:avLst/>
            </a:prstGeom>
            <a:noFill/>
            <a:ln w="9525">
              <a:noFill/>
              <a:miter lim="800000"/>
              <a:headEnd/>
              <a:tailEnd/>
            </a:ln>
            <a:effectLst/>
          </p:spPr>
          <p:txBody>
            <a:bodyPr>
              <a:spAutoFit/>
            </a:bodyPr>
            <a:lstStyle/>
            <a:p>
              <a:pPr algn="ctr">
                <a:spcBef>
                  <a:spcPct val="50000"/>
                </a:spcBef>
                <a:defRPr/>
              </a:pPr>
              <a:r>
                <a:rPr lang="pt-BR" sz="1600" b="1" i="1">
                  <a:effectLst>
                    <a:outerShdw blurRad="38100" dist="38100" dir="2700000" algn="tl">
                      <a:srgbClr val="C0C0C0"/>
                    </a:outerShdw>
                  </a:effectLst>
                  <a:latin typeface="Calibri" pitchFamily="34" charset="0"/>
                </a:rPr>
                <a:t>Midpoints</a:t>
              </a:r>
            </a:p>
          </p:txBody>
        </p:sp>
        <p:sp>
          <p:nvSpPr>
            <p:cNvPr id="1935385" name="Text Box 25"/>
            <p:cNvSpPr txBox="1">
              <a:spLocks noChangeArrowheads="1"/>
            </p:cNvSpPr>
            <p:nvPr/>
          </p:nvSpPr>
          <p:spPr bwMode="auto">
            <a:xfrm>
              <a:off x="3840" y="1896"/>
              <a:ext cx="624"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Impacto final</a:t>
              </a:r>
            </a:p>
          </p:txBody>
        </p:sp>
        <p:sp>
          <p:nvSpPr>
            <p:cNvPr id="790554" name="Text Box 26"/>
            <p:cNvSpPr txBox="1">
              <a:spLocks noChangeArrowheads="1"/>
            </p:cNvSpPr>
            <p:nvPr/>
          </p:nvSpPr>
          <p:spPr bwMode="auto">
            <a:xfrm>
              <a:off x="3696" y="1440"/>
              <a:ext cx="912" cy="212"/>
            </a:xfrm>
            <a:prstGeom prst="rect">
              <a:avLst/>
            </a:prstGeom>
            <a:noFill/>
            <a:ln w="9525">
              <a:noFill/>
              <a:miter lim="800000"/>
              <a:headEnd/>
              <a:tailEnd/>
            </a:ln>
            <a:effectLst/>
          </p:spPr>
          <p:txBody>
            <a:bodyPr>
              <a:spAutoFit/>
            </a:bodyPr>
            <a:lstStyle/>
            <a:p>
              <a:pPr algn="ctr">
                <a:spcBef>
                  <a:spcPct val="50000"/>
                </a:spcBef>
                <a:defRPr/>
              </a:pPr>
              <a:r>
                <a:rPr lang="pt-BR" sz="1600" b="1" i="1">
                  <a:effectLst>
                    <a:outerShdw blurRad="38100" dist="38100" dir="2700000" algn="tl">
                      <a:srgbClr val="C0C0C0"/>
                    </a:outerShdw>
                  </a:effectLst>
                  <a:latin typeface="Calibri" pitchFamily="34" charset="0"/>
                </a:rPr>
                <a:t>Endpoints</a:t>
              </a:r>
            </a:p>
          </p:txBody>
        </p:sp>
        <p:sp>
          <p:nvSpPr>
            <p:cNvPr id="1935387" name="Text Box 27"/>
            <p:cNvSpPr txBox="1">
              <a:spLocks noChangeArrowheads="1"/>
            </p:cNvSpPr>
            <p:nvPr/>
          </p:nvSpPr>
          <p:spPr bwMode="auto">
            <a:xfrm>
              <a:off x="3816" y="2400"/>
              <a:ext cx="672"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Morte de pessoas</a:t>
              </a:r>
            </a:p>
          </p:txBody>
        </p:sp>
        <p:sp>
          <p:nvSpPr>
            <p:cNvPr id="1935388" name="Text Box 28"/>
            <p:cNvSpPr txBox="1">
              <a:spLocks noChangeArrowheads="1"/>
            </p:cNvSpPr>
            <p:nvPr/>
          </p:nvSpPr>
          <p:spPr bwMode="auto">
            <a:xfrm>
              <a:off x="3696" y="2850"/>
              <a:ext cx="912"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Perda de biodiversidade</a:t>
              </a:r>
            </a:p>
          </p:txBody>
        </p:sp>
        <p:sp>
          <p:nvSpPr>
            <p:cNvPr id="1935389" name="Line 29"/>
            <p:cNvSpPr>
              <a:spLocks noChangeShapeType="1"/>
            </p:cNvSpPr>
            <p:nvPr/>
          </p:nvSpPr>
          <p:spPr bwMode="auto">
            <a:xfrm>
              <a:off x="3648" y="2640"/>
              <a:ext cx="192" cy="288"/>
            </a:xfrm>
            <a:prstGeom prst="line">
              <a:avLst/>
            </a:prstGeom>
            <a:noFill/>
            <a:ln w="9525">
              <a:solidFill>
                <a:schemeClr val="tx1"/>
              </a:solidFill>
              <a:round/>
              <a:headEnd/>
              <a:tailEnd type="triangle" w="med" len="med"/>
            </a:ln>
          </p:spPr>
          <p:txBody>
            <a:bodyPr/>
            <a:lstStyle/>
            <a:p>
              <a:endParaRPr lang="en-US"/>
            </a:p>
          </p:txBody>
        </p:sp>
        <p:sp>
          <p:nvSpPr>
            <p:cNvPr id="1935390" name="Line 30"/>
            <p:cNvSpPr>
              <a:spLocks noChangeShapeType="1"/>
            </p:cNvSpPr>
            <p:nvPr/>
          </p:nvSpPr>
          <p:spPr bwMode="auto">
            <a:xfrm>
              <a:off x="3648" y="2616"/>
              <a:ext cx="288" cy="0"/>
            </a:xfrm>
            <a:prstGeom prst="line">
              <a:avLst/>
            </a:prstGeom>
            <a:noFill/>
            <a:ln w="9525">
              <a:solidFill>
                <a:schemeClr val="tx1"/>
              </a:solidFill>
              <a:round/>
              <a:headEnd/>
              <a:tailEnd type="triangle" w="med" len="med"/>
            </a:ln>
          </p:spPr>
          <p:txBody>
            <a:bodyPr/>
            <a:lstStyle/>
            <a:p>
              <a:endParaRPr lang="en-US"/>
            </a:p>
          </p:txBody>
        </p:sp>
        <p:sp>
          <p:nvSpPr>
            <p:cNvPr id="790559" name="Text Box 31"/>
            <p:cNvSpPr txBox="1">
              <a:spLocks noChangeArrowheads="1"/>
            </p:cNvSpPr>
            <p:nvPr/>
          </p:nvSpPr>
          <p:spPr bwMode="auto">
            <a:xfrm>
              <a:off x="4680" y="1440"/>
              <a:ext cx="768" cy="366"/>
            </a:xfrm>
            <a:prstGeom prst="rect">
              <a:avLst/>
            </a:prstGeom>
            <a:noFill/>
            <a:ln w="9525">
              <a:noFill/>
              <a:miter lim="800000"/>
              <a:headEnd/>
              <a:tailEnd/>
            </a:ln>
            <a:effectLst/>
          </p:spPr>
          <p:txBody>
            <a:bodyPr>
              <a:spAutoFit/>
            </a:bodyPr>
            <a:lstStyle/>
            <a:p>
              <a:pPr algn="ctr">
                <a:spcBef>
                  <a:spcPct val="50000"/>
                </a:spcBef>
                <a:defRPr/>
              </a:pPr>
              <a:r>
                <a:rPr lang="pt-BR" sz="1600" b="1" i="1">
                  <a:effectLst>
                    <a:outerShdw blurRad="38100" dist="38100" dir="2700000" algn="tl">
                      <a:srgbClr val="C0C0C0"/>
                    </a:outerShdw>
                  </a:effectLst>
                  <a:latin typeface="Calibri" pitchFamily="34" charset="0"/>
                </a:rPr>
                <a:t>Áreas de proteção</a:t>
              </a:r>
            </a:p>
          </p:txBody>
        </p:sp>
        <p:sp>
          <p:nvSpPr>
            <p:cNvPr id="1935392" name="Text Box 32"/>
            <p:cNvSpPr txBox="1">
              <a:spLocks noChangeArrowheads="1"/>
            </p:cNvSpPr>
            <p:nvPr/>
          </p:nvSpPr>
          <p:spPr bwMode="auto">
            <a:xfrm>
              <a:off x="4752" y="2424"/>
              <a:ext cx="672"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Saúde humana</a:t>
              </a:r>
            </a:p>
          </p:txBody>
        </p:sp>
        <p:sp>
          <p:nvSpPr>
            <p:cNvPr id="1935393" name="Text Box 33"/>
            <p:cNvSpPr txBox="1">
              <a:spLocks noChangeArrowheads="1"/>
            </p:cNvSpPr>
            <p:nvPr/>
          </p:nvSpPr>
          <p:spPr bwMode="auto">
            <a:xfrm>
              <a:off x="4752" y="2850"/>
              <a:ext cx="768" cy="366"/>
            </a:xfrm>
            <a:prstGeom prst="rect">
              <a:avLst/>
            </a:prstGeom>
            <a:noFill/>
            <a:ln w="9525">
              <a:noFill/>
              <a:miter lim="800000"/>
              <a:headEnd/>
              <a:tailEnd/>
            </a:ln>
          </p:spPr>
          <p:txBody>
            <a:bodyPr>
              <a:spAutoFit/>
            </a:bodyPr>
            <a:lstStyle/>
            <a:p>
              <a:pPr algn="ctr">
                <a:spcBef>
                  <a:spcPct val="50000"/>
                </a:spcBef>
              </a:pPr>
              <a:r>
                <a:rPr lang="pt-BR" sz="1600" b="1">
                  <a:latin typeface="Calibri" pitchFamily="34" charset="0"/>
                </a:rPr>
                <a:t>Saúde do ecossistema</a:t>
              </a:r>
            </a:p>
          </p:txBody>
        </p:sp>
        <p:sp>
          <p:nvSpPr>
            <p:cNvPr id="1935394" name="Line 34"/>
            <p:cNvSpPr>
              <a:spLocks noChangeShapeType="1"/>
            </p:cNvSpPr>
            <p:nvPr/>
          </p:nvSpPr>
          <p:spPr bwMode="auto">
            <a:xfrm>
              <a:off x="4512" y="2616"/>
              <a:ext cx="288" cy="0"/>
            </a:xfrm>
            <a:prstGeom prst="line">
              <a:avLst/>
            </a:prstGeom>
            <a:noFill/>
            <a:ln w="9525">
              <a:solidFill>
                <a:schemeClr val="tx1"/>
              </a:solidFill>
              <a:round/>
              <a:headEnd/>
              <a:tailEnd type="triangle" w="med" len="med"/>
            </a:ln>
          </p:spPr>
          <p:txBody>
            <a:bodyPr/>
            <a:lstStyle/>
            <a:p>
              <a:endParaRPr lang="en-US"/>
            </a:p>
          </p:txBody>
        </p:sp>
        <p:sp>
          <p:nvSpPr>
            <p:cNvPr id="1935395" name="Line 35"/>
            <p:cNvSpPr>
              <a:spLocks noChangeShapeType="1"/>
            </p:cNvSpPr>
            <p:nvPr/>
          </p:nvSpPr>
          <p:spPr bwMode="auto">
            <a:xfrm>
              <a:off x="4512" y="3024"/>
              <a:ext cx="288" cy="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53954">
                                            <p:txEl>
                                              <p:pRg st="0" end="0"/>
                                            </p:txEl>
                                          </p:spTgt>
                                        </p:tgtEl>
                                        <p:attrNameLst>
                                          <p:attrName>style.visibility</p:attrName>
                                        </p:attrNameLst>
                                      </p:cBhvr>
                                      <p:to>
                                        <p:strVal val="visible"/>
                                      </p:to>
                                    </p:set>
                                    <p:animEffect transition="in" filter="wipe(up)">
                                      <p:cBhvr>
                                        <p:cTn id="7" dur="500"/>
                                        <p:tgtEl>
                                          <p:spTgt spid="253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2578" name="Group 2"/>
          <p:cNvGraphicFramePr>
            <a:graphicFrameLocks noGrp="1"/>
          </p:cNvGraphicFramePr>
          <p:nvPr>
            <p:ph idx="4294967295"/>
          </p:nvPr>
        </p:nvGraphicFramePr>
        <p:xfrm>
          <a:off x="541338" y="914400"/>
          <a:ext cx="8229600" cy="324167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700" b="1" i="0" u="none" strike="noStrike" cap="none" normalizeH="0" baseline="0">
                          <a:ln>
                            <a:noFill/>
                          </a:ln>
                          <a:solidFill>
                            <a:srgbClr val="006600"/>
                          </a:solidFill>
                          <a:effectLst/>
                          <a:latin typeface="Arial" pitchFamily="34" charset="0"/>
                        </a:rPr>
                        <a:t>Método</a:t>
                      </a:r>
                    </a:p>
                  </a:txBody>
                  <a:tcPr marL="90000" marR="90000" marT="46800" marB="46800" anchor="ctr" anchorCtr="1"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5715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700" b="1" i="0" u="none" strike="noStrike" cap="none" normalizeH="0" baseline="0">
                          <a:ln>
                            <a:noFill/>
                          </a:ln>
                          <a:solidFill>
                            <a:srgbClr val="006600"/>
                          </a:solidFill>
                          <a:effectLst/>
                          <a:latin typeface="Arial" pitchFamily="34" charset="0"/>
                        </a:rPr>
                        <a:t>Abordagem</a:t>
                      </a:r>
                    </a:p>
                  </a:txBody>
                  <a:tcPr marL="90000" marR="90000" marT="46800" marB="46800" anchor="ctr" anchorCtr="1"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5715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700" b="1" i="0" u="none" strike="noStrike" cap="none" normalizeH="0" baseline="0">
                          <a:ln>
                            <a:noFill/>
                          </a:ln>
                          <a:solidFill>
                            <a:srgbClr val="006600"/>
                          </a:solidFill>
                          <a:effectLst/>
                          <a:latin typeface="Arial" pitchFamily="34" charset="0"/>
                        </a:rPr>
                        <a:t>País - ano</a:t>
                      </a:r>
                    </a:p>
                  </a:txBody>
                  <a:tcPr marL="90000" marR="90000" marT="46800" marB="46800" anchor="ctr" anchorCtr="1"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57150" cap="flat" cmpd="sng" algn="ctr">
                      <a:solidFill>
                        <a:srgbClr val="990000"/>
                      </a:solidFill>
                      <a:prstDash val="solid"/>
                      <a:round/>
                      <a:headEnd type="none" w="med" len="med"/>
                      <a:tailEnd type="none" w="med" len="med"/>
                    </a:lnT>
                    <a:lnB w="28575" cap="flat" cmpd="sng" algn="ctr">
                      <a:solidFill>
                        <a:srgbClr val="99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873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EDIP</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1" u="none" strike="noStrike" cap="none" normalizeH="0" baseline="0">
                          <a:ln>
                            <a:noFill/>
                          </a:ln>
                          <a:solidFill>
                            <a:srgbClr val="990000"/>
                          </a:solidFill>
                          <a:effectLst/>
                          <a:latin typeface="Arial" pitchFamily="34" charset="0"/>
                        </a:rPr>
                        <a:t>midpoint</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Dinamarca - 97 / 03</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28575"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41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CML</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1" u="none" strike="noStrike" cap="none" normalizeH="0" baseline="0">
                          <a:ln>
                            <a:noFill/>
                          </a:ln>
                          <a:solidFill>
                            <a:srgbClr val="990000"/>
                          </a:solidFill>
                          <a:effectLst/>
                          <a:latin typeface="Arial" pitchFamily="34" charset="0"/>
                        </a:rPr>
                        <a:t>midpoint</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Holanda – 92 / 00</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89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Eco-indicator</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1" u="none" strike="noStrike" cap="none" normalizeH="0" baseline="0">
                          <a:ln>
                            <a:noFill/>
                          </a:ln>
                          <a:solidFill>
                            <a:srgbClr val="990000"/>
                          </a:solidFill>
                          <a:effectLst/>
                          <a:latin typeface="Arial" pitchFamily="34" charset="0"/>
                        </a:rPr>
                        <a:t>endpoint</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Holanda – 95 / 99</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43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EPS</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1" u="none" strike="noStrike" cap="none" normalizeH="0" baseline="0">
                          <a:ln>
                            <a:noFill/>
                          </a:ln>
                          <a:solidFill>
                            <a:srgbClr val="990000"/>
                          </a:solidFill>
                          <a:effectLst/>
                          <a:latin typeface="Arial" pitchFamily="34" charset="0"/>
                        </a:rPr>
                        <a:t>endpoint</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Suécia – 93 / 00</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81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TRACI</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1" u="none" strike="noStrike" cap="none" normalizeH="0" baseline="0">
                          <a:ln>
                            <a:noFill/>
                          </a:ln>
                          <a:solidFill>
                            <a:srgbClr val="990000"/>
                          </a:solidFill>
                          <a:effectLst/>
                          <a:latin typeface="Arial" pitchFamily="34" charset="0"/>
                        </a:rPr>
                        <a:t>midpoint</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EUA – 03</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9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LUCAS</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1" u="none" strike="noStrike" cap="none" normalizeH="0" baseline="0">
                          <a:ln>
                            <a:noFill/>
                          </a:ln>
                          <a:solidFill>
                            <a:srgbClr val="990000"/>
                          </a:solidFill>
                          <a:effectLst/>
                          <a:latin typeface="Arial" pitchFamily="34" charset="0"/>
                        </a:rPr>
                        <a:t>midpoint</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Canadá - 05</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43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IMPACT</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combinada</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Suíça – 02</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1270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81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LIME</a:t>
                      </a:r>
                    </a:p>
                  </a:txBody>
                  <a:tcPr horzOverflow="overflow">
                    <a:lnL w="5715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5715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600" b="0" i="0" u="none" strike="noStrike" cap="none" normalizeH="0" baseline="0">
                          <a:ln>
                            <a:noFill/>
                          </a:ln>
                          <a:solidFill>
                            <a:srgbClr val="990000"/>
                          </a:solidFill>
                          <a:effectLst/>
                          <a:latin typeface="Arial" pitchFamily="34" charset="0"/>
                        </a:rPr>
                        <a:t>combinada</a:t>
                      </a:r>
                    </a:p>
                  </a:txBody>
                  <a:tcPr horzOverflow="overflow">
                    <a:lnL w="12700" cap="flat" cmpd="sng" algn="ctr">
                      <a:solidFill>
                        <a:srgbClr val="990000"/>
                      </a:solidFill>
                      <a:prstDash val="solid"/>
                      <a:round/>
                      <a:headEnd type="none" w="med" len="med"/>
                      <a:tailEnd type="none" w="med" len="med"/>
                    </a:lnL>
                    <a:lnR w="1270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57150" cap="flat" cmpd="sng" algn="ctr">
                      <a:solidFill>
                        <a:srgbClr val="99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pt-BR" sz="1400" b="0" i="0" u="none" strike="noStrike" cap="none" normalizeH="0" baseline="0">
                          <a:ln>
                            <a:noFill/>
                          </a:ln>
                          <a:solidFill>
                            <a:srgbClr val="990000"/>
                          </a:solidFill>
                          <a:effectLst/>
                          <a:latin typeface="Arial" pitchFamily="34" charset="0"/>
                        </a:rPr>
                        <a:t>Japão - 03</a:t>
                      </a:r>
                    </a:p>
                  </a:txBody>
                  <a:tcPr horzOverflow="overflow">
                    <a:lnL w="12700" cap="flat" cmpd="sng" algn="ctr">
                      <a:solidFill>
                        <a:srgbClr val="990000"/>
                      </a:solidFill>
                      <a:prstDash val="solid"/>
                      <a:round/>
                      <a:headEnd type="none" w="med" len="med"/>
                      <a:tailEnd type="none" w="med" len="med"/>
                    </a:lnL>
                    <a:lnR w="57150" cap="flat" cmpd="sng" algn="ctr">
                      <a:solidFill>
                        <a:srgbClr val="990000"/>
                      </a:solidFill>
                      <a:prstDash val="solid"/>
                      <a:round/>
                      <a:headEnd type="none" w="med" len="med"/>
                      <a:tailEnd type="none" w="med" len="med"/>
                    </a:lnR>
                    <a:lnT w="12700" cap="flat" cmpd="sng" algn="ctr">
                      <a:solidFill>
                        <a:srgbClr val="990000"/>
                      </a:solidFill>
                      <a:prstDash val="solid"/>
                      <a:round/>
                      <a:headEnd type="none" w="med" len="med"/>
                      <a:tailEnd type="none" w="med" len="med"/>
                    </a:lnT>
                    <a:lnB w="57150" cap="flat" cmpd="sng" algn="ctr">
                      <a:solidFill>
                        <a:srgbClr val="99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258100" name="Rectangle 52"/>
          <p:cNvSpPr>
            <a:spLocks noChangeArrowheads="1"/>
          </p:cNvSpPr>
          <p:nvPr/>
        </p:nvSpPr>
        <p:spPr bwMode="auto">
          <a:xfrm>
            <a:off x="661988" y="4225925"/>
            <a:ext cx="8253412" cy="2089150"/>
          </a:xfrm>
          <a:prstGeom prst="rect">
            <a:avLst/>
          </a:prstGeom>
          <a:noFill/>
          <a:ln w="9525">
            <a:noFill/>
            <a:miter lim="800000"/>
            <a:headEnd/>
            <a:tailEnd/>
          </a:ln>
        </p:spPr>
        <p:txBody>
          <a:bodyPr/>
          <a:lstStyle/>
          <a:p>
            <a:pPr marL="342900" indent="-342900" algn="just" fontAlgn="ctr">
              <a:lnSpc>
                <a:spcPct val="110000"/>
              </a:lnSpc>
              <a:spcBef>
                <a:spcPct val="20000"/>
              </a:spcBef>
              <a:spcAft>
                <a:spcPct val="35000"/>
              </a:spcAft>
              <a:buFontTx/>
              <a:buChar char="•"/>
            </a:pPr>
            <a:r>
              <a:rPr lang="pt-BR" sz="1700" dirty="0"/>
              <a:t>Softwares fazem uso de bancos de dados previamente definidos, com informações a respeito de emissões provenientes do transporte, energia, atividades industriais básicas, etc.</a:t>
            </a:r>
          </a:p>
          <a:p>
            <a:pPr marL="742950" lvl="1" indent="-285750" algn="just" fontAlgn="ctr">
              <a:lnSpc>
                <a:spcPct val="90000"/>
              </a:lnSpc>
              <a:spcBef>
                <a:spcPct val="20000"/>
              </a:spcBef>
              <a:spcAft>
                <a:spcPct val="20000"/>
              </a:spcAft>
              <a:buFontTx/>
              <a:buChar char="–"/>
            </a:pPr>
            <a:r>
              <a:rPr lang="pt-BR" sz="1600" dirty="0"/>
              <a:t>Gabi</a:t>
            </a:r>
          </a:p>
          <a:p>
            <a:pPr marL="742950" lvl="1" indent="-285750" algn="just" fontAlgn="ctr">
              <a:lnSpc>
                <a:spcPct val="90000"/>
              </a:lnSpc>
              <a:spcBef>
                <a:spcPct val="20000"/>
              </a:spcBef>
              <a:spcAft>
                <a:spcPct val="20000"/>
              </a:spcAft>
              <a:buFontTx/>
              <a:buChar char="–"/>
            </a:pPr>
            <a:r>
              <a:rPr lang="pt-BR" sz="1600" dirty="0" err="1"/>
              <a:t>SimaPro</a:t>
            </a:r>
            <a:endParaRPr lang="pt-BR" sz="1600" dirty="0"/>
          </a:p>
          <a:p>
            <a:pPr marL="742950" lvl="1" indent="-285750" algn="just" fontAlgn="ctr">
              <a:lnSpc>
                <a:spcPct val="90000"/>
              </a:lnSpc>
              <a:spcBef>
                <a:spcPct val="20000"/>
              </a:spcBef>
              <a:spcAft>
                <a:spcPct val="20000"/>
              </a:spcAft>
              <a:buFontTx/>
              <a:buChar char="–"/>
            </a:pPr>
            <a:r>
              <a:rPr lang="pt-BR" sz="1600" dirty="0"/>
              <a:t>Umberto</a:t>
            </a:r>
          </a:p>
          <a:p>
            <a:pPr marL="742950" lvl="1" indent="-285750" algn="just" fontAlgn="ctr">
              <a:lnSpc>
                <a:spcPct val="90000"/>
              </a:lnSpc>
              <a:spcBef>
                <a:spcPct val="20000"/>
              </a:spcBef>
              <a:spcAft>
                <a:spcPct val="20000"/>
              </a:spcAft>
              <a:buFontTx/>
              <a:buChar char="–"/>
            </a:pPr>
            <a:r>
              <a:rPr lang="pt-BR" sz="1600" dirty="0"/>
              <a:t>EMIS</a:t>
            </a:r>
          </a:p>
          <a:p>
            <a:pPr marL="742950" lvl="1" indent="-285750" algn="just" fontAlgn="ctr">
              <a:lnSpc>
                <a:spcPct val="90000"/>
              </a:lnSpc>
              <a:spcBef>
                <a:spcPct val="20000"/>
              </a:spcBef>
              <a:spcAft>
                <a:spcPct val="20000"/>
              </a:spcAft>
              <a:buFontTx/>
              <a:buChar char="–"/>
            </a:pPr>
            <a:r>
              <a:rPr lang="pt-BR" sz="1600" dirty="0" err="1"/>
              <a:t>OpenLCA</a:t>
            </a:r>
            <a:endParaRPr lang="pt-BR" sz="1600" dirty="0"/>
          </a:p>
        </p:txBody>
      </p:sp>
      <p:sp>
        <p:nvSpPr>
          <p:cNvPr id="1937453" name="Rectangle 2"/>
          <p:cNvSpPr txBox="1">
            <a:spLocks noChangeArrowheads="1"/>
          </p:cNvSpPr>
          <p:nvPr/>
        </p:nvSpPr>
        <p:spPr bwMode="auto">
          <a:xfrm>
            <a:off x="2819400" y="228600"/>
            <a:ext cx="63246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Principais M</a:t>
            </a:r>
            <a:r>
              <a:rPr lang="en-US" sz="3200" i="1">
                <a:solidFill>
                  <a:schemeClr val="accent2"/>
                </a:solidFill>
                <a:latin typeface="Calibri" pitchFamily="34" charset="0"/>
              </a:rPr>
              <a:t>é</a:t>
            </a:r>
            <a:r>
              <a:rPr lang="en-US" sz="3200" i="1">
                <a:solidFill>
                  <a:schemeClr val="accent2"/>
                </a:solidFill>
                <a:latin typeface="Trebuchet MS" pitchFamily="34" charset="0"/>
              </a:rPr>
              <a:t>todos e Softwares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500"/>
                                  </p:stCondLst>
                                  <p:childTnLst>
                                    <p:set>
                                      <p:cBhvr>
                                        <p:cTn id="6" dur="1" fill="hold">
                                          <p:stCondLst>
                                            <p:cond delay="0"/>
                                          </p:stCondLst>
                                        </p:cTn>
                                        <p:tgtEl>
                                          <p:spTgt spid="792578"/>
                                        </p:tgtEl>
                                        <p:attrNameLst>
                                          <p:attrName>style.visibility</p:attrName>
                                        </p:attrNameLst>
                                      </p:cBhvr>
                                      <p:to>
                                        <p:strVal val="visible"/>
                                      </p:to>
                                    </p:set>
                                    <p:animEffect transition="in" filter="barn(inHorizontal)">
                                      <p:cBhvr>
                                        <p:cTn id="7" dur="500"/>
                                        <p:tgtEl>
                                          <p:spTgt spid="792578"/>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58100">
                                            <p:txEl>
                                              <p:pRg st="0" end="0"/>
                                            </p:txEl>
                                          </p:spTgt>
                                        </p:tgtEl>
                                        <p:attrNameLst>
                                          <p:attrName>style.visibility</p:attrName>
                                        </p:attrNameLst>
                                      </p:cBhvr>
                                      <p:to>
                                        <p:strVal val="visible"/>
                                      </p:to>
                                    </p:set>
                                    <p:animEffect transition="in" filter="wipe(up)">
                                      <p:cBhvr>
                                        <p:cTn id="11" dur="500"/>
                                        <p:tgtEl>
                                          <p:spTgt spid="258100">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58100">
                                            <p:txEl>
                                              <p:pRg st="1" end="1"/>
                                            </p:txEl>
                                          </p:spTgt>
                                        </p:tgtEl>
                                        <p:attrNameLst>
                                          <p:attrName>style.visibility</p:attrName>
                                        </p:attrNameLst>
                                      </p:cBhvr>
                                      <p:to>
                                        <p:strVal val="visible"/>
                                      </p:to>
                                    </p:set>
                                    <p:animEffect transition="in" filter="wipe(up)">
                                      <p:cBhvr>
                                        <p:cTn id="15" dur="500"/>
                                        <p:tgtEl>
                                          <p:spTgt spid="258100">
                                            <p:txEl>
                                              <p:pRg st="1" end="1"/>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258100">
                                            <p:txEl>
                                              <p:pRg st="2" end="2"/>
                                            </p:txEl>
                                          </p:spTgt>
                                        </p:tgtEl>
                                        <p:attrNameLst>
                                          <p:attrName>style.visibility</p:attrName>
                                        </p:attrNameLst>
                                      </p:cBhvr>
                                      <p:to>
                                        <p:strVal val="visible"/>
                                      </p:to>
                                    </p:set>
                                    <p:animEffect transition="in" filter="wipe(up)">
                                      <p:cBhvr>
                                        <p:cTn id="19" dur="500"/>
                                        <p:tgtEl>
                                          <p:spTgt spid="258100">
                                            <p:txEl>
                                              <p:pRg st="2" end="2"/>
                                            </p:txEl>
                                          </p:spTgt>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258100">
                                            <p:txEl>
                                              <p:pRg st="3" end="3"/>
                                            </p:txEl>
                                          </p:spTgt>
                                        </p:tgtEl>
                                        <p:attrNameLst>
                                          <p:attrName>style.visibility</p:attrName>
                                        </p:attrNameLst>
                                      </p:cBhvr>
                                      <p:to>
                                        <p:strVal val="visible"/>
                                      </p:to>
                                    </p:set>
                                    <p:animEffect transition="in" filter="wipe(up)">
                                      <p:cBhvr>
                                        <p:cTn id="23" dur="500"/>
                                        <p:tgtEl>
                                          <p:spTgt spid="258100">
                                            <p:txEl>
                                              <p:pRg st="3" end="3"/>
                                            </p:txEl>
                                          </p:spTgt>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258100">
                                            <p:txEl>
                                              <p:pRg st="4" end="4"/>
                                            </p:txEl>
                                          </p:spTgt>
                                        </p:tgtEl>
                                        <p:attrNameLst>
                                          <p:attrName>style.visibility</p:attrName>
                                        </p:attrNameLst>
                                      </p:cBhvr>
                                      <p:to>
                                        <p:strVal val="visible"/>
                                      </p:to>
                                    </p:set>
                                    <p:animEffect transition="in" filter="wipe(up)">
                                      <p:cBhvr>
                                        <p:cTn id="27" dur="500"/>
                                        <p:tgtEl>
                                          <p:spTgt spid="258100">
                                            <p:txEl>
                                              <p:pRg st="4" end="4"/>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58100">
                                            <p:txEl>
                                              <p:pRg st="5" end="5"/>
                                            </p:txEl>
                                          </p:spTgt>
                                        </p:tgtEl>
                                        <p:attrNameLst>
                                          <p:attrName>style.visibility</p:attrName>
                                        </p:attrNameLst>
                                      </p:cBhvr>
                                      <p:to>
                                        <p:strVal val="visible"/>
                                      </p:to>
                                    </p:set>
                                    <p:animEffect transition="in" filter="wipe(up)">
                                      <p:cBhvr>
                                        <p:cTn id="30" dur="500"/>
                                        <p:tgtEl>
                                          <p:spTgt spid="258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00"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976438" y="2643188"/>
            <a:ext cx="9144000" cy="0"/>
          </a:xfrm>
          <a:prstGeom prst="rect">
            <a:avLst/>
          </a:prstGeom>
          <a:noFill/>
          <a:ln w="9525">
            <a:noFill/>
            <a:miter lim="800000"/>
            <a:headEnd/>
            <a:tailEnd/>
          </a:ln>
        </p:spPr>
        <p:txBody>
          <a:bodyPr>
            <a:spAutoFit/>
          </a:bodyPr>
          <a:lstStyle/>
          <a:p>
            <a:endParaRPr lang="pt-BR"/>
          </a:p>
        </p:txBody>
      </p:sp>
      <p:pic>
        <p:nvPicPr>
          <p:cNvPr id="11267" name="Picture 4" descr="ciclo%20de%20vida%20"/>
          <p:cNvPicPr>
            <a:picLocks noChangeAspect="1" noChangeArrowheads="1"/>
          </p:cNvPicPr>
          <p:nvPr/>
        </p:nvPicPr>
        <p:blipFill>
          <a:blip r:embed="rId3" cstate="print"/>
          <a:srcRect/>
          <a:stretch>
            <a:fillRect/>
          </a:stretch>
        </p:blipFill>
        <p:spPr bwMode="auto">
          <a:xfrm>
            <a:off x="0" y="2133600"/>
            <a:ext cx="9144000" cy="2770188"/>
          </a:xfrm>
          <a:prstGeom prst="rect">
            <a:avLst/>
          </a:prstGeom>
          <a:noFill/>
          <a:ln w="9525">
            <a:noFill/>
            <a:miter lim="800000"/>
            <a:headEnd/>
            <a:tailEnd/>
          </a:ln>
        </p:spPr>
      </p:pic>
      <p:sp>
        <p:nvSpPr>
          <p:cNvPr id="6" name="Rectangle 2"/>
          <p:cNvSpPr txBox="1">
            <a:spLocks noChangeArrowheads="1"/>
          </p:cNvSpPr>
          <p:nvPr/>
        </p:nvSpPr>
        <p:spPr>
          <a:xfrm>
            <a:off x="1524000" y="457200"/>
            <a:ext cx="7315200" cy="1143000"/>
          </a:xfrm>
          <a:prstGeom prst="rect">
            <a:avLst/>
          </a:prstGeom>
        </p:spPr>
        <p:txBody>
          <a:bodyPr anchor="ctr"/>
          <a:lstStyle/>
          <a:p>
            <a:pPr algn="ctr">
              <a:defRPr/>
            </a:pPr>
            <a:r>
              <a:rPr lang="en-US" sz="4000" b="1">
                <a:solidFill>
                  <a:srgbClr val="FF0000"/>
                </a:solidFill>
                <a:effectLst>
                  <a:outerShdw blurRad="38100" dist="38100" dir="2700000" algn="tl">
                    <a:srgbClr val="C0C0C0"/>
                  </a:outerShdw>
                </a:effectLst>
                <a:latin typeface="Calibri" pitchFamily="34" charset="0"/>
              </a:rPr>
              <a:t>Ciclo de Vida</a:t>
            </a:r>
            <a:r>
              <a:rPr lang="en-US" sz="2400" b="1">
                <a:effectLst>
                  <a:outerShdw blurRad="38100" dist="38100" dir="2700000" algn="tl">
                    <a:srgbClr val="C0C0C0"/>
                  </a:outerShdw>
                </a:effectLst>
                <a:latin typeface="Calibri" pitchFamily="34" charset="0"/>
              </a:rPr>
              <a:t>: estágios consecutivos e encadeados de um sistema de produto, desde a aquisição da matéria-prima ou de sua geração a partir de recursos naturais até a disposição final.</a:t>
            </a:r>
            <a:r>
              <a:rPr lang="en-US" sz="3200" b="1">
                <a:effectLst>
                  <a:outerShdw blurRad="38100" dist="38100" dir="2700000" algn="tl">
                    <a:srgbClr val="C0C0C0"/>
                  </a:outerShdw>
                </a:effectLst>
                <a:latin typeface="Calibri" pitchFamily="34" charset="0"/>
              </a:rPr>
              <a:t> </a:t>
            </a:r>
          </a:p>
        </p:txBody>
      </p:sp>
      <p:sp>
        <p:nvSpPr>
          <p:cNvPr id="11269" name="Text Box 6"/>
          <p:cNvSpPr txBox="1">
            <a:spLocks noChangeArrowheads="1"/>
          </p:cNvSpPr>
          <p:nvPr/>
        </p:nvSpPr>
        <p:spPr bwMode="auto">
          <a:xfrm>
            <a:off x="457200" y="5334000"/>
            <a:ext cx="1066800" cy="366713"/>
          </a:xfrm>
          <a:prstGeom prst="rect">
            <a:avLst/>
          </a:prstGeom>
          <a:noFill/>
          <a:ln w="9525">
            <a:noFill/>
            <a:miter lim="800000"/>
            <a:headEnd/>
            <a:tailEnd/>
          </a:ln>
        </p:spPr>
        <p:txBody>
          <a:bodyPr>
            <a:spAutoFit/>
          </a:bodyPr>
          <a:lstStyle/>
          <a:p>
            <a:endParaRPr lang="pt-BR"/>
          </a:p>
        </p:txBody>
      </p:sp>
      <p:sp>
        <p:nvSpPr>
          <p:cNvPr id="8199" name="Rectangle 7"/>
          <p:cNvSpPr>
            <a:spLocks noChangeArrowheads="1"/>
          </p:cNvSpPr>
          <p:nvPr/>
        </p:nvSpPr>
        <p:spPr bwMode="auto">
          <a:xfrm>
            <a:off x="0" y="5029200"/>
            <a:ext cx="9144000" cy="1406525"/>
          </a:xfrm>
          <a:prstGeom prst="rect">
            <a:avLst/>
          </a:prstGeom>
          <a:noFill/>
          <a:ln w="9525">
            <a:noFill/>
            <a:miter lim="800000"/>
            <a:headEnd/>
            <a:tailEnd/>
          </a:ln>
          <a:effectLst/>
        </p:spPr>
        <p:txBody>
          <a:bodyPr>
            <a:spAutoFit/>
          </a:bodyPr>
          <a:lstStyle/>
          <a:p>
            <a:pPr lvl="2" eaLnBrk="0" hangingPunct="0">
              <a:lnSpc>
                <a:spcPct val="90000"/>
              </a:lnSpc>
              <a:spcBef>
                <a:spcPts val="600"/>
              </a:spcBef>
              <a:spcAft>
                <a:spcPts val="600"/>
              </a:spcAft>
              <a:buClr>
                <a:srgbClr val="FF0000"/>
              </a:buClr>
              <a:buFont typeface="Wingdings" pitchFamily="2" charset="2"/>
              <a:buChar char="§"/>
              <a:defRPr/>
            </a:pPr>
            <a:r>
              <a:rPr lang="en-US" b="1"/>
              <a:t> </a:t>
            </a:r>
            <a:r>
              <a:rPr lang="en-US" sz="2400" b="1">
                <a:effectLst>
                  <a:outerShdw blurRad="38100" dist="38100" dir="2700000" algn="tl">
                    <a:srgbClr val="C0C0C0"/>
                  </a:outerShdw>
                </a:effectLst>
                <a:latin typeface="Calibri" pitchFamily="34" charset="0"/>
              </a:rPr>
              <a:t>Sistema de produto: </a:t>
            </a:r>
            <a:r>
              <a:rPr lang="pt-BR" sz="2400" b="1">
                <a:effectLst>
                  <a:outerShdw blurRad="38100" dist="38100" dir="2700000" algn="tl">
                    <a:srgbClr val="C0C0C0"/>
                  </a:outerShdw>
                </a:effectLst>
                <a:latin typeface="Calibri" pitchFamily="34" charset="0"/>
              </a:rPr>
              <a:t>conjunto de processos elementares, com fluxos elementares e de produtos, desempenhando uma ou mais funções definidas e que modela o ciclo de vida de um produto.</a:t>
            </a:r>
          </a:p>
        </p:txBody>
      </p:sp>
    </p:spTree>
    <p:extLst>
      <p:ext uri="{BB962C8B-B14F-4D97-AF65-F5344CB8AC3E}">
        <p14:creationId xmlns:p14="http://schemas.microsoft.com/office/powerpoint/2010/main" val="19185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304800"/>
            <a:ext cx="7826375" cy="1431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pt-BR" altLang="pt-BR">
                <a:solidFill>
                  <a:srgbClr val="003366"/>
                </a:solidFill>
                <a:latin typeface="Tahoma" pitchFamily="34" charset="0"/>
              </a:rPr>
              <a:t>Método EDIP (Environmental Design of Industrial Products)</a:t>
            </a:r>
          </a:p>
        </p:txBody>
      </p:sp>
      <p:sp>
        <p:nvSpPr>
          <p:cNvPr id="100355" name="Rectangle 3"/>
          <p:cNvSpPr>
            <a:spLocks noGrp="1" noChangeArrowheads="1"/>
          </p:cNvSpPr>
          <p:nvPr>
            <p:ph type="body" idx="1"/>
          </p:nvPr>
        </p:nvSpPr>
        <p:spPr>
          <a:xfrm>
            <a:off x="900113" y="1916113"/>
            <a:ext cx="7693025" cy="4343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2075" tIns="46038" rIns="92075" bIns="46038"/>
          <a:lstStyle/>
          <a:p>
            <a:pPr algn="just">
              <a:lnSpc>
                <a:spcPct val="90000"/>
              </a:lnSpc>
              <a:spcBef>
                <a:spcPct val="40000"/>
              </a:spcBef>
              <a:buClr>
                <a:srgbClr val="003366"/>
              </a:buClr>
              <a:buFont typeface="Wingdings" pitchFamily="2" charset="2"/>
              <a:buChar char="§"/>
            </a:pPr>
            <a:endParaRPr lang="pt-BR" altLang="pt-BR" sz="2400"/>
          </a:p>
          <a:p>
            <a:pPr lvl="1" algn="just">
              <a:lnSpc>
                <a:spcPct val="90000"/>
              </a:lnSpc>
              <a:spcBef>
                <a:spcPct val="40000"/>
              </a:spcBef>
              <a:buClr>
                <a:srgbClr val="003366"/>
              </a:buClr>
              <a:buFont typeface="Wingdings" pitchFamily="2" charset="2"/>
              <a:buChar char="§"/>
            </a:pPr>
            <a:r>
              <a:rPr lang="pt-BR" altLang="pt-BR" sz="2400"/>
              <a:t>DTU</a:t>
            </a:r>
          </a:p>
          <a:p>
            <a:pPr lvl="1" algn="just">
              <a:lnSpc>
                <a:spcPct val="90000"/>
              </a:lnSpc>
              <a:spcBef>
                <a:spcPct val="40000"/>
              </a:spcBef>
              <a:buClr>
                <a:srgbClr val="003366"/>
              </a:buClr>
              <a:buFont typeface="Wingdings" pitchFamily="2" charset="2"/>
              <a:buChar char="§"/>
            </a:pPr>
            <a:r>
              <a:rPr lang="pt-BR" altLang="pt-BR" sz="2400"/>
              <a:t>Confederação das indústrias dinamarquesas</a:t>
            </a:r>
          </a:p>
          <a:p>
            <a:pPr lvl="1" algn="just">
              <a:lnSpc>
                <a:spcPct val="90000"/>
              </a:lnSpc>
              <a:spcBef>
                <a:spcPct val="40000"/>
              </a:spcBef>
              <a:buClr>
                <a:srgbClr val="003366"/>
              </a:buClr>
              <a:buFont typeface="Wingdings" pitchFamily="2" charset="2"/>
              <a:buChar char="§"/>
            </a:pPr>
            <a:r>
              <a:rPr lang="pt-BR" altLang="pt-BR" sz="2400"/>
              <a:t>Agência de proteção ambiental dinamarquesa</a:t>
            </a:r>
          </a:p>
          <a:p>
            <a:pPr lvl="1" algn="just">
              <a:lnSpc>
                <a:spcPct val="90000"/>
              </a:lnSpc>
              <a:spcBef>
                <a:spcPct val="40000"/>
              </a:spcBef>
              <a:buClr>
                <a:srgbClr val="003366"/>
              </a:buClr>
              <a:buFont typeface="Wingdings" pitchFamily="2" charset="2"/>
              <a:buChar char="§"/>
            </a:pPr>
            <a:r>
              <a:rPr lang="pt-BR" altLang="pt-BR" sz="2400"/>
              <a:t>5 indústrias dinamarquesas</a:t>
            </a:r>
          </a:p>
          <a:p>
            <a:pPr lvl="1" algn="just">
              <a:lnSpc>
                <a:spcPct val="90000"/>
              </a:lnSpc>
              <a:spcBef>
                <a:spcPct val="40000"/>
              </a:spcBef>
              <a:buClr>
                <a:srgbClr val="003366"/>
              </a:buClr>
              <a:buFont typeface="Wingdings" pitchFamily="2" charset="2"/>
              <a:buChar char="§"/>
            </a:pPr>
            <a:r>
              <a:rPr lang="pt-BR" altLang="pt-BR" sz="2400"/>
              <a:t>4 anos</a:t>
            </a:r>
          </a:p>
          <a:p>
            <a:pPr lvl="1" algn="just">
              <a:lnSpc>
                <a:spcPct val="90000"/>
              </a:lnSpc>
              <a:spcBef>
                <a:spcPct val="40000"/>
              </a:spcBef>
              <a:buClr>
                <a:srgbClr val="003366"/>
              </a:buClr>
              <a:buFont typeface="Wingdings" pitchFamily="2" charset="2"/>
              <a:buChar char="§"/>
            </a:pPr>
            <a:r>
              <a:rPr lang="pt-BR" altLang="pt-BR" sz="2400"/>
              <a:t>Wenzel, H.; Hauschild, M.; Alting, L. (1997). Environmental Assessment of Products. Vol. 1 e 2. </a:t>
            </a:r>
          </a:p>
        </p:txBody>
      </p:sp>
    </p:spTree>
    <p:extLst>
      <p:ext uri="{BB962C8B-B14F-4D97-AF65-F5344CB8AC3E}">
        <p14:creationId xmlns:p14="http://schemas.microsoft.com/office/powerpoint/2010/main" val="2895620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03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03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3"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28600"/>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pt-BR">
                <a:solidFill>
                  <a:srgbClr val="003366"/>
                </a:solidFill>
                <a:latin typeface="Tahoma" pitchFamily="34" charset="0"/>
              </a:rPr>
              <a:t>4. Avaliação do Impacto</a:t>
            </a:r>
            <a:endParaRPr lang="pt-BR" altLang="pt-BR">
              <a:solidFill>
                <a:srgbClr val="003366"/>
              </a:solidFill>
              <a:latin typeface="Tahoma" pitchFamily="34" charset="0"/>
            </a:endParaRPr>
          </a:p>
        </p:txBody>
      </p:sp>
      <p:sp>
        <p:nvSpPr>
          <p:cNvPr id="102403" name="Rectangle 3"/>
          <p:cNvSpPr>
            <a:spLocks noGrp="1" noChangeArrowheads="1"/>
          </p:cNvSpPr>
          <p:nvPr>
            <p:ph type="body" idx="1"/>
          </p:nvPr>
        </p:nvSpPr>
        <p:spPr>
          <a:xfrm>
            <a:off x="990600" y="1600200"/>
            <a:ext cx="7693025" cy="35052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92075" tIns="46038" rIns="92075" bIns="46038"/>
          <a:lstStyle/>
          <a:p>
            <a:pPr algn="just">
              <a:lnSpc>
                <a:spcPct val="90000"/>
              </a:lnSpc>
              <a:spcBef>
                <a:spcPct val="40000"/>
              </a:spcBef>
              <a:buClr>
                <a:srgbClr val="003366"/>
              </a:buClr>
              <a:buFont typeface="Wingdings" pitchFamily="2" charset="2"/>
              <a:buChar char="§"/>
            </a:pPr>
            <a:endParaRPr lang="pt-BR" altLang="pt-BR" sz="2400" dirty="0"/>
          </a:p>
          <a:p>
            <a:pPr algn="just">
              <a:lnSpc>
                <a:spcPct val="90000"/>
              </a:lnSpc>
              <a:spcBef>
                <a:spcPct val="40000"/>
              </a:spcBef>
              <a:buClr>
                <a:srgbClr val="003366"/>
              </a:buClr>
              <a:buFont typeface="Wingdings" pitchFamily="2" charset="2"/>
              <a:buChar char="§"/>
            </a:pPr>
            <a:r>
              <a:rPr lang="pt-BR" altLang="pt-BR" sz="2400" dirty="0"/>
              <a:t>Categorias de Impactos Potenciais</a:t>
            </a:r>
          </a:p>
          <a:p>
            <a:pPr lvl="1" algn="just">
              <a:lnSpc>
                <a:spcPct val="90000"/>
              </a:lnSpc>
              <a:spcBef>
                <a:spcPct val="40000"/>
              </a:spcBef>
              <a:buClr>
                <a:srgbClr val="003366"/>
              </a:buClr>
              <a:buFont typeface="Wingdings" pitchFamily="2" charset="2"/>
              <a:buChar char="§"/>
            </a:pPr>
            <a:r>
              <a:rPr lang="pt-BR" altLang="pt-BR" sz="2400" dirty="0"/>
              <a:t>Impactos ambientais</a:t>
            </a:r>
          </a:p>
          <a:p>
            <a:pPr lvl="1" algn="just">
              <a:lnSpc>
                <a:spcPct val="90000"/>
              </a:lnSpc>
              <a:spcBef>
                <a:spcPct val="40000"/>
              </a:spcBef>
              <a:buClr>
                <a:srgbClr val="003366"/>
              </a:buClr>
              <a:buFont typeface="Wingdings" pitchFamily="2" charset="2"/>
              <a:buChar char="§"/>
            </a:pPr>
            <a:r>
              <a:rPr lang="pt-BR" altLang="pt-BR" sz="2400" dirty="0"/>
              <a:t>Recursos consumidos</a:t>
            </a:r>
          </a:p>
          <a:p>
            <a:pPr lvl="2" algn="just">
              <a:lnSpc>
                <a:spcPct val="90000"/>
              </a:lnSpc>
              <a:spcBef>
                <a:spcPct val="40000"/>
              </a:spcBef>
              <a:buClr>
                <a:srgbClr val="003366"/>
              </a:buClr>
              <a:buFont typeface="Wingdings" pitchFamily="2" charset="2"/>
              <a:buChar char="§"/>
            </a:pPr>
            <a:r>
              <a:rPr lang="pt-BR" altLang="pt-BR" dirty="0"/>
              <a:t>Renováveis </a:t>
            </a:r>
          </a:p>
          <a:p>
            <a:pPr lvl="2" algn="just">
              <a:lnSpc>
                <a:spcPct val="90000"/>
              </a:lnSpc>
              <a:spcBef>
                <a:spcPct val="40000"/>
              </a:spcBef>
              <a:buClr>
                <a:srgbClr val="003366"/>
              </a:buClr>
              <a:buFont typeface="Wingdings" pitchFamily="2" charset="2"/>
              <a:buChar char="§"/>
            </a:pPr>
            <a:r>
              <a:rPr lang="pt-BR" altLang="pt-BR" dirty="0"/>
              <a:t>Não renováveis</a:t>
            </a:r>
          </a:p>
          <a:p>
            <a:pPr lvl="1" algn="just">
              <a:lnSpc>
                <a:spcPct val="90000"/>
              </a:lnSpc>
              <a:spcBef>
                <a:spcPct val="40000"/>
              </a:spcBef>
              <a:buClr>
                <a:srgbClr val="003366"/>
              </a:buClr>
              <a:buFont typeface="Wingdings" pitchFamily="2" charset="2"/>
              <a:buChar char="§"/>
            </a:pPr>
            <a:r>
              <a:rPr lang="pt-BR" altLang="pt-BR" sz="2400" dirty="0"/>
              <a:t>Impactos no ambiente de trabalho</a:t>
            </a:r>
          </a:p>
          <a:p>
            <a:pPr lvl="2" algn="just">
              <a:lnSpc>
                <a:spcPct val="90000"/>
              </a:lnSpc>
              <a:spcBef>
                <a:spcPct val="40000"/>
              </a:spcBef>
              <a:buClr>
                <a:srgbClr val="003366"/>
              </a:buClr>
              <a:buFont typeface="Wingdings" pitchFamily="2" charset="2"/>
              <a:buChar char="§"/>
            </a:pPr>
            <a:r>
              <a:rPr lang="pt-BR" altLang="pt-BR" sz="2000" dirty="0"/>
              <a:t>Acidentes</a:t>
            </a:r>
          </a:p>
          <a:p>
            <a:pPr lvl="2" algn="just">
              <a:lnSpc>
                <a:spcPct val="90000"/>
              </a:lnSpc>
              <a:spcBef>
                <a:spcPct val="40000"/>
              </a:spcBef>
              <a:buClr>
                <a:srgbClr val="003366"/>
              </a:buClr>
              <a:buFont typeface="Wingdings" pitchFamily="2" charset="2"/>
              <a:buChar char="§"/>
            </a:pPr>
            <a:r>
              <a:rPr lang="pt-BR" altLang="pt-BR" sz="2000" dirty="0"/>
              <a:t>Mortes</a:t>
            </a:r>
          </a:p>
        </p:txBody>
      </p:sp>
    </p:spTree>
    <p:extLst>
      <p:ext uri="{BB962C8B-B14F-4D97-AF65-F5344CB8AC3E}">
        <p14:creationId xmlns:p14="http://schemas.microsoft.com/office/powerpoint/2010/main" val="324621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40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0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40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24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pt-BR" dirty="0" err="1">
                <a:solidFill>
                  <a:srgbClr val="003366"/>
                </a:solidFill>
                <a:latin typeface="Tahoma" pitchFamily="34" charset="0"/>
              </a:rPr>
              <a:t>Impactos</a:t>
            </a:r>
            <a:r>
              <a:rPr lang="en-US" altLang="pt-BR" dirty="0">
                <a:solidFill>
                  <a:srgbClr val="003366"/>
                </a:solidFill>
                <a:latin typeface="Tahoma" pitchFamily="34" charset="0"/>
              </a:rPr>
              <a:t> </a:t>
            </a:r>
            <a:r>
              <a:rPr lang="en-US" altLang="pt-BR" dirty="0" err="1">
                <a:solidFill>
                  <a:srgbClr val="003366"/>
                </a:solidFill>
                <a:latin typeface="Tahoma" pitchFamily="34" charset="0"/>
              </a:rPr>
              <a:t>Ambientais</a:t>
            </a:r>
            <a:endParaRPr lang="pt-BR" altLang="pt-BR" dirty="0">
              <a:solidFill>
                <a:srgbClr val="003366"/>
              </a:solidFill>
              <a:latin typeface="Tahoma" pitchFamily="34" charset="0"/>
            </a:endParaRPr>
          </a:p>
        </p:txBody>
      </p:sp>
      <p:sp>
        <p:nvSpPr>
          <p:cNvPr id="104451" name="Rectangle 3"/>
          <p:cNvSpPr>
            <a:spLocks noGrp="1" noChangeArrowheads="1"/>
          </p:cNvSpPr>
          <p:nvPr>
            <p:ph type="body" idx="1"/>
          </p:nvPr>
        </p:nvSpPr>
        <p:spPr>
          <a:xfrm>
            <a:off x="762000" y="1905000"/>
            <a:ext cx="8229600" cy="4525963"/>
          </a:xfrm>
        </p:spPr>
        <p:txBody>
          <a:bodyPr/>
          <a:lstStyle/>
          <a:p>
            <a:pPr>
              <a:buClr>
                <a:srgbClr val="003366"/>
              </a:buClr>
              <a:buFont typeface="Wingdings" pitchFamily="2" charset="2"/>
              <a:buChar char="§"/>
            </a:pPr>
            <a:r>
              <a:rPr lang="pt-BR" altLang="pt-BR" dirty="0"/>
              <a:t> Aquecimento Global </a:t>
            </a:r>
          </a:p>
          <a:p>
            <a:pPr>
              <a:buClr>
                <a:srgbClr val="003366"/>
              </a:buClr>
              <a:buFont typeface="Wingdings" pitchFamily="2" charset="2"/>
              <a:buChar char="§"/>
            </a:pPr>
            <a:r>
              <a:rPr lang="pt-BR" altLang="pt-BR" dirty="0"/>
              <a:t>“Buraco” na camada de ozônio estratosférico</a:t>
            </a:r>
          </a:p>
          <a:p>
            <a:pPr>
              <a:buClr>
                <a:srgbClr val="003366"/>
              </a:buClr>
              <a:buFont typeface="Wingdings" pitchFamily="2" charset="2"/>
              <a:buChar char="§"/>
            </a:pPr>
            <a:r>
              <a:rPr lang="pt-BR" altLang="pt-BR" dirty="0"/>
              <a:t> Formação de ozônio fotoquímico</a:t>
            </a:r>
          </a:p>
          <a:p>
            <a:pPr>
              <a:buClr>
                <a:srgbClr val="003366"/>
              </a:buClr>
              <a:buFont typeface="Wingdings" pitchFamily="2" charset="2"/>
              <a:buChar char="§"/>
            </a:pPr>
            <a:r>
              <a:rPr lang="pt-BR" altLang="pt-BR" dirty="0"/>
              <a:t> Acidificação</a:t>
            </a:r>
          </a:p>
          <a:p>
            <a:pPr>
              <a:buClr>
                <a:srgbClr val="003366"/>
              </a:buClr>
              <a:buFont typeface="Wingdings" pitchFamily="2" charset="2"/>
              <a:buChar char="§"/>
            </a:pPr>
            <a:r>
              <a:rPr lang="pt-BR" altLang="pt-BR" dirty="0"/>
              <a:t> Eutrofização</a:t>
            </a:r>
          </a:p>
          <a:p>
            <a:pPr>
              <a:buClr>
                <a:srgbClr val="003366"/>
              </a:buClr>
              <a:buFont typeface="Wingdings" pitchFamily="2" charset="2"/>
              <a:buChar char="§"/>
            </a:pPr>
            <a:r>
              <a:rPr lang="pt-BR" altLang="pt-BR" dirty="0"/>
              <a:t> </a:t>
            </a:r>
            <a:r>
              <a:rPr lang="pt-BR" altLang="pt-BR" dirty="0" err="1"/>
              <a:t>Ecotoxicidade</a:t>
            </a:r>
            <a:endParaRPr lang="pt-BR" altLang="pt-BR" dirty="0"/>
          </a:p>
          <a:p>
            <a:pPr>
              <a:buClr>
                <a:srgbClr val="003366"/>
              </a:buClr>
              <a:buFont typeface="Wingdings" pitchFamily="2" charset="2"/>
              <a:buChar char="§"/>
            </a:pPr>
            <a:r>
              <a:rPr lang="pt-BR" altLang="pt-BR" dirty="0"/>
              <a:t> Toxicidade humana</a:t>
            </a:r>
          </a:p>
        </p:txBody>
      </p:sp>
    </p:spTree>
    <p:extLst>
      <p:ext uri="{BB962C8B-B14F-4D97-AF65-F5344CB8AC3E}">
        <p14:creationId xmlns:p14="http://schemas.microsoft.com/office/powerpoint/2010/main" val="279088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4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44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4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44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pt-BR">
                <a:solidFill>
                  <a:srgbClr val="003366"/>
                </a:solidFill>
                <a:latin typeface="Tahoma" pitchFamily="34" charset="0"/>
              </a:rPr>
              <a:t>Cálculo do Potencial de Impacto (PI)</a:t>
            </a:r>
            <a:endParaRPr lang="pt-BR" altLang="pt-BR">
              <a:solidFill>
                <a:srgbClr val="003366"/>
              </a:solidFill>
              <a:latin typeface="Tahoma" pitchFamily="34" charset="0"/>
            </a:endParaRPr>
          </a:p>
        </p:txBody>
      </p:sp>
      <p:sp>
        <p:nvSpPr>
          <p:cNvPr id="106499" name="Rectangle 3"/>
          <p:cNvSpPr>
            <a:spLocks noGrp="1" noChangeArrowheads="1"/>
          </p:cNvSpPr>
          <p:nvPr>
            <p:ph type="body" idx="1"/>
          </p:nvPr>
        </p:nvSpPr>
        <p:spPr/>
        <p:txBody>
          <a:bodyPr/>
          <a:lstStyle/>
          <a:p>
            <a:endParaRPr lang="pt-BR" altLang="pt-BR"/>
          </a:p>
          <a:p>
            <a:endParaRPr lang="pt-BR" altLang="pt-BR"/>
          </a:p>
          <a:p>
            <a:endParaRPr lang="pt-BR" altLang="pt-BR"/>
          </a:p>
        </p:txBody>
      </p:sp>
      <p:sp>
        <p:nvSpPr>
          <p:cNvPr id="106500" name="Text Box 4"/>
          <p:cNvSpPr txBox="1">
            <a:spLocks noChangeArrowheads="1"/>
          </p:cNvSpPr>
          <p:nvPr/>
        </p:nvSpPr>
        <p:spPr bwMode="auto">
          <a:xfrm>
            <a:off x="995363" y="1752600"/>
            <a:ext cx="7010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t-BR" altLang="pt-BR" b="1" dirty="0">
                <a:sym typeface="Symbol" pitchFamily="18" charset="2"/>
              </a:rPr>
              <a:t></a:t>
            </a:r>
            <a:r>
              <a:rPr lang="pt-BR" altLang="pt-BR" b="1" dirty="0"/>
              <a:t>PI = </a:t>
            </a:r>
            <a:r>
              <a:rPr lang="pt-BR" altLang="pt-BR" b="1" dirty="0">
                <a:sym typeface="Symbol" pitchFamily="18" charset="2"/>
              </a:rPr>
              <a:t></a:t>
            </a:r>
            <a:r>
              <a:rPr lang="pt-BR" altLang="pt-BR" b="1" dirty="0"/>
              <a:t>quantidade da substância emitida x potencial de impacto  da substância</a:t>
            </a:r>
          </a:p>
          <a:p>
            <a:pPr eaLnBrk="0" hangingPunct="0">
              <a:spcBef>
                <a:spcPct val="50000"/>
              </a:spcBef>
            </a:pPr>
            <a:endParaRPr lang="pt-BR" altLang="pt-BR" b="1" dirty="0"/>
          </a:p>
        </p:txBody>
      </p:sp>
      <p:graphicFrame>
        <p:nvGraphicFramePr>
          <p:cNvPr id="106547" name="Group 51"/>
          <p:cNvGraphicFramePr>
            <a:graphicFrameLocks noGrp="1"/>
          </p:cNvGraphicFramePr>
          <p:nvPr/>
        </p:nvGraphicFramePr>
        <p:xfrm>
          <a:off x="838200" y="2562225"/>
          <a:ext cx="8001000" cy="3412173"/>
        </p:xfrm>
        <a:graphic>
          <a:graphicData uri="http://schemas.openxmlformats.org/drawingml/2006/table">
            <a:tbl>
              <a:tblPr/>
              <a:tblGrid>
                <a:gridCol w="167640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770063">
                  <a:extLst>
                    <a:ext uri="{9D8B030D-6E8A-4147-A177-3AD203B41FA5}">
                      <a16:colId xmlns:a16="http://schemas.microsoft.com/office/drawing/2014/main" val="20002"/>
                    </a:ext>
                  </a:extLst>
                </a:gridCol>
                <a:gridCol w="1446212">
                  <a:extLst>
                    <a:ext uri="{9D8B030D-6E8A-4147-A177-3AD203B41FA5}">
                      <a16:colId xmlns:a16="http://schemas.microsoft.com/office/drawing/2014/main" val="20003"/>
                    </a:ext>
                  </a:extLst>
                </a:gridCol>
                <a:gridCol w="1870075">
                  <a:extLst>
                    <a:ext uri="{9D8B030D-6E8A-4147-A177-3AD203B41FA5}">
                      <a16:colId xmlns:a16="http://schemas.microsoft.com/office/drawing/2014/main" val="20004"/>
                    </a:ext>
                  </a:extLst>
                </a:gridCol>
              </a:tblGrid>
              <a:tr h="685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1" i="0" u="none" strike="noStrike" cap="none" normalizeH="0" baseline="0">
                          <a:ln>
                            <a:noFill/>
                          </a:ln>
                          <a:solidFill>
                            <a:schemeClr val="tx1"/>
                          </a:solidFill>
                          <a:effectLst/>
                          <a:latin typeface="Arial" charset="0"/>
                        </a:rPr>
                        <a:t>   Substância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800" b="1" i="0" u="none" strike="noStrike" cap="none" normalizeH="0" baseline="0">
                          <a:ln>
                            <a:noFill/>
                          </a:ln>
                          <a:solidFill>
                            <a:schemeClr val="tx1"/>
                          </a:solidFill>
                          <a:effectLst/>
                          <a:latin typeface="Arial" charset="0"/>
                        </a:rPr>
                        <a:t>Fórmula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1600" b="1" i="0" u="none" strike="noStrike" cap="none" normalizeH="0" baseline="0">
                          <a:ln>
                            <a:noFill/>
                          </a:ln>
                          <a:solidFill>
                            <a:schemeClr val="tx1"/>
                          </a:solidFill>
                          <a:effectLst/>
                          <a:latin typeface="Arial" charset="0"/>
                        </a:rPr>
                        <a:t>Potencial para efeito estufa (gCO</a:t>
                      </a:r>
                      <a:r>
                        <a:rPr kumimoji="0" lang="pt-BR" altLang="pt-BR" sz="1600" b="1" i="0" u="none" strike="noStrike" cap="none" normalizeH="0" baseline="-25000">
                          <a:ln>
                            <a:noFill/>
                          </a:ln>
                          <a:solidFill>
                            <a:schemeClr val="tx1"/>
                          </a:solidFill>
                          <a:effectLst/>
                          <a:latin typeface="Arial" charset="0"/>
                        </a:rPr>
                        <a:t>2equiv.</a:t>
                      </a:r>
                      <a:r>
                        <a:rPr kumimoji="0" lang="pt-BR" altLang="pt-BR" sz="1600" b="1" i="0" u="none" strike="noStrike" cap="none" normalizeH="0" baseline="0">
                          <a:ln>
                            <a:noFill/>
                          </a:ln>
                          <a:solidFill>
                            <a:schemeClr val="tx1"/>
                          </a:solidFill>
                          <a:effectLst/>
                          <a:latin typeface="Arial" charset="0"/>
                        </a:rPr>
                        <a:t>/g subst.)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600" b="1" i="0" u="none" strike="noStrike" cap="none" normalizeH="0" baseline="0">
                          <a:ln>
                            <a:noFill/>
                          </a:ln>
                          <a:solidFill>
                            <a:schemeClr val="tx1"/>
                          </a:solidFill>
                          <a:effectLst/>
                          <a:latin typeface="Arial" charset="0"/>
                        </a:rPr>
                        <a:t>         20 anos            100 anos             500 anos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609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Arial" charset="0"/>
                        </a:rPr>
                        <a:t>Dióxido de carbono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CO</a:t>
                      </a:r>
                      <a:r>
                        <a:rPr kumimoji="0" lang="pt-BR" altLang="pt-BR" sz="2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0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Arial" charset="0"/>
                        </a:rPr>
                        <a:t>Metano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CH</a:t>
                      </a:r>
                      <a:r>
                        <a:rPr kumimoji="0" lang="pt-BR" altLang="pt-BR" sz="2400" b="0" i="0" u="none" strike="noStrike" cap="none" normalizeH="0" baseline="-2500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Arial" charset="0"/>
                        </a:rPr>
                        <a:t>Monóxido de carbono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Arial" charset="0"/>
                        </a:rPr>
                        <a:t>Óxido de Nitrogênio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N</a:t>
                      </a:r>
                      <a:r>
                        <a:rPr kumimoji="0" lang="pt-BR" altLang="pt-BR" sz="2400" b="0" i="0" u="none" strike="noStrike" cap="none" normalizeH="0" baseline="-25000">
                          <a:ln>
                            <a:noFill/>
                          </a:ln>
                          <a:solidFill>
                            <a:schemeClr val="tx1"/>
                          </a:solidFill>
                          <a:effectLst/>
                          <a:latin typeface="Arial" charset="0"/>
                        </a:rPr>
                        <a:t>2</a:t>
                      </a:r>
                      <a:r>
                        <a:rPr kumimoji="0" lang="pt-BR" altLang="pt-BR" sz="2400" b="0" i="0" u="none" strike="noStrike" cap="none" normalizeH="0" baseline="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290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altLang="pt-BR" sz="2400" b="0" i="0" u="none" strike="noStrike" cap="none" normalizeH="0" baseline="0">
                          <a:ln>
                            <a:noFill/>
                          </a:ln>
                          <a:solidFill>
                            <a:schemeClr val="tx1"/>
                          </a:solidFill>
                          <a:effectLst/>
                          <a:latin typeface="Arial" charset="0"/>
                        </a:rPr>
                        <a:t>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89895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pag247"/>
          <p:cNvPicPr>
            <a:picLocks noChangeAspect="1" noChangeArrowheads="1"/>
          </p:cNvPicPr>
          <p:nvPr/>
        </p:nvPicPr>
        <p:blipFill>
          <a:blip r:embed="rId3">
            <a:extLst>
              <a:ext uri="{28A0092B-C50C-407E-A947-70E740481C1C}">
                <a14:useLocalDpi xmlns:a14="http://schemas.microsoft.com/office/drawing/2010/main" val="0"/>
              </a:ext>
            </a:extLst>
          </a:blip>
          <a:srcRect l="2794" t="2373" r="27310" b="3163"/>
          <a:stretch>
            <a:fillRect/>
          </a:stretch>
        </p:blipFill>
        <p:spPr bwMode="auto">
          <a:xfrm>
            <a:off x="2133600" y="685800"/>
            <a:ext cx="5400675" cy="56896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p:cNvSpPr>
            <a:spLocks noChangeArrowheads="1"/>
          </p:cNvSpPr>
          <p:nvPr/>
        </p:nvSpPr>
        <p:spPr bwMode="auto">
          <a:xfrm>
            <a:off x="1752600" y="41275"/>
            <a:ext cx="5915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Aquecimento Global</a:t>
            </a:r>
          </a:p>
        </p:txBody>
      </p:sp>
      <p:sp>
        <p:nvSpPr>
          <p:cNvPr id="108548"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967003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ag249"/>
          <p:cNvPicPr>
            <a:picLocks noChangeAspect="1" noChangeArrowheads="1"/>
          </p:cNvPicPr>
          <p:nvPr/>
        </p:nvPicPr>
        <p:blipFill>
          <a:blip r:embed="rId3">
            <a:extLst>
              <a:ext uri="{28A0092B-C50C-407E-A947-70E740481C1C}">
                <a14:useLocalDpi xmlns:a14="http://schemas.microsoft.com/office/drawing/2010/main" val="0"/>
              </a:ext>
            </a:extLst>
          </a:blip>
          <a:srcRect l="1491" t="4117" r="29428" b="5266"/>
          <a:stretch>
            <a:fillRect/>
          </a:stretch>
        </p:blipFill>
        <p:spPr bwMode="auto">
          <a:xfrm>
            <a:off x="1524000" y="1600200"/>
            <a:ext cx="6696075" cy="4752975"/>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p:cNvSpPr>
            <a:spLocks noChangeArrowheads="1"/>
          </p:cNvSpPr>
          <p:nvPr/>
        </p:nvSpPr>
        <p:spPr bwMode="auto">
          <a:xfrm>
            <a:off x="1066800" y="304800"/>
            <a:ext cx="7494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Destruição da Camada de Ozônio Estratosférico</a:t>
            </a:r>
          </a:p>
        </p:txBody>
      </p:sp>
      <p:sp>
        <p:nvSpPr>
          <p:cNvPr id="109572"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3645954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pag252"/>
          <p:cNvPicPr>
            <a:picLocks noChangeAspect="1" noChangeArrowheads="1"/>
          </p:cNvPicPr>
          <p:nvPr/>
        </p:nvPicPr>
        <p:blipFill>
          <a:blip r:embed="rId3">
            <a:extLst>
              <a:ext uri="{28A0092B-C50C-407E-A947-70E740481C1C}">
                <a14:useLocalDpi xmlns:a14="http://schemas.microsoft.com/office/drawing/2010/main" val="0"/>
              </a:ext>
            </a:extLst>
          </a:blip>
          <a:srcRect l="28026" t="1140" r="2872" b="2229"/>
          <a:stretch>
            <a:fillRect/>
          </a:stretch>
        </p:blipFill>
        <p:spPr bwMode="auto">
          <a:xfrm>
            <a:off x="3924300" y="0"/>
            <a:ext cx="486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Rectangle 3"/>
          <p:cNvSpPr>
            <a:spLocks noChangeArrowheads="1"/>
          </p:cNvSpPr>
          <p:nvPr/>
        </p:nvSpPr>
        <p:spPr bwMode="auto">
          <a:xfrm>
            <a:off x="0" y="309563"/>
            <a:ext cx="3887788"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Formação da</a:t>
            </a:r>
          </a:p>
          <a:p>
            <a:pPr algn="ctr"/>
            <a:r>
              <a:rPr lang="pt-BR" altLang="pt-BR" sz="4400">
                <a:solidFill>
                  <a:srgbClr val="003366"/>
                </a:solidFill>
                <a:latin typeface="Tahoma" pitchFamily="34" charset="0"/>
              </a:rPr>
              <a:t> Camada de</a:t>
            </a:r>
          </a:p>
          <a:p>
            <a:pPr algn="ctr"/>
            <a:r>
              <a:rPr lang="pt-BR" altLang="pt-BR" sz="4400">
                <a:solidFill>
                  <a:srgbClr val="003366"/>
                </a:solidFill>
                <a:latin typeface="Tahoma" pitchFamily="34" charset="0"/>
              </a:rPr>
              <a:t> Ozônio</a:t>
            </a:r>
          </a:p>
        </p:txBody>
      </p:sp>
      <p:sp>
        <p:nvSpPr>
          <p:cNvPr id="110596" name="Rectangle 4"/>
          <p:cNvSpPr>
            <a:spLocks noChangeArrowheads="1"/>
          </p:cNvSpPr>
          <p:nvPr/>
        </p:nvSpPr>
        <p:spPr bwMode="auto">
          <a:xfrm>
            <a:off x="-228600" y="5949950"/>
            <a:ext cx="38512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2724904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pag253"/>
          <p:cNvPicPr>
            <a:picLocks noChangeAspect="1" noChangeArrowheads="1"/>
          </p:cNvPicPr>
          <p:nvPr/>
        </p:nvPicPr>
        <p:blipFill>
          <a:blip r:embed="rId3" cstate="print">
            <a:extLst>
              <a:ext uri="{28A0092B-C50C-407E-A947-70E740481C1C}">
                <a14:useLocalDpi xmlns:a14="http://schemas.microsoft.com/office/drawing/2010/main" val="0"/>
              </a:ext>
            </a:extLst>
          </a:blip>
          <a:srcRect l="955" t="1689" r="6187" b="2754"/>
          <a:stretch>
            <a:fillRect/>
          </a:stretch>
        </p:blipFill>
        <p:spPr bwMode="auto">
          <a:xfrm>
            <a:off x="3779838" y="0"/>
            <a:ext cx="3390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1619" name="Rectangle 3"/>
          <p:cNvSpPr>
            <a:spLocks noChangeArrowheads="1"/>
          </p:cNvSpPr>
          <p:nvPr/>
        </p:nvSpPr>
        <p:spPr bwMode="auto">
          <a:xfrm>
            <a:off x="-76200" y="309563"/>
            <a:ext cx="3887788"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Formação da</a:t>
            </a:r>
          </a:p>
          <a:p>
            <a:pPr algn="ctr"/>
            <a:r>
              <a:rPr lang="pt-BR" altLang="pt-BR" sz="4400">
                <a:solidFill>
                  <a:srgbClr val="003366"/>
                </a:solidFill>
                <a:latin typeface="Tahoma" pitchFamily="34" charset="0"/>
              </a:rPr>
              <a:t> Camada de</a:t>
            </a:r>
          </a:p>
          <a:p>
            <a:pPr algn="ctr"/>
            <a:r>
              <a:rPr lang="pt-BR" altLang="pt-BR" sz="4400">
                <a:solidFill>
                  <a:srgbClr val="003366"/>
                </a:solidFill>
                <a:latin typeface="Tahoma" pitchFamily="34" charset="0"/>
              </a:rPr>
              <a:t> Ozônio</a:t>
            </a:r>
          </a:p>
        </p:txBody>
      </p:sp>
      <p:sp>
        <p:nvSpPr>
          <p:cNvPr id="111620" name="Rectangle 4"/>
          <p:cNvSpPr>
            <a:spLocks noChangeArrowheads="1"/>
          </p:cNvSpPr>
          <p:nvPr/>
        </p:nvSpPr>
        <p:spPr bwMode="auto">
          <a:xfrm>
            <a:off x="-228600" y="5949950"/>
            <a:ext cx="38512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3363016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pag254"/>
          <p:cNvPicPr>
            <a:picLocks noChangeAspect="1" noChangeArrowheads="1"/>
          </p:cNvPicPr>
          <p:nvPr/>
        </p:nvPicPr>
        <p:blipFill>
          <a:blip r:embed="rId3">
            <a:extLst>
              <a:ext uri="{28A0092B-C50C-407E-A947-70E740481C1C}">
                <a14:useLocalDpi xmlns:a14="http://schemas.microsoft.com/office/drawing/2010/main" val="0"/>
              </a:ext>
            </a:extLst>
          </a:blip>
          <a:srcRect l="1820" t="4016" r="6432" b="3262"/>
          <a:stretch>
            <a:fillRect/>
          </a:stretch>
        </p:blipFill>
        <p:spPr bwMode="auto">
          <a:xfrm>
            <a:off x="1042988" y="1916113"/>
            <a:ext cx="7200900" cy="4105275"/>
          </a:xfrm>
          <a:prstGeom prst="rect">
            <a:avLst/>
          </a:prstGeom>
          <a:noFill/>
          <a:extLst>
            <a:ext uri="{909E8E84-426E-40DD-AFC4-6F175D3DCCD1}">
              <a14:hiddenFill xmlns:a14="http://schemas.microsoft.com/office/drawing/2010/main">
                <a:solidFill>
                  <a:srgbClr val="FFFFFF"/>
                </a:solidFill>
              </a14:hiddenFill>
            </a:ext>
          </a:extLst>
        </p:spPr>
      </p:pic>
      <p:sp>
        <p:nvSpPr>
          <p:cNvPr id="112643" name="Rectangle 3"/>
          <p:cNvSpPr>
            <a:spLocks noChangeArrowheads="1"/>
          </p:cNvSpPr>
          <p:nvPr/>
        </p:nvSpPr>
        <p:spPr bwMode="auto">
          <a:xfrm>
            <a:off x="152400" y="549275"/>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Formação da Camada de  Ozônio</a:t>
            </a:r>
          </a:p>
        </p:txBody>
      </p:sp>
      <p:sp>
        <p:nvSpPr>
          <p:cNvPr id="112644"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615251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ag256"/>
          <p:cNvPicPr>
            <a:picLocks noChangeAspect="1" noChangeArrowheads="1"/>
          </p:cNvPicPr>
          <p:nvPr/>
        </p:nvPicPr>
        <p:blipFill>
          <a:blip r:embed="rId3">
            <a:extLst>
              <a:ext uri="{28A0092B-C50C-407E-A947-70E740481C1C}">
                <a14:useLocalDpi xmlns:a14="http://schemas.microsoft.com/office/drawing/2010/main" val="0"/>
              </a:ext>
            </a:extLst>
          </a:blip>
          <a:srcRect l="3656" t="4301" r="6102" b="2435"/>
          <a:stretch>
            <a:fillRect/>
          </a:stretch>
        </p:blipFill>
        <p:spPr bwMode="auto">
          <a:xfrm>
            <a:off x="2057400" y="1600200"/>
            <a:ext cx="5329238" cy="4681538"/>
          </a:xfrm>
          <a:prstGeom prst="rect">
            <a:avLst/>
          </a:prstGeom>
          <a:noFill/>
          <a:extLst>
            <a:ext uri="{909E8E84-426E-40DD-AFC4-6F175D3DCCD1}">
              <a14:hiddenFill xmlns:a14="http://schemas.microsoft.com/office/drawing/2010/main">
                <a:solidFill>
                  <a:srgbClr val="FFFFFF"/>
                </a:solidFill>
              </a14:hiddenFill>
            </a:ext>
          </a:extLst>
        </p:spPr>
      </p:pic>
      <p:sp>
        <p:nvSpPr>
          <p:cNvPr id="113667" name="Rectangle 3"/>
          <p:cNvSpPr>
            <a:spLocks noChangeArrowheads="1"/>
          </p:cNvSpPr>
          <p:nvPr/>
        </p:nvSpPr>
        <p:spPr bwMode="auto">
          <a:xfrm>
            <a:off x="2987675" y="549275"/>
            <a:ext cx="324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Acidificação</a:t>
            </a:r>
          </a:p>
        </p:txBody>
      </p:sp>
      <p:sp>
        <p:nvSpPr>
          <p:cNvPr id="113668"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382110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304800" y="1524000"/>
            <a:ext cx="8305800" cy="4724400"/>
          </a:xfrm>
          <a:noFill/>
        </p:spPr>
        <p:txBody>
          <a:bodyPr lIns="92075" tIns="46038" rIns="92075" bIns="46038"/>
          <a:lstStyle/>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Processo: </a:t>
            </a:r>
            <a:r>
              <a:rPr lang="pt-BR" sz="2400" dirty="0">
                <a:solidFill>
                  <a:schemeClr val="tx1"/>
                </a:solidFill>
                <a:latin typeface="Calibri" pitchFamily="34" charset="0"/>
              </a:rPr>
              <a:t>conjunto de atividades </a:t>
            </a:r>
            <a:r>
              <a:rPr lang="pt-BR" sz="2400" dirty="0" err="1">
                <a:solidFill>
                  <a:schemeClr val="tx1"/>
                </a:solidFill>
                <a:latin typeface="Calibri" pitchFamily="34" charset="0"/>
              </a:rPr>
              <a:t>interrelacionadas</a:t>
            </a:r>
            <a:r>
              <a:rPr lang="pt-BR" sz="2400" dirty="0">
                <a:solidFill>
                  <a:schemeClr val="tx1"/>
                </a:solidFill>
                <a:latin typeface="Calibri" pitchFamily="34" charset="0"/>
              </a:rPr>
              <a:t> ou interativas que transformam entradas e saídas</a:t>
            </a:r>
          </a:p>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Entrada: </a:t>
            </a:r>
            <a:r>
              <a:rPr lang="pt-BR" sz="2400" dirty="0">
                <a:solidFill>
                  <a:schemeClr val="tx1"/>
                </a:solidFill>
                <a:latin typeface="Calibri" pitchFamily="34" charset="0"/>
              </a:rPr>
              <a:t>fluxo de produto, material ou energia que entra em um processo elementar</a:t>
            </a:r>
          </a:p>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Saída: </a:t>
            </a:r>
            <a:r>
              <a:rPr lang="pt-BR" sz="2400" dirty="0">
                <a:solidFill>
                  <a:schemeClr val="tx1"/>
                </a:solidFill>
                <a:latin typeface="Calibri" pitchFamily="34" charset="0"/>
              </a:rPr>
              <a:t>fluxo de produto, material ou energia que deixa um processo elementar</a:t>
            </a:r>
            <a:endParaRPr lang="pt-BR" sz="2400" b="1" dirty="0">
              <a:solidFill>
                <a:schemeClr val="tx1"/>
              </a:solidFill>
              <a:latin typeface="Calibri" pitchFamily="34" charset="0"/>
            </a:endParaRPr>
          </a:p>
        </p:txBody>
      </p:sp>
      <p:sp>
        <p:nvSpPr>
          <p:cNvPr id="5" name="Rectangle 2"/>
          <p:cNvSpPr txBox="1">
            <a:spLocks noChangeArrowheads="1"/>
          </p:cNvSpPr>
          <p:nvPr/>
        </p:nvSpPr>
        <p:spPr>
          <a:xfrm>
            <a:off x="1219200" y="0"/>
            <a:ext cx="7391400" cy="1143000"/>
          </a:xfrm>
          <a:prstGeom prst="rect">
            <a:avLst/>
          </a:prstGeom>
        </p:spPr>
        <p:txBody>
          <a:bodyPr anchor="ctr"/>
          <a:lstStyle/>
          <a:p>
            <a:pPr algn="ctr">
              <a:defRPr/>
            </a:pPr>
            <a:r>
              <a:rPr lang="en-US" sz="4000" b="1" dirty="0">
                <a:solidFill>
                  <a:srgbClr val="0000CC"/>
                </a:solidFill>
                <a:effectLst>
                  <a:outerShdw blurRad="38100" dist="38100" dir="2700000" algn="tl">
                    <a:srgbClr val="C0C0C0"/>
                  </a:outerShdw>
                </a:effectLst>
                <a:latin typeface="Calibri" pitchFamily="34" charset="0"/>
              </a:rPr>
              <a:t>DEFINIÇÕES - ABNT</a:t>
            </a:r>
            <a:endParaRPr lang="en-US" sz="4000"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283203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pag258"/>
          <p:cNvPicPr>
            <a:picLocks noChangeAspect="1" noChangeArrowheads="1"/>
          </p:cNvPicPr>
          <p:nvPr/>
        </p:nvPicPr>
        <p:blipFill>
          <a:blip r:embed="rId3">
            <a:extLst>
              <a:ext uri="{28A0092B-C50C-407E-A947-70E740481C1C}">
                <a14:useLocalDpi xmlns:a14="http://schemas.microsoft.com/office/drawing/2010/main" val="0"/>
              </a:ext>
            </a:extLst>
          </a:blip>
          <a:srcRect l="2606" t="2539" r="8722" b="2962"/>
          <a:stretch>
            <a:fillRect/>
          </a:stretch>
        </p:blipFill>
        <p:spPr bwMode="auto">
          <a:xfrm>
            <a:off x="1219200" y="1600200"/>
            <a:ext cx="7343775" cy="4608513"/>
          </a:xfrm>
          <a:prstGeom prst="rect">
            <a:avLst/>
          </a:prstGeom>
          <a:noFill/>
          <a:extLst>
            <a:ext uri="{909E8E84-426E-40DD-AFC4-6F175D3DCCD1}">
              <a14:hiddenFill xmlns:a14="http://schemas.microsoft.com/office/drawing/2010/main">
                <a:solidFill>
                  <a:srgbClr val="FFFFFF"/>
                </a:solidFill>
              </a14:hiddenFill>
            </a:ext>
          </a:extLst>
        </p:spPr>
      </p:pic>
      <p:sp>
        <p:nvSpPr>
          <p:cNvPr id="114691" name="Rectangle 3"/>
          <p:cNvSpPr>
            <a:spLocks noChangeArrowheads="1"/>
          </p:cNvSpPr>
          <p:nvPr/>
        </p:nvSpPr>
        <p:spPr bwMode="auto">
          <a:xfrm>
            <a:off x="3132138" y="476250"/>
            <a:ext cx="32400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Eutrofização</a:t>
            </a:r>
          </a:p>
        </p:txBody>
      </p:sp>
      <p:sp>
        <p:nvSpPr>
          <p:cNvPr id="114692"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2493041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ag261"/>
          <p:cNvPicPr>
            <a:picLocks noChangeAspect="1" noChangeArrowheads="1"/>
          </p:cNvPicPr>
          <p:nvPr/>
        </p:nvPicPr>
        <p:blipFill>
          <a:blip r:embed="rId3">
            <a:extLst>
              <a:ext uri="{28A0092B-C50C-407E-A947-70E740481C1C}">
                <a14:useLocalDpi xmlns:a14="http://schemas.microsoft.com/office/drawing/2010/main" val="0"/>
              </a:ext>
            </a:extLst>
          </a:blip>
          <a:srcRect l="1735" t="2975" r="1392" b="2126"/>
          <a:stretch>
            <a:fillRect/>
          </a:stretch>
        </p:blipFill>
        <p:spPr bwMode="auto">
          <a:xfrm>
            <a:off x="609600" y="1676400"/>
            <a:ext cx="8064500" cy="4608513"/>
          </a:xfrm>
          <a:prstGeom prst="rect">
            <a:avLst/>
          </a:prstGeom>
          <a:noFill/>
          <a:extLst>
            <a:ext uri="{909E8E84-426E-40DD-AFC4-6F175D3DCCD1}">
              <a14:hiddenFill xmlns:a14="http://schemas.microsoft.com/office/drawing/2010/main">
                <a:solidFill>
                  <a:srgbClr val="FFFFFF"/>
                </a:solidFill>
              </a14:hiddenFill>
            </a:ext>
          </a:extLst>
        </p:spPr>
      </p:pic>
      <p:sp>
        <p:nvSpPr>
          <p:cNvPr id="115715" name="Rectangle 3"/>
          <p:cNvSpPr>
            <a:spLocks noChangeArrowheads="1"/>
          </p:cNvSpPr>
          <p:nvPr/>
        </p:nvSpPr>
        <p:spPr bwMode="auto">
          <a:xfrm>
            <a:off x="2362200" y="533400"/>
            <a:ext cx="393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Ecotoxicidade</a:t>
            </a:r>
          </a:p>
        </p:txBody>
      </p:sp>
      <p:sp>
        <p:nvSpPr>
          <p:cNvPr id="115716"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1301081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pag262"/>
          <p:cNvPicPr>
            <a:picLocks noChangeAspect="1" noChangeArrowheads="1"/>
          </p:cNvPicPr>
          <p:nvPr/>
        </p:nvPicPr>
        <p:blipFill>
          <a:blip r:embed="rId3">
            <a:extLst>
              <a:ext uri="{28A0092B-C50C-407E-A947-70E740481C1C}">
                <a14:useLocalDpi xmlns:a14="http://schemas.microsoft.com/office/drawing/2010/main" val="0"/>
              </a:ext>
            </a:extLst>
          </a:blip>
          <a:srcRect l="2927" t="1146" r="2666" b="1758"/>
          <a:stretch>
            <a:fillRect/>
          </a:stretch>
        </p:blipFill>
        <p:spPr bwMode="auto">
          <a:xfrm rot="5340000">
            <a:off x="2489994" y="-165894"/>
            <a:ext cx="4610100" cy="806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ChangeArrowheads="1"/>
          </p:cNvSpPr>
          <p:nvPr/>
        </p:nvSpPr>
        <p:spPr bwMode="auto">
          <a:xfrm>
            <a:off x="2286000" y="549275"/>
            <a:ext cx="4086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Ecotoxicidade</a:t>
            </a:r>
          </a:p>
        </p:txBody>
      </p:sp>
      <p:sp>
        <p:nvSpPr>
          <p:cNvPr id="116740" name="Rectangle 4"/>
          <p:cNvSpPr>
            <a:spLocks noChangeArrowheads="1"/>
          </p:cNvSpPr>
          <p:nvPr/>
        </p:nvSpPr>
        <p:spPr bwMode="auto">
          <a:xfrm>
            <a:off x="965200" y="647700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3989912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ag263"/>
          <p:cNvPicPr>
            <a:picLocks noChangeAspect="1" noChangeArrowheads="1"/>
          </p:cNvPicPr>
          <p:nvPr/>
        </p:nvPicPr>
        <p:blipFill>
          <a:blip r:embed="rId3">
            <a:extLst>
              <a:ext uri="{28A0092B-C50C-407E-A947-70E740481C1C}">
                <a14:useLocalDpi xmlns:a14="http://schemas.microsoft.com/office/drawing/2010/main" val="0"/>
              </a:ext>
            </a:extLst>
          </a:blip>
          <a:srcRect t="3053" b="2617"/>
          <a:stretch>
            <a:fillRect/>
          </a:stretch>
        </p:blipFill>
        <p:spPr bwMode="auto">
          <a:xfrm>
            <a:off x="457200" y="1752600"/>
            <a:ext cx="8234363" cy="4464050"/>
          </a:xfrm>
          <a:prstGeom prst="rect">
            <a:avLst/>
          </a:prstGeom>
          <a:noFill/>
          <a:extLst>
            <a:ext uri="{909E8E84-426E-40DD-AFC4-6F175D3DCCD1}">
              <a14:hiddenFill xmlns:a14="http://schemas.microsoft.com/office/drawing/2010/main">
                <a:solidFill>
                  <a:srgbClr val="FFFFFF"/>
                </a:solidFill>
              </a14:hiddenFill>
            </a:ext>
          </a:extLst>
        </p:spPr>
      </p:pic>
      <p:sp>
        <p:nvSpPr>
          <p:cNvPr id="117763" name="Rectangle 3"/>
          <p:cNvSpPr>
            <a:spLocks noChangeArrowheads="1"/>
          </p:cNvSpPr>
          <p:nvPr/>
        </p:nvSpPr>
        <p:spPr bwMode="auto">
          <a:xfrm>
            <a:off x="2314575" y="549275"/>
            <a:ext cx="4238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Ecotoxicidade</a:t>
            </a:r>
          </a:p>
        </p:txBody>
      </p:sp>
      <p:sp>
        <p:nvSpPr>
          <p:cNvPr id="117764" name="Rectangle 4"/>
          <p:cNvSpPr>
            <a:spLocks noChangeArrowheads="1"/>
          </p:cNvSpPr>
          <p:nvPr/>
        </p:nvSpPr>
        <p:spPr bwMode="auto">
          <a:xfrm>
            <a:off x="833438" y="647700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4222914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pag281"/>
          <p:cNvPicPr>
            <a:picLocks noChangeAspect="1" noChangeArrowheads="1"/>
          </p:cNvPicPr>
          <p:nvPr/>
        </p:nvPicPr>
        <p:blipFill>
          <a:blip r:embed="rId3">
            <a:extLst>
              <a:ext uri="{28A0092B-C50C-407E-A947-70E740481C1C}">
                <a14:useLocalDpi xmlns:a14="http://schemas.microsoft.com/office/drawing/2010/main" val="0"/>
              </a:ext>
            </a:extLst>
          </a:blip>
          <a:srcRect l="1619" t="2373" r="1311" b="677"/>
          <a:stretch>
            <a:fillRect/>
          </a:stretch>
        </p:blipFill>
        <p:spPr bwMode="auto">
          <a:xfrm>
            <a:off x="457200" y="649288"/>
            <a:ext cx="7993063" cy="5903912"/>
          </a:xfrm>
          <a:prstGeom prst="rect">
            <a:avLst/>
          </a:prstGeom>
          <a:noFill/>
          <a:extLst>
            <a:ext uri="{909E8E84-426E-40DD-AFC4-6F175D3DCCD1}">
              <a14:hiddenFill xmlns:a14="http://schemas.microsoft.com/office/drawing/2010/main">
                <a:solidFill>
                  <a:srgbClr val="FFFFFF"/>
                </a:solidFill>
              </a14:hiddenFill>
            </a:ext>
          </a:extLst>
        </p:spPr>
      </p:pic>
      <p:sp>
        <p:nvSpPr>
          <p:cNvPr id="118787" name="Rectangle 3"/>
          <p:cNvSpPr>
            <a:spLocks noChangeArrowheads="1"/>
          </p:cNvSpPr>
          <p:nvPr/>
        </p:nvSpPr>
        <p:spPr bwMode="auto">
          <a:xfrm>
            <a:off x="1447800" y="30163"/>
            <a:ext cx="632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Toxicidade Humana</a:t>
            </a:r>
          </a:p>
        </p:txBody>
      </p:sp>
      <p:sp>
        <p:nvSpPr>
          <p:cNvPr id="118788" name="Rectangle 4"/>
          <p:cNvSpPr>
            <a:spLocks noChangeArrowheads="1"/>
          </p:cNvSpPr>
          <p:nvPr/>
        </p:nvSpPr>
        <p:spPr bwMode="auto">
          <a:xfrm>
            <a:off x="889000" y="6524625"/>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4000200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pag282"/>
          <p:cNvPicPr>
            <a:picLocks noChangeAspect="1" noChangeArrowheads="1"/>
          </p:cNvPicPr>
          <p:nvPr/>
        </p:nvPicPr>
        <p:blipFill>
          <a:blip r:embed="rId3">
            <a:extLst>
              <a:ext uri="{28A0092B-C50C-407E-A947-70E740481C1C}">
                <a14:useLocalDpi xmlns:a14="http://schemas.microsoft.com/office/drawing/2010/main" val="0"/>
              </a:ext>
            </a:extLst>
          </a:blip>
          <a:srcRect l="870" t="2501" r="928" b="1305"/>
          <a:stretch>
            <a:fillRect/>
          </a:stretch>
        </p:blipFill>
        <p:spPr bwMode="auto">
          <a:xfrm rot="21540000">
            <a:off x="608013" y="762000"/>
            <a:ext cx="80676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ChangeArrowheads="1"/>
          </p:cNvSpPr>
          <p:nvPr/>
        </p:nvSpPr>
        <p:spPr bwMode="auto">
          <a:xfrm>
            <a:off x="2057400" y="76200"/>
            <a:ext cx="533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Toxicidade Humana</a:t>
            </a:r>
          </a:p>
        </p:txBody>
      </p:sp>
      <p:sp>
        <p:nvSpPr>
          <p:cNvPr id="119812"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Tree>
    <p:extLst>
      <p:ext uri="{BB962C8B-B14F-4D97-AF65-F5344CB8AC3E}">
        <p14:creationId xmlns:p14="http://schemas.microsoft.com/office/powerpoint/2010/main" val="1464848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ag283"/>
          <p:cNvPicPr>
            <a:picLocks noChangeAspect="1" noChangeArrowheads="1"/>
          </p:cNvPicPr>
          <p:nvPr/>
        </p:nvPicPr>
        <p:blipFill>
          <a:blip r:embed="rId3">
            <a:extLst>
              <a:ext uri="{28A0092B-C50C-407E-A947-70E740481C1C}">
                <a14:useLocalDpi xmlns:a14="http://schemas.microsoft.com/office/drawing/2010/main" val="0"/>
              </a:ext>
            </a:extLst>
          </a:blip>
          <a:srcRect l="874" t="1224" r="1340"/>
          <a:stretch>
            <a:fillRect/>
          </a:stretch>
        </p:blipFill>
        <p:spPr bwMode="auto">
          <a:xfrm>
            <a:off x="617538" y="692150"/>
            <a:ext cx="7993062" cy="5897563"/>
          </a:xfrm>
          <a:prstGeom prst="rect">
            <a:avLst/>
          </a:prstGeom>
          <a:noFill/>
          <a:extLst>
            <a:ext uri="{909E8E84-426E-40DD-AFC4-6F175D3DCCD1}">
              <a14:hiddenFill xmlns:a14="http://schemas.microsoft.com/office/drawing/2010/main">
                <a:solidFill>
                  <a:srgbClr val="FFFFFF"/>
                </a:solidFill>
              </a14:hiddenFill>
            </a:ext>
          </a:extLst>
        </p:spPr>
      </p:pic>
      <p:sp>
        <p:nvSpPr>
          <p:cNvPr id="120836" name="Rectangle 4"/>
          <p:cNvSpPr>
            <a:spLocks noChangeArrowheads="1"/>
          </p:cNvSpPr>
          <p:nvPr/>
        </p:nvSpPr>
        <p:spPr bwMode="auto">
          <a:xfrm>
            <a:off x="833438" y="6597650"/>
            <a:ext cx="7112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lnSpc>
                <a:spcPct val="90000"/>
              </a:lnSpc>
              <a:spcBef>
                <a:spcPct val="20000"/>
              </a:spcBef>
              <a:buClr>
                <a:schemeClr val="tx1"/>
              </a:buClr>
            </a:pPr>
            <a:r>
              <a:rPr lang="pt-BR" altLang="pt-BR" sz="1200">
                <a:effectLst>
                  <a:outerShdw blurRad="38100" dist="38100" dir="2700000" algn="tl">
                    <a:srgbClr val="C0C0C0"/>
                  </a:outerShdw>
                </a:effectLst>
                <a:latin typeface="Tahoma" pitchFamily="34" charset="0"/>
              </a:rPr>
              <a:t>Wenzel, H.; Hauschild, M.; Alting, L. (1997). </a:t>
            </a:r>
            <a:r>
              <a:rPr lang="pt-BR" altLang="pt-BR" sz="1200" i="1">
                <a:effectLst>
                  <a:outerShdw blurRad="38100" dist="38100" dir="2700000" algn="tl">
                    <a:srgbClr val="C0C0C0"/>
                  </a:outerShdw>
                </a:effectLst>
                <a:latin typeface="Tahoma" pitchFamily="34" charset="0"/>
              </a:rPr>
              <a:t>Environmental Assessment of Products</a:t>
            </a:r>
            <a:r>
              <a:rPr lang="pt-BR" altLang="pt-BR" sz="1200">
                <a:effectLst>
                  <a:outerShdw blurRad="38100" dist="38100" dir="2700000" algn="tl">
                    <a:srgbClr val="C0C0C0"/>
                  </a:outerShdw>
                </a:effectLst>
                <a:latin typeface="Tahoma" pitchFamily="34" charset="0"/>
              </a:rPr>
              <a:t>. Vol. 1 e 2.</a:t>
            </a:r>
            <a:r>
              <a:rPr lang="pt-BR" altLang="pt-BR" sz="1200">
                <a:latin typeface="Tahoma" pitchFamily="34" charset="0"/>
              </a:rPr>
              <a:t> </a:t>
            </a:r>
          </a:p>
        </p:txBody>
      </p:sp>
      <p:sp>
        <p:nvSpPr>
          <p:cNvPr id="120837" name="Rectangle 5"/>
          <p:cNvSpPr>
            <a:spLocks noChangeArrowheads="1"/>
          </p:cNvSpPr>
          <p:nvPr/>
        </p:nvSpPr>
        <p:spPr bwMode="auto">
          <a:xfrm>
            <a:off x="1905000" y="76200"/>
            <a:ext cx="533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pt-BR" altLang="pt-BR" sz="4400">
                <a:solidFill>
                  <a:srgbClr val="003366"/>
                </a:solidFill>
                <a:latin typeface="Tahoma" pitchFamily="34" charset="0"/>
              </a:rPr>
              <a:t>Toxicidade Humana</a:t>
            </a:r>
          </a:p>
        </p:txBody>
      </p:sp>
    </p:spTree>
    <p:extLst>
      <p:ext uri="{BB962C8B-B14F-4D97-AF65-F5344CB8AC3E}">
        <p14:creationId xmlns:p14="http://schemas.microsoft.com/office/powerpoint/2010/main" val="709315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3"/>
          <p:cNvSpPr>
            <a:spLocks noGrp="1" noChangeArrowheads="1"/>
          </p:cNvSpPr>
          <p:nvPr>
            <p:ph type="body" idx="4294967295"/>
          </p:nvPr>
        </p:nvSpPr>
        <p:spPr>
          <a:xfrm>
            <a:off x="609600" y="1219200"/>
            <a:ext cx="7878763" cy="4953000"/>
          </a:xfrm>
        </p:spPr>
        <p:txBody>
          <a:bodyPr lIns="92075" tIns="46038" rIns="92075" bIns="46038"/>
          <a:lstStyle/>
          <a:p>
            <a:pPr algn="just" eaLnBrk="1" hangingPunct="1">
              <a:buClr>
                <a:srgbClr val="003366"/>
              </a:buClr>
              <a:buFont typeface="Wingdings" pitchFamily="2" charset="2"/>
              <a:buNone/>
            </a:pPr>
            <a:r>
              <a:rPr lang="en-US" sz="2400" b="1" dirty="0"/>
              <a:t>ELEMENTOS OPCIONAIS</a:t>
            </a:r>
            <a:endParaRPr lang="pt-BR" sz="2400" b="1" dirty="0"/>
          </a:p>
          <a:p>
            <a:pPr algn="just" eaLnBrk="1" hangingPunct="1">
              <a:spcBef>
                <a:spcPts val="1200"/>
              </a:spcBef>
              <a:spcAft>
                <a:spcPts val="1200"/>
              </a:spcAft>
              <a:buClr>
                <a:srgbClr val="FF0000"/>
              </a:buClr>
              <a:buFont typeface="Wingdings" pitchFamily="2" charset="2"/>
              <a:buChar char="v"/>
            </a:pPr>
            <a:r>
              <a:rPr lang="pt-BR" sz="2400" b="1" dirty="0"/>
              <a:t>Normalização:</a:t>
            </a:r>
            <a:r>
              <a:rPr lang="pt-BR" sz="2400" dirty="0"/>
              <a:t> padronização para uma unidade comum.</a:t>
            </a:r>
          </a:p>
          <a:p>
            <a:pPr algn="just" eaLnBrk="1" hangingPunct="1">
              <a:lnSpc>
                <a:spcPct val="90000"/>
              </a:lnSpc>
              <a:spcBef>
                <a:spcPts val="1200"/>
              </a:spcBef>
              <a:spcAft>
                <a:spcPts val="1200"/>
              </a:spcAft>
              <a:buClr>
                <a:srgbClr val="FF0000"/>
              </a:buClr>
              <a:buFont typeface="Wingdings" pitchFamily="2" charset="2"/>
              <a:buChar char="v"/>
            </a:pPr>
            <a:r>
              <a:rPr lang="pt-BR" sz="2400" b="1" dirty="0"/>
              <a:t>Agrupamento</a:t>
            </a:r>
            <a:r>
              <a:rPr lang="pt-BR" sz="2400" dirty="0"/>
              <a:t> de categorias de impactos para impactos mais amplos.</a:t>
            </a:r>
          </a:p>
          <a:p>
            <a:pPr algn="just" eaLnBrk="1" hangingPunct="1">
              <a:lnSpc>
                <a:spcPct val="90000"/>
              </a:lnSpc>
              <a:spcBef>
                <a:spcPts val="1200"/>
              </a:spcBef>
              <a:spcAft>
                <a:spcPts val="1200"/>
              </a:spcAft>
              <a:buClr>
                <a:srgbClr val="FF0000"/>
              </a:buClr>
              <a:buFont typeface="Wingdings" pitchFamily="2" charset="2"/>
              <a:buChar char="v"/>
            </a:pPr>
            <a:r>
              <a:rPr lang="pt-BR" sz="2400" b="1" dirty="0"/>
              <a:t>Ponderação:</a:t>
            </a:r>
            <a:r>
              <a:rPr lang="pt-BR" sz="2400" dirty="0"/>
              <a:t> atribuição de pesos, baseado em escolhas de valor.</a:t>
            </a:r>
          </a:p>
          <a:p>
            <a:pPr algn="just" eaLnBrk="1" hangingPunct="1">
              <a:lnSpc>
                <a:spcPct val="90000"/>
              </a:lnSpc>
              <a:spcBef>
                <a:spcPts val="1200"/>
              </a:spcBef>
              <a:spcAft>
                <a:spcPts val="1200"/>
              </a:spcAft>
              <a:buClr>
                <a:srgbClr val="FF0000"/>
              </a:buClr>
              <a:buFont typeface="Wingdings" pitchFamily="2" charset="2"/>
              <a:buChar char="v"/>
            </a:pPr>
            <a:r>
              <a:rPr lang="pt-BR" sz="2400" b="1" dirty="0"/>
              <a:t>Análise da qualidade dos dados: </a:t>
            </a:r>
            <a:r>
              <a:rPr lang="pt-BR" sz="2400" dirty="0"/>
              <a:t>melhor entendimento da confiabilidade da coleção de resultados dos indicadores, o perfil da AICV </a:t>
            </a:r>
          </a:p>
        </p:txBody>
      </p:sp>
      <p:sp>
        <p:nvSpPr>
          <p:cNvPr id="1943555" name="Rectangle 2"/>
          <p:cNvSpPr txBox="1">
            <a:spLocks noChangeArrowheads="1"/>
          </p:cNvSpPr>
          <p:nvPr/>
        </p:nvSpPr>
        <p:spPr bwMode="auto">
          <a:xfrm>
            <a:off x="468313" y="476250"/>
            <a:ext cx="7632700" cy="4572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Avalia</a:t>
            </a:r>
            <a:r>
              <a:rPr lang="en-US" sz="3200" i="1">
                <a:solidFill>
                  <a:schemeClr val="accent2"/>
                </a:solidFill>
                <a:latin typeface="Calibri" pitchFamily="34" charset="0"/>
              </a:rPr>
              <a:t>ç</a:t>
            </a:r>
            <a:r>
              <a:rPr lang="en-US" sz="3200" i="1">
                <a:solidFill>
                  <a:schemeClr val="accent2"/>
                </a:solidFill>
                <a:latin typeface="Trebuchet MS" pitchFamily="34" charset="0"/>
              </a:rPr>
              <a:t>ão do Impacto (AICV)</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8" name="Rectangle 6"/>
          <p:cNvSpPr>
            <a:spLocks noGrp="1" noChangeArrowheads="1"/>
          </p:cNvSpPr>
          <p:nvPr>
            <p:ph type="body" idx="4294967295"/>
          </p:nvPr>
        </p:nvSpPr>
        <p:spPr>
          <a:xfrm>
            <a:off x="288925" y="1524000"/>
            <a:ext cx="8305800" cy="4319588"/>
          </a:xfrm>
        </p:spPr>
        <p:txBody>
          <a:bodyPr/>
          <a:lstStyle/>
          <a:p>
            <a:pPr algn="just" eaLnBrk="1" hangingPunct="1">
              <a:lnSpc>
                <a:spcPct val="90000"/>
              </a:lnSpc>
              <a:spcBef>
                <a:spcPct val="40000"/>
              </a:spcBef>
              <a:buClr>
                <a:srgbClr val="FF0000"/>
              </a:buClr>
              <a:buFont typeface="Wingdings" pitchFamily="2" charset="2"/>
              <a:buChar char="v"/>
            </a:pPr>
            <a:r>
              <a:rPr lang="pt-BR" sz="2400" dirty="0"/>
              <a:t>Os resultados do ICV e da AICV são combinados com o objetivo e escopo, visando a alcançar conclusões e recomendações</a:t>
            </a:r>
          </a:p>
          <a:p>
            <a:pPr algn="just" eaLnBrk="1" hangingPunct="1">
              <a:lnSpc>
                <a:spcPct val="90000"/>
              </a:lnSpc>
              <a:spcBef>
                <a:spcPct val="40000"/>
              </a:spcBef>
              <a:buClr>
                <a:srgbClr val="FF0000"/>
              </a:buClr>
              <a:buFont typeface="Wingdings" pitchFamily="2" charset="2"/>
              <a:buChar char="v"/>
            </a:pPr>
            <a:r>
              <a:rPr lang="pt-BR" sz="2400" dirty="0"/>
              <a:t>As limitações do estudo são, também, indicadas nesta fase, de forma transparente.</a:t>
            </a:r>
          </a:p>
          <a:p>
            <a:pPr algn="just" eaLnBrk="1" hangingPunct="1">
              <a:lnSpc>
                <a:spcPct val="90000"/>
              </a:lnSpc>
              <a:spcBef>
                <a:spcPct val="40000"/>
              </a:spcBef>
              <a:buClr>
                <a:srgbClr val="FF0000"/>
              </a:buClr>
              <a:buFont typeface="Wingdings" pitchFamily="2" charset="2"/>
              <a:buChar char="v"/>
            </a:pPr>
            <a:r>
              <a:rPr lang="pt-BR" sz="2400" dirty="0"/>
              <a:t>Sempre relacionada ao objetivo geral</a:t>
            </a:r>
          </a:p>
          <a:p>
            <a:pPr lvl="2" algn="just" eaLnBrk="1" hangingPunct="1">
              <a:lnSpc>
                <a:spcPct val="90000"/>
              </a:lnSpc>
              <a:spcBef>
                <a:spcPct val="40000"/>
              </a:spcBef>
              <a:buClr>
                <a:srgbClr val="FF0000"/>
              </a:buClr>
              <a:buFont typeface="Wingdings" pitchFamily="2" charset="2"/>
              <a:buChar char="§"/>
            </a:pPr>
            <a:r>
              <a:rPr lang="pt-BR" dirty="0"/>
              <a:t>Conclusões concisas</a:t>
            </a:r>
          </a:p>
          <a:p>
            <a:pPr lvl="2" algn="just" eaLnBrk="1" hangingPunct="1">
              <a:lnSpc>
                <a:spcPct val="90000"/>
              </a:lnSpc>
              <a:spcBef>
                <a:spcPct val="40000"/>
              </a:spcBef>
              <a:buClr>
                <a:srgbClr val="FF0000"/>
              </a:buClr>
              <a:buFont typeface="Wingdings" pitchFamily="2" charset="2"/>
              <a:buChar char="§"/>
            </a:pPr>
            <a:r>
              <a:rPr lang="pt-BR" dirty="0"/>
              <a:t>Revisão, se necessária, dos dados selecionados, o que reflete a natureza iterativa da ACV</a:t>
            </a:r>
          </a:p>
          <a:p>
            <a:pPr algn="just" eaLnBrk="1" hangingPunct="1">
              <a:lnSpc>
                <a:spcPct val="90000"/>
              </a:lnSpc>
              <a:spcBef>
                <a:spcPct val="40000"/>
              </a:spcBef>
              <a:buClr>
                <a:srgbClr val="FF0000"/>
              </a:buClr>
              <a:buFont typeface="Wingdings" pitchFamily="2" charset="2"/>
              <a:buChar char="v"/>
            </a:pPr>
            <a:r>
              <a:rPr lang="en-US" sz="2400" dirty="0" err="1"/>
              <a:t>Conclusões</a:t>
            </a:r>
            <a:r>
              <a:rPr lang="en-US" sz="2400" dirty="0"/>
              <a:t> </a:t>
            </a:r>
            <a:r>
              <a:rPr lang="en-US" sz="2400" dirty="0" err="1"/>
              <a:t>sobre</a:t>
            </a:r>
            <a:r>
              <a:rPr lang="en-US" sz="2400" dirty="0"/>
              <a:t> </a:t>
            </a:r>
            <a:r>
              <a:rPr lang="en-US" sz="2400" dirty="0" err="1"/>
              <a:t>impactos</a:t>
            </a:r>
            <a:r>
              <a:rPr lang="en-US" sz="2400" dirty="0"/>
              <a:t> </a:t>
            </a:r>
            <a:r>
              <a:rPr lang="en-US" sz="2400" dirty="0" err="1"/>
              <a:t>ao</a:t>
            </a:r>
            <a:r>
              <a:rPr lang="en-US" sz="2400" dirty="0"/>
              <a:t> </a:t>
            </a:r>
            <a:r>
              <a:rPr lang="en-US" sz="2400" dirty="0" err="1"/>
              <a:t>ambiente</a:t>
            </a:r>
            <a:r>
              <a:rPr lang="en-US" sz="2400" dirty="0"/>
              <a:t> e </a:t>
            </a:r>
            <a:r>
              <a:rPr lang="en-US" sz="2400" dirty="0" err="1"/>
              <a:t>recursos</a:t>
            </a:r>
            <a:r>
              <a:rPr lang="en-US" sz="2400" dirty="0"/>
              <a:t>, a </a:t>
            </a:r>
            <a:r>
              <a:rPr lang="en-US" sz="2400" dirty="0" err="1"/>
              <a:t>serem</a:t>
            </a:r>
            <a:r>
              <a:rPr lang="en-US" sz="2400" dirty="0"/>
              <a:t> </a:t>
            </a:r>
            <a:r>
              <a:rPr lang="en-US" sz="2400" dirty="0" err="1"/>
              <a:t>consideraradas</a:t>
            </a:r>
            <a:r>
              <a:rPr lang="en-US" sz="2400" dirty="0"/>
              <a:t> com outros </a:t>
            </a:r>
            <a:r>
              <a:rPr lang="en-US" sz="2400" dirty="0" err="1"/>
              <a:t>critérios</a:t>
            </a:r>
            <a:r>
              <a:rPr lang="en-US" sz="2400" dirty="0"/>
              <a:t> de </a:t>
            </a:r>
            <a:r>
              <a:rPr lang="en-US" sz="2400" dirty="0" err="1"/>
              <a:t>decisão</a:t>
            </a:r>
            <a:endParaRPr lang="pt-BR" sz="2400" dirty="0"/>
          </a:p>
        </p:txBody>
      </p:sp>
      <p:sp>
        <p:nvSpPr>
          <p:cNvPr id="1945603" name="Rectangle 2"/>
          <p:cNvSpPr txBox="1">
            <a:spLocks noChangeArrowheads="1"/>
          </p:cNvSpPr>
          <p:nvPr/>
        </p:nvSpPr>
        <p:spPr bwMode="auto">
          <a:xfrm>
            <a:off x="250825" y="404813"/>
            <a:ext cx="8020050" cy="457200"/>
          </a:xfrm>
          <a:prstGeom prst="rect">
            <a:avLst/>
          </a:prstGeom>
          <a:noFill/>
          <a:ln w="9525">
            <a:noFill/>
            <a:miter lim="800000"/>
            <a:headEnd/>
            <a:tailEnd/>
          </a:ln>
        </p:spPr>
        <p:txBody>
          <a:bodyPr anchor="ctr"/>
          <a:lstStyle/>
          <a:p>
            <a:pPr algn="r"/>
            <a:r>
              <a:rPr lang="en-US" sz="3200" i="1">
                <a:solidFill>
                  <a:schemeClr val="accent2"/>
                </a:solidFill>
                <a:latin typeface="Trebuchet MS" pitchFamily="34" charset="0"/>
              </a:rPr>
              <a:t>Interpreta</a:t>
            </a:r>
            <a:r>
              <a:rPr lang="en-US" sz="3200" i="1">
                <a:solidFill>
                  <a:schemeClr val="accent2"/>
                </a:solidFill>
                <a:latin typeface="Calibri" pitchFamily="34" charset="0"/>
              </a:rPr>
              <a:t>ç</a:t>
            </a:r>
            <a:r>
              <a:rPr lang="en-US" sz="3200" i="1">
                <a:solidFill>
                  <a:schemeClr val="accent2"/>
                </a:solidFill>
                <a:latin typeface="Trebuchet MS" pitchFamily="34" charset="0"/>
              </a:rPr>
              <a:t>ão do ciclo de vida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64198">
                                            <p:txEl>
                                              <p:pRg st="0" end="0"/>
                                            </p:txEl>
                                          </p:spTgt>
                                        </p:tgtEl>
                                        <p:attrNameLst>
                                          <p:attrName>style.visibility</p:attrName>
                                        </p:attrNameLst>
                                      </p:cBhvr>
                                      <p:to>
                                        <p:strVal val="visible"/>
                                      </p:to>
                                    </p:set>
                                    <p:animEffect transition="in" filter="wipe(up)">
                                      <p:cBhvr>
                                        <p:cTn id="7" dur="500"/>
                                        <p:tgtEl>
                                          <p:spTgt spid="264198">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64198">
                                            <p:txEl>
                                              <p:pRg st="1" end="1"/>
                                            </p:txEl>
                                          </p:spTgt>
                                        </p:tgtEl>
                                        <p:attrNameLst>
                                          <p:attrName>style.visibility</p:attrName>
                                        </p:attrNameLst>
                                      </p:cBhvr>
                                      <p:to>
                                        <p:strVal val="visible"/>
                                      </p:to>
                                    </p:set>
                                    <p:animEffect transition="in" filter="wipe(up)">
                                      <p:cBhvr>
                                        <p:cTn id="11" dur="500"/>
                                        <p:tgtEl>
                                          <p:spTgt spid="264198">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264198">
                                            <p:txEl>
                                              <p:pRg st="2" end="2"/>
                                            </p:txEl>
                                          </p:spTgt>
                                        </p:tgtEl>
                                        <p:attrNameLst>
                                          <p:attrName>style.visibility</p:attrName>
                                        </p:attrNameLst>
                                      </p:cBhvr>
                                      <p:to>
                                        <p:strVal val="visible"/>
                                      </p:to>
                                    </p:set>
                                    <p:animEffect transition="in" filter="wipe(up)">
                                      <p:cBhvr>
                                        <p:cTn id="15" dur="500"/>
                                        <p:tgtEl>
                                          <p:spTgt spid="264198">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64198">
                                            <p:txEl>
                                              <p:pRg st="3" end="3"/>
                                            </p:txEl>
                                          </p:spTgt>
                                        </p:tgtEl>
                                        <p:attrNameLst>
                                          <p:attrName>style.visibility</p:attrName>
                                        </p:attrNameLst>
                                      </p:cBhvr>
                                      <p:to>
                                        <p:strVal val="visible"/>
                                      </p:to>
                                    </p:set>
                                    <p:animEffect transition="in" filter="wipe(up)">
                                      <p:cBhvr>
                                        <p:cTn id="18" dur="500"/>
                                        <p:tgtEl>
                                          <p:spTgt spid="264198">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64198">
                                            <p:txEl>
                                              <p:pRg st="4" end="4"/>
                                            </p:txEl>
                                          </p:spTgt>
                                        </p:tgtEl>
                                        <p:attrNameLst>
                                          <p:attrName>style.visibility</p:attrName>
                                        </p:attrNameLst>
                                      </p:cBhvr>
                                      <p:to>
                                        <p:strVal val="visible"/>
                                      </p:to>
                                    </p:set>
                                    <p:animEffect transition="in" filter="wipe(up)">
                                      <p:cBhvr>
                                        <p:cTn id="21" dur="500"/>
                                        <p:tgtEl>
                                          <p:spTgt spid="26419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4198">
                                            <p:txEl>
                                              <p:pRg st="5" end="5"/>
                                            </p:txEl>
                                          </p:spTgt>
                                        </p:tgtEl>
                                        <p:attrNameLst>
                                          <p:attrName>style.visibility</p:attrName>
                                        </p:attrNameLst>
                                      </p:cBhvr>
                                      <p:to>
                                        <p:strVal val="visible"/>
                                      </p:to>
                                    </p:set>
                                    <p:animEffect transition="in" filter="wipe(up)">
                                      <p:cBhvr>
                                        <p:cTn id="26" dur="500"/>
                                        <p:tgtEl>
                                          <p:spTgt spid="2641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3"/>
          <p:cNvSpPr>
            <a:spLocks noGrp="1" noChangeArrowheads="1"/>
          </p:cNvSpPr>
          <p:nvPr>
            <p:ph type="body" idx="4294967295"/>
          </p:nvPr>
        </p:nvSpPr>
        <p:spPr>
          <a:xfrm>
            <a:off x="457200" y="1295400"/>
            <a:ext cx="8458200" cy="4648200"/>
          </a:xfrm>
        </p:spPr>
        <p:txBody>
          <a:bodyPr lIns="92075" tIns="46038" rIns="92075" bIns="46038"/>
          <a:lstStyle/>
          <a:p>
            <a:pPr algn="just" eaLnBrk="1" hangingPunct="1">
              <a:lnSpc>
                <a:spcPct val="90000"/>
              </a:lnSpc>
              <a:spcBef>
                <a:spcPts val="1200"/>
              </a:spcBef>
              <a:spcAft>
                <a:spcPts val="1200"/>
              </a:spcAft>
              <a:buClr>
                <a:srgbClr val="FF0000"/>
              </a:buClr>
              <a:buFont typeface="Wingdings" pitchFamily="2" charset="2"/>
              <a:buChar char="v"/>
            </a:pPr>
            <a:r>
              <a:rPr lang="pt-BR" sz="2000" dirty="0"/>
              <a:t>Relatórios devem ser claros, objetivos, transparentes e voltados para o público alvo.</a:t>
            </a:r>
          </a:p>
          <a:p>
            <a:pPr algn="just" eaLnBrk="1" hangingPunct="1">
              <a:lnSpc>
                <a:spcPct val="90000"/>
              </a:lnSpc>
              <a:spcBef>
                <a:spcPts val="1200"/>
              </a:spcBef>
              <a:spcAft>
                <a:spcPts val="1200"/>
              </a:spcAft>
              <a:buClr>
                <a:srgbClr val="FF0000"/>
              </a:buClr>
              <a:buFont typeface="Wingdings" pitchFamily="2" charset="2"/>
              <a:buChar char="v"/>
            </a:pPr>
            <a:r>
              <a:rPr lang="pt-BR" sz="2000" dirty="0"/>
              <a:t>Deve haver consistência entre objetivos,  metodologia e dados apresentados.</a:t>
            </a:r>
          </a:p>
          <a:p>
            <a:pPr algn="just" eaLnBrk="1" hangingPunct="1">
              <a:lnSpc>
                <a:spcPct val="90000"/>
              </a:lnSpc>
              <a:spcBef>
                <a:spcPts val="1200"/>
              </a:spcBef>
              <a:spcAft>
                <a:spcPts val="1200"/>
              </a:spcAft>
              <a:buClr>
                <a:srgbClr val="FF0000"/>
              </a:buClr>
              <a:buFont typeface="Wingdings" pitchFamily="2" charset="2"/>
              <a:buChar char="v"/>
            </a:pPr>
            <a:r>
              <a:rPr lang="pt-BR" sz="2000" dirty="0"/>
              <a:t>Terminologias e metodologias adequadas.</a:t>
            </a:r>
          </a:p>
          <a:p>
            <a:pPr algn="just" eaLnBrk="1" hangingPunct="1">
              <a:lnSpc>
                <a:spcPct val="90000"/>
              </a:lnSpc>
              <a:spcBef>
                <a:spcPts val="1200"/>
              </a:spcBef>
              <a:spcAft>
                <a:spcPts val="1200"/>
              </a:spcAft>
              <a:buClr>
                <a:srgbClr val="FF0000"/>
              </a:buClr>
              <a:buFont typeface="Wingdings" pitchFamily="2" charset="2"/>
              <a:buChar char="v"/>
            </a:pPr>
            <a:r>
              <a:rPr lang="pt-BR" sz="2000" dirty="0"/>
              <a:t>Os resultados, métodos, hipóteses e limitações devem ser detalhados para permitir compreensão da complexidade da ACV.</a:t>
            </a:r>
          </a:p>
          <a:p>
            <a:pPr algn="just" eaLnBrk="1" hangingPunct="1">
              <a:lnSpc>
                <a:spcPct val="90000"/>
              </a:lnSpc>
              <a:spcBef>
                <a:spcPts val="1200"/>
              </a:spcBef>
              <a:spcAft>
                <a:spcPts val="1200"/>
              </a:spcAft>
              <a:buClr>
                <a:srgbClr val="FF0000"/>
              </a:buClr>
              <a:buFont typeface="Wingdings" pitchFamily="2" charset="2"/>
              <a:buChar char="v"/>
            </a:pPr>
            <a:r>
              <a:rPr lang="pt-BR" sz="2000" dirty="0"/>
              <a:t>Realizar revisão crítica dos resultados e conclusões, se possível, por especialistas externos ao grupo de trabalho (obrigatório para publicação e com 3 especialistas para comparação de produtos).</a:t>
            </a:r>
          </a:p>
          <a:p>
            <a:pPr algn="just" eaLnBrk="1" hangingPunct="1">
              <a:lnSpc>
                <a:spcPct val="90000"/>
              </a:lnSpc>
              <a:spcBef>
                <a:spcPts val="1200"/>
              </a:spcBef>
              <a:spcAft>
                <a:spcPts val="1200"/>
              </a:spcAft>
              <a:buClr>
                <a:srgbClr val="FF0000"/>
              </a:buClr>
              <a:buFont typeface="Wingdings" pitchFamily="2" charset="2"/>
              <a:buChar char="v"/>
            </a:pPr>
            <a:r>
              <a:rPr lang="pt-BR" sz="2000" dirty="0"/>
              <a:t>Análise da qualidade dos dados de acordo com os objetivos.</a:t>
            </a:r>
          </a:p>
        </p:txBody>
      </p:sp>
      <p:sp>
        <p:nvSpPr>
          <p:cNvPr id="1947651" name="Rectangle 2"/>
          <p:cNvSpPr txBox="1">
            <a:spLocks noChangeArrowheads="1"/>
          </p:cNvSpPr>
          <p:nvPr/>
        </p:nvSpPr>
        <p:spPr bwMode="auto">
          <a:xfrm>
            <a:off x="1600200" y="311150"/>
            <a:ext cx="2743200" cy="609600"/>
          </a:xfrm>
          <a:prstGeom prst="rect">
            <a:avLst/>
          </a:prstGeom>
          <a:noFill/>
          <a:ln w="9525">
            <a:noFill/>
            <a:miter lim="800000"/>
            <a:headEnd/>
            <a:tailEnd/>
          </a:ln>
        </p:spPr>
        <p:txBody>
          <a:bodyPr anchor="ctr"/>
          <a:lstStyle/>
          <a:p>
            <a:pPr algn="ctr"/>
            <a:r>
              <a:rPr lang="en-US" sz="3200" i="1" dirty="0" err="1">
                <a:solidFill>
                  <a:schemeClr val="accent2"/>
                </a:solidFill>
                <a:latin typeface="Trebuchet MS" pitchFamily="34" charset="0"/>
              </a:rPr>
              <a:t>Relat</a:t>
            </a:r>
            <a:r>
              <a:rPr lang="en-US" sz="3200" i="1" dirty="0" err="1">
                <a:solidFill>
                  <a:schemeClr val="accent2"/>
                </a:solidFill>
                <a:latin typeface="Calibri" pitchFamily="34" charset="0"/>
              </a:rPr>
              <a:t>ó</a:t>
            </a:r>
            <a:r>
              <a:rPr lang="en-US" sz="3200" i="1" dirty="0" err="1">
                <a:solidFill>
                  <a:schemeClr val="accent2"/>
                </a:solidFill>
                <a:latin typeface="Trebuchet MS" pitchFamily="34" charset="0"/>
              </a:rPr>
              <a:t>rio</a:t>
            </a:r>
            <a:endParaRPr lang="en-US" sz="3200" i="1" dirty="0">
              <a:solidFill>
                <a:schemeClr val="accent2"/>
              </a:solidFill>
              <a:latin typeface="Trebuchet M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457200" y="1295400"/>
            <a:ext cx="8305800" cy="4724400"/>
          </a:xfrm>
          <a:noFill/>
        </p:spPr>
        <p:txBody>
          <a:bodyPr lIns="92075" tIns="46038" rIns="92075" bIns="46038"/>
          <a:lstStyle/>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Processo elementar: </a:t>
            </a:r>
            <a:r>
              <a:rPr lang="pt-BR" sz="2400" dirty="0">
                <a:solidFill>
                  <a:schemeClr val="tx1"/>
                </a:solidFill>
                <a:latin typeface="Calibri" pitchFamily="34" charset="0"/>
              </a:rPr>
              <a:t>menor elemento considerado na análise de inventário do ciclo de vida para qual os dados de entrada e saída são quantificados</a:t>
            </a:r>
          </a:p>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Fluxo elementar: </a:t>
            </a:r>
            <a:r>
              <a:rPr lang="pt-BR" sz="2400" dirty="0">
                <a:solidFill>
                  <a:schemeClr val="tx1"/>
                </a:solidFill>
                <a:latin typeface="Calibri" pitchFamily="34" charset="0"/>
              </a:rPr>
              <a:t>material ou energia retirado do meio ambiente e que entra no sistema em estudo sem sofrer transformação prévia por interferência humana, ou material ou energia que é liberado no meio ambiente pelo sistema em estudo sem sofrer transformação subsequente por interferência humana</a:t>
            </a:r>
          </a:p>
        </p:txBody>
      </p:sp>
      <p:sp>
        <p:nvSpPr>
          <p:cNvPr id="5" name="Rectangle 2"/>
          <p:cNvSpPr txBox="1">
            <a:spLocks noChangeArrowheads="1"/>
          </p:cNvSpPr>
          <p:nvPr/>
        </p:nvSpPr>
        <p:spPr>
          <a:xfrm>
            <a:off x="1219200" y="0"/>
            <a:ext cx="7391400" cy="1143000"/>
          </a:xfrm>
          <a:prstGeom prst="rect">
            <a:avLst/>
          </a:prstGeom>
        </p:spPr>
        <p:txBody>
          <a:bodyPr anchor="ctr"/>
          <a:lstStyle/>
          <a:p>
            <a:pPr algn="ctr">
              <a:defRPr/>
            </a:pPr>
            <a:r>
              <a:rPr lang="en-US" sz="4000" b="1" dirty="0">
                <a:solidFill>
                  <a:srgbClr val="0000CC"/>
                </a:solidFill>
                <a:effectLst>
                  <a:outerShdw blurRad="38100" dist="38100" dir="2700000" algn="tl">
                    <a:srgbClr val="C0C0C0"/>
                  </a:outerShdw>
                </a:effectLst>
                <a:latin typeface="Calibri" pitchFamily="34" charset="0"/>
              </a:rPr>
              <a:t>DEFINIÇÕES - ABNT</a:t>
            </a:r>
            <a:endParaRPr lang="en-US" sz="4000"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803857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Espaço Reservado para Rodapé 2"/>
          <p:cNvSpPr txBox="1">
            <a:spLocks noGrp="1"/>
          </p:cNvSpPr>
          <p:nvPr/>
        </p:nvSpPr>
        <p:spPr bwMode="auto">
          <a:xfrm>
            <a:off x="1300163" y="6551613"/>
            <a:ext cx="7543800" cy="268287"/>
          </a:xfrm>
          <a:prstGeom prst="rect">
            <a:avLst/>
          </a:prstGeom>
          <a:noFill/>
          <a:ln w="9525">
            <a:noFill/>
            <a:miter lim="800000"/>
            <a:headEnd/>
            <a:tailEnd/>
          </a:ln>
        </p:spPr>
        <p:txBody>
          <a:bodyPr/>
          <a:lstStyle/>
          <a:p>
            <a:pPr algn="r"/>
            <a:r>
              <a:rPr lang="pt-BR" sz="1400">
                <a:solidFill>
                  <a:srgbClr val="000099"/>
                </a:solidFill>
                <a:latin typeface="Trebuchet MS" pitchFamily="34" charset="0"/>
              </a:rPr>
              <a:t>Adequação Ambiental de Empresas - Prof. Aldo R. Ometto - </a:t>
            </a:r>
            <a:fld id="{3C9C4F3E-5870-444D-8028-0AFA0518BBA1}" type="slidenum">
              <a:rPr lang="pt-BR" sz="1400">
                <a:solidFill>
                  <a:srgbClr val="000099"/>
                </a:solidFill>
                <a:latin typeface="Trebuchet MS" pitchFamily="34" charset="0"/>
              </a:rPr>
              <a:pPr algn="r"/>
              <a:t>70</a:t>
            </a:fld>
            <a:endParaRPr lang="pt-BR" sz="1400">
              <a:solidFill>
                <a:srgbClr val="000099"/>
              </a:solidFill>
              <a:latin typeface="Trebuchet MS" pitchFamily="34" charset="0"/>
            </a:endParaRPr>
          </a:p>
        </p:txBody>
      </p:sp>
      <p:pic>
        <p:nvPicPr>
          <p:cNvPr id="1949698" name="Picture 2"/>
          <p:cNvPicPr>
            <a:picLocks noChangeAspect="1" noChangeArrowheads="1"/>
          </p:cNvPicPr>
          <p:nvPr/>
        </p:nvPicPr>
        <p:blipFill>
          <a:blip r:embed="rId3" cstate="print"/>
          <a:srcRect/>
          <a:stretch>
            <a:fillRect/>
          </a:stretch>
        </p:blipFill>
        <p:spPr bwMode="auto">
          <a:xfrm>
            <a:off x="584200" y="1295400"/>
            <a:ext cx="3302000" cy="4648200"/>
          </a:xfrm>
          <a:prstGeom prst="rect">
            <a:avLst/>
          </a:prstGeom>
          <a:noFill/>
          <a:ln w="9525" algn="ctr">
            <a:noFill/>
            <a:miter lim="800000"/>
            <a:headEnd/>
            <a:tailEnd/>
          </a:ln>
        </p:spPr>
      </p:pic>
      <p:pic>
        <p:nvPicPr>
          <p:cNvPr id="1949699" name="Picture 3"/>
          <p:cNvPicPr>
            <a:picLocks noChangeAspect="1" noChangeArrowheads="1"/>
          </p:cNvPicPr>
          <p:nvPr/>
        </p:nvPicPr>
        <p:blipFill>
          <a:blip r:embed="rId4" cstate="print"/>
          <a:srcRect/>
          <a:stretch>
            <a:fillRect/>
          </a:stretch>
        </p:blipFill>
        <p:spPr bwMode="auto">
          <a:xfrm>
            <a:off x="3995738" y="1125538"/>
            <a:ext cx="4346575" cy="3270250"/>
          </a:xfrm>
          <a:prstGeom prst="rect">
            <a:avLst/>
          </a:prstGeom>
          <a:noFill/>
          <a:ln w="9525" algn="ctr">
            <a:solidFill>
              <a:srgbClr val="006666"/>
            </a:solidFill>
            <a:miter lim="800000"/>
            <a:headEnd/>
            <a:tailEnd/>
          </a:ln>
        </p:spPr>
      </p:pic>
      <p:pic>
        <p:nvPicPr>
          <p:cNvPr id="1949700" name="Picture 4"/>
          <p:cNvPicPr>
            <a:picLocks noChangeAspect="1" noChangeArrowheads="1"/>
          </p:cNvPicPr>
          <p:nvPr/>
        </p:nvPicPr>
        <p:blipFill>
          <a:blip r:embed="rId5" cstate="print"/>
          <a:srcRect/>
          <a:stretch>
            <a:fillRect/>
          </a:stretch>
        </p:blipFill>
        <p:spPr bwMode="auto">
          <a:xfrm>
            <a:off x="3911600" y="4572000"/>
            <a:ext cx="4851400" cy="1643063"/>
          </a:xfrm>
          <a:prstGeom prst="rect">
            <a:avLst/>
          </a:prstGeom>
          <a:noFill/>
          <a:ln w="9525" algn="ctr">
            <a:noFill/>
            <a:miter lim="800000"/>
            <a:headEnd/>
            <a:tailEnd/>
          </a:ln>
        </p:spPr>
      </p:pic>
      <p:sp>
        <p:nvSpPr>
          <p:cNvPr id="1949701" name="Rectangle 5"/>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3" name="Rectangle 2"/>
          <p:cNvSpPr>
            <a:spLocks noGrp="1" noChangeArrowheads="1"/>
          </p:cNvSpPr>
          <p:nvPr>
            <p:ph type="title" sz="quarter" idx="4294967295"/>
          </p:nvPr>
        </p:nvSpPr>
        <p:spPr>
          <a:xfrm>
            <a:off x="2438400" y="333375"/>
            <a:ext cx="6364288" cy="1066800"/>
          </a:xfrm>
        </p:spPr>
        <p:txBody>
          <a:bodyPr/>
          <a:lstStyle/>
          <a:p>
            <a:pPr eaLnBrk="1" hangingPunct="1"/>
            <a:r>
              <a:rPr lang="en-GB" altLang="ko-KR" sz="3800" b="1" dirty="0" err="1">
                <a:ea typeface="Gulim"/>
                <a:cs typeface="Gulim"/>
              </a:rPr>
              <a:t>Casos</a:t>
            </a:r>
            <a:r>
              <a:rPr lang="en-GB" altLang="ko-KR" sz="3800" b="1" dirty="0">
                <a:ea typeface="Gulim"/>
                <a:cs typeface="Gulim"/>
              </a:rPr>
              <a:t> - UNEP</a:t>
            </a:r>
            <a:endParaRPr lang="en-US" altLang="ko-KR" sz="3800" b="1" dirty="0">
              <a:ea typeface="Gulim"/>
              <a:cs typeface="Gulim"/>
            </a:endParaRPr>
          </a:p>
        </p:txBody>
      </p:sp>
      <p:pic>
        <p:nvPicPr>
          <p:cNvPr id="1964034" name="Picture 6" descr="ciba_logo"/>
          <p:cNvPicPr>
            <a:picLocks noGrp="1" noChangeAspect="1" noChangeArrowheads="1"/>
          </p:cNvPicPr>
          <p:nvPr>
            <p:ph sz="quarter" idx="4294967295"/>
          </p:nvPr>
        </p:nvPicPr>
        <p:blipFill>
          <a:blip r:embed="rId3" cstate="print"/>
          <a:srcRect/>
          <a:stretch>
            <a:fillRect/>
          </a:stretch>
        </p:blipFill>
        <p:spPr>
          <a:xfrm>
            <a:off x="4038600" y="3352800"/>
            <a:ext cx="2624138" cy="1663700"/>
          </a:xfrm>
        </p:spPr>
      </p:pic>
      <p:pic>
        <p:nvPicPr>
          <p:cNvPr id="1964035" name="Picture 7" descr="ABB_Logo"/>
          <p:cNvPicPr>
            <a:picLocks noChangeAspect="1" noChangeArrowheads="1"/>
          </p:cNvPicPr>
          <p:nvPr/>
        </p:nvPicPr>
        <p:blipFill>
          <a:blip r:embed="rId4" cstate="print"/>
          <a:srcRect/>
          <a:stretch>
            <a:fillRect/>
          </a:stretch>
        </p:blipFill>
        <p:spPr bwMode="auto">
          <a:xfrm>
            <a:off x="3810000" y="1676400"/>
            <a:ext cx="2438400" cy="957263"/>
          </a:xfrm>
          <a:prstGeom prst="rect">
            <a:avLst/>
          </a:prstGeom>
          <a:noFill/>
          <a:ln w="9525">
            <a:noFill/>
            <a:miter lim="800000"/>
            <a:headEnd/>
            <a:tailEnd/>
          </a:ln>
        </p:spPr>
      </p:pic>
      <p:pic>
        <p:nvPicPr>
          <p:cNvPr id="1964036" name="Picture 8" descr="pgcom_logo"/>
          <p:cNvPicPr>
            <a:picLocks noChangeAspect="1" noChangeArrowheads="1"/>
          </p:cNvPicPr>
          <p:nvPr/>
        </p:nvPicPr>
        <p:blipFill>
          <a:blip r:embed="rId5" cstate="print"/>
          <a:srcRect/>
          <a:stretch>
            <a:fillRect/>
          </a:stretch>
        </p:blipFill>
        <p:spPr bwMode="auto">
          <a:xfrm>
            <a:off x="6400800" y="4876800"/>
            <a:ext cx="2286000" cy="1128713"/>
          </a:xfrm>
          <a:prstGeom prst="rect">
            <a:avLst/>
          </a:prstGeom>
          <a:noFill/>
          <a:ln w="9525">
            <a:noFill/>
            <a:miter lim="800000"/>
            <a:headEnd/>
            <a:tailEnd/>
          </a:ln>
        </p:spPr>
      </p:pic>
      <p:pic>
        <p:nvPicPr>
          <p:cNvPr id="1964037" name="Picture 9" descr="utzkopje"/>
          <p:cNvPicPr>
            <a:picLocks noChangeAspect="1" noChangeArrowheads="1"/>
          </p:cNvPicPr>
          <p:nvPr/>
        </p:nvPicPr>
        <p:blipFill>
          <a:blip r:embed="rId6" cstate="print"/>
          <a:srcRect/>
          <a:stretch>
            <a:fillRect/>
          </a:stretch>
        </p:blipFill>
        <p:spPr bwMode="auto">
          <a:xfrm>
            <a:off x="1905000" y="4724400"/>
            <a:ext cx="1752600" cy="1481138"/>
          </a:xfrm>
          <a:prstGeom prst="rect">
            <a:avLst/>
          </a:prstGeom>
          <a:noFill/>
          <a:ln w="9525">
            <a:noFill/>
            <a:miter lim="800000"/>
            <a:headEnd/>
            <a:tailEnd/>
          </a:ln>
        </p:spPr>
      </p:pic>
      <p:pic>
        <p:nvPicPr>
          <p:cNvPr id="1964038" name="Picture 11" descr="3mlogo"/>
          <p:cNvPicPr>
            <a:picLocks noGrp="1" noChangeAspect="1" noChangeArrowheads="1"/>
          </p:cNvPicPr>
          <p:nvPr>
            <p:ph sz="quarter" idx="4294967295"/>
          </p:nvPr>
        </p:nvPicPr>
        <p:blipFill>
          <a:blip r:embed="rId7" cstate="print"/>
          <a:srcRect/>
          <a:stretch>
            <a:fillRect/>
          </a:stretch>
        </p:blipFill>
        <p:spPr>
          <a:xfrm>
            <a:off x="6705600" y="2286000"/>
            <a:ext cx="1905000" cy="990600"/>
          </a:xfrm>
        </p:spPr>
      </p:pic>
      <p:pic>
        <p:nvPicPr>
          <p:cNvPr id="1964039" name="Picture 13" descr="SONY"/>
          <p:cNvPicPr>
            <a:picLocks noGrp="1" noChangeAspect="1" noChangeArrowheads="1"/>
          </p:cNvPicPr>
          <p:nvPr>
            <p:ph sz="quarter" idx="4294967295"/>
          </p:nvPr>
        </p:nvPicPr>
        <p:blipFill>
          <a:blip r:embed="rId8" cstate="print"/>
          <a:srcRect/>
          <a:stretch>
            <a:fillRect/>
          </a:stretch>
        </p:blipFill>
        <p:spPr>
          <a:xfrm>
            <a:off x="1219200" y="3886200"/>
            <a:ext cx="2476500" cy="439738"/>
          </a:xfrm>
        </p:spPr>
      </p:pic>
      <p:pic>
        <p:nvPicPr>
          <p:cNvPr id="1964040" name="Picture 15" descr="BASFlogoblackontransparent"/>
          <p:cNvPicPr>
            <a:picLocks noGrp="1" noChangeAspect="1" noChangeArrowheads="1"/>
          </p:cNvPicPr>
          <p:nvPr>
            <p:ph sz="quarter" idx="4294967295"/>
          </p:nvPr>
        </p:nvPicPr>
        <p:blipFill>
          <a:blip r:embed="rId9" cstate="print"/>
          <a:srcRect/>
          <a:stretch>
            <a:fillRect/>
          </a:stretch>
        </p:blipFill>
        <p:spPr>
          <a:xfrm>
            <a:off x="685800" y="1905000"/>
            <a:ext cx="2514600" cy="1257300"/>
          </a:xfr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81" name="Rectangle 2"/>
          <p:cNvSpPr>
            <a:spLocks noGrp="1" noChangeArrowheads="1"/>
          </p:cNvSpPr>
          <p:nvPr>
            <p:ph type="title" idx="4294967295"/>
          </p:nvPr>
        </p:nvSpPr>
        <p:spPr/>
        <p:txBody>
          <a:bodyPr/>
          <a:lstStyle/>
          <a:p>
            <a:pPr eaLnBrk="1" hangingPunct="1"/>
            <a:r>
              <a:rPr lang="en-GB"/>
              <a:t>Estudo de caso – Mercedes Classe S</a:t>
            </a:r>
          </a:p>
        </p:txBody>
      </p:sp>
      <p:sp>
        <p:nvSpPr>
          <p:cNvPr id="1966082" name="Rectangle 3"/>
          <p:cNvSpPr>
            <a:spLocks noGrp="1" noChangeArrowheads="1"/>
          </p:cNvSpPr>
          <p:nvPr>
            <p:ph type="body" sz="half" idx="4294967295"/>
          </p:nvPr>
        </p:nvSpPr>
        <p:spPr>
          <a:xfrm>
            <a:off x="914400" y="1371600"/>
            <a:ext cx="4953000" cy="4114800"/>
          </a:xfrm>
        </p:spPr>
        <p:txBody>
          <a:bodyPr/>
          <a:lstStyle/>
          <a:p>
            <a:pPr algn="ctr" eaLnBrk="1" hangingPunct="1">
              <a:buFontTx/>
              <a:buNone/>
            </a:pPr>
            <a:r>
              <a:rPr lang="en-GB" sz="2000" b="1" u="sng"/>
              <a:t>Projeto</a:t>
            </a:r>
          </a:p>
          <a:p>
            <a:pPr eaLnBrk="1" hangingPunct="1"/>
            <a:r>
              <a:rPr lang="en-GB" sz="2000"/>
              <a:t>Considerado todo o ciclo de vida do carro, incluindo:</a:t>
            </a:r>
          </a:p>
          <a:p>
            <a:pPr lvl="1" eaLnBrk="1" hangingPunct="1"/>
            <a:r>
              <a:rPr lang="en-GB" sz="1800"/>
              <a:t>Produção de materiais e componentes</a:t>
            </a:r>
          </a:p>
          <a:p>
            <a:pPr lvl="1" eaLnBrk="1" hangingPunct="1"/>
            <a:r>
              <a:rPr lang="en-GB" sz="1800"/>
              <a:t>Vida útil de 300.000 km</a:t>
            </a:r>
          </a:p>
          <a:p>
            <a:pPr lvl="1" eaLnBrk="1" hangingPunct="1"/>
            <a:r>
              <a:rPr lang="en-GB" sz="1800"/>
              <a:t>Disposição final</a:t>
            </a:r>
          </a:p>
          <a:p>
            <a:pPr eaLnBrk="1" hangingPunct="1"/>
            <a:r>
              <a:rPr lang="en-GB" sz="2000"/>
              <a:t>Considerados 40.000 processos individuais</a:t>
            </a:r>
          </a:p>
          <a:p>
            <a:pPr eaLnBrk="1" hangingPunct="1"/>
            <a:r>
              <a:rPr lang="en-GB" sz="2000"/>
              <a:t>Usado o </a:t>
            </a:r>
            <a:r>
              <a:rPr lang="en-GB" sz="2000" i="1"/>
              <a:t>software </a:t>
            </a:r>
            <a:r>
              <a:rPr lang="en-GB" sz="2000"/>
              <a:t>para ACV (GaBi 4.0) para considerar 200 parâmetros de entrada e 300 de saída.</a:t>
            </a:r>
          </a:p>
        </p:txBody>
      </p:sp>
      <p:pic>
        <p:nvPicPr>
          <p:cNvPr id="1966083" name="Picture 4" descr="Mercedes Case Study"/>
          <p:cNvPicPr>
            <a:picLocks noGrp="1" noChangeAspect="1" noChangeArrowheads="1"/>
          </p:cNvPicPr>
          <p:nvPr>
            <p:ph idx="4294967295"/>
          </p:nvPr>
        </p:nvPicPr>
        <p:blipFill>
          <a:blip r:embed="rId3" cstate="print"/>
          <a:srcRect b="22780"/>
          <a:stretch>
            <a:fillRect/>
          </a:stretch>
        </p:blipFill>
        <p:spPr>
          <a:xfrm>
            <a:off x="5791200" y="1676400"/>
            <a:ext cx="3200400" cy="2222500"/>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8129" name="Picture 3" descr="Mercedes Case Study Flow Chart"/>
          <p:cNvPicPr>
            <a:picLocks noGrp="1" noChangeAspect="1" noChangeArrowheads="1"/>
          </p:cNvPicPr>
          <p:nvPr>
            <p:ph idx="4294967295"/>
          </p:nvPr>
        </p:nvPicPr>
        <p:blipFill>
          <a:blip r:embed="rId3" cstate="print"/>
          <a:srcRect/>
          <a:stretch>
            <a:fillRect/>
          </a:stretch>
        </p:blipFill>
        <p:spPr>
          <a:xfrm>
            <a:off x="0" y="1066800"/>
            <a:ext cx="9067800" cy="5491163"/>
          </a:xfrm>
        </p:spPr>
      </p:pic>
      <p:sp>
        <p:nvSpPr>
          <p:cNvPr id="1968130" name="Text Box 4"/>
          <p:cNvSpPr txBox="1">
            <a:spLocks noChangeArrowheads="1"/>
          </p:cNvSpPr>
          <p:nvPr/>
        </p:nvSpPr>
        <p:spPr bwMode="auto">
          <a:xfrm>
            <a:off x="0" y="6491288"/>
            <a:ext cx="8839200" cy="366712"/>
          </a:xfrm>
          <a:prstGeom prst="rect">
            <a:avLst/>
          </a:prstGeom>
          <a:noFill/>
          <a:ln w="9525" algn="ctr">
            <a:noFill/>
            <a:miter lim="800000"/>
            <a:headEnd/>
            <a:tailEnd/>
          </a:ln>
        </p:spPr>
        <p:txBody>
          <a:bodyPr>
            <a:spAutoFit/>
          </a:bodyPr>
          <a:lstStyle/>
          <a:p>
            <a:pPr marL="127000" indent="-127000">
              <a:lnSpc>
                <a:spcPct val="150000"/>
              </a:lnSpc>
              <a:spcBef>
                <a:spcPct val="50000"/>
              </a:spcBef>
            </a:pPr>
            <a:r>
              <a:rPr lang="en-GB" sz="1200">
                <a:solidFill>
                  <a:schemeClr val="bg2"/>
                </a:solidFill>
              </a:rPr>
              <a:t>Mercedes Benz Environmental Certificate p. 16 </a:t>
            </a:r>
            <a:r>
              <a:rPr lang="en-GB" sz="800">
                <a:solidFill>
                  <a:schemeClr val="bg2"/>
                </a:solidFill>
                <a:hlinkClick r:id="rId4"/>
              </a:rPr>
              <a:t>ww.daimlerchrysler.com/Projects/c2c/channel/documents/776132_environmental_certificate_s_class_w221.pdf</a:t>
            </a:r>
            <a:r>
              <a:rPr lang="en-GB" sz="800">
                <a:solidFill>
                  <a:schemeClr val="bg2"/>
                </a:solidFill>
              </a:rPr>
              <a:t> </a:t>
            </a:r>
          </a:p>
        </p:txBody>
      </p:sp>
      <p:sp>
        <p:nvSpPr>
          <p:cNvPr id="1968131" name="Rectangle 6"/>
          <p:cNvSpPr>
            <a:spLocks noGrp="1" noChangeArrowheads="1"/>
          </p:cNvSpPr>
          <p:nvPr>
            <p:ph type="title" idx="4294967295"/>
          </p:nvPr>
        </p:nvSpPr>
        <p:spPr>
          <a:xfrm>
            <a:off x="2038350" y="228600"/>
            <a:ext cx="7086600" cy="944562"/>
          </a:xfrm>
        </p:spPr>
        <p:txBody>
          <a:bodyPr/>
          <a:lstStyle/>
          <a:p>
            <a:pPr eaLnBrk="1" hangingPunct="1"/>
            <a:r>
              <a:rPr lang="en-GB" dirty="0"/>
              <a:t>Mercedes </a:t>
            </a:r>
            <a:r>
              <a:rPr lang="en-GB" dirty="0" err="1"/>
              <a:t>Classe</a:t>
            </a:r>
            <a:r>
              <a:rPr lang="en-GB" dirty="0"/>
              <a:t> 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7" name="Rectangle 3"/>
          <p:cNvSpPr>
            <a:spLocks noGrp="1" noChangeArrowheads="1"/>
          </p:cNvSpPr>
          <p:nvPr>
            <p:ph type="body" sz="half" idx="4294967295"/>
          </p:nvPr>
        </p:nvSpPr>
        <p:spPr>
          <a:xfrm>
            <a:off x="228600" y="1219200"/>
            <a:ext cx="5486400" cy="4114800"/>
          </a:xfrm>
        </p:spPr>
        <p:txBody>
          <a:bodyPr/>
          <a:lstStyle/>
          <a:p>
            <a:pPr algn="ctr" eaLnBrk="1" hangingPunct="1">
              <a:buFontTx/>
              <a:buNone/>
            </a:pPr>
            <a:r>
              <a:rPr lang="en-GB" sz="2400" b="1" u="sng" dirty="0" err="1"/>
              <a:t>Resultados</a:t>
            </a:r>
            <a:endParaRPr lang="en-GB" sz="2400" b="1" u="sng" dirty="0"/>
          </a:p>
          <a:p>
            <a:pPr eaLnBrk="1" hangingPunct="1"/>
            <a:r>
              <a:rPr lang="en-GB" sz="2400" dirty="0"/>
              <a:t>O </a:t>
            </a:r>
            <a:r>
              <a:rPr lang="en-GB" sz="2400" dirty="0" err="1"/>
              <a:t>primeiro</a:t>
            </a:r>
            <a:r>
              <a:rPr lang="en-GB" sz="2400" dirty="0"/>
              <a:t> </a:t>
            </a:r>
            <a:r>
              <a:rPr lang="en-GB" sz="2400" dirty="0" err="1"/>
              <a:t>carro</a:t>
            </a:r>
            <a:r>
              <a:rPr lang="en-GB" sz="2400" dirty="0"/>
              <a:t> com </a:t>
            </a:r>
            <a:r>
              <a:rPr lang="en-GB" sz="2400" dirty="0" err="1"/>
              <a:t>certificado</a:t>
            </a:r>
            <a:r>
              <a:rPr lang="en-GB" sz="2400" dirty="0"/>
              <a:t> </a:t>
            </a:r>
            <a:r>
              <a:rPr lang="en-GB" sz="2400" dirty="0" err="1"/>
              <a:t>ambiental</a:t>
            </a:r>
            <a:r>
              <a:rPr lang="en-GB" sz="2400" dirty="0"/>
              <a:t>.</a:t>
            </a:r>
          </a:p>
          <a:p>
            <a:pPr eaLnBrk="1" hangingPunct="1"/>
            <a:r>
              <a:rPr lang="en-GB" sz="2400" dirty="0" err="1"/>
              <a:t>Supera</a:t>
            </a:r>
            <a:r>
              <a:rPr lang="en-GB" sz="2400" dirty="0"/>
              <a:t> </a:t>
            </a:r>
            <a:r>
              <a:rPr lang="en-GB" sz="2400" dirty="0" err="1"/>
              <a:t>os</a:t>
            </a:r>
            <a:r>
              <a:rPr lang="en-GB" sz="2400" dirty="0"/>
              <a:t> </a:t>
            </a:r>
            <a:r>
              <a:rPr lang="en-GB" sz="2400" dirty="0" err="1"/>
              <a:t>padrões</a:t>
            </a:r>
            <a:r>
              <a:rPr lang="en-GB" sz="2400" dirty="0"/>
              <a:t> </a:t>
            </a:r>
            <a:r>
              <a:rPr lang="en-GB" sz="2400" dirty="0" err="1"/>
              <a:t>europeus</a:t>
            </a:r>
            <a:r>
              <a:rPr lang="en-GB" sz="2400" dirty="0"/>
              <a:t> de </a:t>
            </a:r>
            <a:r>
              <a:rPr lang="en-GB" sz="2400" dirty="0" err="1"/>
              <a:t>emissão</a:t>
            </a:r>
            <a:r>
              <a:rPr lang="en-GB" sz="2400" dirty="0"/>
              <a:t> de NO</a:t>
            </a:r>
            <a:r>
              <a:rPr lang="en-GB" sz="2400" baseline="-25000" dirty="0"/>
              <a:t>x</a:t>
            </a:r>
            <a:r>
              <a:rPr lang="en-GB" sz="2400" dirty="0"/>
              <a:t> e de </a:t>
            </a:r>
            <a:r>
              <a:rPr lang="en-GB" sz="2400" dirty="0" err="1"/>
              <a:t>hidrocarbonetos</a:t>
            </a:r>
            <a:r>
              <a:rPr lang="en-GB" sz="2400" dirty="0"/>
              <a:t> </a:t>
            </a:r>
            <a:r>
              <a:rPr lang="en-GB" sz="2400" dirty="0" err="1"/>
              <a:t>em</a:t>
            </a:r>
            <a:r>
              <a:rPr lang="en-GB" sz="2400" dirty="0"/>
              <a:t> 85 e 75%</a:t>
            </a:r>
          </a:p>
          <a:p>
            <a:pPr eaLnBrk="1" hangingPunct="1"/>
            <a:r>
              <a:rPr lang="en-GB" sz="2400" dirty="0" err="1"/>
              <a:t>Melhoria</a:t>
            </a:r>
            <a:r>
              <a:rPr lang="en-GB" sz="2400" dirty="0"/>
              <a:t> </a:t>
            </a:r>
            <a:r>
              <a:rPr lang="en-GB" sz="2400" dirty="0" err="1"/>
              <a:t>na</a:t>
            </a:r>
            <a:r>
              <a:rPr lang="en-GB" sz="2400" dirty="0"/>
              <a:t> </a:t>
            </a:r>
            <a:r>
              <a:rPr lang="en-GB" sz="2400" dirty="0" err="1"/>
              <a:t>eficiência</a:t>
            </a:r>
            <a:r>
              <a:rPr lang="en-GB" sz="2400" dirty="0"/>
              <a:t> de </a:t>
            </a:r>
            <a:r>
              <a:rPr lang="en-GB" sz="2400" dirty="0" err="1"/>
              <a:t>consumo</a:t>
            </a:r>
            <a:r>
              <a:rPr lang="en-GB" sz="2400" dirty="0"/>
              <a:t>  de </a:t>
            </a:r>
            <a:r>
              <a:rPr lang="en-GB" sz="2400" dirty="0" err="1"/>
              <a:t>combustível</a:t>
            </a:r>
            <a:r>
              <a:rPr lang="en-GB" sz="2400" dirty="0"/>
              <a:t> e </a:t>
            </a:r>
            <a:r>
              <a:rPr lang="en-GB" sz="2400" dirty="0" err="1"/>
              <a:t>redução</a:t>
            </a:r>
            <a:r>
              <a:rPr lang="en-GB" sz="2400" dirty="0"/>
              <a:t> de </a:t>
            </a:r>
            <a:r>
              <a:rPr lang="en-GB" sz="2400" dirty="0" err="1"/>
              <a:t>ruído</a:t>
            </a:r>
            <a:r>
              <a:rPr lang="en-GB" sz="2400" dirty="0"/>
              <a:t>.</a:t>
            </a:r>
          </a:p>
          <a:p>
            <a:pPr eaLnBrk="1" hangingPunct="1"/>
            <a:r>
              <a:rPr lang="en-GB" sz="2400" dirty="0" err="1"/>
              <a:t>Uso</a:t>
            </a:r>
            <a:r>
              <a:rPr lang="en-GB" sz="2400" dirty="0"/>
              <a:t> de </a:t>
            </a:r>
            <a:r>
              <a:rPr lang="en-GB" sz="2400" dirty="0" err="1"/>
              <a:t>tintas</a:t>
            </a:r>
            <a:r>
              <a:rPr lang="en-GB" sz="2400" dirty="0"/>
              <a:t> à base de </a:t>
            </a:r>
            <a:r>
              <a:rPr lang="en-GB" sz="2400" dirty="0" err="1"/>
              <a:t>água</a:t>
            </a:r>
            <a:r>
              <a:rPr lang="en-GB" sz="2400" dirty="0"/>
              <a:t> para </a:t>
            </a:r>
            <a:r>
              <a:rPr lang="en-GB" sz="2400" dirty="0" err="1"/>
              <a:t>reduzir</a:t>
            </a:r>
            <a:r>
              <a:rPr lang="en-GB" sz="2400" dirty="0"/>
              <a:t> as </a:t>
            </a:r>
            <a:r>
              <a:rPr lang="en-GB" sz="2400" dirty="0" err="1"/>
              <a:t>emissões</a:t>
            </a:r>
            <a:r>
              <a:rPr lang="en-GB" sz="2400" dirty="0"/>
              <a:t> de </a:t>
            </a:r>
            <a:r>
              <a:rPr lang="en-GB" sz="2400" dirty="0" err="1"/>
              <a:t>solventes</a:t>
            </a:r>
            <a:r>
              <a:rPr lang="en-GB" sz="2400" dirty="0"/>
              <a:t>.</a:t>
            </a:r>
          </a:p>
          <a:p>
            <a:pPr eaLnBrk="1" hangingPunct="1"/>
            <a:r>
              <a:rPr lang="en-GB" sz="2400" dirty="0" err="1"/>
              <a:t>Atende</a:t>
            </a:r>
            <a:r>
              <a:rPr lang="en-GB" sz="2400" dirty="0"/>
              <a:t> </a:t>
            </a:r>
            <a:r>
              <a:rPr lang="en-GB" sz="2400" dirty="0" err="1"/>
              <a:t>os</a:t>
            </a:r>
            <a:r>
              <a:rPr lang="en-GB" sz="2400" dirty="0"/>
              <a:t> </a:t>
            </a:r>
            <a:r>
              <a:rPr lang="en-GB" sz="2400" dirty="0" err="1"/>
              <a:t>requisitos</a:t>
            </a:r>
            <a:r>
              <a:rPr lang="en-GB" sz="2400" dirty="0"/>
              <a:t> </a:t>
            </a:r>
            <a:r>
              <a:rPr lang="en-GB" sz="2400" dirty="0" err="1"/>
              <a:t>europeus</a:t>
            </a:r>
            <a:r>
              <a:rPr lang="en-GB" sz="2400" dirty="0"/>
              <a:t> de </a:t>
            </a:r>
            <a:r>
              <a:rPr lang="en-GB" sz="2400" dirty="0" err="1"/>
              <a:t>reciclagem</a:t>
            </a:r>
            <a:r>
              <a:rPr lang="en-GB" sz="2400" dirty="0"/>
              <a:t>, de 2006 e de 2012.</a:t>
            </a:r>
          </a:p>
        </p:txBody>
      </p:sp>
      <p:pic>
        <p:nvPicPr>
          <p:cNvPr id="1970178" name="Picture 4" descr="Mercedes Case Study"/>
          <p:cNvPicPr>
            <a:picLocks noGrp="1" noChangeAspect="1" noChangeArrowheads="1"/>
          </p:cNvPicPr>
          <p:nvPr>
            <p:ph idx="4294967295"/>
          </p:nvPr>
        </p:nvPicPr>
        <p:blipFill>
          <a:blip r:embed="rId3" cstate="print"/>
          <a:srcRect b="22780"/>
          <a:stretch>
            <a:fillRect/>
          </a:stretch>
        </p:blipFill>
        <p:spPr>
          <a:xfrm>
            <a:off x="5791200" y="1676400"/>
            <a:ext cx="3200400" cy="2222500"/>
          </a:xfrm>
        </p:spPr>
      </p:pic>
      <p:sp>
        <p:nvSpPr>
          <p:cNvPr id="1970179" name="Rectangle 6"/>
          <p:cNvSpPr>
            <a:spLocks noGrp="1" noChangeArrowheads="1"/>
          </p:cNvSpPr>
          <p:nvPr>
            <p:ph type="title" idx="4294967295"/>
          </p:nvPr>
        </p:nvSpPr>
        <p:spPr>
          <a:xfrm>
            <a:off x="1828800" y="304800"/>
            <a:ext cx="7086600" cy="944562"/>
          </a:xfrm>
        </p:spPr>
        <p:txBody>
          <a:bodyPr/>
          <a:lstStyle/>
          <a:p>
            <a:pPr eaLnBrk="1" hangingPunct="1"/>
            <a:r>
              <a:rPr lang="en-GB" dirty="0"/>
              <a:t>Mercedes </a:t>
            </a:r>
            <a:r>
              <a:rPr lang="en-GB" dirty="0" err="1"/>
              <a:t>Classe</a:t>
            </a:r>
            <a:r>
              <a:rPr lang="en-GB" dirty="0"/>
              <a:t> 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5" name="Rectangle 6"/>
          <p:cNvSpPr>
            <a:spLocks noGrp="1" noChangeArrowheads="1"/>
          </p:cNvSpPr>
          <p:nvPr>
            <p:ph type="title" idx="4294967295"/>
          </p:nvPr>
        </p:nvSpPr>
        <p:spPr/>
        <p:txBody>
          <a:bodyPr/>
          <a:lstStyle/>
          <a:p>
            <a:pPr eaLnBrk="1" hangingPunct="1"/>
            <a:r>
              <a:rPr lang="en-GB"/>
              <a:t>Estudo de caso – 3M</a:t>
            </a:r>
          </a:p>
        </p:txBody>
      </p:sp>
      <p:sp>
        <p:nvSpPr>
          <p:cNvPr id="1972226" name="Rectangle 3"/>
          <p:cNvSpPr>
            <a:spLocks noGrp="1" noChangeArrowheads="1"/>
          </p:cNvSpPr>
          <p:nvPr>
            <p:ph type="body" sz="half" idx="4294967295"/>
          </p:nvPr>
        </p:nvSpPr>
        <p:spPr>
          <a:xfrm>
            <a:off x="609600" y="1676400"/>
            <a:ext cx="5867400" cy="4114800"/>
          </a:xfrm>
        </p:spPr>
        <p:txBody>
          <a:bodyPr/>
          <a:lstStyle/>
          <a:p>
            <a:pPr eaLnBrk="1" hangingPunct="1">
              <a:lnSpc>
                <a:spcPct val="90000"/>
              </a:lnSpc>
              <a:buFontTx/>
              <a:buNone/>
            </a:pPr>
            <a:r>
              <a:rPr lang="en-GB" sz="2000" b="1" u="sng" dirty="0" err="1"/>
              <a:t>Por</a:t>
            </a:r>
            <a:r>
              <a:rPr lang="en-GB" sz="2000" b="1" u="sng" dirty="0"/>
              <a:t> que a 3M </a:t>
            </a:r>
            <a:r>
              <a:rPr lang="en-GB" sz="2000" b="1" u="sng" dirty="0" err="1"/>
              <a:t>está</a:t>
            </a:r>
            <a:r>
              <a:rPr lang="en-GB" sz="2000" b="1" u="sng" dirty="0"/>
              <a:t> </a:t>
            </a:r>
            <a:r>
              <a:rPr lang="en-GB" sz="2000" b="1" u="sng" dirty="0" err="1"/>
              <a:t>usando</a:t>
            </a:r>
            <a:r>
              <a:rPr lang="en-GB" sz="2000" b="1" u="sng" dirty="0"/>
              <a:t> </a:t>
            </a:r>
            <a:r>
              <a:rPr lang="en-GB" sz="2000" b="1" u="sng" dirty="0" err="1"/>
              <a:t>Gestão</a:t>
            </a:r>
            <a:r>
              <a:rPr lang="en-GB" sz="2000" b="1" u="sng" dirty="0"/>
              <a:t> do </a:t>
            </a:r>
            <a:r>
              <a:rPr lang="en-GB" sz="2000" b="1" u="sng" dirty="0" err="1"/>
              <a:t>Ciclo</a:t>
            </a:r>
            <a:r>
              <a:rPr lang="en-GB" sz="2000" b="1" u="sng" dirty="0"/>
              <a:t> de Vida?</a:t>
            </a:r>
          </a:p>
          <a:p>
            <a:pPr eaLnBrk="1" hangingPunct="1">
              <a:lnSpc>
                <a:spcPct val="90000"/>
              </a:lnSpc>
              <a:buFontTx/>
              <a:buNone/>
            </a:pPr>
            <a:endParaRPr lang="en-GB" sz="2000" b="1" u="sng" dirty="0"/>
          </a:p>
          <a:p>
            <a:pPr eaLnBrk="1" hangingPunct="1">
              <a:lnSpc>
                <a:spcPct val="90000"/>
              </a:lnSpc>
            </a:pPr>
            <a:r>
              <a:rPr lang="en-GB" sz="2000" dirty="0"/>
              <a:t>A 3M </a:t>
            </a:r>
            <a:r>
              <a:rPr lang="en-GB" sz="2000" dirty="0" err="1"/>
              <a:t>produz</a:t>
            </a:r>
            <a:r>
              <a:rPr lang="en-GB" sz="2000" dirty="0"/>
              <a:t> </a:t>
            </a:r>
            <a:r>
              <a:rPr lang="en-GB" sz="2000" dirty="0" err="1"/>
              <a:t>cerca</a:t>
            </a:r>
            <a:r>
              <a:rPr lang="en-GB" sz="2000" dirty="0"/>
              <a:t> de 500 </a:t>
            </a:r>
            <a:r>
              <a:rPr lang="en-GB" sz="2000" dirty="0" err="1"/>
              <a:t>novos</a:t>
            </a:r>
            <a:r>
              <a:rPr lang="en-GB" sz="2000" dirty="0"/>
              <a:t> </a:t>
            </a:r>
            <a:r>
              <a:rPr lang="en-GB" sz="2000" dirty="0" err="1"/>
              <a:t>produtos</a:t>
            </a:r>
            <a:r>
              <a:rPr lang="en-GB" sz="2000" dirty="0"/>
              <a:t> a </a:t>
            </a:r>
            <a:r>
              <a:rPr lang="en-GB" sz="2000" dirty="0" err="1"/>
              <a:t>cada</a:t>
            </a:r>
            <a:r>
              <a:rPr lang="en-GB" sz="2000" dirty="0"/>
              <a:t> </a:t>
            </a:r>
            <a:r>
              <a:rPr lang="en-GB" sz="2000" dirty="0" err="1"/>
              <a:t>ano</a:t>
            </a:r>
            <a:endParaRPr lang="en-GB" sz="2000" dirty="0"/>
          </a:p>
          <a:p>
            <a:pPr eaLnBrk="1" hangingPunct="1">
              <a:lnSpc>
                <a:spcPct val="90000"/>
              </a:lnSpc>
            </a:pPr>
            <a:r>
              <a:rPr lang="en-GB" sz="2000" dirty="0"/>
              <a:t>Nos </a:t>
            </a:r>
            <a:r>
              <a:rPr lang="en-GB" sz="2000" dirty="0" err="1"/>
              <a:t>anos</a:t>
            </a:r>
            <a:r>
              <a:rPr lang="en-GB" sz="2000" dirty="0"/>
              <a:t> 90 </a:t>
            </a:r>
            <a:r>
              <a:rPr lang="en-GB" sz="2000" dirty="0" err="1"/>
              <a:t>começou</a:t>
            </a:r>
            <a:r>
              <a:rPr lang="en-GB" sz="2000" dirty="0"/>
              <a:t> a </a:t>
            </a:r>
            <a:r>
              <a:rPr lang="en-GB" sz="2000" dirty="0" err="1"/>
              <a:t>gerenciar</a:t>
            </a:r>
            <a:r>
              <a:rPr lang="en-GB" sz="2000" dirty="0"/>
              <a:t> </a:t>
            </a:r>
            <a:r>
              <a:rPr lang="en-GB" sz="2000" dirty="0" err="1"/>
              <a:t>todos</a:t>
            </a:r>
            <a:r>
              <a:rPr lang="en-GB" sz="2000" dirty="0"/>
              <a:t> </a:t>
            </a:r>
            <a:r>
              <a:rPr lang="en-GB" sz="2000" dirty="0" err="1"/>
              <a:t>os</a:t>
            </a:r>
            <a:r>
              <a:rPr lang="en-GB" sz="2000" dirty="0"/>
              <a:t> </a:t>
            </a:r>
            <a:r>
              <a:rPr lang="en-GB" sz="2000" dirty="0" err="1"/>
              <a:t>aspectos</a:t>
            </a:r>
            <a:r>
              <a:rPr lang="en-GB" sz="2000" dirty="0"/>
              <a:t> de um </a:t>
            </a:r>
            <a:r>
              <a:rPr lang="en-GB" sz="2000" dirty="0" err="1"/>
              <a:t>produto</a:t>
            </a:r>
            <a:r>
              <a:rPr lang="en-GB" sz="2000" dirty="0"/>
              <a:t>, </a:t>
            </a:r>
            <a:r>
              <a:rPr lang="en-GB" sz="2000" dirty="0" err="1"/>
              <a:t>desde</a:t>
            </a:r>
            <a:r>
              <a:rPr lang="en-GB" sz="2000" dirty="0"/>
              <a:t> a </a:t>
            </a:r>
            <a:r>
              <a:rPr lang="en-GB" sz="2000" dirty="0" err="1"/>
              <a:t>idéia</a:t>
            </a:r>
            <a:r>
              <a:rPr lang="en-GB" sz="2000" dirty="0"/>
              <a:t> </a:t>
            </a:r>
            <a:r>
              <a:rPr lang="en-GB" sz="2000" dirty="0" err="1"/>
              <a:t>até</a:t>
            </a:r>
            <a:r>
              <a:rPr lang="en-GB" sz="2000" dirty="0"/>
              <a:t> o </a:t>
            </a:r>
            <a:r>
              <a:rPr lang="en-GB" sz="2000" dirty="0" err="1"/>
              <a:t>uso</a:t>
            </a:r>
            <a:r>
              <a:rPr lang="en-GB" sz="2000" dirty="0"/>
              <a:t> e </a:t>
            </a:r>
            <a:r>
              <a:rPr lang="en-GB" sz="2000" dirty="0" err="1"/>
              <a:t>disposição</a:t>
            </a:r>
            <a:endParaRPr lang="en-GB" sz="2000" dirty="0"/>
          </a:p>
          <a:p>
            <a:pPr eaLnBrk="1" hangingPunct="1">
              <a:lnSpc>
                <a:spcPct val="90000"/>
              </a:lnSpc>
            </a:pPr>
            <a:r>
              <a:rPr lang="en-GB" sz="2000" dirty="0"/>
              <a:t>De </a:t>
            </a:r>
            <a:r>
              <a:rPr lang="en-GB" sz="2000" dirty="0" err="1"/>
              <a:t>acordo</a:t>
            </a:r>
            <a:r>
              <a:rPr lang="en-GB" sz="2000" dirty="0"/>
              <a:t> com o CEO da 3M</a:t>
            </a:r>
          </a:p>
          <a:p>
            <a:pPr marL="457200" lvl="1" indent="0" eaLnBrk="1" hangingPunct="1">
              <a:lnSpc>
                <a:spcPct val="90000"/>
              </a:lnSpc>
              <a:buFontTx/>
              <a:buNone/>
            </a:pPr>
            <a:endParaRPr lang="en-GB" sz="2000" dirty="0"/>
          </a:p>
          <a:p>
            <a:pPr marL="457200" lvl="1" indent="0" eaLnBrk="1" hangingPunct="1">
              <a:lnSpc>
                <a:spcPct val="90000"/>
              </a:lnSpc>
              <a:buFontTx/>
              <a:buNone/>
            </a:pPr>
            <a:r>
              <a:rPr lang="en-GB" sz="2000" dirty="0"/>
              <a:t>“</a:t>
            </a:r>
            <a:r>
              <a:rPr lang="en-GB" sz="2000" i="1" dirty="0"/>
              <a:t>[</a:t>
            </a:r>
            <a:r>
              <a:rPr lang="en-GB" sz="2000" i="1" dirty="0" err="1"/>
              <a:t>Gestão</a:t>
            </a:r>
            <a:r>
              <a:rPr lang="en-GB" sz="2000" i="1" dirty="0"/>
              <a:t> do </a:t>
            </a:r>
            <a:r>
              <a:rPr lang="en-GB" sz="2000" i="1" dirty="0" err="1"/>
              <a:t>Ciclo</a:t>
            </a:r>
            <a:r>
              <a:rPr lang="en-GB" sz="2000" i="1" dirty="0"/>
              <a:t> de Vida é] um </a:t>
            </a:r>
            <a:r>
              <a:rPr lang="en-GB" sz="2000" i="1" dirty="0" err="1"/>
              <a:t>compromisso</a:t>
            </a:r>
            <a:r>
              <a:rPr lang="en-GB" sz="2000" i="1" dirty="0"/>
              <a:t> que </a:t>
            </a:r>
            <a:r>
              <a:rPr lang="en-GB" sz="2000" i="1" dirty="0" err="1"/>
              <a:t>devemos</a:t>
            </a:r>
            <a:r>
              <a:rPr lang="en-GB" sz="2000" i="1" dirty="0"/>
              <a:t> </a:t>
            </a:r>
            <a:r>
              <a:rPr lang="en-GB" sz="2000" i="1" dirty="0" err="1"/>
              <a:t>assumir</a:t>
            </a:r>
            <a:r>
              <a:rPr lang="en-GB" sz="2000" i="1" dirty="0"/>
              <a:t> para </a:t>
            </a:r>
            <a:r>
              <a:rPr lang="en-GB" sz="2000" i="1" dirty="0" err="1"/>
              <a:t>manter</a:t>
            </a:r>
            <a:r>
              <a:rPr lang="en-GB" sz="2000" i="1" dirty="0"/>
              <a:t> </a:t>
            </a:r>
            <a:r>
              <a:rPr lang="en-GB" sz="2000" i="1" dirty="0" err="1"/>
              <a:t>nossa</a:t>
            </a:r>
            <a:r>
              <a:rPr lang="en-GB" sz="2000" i="1" dirty="0"/>
              <a:t> </a:t>
            </a:r>
            <a:r>
              <a:rPr lang="en-GB" sz="2000" i="1" dirty="0" err="1"/>
              <a:t>liderança</a:t>
            </a:r>
            <a:r>
              <a:rPr lang="en-GB" sz="2000" i="1" dirty="0"/>
              <a:t> </a:t>
            </a:r>
            <a:r>
              <a:rPr lang="en-GB" sz="2000" i="1" dirty="0" err="1"/>
              <a:t>na</a:t>
            </a:r>
            <a:r>
              <a:rPr lang="en-GB" sz="2000" i="1" dirty="0"/>
              <a:t> </a:t>
            </a:r>
            <a:r>
              <a:rPr lang="en-GB" sz="2000" i="1" dirty="0" err="1"/>
              <a:t>área</a:t>
            </a:r>
            <a:r>
              <a:rPr lang="en-GB" sz="2000" i="1" dirty="0"/>
              <a:t> </a:t>
            </a:r>
            <a:r>
              <a:rPr lang="en-GB" sz="2000" i="1" dirty="0" err="1"/>
              <a:t>ambiental</a:t>
            </a:r>
            <a:r>
              <a:rPr lang="en-GB" sz="2000" i="1" dirty="0"/>
              <a:t> e para </a:t>
            </a:r>
            <a:r>
              <a:rPr lang="en-GB" sz="2000" i="1" dirty="0" err="1"/>
              <a:t>fortalecer</a:t>
            </a:r>
            <a:r>
              <a:rPr lang="en-GB" sz="2000" i="1" dirty="0"/>
              <a:t> </a:t>
            </a:r>
            <a:r>
              <a:rPr lang="en-GB" sz="2000" i="1" dirty="0" err="1"/>
              <a:t>nossa</a:t>
            </a:r>
            <a:r>
              <a:rPr lang="en-GB" sz="2000" i="1" dirty="0"/>
              <a:t> </a:t>
            </a:r>
            <a:r>
              <a:rPr lang="en-GB" sz="2000" i="1" dirty="0" err="1"/>
              <a:t>posição</a:t>
            </a:r>
            <a:r>
              <a:rPr lang="en-GB" sz="2000" i="1" dirty="0"/>
              <a:t> </a:t>
            </a:r>
            <a:r>
              <a:rPr lang="en-GB" sz="2000" i="1" dirty="0" err="1"/>
              <a:t>competitiva</a:t>
            </a:r>
            <a:r>
              <a:rPr lang="en-GB" sz="2000" i="1" dirty="0"/>
              <a:t>”</a:t>
            </a:r>
          </a:p>
          <a:p>
            <a:pPr eaLnBrk="1" hangingPunct="1">
              <a:lnSpc>
                <a:spcPct val="90000"/>
              </a:lnSpc>
              <a:buFontTx/>
              <a:buNone/>
            </a:pPr>
            <a:endParaRPr lang="en-GB" sz="2000" dirty="0"/>
          </a:p>
        </p:txBody>
      </p:sp>
      <p:pic>
        <p:nvPicPr>
          <p:cNvPr id="1972227" name="Picture 7" descr="3mlogo"/>
          <p:cNvPicPr>
            <a:picLocks noGrp="1" noChangeAspect="1" noChangeArrowheads="1"/>
          </p:cNvPicPr>
          <p:nvPr>
            <p:ph sz="half" idx="4294967295"/>
          </p:nvPr>
        </p:nvPicPr>
        <p:blipFill>
          <a:blip r:embed="rId3" cstate="print"/>
          <a:srcRect/>
          <a:stretch>
            <a:fillRect/>
          </a:stretch>
        </p:blipFill>
        <p:spPr>
          <a:xfrm>
            <a:off x="7162800" y="1600200"/>
            <a:ext cx="1600200" cy="83185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3" name="Rectangle 9"/>
          <p:cNvSpPr>
            <a:spLocks noGrp="1" noChangeArrowheads="1"/>
          </p:cNvSpPr>
          <p:nvPr>
            <p:ph type="title" idx="4294967295"/>
          </p:nvPr>
        </p:nvSpPr>
        <p:spPr/>
        <p:txBody>
          <a:bodyPr/>
          <a:lstStyle/>
          <a:p>
            <a:pPr eaLnBrk="1" hangingPunct="1"/>
            <a:r>
              <a:rPr lang="en-GB"/>
              <a:t>Estudo de caso – 3M</a:t>
            </a:r>
          </a:p>
        </p:txBody>
      </p:sp>
      <p:sp>
        <p:nvSpPr>
          <p:cNvPr id="1974274" name="Rectangle 3"/>
          <p:cNvSpPr>
            <a:spLocks noGrp="1" noChangeArrowheads="1"/>
          </p:cNvSpPr>
          <p:nvPr>
            <p:ph type="body" sz="half" idx="4294967295"/>
          </p:nvPr>
        </p:nvSpPr>
        <p:spPr>
          <a:xfrm>
            <a:off x="533400" y="1295400"/>
            <a:ext cx="5791200" cy="4114800"/>
          </a:xfrm>
        </p:spPr>
        <p:txBody>
          <a:bodyPr/>
          <a:lstStyle/>
          <a:p>
            <a:pPr eaLnBrk="1" hangingPunct="1">
              <a:buFontTx/>
              <a:buNone/>
            </a:pPr>
            <a:r>
              <a:rPr lang="en-GB" sz="2400" b="1" u="sng" dirty="0"/>
              <a:t>Como a 3M </a:t>
            </a:r>
            <a:r>
              <a:rPr lang="en-GB" sz="2400" b="1" u="sng" dirty="0" err="1"/>
              <a:t>está</a:t>
            </a:r>
            <a:r>
              <a:rPr lang="en-GB" sz="2400" b="1" u="sng" dirty="0"/>
              <a:t> </a:t>
            </a:r>
            <a:r>
              <a:rPr lang="en-GB" sz="2400" b="1" u="sng" dirty="0" err="1"/>
              <a:t>usando</a:t>
            </a:r>
            <a:r>
              <a:rPr lang="en-GB" sz="2400" b="1" u="sng" dirty="0"/>
              <a:t> a </a:t>
            </a:r>
            <a:r>
              <a:rPr lang="en-GB" sz="2400" b="1" u="sng" dirty="0" err="1"/>
              <a:t>Gestão</a:t>
            </a:r>
            <a:r>
              <a:rPr lang="en-GB" sz="2400" b="1" u="sng" dirty="0"/>
              <a:t> do </a:t>
            </a:r>
            <a:r>
              <a:rPr lang="en-GB" sz="2400" b="1" u="sng" dirty="0" err="1"/>
              <a:t>Ciclo</a:t>
            </a:r>
            <a:r>
              <a:rPr lang="en-GB" sz="2400" b="1" u="sng" dirty="0"/>
              <a:t> de Vida?</a:t>
            </a:r>
          </a:p>
          <a:p>
            <a:pPr eaLnBrk="1" hangingPunct="1">
              <a:buFontTx/>
              <a:buNone/>
            </a:pPr>
            <a:endParaRPr lang="en-GB" sz="2400" b="1" u="sng" dirty="0"/>
          </a:p>
          <a:p>
            <a:pPr eaLnBrk="1" hangingPunct="1"/>
            <a:r>
              <a:rPr lang="en-GB" sz="2400" dirty="0"/>
              <a:t>A 3M </a:t>
            </a:r>
            <a:r>
              <a:rPr lang="en-GB" sz="2400" dirty="0" err="1"/>
              <a:t>usa</a:t>
            </a:r>
            <a:r>
              <a:rPr lang="en-GB" sz="2400" dirty="0"/>
              <a:t> </a:t>
            </a:r>
            <a:r>
              <a:rPr lang="en-GB" sz="2400" dirty="0" err="1"/>
              <a:t>uma</a:t>
            </a:r>
            <a:r>
              <a:rPr lang="en-GB" sz="2400" dirty="0"/>
              <a:t> </a:t>
            </a:r>
            <a:r>
              <a:rPr lang="en-GB" sz="2400" dirty="0" err="1"/>
              <a:t>matriz</a:t>
            </a:r>
            <a:r>
              <a:rPr lang="en-GB" sz="2400" dirty="0"/>
              <a:t> para </a:t>
            </a:r>
            <a:r>
              <a:rPr lang="en-GB" sz="2400" dirty="0" err="1"/>
              <a:t>identificar</a:t>
            </a:r>
            <a:r>
              <a:rPr lang="en-GB" sz="2400" dirty="0"/>
              <a:t> o </a:t>
            </a:r>
            <a:r>
              <a:rPr lang="en-GB" sz="2400" dirty="0" err="1"/>
              <a:t>impacto</a:t>
            </a:r>
            <a:r>
              <a:rPr lang="en-GB" sz="2400" dirty="0"/>
              <a:t> de </a:t>
            </a:r>
            <a:r>
              <a:rPr lang="en-GB" sz="2400" dirty="0" err="1"/>
              <a:t>produtos</a:t>
            </a:r>
            <a:r>
              <a:rPr lang="en-GB" sz="2400" dirty="0"/>
              <a:t> </a:t>
            </a:r>
            <a:r>
              <a:rPr lang="en-GB" sz="2400" dirty="0" err="1"/>
              <a:t>ou</a:t>
            </a:r>
            <a:r>
              <a:rPr lang="en-GB" sz="2400" dirty="0"/>
              <a:t> </a:t>
            </a:r>
            <a:r>
              <a:rPr lang="en-GB" sz="2400" dirty="0" err="1"/>
              <a:t>processos</a:t>
            </a:r>
            <a:r>
              <a:rPr lang="en-GB" sz="2400" dirty="0"/>
              <a:t> </a:t>
            </a:r>
            <a:r>
              <a:rPr lang="en-GB" sz="2400" dirty="0" err="1"/>
              <a:t>em</a:t>
            </a:r>
            <a:r>
              <a:rPr lang="en-GB" sz="2400" dirty="0"/>
              <a:t> </a:t>
            </a:r>
            <a:r>
              <a:rPr lang="en-GB" sz="2400" dirty="0" err="1"/>
              <a:t>todo</a:t>
            </a:r>
            <a:r>
              <a:rPr lang="en-GB" sz="2400" dirty="0"/>
              <a:t> o </a:t>
            </a:r>
            <a:r>
              <a:rPr lang="en-GB" sz="2400" dirty="0" err="1"/>
              <a:t>seu</a:t>
            </a:r>
            <a:r>
              <a:rPr lang="en-GB" sz="2400" dirty="0"/>
              <a:t> </a:t>
            </a:r>
            <a:r>
              <a:rPr lang="en-GB" sz="2400" dirty="0" err="1"/>
              <a:t>ciclo</a:t>
            </a:r>
            <a:r>
              <a:rPr lang="en-GB" sz="2400" dirty="0"/>
              <a:t> de </a:t>
            </a:r>
            <a:r>
              <a:rPr lang="en-GB" sz="2400" dirty="0" err="1"/>
              <a:t>vida</a:t>
            </a:r>
            <a:endParaRPr lang="en-GB" sz="2400" i="1" dirty="0"/>
          </a:p>
          <a:p>
            <a:pPr eaLnBrk="1" hangingPunct="1">
              <a:buFontTx/>
              <a:buNone/>
            </a:pPr>
            <a:endParaRPr lang="en-GB" sz="2400" dirty="0"/>
          </a:p>
        </p:txBody>
      </p:sp>
      <p:pic>
        <p:nvPicPr>
          <p:cNvPr id="1974275" name="Picture 12" descr="3M"/>
          <p:cNvPicPr>
            <a:picLocks noGrp="1" noChangeAspect="1" noChangeArrowheads="1"/>
          </p:cNvPicPr>
          <p:nvPr>
            <p:ph sz="quarter" idx="4294967295"/>
          </p:nvPr>
        </p:nvPicPr>
        <p:blipFill>
          <a:blip r:embed="rId3" cstate="print"/>
          <a:srcRect/>
          <a:stretch>
            <a:fillRect/>
          </a:stretch>
        </p:blipFill>
        <p:spPr>
          <a:xfrm>
            <a:off x="1351623" y="3886200"/>
            <a:ext cx="5506378" cy="2971800"/>
          </a:xfrm>
        </p:spPr>
      </p:pic>
      <p:pic>
        <p:nvPicPr>
          <p:cNvPr id="1974276" name="Picture 13" descr="3mlogo"/>
          <p:cNvPicPr>
            <a:picLocks noGrp="1" noChangeAspect="1" noChangeArrowheads="1"/>
          </p:cNvPicPr>
          <p:nvPr>
            <p:ph sz="quarter" idx="4294967295"/>
          </p:nvPr>
        </p:nvPicPr>
        <p:blipFill>
          <a:blip r:embed="rId4" cstate="print"/>
          <a:srcRect/>
          <a:stretch>
            <a:fillRect/>
          </a:stretch>
        </p:blipFill>
        <p:spPr>
          <a:xfrm>
            <a:off x="7239000" y="1905000"/>
            <a:ext cx="1295400" cy="6731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1" name="Rectangle 5"/>
          <p:cNvSpPr>
            <a:spLocks noChangeArrowheads="1"/>
          </p:cNvSpPr>
          <p:nvPr/>
        </p:nvSpPr>
        <p:spPr bwMode="auto">
          <a:xfrm>
            <a:off x="914400" y="1981200"/>
            <a:ext cx="7086600" cy="4114800"/>
          </a:xfrm>
          <a:prstGeom prst="rect">
            <a:avLst/>
          </a:prstGeom>
          <a:noFill/>
          <a:ln w="9525">
            <a:noFill/>
            <a:miter lim="800000"/>
            <a:headEnd/>
            <a:tailEnd/>
          </a:ln>
        </p:spPr>
        <p:txBody>
          <a:bodyPr/>
          <a:lstStyle/>
          <a:p>
            <a:pPr marL="342900" indent="-342900">
              <a:spcBef>
                <a:spcPct val="20000"/>
              </a:spcBef>
              <a:buFontTx/>
              <a:buChar char="•"/>
            </a:pPr>
            <a:endParaRPr lang="en-GB" sz="2000"/>
          </a:p>
          <a:p>
            <a:pPr marL="342900" indent="-342900">
              <a:spcBef>
                <a:spcPct val="20000"/>
              </a:spcBef>
              <a:buFontTx/>
              <a:buChar char="•"/>
            </a:pPr>
            <a:endParaRPr lang="en-GB" sz="2000"/>
          </a:p>
          <a:p>
            <a:pPr marL="342900" indent="-342900">
              <a:spcBef>
                <a:spcPct val="20000"/>
              </a:spcBef>
              <a:buFontTx/>
              <a:buChar char="•"/>
            </a:pPr>
            <a:endParaRPr lang="en-GB" sz="2000"/>
          </a:p>
          <a:p>
            <a:pPr marL="342900" indent="-342900">
              <a:spcBef>
                <a:spcPct val="20000"/>
              </a:spcBef>
              <a:buFontTx/>
              <a:buChar char="•"/>
            </a:pPr>
            <a:endParaRPr lang="en-GB" sz="2000"/>
          </a:p>
          <a:p>
            <a:pPr marL="342900" indent="-342900">
              <a:spcBef>
                <a:spcPct val="20000"/>
              </a:spcBef>
              <a:buFontTx/>
              <a:buChar char="•"/>
            </a:pPr>
            <a:r>
              <a:rPr lang="en-GB" sz="2000"/>
              <a:t>Isto é utilizado para identificar riscos e oportunidades do produto</a:t>
            </a:r>
          </a:p>
          <a:p>
            <a:pPr marL="808038" lvl="1" indent="-350838">
              <a:spcBef>
                <a:spcPct val="20000"/>
              </a:spcBef>
              <a:buFontTx/>
              <a:buChar char="–"/>
            </a:pPr>
            <a:r>
              <a:rPr lang="en-GB" sz="2000"/>
              <a:t>Riscos: perigos de um produto, grau de incerteza e viabilidade de controle da exposição</a:t>
            </a:r>
          </a:p>
          <a:p>
            <a:pPr marL="808038" lvl="1" indent="-350838">
              <a:spcBef>
                <a:spcPct val="20000"/>
              </a:spcBef>
              <a:buFontTx/>
              <a:buChar char="–"/>
            </a:pPr>
            <a:r>
              <a:rPr lang="en-GB" sz="2000"/>
              <a:t>Oportunidades: encaminha soluções para essas questões</a:t>
            </a:r>
          </a:p>
          <a:p>
            <a:pPr marL="342900" indent="-342900">
              <a:spcBef>
                <a:spcPct val="20000"/>
              </a:spcBef>
            </a:pPr>
            <a:endParaRPr lang="en-GB" sz="2000"/>
          </a:p>
        </p:txBody>
      </p:sp>
      <p:sp>
        <p:nvSpPr>
          <p:cNvPr id="1976322" name="Rectangle 7"/>
          <p:cNvSpPr>
            <a:spLocks noGrp="1" noChangeArrowheads="1"/>
          </p:cNvSpPr>
          <p:nvPr>
            <p:ph type="title" idx="4294967295"/>
          </p:nvPr>
        </p:nvSpPr>
        <p:spPr/>
        <p:txBody>
          <a:bodyPr/>
          <a:lstStyle/>
          <a:p>
            <a:pPr eaLnBrk="1" hangingPunct="1"/>
            <a:r>
              <a:rPr lang="en-GB"/>
              <a:t>Estudo de caso – 3M</a:t>
            </a:r>
          </a:p>
        </p:txBody>
      </p:sp>
      <p:sp>
        <p:nvSpPr>
          <p:cNvPr id="1976323" name="Rectangle 3"/>
          <p:cNvSpPr>
            <a:spLocks noGrp="1" noChangeArrowheads="1"/>
          </p:cNvSpPr>
          <p:nvPr>
            <p:ph type="body" sz="half" idx="4294967295"/>
          </p:nvPr>
        </p:nvSpPr>
        <p:spPr>
          <a:xfrm>
            <a:off x="914400" y="1981200"/>
            <a:ext cx="7086600" cy="4114800"/>
          </a:xfrm>
        </p:spPr>
        <p:txBody>
          <a:bodyPr/>
          <a:lstStyle/>
          <a:p>
            <a:pPr eaLnBrk="1" hangingPunct="1">
              <a:buFontTx/>
              <a:buNone/>
            </a:pPr>
            <a:r>
              <a:rPr lang="en-GB" sz="2000" b="1" u="sng"/>
              <a:t>Como a 3M está usando Gestão do Ciclo de Vida?</a:t>
            </a:r>
          </a:p>
          <a:p>
            <a:pPr eaLnBrk="1" hangingPunct="1">
              <a:buFontTx/>
              <a:buNone/>
            </a:pPr>
            <a:endParaRPr lang="en-GB" sz="2000" b="1" u="sng"/>
          </a:p>
          <a:p>
            <a:pPr eaLnBrk="1" hangingPunct="1"/>
            <a:r>
              <a:rPr lang="en-GB" sz="2000"/>
              <a:t>A 3M usa uma matriz para identificar o impacto de produtos ou processos em todo o seu ciclo de vida</a:t>
            </a:r>
            <a:endParaRPr lang="en-GB" sz="2000" i="1"/>
          </a:p>
          <a:p>
            <a:pPr eaLnBrk="1" hangingPunct="1">
              <a:buFontTx/>
              <a:buNone/>
            </a:pPr>
            <a:endParaRPr lang="en-GB" sz="2000"/>
          </a:p>
        </p:txBody>
      </p:sp>
      <p:pic>
        <p:nvPicPr>
          <p:cNvPr id="1976324" name="Picture 8" descr="3mlogo"/>
          <p:cNvPicPr>
            <a:picLocks noGrp="1" noChangeAspect="1" noChangeArrowheads="1"/>
          </p:cNvPicPr>
          <p:nvPr>
            <p:ph sz="half" idx="4294967295"/>
          </p:nvPr>
        </p:nvPicPr>
        <p:blipFill>
          <a:blip r:embed="rId3" cstate="print"/>
          <a:srcRect/>
          <a:stretch>
            <a:fillRect/>
          </a:stretch>
        </p:blipFill>
        <p:spPr>
          <a:xfrm>
            <a:off x="7315200" y="1524000"/>
            <a:ext cx="1524000" cy="792163"/>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69" name="Rectangle 3"/>
          <p:cNvSpPr>
            <a:spLocks noGrp="1" noChangeArrowheads="1"/>
          </p:cNvSpPr>
          <p:nvPr>
            <p:ph type="body" sz="half" idx="4294967295"/>
          </p:nvPr>
        </p:nvSpPr>
        <p:spPr>
          <a:xfrm>
            <a:off x="0" y="1143000"/>
            <a:ext cx="9144000" cy="4114800"/>
          </a:xfrm>
        </p:spPr>
        <p:txBody>
          <a:bodyPr/>
          <a:lstStyle/>
          <a:p>
            <a:pPr eaLnBrk="1" hangingPunct="1">
              <a:lnSpc>
                <a:spcPct val="90000"/>
              </a:lnSpc>
            </a:pPr>
            <a:r>
              <a:rPr lang="en-GB" sz="2400" dirty="0"/>
              <a:t>A BASF tem a </a:t>
            </a:r>
            <a:r>
              <a:rPr lang="en-GB" sz="2400" dirty="0" err="1"/>
              <a:t>ferramenta</a:t>
            </a:r>
            <a:r>
              <a:rPr lang="en-GB" sz="2400" dirty="0"/>
              <a:t> “</a:t>
            </a:r>
            <a:r>
              <a:rPr lang="en-GB" sz="2400" dirty="0" err="1"/>
              <a:t>Análise</a:t>
            </a:r>
            <a:r>
              <a:rPr lang="en-GB" sz="2400" dirty="0"/>
              <a:t> de </a:t>
            </a:r>
            <a:r>
              <a:rPr lang="en-GB" sz="2400" dirty="0" err="1"/>
              <a:t>Sócio</a:t>
            </a:r>
            <a:r>
              <a:rPr lang="en-GB" sz="2400" dirty="0"/>
              <a:t>-Eco-</a:t>
            </a:r>
            <a:r>
              <a:rPr lang="en-GB" sz="2400" dirty="0" err="1"/>
              <a:t>Eficiência</a:t>
            </a:r>
            <a:r>
              <a:rPr lang="en-GB" sz="2400" dirty="0"/>
              <a:t>” </a:t>
            </a:r>
          </a:p>
          <a:p>
            <a:pPr eaLnBrk="1" hangingPunct="1">
              <a:lnSpc>
                <a:spcPct val="90000"/>
              </a:lnSpc>
              <a:buFontTx/>
              <a:buNone/>
            </a:pPr>
            <a:r>
              <a:rPr lang="en-US" altLang="zh-CN" sz="2400" dirty="0">
                <a:ea typeface="SimSun"/>
                <a:cs typeface="SimSun"/>
              </a:rPr>
              <a:t>	(</a:t>
            </a:r>
            <a:r>
              <a:rPr lang="en-US" altLang="zh-CN" sz="2400" i="1" dirty="0" err="1">
                <a:ea typeface="SimSun"/>
                <a:cs typeface="SimSun"/>
              </a:rPr>
              <a:t>SEEbalance</a:t>
            </a:r>
            <a:r>
              <a:rPr lang="en-US" altLang="zh-CN" sz="2400" dirty="0">
                <a:ea typeface="SimSun"/>
                <a:cs typeface="SimSun"/>
              </a:rPr>
              <a:t>®)</a:t>
            </a:r>
            <a:r>
              <a:rPr lang="en-GB" sz="2400" dirty="0"/>
              <a:t>l</a:t>
            </a:r>
          </a:p>
          <a:p>
            <a:pPr eaLnBrk="1" hangingPunct="1">
              <a:lnSpc>
                <a:spcPct val="90000"/>
              </a:lnSpc>
              <a:buFontTx/>
              <a:buNone/>
            </a:pPr>
            <a:endParaRPr lang="en-GB" sz="2400" dirty="0"/>
          </a:p>
          <a:p>
            <a:pPr eaLnBrk="1" hangingPunct="1">
              <a:lnSpc>
                <a:spcPct val="90000"/>
              </a:lnSpc>
            </a:pPr>
            <a:r>
              <a:rPr lang="en-GB" sz="2800" dirty="0" err="1"/>
              <a:t>Eles</a:t>
            </a:r>
            <a:r>
              <a:rPr lang="en-GB" sz="2800" dirty="0"/>
              <a:t> </a:t>
            </a:r>
            <a:r>
              <a:rPr lang="en-GB" sz="2800" dirty="0" err="1"/>
              <a:t>usam</a:t>
            </a:r>
            <a:r>
              <a:rPr lang="en-GB" sz="2800" dirty="0"/>
              <a:t> a </a:t>
            </a:r>
            <a:r>
              <a:rPr lang="en-GB" sz="2800" dirty="0" err="1"/>
              <a:t>Análise</a:t>
            </a:r>
            <a:r>
              <a:rPr lang="en-GB" sz="2800" dirty="0"/>
              <a:t> de Eco-</a:t>
            </a:r>
            <a:r>
              <a:rPr lang="en-GB" sz="2800" dirty="0" err="1"/>
              <a:t>eficiência</a:t>
            </a:r>
            <a:r>
              <a:rPr lang="en-GB" sz="2800" dirty="0"/>
              <a:t> </a:t>
            </a:r>
            <a:r>
              <a:rPr lang="en-GB" sz="2800" dirty="0" err="1"/>
              <a:t>ou</a:t>
            </a:r>
            <a:r>
              <a:rPr lang="en-GB" sz="2800" dirty="0"/>
              <a:t> </a:t>
            </a:r>
            <a:r>
              <a:rPr lang="en-US" altLang="zh-CN" sz="2800" i="1" dirty="0" err="1">
                <a:ea typeface="SimSun"/>
                <a:cs typeface="SimSun"/>
              </a:rPr>
              <a:t>SEEbalance</a:t>
            </a:r>
            <a:r>
              <a:rPr lang="en-US" altLang="zh-CN" sz="2800" dirty="0">
                <a:ea typeface="SimSun"/>
                <a:cs typeface="SimSun"/>
              </a:rPr>
              <a:t>® para:</a:t>
            </a:r>
          </a:p>
          <a:p>
            <a:pPr lvl="1" eaLnBrk="1" hangingPunct="1">
              <a:lnSpc>
                <a:spcPct val="90000"/>
              </a:lnSpc>
            </a:pPr>
            <a:r>
              <a:rPr lang="en-US" altLang="zh-CN" sz="2400" dirty="0" err="1">
                <a:ea typeface="SimSun"/>
                <a:cs typeface="SimSun"/>
              </a:rPr>
              <a:t>Decisões</a:t>
            </a:r>
            <a:r>
              <a:rPr lang="en-US" altLang="zh-CN" sz="2400" dirty="0">
                <a:ea typeface="SimSun"/>
                <a:cs typeface="SimSun"/>
              </a:rPr>
              <a:t> </a:t>
            </a:r>
            <a:r>
              <a:rPr lang="en-US" altLang="zh-CN" sz="2400" dirty="0" err="1">
                <a:ea typeface="SimSun"/>
                <a:cs typeface="SimSun"/>
              </a:rPr>
              <a:t>estratégicas</a:t>
            </a:r>
            <a:r>
              <a:rPr lang="en-US" altLang="zh-CN" sz="2400" dirty="0">
                <a:ea typeface="SimSun"/>
                <a:cs typeface="SimSun"/>
              </a:rPr>
              <a:t> </a:t>
            </a:r>
            <a:r>
              <a:rPr lang="en-US" altLang="zh-CN" sz="2400" dirty="0" err="1">
                <a:ea typeface="SimSun"/>
                <a:cs typeface="SimSun"/>
              </a:rPr>
              <a:t>sobre</a:t>
            </a:r>
            <a:r>
              <a:rPr lang="en-US" altLang="zh-CN" sz="2400" dirty="0">
                <a:ea typeface="SimSun"/>
                <a:cs typeface="SimSun"/>
              </a:rPr>
              <a:t> </a:t>
            </a:r>
            <a:r>
              <a:rPr lang="en-US" altLang="zh-CN" sz="2400" dirty="0" err="1">
                <a:ea typeface="SimSun"/>
                <a:cs typeface="SimSun"/>
              </a:rPr>
              <a:t>investimentos</a:t>
            </a:r>
            <a:r>
              <a:rPr lang="en-US" altLang="zh-CN" sz="2400" dirty="0">
                <a:ea typeface="SimSun"/>
                <a:cs typeface="SimSun"/>
              </a:rPr>
              <a:t>, </a:t>
            </a:r>
            <a:r>
              <a:rPr lang="en-US" altLang="zh-CN" sz="2400" dirty="0" err="1">
                <a:ea typeface="SimSun"/>
                <a:cs typeface="SimSun"/>
              </a:rPr>
              <a:t>produtos</a:t>
            </a:r>
            <a:r>
              <a:rPr lang="en-US" altLang="zh-CN" sz="2400" dirty="0">
                <a:ea typeface="SimSun"/>
                <a:cs typeface="SimSun"/>
              </a:rPr>
              <a:t> e </a:t>
            </a:r>
            <a:r>
              <a:rPr lang="en-US" altLang="zh-CN" sz="2400" dirty="0" err="1">
                <a:ea typeface="SimSun"/>
                <a:cs typeface="SimSun"/>
              </a:rPr>
              <a:t>mercados</a:t>
            </a:r>
            <a:r>
              <a:rPr lang="en-US" altLang="zh-CN" sz="2400" dirty="0">
                <a:ea typeface="SimSun"/>
                <a:cs typeface="SimSun"/>
              </a:rPr>
              <a:t>.</a:t>
            </a:r>
            <a:endParaRPr lang="da-DK" altLang="zh-CN" sz="2400" dirty="0">
              <a:ea typeface="SimSun"/>
              <a:cs typeface="SimSun"/>
            </a:endParaRPr>
          </a:p>
          <a:p>
            <a:pPr lvl="1" eaLnBrk="1" hangingPunct="1">
              <a:lnSpc>
                <a:spcPct val="90000"/>
              </a:lnSpc>
            </a:pPr>
            <a:r>
              <a:rPr lang="en-US" altLang="zh-CN" sz="2400" dirty="0" err="1">
                <a:ea typeface="SimSun"/>
                <a:cs typeface="SimSun"/>
              </a:rPr>
              <a:t>Comparação</a:t>
            </a:r>
            <a:r>
              <a:rPr lang="en-US" altLang="zh-CN" sz="2400" dirty="0">
                <a:ea typeface="SimSun"/>
                <a:cs typeface="SimSun"/>
              </a:rPr>
              <a:t> de </a:t>
            </a:r>
            <a:r>
              <a:rPr lang="en-US" altLang="zh-CN" sz="2400" dirty="0" err="1">
                <a:ea typeface="SimSun"/>
                <a:cs typeface="SimSun"/>
              </a:rPr>
              <a:t>locais</a:t>
            </a:r>
            <a:r>
              <a:rPr lang="en-US" altLang="zh-CN" sz="2400" dirty="0">
                <a:ea typeface="SimSun"/>
                <a:cs typeface="SimSun"/>
              </a:rPr>
              <a:t> de </a:t>
            </a:r>
            <a:r>
              <a:rPr lang="en-US" altLang="zh-CN" sz="2400" dirty="0" err="1">
                <a:ea typeface="SimSun"/>
                <a:cs typeface="SimSun"/>
              </a:rPr>
              <a:t>produção</a:t>
            </a:r>
            <a:r>
              <a:rPr lang="en-US" altLang="zh-CN" sz="2400" dirty="0">
                <a:ea typeface="SimSun"/>
                <a:cs typeface="SimSun"/>
              </a:rPr>
              <a:t> e </a:t>
            </a:r>
            <a:r>
              <a:rPr lang="en-US" altLang="zh-CN" sz="2400" dirty="0" err="1">
                <a:ea typeface="SimSun"/>
                <a:cs typeface="SimSun"/>
              </a:rPr>
              <a:t>mercados</a:t>
            </a:r>
            <a:r>
              <a:rPr lang="en-US" altLang="zh-CN" sz="2400" dirty="0">
                <a:ea typeface="SimSun"/>
                <a:cs typeface="SimSun"/>
              </a:rPr>
              <a:t>.</a:t>
            </a:r>
            <a:endParaRPr lang="da-DK" altLang="zh-CN" sz="2400" dirty="0">
              <a:ea typeface="SimSun"/>
              <a:cs typeface="SimSun"/>
            </a:endParaRPr>
          </a:p>
          <a:p>
            <a:pPr lvl="1" eaLnBrk="1" hangingPunct="1">
              <a:lnSpc>
                <a:spcPct val="90000"/>
              </a:lnSpc>
            </a:pPr>
            <a:r>
              <a:rPr lang="en-US" altLang="zh-CN" sz="2400" dirty="0" err="1">
                <a:ea typeface="SimSun"/>
                <a:cs typeface="SimSun"/>
              </a:rPr>
              <a:t>Priorização</a:t>
            </a:r>
            <a:r>
              <a:rPr lang="en-US" altLang="zh-CN" sz="2400" dirty="0">
                <a:ea typeface="SimSun"/>
                <a:cs typeface="SimSun"/>
              </a:rPr>
              <a:t> de </a:t>
            </a:r>
            <a:r>
              <a:rPr lang="en-US" altLang="zh-CN" sz="2400" dirty="0" err="1">
                <a:ea typeface="SimSun"/>
                <a:cs typeface="SimSun"/>
              </a:rPr>
              <a:t>desenvolvimento</a:t>
            </a:r>
            <a:r>
              <a:rPr lang="en-US" altLang="zh-CN" sz="2400" dirty="0">
                <a:ea typeface="SimSun"/>
                <a:cs typeface="SimSun"/>
              </a:rPr>
              <a:t> e </a:t>
            </a:r>
            <a:r>
              <a:rPr lang="en-US" altLang="zh-CN" sz="2400" dirty="0" err="1">
                <a:ea typeface="SimSun"/>
                <a:cs typeface="SimSun"/>
              </a:rPr>
              <a:t>pesquisa</a:t>
            </a:r>
            <a:r>
              <a:rPr lang="en-US" altLang="zh-CN" sz="2400" dirty="0">
                <a:ea typeface="SimSun"/>
                <a:cs typeface="SimSun"/>
              </a:rPr>
              <a:t> de </a:t>
            </a:r>
            <a:r>
              <a:rPr lang="en-US" altLang="zh-CN" sz="2400" dirty="0" err="1">
                <a:ea typeface="SimSun"/>
                <a:cs typeface="SimSun"/>
              </a:rPr>
              <a:t>produto</a:t>
            </a:r>
            <a:r>
              <a:rPr lang="en-US" altLang="zh-CN" sz="2400" dirty="0">
                <a:ea typeface="SimSun"/>
                <a:cs typeface="SimSun"/>
              </a:rPr>
              <a:t>.</a:t>
            </a:r>
            <a:endParaRPr lang="da-DK" altLang="zh-CN" sz="2400" dirty="0">
              <a:ea typeface="SimSun"/>
              <a:cs typeface="SimSun"/>
            </a:endParaRPr>
          </a:p>
          <a:p>
            <a:pPr lvl="1" eaLnBrk="1" hangingPunct="1">
              <a:lnSpc>
                <a:spcPct val="90000"/>
              </a:lnSpc>
            </a:pPr>
            <a:r>
              <a:rPr lang="en-US" altLang="zh-CN" sz="2400" dirty="0" err="1">
                <a:ea typeface="SimSun"/>
                <a:cs typeface="SimSun"/>
              </a:rPr>
              <a:t>Discussão</a:t>
            </a:r>
            <a:r>
              <a:rPr lang="en-US" altLang="zh-CN" sz="2400" dirty="0">
                <a:ea typeface="SimSun"/>
                <a:cs typeface="SimSun"/>
              </a:rPr>
              <a:t> com </a:t>
            </a:r>
            <a:r>
              <a:rPr lang="en-US" altLang="zh-CN" sz="2400" dirty="0" err="1">
                <a:ea typeface="SimSun"/>
                <a:cs typeface="SimSun"/>
              </a:rPr>
              <a:t>fazedores</a:t>
            </a:r>
            <a:r>
              <a:rPr lang="en-US" altLang="zh-CN" sz="2400" dirty="0">
                <a:ea typeface="SimSun"/>
                <a:cs typeface="SimSun"/>
              </a:rPr>
              <a:t> de </a:t>
            </a:r>
            <a:r>
              <a:rPr lang="en-US" altLang="zh-CN" sz="2400" dirty="0" err="1">
                <a:ea typeface="SimSun"/>
                <a:cs typeface="SimSun"/>
              </a:rPr>
              <a:t>opinião</a:t>
            </a:r>
            <a:r>
              <a:rPr lang="en-US" altLang="zh-CN" sz="2400" dirty="0">
                <a:ea typeface="SimSun"/>
                <a:cs typeface="SimSun"/>
              </a:rPr>
              <a:t> para </a:t>
            </a:r>
            <a:r>
              <a:rPr lang="en-US" altLang="zh-CN" sz="2400" dirty="0" err="1">
                <a:ea typeface="SimSun"/>
                <a:cs typeface="SimSun"/>
              </a:rPr>
              <a:t>decisões</a:t>
            </a:r>
            <a:r>
              <a:rPr lang="en-US" altLang="zh-CN" sz="2400" dirty="0">
                <a:ea typeface="SimSun"/>
                <a:cs typeface="SimSun"/>
              </a:rPr>
              <a:t> </a:t>
            </a:r>
            <a:r>
              <a:rPr lang="en-US" altLang="zh-CN" sz="2400" dirty="0" err="1">
                <a:ea typeface="SimSun"/>
                <a:cs typeface="SimSun"/>
              </a:rPr>
              <a:t>políticas</a:t>
            </a:r>
            <a:r>
              <a:rPr lang="en-US" altLang="zh-CN" sz="2400" dirty="0">
                <a:ea typeface="SimSun"/>
                <a:cs typeface="SimSun"/>
              </a:rPr>
              <a:t>.</a:t>
            </a:r>
            <a:endParaRPr lang="da-DK" altLang="zh-CN" sz="2400" dirty="0">
              <a:ea typeface="SimSun"/>
              <a:cs typeface="SimSun"/>
            </a:endParaRPr>
          </a:p>
          <a:p>
            <a:pPr lvl="1" eaLnBrk="1" hangingPunct="1">
              <a:lnSpc>
                <a:spcPct val="90000"/>
              </a:lnSpc>
            </a:pPr>
            <a:r>
              <a:rPr lang="en-US" altLang="zh-CN" sz="2400" i="1" dirty="0">
                <a:ea typeface="SimSun"/>
                <a:cs typeface="SimSun"/>
              </a:rPr>
              <a:t>Marketing</a:t>
            </a:r>
            <a:r>
              <a:rPr lang="en-US" altLang="zh-CN" sz="2400" dirty="0">
                <a:ea typeface="SimSun"/>
                <a:cs typeface="SimSun"/>
              </a:rPr>
              <a:t>, </a:t>
            </a:r>
            <a:r>
              <a:rPr lang="en-US" altLang="zh-CN" sz="2400" dirty="0" err="1">
                <a:ea typeface="SimSun"/>
                <a:cs typeface="SimSun"/>
              </a:rPr>
              <a:t>apoio</a:t>
            </a:r>
            <a:r>
              <a:rPr lang="en-US" altLang="zh-CN" sz="2400" dirty="0">
                <a:ea typeface="SimSun"/>
                <a:cs typeface="SimSun"/>
              </a:rPr>
              <a:t> a </a:t>
            </a:r>
            <a:r>
              <a:rPr lang="en-US" altLang="zh-CN" sz="2400" dirty="0" err="1">
                <a:ea typeface="SimSun"/>
                <a:cs typeface="SimSun"/>
              </a:rPr>
              <a:t>clientes</a:t>
            </a:r>
            <a:r>
              <a:rPr lang="en-US" altLang="zh-CN" sz="2400" dirty="0">
                <a:ea typeface="SimSun"/>
                <a:cs typeface="SimSun"/>
              </a:rPr>
              <a:t> </a:t>
            </a:r>
            <a:r>
              <a:rPr lang="en-US" altLang="zh-CN" sz="2400" dirty="0" err="1">
                <a:ea typeface="SimSun"/>
                <a:cs typeface="SimSun"/>
              </a:rPr>
              <a:t>externos</a:t>
            </a:r>
            <a:r>
              <a:rPr lang="en-US" altLang="zh-CN" sz="2400" dirty="0">
                <a:ea typeface="SimSun"/>
                <a:cs typeface="SimSun"/>
              </a:rPr>
              <a:t> e </a:t>
            </a:r>
            <a:r>
              <a:rPr lang="en-US" altLang="zh-CN" sz="2400" dirty="0" err="1">
                <a:ea typeface="SimSun"/>
                <a:cs typeface="SimSun"/>
              </a:rPr>
              <a:t>aceitação</a:t>
            </a:r>
            <a:r>
              <a:rPr lang="en-US" altLang="zh-CN" sz="2400" dirty="0">
                <a:ea typeface="SimSun"/>
                <a:cs typeface="SimSun"/>
              </a:rPr>
              <a:t> social de </a:t>
            </a:r>
            <a:r>
              <a:rPr lang="en-US" altLang="zh-CN" sz="2400" dirty="0" err="1">
                <a:ea typeface="SimSun"/>
                <a:cs typeface="SimSun"/>
              </a:rPr>
              <a:t>produtos</a:t>
            </a:r>
            <a:r>
              <a:rPr lang="en-US" altLang="zh-CN" sz="2400" dirty="0">
                <a:ea typeface="SimSun"/>
                <a:cs typeface="SimSun"/>
              </a:rPr>
              <a:t>.</a:t>
            </a:r>
            <a:endParaRPr lang="da-DK" altLang="zh-CN" sz="2400" dirty="0">
              <a:ea typeface="SimSun"/>
              <a:cs typeface="SimSun"/>
            </a:endParaRPr>
          </a:p>
          <a:p>
            <a:pPr lvl="1" eaLnBrk="1" hangingPunct="1">
              <a:lnSpc>
                <a:spcPct val="90000"/>
              </a:lnSpc>
            </a:pPr>
            <a:r>
              <a:rPr lang="en-US" altLang="zh-CN" sz="2400" dirty="0">
                <a:ea typeface="SimSun"/>
                <a:cs typeface="SimSun"/>
              </a:rPr>
              <a:t>Para </a:t>
            </a:r>
            <a:r>
              <a:rPr lang="en-US" altLang="zh-CN" sz="2400" dirty="0" err="1">
                <a:ea typeface="SimSun"/>
                <a:cs typeface="SimSun"/>
              </a:rPr>
              <a:t>questões</a:t>
            </a:r>
            <a:r>
              <a:rPr lang="en-US" altLang="zh-CN" sz="2400" dirty="0">
                <a:ea typeface="SimSun"/>
                <a:cs typeface="SimSun"/>
              </a:rPr>
              <a:t> de </a:t>
            </a:r>
            <a:r>
              <a:rPr lang="en-US" altLang="zh-CN" sz="2400" dirty="0" err="1">
                <a:ea typeface="SimSun"/>
                <a:cs typeface="SimSun"/>
              </a:rPr>
              <a:t>comunicação</a:t>
            </a:r>
            <a:r>
              <a:rPr lang="en-US" altLang="zh-CN" sz="2400" dirty="0">
                <a:ea typeface="SimSun"/>
                <a:cs typeface="SimSun"/>
              </a:rPr>
              <a:t>, </a:t>
            </a:r>
            <a:r>
              <a:rPr lang="en-US" altLang="zh-CN" sz="2400" dirty="0" err="1">
                <a:ea typeface="SimSun"/>
                <a:cs typeface="SimSun"/>
              </a:rPr>
              <a:t>como</a:t>
            </a:r>
            <a:r>
              <a:rPr lang="en-US" altLang="zh-CN" sz="2400" dirty="0">
                <a:ea typeface="SimSun"/>
                <a:cs typeface="SimSun"/>
              </a:rPr>
              <a:t> </a:t>
            </a:r>
            <a:r>
              <a:rPr lang="en-US" altLang="zh-CN" sz="2400" dirty="0" err="1">
                <a:ea typeface="SimSun"/>
                <a:cs typeface="SimSun"/>
              </a:rPr>
              <a:t>por</a:t>
            </a:r>
            <a:r>
              <a:rPr lang="en-US" altLang="zh-CN" sz="2400" dirty="0">
                <a:ea typeface="SimSun"/>
                <a:cs typeface="SimSun"/>
              </a:rPr>
              <a:t> </a:t>
            </a:r>
            <a:r>
              <a:rPr lang="en-US" altLang="zh-CN" sz="2400" dirty="0" err="1">
                <a:ea typeface="SimSun"/>
                <a:cs typeface="SimSun"/>
              </a:rPr>
              <a:t>exemplo</a:t>
            </a:r>
            <a:r>
              <a:rPr lang="en-US" altLang="zh-CN" sz="2400" dirty="0">
                <a:ea typeface="SimSun"/>
                <a:cs typeface="SimSun"/>
              </a:rPr>
              <a:t> </a:t>
            </a:r>
            <a:r>
              <a:rPr lang="en-US" altLang="zh-CN" sz="2400" dirty="0" err="1">
                <a:ea typeface="SimSun"/>
                <a:cs typeface="SimSun"/>
              </a:rPr>
              <a:t>relatórios</a:t>
            </a:r>
            <a:r>
              <a:rPr lang="en-US" altLang="zh-CN" sz="2400" dirty="0">
                <a:ea typeface="SimSun"/>
                <a:cs typeface="SimSun"/>
              </a:rPr>
              <a:t> de </a:t>
            </a:r>
            <a:r>
              <a:rPr lang="en-US" altLang="zh-CN" sz="2400" dirty="0" err="1">
                <a:ea typeface="SimSun"/>
                <a:cs typeface="SimSun"/>
              </a:rPr>
              <a:t>sustentabilidade</a:t>
            </a:r>
            <a:r>
              <a:rPr lang="en-US" altLang="zh-CN" sz="2400" dirty="0">
                <a:ea typeface="SimSun"/>
                <a:cs typeface="SimSun"/>
              </a:rPr>
              <a:t> da </a:t>
            </a:r>
            <a:r>
              <a:rPr lang="en-US" altLang="zh-CN" sz="2400" dirty="0" err="1">
                <a:ea typeface="SimSun"/>
                <a:cs typeface="SimSun"/>
              </a:rPr>
              <a:t>corporação</a:t>
            </a:r>
            <a:r>
              <a:rPr lang="en-US" altLang="zh-CN" sz="2400" dirty="0">
                <a:ea typeface="SimSun"/>
                <a:cs typeface="SimSun"/>
              </a:rPr>
              <a:t>.</a:t>
            </a:r>
            <a:endParaRPr lang="en-GB" sz="2400" dirty="0"/>
          </a:p>
        </p:txBody>
      </p:sp>
      <p:sp>
        <p:nvSpPr>
          <p:cNvPr id="1978370" name="Rectangle 6"/>
          <p:cNvSpPr>
            <a:spLocks noGrp="1" noChangeArrowheads="1"/>
          </p:cNvSpPr>
          <p:nvPr>
            <p:ph type="title" idx="4294967295"/>
          </p:nvPr>
        </p:nvSpPr>
        <p:spPr/>
        <p:txBody>
          <a:bodyPr/>
          <a:lstStyle/>
          <a:p>
            <a:pPr eaLnBrk="1" hangingPunct="1"/>
            <a:r>
              <a:rPr lang="en-GB"/>
              <a:t>Estudo de caso – BASF</a:t>
            </a:r>
          </a:p>
        </p:txBody>
      </p:sp>
      <p:pic>
        <p:nvPicPr>
          <p:cNvPr id="1978371" name="Picture 8" descr="BASFlogoblackontransparent"/>
          <p:cNvPicPr>
            <a:picLocks noGrp="1" noChangeAspect="1" noChangeArrowheads="1"/>
          </p:cNvPicPr>
          <p:nvPr>
            <p:ph sz="half" idx="4294967295"/>
          </p:nvPr>
        </p:nvPicPr>
        <p:blipFill>
          <a:blip r:embed="rId3" cstate="print"/>
          <a:srcRect/>
          <a:stretch>
            <a:fillRect/>
          </a:stretch>
        </p:blipFill>
        <p:spPr>
          <a:xfrm>
            <a:off x="6934200" y="0"/>
            <a:ext cx="2209800" cy="11049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7" name="Rectangle 3"/>
          <p:cNvSpPr>
            <a:spLocks noGrp="1" noChangeArrowheads="1"/>
          </p:cNvSpPr>
          <p:nvPr>
            <p:ph type="body" sz="half" idx="4294967295"/>
          </p:nvPr>
        </p:nvSpPr>
        <p:spPr>
          <a:xfrm>
            <a:off x="685800" y="1371600"/>
            <a:ext cx="6477000" cy="4114800"/>
          </a:xfrm>
        </p:spPr>
        <p:txBody>
          <a:bodyPr/>
          <a:lstStyle/>
          <a:p>
            <a:pPr eaLnBrk="1" hangingPunct="1"/>
            <a:r>
              <a:rPr lang="en-GB" altLang="zh-CN" sz="2400" dirty="0">
                <a:ea typeface="SimSun"/>
                <a:cs typeface="SimSun"/>
              </a:rPr>
              <a:t>A </a:t>
            </a:r>
            <a:r>
              <a:rPr lang="en-GB" altLang="zh-CN" sz="2400" dirty="0" err="1">
                <a:ea typeface="SimSun"/>
                <a:cs typeface="SimSun"/>
              </a:rPr>
              <a:t>aplicação</a:t>
            </a:r>
            <a:r>
              <a:rPr lang="en-GB" altLang="zh-CN" sz="2400" dirty="0">
                <a:ea typeface="SimSun"/>
                <a:cs typeface="SimSun"/>
              </a:rPr>
              <a:t> da </a:t>
            </a:r>
            <a:r>
              <a:rPr lang="en-GB" altLang="zh-CN" sz="2400" dirty="0" err="1">
                <a:ea typeface="SimSun"/>
                <a:cs typeface="SimSun"/>
              </a:rPr>
              <a:t>ferramenta</a:t>
            </a:r>
            <a:r>
              <a:rPr lang="en-GB" altLang="zh-CN" sz="2400" dirty="0">
                <a:ea typeface="SimSun"/>
                <a:cs typeface="SimSun"/>
              </a:rPr>
              <a:t> </a:t>
            </a:r>
            <a:r>
              <a:rPr lang="en-GB" altLang="zh-CN" sz="2400" dirty="0" err="1">
                <a:ea typeface="SimSun"/>
                <a:cs typeface="SimSun"/>
              </a:rPr>
              <a:t>permite</a:t>
            </a:r>
            <a:r>
              <a:rPr lang="en-GB" altLang="zh-CN" sz="2400" dirty="0">
                <a:ea typeface="SimSun"/>
                <a:cs typeface="SimSun"/>
              </a:rPr>
              <a:t> à BASF a </a:t>
            </a:r>
            <a:r>
              <a:rPr lang="en-GB" altLang="zh-CN" sz="2400" dirty="0" err="1">
                <a:ea typeface="SimSun"/>
                <a:cs typeface="SimSun"/>
              </a:rPr>
              <a:t>comparação</a:t>
            </a:r>
            <a:r>
              <a:rPr lang="en-GB" altLang="zh-CN" sz="2400" dirty="0">
                <a:ea typeface="SimSun"/>
                <a:cs typeface="SimSun"/>
              </a:rPr>
              <a:t> de </a:t>
            </a:r>
            <a:r>
              <a:rPr lang="en-GB" altLang="zh-CN" sz="2400" dirty="0" err="1">
                <a:ea typeface="SimSun"/>
                <a:cs typeface="SimSun"/>
              </a:rPr>
              <a:t>produtos</a:t>
            </a:r>
            <a:r>
              <a:rPr lang="en-GB" altLang="zh-CN" sz="2400" dirty="0">
                <a:ea typeface="SimSun"/>
                <a:cs typeface="SimSun"/>
              </a:rPr>
              <a:t>, </a:t>
            </a:r>
            <a:r>
              <a:rPr lang="en-GB" altLang="zh-CN" sz="2400" dirty="0" err="1">
                <a:ea typeface="SimSun"/>
                <a:cs typeface="SimSun"/>
              </a:rPr>
              <a:t>em</a:t>
            </a:r>
            <a:r>
              <a:rPr lang="en-GB" altLang="zh-CN" sz="2400" dirty="0">
                <a:ea typeface="SimSun"/>
                <a:cs typeface="SimSun"/>
              </a:rPr>
              <a:t> </a:t>
            </a:r>
            <a:r>
              <a:rPr lang="en-GB" altLang="zh-CN" sz="2400" dirty="0" err="1">
                <a:ea typeface="SimSun"/>
                <a:cs typeface="SimSun"/>
              </a:rPr>
              <a:t>relação</a:t>
            </a:r>
            <a:r>
              <a:rPr lang="en-GB" altLang="zh-CN" sz="2400" dirty="0">
                <a:ea typeface="SimSun"/>
                <a:cs typeface="SimSun"/>
              </a:rPr>
              <a:t> a </a:t>
            </a:r>
            <a:r>
              <a:rPr lang="en-GB" altLang="zh-CN" sz="2400" dirty="0" err="1">
                <a:ea typeface="SimSun"/>
                <a:cs typeface="SimSun"/>
              </a:rPr>
              <a:t>vários</a:t>
            </a:r>
            <a:r>
              <a:rPr lang="en-GB" altLang="zh-CN" sz="2400" dirty="0">
                <a:ea typeface="SimSun"/>
                <a:cs typeface="SimSun"/>
              </a:rPr>
              <a:t> </a:t>
            </a:r>
            <a:r>
              <a:rPr lang="en-GB" altLang="zh-CN" sz="2400" dirty="0" err="1">
                <a:ea typeface="SimSun"/>
                <a:cs typeface="SimSun"/>
              </a:rPr>
              <a:t>critérios</a:t>
            </a:r>
            <a:r>
              <a:rPr lang="en-GB" altLang="zh-CN" sz="2400" dirty="0">
                <a:ea typeface="SimSun"/>
                <a:cs typeface="SimSun"/>
              </a:rPr>
              <a:t>.</a:t>
            </a:r>
          </a:p>
          <a:p>
            <a:pPr lvl="1" eaLnBrk="1" hangingPunct="1"/>
            <a:endParaRPr lang="en-GB" sz="2000" dirty="0"/>
          </a:p>
        </p:txBody>
      </p:sp>
      <p:pic>
        <p:nvPicPr>
          <p:cNvPr id="1980418" name="Picture 6" descr="BASF 2by2 Matrix"/>
          <p:cNvPicPr>
            <a:picLocks noChangeAspect="1" noChangeArrowheads="1"/>
          </p:cNvPicPr>
          <p:nvPr/>
        </p:nvPicPr>
        <p:blipFill>
          <a:blip r:embed="rId3" cstate="print"/>
          <a:srcRect/>
          <a:stretch>
            <a:fillRect/>
          </a:stretch>
        </p:blipFill>
        <p:spPr bwMode="auto">
          <a:xfrm>
            <a:off x="0" y="3028948"/>
            <a:ext cx="4928743" cy="2838591"/>
          </a:xfrm>
          <a:prstGeom prst="rect">
            <a:avLst/>
          </a:prstGeom>
          <a:noFill/>
          <a:ln w="9525">
            <a:noFill/>
            <a:miter lim="800000"/>
            <a:headEnd/>
            <a:tailEnd/>
          </a:ln>
        </p:spPr>
      </p:pic>
      <p:sp>
        <p:nvSpPr>
          <p:cNvPr id="1980419" name="Rectangle 8"/>
          <p:cNvSpPr>
            <a:spLocks noGrp="1" noChangeArrowheads="1"/>
          </p:cNvSpPr>
          <p:nvPr>
            <p:ph type="title" idx="4294967295"/>
          </p:nvPr>
        </p:nvSpPr>
        <p:spPr/>
        <p:txBody>
          <a:bodyPr/>
          <a:lstStyle/>
          <a:p>
            <a:pPr eaLnBrk="1" hangingPunct="1"/>
            <a:r>
              <a:rPr lang="en-GB"/>
              <a:t>Estudo de caso – BASF</a:t>
            </a:r>
          </a:p>
        </p:txBody>
      </p:sp>
      <p:pic>
        <p:nvPicPr>
          <p:cNvPr id="1980420" name="Picture 10" descr="seecube_e"/>
          <p:cNvPicPr>
            <a:picLocks noGrp="1" noChangeAspect="1" noChangeArrowheads="1"/>
          </p:cNvPicPr>
          <p:nvPr>
            <p:ph sz="quarter" idx="4294967295"/>
          </p:nvPr>
        </p:nvPicPr>
        <p:blipFill>
          <a:blip r:embed="rId4" cstate="print"/>
          <a:srcRect/>
          <a:stretch>
            <a:fillRect/>
          </a:stretch>
        </p:blipFill>
        <p:spPr>
          <a:xfrm>
            <a:off x="4981662" y="2563086"/>
            <a:ext cx="4162338" cy="3770313"/>
          </a:xfrm>
        </p:spPr>
      </p:pic>
      <p:pic>
        <p:nvPicPr>
          <p:cNvPr id="1980421" name="Picture 12" descr="BASFlogoblackontransparent"/>
          <p:cNvPicPr>
            <a:picLocks noGrp="1" noChangeAspect="1" noChangeArrowheads="1"/>
          </p:cNvPicPr>
          <p:nvPr>
            <p:ph sz="quarter" idx="4294967295"/>
          </p:nvPr>
        </p:nvPicPr>
        <p:blipFill>
          <a:blip r:embed="rId5" cstate="print"/>
          <a:srcRect/>
          <a:stretch>
            <a:fillRect/>
          </a:stretch>
        </p:blipFill>
        <p:spPr>
          <a:xfrm>
            <a:off x="6934200" y="228600"/>
            <a:ext cx="1905000" cy="9525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457200" y="1295400"/>
            <a:ext cx="8305800" cy="4724400"/>
          </a:xfrm>
          <a:noFill/>
        </p:spPr>
        <p:txBody>
          <a:bodyPr lIns="92075" tIns="46038" rIns="92075" bIns="46038"/>
          <a:lstStyle/>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Fluxo intermediário: </a:t>
            </a:r>
            <a:r>
              <a:rPr lang="pt-BR" sz="2400" dirty="0">
                <a:solidFill>
                  <a:schemeClr val="tx1"/>
                </a:solidFill>
                <a:latin typeface="Calibri" pitchFamily="34" charset="0"/>
              </a:rPr>
              <a:t>fluxo de produto, material ou energia que ocorre entre processos elementares do sistema de produto em estudo</a:t>
            </a:r>
            <a:endParaRPr lang="pt-BR" sz="2400" b="1" dirty="0">
              <a:solidFill>
                <a:schemeClr val="tx1"/>
              </a:solidFill>
              <a:latin typeface="Calibri" pitchFamily="34" charset="0"/>
            </a:endParaRPr>
          </a:p>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Produto intermediário: </a:t>
            </a:r>
            <a:r>
              <a:rPr lang="pt-BR" sz="2400" dirty="0">
                <a:solidFill>
                  <a:schemeClr val="tx1"/>
                </a:solidFill>
                <a:latin typeface="Calibri" pitchFamily="34" charset="0"/>
              </a:rPr>
              <a:t>saída de um processo elementar que se constitui em entrada para um outro processo elementar e que requer transformação adicional dentro do sistema de produto </a:t>
            </a:r>
          </a:p>
          <a:p>
            <a:pPr marL="476250" indent="-476250" algn="just">
              <a:spcBef>
                <a:spcPts val="1200"/>
              </a:spcBef>
              <a:spcAft>
                <a:spcPts val="1200"/>
              </a:spcAft>
              <a:buClr>
                <a:srgbClr val="FF0000"/>
              </a:buClr>
              <a:buFont typeface="Wingdings" pitchFamily="2" charset="2"/>
              <a:buChar char="v"/>
            </a:pPr>
            <a:r>
              <a:rPr lang="pt-BR" sz="2400" b="1" dirty="0">
                <a:solidFill>
                  <a:schemeClr val="tx1"/>
                </a:solidFill>
                <a:latin typeface="Calibri" pitchFamily="34" charset="0"/>
              </a:rPr>
              <a:t>Fluxo de produto: </a:t>
            </a:r>
            <a:r>
              <a:rPr lang="pt-BR" sz="2400" dirty="0">
                <a:solidFill>
                  <a:schemeClr val="tx1"/>
                </a:solidFill>
                <a:latin typeface="Calibri" pitchFamily="34" charset="0"/>
              </a:rPr>
              <a:t> entrada ou saída de produtos provenientes de ou com destino a um outro sistema de produto</a:t>
            </a:r>
          </a:p>
          <a:p>
            <a:pPr marL="0" indent="0" algn="just">
              <a:spcBef>
                <a:spcPts val="1200"/>
              </a:spcBef>
              <a:spcAft>
                <a:spcPts val="1200"/>
              </a:spcAft>
              <a:buClr>
                <a:srgbClr val="FF0000"/>
              </a:buClr>
              <a:buNone/>
            </a:pPr>
            <a:endParaRPr lang="pt-BR" sz="2400" dirty="0">
              <a:solidFill>
                <a:schemeClr val="tx1"/>
              </a:solidFill>
              <a:latin typeface="Calibri" pitchFamily="34" charset="0"/>
            </a:endParaRPr>
          </a:p>
        </p:txBody>
      </p:sp>
      <p:sp>
        <p:nvSpPr>
          <p:cNvPr id="5" name="Rectangle 2"/>
          <p:cNvSpPr txBox="1">
            <a:spLocks noChangeArrowheads="1"/>
          </p:cNvSpPr>
          <p:nvPr/>
        </p:nvSpPr>
        <p:spPr>
          <a:xfrm>
            <a:off x="1219200" y="0"/>
            <a:ext cx="7391400" cy="1143000"/>
          </a:xfrm>
          <a:prstGeom prst="rect">
            <a:avLst/>
          </a:prstGeom>
        </p:spPr>
        <p:txBody>
          <a:bodyPr anchor="ctr"/>
          <a:lstStyle/>
          <a:p>
            <a:pPr algn="ctr">
              <a:defRPr/>
            </a:pPr>
            <a:r>
              <a:rPr lang="en-US" sz="4000" b="1" dirty="0">
                <a:solidFill>
                  <a:srgbClr val="0000CC"/>
                </a:solidFill>
                <a:effectLst>
                  <a:outerShdw blurRad="38100" dist="38100" dir="2700000" algn="tl">
                    <a:srgbClr val="C0C0C0"/>
                  </a:outerShdw>
                </a:effectLst>
                <a:latin typeface="Calibri" pitchFamily="34" charset="0"/>
              </a:rPr>
              <a:t>DEFINIÇÕES - ABNT</a:t>
            </a:r>
            <a:endParaRPr lang="en-US" sz="4000" dirty="0">
              <a:solidFill>
                <a:srgbClr val="FF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1142573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3" name="Rectangle 2"/>
          <p:cNvSpPr>
            <a:spLocks noGrp="1" noChangeArrowheads="1"/>
          </p:cNvSpPr>
          <p:nvPr>
            <p:ph type="title" idx="4294967295"/>
          </p:nvPr>
        </p:nvSpPr>
        <p:spPr>
          <a:xfrm>
            <a:off x="2209800" y="0"/>
            <a:ext cx="6673850" cy="1139825"/>
          </a:xfrm>
        </p:spPr>
        <p:txBody>
          <a:bodyPr/>
          <a:lstStyle/>
          <a:p>
            <a:pPr eaLnBrk="1" hangingPunct="1"/>
            <a:r>
              <a:rPr lang="en-GB" dirty="0"/>
              <a:t>SONY</a:t>
            </a:r>
          </a:p>
        </p:txBody>
      </p:sp>
      <p:sp>
        <p:nvSpPr>
          <p:cNvPr id="1984514" name="Rectangle 3"/>
          <p:cNvSpPr>
            <a:spLocks noGrp="1" noChangeArrowheads="1"/>
          </p:cNvSpPr>
          <p:nvPr>
            <p:ph type="body" sz="half" idx="4294967295"/>
          </p:nvPr>
        </p:nvSpPr>
        <p:spPr>
          <a:xfrm>
            <a:off x="266700" y="1143000"/>
            <a:ext cx="8610600" cy="4724400"/>
          </a:xfrm>
        </p:spPr>
        <p:txBody>
          <a:bodyPr/>
          <a:lstStyle/>
          <a:p>
            <a:pPr eaLnBrk="1" hangingPunct="1">
              <a:lnSpc>
                <a:spcPct val="90000"/>
              </a:lnSpc>
              <a:spcBef>
                <a:spcPct val="0"/>
              </a:spcBef>
              <a:buFontTx/>
              <a:buNone/>
            </a:pPr>
            <a:r>
              <a:rPr lang="en-GB" sz="2000" b="1" u="sng" dirty="0" err="1"/>
              <a:t>Estabelecimento</a:t>
            </a:r>
            <a:r>
              <a:rPr lang="en-GB" sz="2000" b="1" u="sng" dirty="0"/>
              <a:t> de meta</a:t>
            </a:r>
            <a:endParaRPr lang="en-GB" sz="1600" b="1" u="sng" dirty="0"/>
          </a:p>
          <a:p>
            <a:pPr eaLnBrk="1" hangingPunct="1">
              <a:lnSpc>
                <a:spcPct val="90000"/>
              </a:lnSpc>
              <a:spcBef>
                <a:spcPct val="0"/>
              </a:spcBef>
            </a:pPr>
            <a:r>
              <a:rPr lang="en-GB" sz="2000" dirty="0"/>
              <a:t>São </a:t>
            </a:r>
            <a:r>
              <a:rPr lang="en-GB" sz="2000" dirty="0" err="1"/>
              <a:t>estabelecidas</a:t>
            </a:r>
            <a:r>
              <a:rPr lang="en-GB" sz="2000" dirty="0"/>
              <a:t> </a:t>
            </a:r>
            <a:r>
              <a:rPr lang="en-GB" sz="2000" dirty="0" err="1"/>
              <a:t>metas</a:t>
            </a:r>
            <a:r>
              <a:rPr lang="en-GB" sz="2000" dirty="0"/>
              <a:t> de </a:t>
            </a:r>
            <a:r>
              <a:rPr lang="en-GB" sz="2000" dirty="0" err="1"/>
              <a:t>desempenho</a:t>
            </a:r>
            <a:r>
              <a:rPr lang="en-GB" sz="2000" dirty="0"/>
              <a:t> </a:t>
            </a:r>
            <a:r>
              <a:rPr lang="en-GB" sz="2000" dirty="0" err="1"/>
              <a:t>ambiental</a:t>
            </a:r>
            <a:r>
              <a:rPr lang="en-GB" sz="2000" dirty="0"/>
              <a:t> </a:t>
            </a:r>
            <a:r>
              <a:rPr lang="en-GB" sz="2000" dirty="0" err="1"/>
              <a:t>nos</a:t>
            </a:r>
            <a:r>
              <a:rPr lang="en-GB" sz="2000" dirty="0"/>
              <a:t> </a:t>
            </a:r>
            <a:r>
              <a:rPr lang="en-GB" sz="2000" dirty="0" err="1"/>
              <a:t>planos</a:t>
            </a:r>
            <a:r>
              <a:rPr lang="en-GB" sz="2000" dirty="0"/>
              <a:t> </a:t>
            </a:r>
            <a:r>
              <a:rPr lang="en-GB" sz="2000" dirty="0" err="1"/>
              <a:t>anuais</a:t>
            </a:r>
            <a:r>
              <a:rPr lang="en-GB" sz="2000" dirty="0"/>
              <a:t> de </a:t>
            </a:r>
            <a:r>
              <a:rPr lang="en-GB" sz="2000" dirty="0" err="1"/>
              <a:t>negócios</a:t>
            </a:r>
            <a:r>
              <a:rPr lang="en-GB" sz="2000" dirty="0"/>
              <a:t> das </a:t>
            </a:r>
            <a:r>
              <a:rPr lang="en-GB" sz="2000" dirty="0" err="1"/>
              <a:t>divisões</a:t>
            </a:r>
            <a:r>
              <a:rPr lang="en-GB" sz="2000" dirty="0"/>
              <a:t> da </a:t>
            </a:r>
            <a:r>
              <a:rPr lang="en-GB" sz="2000" dirty="0" err="1"/>
              <a:t>companhia</a:t>
            </a:r>
            <a:r>
              <a:rPr lang="en-GB" sz="2000" dirty="0"/>
              <a:t>, </a:t>
            </a:r>
            <a:r>
              <a:rPr lang="en-GB" sz="2000" dirty="0" err="1"/>
              <a:t>através</a:t>
            </a:r>
            <a:r>
              <a:rPr lang="en-GB" sz="2000" dirty="0"/>
              <a:t> de </a:t>
            </a:r>
            <a:r>
              <a:rPr lang="en-GB" sz="2000" dirty="0" err="1"/>
              <a:t>metas</a:t>
            </a:r>
            <a:r>
              <a:rPr lang="en-GB" sz="2000" dirty="0"/>
              <a:t> de </a:t>
            </a:r>
            <a:r>
              <a:rPr lang="en-GB" sz="2000" dirty="0" err="1"/>
              <a:t>longo</a:t>
            </a:r>
            <a:r>
              <a:rPr lang="en-GB" sz="2000" dirty="0"/>
              <a:t> </a:t>
            </a:r>
            <a:r>
              <a:rPr lang="en-GB" sz="2000" dirty="0" err="1"/>
              <a:t>prazo</a:t>
            </a:r>
            <a:r>
              <a:rPr lang="en-GB" sz="2000" dirty="0"/>
              <a:t>.</a:t>
            </a:r>
          </a:p>
          <a:p>
            <a:pPr eaLnBrk="1" hangingPunct="1">
              <a:lnSpc>
                <a:spcPct val="90000"/>
              </a:lnSpc>
              <a:spcBef>
                <a:spcPct val="0"/>
              </a:spcBef>
              <a:buFontTx/>
              <a:buNone/>
            </a:pPr>
            <a:r>
              <a:rPr lang="en-GB" sz="1800" dirty="0"/>
              <a:t> </a:t>
            </a:r>
          </a:p>
          <a:p>
            <a:pPr eaLnBrk="1" hangingPunct="1">
              <a:lnSpc>
                <a:spcPct val="90000"/>
              </a:lnSpc>
              <a:spcBef>
                <a:spcPct val="0"/>
              </a:spcBef>
            </a:pPr>
            <a:r>
              <a:rPr lang="en-GB" sz="2000" dirty="0"/>
              <a:t>A SONY </a:t>
            </a:r>
            <a:r>
              <a:rPr lang="en-GB" sz="2000" dirty="0" err="1"/>
              <a:t>usa</a:t>
            </a:r>
            <a:r>
              <a:rPr lang="en-GB" sz="2000" dirty="0"/>
              <a:t> </a:t>
            </a:r>
            <a:r>
              <a:rPr lang="en-GB" sz="2000" dirty="0" err="1"/>
              <a:t>uma</a:t>
            </a:r>
            <a:r>
              <a:rPr lang="en-GB" sz="2000" dirty="0"/>
              <a:t> </a:t>
            </a:r>
            <a:r>
              <a:rPr lang="en-GB" sz="2000" dirty="0" err="1"/>
              <a:t>equação</a:t>
            </a:r>
            <a:r>
              <a:rPr lang="en-GB" sz="2000" dirty="0"/>
              <a:t> de eco-</a:t>
            </a:r>
            <a:r>
              <a:rPr lang="en-GB" sz="2000" dirty="0" err="1"/>
              <a:t>eficiência</a:t>
            </a:r>
            <a:r>
              <a:rPr lang="en-GB" sz="2000" dirty="0"/>
              <a:t> para </a:t>
            </a:r>
            <a:r>
              <a:rPr lang="en-GB" sz="2000" dirty="0" err="1"/>
              <a:t>monitorar</a:t>
            </a:r>
            <a:r>
              <a:rPr lang="en-GB" sz="2000" dirty="0"/>
              <a:t> </a:t>
            </a:r>
            <a:r>
              <a:rPr lang="en-GB" sz="2000" dirty="0" err="1"/>
              <a:t>os</a:t>
            </a:r>
            <a:r>
              <a:rPr lang="en-GB" sz="2000" dirty="0"/>
              <a:t> </a:t>
            </a:r>
            <a:r>
              <a:rPr lang="en-GB" sz="2000" dirty="0" err="1"/>
              <a:t>progressos</a:t>
            </a:r>
            <a:endParaRPr lang="en-GB" sz="2000" dirty="0"/>
          </a:p>
          <a:p>
            <a:pPr lvl="1" eaLnBrk="1" hangingPunct="1">
              <a:lnSpc>
                <a:spcPct val="90000"/>
              </a:lnSpc>
              <a:spcBef>
                <a:spcPct val="0"/>
              </a:spcBef>
              <a:buFontTx/>
              <a:buNone/>
            </a:pPr>
            <a:r>
              <a:rPr lang="en-GB" sz="2000" dirty="0"/>
              <a:t> </a:t>
            </a:r>
            <a:r>
              <a:rPr lang="en-US" altLang="zh-CN" sz="2000" b="1" dirty="0">
                <a:ea typeface="SimSun"/>
                <a:cs typeface="SimSun"/>
              </a:rPr>
              <a:t>Eco-</a:t>
            </a:r>
            <a:r>
              <a:rPr lang="en-US" altLang="zh-CN" sz="2000" b="1" dirty="0" err="1">
                <a:ea typeface="SimSun"/>
                <a:cs typeface="SimSun"/>
              </a:rPr>
              <a:t>Eficiência</a:t>
            </a:r>
            <a:r>
              <a:rPr lang="en-US" altLang="zh-CN" sz="2000" b="1" dirty="0">
                <a:ea typeface="SimSun"/>
                <a:cs typeface="SimSun"/>
              </a:rPr>
              <a:t> = </a:t>
            </a:r>
            <a:r>
              <a:rPr lang="en-US" altLang="zh-CN" sz="2000" b="1" dirty="0" err="1">
                <a:ea typeface="SimSun"/>
                <a:cs typeface="SimSun"/>
              </a:rPr>
              <a:t>Vendas</a:t>
            </a:r>
            <a:r>
              <a:rPr lang="en-US" altLang="zh-CN" sz="2000" b="1" dirty="0">
                <a:ea typeface="SimSun"/>
                <a:cs typeface="SimSun"/>
              </a:rPr>
              <a:t> / </a:t>
            </a:r>
            <a:r>
              <a:rPr lang="en-US" altLang="zh-CN" sz="2000" b="1" dirty="0" err="1">
                <a:ea typeface="SimSun"/>
                <a:cs typeface="SimSun"/>
              </a:rPr>
              <a:t>Impacto</a:t>
            </a:r>
            <a:r>
              <a:rPr lang="en-US" altLang="zh-CN" sz="2000" b="1" dirty="0">
                <a:ea typeface="SimSun"/>
                <a:cs typeface="SimSun"/>
              </a:rPr>
              <a:t> </a:t>
            </a:r>
            <a:r>
              <a:rPr lang="en-US" altLang="zh-CN" sz="2000" b="1" dirty="0" err="1">
                <a:ea typeface="SimSun"/>
                <a:cs typeface="SimSun"/>
              </a:rPr>
              <a:t>Ambiental</a:t>
            </a:r>
            <a:endParaRPr lang="en-GB" sz="2000" b="1" dirty="0"/>
          </a:p>
          <a:p>
            <a:pPr eaLnBrk="1" hangingPunct="1">
              <a:lnSpc>
                <a:spcPct val="90000"/>
              </a:lnSpc>
              <a:spcBef>
                <a:spcPct val="0"/>
              </a:spcBef>
              <a:buFontTx/>
              <a:buNone/>
            </a:pPr>
            <a:endParaRPr lang="en-GB" sz="1800" dirty="0"/>
          </a:p>
          <a:p>
            <a:pPr eaLnBrk="1" hangingPunct="1">
              <a:lnSpc>
                <a:spcPct val="90000"/>
              </a:lnSpc>
              <a:spcBef>
                <a:spcPct val="0"/>
              </a:spcBef>
            </a:pPr>
            <a:r>
              <a:rPr lang="en-GB" sz="2000" dirty="0"/>
              <a:t>As </a:t>
            </a:r>
            <a:r>
              <a:rPr lang="en-GB" sz="2000" dirty="0" err="1"/>
              <a:t>metas</a:t>
            </a:r>
            <a:r>
              <a:rPr lang="en-GB" sz="2000" dirty="0"/>
              <a:t> </a:t>
            </a:r>
            <a:r>
              <a:rPr lang="en-GB" sz="2000" dirty="0" err="1"/>
              <a:t>incluem</a:t>
            </a:r>
            <a:r>
              <a:rPr lang="en-GB" sz="2000" dirty="0"/>
              <a:t>:</a:t>
            </a:r>
          </a:p>
          <a:p>
            <a:pPr lvl="1" eaLnBrk="1" hangingPunct="1">
              <a:lnSpc>
                <a:spcPct val="90000"/>
              </a:lnSpc>
              <a:spcBef>
                <a:spcPct val="0"/>
              </a:spcBef>
            </a:pPr>
            <a:r>
              <a:rPr lang="en-GB" sz="1800" dirty="0" err="1"/>
              <a:t>Redução</a:t>
            </a:r>
            <a:r>
              <a:rPr lang="en-GB" sz="1800" dirty="0"/>
              <a:t> no peso do </a:t>
            </a:r>
            <a:r>
              <a:rPr lang="en-GB" sz="1800" dirty="0" err="1"/>
              <a:t>produto</a:t>
            </a:r>
            <a:endParaRPr lang="en-GB" sz="1800" dirty="0"/>
          </a:p>
          <a:p>
            <a:pPr lvl="1" eaLnBrk="1" hangingPunct="1">
              <a:lnSpc>
                <a:spcPct val="90000"/>
              </a:lnSpc>
              <a:spcBef>
                <a:spcPct val="0"/>
              </a:spcBef>
            </a:pPr>
            <a:r>
              <a:rPr lang="en-GB" sz="1800" dirty="0" err="1"/>
              <a:t>Redução</a:t>
            </a:r>
            <a:r>
              <a:rPr lang="en-GB" sz="1800" dirty="0"/>
              <a:t> no </a:t>
            </a:r>
            <a:r>
              <a:rPr lang="en-GB" sz="1800" dirty="0" err="1"/>
              <a:t>número</a:t>
            </a:r>
            <a:r>
              <a:rPr lang="en-GB" sz="1800" dirty="0"/>
              <a:t> de </a:t>
            </a:r>
            <a:r>
              <a:rPr lang="en-GB" sz="1800" dirty="0" err="1"/>
              <a:t>partes</a:t>
            </a:r>
            <a:r>
              <a:rPr lang="en-GB" sz="1800" dirty="0"/>
              <a:t> </a:t>
            </a:r>
            <a:r>
              <a:rPr lang="en-GB" sz="1800" dirty="0" err="1"/>
              <a:t>usadas</a:t>
            </a:r>
            <a:endParaRPr lang="en-GB" sz="1800" dirty="0"/>
          </a:p>
          <a:p>
            <a:pPr lvl="1" eaLnBrk="1" hangingPunct="1">
              <a:lnSpc>
                <a:spcPct val="90000"/>
              </a:lnSpc>
              <a:spcBef>
                <a:spcPct val="0"/>
              </a:spcBef>
            </a:pPr>
            <a:r>
              <a:rPr lang="en-GB" sz="1800" dirty="0" err="1"/>
              <a:t>Aumento</a:t>
            </a:r>
            <a:r>
              <a:rPr lang="en-GB" sz="1800" dirty="0"/>
              <a:t> </a:t>
            </a:r>
            <a:r>
              <a:rPr lang="en-GB" sz="1800" dirty="0" err="1"/>
              <a:t>na</a:t>
            </a:r>
            <a:r>
              <a:rPr lang="en-GB" sz="1800" dirty="0"/>
              <a:t> </a:t>
            </a:r>
            <a:r>
              <a:rPr lang="en-GB" sz="1800" dirty="0" err="1"/>
              <a:t>proporção</a:t>
            </a:r>
            <a:r>
              <a:rPr lang="en-GB" sz="1800" dirty="0"/>
              <a:t> de </a:t>
            </a:r>
            <a:r>
              <a:rPr lang="en-GB" sz="1800" dirty="0" err="1"/>
              <a:t>materiais</a:t>
            </a:r>
            <a:r>
              <a:rPr lang="en-GB" sz="1800" dirty="0"/>
              <a:t> </a:t>
            </a:r>
            <a:r>
              <a:rPr lang="en-GB" sz="1800" dirty="0" err="1"/>
              <a:t>reciclados</a:t>
            </a:r>
            <a:endParaRPr lang="en-GB" sz="1800" dirty="0"/>
          </a:p>
          <a:p>
            <a:pPr lvl="1" eaLnBrk="1" hangingPunct="1">
              <a:lnSpc>
                <a:spcPct val="90000"/>
              </a:lnSpc>
              <a:spcBef>
                <a:spcPct val="0"/>
              </a:spcBef>
            </a:pPr>
            <a:r>
              <a:rPr lang="en-GB" sz="1800" dirty="0" err="1"/>
              <a:t>Banimento</a:t>
            </a:r>
            <a:r>
              <a:rPr lang="en-GB" sz="1800" dirty="0"/>
              <a:t> de </a:t>
            </a:r>
            <a:r>
              <a:rPr lang="en-GB" sz="1800" dirty="0" err="1"/>
              <a:t>soldadores</a:t>
            </a:r>
            <a:r>
              <a:rPr lang="en-GB" sz="1800" dirty="0"/>
              <a:t> de </a:t>
            </a:r>
            <a:r>
              <a:rPr lang="en-GB" sz="1800" dirty="0" err="1"/>
              <a:t>mercúrio</a:t>
            </a:r>
            <a:r>
              <a:rPr lang="en-GB" sz="1800" dirty="0"/>
              <a:t> e </a:t>
            </a:r>
            <a:r>
              <a:rPr lang="en-GB" sz="1800" dirty="0" err="1"/>
              <a:t>chumbo</a:t>
            </a:r>
            <a:endParaRPr lang="en-GB" sz="1800" dirty="0"/>
          </a:p>
          <a:p>
            <a:pPr lvl="1" eaLnBrk="1" hangingPunct="1">
              <a:lnSpc>
                <a:spcPct val="90000"/>
              </a:lnSpc>
              <a:spcBef>
                <a:spcPct val="0"/>
              </a:spcBef>
            </a:pPr>
            <a:r>
              <a:rPr lang="en-GB" sz="1800" dirty="0" err="1"/>
              <a:t>Uso</a:t>
            </a:r>
            <a:r>
              <a:rPr lang="en-GB" sz="1800" dirty="0"/>
              <a:t> de </a:t>
            </a:r>
            <a:r>
              <a:rPr lang="en-GB" sz="1800" dirty="0" err="1"/>
              <a:t>materiais</a:t>
            </a:r>
            <a:r>
              <a:rPr lang="en-GB" sz="1800" dirty="0"/>
              <a:t> </a:t>
            </a:r>
            <a:r>
              <a:rPr lang="en-GB" sz="1800" dirty="0" err="1"/>
              <a:t>isentos</a:t>
            </a:r>
            <a:r>
              <a:rPr lang="en-GB" sz="1800" dirty="0"/>
              <a:t> de </a:t>
            </a:r>
            <a:r>
              <a:rPr lang="en-GB" sz="1800" dirty="0" err="1"/>
              <a:t>halogênios</a:t>
            </a:r>
            <a:r>
              <a:rPr lang="en-GB" sz="1800" dirty="0"/>
              <a:t>  </a:t>
            </a:r>
          </a:p>
          <a:p>
            <a:pPr eaLnBrk="1" hangingPunct="1">
              <a:lnSpc>
                <a:spcPct val="90000"/>
              </a:lnSpc>
              <a:spcBef>
                <a:spcPct val="0"/>
              </a:spcBef>
            </a:pPr>
            <a:endParaRPr lang="en-GB" sz="1800" dirty="0"/>
          </a:p>
          <a:p>
            <a:pPr eaLnBrk="1" hangingPunct="1">
              <a:lnSpc>
                <a:spcPct val="90000"/>
              </a:lnSpc>
              <a:spcBef>
                <a:spcPct val="0"/>
              </a:spcBef>
            </a:pPr>
            <a:r>
              <a:rPr lang="en-GB" sz="2000" dirty="0" err="1"/>
              <a:t>Os</a:t>
            </a:r>
            <a:r>
              <a:rPr lang="en-GB" sz="2000" dirty="0"/>
              <a:t> </a:t>
            </a:r>
            <a:r>
              <a:rPr lang="en-GB" sz="2000" dirty="0" err="1"/>
              <a:t>impactos</a:t>
            </a:r>
            <a:r>
              <a:rPr lang="en-GB" sz="2000" dirty="0"/>
              <a:t> </a:t>
            </a:r>
            <a:r>
              <a:rPr lang="en-GB" sz="2000" dirty="0" err="1"/>
              <a:t>são</a:t>
            </a:r>
            <a:r>
              <a:rPr lang="en-GB" sz="2000" dirty="0"/>
              <a:t> </a:t>
            </a:r>
            <a:r>
              <a:rPr lang="en-GB" sz="2000" dirty="0" err="1"/>
              <a:t>considerados</a:t>
            </a:r>
            <a:r>
              <a:rPr lang="en-GB" sz="2000" dirty="0"/>
              <a:t> e </a:t>
            </a:r>
            <a:r>
              <a:rPr lang="en-GB" sz="2000" dirty="0" err="1"/>
              <a:t>monitorados</a:t>
            </a:r>
            <a:r>
              <a:rPr lang="en-GB" sz="2000" dirty="0"/>
              <a:t> no </a:t>
            </a:r>
            <a:r>
              <a:rPr lang="en-GB" sz="2000" dirty="0" err="1"/>
              <a:t>seu</a:t>
            </a:r>
            <a:r>
              <a:rPr lang="en-GB" sz="2000" dirty="0"/>
              <a:t> </a:t>
            </a:r>
            <a:r>
              <a:rPr lang="en-GB" sz="2000" dirty="0" err="1"/>
              <a:t>ciclo</a:t>
            </a:r>
            <a:r>
              <a:rPr lang="en-GB" sz="2000" dirty="0"/>
              <a:t> de </a:t>
            </a:r>
            <a:r>
              <a:rPr lang="en-GB" sz="2000" dirty="0" err="1"/>
              <a:t>vida</a:t>
            </a:r>
            <a:endParaRPr lang="en-GB" sz="2000" dirty="0"/>
          </a:p>
          <a:p>
            <a:pPr eaLnBrk="1" hangingPunct="1">
              <a:lnSpc>
                <a:spcPct val="90000"/>
              </a:lnSpc>
              <a:spcBef>
                <a:spcPct val="0"/>
              </a:spcBef>
            </a:pPr>
            <a:endParaRPr lang="en-GB" sz="1800" dirty="0"/>
          </a:p>
          <a:p>
            <a:pPr eaLnBrk="1" hangingPunct="1">
              <a:lnSpc>
                <a:spcPct val="90000"/>
              </a:lnSpc>
              <a:spcBef>
                <a:spcPct val="0"/>
              </a:spcBef>
            </a:pPr>
            <a:r>
              <a:rPr lang="en-GB" sz="2000" dirty="0" err="1"/>
              <a:t>Eles</a:t>
            </a:r>
            <a:r>
              <a:rPr lang="en-GB" sz="2000" dirty="0"/>
              <a:t> </a:t>
            </a:r>
            <a:r>
              <a:rPr lang="en-GB" sz="2000" dirty="0" err="1"/>
              <a:t>tambem</a:t>
            </a:r>
            <a:r>
              <a:rPr lang="en-GB" sz="2000" dirty="0"/>
              <a:t> </a:t>
            </a:r>
            <a:r>
              <a:rPr lang="en-GB" sz="2000" dirty="0" err="1"/>
              <a:t>apoiam</a:t>
            </a:r>
            <a:r>
              <a:rPr lang="en-GB" sz="2000" dirty="0"/>
              <a:t> a </a:t>
            </a:r>
            <a:r>
              <a:rPr lang="en-GB" sz="2000" dirty="0" err="1"/>
              <a:t>responsabilidade</a:t>
            </a:r>
            <a:r>
              <a:rPr lang="en-GB" sz="2000" dirty="0"/>
              <a:t> social </a:t>
            </a:r>
            <a:r>
              <a:rPr lang="en-GB" sz="2000" dirty="0" err="1"/>
              <a:t>corporativa</a:t>
            </a:r>
            <a:r>
              <a:rPr lang="en-GB" sz="2000" dirty="0"/>
              <a:t> e </a:t>
            </a:r>
            <a:r>
              <a:rPr lang="en-GB" sz="2000" dirty="0" err="1"/>
              <a:t>têm</a:t>
            </a:r>
            <a:r>
              <a:rPr lang="en-GB" sz="2000" dirty="0"/>
              <a:t> um </a:t>
            </a:r>
            <a:r>
              <a:rPr lang="en-GB" sz="2000" dirty="0" err="1"/>
              <a:t>código</a:t>
            </a:r>
            <a:r>
              <a:rPr lang="en-GB" sz="2000" dirty="0"/>
              <a:t> de </a:t>
            </a:r>
            <a:r>
              <a:rPr lang="en-GB" sz="2000" dirty="0" err="1"/>
              <a:t>conduta</a:t>
            </a:r>
            <a:r>
              <a:rPr lang="en-GB" sz="2000" dirty="0"/>
              <a:t> para </a:t>
            </a:r>
            <a:r>
              <a:rPr lang="en-GB" sz="2000" dirty="0" err="1"/>
              <a:t>os</a:t>
            </a:r>
            <a:r>
              <a:rPr lang="en-GB" sz="2000" dirty="0"/>
              <a:t> </a:t>
            </a:r>
            <a:r>
              <a:rPr lang="en-GB" sz="2000" dirty="0" err="1"/>
              <a:t>fornecedores</a:t>
            </a:r>
            <a:endParaRPr lang="en-GB" sz="2000" dirty="0"/>
          </a:p>
        </p:txBody>
      </p:sp>
      <p:sp>
        <p:nvSpPr>
          <p:cNvPr id="1984515"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984516" name="Rectangle 5"/>
          <p:cNvSpPr>
            <a:spLocks noChangeArrowheads="1"/>
          </p:cNvSpPr>
          <p:nvPr/>
        </p:nvSpPr>
        <p:spPr bwMode="auto">
          <a:xfrm>
            <a:off x="0" y="3214688"/>
            <a:ext cx="9144000" cy="0"/>
          </a:xfrm>
          <a:prstGeom prst="rect">
            <a:avLst/>
          </a:prstGeom>
          <a:noFill/>
          <a:ln w="9525" algn="ctr">
            <a:noFill/>
            <a:miter lim="800000"/>
            <a:headEnd/>
            <a:tailEnd/>
          </a:ln>
        </p:spPr>
        <p:txBody>
          <a:bodyPr wrap="none" anchor="ctr">
            <a:spAutoFit/>
          </a:bodyPr>
          <a:lstStyle/>
          <a:p>
            <a:endParaRPr lang="en-US"/>
          </a:p>
        </p:txBody>
      </p:sp>
      <p:pic>
        <p:nvPicPr>
          <p:cNvPr id="1984517" name="Picture 8" descr="SONY"/>
          <p:cNvPicPr>
            <a:picLocks noGrp="1" noChangeAspect="1" noChangeArrowheads="1"/>
          </p:cNvPicPr>
          <p:nvPr>
            <p:ph sz="half" idx="4294967295"/>
          </p:nvPr>
        </p:nvPicPr>
        <p:blipFill>
          <a:blip r:embed="rId3" cstate="print"/>
          <a:srcRect/>
          <a:stretch>
            <a:fillRect/>
          </a:stretch>
        </p:blipFill>
        <p:spPr>
          <a:xfrm>
            <a:off x="6934200" y="609600"/>
            <a:ext cx="1981200" cy="350837"/>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61" name="Picture 3" descr="eco info"/>
          <p:cNvPicPr>
            <a:picLocks noGrp="1" noChangeAspect="1" noChangeArrowheads="1"/>
          </p:cNvPicPr>
          <p:nvPr>
            <p:ph idx="4294967295"/>
          </p:nvPr>
        </p:nvPicPr>
        <p:blipFill>
          <a:blip r:embed="rId3" cstate="print"/>
          <a:srcRect/>
          <a:stretch>
            <a:fillRect/>
          </a:stretch>
        </p:blipFill>
        <p:spPr>
          <a:xfrm>
            <a:off x="1676400" y="1276350"/>
            <a:ext cx="6648450" cy="4905375"/>
          </a:xfrm>
        </p:spPr>
      </p:pic>
      <p:sp>
        <p:nvSpPr>
          <p:cNvPr id="1986562" name="Text Box 4"/>
          <p:cNvSpPr txBox="1">
            <a:spLocks noChangeArrowheads="1"/>
          </p:cNvSpPr>
          <p:nvPr/>
        </p:nvSpPr>
        <p:spPr bwMode="auto">
          <a:xfrm>
            <a:off x="7239000" y="6096000"/>
            <a:ext cx="1476375" cy="320675"/>
          </a:xfrm>
          <a:prstGeom prst="rect">
            <a:avLst/>
          </a:prstGeom>
          <a:noFill/>
          <a:ln w="9525" algn="ctr">
            <a:noFill/>
            <a:miter lim="800000"/>
            <a:headEnd/>
            <a:tailEnd/>
          </a:ln>
        </p:spPr>
        <p:txBody>
          <a:bodyPr wrap="none">
            <a:spAutoFit/>
          </a:bodyPr>
          <a:lstStyle/>
          <a:p>
            <a:pPr marL="127000" indent="-127000">
              <a:lnSpc>
                <a:spcPct val="150000"/>
              </a:lnSpc>
            </a:pPr>
            <a:r>
              <a:rPr lang="en-GB" sz="1000"/>
              <a:t>Source:  www.sony.net</a:t>
            </a:r>
          </a:p>
        </p:txBody>
      </p:sp>
      <p:sp>
        <p:nvSpPr>
          <p:cNvPr id="1986563" name="Rectangle 7"/>
          <p:cNvSpPr>
            <a:spLocks noChangeArrowheads="1"/>
          </p:cNvSpPr>
          <p:nvPr/>
        </p:nvSpPr>
        <p:spPr bwMode="auto">
          <a:xfrm>
            <a:off x="827088" y="476250"/>
            <a:ext cx="7129462" cy="635000"/>
          </a:xfrm>
          <a:prstGeom prst="rect">
            <a:avLst/>
          </a:prstGeom>
          <a:solidFill>
            <a:srgbClr val="800000"/>
          </a:solidFill>
          <a:ln w="9525">
            <a:noFill/>
            <a:miter lim="800000"/>
            <a:headEnd/>
            <a:tailEnd/>
          </a:ln>
        </p:spPr>
        <p:txBody>
          <a:bodyPr lIns="0" tIns="0" rIns="0" bIns="0"/>
          <a:lstStyle/>
          <a:p>
            <a:r>
              <a:rPr lang="en-GB" sz="2800">
                <a:solidFill>
                  <a:schemeClr val="bg1"/>
                </a:solidFill>
              </a:rPr>
              <a:t>Estudo de Caso – Gestão Verde na SONY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09" name="Rectangle 2"/>
          <p:cNvSpPr>
            <a:spLocks noGrp="1" noChangeArrowheads="1"/>
          </p:cNvSpPr>
          <p:nvPr>
            <p:ph type="title" idx="4294967295"/>
          </p:nvPr>
        </p:nvSpPr>
        <p:spPr/>
        <p:txBody>
          <a:bodyPr/>
          <a:lstStyle/>
          <a:p>
            <a:pPr eaLnBrk="1" hangingPunct="1"/>
            <a:r>
              <a:rPr lang="en-GB"/>
              <a:t>Estudo de Caso – Hartmann Group</a:t>
            </a:r>
          </a:p>
        </p:txBody>
      </p:sp>
      <p:sp>
        <p:nvSpPr>
          <p:cNvPr id="1988610" name="Rectangle 3"/>
          <p:cNvSpPr>
            <a:spLocks noGrp="1" noChangeArrowheads="1"/>
          </p:cNvSpPr>
          <p:nvPr>
            <p:ph type="body" sz="half" idx="4294967295"/>
          </p:nvPr>
        </p:nvSpPr>
        <p:spPr>
          <a:xfrm>
            <a:off x="468313" y="1700213"/>
            <a:ext cx="7256462" cy="4403725"/>
          </a:xfrm>
        </p:spPr>
        <p:txBody>
          <a:bodyPr/>
          <a:lstStyle/>
          <a:p>
            <a:pPr eaLnBrk="1" hangingPunct="1">
              <a:lnSpc>
                <a:spcPct val="90000"/>
              </a:lnSpc>
            </a:pPr>
            <a:r>
              <a:rPr lang="en-GB" sz="2400"/>
              <a:t>Produz embalagens para ovos, frutas e industriais, principalmente a partir de papel reciclado</a:t>
            </a:r>
          </a:p>
          <a:p>
            <a:pPr eaLnBrk="1" hangingPunct="1">
              <a:lnSpc>
                <a:spcPct val="90000"/>
              </a:lnSpc>
            </a:pPr>
            <a:r>
              <a:rPr lang="en-GB" sz="2400"/>
              <a:t>Vem usando Gestão de Ciclo de Vida desde 1997</a:t>
            </a:r>
          </a:p>
          <a:p>
            <a:pPr eaLnBrk="1" hangingPunct="1">
              <a:lnSpc>
                <a:spcPct val="90000"/>
              </a:lnSpc>
            </a:pPr>
            <a:r>
              <a:rPr lang="en-GB" sz="2400"/>
              <a:t>Desenvolveu e usa o “</a:t>
            </a:r>
            <a:r>
              <a:rPr lang="en-GB" sz="2400" i="1"/>
              <a:t>Systematic Tool for Environmental Progress”</a:t>
            </a:r>
            <a:r>
              <a:rPr lang="en-GB" sz="2400"/>
              <a:t> ou </a:t>
            </a:r>
            <a:r>
              <a:rPr lang="en-GB" sz="2400" i="1"/>
              <a:t>STEP</a:t>
            </a:r>
            <a:r>
              <a:rPr lang="en-US" sz="2400" i="1" baseline="30000">
                <a:cs typeface="Arial" charset="0"/>
              </a:rPr>
              <a:t>®</a:t>
            </a:r>
            <a:r>
              <a:rPr lang="en-GB" sz="2400" i="1"/>
              <a:t>-model</a:t>
            </a:r>
          </a:p>
          <a:p>
            <a:pPr eaLnBrk="1" hangingPunct="1">
              <a:lnSpc>
                <a:spcPct val="90000"/>
              </a:lnSpc>
            </a:pPr>
            <a:r>
              <a:rPr lang="en-GB" sz="2400"/>
              <a:t>Desenvolve estudos de ACV para todos os principais produtos</a:t>
            </a:r>
          </a:p>
          <a:p>
            <a:pPr lvl="1" eaLnBrk="1" hangingPunct="1">
              <a:lnSpc>
                <a:spcPct val="90000"/>
              </a:lnSpc>
            </a:pPr>
            <a:r>
              <a:rPr lang="en-GB" sz="1800"/>
              <a:t>Dá uma visão geral de todos os aspectos ambientais e conduz as decisões do negócio, do planejamento às vendas</a:t>
            </a:r>
          </a:p>
          <a:p>
            <a:pPr eaLnBrk="1" hangingPunct="1">
              <a:lnSpc>
                <a:spcPct val="90000"/>
              </a:lnSpc>
            </a:pPr>
            <a:r>
              <a:rPr lang="en-GB" sz="2400"/>
              <a:t>Em 2006, foi introduzido um conceito de avaliação de fornecedores</a:t>
            </a:r>
          </a:p>
        </p:txBody>
      </p:sp>
      <p:pic>
        <p:nvPicPr>
          <p:cNvPr id="1988611" name="Picture 4"/>
          <p:cNvPicPr>
            <a:picLocks noGrp="1" noChangeArrowheads="1"/>
          </p:cNvPicPr>
          <p:nvPr>
            <p:ph sz="quarter" idx="4294967295"/>
          </p:nvPr>
        </p:nvPicPr>
        <p:blipFill>
          <a:blip r:embed="rId3" cstate="print"/>
          <a:srcRect/>
          <a:stretch>
            <a:fillRect/>
          </a:stretch>
        </p:blipFill>
        <p:spPr>
          <a:xfrm>
            <a:off x="4716463" y="908050"/>
            <a:ext cx="3886200" cy="762000"/>
          </a:xfrm>
        </p:spPr>
      </p:pic>
      <p:pic>
        <p:nvPicPr>
          <p:cNvPr id="1988612" name="Picture 5" descr="Hartmann-84"/>
          <p:cNvPicPr>
            <a:picLocks noGrp="1" noChangeAspect="1" noChangeArrowheads="1"/>
          </p:cNvPicPr>
          <p:nvPr>
            <p:ph sz="quarter" idx="4294967295"/>
          </p:nvPr>
        </p:nvPicPr>
        <p:blipFill>
          <a:blip r:embed="rId4" cstate="print"/>
          <a:srcRect/>
          <a:stretch>
            <a:fillRect/>
          </a:stretch>
        </p:blipFill>
        <p:spPr>
          <a:xfrm>
            <a:off x="7391400" y="3452813"/>
            <a:ext cx="1524000" cy="1042987"/>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7" name="Rectangle 2"/>
          <p:cNvSpPr>
            <a:spLocks noGrp="1" noChangeArrowheads="1"/>
          </p:cNvSpPr>
          <p:nvPr>
            <p:ph type="body" sz="half" idx="4294967295"/>
          </p:nvPr>
        </p:nvSpPr>
        <p:spPr>
          <a:xfrm>
            <a:off x="533400" y="2133600"/>
            <a:ext cx="7696200" cy="3657600"/>
          </a:xfrm>
        </p:spPr>
        <p:txBody>
          <a:bodyPr/>
          <a:lstStyle/>
          <a:p>
            <a:pPr eaLnBrk="1" hangingPunct="1"/>
            <a:r>
              <a:rPr lang="en-GB" dirty="0"/>
              <a:t>ABB </a:t>
            </a:r>
            <a:r>
              <a:rPr lang="en-GB" dirty="0" err="1"/>
              <a:t>integrou</a:t>
            </a:r>
            <a:r>
              <a:rPr lang="en-GB" dirty="0"/>
              <a:t> a </a:t>
            </a:r>
            <a:r>
              <a:rPr lang="en-GB" dirty="0" err="1"/>
              <a:t>sustentabilidade</a:t>
            </a:r>
            <a:r>
              <a:rPr lang="en-GB" dirty="0"/>
              <a:t> </a:t>
            </a:r>
            <a:r>
              <a:rPr lang="en-GB" dirty="0" err="1"/>
              <a:t>em</a:t>
            </a:r>
            <a:r>
              <a:rPr lang="en-GB" dirty="0"/>
              <a:t> </a:t>
            </a:r>
            <a:r>
              <a:rPr lang="en-GB" dirty="0" err="1"/>
              <a:t>cada</a:t>
            </a:r>
            <a:r>
              <a:rPr lang="en-GB" dirty="0"/>
              <a:t> </a:t>
            </a:r>
            <a:r>
              <a:rPr lang="en-GB" dirty="0" err="1"/>
              <a:t>aspecto</a:t>
            </a:r>
            <a:r>
              <a:rPr lang="en-GB" dirty="0"/>
              <a:t> de </a:t>
            </a:r>
            <a:r>
              <a:rPr lang="en-GB" dirty="0" err="1"/>
              <a:t>seu</a:t>
            </a:r>
            <a:r>
              <a:rPr lang="en-GB" dirty="0"/>
              <a:t> </a:t>
            </a:r>
            <a:r>
              <a:rPr lang="en-GB" dirty="0" err="1"/>
              <a:t>negócio</a:t>
            </a:r>
            <a:r>
              <a:rPr lang="en-GB" dirty="0"/>
              <a:t>, </a:t>
            </a:r>
            <a:r>
              <a:rPr lang="en-GB" dirty="0" err="1"/>
              <a:t>incluindo</a:t>
            </a:r>
            <a:r>
              <a:rPr lang="en-GB" dirty="0"/>
              <a:t>:</a:t>
            </a:r>
          </a:p>
          <a:p>
            <a:pPr eaLnBrk="1" hangingPunct="1">
              <a:buFontTx/>
              <a:buNone/>
            </a:pPr>
            <a:endParaRPr lang="en-GB" sz="1600" dirty="0"/>
          </a:p>
          <a:p>
            <a:pPr lvl="1" eaLnBrk="1" hangingPunct="1"/>
            <a:r>
              <a:rPr lang="en-GB" sz="2200" dirty="0" err="1"/>
              <a:t>Desenvolvimento</a:t>
            </a:r>
            <a:r>
              <a:rPr lang="en-GB" sz="2200" dirty="0"/>
              <a:t> de </a:t>
            </a:r>
            <a:r>
              <a:rPr lang="en-GB" sz="2200" dirty="0" err="1"/>
              <a:t>produto</a:t>
            </a:r>
            <a:endParaRPr lang="en-GB" sz="2200" dirty="0"/>
          </a:p>
          <a:p>
            <a:pPr eaLnBrk="1" hangingPunct="1">
              <a:buFontTx/>
              <a:buNone/>
            </a:pPr>
            <a:endParaRPr lang="en-GB" sz="1600" dirty="0"/>
          </a:p>
          <a:p>
            <a:pPr lvl="1" eaLnBrk="1" hangingPunct="1"/>
            <a:r>
              <a:rPr lang="en-GB" sz="2200" dirty="0" err="1"/>
              <a:t>Fornecedores</a:t>
            </a:r>
            <a:endParaRPr lang="en-GB" sz="2200" dirty="0"/>
          </a:p>
          <a:p>
            <a:pPr eaLnBrk="1" hangingPunct="1">
              <a:buFontTx/>
              <a:buNone/>
            </a:pPr>
            <a:endParaRPr lang="en-GB" sz="1600" dirty="0"/>
          </a:p>
          <a:p>
            <a:pPr lvl="1" eaLnBrk="1" hangingPunct="1"/>
            <a:r>
              <a:rPr lang="en-GB" sz="2200" dirty="0" err="1"/>
              <a:t>Produção</a:t>
            </a:r>
            <a:endParaRPr lang="en-GB" sz="2200" dirty="0"/>
          </a:p>
          <a:p>
            <a:pPr eaLnBrk="1" hangingPunct="1">
              <a:buFontTx/>
              <a:buNone/>
            </a:pPr>
            <a:endParaRPr lang="en-GB" sz="1600" dirty="0"/>
          </a:p>
          <a:p>
            <a:pPr lvl="1" eaLnBrk="1" hangingPunct="1"/>
            <a:r>
              <a:rPr lang="en-GB" sz="2200" dirty="0" err="1"/>
              <a:t>Fluxo</a:t>
            </a:r>
            <a:r>
              <a:rPr lang="en-GB" sz="2200" dirty="0"/>
              <a:t> de </a:t>
            </a:r>
            <a:r>
              <a:rPr lang="en-GB" sz="2200" dirty="0" err="1"/>
              <a:t>materiais</a:t>
            </a:r>
            <a:r>
              <a:rPr lang="en-GB" sz="2200" dirty="0"/>
              <a:t> e </a:t>
            </a:r>
            <a:r>
              <a:rPr lang="en-GB" sz="2200" dirty="0" err="1"/>
              <a:t>resíduos</a:t>
            </a:r>
            <a:endParaRPr lang="en-GB" sz="2200" dirty="0"/>
          </a:p>
        </p:txBody>
      </p:sp>
      <p:pic>
        <p:nvPicPr>
          <p:cNvPr id="1990658" name="Picture 3" descr="ABB_Logo"/>
          <p:cNvPicPr>
            <a:picLocks noGrp="1" noChangeAspect="1" noChangeArrowheads="1"/>
          </p:cNvPicPr>
          <p:nvPr>
            <p:ph sz="half" idx="4294967295"/>
          </p:nvPr>
        </p:nvPicPr>
        <p:blipFill>
          <a:blip r:embed="rId3" cstate="print"/>
          <a:srcRect/>
          <a:stretch>
            <a:fillRect/>
          </a:stretch>
        </p:blipFill>
        <p:spPr>
          <a:xfrm>
            <a:off x="6019800" y="3429000"/>
            <a:ext cx="2438400" cy="957263"/>
          </a:xfrm>
        </p:spPr>
      </p:pic>
      <p:sp>
        <p:nvSpPr>
          <p:cNvPr id="1990659" name="Rectangle 4"/>
          <p:cNvSpPr>
            <a:spLocks noGrp="1" noChangeArrowheads="1"/>
          </p:cNvSpPr>
          <p:nvPr>
            <p:ph type="title" idx="4294967295"/>
          </p:nvPr>
        </p:nvSpPr>
        <p:spPr>
          <a:xfrm>
            <a:off x="1447800" y="457200"/>
            <a:ext cx="7086600" cy="944562"/>
          </a:xfrm>
        </p:spPr>
        <p:txBody>
          <a:bodyPr/>
          <a:lstStyle/>
          <a:p>
            <a:pPr algn="ctr" eaLnBrk="1" hangingPunct="1"/>
            <a:r>
              <a:rPr lang="en-GB" dirty="0" err="1"/>
              <a:t>Estudo</a:t>
            </a:r>
            <a:r>
              <a:rPr lang="en-GB" dirty="0"/>
              <a:t> de </a:t>
            </a:r>
            <a:r>
              <a:rPr lang="en-GB" dirty="0" err="1"/>
              <a:t>Caso</a:t>
            </a:r>
            <a:r>
              <a:rPr lang="en-GB" dirty="0"/>
              <a:t> – ABB - </a:t>
            </a:r>
            <a:r>
              <a:rPr lang="pt-BR" dirty="0"/>
              <a:t>tecnologias de energia e automação</a:t>
            </a:r>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5" name="Rectangle 2"/>
          <p:cNvSpPr>
            <a:spLocks noGrp="1" noChangeArrowheads="1"/>
          </p:cNvSpPr>
          <p:nvPr>
            <p:ph type="title" idx="4294967295"/>
          </p:nvPr>
        </p:nvSpPr>
        <p:spPr/>
        <p:txBody>
          <a:bodyPr/>
          <a:lstStyle/>
          <a:p>
            <a:pPr eaLnBrk="1" hangingPunct="1"/>
            <a:r>
              <a:rPr lang="en-GB" dirty="0"/>
              <a:t>Procter &amp; Gamble</a:t>
            </a:r>
          </a:p>
        </p:txBody>
      </p:sp>
      <p:sp>
        <p:nvSpPr>
          <p:cNvPr id="1992706" name="Rectangle 3"/>
          <p:cNvSpPr>
            <a:spLocks noGrp="1" noChangeArrowheads="1"/>
          </p:cNvSpPr>
          <p:nvPr>
            <p:ph type="body" idx="4294967295"/>
          </p:nvPr>
        </p:nvSpPr>
        <p:spPr>
          <a:xfrm>
            <a:off x="395288" y="1052513"/>
            <a:ext cx="8305800" cy="5105400"/>
          </a:xfrm>
        </p:spPr>
        <p:txBody>
          <a:bodyPr/>
          <a:lstStyle/>
          <a:p>
            <a:pPr marL="419100" indent="-419100" eaLnBrk="1" hangingPunct="1">
              <a:lnSpc>
                <a:spcPct val="90000"/>
              </a:lnSpc>
            </a:pPr>
            <a:r>
              <a:rPr lang="en-GB" sz="2400"/>
              <a:t>Produz uma grande variedade de produtos, desde baterias até alimentos</a:t>
            </a:r>
          </a:p>
          <a:p>
            <a:pPr marL="419100" indent="-419100" eaLnBrk="1" hangingPunct="1">
              <a:lnSpc>
                <a:spcPct val="90000"/>
              </a:lnSpc>
            </a:pPr>
            <a:r>
              <a:rPr lang="en-GB" sz="2400"/>
              <a:t>Avalia a sustentabilidade de produtos pela sua própria ferramenta: </a:t>
            </a:r>
            <a:r>
              <a:rPr lang="en-GB" sz="2400" b="1" i="1"/>
              <a:t>Product Sustainability Assessment Tool</a:t>
            </a:r>
            <a:r>
              <a:rPr lang="en-GB" sz="2400"/>
              <a:t> PSAT</a:t>
            </a:r>
          </a:p>
          <a:p>
            <a:pPr marL="838200" lvl="1" indent="-381000" eaLnBrk="1" hangingPunct="1">
              <a:lnSpc>
                <a:spcPct val="90000"/>
              </a:lnSpc>
            </a:pPr>
            <a:r>
              <a:rPr lang="en-US" altLang="zh-CN" sz="2000">
                <a:ea typeface="SimSun"/>
                <a:cs typeface="SimSun"/>
              </a:rPr>
              <a:t>Responsabilidade social.</a:t>
            </a:r>
            <a:endParaRPr lang="en-GB" altLang="zh-CN" sz="2000">
              <a:ea typeface="SimSun"/>
              <a:cs typeface="SimSun"/>
            </a:endParaRPr>
          </a:p>
          <a:p>
            <a:pPr marL="1257300" lvl="2" indent="-342900" eaLnBrk="1" hangingPunct="1">
              <a:lnSpc>
                <a:spcPct val="90000"/>
              </a:lnSpc>
            </a:pPr>
            <a:r>
              <a:rPr lang="en-US" altLang="zh-CN" sz="1800">
                <a:ea typeface="SimSun"/>
                <a:cs typeface="SimSun"/>
              </a:rPr>
              <a:t>Riscos e benefícios para consumidor/sociedade.</a:t>
            </a:r>
            <a:endParaRPr lang="da-DK" altLang="zh-CN" sz="1800">
              <a:ea typeface="SimSun"/>
              <a:cs typeface="SimSun"/>
            </a:endParaRPr>
          </a:p>
          <a:p>
            <a:pPr marL="1257300" lvl="2" indent="-342900" eaLnBrk="1" hangingPunct="1">
              <a:lnSpc>
                <a:spcPct val="90000"/>
              </a:lnSpc>
            </a:pPr>
            <a:r>
              <a:rPr lang="en-US" altLang="zh-CN" sz="1800">
                <a:ea typeface="SimSun"/>
                <a:cs typeface="SimSun"/>
              </a:rPr>
              <a:t>Segurança humana.</a:t>
            </a:r>
            <a:endParaRPr lang="da-DK" altLang="zh-CN" sz="1800">
              <a:ea typeface="SimSun"/>
              <a:cs typeface="SimSun"/>
            </a:endParaRPr>
          </a:p>
          <a:p>
            <a:pPr marL="1257300" lvl="2" indent="-342900" eaLnBrk="1" hangingPunct="1">
              <a:lnSpc>
                <a:spcPct val="90000"/>
              </a:lnSpc>
            </a:pPr>
            <a:r>
              <a:rPr lang="en-US" altLang="zh-CN" sz="1800">
                <a:ea typeface="SimSun"/>
                <a:cs typeface="SimSun"/>
              </a:rPr>
              <a:t>Responsabilidades sociais ao longo da cadeia de suprimento.</a:t>
            </a:r>
            <a:endParaRPr lang="en-GB" altLang="zh-CN" sz="1800">
              <a:ea typeface="SimSun"/>
              <a:cs typeface="SimSun"/>
            </a:endParaRPr>
          </a:p>
          <a:p>
            <a:pPr marL="838200" lvl="1" indent="-381000" eaLnBrk="1" hangingPunct="1">
              <a:lnSpc>
                <a:spcPct val="90000"/>
              </a:lnSpc>
            </a:pPr>
            <a:r>
              <a:rPr lang="en-US" altLang="zh-CN" sz="2000">
                <a:ea typeface="SimSun"/>
                <a:cs typeface="SimSun"/>
              </a:rPr>
              <a:t>Perfil ambiental.</a:t>
            </a:r>
            <a:endParaRPr lang="en-GB" altLang="zh-CN" sz="2000">
              <a:ea typeface="SimSun"/>
              <a:cs typeface="SimSun"/>
            </a:endParaRPr>
          </a:p>
          <a:p>
            <a:pPr marL="1257300" lvl="2" indent="-342900" eaLnBrk="1" hangingPunct="1">
              <a:lnSpc>
                <a:spcPct val="90000"/>
              </a:lnSpc>
            </a:pPr>
            <a:r>
              <a:rPr lang="en-US" altLang="zh-CN" sz="1800">
                <a:ea typeface="SimSun"/>
                <a:cs typeface="SimSun"/>
              </a:rPr>
              <a:t>Segurança ambiental.</a:t>
            </a:r>
            <a:endParaRPr lang="da-DK" altLang="zh-CN" sz="1800">
              <a:ea typeface="SimSun"/>
              <a:cs typeface="SimSun"/>
            </a:endParaRPr>
          </a:p>
          <a:p>
            <a:pPr marL="1257300" lvl="2" indent="-342900" eaLnBrk="1" hangingPunct="1">
              <a:lnSpc>
                <a:spcPct val="90000"/>
              </a:lnSpc>
            </a:pPr>
            <a:r>
              <a:rPr lang="en-US" altLang="zh-CN" sz="1800">
                <a:ea typeface="SimSun"/>
                <a:cs typeface="SimSun"/>
              </a:rPr>
              <a:t>Gerenciamento de resíduos sólidos.</a:t>
            </a:r>
            <a:endParaRPr lang="da-DK" altLang="zh-CN" sz="1800">
              <a:ea typeface="SimSun"/>
              <a:cs typeface="SimSun"/>
            </a:endParaRPr>
          </a:p>
          <a:p>
            <a:pPr marL="1257300" lvl="2" indent="-342900" eaLnBrk="1" hangingPunct="1">
              <a:lnSpc>
                <a:spcPct val="90000"/>
              </a:lnSpc>
            </a:pPr>
            <a:r>
              <a:rPr lang="en-US" altLang="zh-CN" sz="1800">
                <a:ea typeface="SimSun"/>
                <a:cs typeface="SimSun"/>
              </a:rPr>
              <a:t>Eficiência de recursos.</a:t>
            </a:r>
            <a:endParaRPr lang="da-DK" altLang="zh-CN" sz="1800">
              <a:ea typeface="SimSun"/>
              <a:cs typeface="SimSun"/>
            </a:endParaRPr>
          </a:p>
          <a:p>
            <a:pPr marL="1257300" lvl="2" indent="-342900" eaLnBrk="1" hangingPunct="1">
              <a:lnSpc>
                <a:spcPct val="90000"/>
              </a:lnSpc>
            </a:pPr>
            <a:r>
              <a:rPr lang="en-US" altLang="zh-CN" sz="1800">
                <a:ea typeface="SimSun"/>
                <a:cs typeface="SimSun"/>
              </a:rPr>
              <a:t>Esforços para redução de riscos.</a:t>
            </a:r>
            <a:endParaRPr lang="en-GB" altLang="zh-CN" sz="1800">
              <a:ea typeface="SimSun"/>
              <a:cs typeface="SimSun"/>
            </a:endParaRPr>
          </a:p>
          <a:p>
            <a:pPr marL="838200" lvl="1" indent="-381000" eaLnBrk="1" hangingPunct="1">
              <a:lnSpc>
                <a:spcPct val="90000"/>
              </a:lnSpc>
            </a:pPr>
            <a:r>
              <a:rPr lang="en-US" altLang="zh-CN" sz="2000">
                <a:ea typeface="SimSun"/>
                <a:cs typeface="SimSun"/>
              </a:rPr>
              <a:t>Desenvolvimento econômico.</a:t>
            </a:r>
            <a:endParaRPr lang="en-GB" altLang="zh-CN" sz="2000">
              <a:ea typeface="SimSun"/>
              <a:cs typeface="SimSun"/>
            </a:endParaRPr>
          </a:p>
          <a:p>
            <a:pPr marL="1257300" lvl="2" indent="-342900" eaLnBrk="1" hangingPunct="1">
              <a:lnSpc>
                <a:spcPct val="90000"/>
              </a:lnSpc>
            </a:pPr>
            <a:r>
              <a:rPr lang="en-US" altLang="zh-CN" sz="1800">
                <a:ea typeface="SimSun"/>
                <a:cs typeface="SimSun"/>
              </a:rPr>
              <a:t>Aspectos econômicos da companhia</a:t>
            </a:r>
            <a:endParaRPr lang="da-DK" altLang="zh-CN" sz="1800">
              <a:ea typeface="SimSun"/>
              <a:cs typeface="SimSun"/>
            </a:endParaRPr>
          </a:p>
          <a:p>
            <a:pPr marL="1257300" lvl="2" indent="-342900" eaLnBrk="1" hangingPunct="1">
              <a:lnSpc>
                <a:spcPct val="90000"/>
              </a:lnSpc>
            </a:pPr>
            <a:r>
              <a:rPr lang="en-US" altLang="zh-CN" sz="1800">
                <a:ea typeface="SimSun"/>
                <a:cs typeface="SimSun"/>
              </a:rPr>
              <a:t>Aspectos econômicos de consumidor/sociedade.</a:t>
            </a:r>
            <a:endParaRPr lang="en-GB" sz="1800"/>
          </a:p>
        </p:txBody>
      </p:sp>
      <p:pic>
        <p:nvPicPr>
          <p:cNvPr id="1992707" name="Picture 4" descr="pgcom_logo"/>
          <p:cNvPicPr>
            <a:picLocks noGrp="1" noChangeAspect="1" noChangeArrowheads="1"/>
          </p:cNvPicPr>
          <p:nvPr>
            <p:ph idx="4294967295"/>
          </p:nvPr>
        </p:nvPicPr>
        <p:blipFill>
          <a:blip r:embed="rId3" cstate="print"/>
          <a:srcRect/>
          <a:stretch>
            <a:fillRect/>
          </a:stretch>
        </p:blipFill>
        <p:spPr>
          <a:xfrm>
            <a:off x="6324600" y="4495800"/>
            <a:ext cx="2286000" cy="1128713"/>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4753" name="Rectangle 2"/>
          <p:cNvSpPr>
            <a:spLocks noGrp="1" noChangeArrowheads="1"/>
          </p:cNvSpPr>
          <p:nvPr>
            <p:ph type="title" idx="4294967295"/>
          </p:nvPr>
        </p:nvSpPr>
        <p:spPr>
          <a:xfrm>
            <a:off x="2057400" y="0"/>
            <a:ext cx="7543800" cy="944562"/>
          </a:xfrm>
        </p:spPr>
        <p:txBody>
          <a:bodyPr/>
          <a:lstStyle/>
          <a:p>
            <a:pPr eaLnBrk="1" hangingPunct="1"/>
            <a:r>
              <a:rPr lang="en-GB" dirty="0"/>
              <a:t>Procter &amp; Gamble</a:t>
            </a:r>
          </a:p>
        </p:txBody>
      </p:sp>
      <p:sp>
        <p:nvSpPr>
          <p:cNvPr id="1994754" name="Rectangle 3"/>
          <p:cNvSpPr>
            <a:spLocks noGrp="1" noChangeArrowheads="1"/>
          </p:cNvSpPr>
          <p:nvPr>
            <p:ph type="body" idx="4294967295"/>
          </p:nvPr>
        </p:nvSpPr>
        <p:spPr>
          <a:xfrm>
            <a:off x="611188" y="908050"/>
            <a:ext cx="8305800" cy="1008063"/>
          </a:xfrm>
        </p:spPr>
        <p:txBody>
          <a:bodyPr/>
          <a:lstStyle/>
          <a:p>
            <a:pPr eaLnBrk="1" hangingPunct="1"/>
            <a:r>
              <a:rPr lang="en-GB" dirty="0"/>
              <a:t>PSAT </a:t>
            </a:r>
            <a:r>
              <a:rPr lang="en-GB" dirty="0" err="1"/>
              <a:t>fornece</a:t>
            </a:r>
            <a:r>
              <a:rPr lang="en-GB" dirty="0"/>
              <a:t> </a:t>
            </a:r>
            <a:r>
              <a:rPr lang="en-GB" dirty="0" err="1"/>
              <a:t>indicadores</a:t>
            </a:r>
            <a:r>
              <a:rPr lang="en-GB" dirty="0"/>
              <a:t> </a:t>
            </a:r>
            <a:r>
              <a:rPr lang="en-GB" dirty="0" err="1"/>
              <a:t>quantitativos</a:t>
            </a:r>
            <a:r>
              <a:rPr lang="en-GB" dirty="0"/>
              <a:t> </a:t>
            </a:r>
            <a:r>
              <a:rPr lang="en-GB" dirty="0" err="1"/>
              <a:t>nas</a:t>
            </a:r>
            <a:r>
              <a:rPr lang="en-GB" dirty="0"/>
              <a:t> </a:t>
            </a:r>
            <a:r>
              <a:rPr lang="en-GB" dirty="0" err="1"/>
              <a:t>seguintes</a:t>
            </a:r>
            <a:r>
              <a:rPr lang="en-GB" dirty="0"/>
              <a:t> </a:t>
            </a:r>
            <a:r>
              <a:rPr lang="en-GB" dirty="0" err="1"/>
              <a:t>formas</a:t>
            </a:r>
            <a:r>
              <a:rPr lang="en-GB" dirty="0"/>
              <a:t>:</a:t>
            </a:r>
          </a:p>
        </p:txBody>
      </p:sp>
      <p:pic>
        <p:nvPicPr>
          <p:cNvPr id="1994755" name="Picture 4" descr="PG_PSAT output"/>
          <p:cNvPicPr>
            <a:picLocks noGrp="1" noChangeAspect="1" noChangeArrowheads="1"/>
          </p:cNvPicPr>
          <p:nvPr>
            <p:ph idx="4294967295"/>
          </p:nvPr>
        </p:nvPicPr>
        <p:blipFill>
          <a:blip r:embed="rId3" cstate="print"/>
          <a:srcRect/>
          <a:stretch>
            <a:fillRect/>
          </a:stretch>
        </p:blipFill>
        <p:spPr>
          <a:xfrm>
            <a:off x="1476375" y="1989138"/>
            <a:ext cx="6335713" cy="4295775"/>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01" name="Picture 2" descr="ciba_logo"/>
          <p:cNvPicPr>
            <a:picLocks noGrp="1" noChangeAspect="1" noChangeArrowheads="1"/>
          </p:cNvPicPr>
          <p:nvPr>
            <p:ph idx="4294967295"/>
          </p:nvPr>
        </p:nvPicPr>
        <p:blipFill>
          <a:blip r:embed="rId3" cstate="print"/>
          <a:srcRect/>
          <a:stretch>
            <a:fillRect/>
          </a:stretch>
        </p:blipFill>
        <p:spPr>
          <a:xfrm>
            <a:off x="7162800" y="1143000"/>
            <a:ext cx="1905000" cy="1208088"/>
          </a:xfrm>
        </p:spPr>
      </p:pic>
      <p:sp>
        <p:nvSpPr>
          <p:cNvPr id="1996802" name="Rectangle 3"/>
          <p:cNvSpPr>
            <a:spLocks noGrp="1" noChangeArrowheads="1"/>
          </p:cNvSpPr>
          <p:nvPr>
            <p:ph type="title" idx="4294967295"/>
          </p:nvPr>
        </p:nvSpPr>
        <p:spPr/>
        <p:txBody>
          <a:bodyPr/>
          <a:lstStyle/>
          <a:p>
            <a:pPr eaLnBrk="1" hangingPunct="1"/>
            <a:r>
              <a:rPr lang="en-GB"/>
              <a:t>Estudo de Caso – Ciba Especialidades Químicas</a:t>
            </a:r>
          </a:p>
        </p:txBody>
      </p:sp>
      <p:sp>
        <p:nvSpPr>
          <p:cNvPr id="1996803" name="Rectangle 4"/>
          <p:cNvSpPr>
            <a:spLocks noGrp="1" noChangeArrowheads="1"/>
          </p:cNvSpPr>
          <p:nvPr>
            <p:ph type="body" idx="4294967295"/>
          </p:nvPr>
        </p:nvSpPr>
        <p:spPr>
          <a:xfrm>
            <a:off x="914400" y="1676400"/>
            <a:ext cx="6324600" cy="4876800"/>
          </a:xfrm>
        </p:spPr>
        <p:txBody>
          <a:bodyPr/>
          <a:lstStyle/>
          <a:p>
            <a:pPr eaLnBrk="1" hangingPunct="1">
              <a:lnSpc>
                <a:spcPct val="90000"/>
              </a:lnSpc>
            </a:pPr>
            <a:r>
              <a:rPr lang="en-GB" sz="2000"/>
              <a:t>A Ciba tem operações em 22 paises, várias delas em Países em Desenvolvimento</a:t>
            </a:r>
          </a:p>
          <a:p>
            <a:pPr eaLnBrk="1" hangingPunct="1">
              <a:lnSpc>
                <a:spcPct val="90000"/>
              </a:lnSpc>
              <a:buFontTx/>
              <a:buNone/>
            </a:pPr>
            <a:endParaRPr lang="en-GB" sz="2000"/>
          </a:p>
          <a:p>
            <a:pPr eaLnBrk="1" hangingPunct="1">
              <a:lnSpc>
                <a:spcPct val="90000"/>
              </a:lnSpc>
            </a:pPr>
            <a:r>
              <a:rPr lang="en-GB" sz="2000"/>
              <a:t>Eles mantém um padrão ambiental, de saúde e de segurança aplicado a todas as operações, independentemente de sua localização </a:t>
            </a:r>
          </a:p>
          <a:p>
            <a:pPr eaLnBrk="1" hangingPunct="1">
              <a:lnSpc>
                <a:spcPct val="90000"/>
              </a:lnSpc>
            </a:pPr>
            <a:endParaRPr lang="en-GB" sz="2000"/>
          </a:p>
          <a:p>
            <a:pPr eaLnBrk="1" hangingPunct="1">
              <a:lnSpc>
                <a:spcPct val="90000"/>
              </a:lnSpc>
            </a:pPr>
            <a:r>
              <a:rPr lang="en-GB" sz="2000"/>
              <a:t>Estão cobertos aspectos tais como: direitos humanos, trabalho infantil, propina, empregos e saúde e segurança da comunidade, bem como considerações padrão de Meio Ambiente/Saúde/Segurança</a:t>
            </a:r>
          </a:p>
          <a:p>
            <a:pPr eaLnBrk="1" hangingPunct="1">
              <a:lnSpc>
                <a:spcPct val="90000"/>
              </a:lnSpc>
            </a:pPr>
            <a:endParaRPr lang="en-GB" sz="2000"/>
          </a:p>
          <a:p>
            <a:pPr eaLnBrk="1" hangingPunct="1">
              <a:lnSpc>
                <a:spcPct val="90000"/>
              </a:lnSpc>
            </a:pPr>
            <a:r>
              <a:rPr lang="en-GB" sz="2000"/>
              <a:t>Dependendo da violação, isto pode resultar no  término de um contrato ou assistência para ajudar um fornecedor a atingir os critérios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49" name="Rectangle 2"/>
          <p:cNvSpPr>
            <a:spLocks noGrp="1" noChangeArrowheads="1"/>
          </p:cNvSpPr>
          <p:nvPr>
            <p:ph type="title" idx="4294967295"/>
          </p:nvPr>
        </p:nvSpPr>
        <p:spPr/>
        <p:txBody>
          <a:bodyPr/>
          <a:lstStyle/>
          <a:p>
            <a:pPr eaLnBrk="1" hangingPunct="1"/>
            <a:r>
              <a:rPr lang="en-US"/>
              <a:t>Estudo de Caso – Utz Kapeh Certificado de Café Responsável</a:t>
            </a:r>
          </a:p>
        </p:txBody>
      </p:sp>
      <p:sp>
        <p:nvSpPr>
          <p:cNvPr id="1998850" name="Rectangle 3"/>
          <p:cNvSpPr>
            <a:spLocks noGrp="1" noChangeArrowheads="1"/>
          </p:cNvSpPr>
          <p:nvPr>
            <p:ph type="body" idx="4294967295"/>
          </p:nvPr>
        </p:nvSpPr>
        <p:spPr>
          <a:xfrm>
            <a:off x="755650" y="1844675"/>
            <a:ext cx="5791200" cy="4876800"/>
          </a:xfrm>
        </p:spPr>
        <p:txBody>
          <a:bodyPr/>
          <a:lstStyle/>
          <a:p>
            <a:pPr eaLnBrk="1" hangingPunct="1">
              <a:tabLst>
                <a:tab pos="7489825" algn="l"/>
              </a:tabLst>
            </a:pPr>
            <a:r>
              <a:rPr lang="en-US" sz="2400"/>
              <a:t>Certifica social e ambientalmente a origem e produção responsáveis de café</a:t>
            </a:r>
          </a:p>
          <a:p>
            <a:pPr eaLnBrk="1" hangingPunct="1">
              <a:tabLst>
                <a:tab pos="7489825" algn="l"/>
              </a:tabLst>
            </a:pPr>
            <a:r>
              <a:rPr lang="en-US" sz="2400"/>
              <a:t> Estabelece um conjunto de critérios para a prática responsável e eficiente da cultura de café incluindo:</a:t>
            </a:r>
          </a:p>
          <a:p>
            <a:pPr lvl="1" eaLnBrk="1" hangingPunct="1">
              <a:tabLst>
                <a:tab pos="7489825" algn="l"/>
              </a:tabLst>
            </a:pPr>
            <a:r>
              <a:rPr lang="en-US" sz="2000"/>
              <a:t>Ambiental: minimização e documentação do uso de agroquímicos, gerenciamento do uso de água e segurança do alimento</a:t>
            </a:r>
          </a:p>
          <a:p>
            <a:pPr lvl="1" eaLnBrk="1" hangingPunct="1">
              <a:tabLst>
                <a:tab pos="7489825" algn="l"/>
              </a:tabLst>
            </a:pPr>
            <a:r>
              <a:rPr lang="en-US" sz="2000"/>
              <a:t>Social: proteção de direitos trabalhistas e acesso a cuidados com a saúde e  educação para empregados e suas famílias</a:t>
            </a:r>
          </a:p>
        </p:txBody>
      </p:sp>
      <p:pic>
        <p:nvPicPr>
          <p:cNvPr id="1998851" name="Picture 4" descr="utzkopje"/>
          <p:cNvPicPr>
            <a:picLocks noChangeAspect="1" noChangeArrowheads="1"/>
          </p:cNvPicPr>
          <p:nvPr/>
        </p:nvPicPr>
        <p:blipFill>
          <a:blip r:embed="rId3" cstate="print"/>
          <a:srcRect/>
          <a:stretch>
            <a:fillRect/>
          </a:stretch>
        </p:blipFill>
        <p:spPr bwMode="auto">
          <a:xfrm>
            <a:off x="6516688" y="1989138"/>
            <a:ext cx="2351087" cy="1985962"/>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7" name="Rectangle 2"/>
          <p:cNvSpPr>
            <a:spLocks noGrp="1" noChangeArrowheads="1"/>
          </p:cNvSpPr>
          <p:nvPr>
            <p:ph type="title" idx="4294967295"/>
          </p:nvPr>
        </p:nvSpPr>
        <p:spPr/>
        <p:txBody>
          <a:bodyPr/>
          <a:lstStyle/>
          <a:p>
            <a:pPr eaLnBrk="1" hangingPunct="1"/>
            <a:r>
              <a:rPr lang="en-US"/>
              <a:t>Estudo de Caso – Utz Kapeh Certificado de Café Responsável</a:t>
            </a:r>
          </a:p>
        </p:txBody>
      </p:sp>
      <p:pic>
        <p:nvPicPr>
          <p:cNvPr id="2000898" name="Picture 4" descr="Utz Kapeh System"/>
          <p:cNvPicPr>
            <a:picLocks noChangeAspect="1" noChangeArrowheads="1"/>
          </p:cNvPicPr>
          <p:nvPr/>
        </p:nvPicPr>
        <p:blipFill>
          <a:blip r:embed="rId3" cstate="print"/>
          <a:srcRect/>
          <a:stretch>
            <a:fillRect/>
          </a:stretch>
        </p:blipFill>
        <p:spPr bwMode="auto">
          <a:xfrm>
            <a:off x="533400" y="1905000"/>
            <a:ext cx="7686831" cy="4240213"/>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pPr marL="0" indent="0" algn="ctr">
              <a:buNone/>
            </a:pPr>
            <a:endParaRPr lang="pt-BR" b="1" dirty="0"/>
          </a:p>
          <a:p>
            <a:pPr marL="0" indent="0" algn="ctr">
              <a:buNone/>
            </a:pPr>
            <a:endParaRPr lang="pt-BR" b="1" dirty="0"/>
          </a:p>
          <a:p>
            <a:pPr marL="0" indent="0" algn="ctr">
              <a:buNone/>
            </a:pPr>
            <a:r>
              <a:rPr lang="pt-BR" b="1" dirty="0"/>
              <a:t>Outros exemplos de aplicação da ACV</a:t>
            </a:r>
          </a:p>
        </p:txBody>
      </p:sp>
    </p:spTree>
    <p:extLst>
      <p:ext uri="{BB962C8B-B14F-4D97-AF65-F5344CB8AC3E}">
        <p14:creationId xmlns:p14="http://schemas.microsoft.com/office/powerpoint/2010/main" val="213643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1090" name="Rectangle 2"/>
          <p:cNvSpPr txBox="1">
            <a:spLocks noChangeArrowheads="1"/>
          </p:cNvSpPr>
          <p:nvPr/>
        </p:nvSpPr>
        <p:spPr bwMode="auto">
          <a:xfrm>
            <a:off x="2411413" y="476250"/>
            <a:ext cx="4876800" cy="6858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ACV: Defini</a:t>
            </a:r>
            <a:r>
              <a:rPr lang="en-US" sz="3200" i="1">
                <a:solidFill>
                  <a:schemeClr val="accent2"/>
                </a:solidFill>
                <a:latin typeface="Calibri" pitchFamily="34" charset="0"/>
              </a:rPr>
              <a:t>ç</a:t>
            </a:r>
            <a:r>
              <a:rPr lang="en-US" sz="3200" i="1">
                <a:solidFill>
                  <a:schemeClr val="accent2"/>
                </a:solidFill>
                <a:latin typeface="Trebuchet MS" pitchFamily="34" charset="0"/>
              </a:rPr>
              <a:t>ão (ABNT)</a:t>
            </a:r>
          </a:p>
        </p:txBody>
      </p:sp>
      <p:sp>
        <p:nvSpPr>
          <p:cNvPr id="1881091" name="Rectangle 3"/>
          <p:cNvSpPr txBox="1">
            <a:spLocks noChangeArrowheads="1"/>
          </p:cNvSpPr>
          <p:nvPr/>
        </p:nvSpPr>
        <p:spPr bwMode="auto">
          <a:xfrm>
            <a:off x="0" y="2438400"/>
            <a:ext cx="8915400" cy="2057400"/>
          </a:xfrm>
          <a:prstGeom prst="rect">
            <a:avLst/>
          </a:prstGeom>
          <a:noFill/>
          <a:ln w="9525">
            <a:noFill/>
            <a:miter lim="800000"/>
            <a:headEnd/>
            <a:tailEnd/>
          </a:ln>
        </p:spPr>
        <p:txBody>
          <a:bodyPr/>
          <a:lstStyle/>
          <a:p>
            <a:pPr marL="742950" lvl="1" indent="-285750" algn="ctr" eaLnBrk="0" hangingPunct="0">
              <a:lnSpc>
                <a:spcPct val="90000"/>
              </a:lnSpc>
              <a:spcBef>
                <a:spcPts val="1200"/>
              </a:spcBef>
              <a:spcAft>
                <a:spcPts val="1200"/>
              </a:spcAft>
              <a:buClr>
                <a:srgbClr val="FF0000"/>
              </a:buClr>
              <a:buFont typeface="Wingdings" pitchFamily="2" charset="2"/>
              <a:buChar char="v"/>
            </a:pPr>
            <a:r>
              <a:rPr lang="pt-BR" sz="2800" b="1"/>
              <a:t> Avaliação do Ciclo de Vida:</a:t>
            </a:r>
            <a:r>
              <a:rPr lang="pt-BR" sz="2800"/>
              <a:t> </a:t>
            </a:r>
            <a:r>
              <a:rPr lang="pt-BR" sz="2400"/>
              <a:t>é uma técnica para a compilação e a avaliação das </a:t>
            </a:r>
            <a:r>
              <a:rPr lang="pt-BR" sz="2400" u="sng"/>
              <a:t>entradas</a:t>
            </a:r>
            <a:r>
              <a:rPr lang="pt-BR" sz="2400"/>
              <a:t>, das </a:t>
            </a:r>
            <a:r>
              <a:rPr lang="pt-BR" sz="2400" u="sng"/>
              <a:t>saídas</a:t>
            </a:r>
            <a:r>
              <a:rPr lang="pt-BR" sz="2400"/>
              <a:t> e dos </a:t>
            </a:r>
            <a:r>
              <a:rPr lang="pt-BR" sz="2400" u="sng"/>
              <a:t>impactos ambientais potenciais</a:t>
            </a:r>
            <a:r>
              <a:rPr lang="pt-BR" sz="2400"/>
              <a:t> de um </a:t>
            </a:r>
            <a:r>
              <a:rPr lang="pt-BR" sz="2400" u="sng"/>
              <a:t>sistema de produto</a:t>
            </a:r>
            <a:r>
              <a:rPr lang="pt-BR" sz="2400"/>
              <a:t> ao longo de seu </a:t>
            </a:r>
            <a:r>
              <a:rPr lang="pt-BR" sz="2400" u="sng"/>
              <a:t>ciclo de vida</a:t>
            </a:r>
            <a:r>
              <a:rPr lang="pt-BR" sz="2400"/>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0370" name="Picture 2"/>
          <p:cNvPicPr>
            <a:picLocks noChangeAspect="1" noChangeArrowheads="1"/>
          </p:cNvPicPr>
          <p:nvPr/>
        </p:nvPicPr>
        <p:blipFill>
          <a:blip r:embed="rId3" cstate="print">
            <a:clrChange>
              <a:clrFrom>
                <a:srgbClr val="FFFFFF"/>
              </a:clrFrom>
              <a:clrTo>
                <a:srgbClr val="FFFFFF">
                  <a:alpha val="0"/>
                </a:srgbClr>
              </a:clrTo>
            </a:clrChange>
          </a:blip>
          <a:srcRect l="15166" b="8011"/>
          <a:stretch>
            <a:fillRect/>
          </a:stretch>
        </p:blipFill>
        <p:spPr bwMode="auto">
          <a:xfrm rot="967126">
            <a:off x="5076825" y="836613"/>
            <a:ext cx="3600450" cy="3122612"/>
          </a:xfrm>
          <a:prstGeom prst="rect">
            <a:avLst/>
          </a:prstGeom>
          <a:noFill/>
          <a:ln w="9525">
            <a:noFill/>
            <a:miter lim="800000"/>
            <a:headEnd/>
            <a:tailEnd/>
          </a:ln>
        </p:spPr>
      </p:pic>
      <p:pic>
        <p:nvPicPr>
          <p:cNvPr id="1850371" name="Picture 3" descr="origina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35825" y="5580063"/>
            <a:ext cx="1468438" cy="585787"/>
          </a:xfrm>
          <a:prstGeom prst="rect">
            <a:avLst/>
          </a:prstGeom>
          <a:noFill/>
          <a:ln w="9525">
            <a:noFill/>
            <a:miter lim="800000"/>
            <a:headEnd/>
            <a:tailEnd/>
          </a:ln>
        </p:spPr>
      </p:pic>
      <p:sp>
        <p:nvSpPr>
          <p:cNvPr id="849924" name="Rectangle 4"/>
          <p:cNvSpPr>
            <a:spLocks noChangeArrowheads="1"/>
          </p:cNvSpPr>
          <p:nvPr/>
        </p:nvSpPr>
        <p:spPr bwMode="auto">
          <a:xfrm>
            <a:off x="762000" y="801688"/>
            <a:ext cx="8077200" cy="1133475"/>
          </a:xfrm>
          <a:prstGeom prst="rect">
            <a:avLst/>
          </a:prstGeom>
          <a:noFill/>
          <a:ln w="12700">
            <a:noFill/>
            <a:miter lim="800000"/>
            <a:headEnd/>
            <a:tailEnd/>
          </a:ln>
          <a:effectLst/>
        </p:spPr>
        <p:txBody>
          <a:bodyPr>
            <a:spAutoFit/>
          </a:bodyPr>
          <a:lstStyle/>
          <a:p>
            <a:pPr marL="669925" lvl="1" indent="-325438">
              <a:lnSpc>
                <a:spcPct val="90000"/>
              </a:lnSpc>
              <a:spcBef>
                <a:spcPct val="20000"/>
              </a:spcBef>
              <a:buClr>
                <a:schemeClr val="accent2"/>
              </a:buClr>
              <a:buSzPct val="60000"/>
              <a:buFont typeface="Wingdings" pitchFamily="2" charset="2"/>
              <a:buNone/>
              <a:defRPr/>
            </a:pPr>
            <a:endParaRPr lang="es-ES_tradnl" sz="2100" b="1" i="1">
              <a:solidFill>
                <a:srgbClr val="003300"/>
              </a:solidFill>
              <a:effectLst>
                <a:outerShdw blurRad="38100" dist="38100" dir="2700000" algn="tl">
                  <a:srgbClr val="C0C0C0"/>
                </a:outerShdw>
              </a:effectLst>
              <a:latin typeface="Humnst777 Blk BT"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Producto: Plancha BOSCH</a:t>
            </a:r>
            <a:endParaRPr lang="es-ES_tradnl" sz="1700" b="1">
              <a:solidFill>
                <a:srgbClr val="003300"/>
              </a:solidFill>
              <a:effectLst>
                <a:outerShdw blurRad="38100" dist="38100" dir="2700000" algn="tl">
                  <a:srgbClr val="C0C0C0"/>
                </a:outerShdw>
              </a:effectLst>
              <a:latin typeface="Humnst777 Blk BT"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Empresa: BSH Krainel, S.A.</a:t>
            </a:r>
          </a:p>
        </p:txBody>
      </p:sp>
      <p:pic>
        <p:nvPicPr>
          <p:cNvPr id="1850373" name="Picture 5"/>
          <p:cNvPicPr>
            <a:picLocks noChangeAspect="1" noChangeArrowheads="1"/>
          </p:cNvPicPr>
          <p:nvPr/>
        </p:nvPicPr>
        <p:blipFill>
          <a:blip r:embed="rId5" cstate="print"/>
          <a:srcRect/>
          <a:stretch>
            <a:fillRect/>
          </a:stretch>
        </p:blipFill>
        <p:spPr bwMode="auto">
          <a:xfrm>
            <a:off x="1187450" y="4019550"/>
            <a:ext cx="5400675" cy="2409825"/>
          </a:xfrm>
          <a:prstGeom prst="rect">
            <a:avLst/>
          </a:prstGeom>
          <a:noFill/>
          <a:ln w="9525">
            <a:noFill/>
            <a:miter lim="800000"/>
            <a:headEnd/>
            <a:tailEnd/>
          </a:ln>
        </p:spPr>
      </p:pic>
      <p:sp>
        <p:nvSpPr>
          <p:cNvPr id="849926" name="Text Box 6"/>
          <p:cNvSpPr txBox="1">
            <a:spLocks noChangeArrowheads="1"/>
          </p:cNvSpPr>
          <p:nvPr/>
        </p:nvSpPr>
        <p:spPr bwMode="auto">
          <a:xfrm>
            <a:off x="906463" y="1882775"/>
            <a:ext cx="4103687" cy="2051050"/>
          </a:xfrm>
          <a:prstGeom prst="rect">
            <a:avLst/>
          </a:prstGeom>
          <a:noFill/>
          <a:ln w="9525">
            <a:noFill/>
            <a:miter lim="800000"/>
            <a:headEnd/>
            <a:tailEnd/>
          </a:ln>
          <a:effectLst/>
        </p:spPr>
        <p:txBody>
          <a:bodyPr>
            <a:spAutoFit/>
          </a:bodyPr>
          <a:lstStyle/>
          <a:p>
            <a:pPr>
              <a:defRPr/>
            </a:pPr>
            <a:r>
              <a:rPr lang="es-ES_tradnl" sz="1400" b="1">
                <a:solidFill>
                  <a:srgbClr val="003300"/>
                </a:solidFill>
                <a:effectLst>
                  <a:outerShdw blurRad="38100" dist="38100" dir="2700000" algn="tl">
                    <a:srgbClr val="C0C0C0"/>
                  </a:outerShdw>
                </a:effectLst>
                <a:latin typeface="Humnst777 Blk BT" pitchFamily="34" charset="0"/>
              </a:rPr>
              <a:t>Descripción:</a:t>
            </a:r>
          </a:p>
          <a:p>
            <a:pPr>
              <a:defRPr/>
            </a:pPr>
            <a:r>
              <a:rPr lang="es-ES_tradnl" sz="1400" b="1">
                <a:solidFill>
                  <a:srgbClr val="003300"/>
                </a:solidFill>
                <a:effectLst>
                  <a:outerShdw blurRad="38100" dist="38100" dir="2700000" algn="tl">
                    <a:srgbClr val="C0C0C0"/>
                  </a:outerShdw>
                </a:effectLst>
                <a:latin typeface="Humnst777 Blk BT" pitchFamily="34" charset="0"/>
              </a:rPr>
              <a:t>	</a:t>
            </a:r>
          </a:p>
          <a:p>
            <a:pPr>
              <a:defRPr/>
            </a:pPr>
            <a:r>
              <a:rPr lang="es-ES_tradnl" sz="1200">
                <a:solidFill>
                  <a:srgbClr val="003300"/>
                </a:solidFill>
                <a:latin typeface="Humnst777 Blk BT" pitchFamily="34" charset="0"/>
              </a:rPr>
              <a:t>Se plantea desarrollar un rediseño de una de las planchas domésticas de la marca BOSCH.</a:t>
            </a:r>
          </a:p>
          <a:p>
            <a:pPr>
              <a:defRPr/>
            </a:pPr>
            <a:endParaRPr lang="es-ES_tradnl" sz="1200">
              <a:solidFill>
                <a:srgbClr val="003300"/>
              </a:solidFill>
              <a:latin typeface="Humnst777 Blk BT" pitchFamily="34" charset="0"/>
            </a:endParaRPr>
          </a:p>
          <a:p>
            <a:pPr>
              <a:defRPr/>
            </a:pPr>
            <a:r>
              <a:rPr lang="es-ES_tradnl" sz="1200">
                <a:solidFill>
                  <a:srgbClr val="003300"/>
                </a:solidFill>
                <a:latin typeface="Humnst777 Blk BT" pitchFamily="34" charset="0"/>
              </a:rPr>
              <a:t>Se analizan los principales impactos ambientales:</a:t>
            </a:r>
          </a:p>
          <a:p>
            <a:pPr>
              <a:defRPr/>
            </a:pPr>
            <a:endParaRPr lang="es-ES_tradnl" sz="1200">
              <a:solidFill>
                <a:srgbClr val="003300"/>
              </a:solidFill>
              <a:latin typeface="Humnst777 Blk BT" pitchFamily="34" charset="0"/>
            </a:endParaRPr>
          </a:p>
          <a:p>
            <a:pPr lvl="1">
              <a:spcBef>
                <a:spcPct val="20000"/>
              </a:spcBef>
              <a:buFontTx/>
              <a:buChar char="•"/>
              <a:defRPr/>
            </a:pPr>
            <a:r>
              <a:rPr lang="es-ES_tradnl" sz="1200">
                <a:solidFill>
                  <a:srgbClr val="003300"/>
                </a:solidFill>
                <a:latin typeface="Humnst777 Blk BT" pitchFamily="34" charset="0"/>
              </a:rPr>
              <a:t> Consumo de </a:t>
            </a:r>
            <a:r>
              <a:rPr lang="es-ES_tradnl" sz="1200" b="1">
                <a:solidFill>
                  <a:srgbClr val="003300"/>
                </a:solidFill>
                <a:effectLst>
                  <a:outerShdw blurRad="38100" dist="38100" dir="2700000" algn="tl">
                    <a:srgbClr val="C0C0C0"/>
                  </a:outerShdw>
                </a:effectLst>
                <a:latin typeface="Humnst777 Blk BT" pitchFamily="34" charset="0"/>
              </a:rPr>
              <a:t>energía </a:t>
            </a:r>
            <a:r>
              <a:rPr lang="es-ES_tradnl" sz="1200">
                <a:solidFill>
                  <a:srgbClr val="003300"/>
                </a:solidFill>
                <a:latin typeface="Humnst777 Blk BT" pitchFamily="34" charset="0"/>
              </a:rPr>
              <a:t>durante la fase de uso (el 98% del impacto ambiental del producto).</a:t>
            </a:r>
          </a:p>
          <a:p>
            <a:pPr lvl="1">
              <a:spcBef>
                <a:spcPct val="20000"/>
              </a:spcBef>
              <a:buFontTx/>
              <a:buChar char="•"/>
              <a:defRPr/>
            </a:pPr>
            <a:r>
              <a:rPr lang="es-ES_tradnl" sz="1200">
                <a:solidFill>
                  <a:srgbClr val="003300"/>
                </a:solidFill>
                <a:latin typeface="Humnst777 Blk BT" pitchFamily="34" charset="0"/>
              </a:rPr>
              <a:t> Consumo de </a:t>
            </a:r>
            <a:r>
              <a:rPr lang="es-ES_tradnl" sz="1200" b="1">
                <a:solidFill>
                  <a:srgbClr val="003300"/>
                </a:solidFill>
                <a:effectLst>
                  <a:outerShdw blurRad="38100" dist="38100" dir="2700000" algn="tl">
                    <a:srgbClr val="C0C0C0"/>
                  </a:outerShdw>
                </a:effectLst>
                <a:latin typeface="Humnst777 Blk BT" pitchFamily="34" charset="0"/>
              </a:rPr>
              <a:t>plástico.</a:t>
            </a:r>
            <a:endParaRPr lang="es-ES" sz="1200">
              <a:solidFill>
                <a:srgbClr val="003300"/>
              </a:solidFill>
              <a:latin typeface="Humnst777 Blk BT" pitchFamily="34" charset="0"/>
            </a:endParaRPr>
          </a:p>
        </p:txBody>
      </p:sp>
      <p:sp>
        <p:nvSpPr>
          <p:cNvPr id="1850375" name="Rectangle 7"/>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8028367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24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4663" y="1833563"/>
            <a:ext cx="4581525" cy="3008312"/>
          </a:xfrm>
          <a:prstGeom prst="rect">
            <a:avLst/>
          </a:prstGeom>
          <a:noFill/>
          <a:ln w="9525">
            <a:noFill/>
            <a:miter lim="800000"/>
            <a:headEnd/>
            <a:tailEnd/>
          </a:ln>
        </p:spPr>
      </p:pic>
      <p:sp>
        <p:nvSpPr>
          <p:cNvPr id="851971" name="Text Box 3"/>
          <p:cNvSpPr txBox="1">
            <a:spLocks noChangeArrowheads="1"/>
          </p:cNvSpPr>
          <p:nvPr/>
        </p:nvSpPr>
        <p:spPr bwMode="auto">
          <a:xfrm>
            <a:off x="609600" y="1617663"/>
            <a:ext cx="4360863" cy="4094162"/>
          </a:xfrm>
          <a:prstGeom prst="rect">
            <a:avLst/>
          </a:prstGeom>
          <a:noFill/>
          <a:ln w="9525">
            <a:noFill/>
            <a:miter lim="800000"/>
            <a:headEnd/>
            <a:tailEnd/>
          </a:ln>
          <a:effectLst/>
        </p:spPr>
        <p:txBody>
          <a:bodyPr>
            <a:spAutoFit/>
          </a:bodyPr>
          <a:lstStyle/>
          <a:p>
            <a:pPr>
              <a:defRPr/>
            </a:pPr>
            <a:r>
              <a:rPr lang="es-ES_tradnl" sz="1600" b="1">
                <a:solidFill>
                  <a:srgbClr val="003300"/>
                </a:solidFill>
                <a:effectLst>
                  <a:outerShdw blurRad="38100" dist="38100" dir="2700000" algn="tl">
                    <a:srgbClr val="C0C0C0"/>
                  </a:outerShdw>
                </a:effectLst>
                <a:latin typeface="Humnst777 Blk BT" pitchFamily="34" charset="0"/>
              </a:rPr>
              <a:t>Mejoras obtenidas:</a:t>
            </a:r>
          </a:p>
          <a:p>
            <a:pPr>
              <a:defRPr/>
            </a:pPr>
            <a:endParaRPr lang="es-ES_tradnl" sz="1600" b="1">
              <a:solidFill>
                <a:srgbClr val="003300"/>
              </a:solidFill>
              <a:effectLst>
                <a:outerShdw blurRad="38100" dist="38100" dir="2700000" algn="tl">
                  <a:srgbClr val="C0C0C0"/>
                </a:outerShdw>
              </a:effectLst>
              <a:latin typeface="Humnst777 Blk BT" pitchFamily="34" charset="0"/>
            </a:endParaRPr>
          </a:p>
          <a:p>
            <a:pPr>
              <a:lnSpc>
                <a:spcPct val="120000"/>
              </a:lnSpc>
              <a:spcBef>
                <a:spcPct val="50000"/>
              </a:spcBef>
              <a:buFontTx/>
              <a:buChar char="•"/>
              <a:defRPr/>
            </a:pPr>
            <a:r>
              <a:rPr lang="es-ES" sz="1400">
                <a:solidFill>
                  <a:srgbClr val="003300"/>
                </a:solidFill>
                <a:latin typeface="Arial" pitchFamily="34" charset="0"/>
                <a:cs typeface="Arial" pitchFamily="34" charset="0"/>
              </a:rPr>
              <a:t> Reducción del peso del aparato.</a:t>
            </a:r>
          </a:p>
          <a:p>
            <a:pPr>
              <a:spcBef>
                <a:spcPct val="20000"/>
              </a:spcBef>
              <a:buFontTx/>
              <a:buChar char="•"/>
              <a:defRPr/>
            </a:pPr>
            <a:r>
              <a:rPr lang="es-ES" sz="1400">
                <a:solidFill>
                  <a:srgbClr val="003300"/>
                </a:solidFill>
                <a:latin typeface="Arial" pitchFamily="34" charset="0"/>
                <a:cs typeface="Arial" pitchFamily="34" charset="0"/>
              </a:rPr>
              <a:t> Reducción del </a:t>
            </a:r>
            <a:r>
              <a:rPr lang="es-ES" sz="1400" b="1">
                <a:solidFill>
                  <a:srgbClr val="003300"/>
                </a:solidFill>
                <a:effectLst>
                  <a:outerShdw blurRad="38100" dist="38100" dir="2700000" algn="tl">
                    <a:srgbClr val="C0C0C0"/>
                  </a:outerShdw>
                </a:effectLst>
                <a:latin typeface="Arial" pitchFamily="34" charset="0"/>
                <a:cs typeface="Arial" pitchFamily="34" charset="0"/>
              </a:rPr>
              <a:t>factor de complejidad</a:t>
            </a:r>
            <a:r>
              <a:rPr lang="es-ES" sz="1400">
                <a:solidFill>
                  <a:srgbClr val="003300"/>
                </a:solidFill>
                <a:latin typeface="Arial" pitchFamily="34" charset="0"/>
                <a:cs typeface="Arial" pitchFamily="34" charset="0"/>
              </a:rPr>
              <a:t> (nº y variedad de componentes).</a:t>
            </a:r>
          </a:p>
          <a:p>
            <a:pPr>
              <a:spcBef>
                <a:spcPct val="20000"/>
              </a:spcBef>
              <a:buFontTx/>
              <a:buChar char="•"/>
              <a:defRPr/>
            </a:pPr>
            <a:r>
              <a:rPr lang="es-ES" sz="1400">
                <a:solidFill>
                  <a:srgbClr val="003300"/>
                </a:solidFill>
                <a:latin typeface="Arial" pitchFamily="34" charset="0"/>
                <a:cs typeface="Arial" pitchFamily="34" charset="0"/>
              </a:rPr>
              <a:t> Elección de materiales con menor impacto ambiental asociado.</a:t>
            </a:r>
          </a:p>
          <a:p>
            <a:pPr>
              <a:spcBef>
                <a:spcPct val="20000"/>
              </a:spcBef>
              <a:buFontTx/>
              <a:buChar char="•"/>
              <a:defRPr/>
            </a:pPr>
            <a:r>
              <a:rPr lang="es-ES" sz="1400">
                <a:solidFill>
                  <a:srgbClr val="003300"/>
                </a:solidFill>
                <a:latin typeface="Arial" pitchFamily="34" charset="0"/>
                <a:cs typeface="Arial" pitchFamily="34" charset="0"/>
              </a:rPr>
              <a:t> Eliminación del vaso de carga de agua (rediseño sistema de llenado).</a:t>
            </a:r>
          </a:p>
          <a:p>
            <a:pPr>
              <a:spcBef>
                <a:spcPct val="20000"/>
              </a:spcBef>
              <a:buFontTx/>
              <a:buChar char="•"/>
              <a:defRPr/>
            </a:pPr>
            <a:r>
              <a:rPr lang="es-ES" sz="1400">
                <a:solidFill>
                  <a:srgbClr val="003300"/>
                </a:solidFill>
                <a:latin typeface="Arial" pitchFamily="34" charset="0"/>
                <a:cs typeface="Arial" pitchFamily="34" charset="0"/>
              </a:rPr>
              <a:t> Reducción 25% peso embalaje.</a:t>
            </a:r>
          </a:p>
          <a:p>
            <a:pPr>
              <a:spcBef>
                <a:spcPct val="20000"/>
              </a:spcBef>
              <a:buFontTx/>
              <a:buChar char="•"/>
              <a:defRPr/>
            </a:pPr>
            <a:r>
              <a:rPr lang="es-ES" sz="1400">
                <a:solidFill>
                  <a:srgbClr val="003300"/>
                </a:solidFill>
                <a:latin typeface="Arial" pitchFamily="34" charset="0"/>
                <a:cs typeface="Arial" pitchFamily="34" charset="0"/>
              </a:rPr>
              <a:t> Optimización consumo de energía </a:t>
            </a:r>
            <a:r>
              <a:rPr lang="es-ES" sz="1400" b="1">
                <a:solidFill>
                  <a:srgbClr val="003300"/>
                </a:solidFill>
                <a:effectLst>
                  <a:outerShdw blurRad="38100" dist="38100" dir="2700000" algn="tl">
                    <a:srgbClr val="C0C0C0"/>
                  </a:outerShdw>
                </a:effectLst>
                <a:latin typeface="Arial" pitchFamily="34" charset="0"/>
                <a:cs typeface="Arial" pitchFamily="34" charset="0"/>
              </a:rPr>
              <a:t>(control electrónico potencia).</a:t>
            </a:r>
          </a:p>
          <a:p>
            <a:pPr>
              <a:spcBef>
                <a:spcPct val="20000"/>
              </a:spcBef>
              <a:buFontTx/>
              <a:buChar char="•"/>
              <a:defRPr/>
            </a:pPr>
            <a:r>
              <a:rPr lang="es-ES" sz="1400">
                <a:solidFill>
                  <a:srgbClr val="003300"/>
                </a:solidFill>
                <a:latin typeface="Arial" pitchFamily="34" charset="0"/>
                <a:cs typeface="Arial" pitchFamily="34" charset="0"/>
              </a:rPr>
              <a:t> Grado de </a:t>
            </a:r>
            <a:r>
              <a:rPr lang="es-ES" sz="1400" b="1">
                <a:solidFill>
                  <a:srgbClr val="003300"/>
                </a:solidFill>
                <a:effectLst>
                  <a:outerShdw blurRad="38100" dist="38100" dir="2700000" algn="tl">
                    <a:srgbClr val="C0C0C0"/>
                  </a:outerShdw>
                </a:effectLst>
                <a:latin typeface="Arial" pitchFamily="34" charset="0"/>
                <a:cs typeface="Arial" pitchFamily="34" charset="0"/>
              </a:rPr>
              <a:t>reciclabilidad del 94,77%.</a:t>
            </a:r>
          </a:p>
          <a:p>
            <a:pPr>
              <a:spcBef>
                <a:spcPct val="20000"/>
              </a:spcBef>
              <a:buFontTx/>
              <a:buChar char="•"/>
              <a:defRPr/>
            </a:pPr>
            <a:r>
              <a:rPr lang="es-ES" sz="1400">
                <a:solidFill>
                  <a:srgbClr val="003300"/>
                </a:solidFill>
                <a:latin typeface="Arial" pitchFamily="34" charset="0"/>
                <a:cs typeface="Arial" pitchFamily="34" charset="0"/>
              </a:rPr>
              <a:t> Uso de plástico reciclado.</a:t>
            </a:r>
          </a:p>
          <a:p>
            <a:pPr>
              <a:spcBef>
                <a:spcPct val="20000"/>
              </a:spcBef>
              <a:defRPr/>
            </a:pPr>
            <a:endParaRPr lang="es-ES" sz="1400">
              <a:solidFill>
                <a:srgbClr val="003300"/>
              </a:solidFill>
              <a:latin typeface="Arial" pitchFamily="34" charset="0"/>
            </a:endParaRPr>
          </a:p>
          <a:p>
            <a:pPr>
              <a:spcBef>
                <a:spcPct val="20000"/>
              </a:spcBef>
              <a:buFontTx/>
              <a:buChar char="•"/>
              <a:defRPr/>
            </a:pPr>
            <a:endParaRPr lang="es-ES" sz="1400">
              <a:solidFill>
                <a:srgbClr val="003300"/>
              </a:solidFill>
              <a:latin typeface="Arial" pitchFamily="34" charset="0"/>
              <a:cs typeface="Arial" pitchFamily="34" charset="0"/>
            </a:endParaRPr>
          </a:p>
        </p:txBody>
      </p:sp>
      <p:sp>
        <p:nvSpPr>
          <p:cNvPr id="851972" name="Rectangle 4"/>
          <p:cNvSpPr>
            <a:spLocks noChangeArrowheads="1"/>
          </p:cNvSpPr>
          <p:nvPr/>
        </p:nvSpPr>
        <p:spPr bwMode="auto">
          <a:xfrm>
            <a:off x="609600" y="609600"/>
            <a:ext cx="8077200" cy="1133475"/>
          </a:xfrm>
          <a:prstGeom prst="rect">
            <a:avLst/>
          </a:prstGeom>
          <a:noFill/>
          <a:ln w="12700">
            <a:noFill/>
            <a:miter lim="800000"/>
            <a:headEnd/>
            <a:tailEnd/>
          </a:ln>
          <a:effectLst/>
        </p:spPr>
        <p:txBody>
          <a:bodyPr>
            <a:spAutoFit/>
          </a:bodyPr>
          <a:lstStyle/>
          <a:p>
            <a:pPr marL="669925" lvl="1" indent="-325438">
              <a:lnSpc>
                <a:spcPct val="90000"/>
              </a:lnSpc>
              <a:spcBef>
                <a:spcPct val="20000"/>
              </a:spcBef>
              <a:buClr>
                <a:schemeClr val="accent2"/>
              </a:buClr>
              <a:buSzPct val="60000"/>
              <a:buFont typeface="Wingdings" pitchFamily="2" charset="2"/>
              <a:buNone/>
              <a:defRPr/>
            </a:pPr>
            <a:endParaRPr lang="es-ES_tradnl" sz="2100" b="1" i="1">
              <a:solidFill>
                <a:srgbClr val="003300"/>
              </a:solidFill>
              <a:effectLst>
                <a:outerShdw blurRad="38100" dist="38100" dir="2700000" algn="tl">
                  <a:srgbClr val="C0C0C0"/>
                </a:outerShdw>
              </a:effectLst>
              <a:latin typeface="Humnst777 Blk BT"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Producto: Plancha BOSCH</a:t>
            </a:r>
            <a:endParaRPr lang="es-ES_tradnl" sz="1700" b="1">
              <a:solidFill>
                <a:srgbClr val="003300"/>
              </a:solidFill>
              <a:effectLst>
                <a:outerShdw blurRad="38100" dist="38100" dir="2700000" algn="tl">
                  <a:srgbClr val="C0C0C0"/>
                </a:outerShdw>
              </a:effectLst>
              <a:latin typeface="Humnst777 Blk BT"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Empresa: BSH Krainel, S.A.</a:t>
            </a:r>
          </a:p>
        </p:txBody>
      </p:sp>
      <p:pic>
        <p:nvPicPr>
          <p:cNvPr id="1852421" name="Picture 5" descr="origina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35825" y="5580063"/>
            <a:ext cx="1468438" cy="585787"/>
          </a:xfrm>
          <a:prstGeom prst="rect">
            <a:avLst/>
          </a:prstGeom>
          <a:noFill/>
          <a:ln w="9525">
            <a:noFill/>
            <a:miter lim="800000"/>
            <a:headEnd/>
            <a:tailEnd/>
          </a:ln>
        </p:spPr>
      </p:pic>
      <p:sp>
        <p:nvSpPr>
          <p:cNvPr id="851974" name="Text Box 6"/>
          <p:cNvSpPr txBox="1">
            <a:spLocks noChangeArrowheads="1"/>
          </p:cNvSpPr>
          <p:nvPr/>
        </p:nvSpPr>
        <p:spPr bwMode="auto">
          <a:xfrm>
            <a:off x="641350" y="5110163"/>
            <a:ext cx="6737350" cy="1454150"/>
          </a:xfrm>
          <a:prstGeom prst="rect">
            <a:avLst/>
          </a:prstGeom>
          <a:noFill/>
          <a:ln w="9525">
            <a:noFill/>
            <a:miter lim="800000"/>
            <a:headEnd/>
            <a:tailEnd/>
          </a:ln>
          <a:effectLst/>
        </p:spPr>
        <p:txBody>
          <a:bodyPr>
            <a:spAutoFit/>
          </a:bodyPr>
          <a:lstStyle/>
          <a:p>
            <a:pPr>
              <a:defRPr/>
            </a:pPr>
            <a:endParaRPr lang="es-ES" sz="1400" dirty="0">
              <a:solidFill>
                <a:srgbClr val="003300"/>
              </a:solidFill>
              <a:latin typeface="Arial" pitchFamily="34" charset="0"/>
              <a:cs typeface="Arial" pitchFamily="34" charset="0"/>
            </a:endParaRPr>
          </a:p>
          <a:p>
            <a:pPr>
              <a:spcBef>
                <a:spcPct val="20000"/>
              </a:spcBef>
              <a:buFontTx/>
              <a:buChar char="•"/>
              <a:defRPr/>
            </a:pPr>
            <a:r>
              <a:rPr lang="es-ES" sz="1400" dirty="0">
                <a:solidFill>
                  <a:srgbClr val="003300"/>
                </a:solidFill>
                <a:latin typeface="Arial" pitchFamily="34" charset="0"/>
                <a:cs typeface="Arial" pitchFamily="34" charset="0"/>
              </a:rPr>
              <a:t> Mejora para nuevos desarrollos en la empresa: </a:t>
            </a:r>
            <a:r>
              <a:rPr lang="es-ES" sz="1400" dirty="0">
                <a:solidFill>
                  <a:srgbClr val="003300"/>
                </a:solidFill>
                <a:latin typeface="Arial" pitchFamily="34" charset="0"/>
              </a:rPr>
              <a:t>Desde 1995, en el desarrollo de nuevos productos se debe asegurar que el nuevo producto </a:t>
            </a:r>
            <a:r>
              <a:rPr lang="es-ES" sz="1400" b="1" dirty="0">
                <a:solidFill>
                  <a:srgbClr val="003300"/>
                </a:solidFill>
                <a:effectLst>
                  <a:outerShdw blurRad="38100" dist="38100" dir="2700000" algn="tl">
                    <a:srgbClr val="C0C0C0"/>
                  </a:outerShdw>
                </a:effectLst>
                <a:latin typeface="Arial" pitchFamily="34" charset="0"/>
              </a:rPr>
              <a:t>minimiza o mantiene pero en ningún caso aumenta el impacto sobre el medio ambiente</a:t>
            </a:r>
            <a:r>
              <a:rPr lang="es-ES" sz="1400" dirty="0">
                <a:solidFill>
                  <a:srgbClr val="003300"/>
                </a:solidFill>
                <a:latin typeface="Arial" pitchFamily="34" charset="0"/>
              </a:rPr>
              <a:t> que tenía el producto anterior. Un proceso similar se sigue para los nuevos procesos.</a:t>
            </a:r>
          </a:p>
          <a:p>
            <a:pPr>
              <a:spcBef>
                <a:spcPct val="20000"/>
              </a:spcBef>
              <a:buFontTx/>
              <a:buChar char="•"/>
              <a:defRPr/>
            </a:pPr>
            <a:endParaRPr lang="es-ES" sz="1400" dirty="0">
              <a:solidFill>
                <a:srgbClr val="003300"/>
              </a:solidFill>
              <a:latin typeface="Arial" pitchFamily="34" charset="0"/>
              <a:cs typeface="Arial" pitchFamily="34" charset="0"/>
            </a:endParaRPr>
          </a:p>
        </p:txBody>
      </p:sp>
      <p:sp>
        <p:nvSpPr>
          <p:cNvPr id="1852423" name="Rectangle 7"/>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41589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1974"/>
                                        </p:tgtEl>
                                        <p:attrNameLst>
                                          <p:attrName>style.visibility</p:attrName>
                                        </p:attrNameLst>
                                      </p:cBhvr>
                                      <p:to>
                                        <p:strVal val="visible"/>
                                      </p:to>
                                    </p:set>
                                    <p:anim calcmode="lin" valueType="num">
                                      <p:cBhvr additive="base">
                                        <p:cTn id="7" dur="500" fill="hold"/>
                                        <p:tgtEl>
                                          <p:spTgt spid="851974"/>
                                        </p:tgtEl>
                                        <p:attrNameLst>
                                          <p:attrName>ppt_x</p:attrName>
                                        </p:attrNameLst>
                                      </p:cBhvr>
                                      <p:tavLst>
                                        <p:tav tm="0">
                                          <p:val>
                                            <p:strVal val="#ppt_x"/>
                                          </p:val>
                                        </p:tav>
                                        <p:tav tm="100000">
                                          <p:val>
                                            <p:strVal val="#ppt_x"/>
                                          </p:val>
                                        </p:tav>
                                      </p:tavLst>
                                    </p:anim>
                                    <p:anim calcmode="lin" valueType="num">
                                      <p:cBhvr additive="base">
                                        <p:cTn id="8" dur="500" fill="hold"/>
                                        <p:tgtEl>
                                          <p:spTgt spid="8519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041" name="Espaço Reservado para Rodapé 1"/>
          <p:cNvSpPr txBox="1">
            <a:spLocks noGrp="1"/>
          </p:cNvSpPr>
          <p:nvPr/>
        </p:nvSpPr>
        <p:spPr bwMode="auto">
          <a:xfrm>
            <a:off x="1300163" y="6551613"/>
            <a:ext cx="7543800" cy="268287"/>
          </a:xfrm>
          <a:prstGeom prst="rect">
            <a:avLst/>
          </a:prstGeom>
          <a:noFill/>
          <a:ln w="9525">
            <a:noFill/>
            <a:miter lim="800000"/>
            <a:headEnd/>
            <a:tailEnd/>
          </a:ln>
        </p:spPr>
        <p:txBody>
          <a:bodyPr/>
          <a:lstStyle/>
          <a:p>
            <a:pPr algn="r"/>
            <a:r>
              <a:rPr lang="pt-BR" sz="1400">
                <a:solidFill>
                  <a:srgbClr val="000099"/>
                </a:solidFill>
                <a:latin typeface="Trebuchet MS" pitchFamily="34" charset="0"/>
              </a:rPr>
              <a:t>Adequação Ambiental de Empresas - Prof. Aldo R. Ometto - </a:t>
            </a:r>
            <a:fld id="{7D5B3FB5-2068-4825-97F6-1D667ABA150B}" type="slidenum">
              <a:rPr lang="pt-BR" sz="1400">
                <a:solidFill>
                  <a:srgbClr val="000099"/>
                </a:solidFill>
                <a:latin typeface="Trebuchet MS" pitchFamily="34" charset="0"/>
              </a:rPr>
              <a:pPr algn="r"/>
              <a:t>92</a:t>
            </a:fld>
            <a:endParaRPr lang="pt-BR" sz="1400">
              <a:solidFill>
                <a:srgbClr val="000099"/>
              </a:solidFill>
              <a:latin typeface="Trebuchet MS" pitchFamily="34" charset="0"/>
            </a:endParaRPr>
          </a:p>
        </p:txBody>
      </p:sp>
      <p:pic>
        <p:nvPicPr>
          <p:cNvPr id="1879042" name="Picture 2"/>
          <p:cNvPicPr>
            <a:picLocks noChangeAspect="1" noChangeArrowheads="1"/>
          </p:cNvPicPr>
          <p:nvPr/>
        </p:nvPicPr>
        <p:blipFill>
          <a:blip r:embed="rId3" cstate="print"/>
          <a:srcRect t="10118"/>
          <a:stretch>
            <a:fillRect/>
          </a:stretch>
        </p:blipFill>
        <p:spPr bwMode="auto">
          <a:xfrm>
            <a:off x="1143000" y="838200"/>
            <a:ext cx="7434263" cy="4949825"/>
          </a:xfrm>
          <a:prstGeom prst="rect">
            <a:avLst/>
          </a:prstGeom>
          <a:noFill/>
          <a:ln w="9525">
            <a:noFill/>
            <a:miter lim="800000"/>
            <a:headEnd/>
            <a:tailEnd/>
          </a:ln>
        </p:spPr>
      </p:pic>
      <p:sp>
        <p:nvSpPr>
          <p:cNvPr id="880643" name="Rectangle 3"/>
          <p:cNvSpPr>
            <a:spLocks noChangeArrowheads="1"/>
          </p:cNvSpPr>
          <p:nvPr/>
        </p:nvSpPr>
        <p:spPr bwMode="auto">
          <a:xfrm>
            <a:off x="533400" y="5781675"/>
            <a:ext cx="8424863" cy="619125"/>
          </a:xfrm>
          <a:prstGeom prst="rect">
            <a:avLst/>
          </a:prstGeom>
          <a:solidFill>
            <a:srgbClr val="FFFFE3"/>
          </a:solidFill>
          <a:ln w="9525" algn="ctr">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sz="1700" b="1">
                <a:latin typeface="Arial" pitchFamily="34" charset="0"/>
                <a:cs typeface="Arial" pitchFamily="34" charset="0"/>
              </a:rPr>
              <a:t>Redução do consumo de energía e água </a:t>
            </a:r>
            <a:br>
              <a:rPr lang="es-ES" sz="1700" b="1">
                <a:latin typeface="Arial" pitchFamily="34" charset="0"/>
                <a:cs typeface="Arial" pitchFamily="34" charset="0"/>
              </a:rPr>
            </a:br>
            <a:r>
              <a:rPr lang="es-ES" sz="1700" b="1">
                <a:latin typeface="Arial" pitchFamily="34" charset="0"/>
                <a:cs typeface="Arial" pitchFamily="34" charset="0"/>
              </a:rPr>
              <a:t>desde 1990 - Bosch</a:t>
            </a:r>
            <a:endParaRPr lang="es-ES" sz="1500" b="1">
              <a:latin typeface="Arial" pitchFamily="34" charset="0"/>
              <a:cs typeface="Arial" pitchFamily="34" charset="0"/>
            </a:endParaRPr>
          </a:p>
        </p:txBody>
      </p:sp>
      <p:sp>
        <p:nvSpPr>
          <p:cNvPr id="1879044"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Consequências</a:t>
            </a:r>
          </a:p>
        </p:txBody>
      </p:sp>
    </p:spTree>
    <p:extLst>
      <p:ext uri="{BB962C8B-B14F-4D97-AF65-F5344CB8AC3E}">
        <p14:creationId xmlns:p14="http://schemas.microsoft.com/office/powerpoint/2010/main" val="269203093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4466" name="Picture 2" descr="logo_ONA"/>
          <p:cNvPicPr>
            <a:picLocks noChangeAspect="1" noChangeArrowheads="1"/>
          </p:cNvPicPr>
          <p:nvPr/>
        </p:nvPicPr>
        <p:blipFill>
          <a:blip r:embed="rId3" cstate="print"/>
          <a:srcRect/>
          <a:stretch>
            <a:fillRect/>
          </a:stretch>
        </p:blipFill>
        <p:spPr bwMode="auto">
          <a:xfrm>
            <a:off x="7092950" y="5630863"/>
            <a:ext cx="1589088" cy="514350"/>
          </a:xfrm>
          <a:prstGeom prst="rect">
            <a:avLst/>
          </a:prstGeom>
          <a:noFill/>
          <a:ln w="9525">
            <a:noFill/>
            <a:miter lim="800000"/>
            <a:headEnd/>
            <a:tailEnd/>
          </a:ln>
        </p:spPr>
      </p:pic>
      <p:pic>
        <p:nvPicPr>
          <p:cNvPr id="1854467" name="Picture 3" descr="ONA_2"/>
          <p:cNvPicPr>
            <a:picLocks noChangeAspect="1" noChangeArrowheads="1"/>
          </p:cNvPicPr>
          <p:nvPr/>
        </p:nvPicPr>
        <p:blipFill>
          <a:blip r:embed="rId4" cstate="print"/>
          <a:srcRect/>
          <a:stretch>
            <a:fillRect/>
          </a:stretch>
        </p:blipFill>
        <p:spPr bwMode="auto">
          <a:xfrm>
            <a:off x="755650" y="1874838"/>
            <a:ext cx="2928938" cy="3354387"/>
          </a:xfrm>
          <a:prstGeom prst="rect">
            <a:avLst/>
          </a:prstGeom>
          <a:noFill/>
          <a:ln w="9525">
            <a:noFill/>
            <a:miter lim="800000"/>
            <a:headEnd/>
            <a:tailEnd/>
          </a:ln>
        </p:spPr>
      </p:pic>
      <p:pic>
        <p:nvPicPr>
          <p:cNvPr id="1854468" name="Picture 4" descr="ONA_1"/>
          <p:cNvPicPr>
            <a:picLocks noChangeAspect="1" noChangeArrowheads="1"/>
          </p:cNvPicPr>
          <p:nvPr/>
        </p:nvPicPr>
        <p:blipFill>
          <a:blip r:embed="rId5" cstate="print"/>
          <a:srcRect/>
          <a:stretch>
            <a:fillRect/>
          </a:stretch>
        </p:blipFill>
        <p:spPr bwMode="auto">
          <a:xfrm>
            <a:off x="4859338" y="1989138"/>
            <a:ext cx="3810000" cy="3190875"/>
          </a:xfrm>
          <a:prstGeom prst="rect">
            <a:avLst/>
          </a:prstGeom>
          <a:noFill/>
          <a:ln w="9525">
            <a:noFill/>
            <a:miter lim="800000"/>
            <a:headEnd/>
            <a:tailEnd/>
          </a:ln>
        </p:spPr>
      </p:pic>
      <p:grpSp>
        <p:nvGrpSpPr>
          <p:cNvPr id="1854469" name="Group 5"/>
          <p:cNvGrpSpPr>
            <a:grpSpLocks/>
          </p:cNvGrpSpPr>
          <p:nvPr/>
        </p:nvGrpSpPr>
        <p:grpSpPr bwMode="auto">
          <a:xfrm>
            <a:off x="755650" y="5373688"/>
            <a:ext cx="1371600" cy="304800"/>
            <a:chOff x="1344" y="3504"/>
            <a:chExt cx="864" cy="192"/>
          </a:xfrm>
        </p:grpSpPr>
        <p:sp>
          <p:nvSpPr>
            <p:cNvPr id="1854476" name="Rectangle 6"/>
            <p:cNvSpPr>
              <a:spLocks noChangeArrowheads="1"/>
            </p:cNvSpPr>
            <p:nvPr/>
          </p:nvSpPr>
          <p:spPr bwMode="auto">
            <a:xfrm>
              <a:off x="1344" y="3504"/>
              <a:ext cx="624" cy="192"/>
            </a:xfrm>
            <a:prstGeom prst="rect">
              <a:avLst/>
            </a:prstGeom>
            <a:solidFill>
              <a:srgbClr val="2D7742"/>
            </a:solidFill>
            <a:ln w="9525">
              <a:noFill/>
              <a:miter lim="800000"/>
              <a:headEnd/>
              <a:tailEnd/>
            </a:ln>
          </p:spPr>
          <p:txBody>
            <a:bodyPr wrap="none" anchor="ctr"/>
            <a:lstStyle/>
            <a:p>
              <a:endParaRPr lang="en-US"/>
            </a:p>
          </p:txBody>
        </p:sp>
        <p:sp>
          <p:nvSpPr>
            <p:cNvPr id="1854477" name="Text Box 7"/>
            <p:cNvSpPr txBox="1">
              <a:spLocks noChangeArrowheads="1"/>
            </p:cNvSpPr>
            <p:nvPr/>
          </p:nvSpPr>
          <p:spPr bwMode="auto">
            <a:xfrm>
              <a:off x="1424" y="3511"/>
              <a:ext cx="468" cy="183"/>
            </a:xfrm>
            <a:prstGeom prst="rect">
              <a:avLst/>
            </a:prstGeom>
            <a:noFill/>
            <a:ln w="9525">
              <a:noFill/>
              <a:miter lim="800000"/>
              <a:headEnd/>
              <a:tailEnd/>
            </a:ln>
          </p:spPr>
          <p:txBody>
            <a:bodyPr wrap="none">
              <a:spAutoFit/>
            </a:bodyPr>
            <a:lstStyle/>
            <a:p>
              <a:r>
                <a:rPr lang="es-ES_tradnl" sz="1300" b="1">
                  <a:solidFill>
                    <a:srgbClr val="FFFF91"/>
                  </a:solidFill>
                </a:rPr>
                <a:t>ANTES</a:t>
              </a:r>
              <a:endParaRPr lang="es-ES" sz="1300" b="1">
                <a:solidFill>
                  <a:srgbClr val="FFFF91"/>
                </a:solidFill>
              </a:endParaRPr>
            </a:p>
          </p:txBody>
        </p:sp>
        <p:sp>
          <p:nvSpPr>
            <p:cNvPr id="1854478" name="Rectangle 8"/>
            <p:cNvSpPr>
              <a:spLocks noChangeArrowheads="1"/>
            </p:cNvSpPr>
            <p:nvPr/>
          </p:nvSpPr>
          <p:spPr bwMode="auto">
            <a:xfrm>
              <a:off x="1872" y="3504"/>
              <a:ext cx="336" cy="192"/>
            </a:xfrm>
            <a:prstGeom prst="rect">
              <a:avLst/>
            </a:prstGeom>
            <a:gradFill rotWithShape="0">
              <a:gsLst>
                <a:gs pos="0">
                  <a:srgbClr val="2D7742"/>
                </a:gs>
                <a:gs pos="100000">
                  <a:srgbClr val="FFFFFF"/>
                </a:gs>
              </a:gsLst>
              <a:lin ang="0" scaled="1"/>
            </a:gradFill>
            <a:ln w="9525">
              <a:noFill/>
              <a:miter lim="800000"/>
              <a:headEnd/>
              <a:tailEnd/>
            </a:ln>
          </p:spPr>
          <p:txBody>
            <a:bodyPr wrap="none" anchor="ctr"/>
            <a:lstStyle/>
            <a:p>
              <a:endParaRPr lang="en-US"/>
            </a:p>
          </p:txBody>
        </p:sp>
      </p:grpSp>
      <p:grpSp>
        <p:nvGrpSpPr>
          <p:cNvPr id="1854470" name="Group 9"/>
          <p:cNvGrpSpPr>
            <a:grpSpLocks/>
          </p:cNvGrpSpPr>
          <p:nvPr/>
        </p:nvGrpSpPr>
        <p:grpSpPr bwMode="auto">
          <a:xfrm>
            <a:off x="4859338" y="5373688"/>
            <a:ext cx="1371600" cy="304800"/>
            <a:chOff x="3168" y="3504"/>
            <a:chExt cx="864" cy="192"/>
          </a:xfrm>
        </p:grpSpPr>
        <p:sp>
          <p:nvSpPr>
            <p:cNvPr id="1854473" name="Rectangle 10"/>
            <p:cNvSpPr>
              <a:spLocks noChangeArrowheads="1"/>
            </p:cNvSpPr>
            <p:nvPr/>
          </p:nvSpPr>
          <p:spPr bwMode="auto">
            <a:xfrm>
              <a:off x="3168" y="3504"/>
              <a:ext cx="624" cy="192"/>
            </a:xfrm>
            <a:prstGeom prst="rect">
              <a:avLst/>
            </a:prstGeom>
            <a:solidFill>
              <a:srgbClr val="2D7742"/>
            </a:solidFill>
            <a:ln w="9525">
              <a:noFill/>
              <a:miter lim="800000"/>
              <a:headEnd/>
              <a:tailEnd/>
            </a:ln>
          </p:spPr>
          <p:txBody>
            <a:bodyPr wrap="none" anchor="ctr"/>
            <a:lstStyle/>
            <a:p>
              <a:endParaRPr lang="en-US"/>
            </a:p>
          </p:txBody>
        </p:sp>
        <p:sp>
          <p:nvSpPr>
            <p:cNvPr id="1854474" name="Rectangle 11"/>
            <p:cNvSpPr>
              <a:spLocks noChangeArrowheads="1"/>
            </p:cNvSpPr>
            <p:nvPr/>
          </p:nvSpPr>
          <p:spPr bwMode="auto">
            <a:xfrm>
              <a:off x="3696" y="3504"/>
              <a:ext cx="336" cy="192"/>
            </a:xfrm>
            <a:prstGeom prst="rect">
              <a:avLst/>
            </a:prstGeom>
            <a:gradFill rotWithShape="0">
              <a:gsLst>
                <a:gs pos="0">
                  <a:srgbClr val="2D7742"/>
                </a:gs>
                <a:gs pos="100000">
                  <a:srgbClr val="FFFFFF"/>
                </a:gs>
              </a:gsLst>
              <a:lin ang="0" scaled="1"/>
            </a:gradFill>
            <a:ln w="9525">
              <a:noFill/>
              <a:miter lim="800000"/>
              <a:headEnd/>
              <a:tailEnd/>
            </a:ln>
          </p:spPr>
          <p:txBody>
            <a:bodyPr wrap="none" anchor="ctr"/>
            <a:lstStyle/>
            <a:p>
              <a:endParaRPr lang="en-US"/>
            </a:p>
          </p:txBody>
        </p:sp>
        <p:sp>
          <p:nvSpPr>
            <p:cNvPr id="1854475" name="Text Box 12"/>
            <p:cNvSpPr txBox="1">
              <a:spLocks noChangeArrowheads="1"/>
            </p:cNvSpPr>
            <p:nvPr/>
          </p:nvSpPr>
          <p:spPr bwMode="auto">
            <a:xfrm>
              <a:off x="3216" y="3511"/>
              <a:ext cx="508" cy="183"/>
            </a:xfrm>
            <a:prstGeom prst="rect">
              <a:avLst/>
            </a:prstGeom>
            <a:noFill/>
            <a:ln w="9525">
              <a:noFill/>
              <a:miter lim="800000"/>
              <a:headEnd/>
              <a:tailEnd/>
            </a:ln>
          </p:spPr>
          <p:txBody>
            <a:bodyPr wrap="none">
              <a:spAutoFit/>
            </a:bodyPr>
            <a:lstStyle/>
            <a:p>
              <a:r>
                <a:rPr lang="es-ES_tradnl" sz="1300" b="1">
                  <a:solidFill>
                    <a:srgbClr val="FFFF91"/>
                  </a:solidFill>
                </a:rPr>
                <a:t>DEPOIS</a:t>
              </a:r>
              <a:endParaRPr lang="es-ES" sz="1300" b="1">
                <a:solidFill>
                  <a:srgbClr val="FFFF91"/>
                </a:solidFill>
              </a:endParaRPr>
            </a:p>
          </p:txBody>
        </p:sp>
      </p:grpSp>
      <p:sp>
        <p:nvSpPr>
          <p:cNvPr id="1854471" name="AutoShape 13"/>
          <p:cNvSpPr>
            <a:spLocks noChangeArrowheads="1"/>
          </p:cNvSpPr>
          <p:nvPr/>
        </p:nvSpPr>
        <p:spPr bwMode="auto">
          <a:xfrm>
            <a:off x="3924300" y="3357563"/>
            <a:ext cx="719138" cy="576262"/>
          </a:xfrm>
          <a:prstGeom prst="rightArrow">
            <a:avLst>
              <a:gd name="adj1" fmla="val 45454"/>
              <a:gd name="adj2" fmla="val 52893"/>
            </a:avLst>
          </a:prstGeom>
          <a:gradFill rotWithShape="1">
            <a:gsLst>
              <a:gs pos="0">
                <a:srgbClr val="008000"/>
              </a:gs>
              <a:gs pos="100000">
                <a:schemeClr val="bg1"/>
              </a:gs>
            </a:gsLst>
            <a:lin ang="0" scaled="1"/>
          </a:gradFill>
          <a:ln w="9525">
            <a:solidFill>
              <a:schemeClr val="tx1"/>
            </a:solidFill>
            <a:miter lim="800000"/>
            <a:headEnd/>
            <a:tailEnd/>
          </a:ln>
        </p:spPr>
        <p:txBody>
          <a:bodyPr wrap="none" anchor="ctr"/>
          <a:lstStyle/>
          <a:p>
            <a:endParaRPr lang="en-US"/>
          </a:p>
        </p:txBody>
      </p:sp>
      <p:sp>
        <p:nvSpPr>
          <p:cNvPr id="1854472" name="Rectangle 1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2494632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8" name="Rectangle 2"/>
          <p:cNvSpPr>
            <a:spLocks noGrp="1" noChangeArrowheads="1"/>
          </p:cNvSpPr>
          <p:nvPr>
            <p:ph type="title" idx="4294967295"/>
          </p:nvPr>
        </p:nvSpPr>
        <p:spPr>
          <a:xfrm>
            <a:off x="304800" y="914400"/>
            <a:ext cx="7543800" cy="533400"/>
          </a:xfrm>
        </p:spPr>
        <p:txBody>
          <a:bodyPr/>
          <a:lstStyle/>
          <a:p>
            <a:pPr eaLnBrk="1" hangingPunct="1"/>
            <a:r>
              <a:rPr kumimoji="1" lang="en-US" sz="3600" b="1" dirty="0" err="1">
                <a:solidFill>
                  <a:schemeClr val="tx1"/>
                </a:solidFill>
                <a:latin typeface="Arial" charset="0"/>
              </a:rPr>
              <a:t>Facilidade</a:t>
            </a:r>
            <a:r>
              <a:rPr kumimoji="1" lang="en-US" sz="3600" b="1" dirty="0">
                <a:solidFill>
                  <a:schemeClr val="tx1"/>
                </a:solidFill>
                <a:latin typeface="Arial" charset="0"/>
              </a:rPr>
              <a:t> </a:t>
            </a:r>
            <a:r>
              <a:rPr kumimoji="1" lang="en-US" sz="3200" b="1" dirty="0" err="1">
                <a:solidFill>
                  <a:schemeClr val="tx1"/>
                </a:solidFill>
                <a:latin typeface="Arial" charset="0"/>
              </a:rPr>
              <a:t>manutenção</a:t>
            </a:r>
            <a:r>
              <a:rPr kumimoji="1" lang="en-US" sz="3600" b="1" dirty="0">
                <a:solidFill>
                  <a:schemeClr val="tx1"/>
                </a:solidFill>
                <a:latin typeface="Arial" charset="0"/>
              </a:rPr>
              <a:t> e upgrade</a:t>
            </a:r>
            <a:endParaRPr kumimoji="1" lang="pt-BR" sz="3600" b="1" dirty="0">
              <a:solidFill>
                <a:schemeClr val="tx1"/>
              </a:solidFill>
              <a:latin typeface="Arial" charset="0"/>
            </a:endParaRPr>
          </a:p>
        </p:txBody>
      </p:sp>
      <p:pic>
        <p:nvPicPr>
          <p:cNvPr id="1842179" name="Picture 3"/>
          <p:cNvPicPr>
            <a:picLocks noChangeAspect="1" noChangeArrowheads="1"/>
          </p:cNvPicPr>
          <p:nvPr/>
        </p:nvPicPr>
        <p:blipFill>
          <a:blip r:embed="rId3" cstate="print"/>
          <a:srcRect/>
          <a:stretch>
            <a:fillRect/>
          </a:stretch>
        </p:blipFill>
        <p:spPr bwMode="auto">
          <a:xfrm>
            <a:off x="976313" y="1871663"/>
            <a:ext cx="7329487" cy="4148137"/>
          </a:xfrm>
          <a:prstGeom prst="rect">
            <a:avLst/>
          </a:prstGeom>
          <a:noFill/>
          <a:ln w="9525">
            <a:noFill/>
            <a:miter lim="800000"/>
            <a:headEnd/>
            <a:tailEnd/>
          </a:ln>
        </p:spPr>
      </p:pic>
      <p:sp>
        <p:nvSpPr>
          <p:cNvPr id="1842180"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8475948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778" name="Picture 2"/>
          <p:cNvPicPr>
            <a:picLocks noChangeAspect="1" noChangeArrowheads="1"/>
          </p:cNvPicPr>
          <p:nvPr/>
        </p:nvPicPr>
        <p:blipFill>
          <a:blip r:embed="rId3" cstate="print"/>
          <a:srcRect/>
          <a:stretch>
            <a:fillRect/>
          </a:stretch>
        </p:blipFill>
        <p:spPr bwMode="auto">
          <a:xfrm>
            <a:off x="844550" y="5043488"/>
            <a:ext cx="1981200" cy="292100"/>
          </a:xfrm>
          <a:prstGeom prst="rect">
            <a:avLst/>
          </a:prstGeom>
          <a:noFill/>
          <a:ln w="9525">
            <a:noFill/>
            <a:miter lim="800000"/>
            <a:headEnd/>
            <a:tailEnd/>
          </a:ln>
        </p:spPr>
      </p:pic>
      <p:pic>
        <p:nvPicPr>
          <p:cNvPr id="843779" name="Picture 3"/>
          <p:cNvPicPr>
            <a:picLocks noChangeAspect="1" noChangeArrowheads="1"/>
          </p:cNvPicPr>
          <p:nvPr/>
        </p:nvPicPr>
        <p:blipFill>
          <a:blip r:embed="rId4" cstate="print"/>
          <a:srcRect/>
          <a:stretch>
            <a:fillRect/>
          </a:stretch>
        </p:blipFill>
        <p:spPr bwMode="auto">
          <a:xfrm>
            <a:off x="7702550" y="2016125"/>
            <a:ext cx="1047750" cy="793750"/>
          </a:xfrm>
          <a:prstGeom prst="rect">
            <a:avLst/>
          </a:prstGeom>
          <a:noFill/>
          <a:ln w="9525">
            <a:noFill/>
            <a:miter lim="800000"/>
            <a:headEnd/>
            <a:tailEnd/>
          </a:ln>
        </p:spPr>
      </p:pic>
      <p:pic>
        <p:nvPicPr>
          <p:cNvPr id="843780" name="Picture 4"/>
          <p:cNvPicPr>
            <a:picLocks noChangeAspect="1" noChangeArrowheads="1"/>
          </p:cNvPicPr>
          <p:nvPr/>
        </p:nvPicPr>
        <p:blipFill>
          <a:blip r:embed="rId5" cstate="print"/>
          <a:srcRect/>
          <a:stretch>
            <a:fillRect/>
          </a:stretch>
        </p:blipFill>
        <p:spPr bwMode="auto">
          <a:xfrm>
            <a:off x="7702550" y="2909888"/>
            <a:ext cx="1047750" cy="793750"/>
          </a:xfrm>
          <a:prstGeom prst="rect">
            <a:avLst/>
          </a:prstGeom>
          <a:noFill/>
          <a:ln w="9525">
            <a:noFill/>
            <a:miter lim="800000"/>
            <a:headEnd/>
            <a:tailEnd/>
          </a:ln>
        </p:spPr>
      </p:pic>
      <p:pic>
        <p:nvPicPr>
          <p:cNvPr id="843781" name="Picture 5"/>
          <p:cNvPicPr>
            <a:picLocks noChangeAspect="1" noChangeArrowheads="1"/>
          </p:cNvPicPr>
          <p:nvPr/>
        </p:nvPicPr>
        <p:blipFill>
          <a:blip r:embed="rId6" cstate="print"/>
          <a:srcRect/>
          <a:stretch>
            <a:fillRect/>
          </a:stretch>
        </p:blipFill>
        <p:spPr bwMode="auto">
          <a:xfrm>
            <a:off x="7702550" y="3778250"/>
            <a:ext cx="1066800" cy="808038"/>
          </a:xfrm>
          <a:prstGeom prst="rect">
            <a:avLst/>
          </a:prstGeom>
          <a:noFill/>
          <a:ln w="9525">
            <a:noFill/>
            <a:miter lim="800000"/>
            <a:headEnd/>
            <a:tailEnd/>
          </a:ln>
        </p:spPr>
      </p:pic>
      <p:pic>
        <p:nvPicPr>
          <p:cNvPr id="1844230" name="Picture 6" descr="FACHADA3"/>
          <p:cNvPicPr>
            <a:picLocks noChangeAspect="1" noChangeArrowheads="1"/>
          </p:cNvPicPr>
          <p:nvPr/>
        </p:nvPicPr>
        <p:blipFill>
          <a:blip r:embed="rId7" cstate="print"/>
          <a:srcRect/>
          <a:stretch>
            <a:fillRect/>
          </a:stretch>
        </p:blipFill>
        <p:spPr bwMode="auto">
          <a:xfrm>
            <a:off x="3816350" y="1995488"/>
            <a:ext cx="3733800" cy="2552700"/>
          </a:xfrm>
          <a:prstGeom prst="rect">
            <a:avLst/>
          </a:prstGeom>
          <a:noFill/>
          <a:ln w="9525">
            <a:noFill/>
            <a:miter lim="800000"/>
            <a:headEnd/>
            <a:tailEnd/>
          </a:ln>
        </p:spPr>
      </p:pic>
      <p:pic>
        <p:nvPicPr>
          <p:cNvPr id="843783" name="Picture 7"/>
          <p:cNvPicPr>
            <a:picLocks noChangeAspect="1" noChangeArrowheads="1"/>
          </p:cNvPicPr>
          <p:nvPr/>
        </p:nvPicPr>
        <p:blipFill>
          <a:blip r:embed="rId8" cstate="print"/>
          <a:srcRect/>
          <a:stretch>
            <a:fillRect/>
          </a:stretch>
        </p:blipFill>
        <p:spPr bwMode="auto">
          <a:xfrm>
            <a:off x="3816350" y="4738688"/>
            <a:ext cx="952500" cy="1057275"/>
          </a:xfrm>
          <a:prstGeom prst="rect">
            <a:avLst/>
          </a:prstGeom>
          <a:noFill/>
          <a:ln w="9525">
            <a:noFill/>
            <a:miter lim="800000"/>
            <a:headEnd/>
            <a:tailEnd/>
          </a:ln>
        </p:spPr>
      </p:pic>
      <p:pic>
        <p:nvPicPr>
          <p:cNvPr id="843784" name="Picture 8"/>
          <p:cNvPicPr>
            <a:picLocks noChangeAspect="1" noChangeArrowheads="1"/>
          </p:cNvPicPr>
          <p:nvPr/>
        </p:nvPicPr>
        <p:blipFill>
          <a:blip r:embed="rId9" cstate="print"/>
          <a:srcRect/>
          <a:stretch>
            <a:fillRect/>
          </a:stretch>
        </p:blipFill>
        <p:spPr bwMode="auto">
          <a:xfrm>
            <a:off x="4806950" y="4748213"/>
            <a:ext cx="952500" cy="1057275"/>
          </a:xfrm>
          <a:prstGeom prst="rect">
            <a:avLst/>
          </a:prstGeom>
          <a:noFill/>
          <a:ln w="9525">
            <a:noFill/>
            <a:miter lim="800000"/>
            <a:headEnd/>
            <a:tailEnd/>
          </a:ln>
        </p:spPr>
      </p:pic>
      <p:pic>
        <p:nvPicPr>
          <p:cNvPr id="843785" name="Picture 9"/>
          <p:cNvPicPr>
            <a:picLocks noChangeAspect="1" noChangeArrowheads="1"/>
          </p:cNvPicPr>
          <p:nvPr/>
        </p:nvPicPr>
        <p:blipFill>
          <a:blip r:embed="rId10" cstate="print"/>
          <a:srcRect/>
          <a:stretch>
            <a:fillRect/>
          </a:stretch>
        </p:blipFill>
        <p:spPr bwMode="auto">
          <a:xfrm>
            <a:off x="5797550" y="4738688"/>
            <a:ext cx="952500" cy="1057275"/>
          </a:xfrm>
          <a:prstGeom prst="rect">
            <a:avLst/>
          </a:prstGeom>
          <a:noFill/>
          <a:ln w="9525">
            <a:noFill/>
            <a:miter lim="800000"/>
            <a:headEnd/>
            <a:tailEnd/>
          </a:ln>
        </p:spPr>
      </p:pic>
      <p:pic>
        <p:nvPicPr>
          <p:cNvPr id="843786" name="Picture 10"/>
          <p:cNvPicPr>
            <a:picLocks noChangeAspect="1" noChangeArrowheads="1"/>
          </p:cNvPicPr>
          <p:nvPr/>
        </p:nvPicPr>
        <p:blipFill>
          <a:blip r:embed="rId11" cstate="print"/>
          <a:srcRect/>
          <a:stretch>
            <a:fillRect/>
          </a:stretch>
        </p:blipFill>
        <p:spPr bwMode="auto">
          <a:xfrm>
            <a:off x="6788150" y="4738688"/>
            <a:ext cx="952500" cy="1057275"/>
          </a:xfrm>
          <a:prstGeom prst="rect">
            <a:avLst/>
          </a:prstGeom>
          <a:noFill/>
          <a:ln w="9525">
            <a:noFill/>
            <a:miter lim="800000"/>
            <a:headEnd/>
            <a:tailEnd/>
          </a:ln>
        </p:spPr>
      </p:pic>
      <p:pic>
        <p:nvPicPr>
          <p:cNvPr id="843787" name="Picture 11"/>
          <p:cNvPicPr>
            <a:picLocks noChangeAspect="1" noChangeArrowheads="1"/>
          </p:cNvPicPr>
          <p:nvPr/>
        </p:nvPicPr>
        <p:blipFill>
          <a:blip r:embed="rId12" cstate="print"/>
          <a:srcRect/>
          <a:stretch>
            <a:fillRect/>
          </a:stretch>
        </p:blipFill>
        <p:spPr bwMode="auto">
          <a:xfrm>
            <a:off x="7778750" y="4738688"/>
            <a:ext cx="952500" cy="1057275"/>
          </a:xfrm>
          <a:prstGeom prst="rect">
            <a:avLst/>
          </a:prstGeom>
          <a:noFill/>
          <a:ln w="9525">
            <a:noFill/>
            <a:miter lim="800000"/>
            <a:headEnd/>
            <a:tailEnd/>
          </a:ln>
        </p:spPr>
      </p:pic>
      <p:sp>
        <p:nvSpPr>
          <p:cNvPr id="843788" name="Text Box 12"/>
          <p:cNvSpPr txBox="1">
            <a:spLocks noChangeArrowheads="1"/>
          </p:cNvSpPr>
          <p:nvPr/>
        </p:nvSpPr>
        <p:spPr bwMode="auto">
          <a:xfrm>
            <a:off x="539750" y="2125663"/>
            <a:ext cx="3276600" cy="2432050"/>
          </a:xfrm>
          <a:prstGeom prst="rect">
            <a:avLst/>
          </a:prstGeom>
          <a:noFill/>
          <a:ln w="9525">
            <a:noFill/>
            <a:miter lim="800000"/>
            <a:headEnd/>
            <a:tailEnd/>
          </a:ln>
        </p:spPr>
        <p:txBody>
          <a:bodyPr>
            <a:spAutoFit/>
          </a:bodyPr>
          <a:lstStyle/>
          <a:p>
            <a:r>
              <a:rPr lang="es-ES_tradnl" sz="1400" b="1">
                <a:solidFill>
                  <a:srgbClr val="003300"/>
                </a:solidFill>
                <a:latin typeface="Humnst777 Blk BT"/>
              </a:rPr>
              <a:t>- 50 trabajadores</a:t>
            </a:r>
          </a:p>
          <a:p>
            <a:endParaRPr lang="es-ES_tradnl" sz="1400" b="1">
              <a:solidFill>
                <a:srgbClr val="003300"/>
              </a:solidFill>
              <a:latin typeface="Humnst777 Blk BT"/>
            </a:endParaRPr>
          </a:p>
          <a:p>
            <a:r>
              <a:rPr lang="es-ES_tradnl" sz="1400" b="1">
                <a:solidFill>
                  <a:srgbClr val="003300"/>
                </a:solidFill>
                <a:latin typeface="Humnst777 Blk BT"/>
              </a:rPr>
              <a:t>- Vitoria - Gasteiz</a:t>
            </a:r>
          </a:p>
          <a:p>
            <a:endParaRPr lang="es-ES_tradnl" sz="1400" b="1">
              <a:solidFill>
                <a:srgbClr val="003300"/>
              </a:solidFill>
              <a:latin typeface="Humnst777 Blk BT"/>
            </a:endParaRPr>
          </a:p>
          <a:p>
            <a:r>
              <a:rPr lang="es-ES_tradnl" sz="1400" b="1">
                <a:solidFill>
                  <a:srgbClr val="003300"/>
                </a:solidFill>
                <a:latin typeface="Humnst777 Blk BT"/>
              </a:rPr>
              <a:t>- Productos:</a:t>
            </a:r>
          </a:p>
          <a:p>
            <a:r>
              <a:rPr lang="es-ES_tradnl" sz="1400" b="1">
                <a:solidFill>
                  <a:srgbClr val="003300"/>
                </a:solidFill>
                <a:latin typeface="Humnst777 Blk BT"/>
              </a:rPr>
              <a:t>     - Alumbrado de emergencia</a:t>
            </a:r>
          </a:p>
          <a:p>
            <a:r>
              <a:rPr lang="es-ES_tradnl" sz="1400" b="1">
                <a:solidFill>
                  <a:srgbClr val="003300"/>
                </a:solidFill>
                <a:latin typeface="Humnst777 Blk BT"/>
              </a:rPr>
              <a:t>     - Balizas</a:t>
            </a:r>
          </a:p>
          <a:p>
            <a:r>
              <a:rPr lang="es-ES_tradnl" sz="1400" b="1">
                <a:solidFill>
                  <a:srgbClr val="003300"/>
                </a:solidFill>
                <a:latin typeface="Humnst777 Blk BT"/>
              </a:rPr>
              <a:t>     - Equipos cargador baterías</a:t>
            </a:r>
          </a:p>
          <a:p>
            <a:r>
              <a:rPr lang="es-ES_tradnl" sz="1400" b="1">
                <a:solidFill>
                  <a:srgbClr val="003300"/>
                </a:solidFill>
                <a:latin typeface="Humnst777 Blk BT"/>
              </a:rPr>
              <a:t>     - Linternas recargables</a:t>
            </a:r>
          </a:p>
          <a:p>
            <a:endParaRPr lang="es-ES_tradnl" sz="1400" b="1">
              <a:solidFill>
                <a:srgbClr val="003300"/>
              </a:solidFill>
              <a:latin typeface="Humnst777 Blk BT"/>
            </a:endParaRPr>
          </a:p>
          <a:p>
            <a:r>
              <a:rPr lang="es-ES_tradnl" sz="1400" b="1">
                <a:solidFill>
                  <a:srgbClr val="003300"/>
                </a:solidFill>
                <a:latin typeface="Humnst777 Blk BT"/>
              </a:rPr>
              <a:t>- Certificado de calidad ISO 9001</a:t>
            </a:r>
            <a:endParaRPr lang="es-ES" sz="1200">
              <a:solidFill>
                <a:srgbClr val="003300"/>
              </a:solidFill>
              <a:latin typeface="Humnst777 Blk BT"/>
            </a:endParaRPr>
          </a:p>
        </p:txBody>
      </p:sp>
      <p:sp>
        <p:nvSpPr>
          <p:cNvPr id="843789" name="Rectangle 13"/>
          <p:cNvSpPr>
            <a:spLocks noChangeArrowheads="1"/>
          </p:cNvSpPr>
          <p:nvPr/>
        </p:nvSpPr>
        <p:spPr bwMode="auto">
          <a:xfrm>
            <a:off x="685800" y="762000"/>
            <a:ext cx="8077200" cy="1133475"/>
          </a:xfrm>
          <a:prstGeom prst="rect">
            <a:avLst/>
          </a:prstGeom>
          <a:noFill/>
          <a:ln w="12700">
            <a:noFill/>
            <a:miter lim="800000"/>
            <a:headEnd/>
            <a:tailEnd/>
          </a:ln>
          <a:effectLst/>
        </p:spPr>
        <p:txBody>
          <a:bodyPr>
            <a:spAutoFit/>
          </a:bodyPr>
          <a:lstStyle/>
          <a:p>
            <a:pPr marL="669925" lvl="1" indent="-325438">
              <a:lnSpc>
                <a:spcPct val="90000"/>
              </a:lnSpc>
              <a:spcBef>
                <a:spcPct val="20000"/>
              </a:spcBef>
              <a:buClr>
                <a:schemeClr val="accent2"/>
              </a:buClr>
              <a:buSzPct val="60000"/>
              <a:buFont typeface="Wingdings" pitchFamily="2" charset="2"/>
              <a:buNone/>
              <a:defRPr/>
            </a:pPr>
            <a:endParaRPr lang="es-ES_tradnl" sz="2100" b="1" i="1">
              <a:solidFill>
                <a:srgbClr val="003300"/>
              </a:solidFill>
              <a:effectLst>
                <a:outerShdw blurRad="38100" dist="38100" dir="2700000" algn="tl">
                  <a:srgbClr val="C0C0C0"/>
                </a:outerShdw>
              </a:effectLst>
              <a:latin typeface="Humnst777 Blk BT"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Producto: Luminaria de emergencia Hydra Autotest</a:t>
            </a: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Empresa: DAISALUX, S.A.</a:t>
            </a:r>
          </a:p>
        </p:txBody>
      </p:sp>
      <p:sp>
        <p:nvSpPr>
          <p:cNvPr id="1844238" name="Rectangle 1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89996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43778"/>
                                        </p:tgtEl>
                                        <p:attrNameLst>
                                          <p:attrName>style.visibility</p:attrName>
                                        </p:attrNameLst>
                                      </p:cBhvr>
                                      <p:to>
                                        <p:strVal val="visible"/>
                                      </p:to>
                                    </p:set>
                                    <p:anim calcmode="lin" valueType="num">
                                      <p:cBhvr additive="base">
                                        <p:cTn id="7" dur="500" fill="hold"/>
                                        <p:tgtEl>
                                          <p:spTgt spid="843778"/>
                                        </p:tgtEl>
                                        <p:attrNameLst>
                                          <p:attrName>ppt_x</p:attrName>
                                        </p:attrNameLst>
                                      </p:cBhvr>
                                      <p:tavLst>
                                        <p:tav tm="0">
                                          <p:val>
                                            <p:strVal val="1+#ppt_w/2"/>
                                          </p:val>
                                        </p:tav>
                                        <p:tav tm="100000">
                                          <p:val>
                                            <p:strVal val="#ppt_x"/>
                                          </p:val>
                                        </p:tav>
                                      </p:tavLst>
                                    </p:anim>
                                    <p:anim calcmode="lin" valueType="num">
                                      <p:cBhvr additive="base">
                                        <p:cTn id="8" dur="500" fill="hold"/>
                                        <p:tgtEl>
                                          <p:spTgt spid="843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1000"/>
                                  </p:stCondLst>
                                  <p:childTnLst>
                                    <p:set>
                                      <p:cBhvr>
                                        <p:cTn id="11" dur="1" fill="hold">
                                          <p:stCondLst>
                                            <p:cond delay="0"/>
                                          </p:stCondLst>
                                        </p:cTn>
                                        <p:tgtEl>
                                          <p:spTgt spid="843788"/>
                                        </p:tgtEl>
                                        <p:attrNameLst>
                                          <p:attrName>style.visibility</p:attrName>
                                        </p:attrNameLst>
                                      </p:cBhvr>
                                      <p:to>
                                        <p:strVal val="visible"/>
                                      </p:to>
                                    </p:set>
                                    <p:animEffect transition="in" filter="randombar(horizontal)">
                                      <p:cBhvr>
                                        <p:cTn id="12" dur="500"/>
                                        <p:tgtEl>
                                          <p:spTgt spid="843788"/>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843783"/>
                                        </p:tgtEl>
                                        <p:attrNameLst>
                                          <p:attrName>style.visibility</p:attrName>
                                        </p:attrNameLst>
                                      </p:cBhvr>
                                      <p:to>
                                        <p:strVal val="visible"/>
                                      </p:to>
                                    </p:set>
                                    <p:animEffect transition="in" filter="randombar(horizontal)">
                                      <p:cBhvr>
                                        <p:cTn id="16" dur="500"/>
                                        <p:tgtEl>
                                          <p:spTgt spid="843783"/>
                                        </p:tgtEl>
                                      </p:cBhvr>
                                    </p:animEffect>
                                  </p:childTnLst>
                                </p:cTn>
                              </p:par>
                            </p:childTnLst>
                          </p:cTn>
                        </p:par>
                        <p:par>
                          <p:cTn id="17" fill="hold">
                            <p:stCondLst>
                              <p:cond delay="2500"/>
                            </p:stCondLst>
                            <p:childTnLst>
                              <p:par>
                                <p:cTn id="18" presetID="14" presetClass="entr" presetSubtype="10" fill="hold" nodeType="afterEffect">
                                  <p:stCondLst>
                                    <p:cond delay="0"/>
                                  </p:stCondLst>
                                  <p:childTnLst>
                                    <p:set>
                                      <p:cBhvr>
                                        <p:cTn id="19" dur="1" fill="hold">
                                          <p:stCondLst>
                                            <p:cond delay="0"/>
                                          </p:stCondLst>
                                        </p:cTn>
                                        <p:tgtEl>
                                          <p:spTgt spid="843784"/>
                                        </p:tgtEl>
                                        <p:attrNameLst>
                                          <p:attrName>style.visibility</p:attrName>
                                        </p:attrNameLst>
                                      </p:cBhvr>
                                      <p:to>
                                        <p:strVal val="visible"/>
                                      </p:to>
                                    </p:set>
                                    <p:animEffect transition="in" filter="randombar(horizontal)">
                                      <p:cBhvr>
                                        <p:cTn id="20" dur="500"/>
                                        <p:tgtEl>
                                          <p:spTgt spid="843784"/>
                                        </p:tgtEl>
                                      </p:cBhvr>
                                    </p:animEffect>
                                  </p:childTnLst>
                                </p:cTn>
                              </p:par>
                            </p:childTnLst>
                          </p:cTn>
                        </p:par>
                        <p:par>
                          <p:cTn id="21" fill="hold">
                            <p:stCondLst>
                              <p:cond delay="3000"/>
                            </p:stCondLst>
                            <p:childTnLst>
                              <p:par>
                                <p:cTn id="22" presetID="14" presetClass="entr" presetSubtype="10" fill="hold" nodeType="afterEffect">
                                  <p:stCondLst>
                                    <p:cond delay="0"/>
                                  </p:stCondLst>
                                  <p:childTnLst>
                                    <p:set>
                                      <p:cBhvr>
                                        <p:cTn id="23" dur="1" fill="hold">
                                          <p:stCondLst>
                                            <p:cond delay="0"/>
                                          </p:stCondLst>
                                        </p:cTn>
                                        <p:tgtEl>
                                          <p:spTgt spid="843785"/>
                                        </p:tgtEl>
                                        <p:attrNameLst>
                                          <p:attrName>style.visibility</p:attrName>
                                        </p:attrNameLst>
                                      </p:cBhvr>
                                      <p:to>
                                        <p:strVal val="visible"/>
                                      </p:to>
                                    </p:set>
                                    <p:animEffect transition="in" filter="randombar(horizontal)">
                                      <p:cBhvr>
                                        <p:cTn id="24" dur="500"/>
                                        <p:tgtEl>
                                          <p:spTgt spid="843785"/>
                                        </p:tgtEl>
                                      </p:cBhvr>
                                    </p:animEffect>
                                  </p:childTnLst>
                                </p:cTn>
                              </p:par>
                            </p:childTnLst>
                          </p:cTn>
                        </p:par>
                        <p:par>
                          <p:cTn id="25" fill="hold">
                            <p:stCondLst>
                              <p:cond delay="3500"/>
                            </p:stCondLst>
                            <p:childTnLst>
                              <p:par>
                                <p:cTn id="26" presetID="14" presetClass="entr" presetSubtype="10" fill="hold" nodeType="afterEffect">
                                  <p:stCondLst>
                                    <p:cond delay="0"/>
                                  </p:stCondLst>
                                  <p:childTnLst>
                                    <p:set>
                                      <p:cBhvr>
                                        <p:cTn id="27" dur="1" fill="hold">
                                          <p:stCondLst>
                                            <p:cond delay="0"/>
                                          </p:stCondLst>
                                        </p:cTn>
                                        <p:tgtEl>
                                          <p:spTgt spid="843786"/>
                                        </p:tgtEl>
                                        <p:attrNameLst>
                                          <p:attrName>style.visibility</p:attrName>
                                        </p:attrNameLst>
                                      </p:cBhvr>
                                      <p:to>
                                        <p:strVal val="visible"/>
                                      </p:to>
                                    </p:set>
                                    <p:animEffect transition="in" filter="randombar(horizontal)">
                                      <p:cBhvr>
                                        <p:cTn id="28" dur="500"/>
                                        <p:tgtEl>
                                          <p:spTgt spid="843786"/>
                                        </p:tgtEl>
                                      </p:cBhvr>
                                    </p:animEffect>
                                  </p:childTnLst>
                                </p:cTn>
                              </p:par>
                            </p:childTnLst>
                          </p:cTn>
                        </p:par>
                        <p:par>
                          <p:cTn id="29" fill="hold">
                            <p:stCondLst>
                              <p:cond delay="4000"/>
                            </p:stCondLst>
                            <p:childTnLst>
                              <p:par>
                                <p:cTn id="30" presetID="14" presetClass="entr" presetSubtype="10" fill="hold" nodeType="afterEffect">
                                  <p:stCondLst>
                                    <p:cond delay="0"/>
                                  </p:stCondLst>
                                  <p:childTnLst>
                                    <p:set>
                                      <p:cBhvr>
                                        <p:cTn id="31" dur="1" fill="hold">
                                          <p:stCondLst>
                                            <p:cond delay="0"/>
                                          </p:stCondLst>
                                        </p:cTn>
                                        <p:tgtEl>
                                          <p:spTgt spid="843787"/>
                                        </p:tgtEl>
                                        <p:attrNameLst>
                                          <p:attrName>style.visibility</p:attrName>
                                        </p:attrNameLst>
                                      </p:cBhvr>
                                      <p:to>
                                        <p:strVal val="visible"/>
                                      </p:to>
                                    </p:set>
                                    <p:animEffect transition="in" filter="randombar(horizontal)">
                                      <p:cBhvr>
                                        <p:cTn id="32" dur="500"/>
                                        <p:tgtEl>
                                          <p:spTgt spid="843787"/>
                                        </p:tgtEl>
                                      </p:cBhvr>
                                    </p:animEffect>
                                  </p:childTnLst>
                                </p:cTn>
                              </p:par>
                            </p:childTnLst>
                          </p:cTn>
                        </p:par>
                        <p:par>
                          <p:cTn id="33" fill="hold">
                            <p:stCondLst>
                              <p:cond delay="4500"/>
                            </p:stCondLst>
                            <p:childTnLst>
                              <p:par>
                                <p:cTn id="34" presetID="14" presetClass="entr" presetSubtype="5" fill="hold" nodeType="afterEffect">
                                  <p:stCondLst>
                                    <p:cond delay="0"/>
                                  </p:stCondLst>
                                  <p:childTnLst>
                                    <p:set>
                                      <p:cBhvr>
                                        <p:cTn id="35" dur="1" fill="hold">
                                          <p:stCondLst>
                                            <p:cond delay="0"/>
                                          </p:stCondLst>
                                        </p:cTn>
                                        <p:tgtEl>
                                          <p:spTgt spid="843779"/>
                                        </p:tgtEl>
                                        <p:attrNameLst>
                                          <p:attrName>style.visibility</p:attrName>
                                        </p:attrNameLst>
                                      </p:cBhvr>
                                      <p:to>
                                        <p:strVal val="visible"/>
                                      </p:to>
                                    </p:set>
                                    <p:animEffect transition="in" filter="randombar(vertical)">
                                      <p:cBhvr>
                                        <p:cTn id="36" dur="500"/>
                                        <p:tgtEl>
                                          <p:spTgt spid="843779"/>
                                        </p:tgtEl>
                                      </p:cBhvr>
                                    </p:animEffect>
                                  </p:childTnLst>
                                </p:cTn>
                              </p:par>
                            </p:childTnLst>
                          </p:cTn>
                        </p:par>
                        <p:par>
                          <p:cTn id="37" fill="hold">
                            <p:stCondLst>
                              <p:cond delay="5000"/>
                            </p:stCondLst>
                            <p:childTnLst>
                              <p:par>
                                <p:cTn id="38" presetID="14" presetClass="entr" presetSubtype="5" fill="hold" nodeType="afterEffect">
                                  <p:stCondLst>
                                    <p:cond delay="0"/>
                                  </p:stCondLst>
                                  <p:childTnLst>
                                    <p:set>
                                      <p:cBhvr>
                                        <p:cTn id="39" dur="1" fill="hold">
                                          <p:stCondLst>
                                            <p:cond delay="0"/>
                                          </p:stCondLst>
                                        </p:cTn>
                                        <p:tgtEl>
                                          <p:spTgt spid="843780"/>
                                        </p:tgtEl>
                                        <p:attrNameLst>
                                          <p:attrName>style.visibility</p:attrName>
                                        </p:attrNameLst>
                                      </p:cBhvr>
                                      <p:to>
                                        <p:strVal val="visible"/>
                                      </p:to>
                                    </p:set>
                                    <p:animEffect transition="in" filter="randombar(vertical)">
                                      <p:cBhvr>
                                        <p:cTn id="40" dur="500"/>
                                        <p:tgtEl>
                                          <p:spTgt spid="843780"/>
                                        </p:tgtEl>
                                      </p:cBhvr>
                                    </p:animEffect>
                                  </p:childTnLst>
                                </p:cTn>
                              </p:par>
                            </p:childTnLst>
                          </p:cTn>
                        </p:par>
                        <p:par>
                          <p:cTn id="41" fill="hold">
                            <p:stCondLst>
                              <p:cond delay="5500"/>
                            </p:stCondLst>
                            <p:childTnLst>
                              <p:par>
                                <p:cTn id="42" presetID="14" presetClass="entr" presetSubtype="10" fill="hold" nodeType="afterEffect">
                                  <p:stCondLst>
                                    <p:cond delay="0"/>
                                  </p:stCondLst>
                                  <p:childTnLst>
                                    <p:set>
                                      <p:cBhvr>
                                        <p:cTn id="43" dur="1" fill="hold">
                                          <p:stCondLst>
                                            <p:cond delay="0"/>
                                          </p:stCondLst>
                                        </p:cTn>
                                        <p:tgtEl>
                                          <p:spTgt spid="843781"/>
                                        </p:tgtEl>
                                        <p:attrNameLst>
                                          <p:attrName>style.visibility</p:attrName>
                                        </p:attrNameLst>
                                      </p:cBhvr>
                                      <p:to>
                                        <p:strVal val="visible"/>
                                      </p:to>
                                    </p:set>
                                    <p:animEffect transition="in" filter="randombar(horizontal)">
                                      <p:cBhvr>
                                        <p:cTn id="44" dur="500"/>
                                        <p:tgtEl>
                                          <p:spTgt spid="84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8"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6274" name="Picture 2"/>
          <p:cNvPicPr>
            <a:picLocks noChangeAspect="1" noChangeArrowheads="1"/>
          </p:cNvPicPr>
          <p:nvPr/>
        </p:nvPicPr>
        <p:blipFill>
          <a:blip r:embed="rId3" cstate="print"/>
          <a:srcRect/>
          <a:stretch>
            <a:fillRect/>
          </a:stretch>
        </p:blipFill>
        <p:spPr bwMode="auto">
          <a:xfrm>
            <a:off x="5411788" y="2117725"/>
            <a:ext cx="3124200" cy="2173288"/>
          </a:xfrm>
          <a:prstGeom prst="rect">
            <a:avLst/>
          </a:prstGeom>
          <a:noFill/>
          <a:ln w="9525">
            <a:noFill/>
            <a:miter lim="800000"/>
            <a:headEnd/>
            <a:tailEnd/>
          </a:ln>
        </p:spPr>
      </p:pic>
      <p:sp>
        <p:nvSpPr>
          <p:cNvPr id="845827" name="Text Box 3"/>
          <p:cNvSpPr txBox="1">
            <a:spLocks noChangeArrowheads="1"/>
          </p:cNvSpPr>
          <p:nvPr/>
        </p:nvSpPr>
        <p:spPr bwMode="auto">
          <a:xfrm>
            <a:off x="611188" y="2060575"/>
            <a:ext cx="4191000" cy="2306638"/>
          </a:xfrm>
          <a:prstGeom prst="rect">
            <a:avLst/>
          </a:prstGeom>
          <a:noFill/>
          <a:ln w="9525">
            <a:noFill/>
            <a:miter lim="800000"/>
            <a:headEnd/>
            <a:tailEnd/>
          </a:ln>
          <a:effectLst/>
        </p:spPr>
        <p:txBody>
          <a:bodyPr>
            <a:spAutoFit/>
          </a:bodyPr>
          <a:lstStyle/>
          <a:p>
            <a:pPr>
              <a:defRPr/>
            </a:pPr>
            <a:r>
              <a:rPr lang="es-ES_tradnl" sz="1400" b="1">
                <a:solidFill>
                  <a:srgbClr val="003300"/>
                </a:solidFill>
                <a:effectLst>
                  <a:outerShdw blurRad="38100" dist="38100" dir="2700000" algn="tl">
                    <a:srgbClr val="C0C0C0"/>
                  </a:outerShdw>
                </a:effectLst>
                <a:latin typeface="Arial" pitchFamily="34" charset="0"/>
              </a:rPr>
              <a:t>Descripción:</a:t>
            </a:r>
          </a:p>
          <a:p>
            <a:pPr>
              <a:defRPr/>
            </a:pPr>
            <a:r>
              <a:rPr lang="es-ES_tradnl" sz="1400" b="1">
                <a:solidFill>
                  <a:srgbClr val="003300"/>
                </a:solidFill>
                <a:effectLst>
                  <a:outerShdw blurRad="38100" dist="38100" dir="2700000" algn="tl">
                    <a:srgbClr val="C0C0C0"/>
                  </a:outerShdw>
                </a:effectLst>
                <a:latin typeface="Arial" pitchFamily="34" charset="0"/>
              </a:rPr>
              <a:t>	</a:t>
            </a:r>
          </a:p>
          <a:p>
            <a:pPr>
              <a:defRPr/>
            </a:pPr>
            <a:r>
              <a:rPr lang="es-ES_tradnl" sz="1200">
                <a:solidFill>
                  <a:srgbClr val="003300"/>
                </a:solidFill>
                <a:latin typeface="Arial" pitchFamily="34" charset="0"/>
              </a:rPr>
              <a:t>Se plantea desarrollar una luminaria de emergencia con un correcto trato medioambiental.</a:t>
            </a:r>
          </a:p>
          <a:p>
            <a:pPr>
              <a:defRPr/>
            </a:pPr>
            <a:endParaRPr lang="es-ES_tradnl" sz="1200">
              <a:solidFill>
                <a:srgbClr val="003300"/>
              </a:solidFill>
              <a:latin typeface="Arial" pitchFamily="34" charset="0"/>
            </a:endParaRPr>
          </a:p>
          <a:p>
            <a:pPr>
              <a:defRPr/>
            </a:pPr>
            <a:r>
              <a:rPr lang="es-ES_tradnl" sz="1200">
                <a:solidFill>
                  <a:srgbClr val="003300"/>
                </a:solidFill>
                <a:latin typeface="Arial" pitchFamily="34" charset="0"/>
              </a:rPr>
              <a:t>Se analizan los principales impactos ambientales:</a:t>
            </a:r>
          </a:p>
          <a:p>
            <a:pPr>
              <a:defRPr/>
            </a:pPr>
            <a:endParaRPr lang="es-ES_tradnl" sz="1200">
              <a:solidFill>
                <a:srgbClr val="003300"/>
              </a:solidFill>
              <a:latin typeface="Arial" pitchFamily="34" charset="0"/>
            </a:endParaRPr>
          </a:p>
          <a:p>
            <a:pPr lvl="1">
              <a:spcBef>
                <a:spcPct val="20000"/>
              </a:spcBef>
              <a:buFontTx/>
              <a:buChar char="•"/>
              <a:defRPr/>
            </a:pPr>
            <a:r>
              <a:rPr lang="es-ES_tradnl" sz="1200">
                <a:solidFill>
                  <a:srgbClr val="003300"/>
                </a:solidFill>
                <a:latin typeface="Arial" pitchFamily="34" charset="0"/>
              </a:rPr>
              <a:t>Baterías con </a:t>
            </a:r>
            <a:r>
              <a:rPr lang="es-ES_tradnl" sz="1200" b="1">
                <a:solidFill>
                  <a:srgbClr val="003300"/>
                </a:solidFill>
                <a:effectLst>
                  <a:outerShdw blurRad="38100" dist="38100" dir="2700000" algn="tl">
                    <a:srgbClr val="C0C0C0"/>
                  </a:outerShdw>
                </a:effectLst>
                <a:latin typeface="Arial" pitchFamily="34" charset="0"/>
              </a:rPr>
              <a:t>metales pesados</a:t>
            </a:r>
            <a:r>
              <a:rPr lang="es-ES_tradnl" sz="1200">
                <a:solidFill>
                  <a:srgbClr val="003300"/>
                </a:solidFill>
                <a:latin typeface="Arial" pitchFamily="34" charset="0"/>
              </a:rPr>
              <a:t> (NiCd)</a:t>
            </a:r>
          </a:p>
          <a:p>
            <a:pPr lvl="1">
              <a:spcBef>
                <a:spcPct val="20000"/>
              </a:spcBef>
              <a:buFontTx/>
              <a:buChar char="•"/>
              <a:defRPr/>
            </a:pPr>
            <a:r>
              <a:rPr lang="es-ES_tradnl" sz="1200">
                <a:solidFill>
                  <a:srgbClr val="003300"/>
                </a:solidFill>
                <a:latin typeface="Arial" pitchFamily="34" charset="0"/>
              </a:rPr>
              <a:t>Consumo de </a:t>
            </a:r>
            <a:r>
              <a:rPr lang="es-ES_tradnl" sz="1200" b="1">
                <a:solidFill>
                  <a:srgbClr val="003300"/>
                </a:solidFill>
                <a:effectLst>
                  <a:outerShdw blurRad="38100" dist="38100" dir="2700000" algn="tl">
                    <a:srgbClr val="C0C0C0"/>
                  </a:outerShdw>
                </a:effectLst>
                <a:latin typeface="Arial" pitchFamily="34" charset="0"/>
              </a:rPr>
              <a:t>energía</a:t>
            </a:r>
          </a:p>
          <a:p>
            <a:pPr lvl="1">
              <a:spcBef>
                <a:spcPct val="20000"/>
              </a:spcBef>
              <a:buFontTx/>
              <a:buChar char="•"/>
              <a:defRPr/>
            </a:pPr>
            <a:r>
              <a:rPr lang="es-ES_tradnl" sz="1200">
                <a:solidFill>
                  <a:srgbClr val="003300"/>
                </a:solidFill>
                <a:latin typeface="Arial" pitchFamily="34" charset="0"/>
              </a:rPr>
              <a:t>Lámparas fluorescentes con </a:t>
            </a:r>
            <a:r>
              <a:rPr lang="es-ES_tradnl" sz="1200" b="1">
                <a:solidFill>
                  <a:srgbClr val="003300"/>
                </a:solidFill>
                <a:effectLst>
                  <a:outerShdw blurRad="38100" dist="38100" dir="2700000" algn="tl">
                    <a:srgbClr val="C0C0C0"/>
                  </a:outerShdw>
                </a:effectLst>
                <a:latin typeface="Arial" pitchFamily="34" charset="0"/>
              </a:rPr>
              <a:t>Mercurio</a:t>
            </a:r>
            <a:r>
              <a:rPr lang="es-ES_tradnl" sz="1200">
                <a:solidFill>
                  <a:srgbClr val="003300"/>
                </a:solidFill>
                <a:latin typeface="Arial" pitchFamily="34" charset="0"/>
              </a:rPr>
              <a:t> </a:t>
            </a:r>
          </a:p>
          <a:p>
            <a:pPr>
              <a:spcBef>
                <a:spcPct val="20000"/>
              </a:spcBef>
              <a:defRPr/>
            </a:pPr>
            <a:endParaRPr lang="es-ES" sz="1200">
              <a:solidFill>
                <a:srgbClr val="003300"/>
              </a:solidFill>
              <a:latin typeface="Arial" pitchFamily="34" charset="0"/>
            </a:endParaRPr>
          </a:p>
        </p:txBody>
      </p:sp>
      <p:pic>
        <p:nvPicPr>
          <p:cNvPr id="1846276" name="Picture 4"/>
          <p:cNvPicPr>
            <a:picLocks noChangeAspect="1" noChangeArrowheads="1"/>
          </p:cNvPicPr>
          <p:nvPr/>
        </p:nvPicPr>
        <p:blipFill>
          <a:blip r:embed="rId4" cstate="print"/>
          <a:srcRect/>
          <a:stretch>
            <a:fillRect/>
          </a:stretch>
        </p:blipFill>
        <p:spPr bwMode="auto">
          <a:xfrm>
            <a:off x="6554788" y="5294313"/>
            <a:ext cx="1981200" cy="292100"/>
          </a:xfrm>
          <a:prstGeom prst="rect">
            <a:avLst/>
          </a:prstGeom>
          <a:noFill/>
          <a:ln w="9525">
            <a:noFill/>
            <a:miter lim="800000"/>
            <a:headEnd/>
            <a:tailEnd/>
          </a:ln>
        </p:spPr>
      </p:pic>
      <p:grpSp>
        <p:nvGrpSpPr>
          <p:cNvPr id="845829" name="Group 5"/>
          <p:cNvGrpSpPr>
            <a:grpSpLocks/>
          </p:cNvGrpSpPr>
          <p:nvPr/>
        </p:nvGrpSpPr>
        <p:grpSpPr bwMode="auto">
          <a:xfrm>
            <a:off x="763588" y="4619625"/>
            <a:ext cx="3429000" cy="585788"/>
            <a:chOff x="2592" y="3696"/>
            <a:chExt cx="2160" cy="369"/>
          </a:xfrm>
        </p:grpSpPr>
        <p:pic>
          <p:nvPicPr>
            <p:cNvPr id="1846280" name="Picture 6"/>
            <p:cNvPicPr>
              <a:picLocks noChangeAspect="1" noChangeArrowheads="1"/>
            </p:cNvPicPr>
            <p:nvPr/>
          </p:nvPicPr>
          <p:blipFill>
            <a:blip r:embed="rId5" cstate="print"/>
            <a:srcRect r="38705"/>
            <a:stretch>
              <a:fillRect/>
            </a:stretch>
          </p:blipFill>
          <p:spPr bwMode="auto">
            <a:xfrm>
              <a:off x="2592" y="3696"/>
              <a:ext cx="2160" cy="369"/>
            </a:xfrm>
            <a:prstGeom prst="rect">
              <a:avLst/>
            </a:prstGeom>
            <a:noFill/>
            <a:ln w="9525">
              <a:noFill/>
              <a:miter lim="800000"/>
              <a:headEnd/>
              <a:tailEnd/>
            </a:ln>
          </p:spPr>
        </p:pic>
        <p:sp>
          <p:nvSpPr>
            <p:cNvPr id="1846281" name="Rectangle 7"/>
            <p:cNvSpPr>
              <a:spLocks noChangeArrowheads="1"/>
            </p:cNvSpPr>
            <p:nvPr/>
          </p:nvSpPr>
          <p:spPr bwMode="auto">
            <a:xfrm>
              <a:off x="2928" y="3967"/>
              <a:ext cx="1824" cy="90"/>
            </a:xfrm>
            <a:prstGeom prst="rect">
              <a:avLst/>
            </a:prstGeom>
            <a:solidFill>
              <a:srgbClr val="3333CC"/>
            </a:solidFill>
            <a:ln w="9525">
              <a:noFill/>
              <a:miter lim="800000"/>
              <a:headEnd/>
              <a:tailEnd/>
            </a:ln>
          </p:spPr>
          <p:txBody>
            <a:bodyPr wrap="none" anchor="ctr"/>
            <a:lstStyle/>
            <a:p>
              <a:pPr algn="ctr"/>
              <a:r>
                <a:rPr lang="es-ES_tradnl" sz="1000" b="1">
                  <a:solidFill>
                    <a:schemeClr val="bg1"/>
                  </a:solidFill>
                </a:rPr>
                <a:t>2001/2002 – Sección País Vasco y España</a:t>
              </a:r>
              <a:endParaRPr lang="es-ES" sz="1000" b="1">
                <a:solidFill>
                  <a:schemeClr val="bg1"/>
                </a:solidFill>
              </a:endParaRPr>
            </a:p>
          </p:txBody>
        </p:sp>
      </p:grpSp>
      <p:sp>
        <p:nvSpPr>
          <p:cNvPr id="845832" name="Rectangle 8"/>
          <p:cNvSpPr>
            <a:spLocks noChangeArrowheads="1"/>
          </p:cNvSpPr>
          <p:nvPr/>
        </p:nvSpPr>
        <p:spPr bwMode="auto">
          <a:xfrm>
            <a:off x="838200" y="838200"/>
            <a:ext cx="8077200" cy="1133475"/>
          </a:xfrm>
          <a:prstGeom prst="rect">
            <a:avLst/>
          </a:prstGeom>
          <a:noFill/>
          <a:ln w="12700">
            <a:noFill/>
            <a:miter lim="800000"/>
            <a:headEnd/>
            <a:tailEnd/>
          </a:ln>
          <a:effectLst/>
        </p:spPr>
        <p:txBody>
          <a:bodyPr>
            <a:spAutoFit/>
          </a:bodyPr>
          <a:lstStyle/>
          <a:p>
            <a:pPr marL="669925" lvl="1" indent="-325438">
              <a:lnSpc>
                <a:spcPct val="90000"/>
              </a:lnSpc>
              <a:spcBef>
                <a:spcPct val="20000"/>
              </a:spcBef>
              <a:buClr>
                <a:schemeClr val="accent2"/>
              </a:buClr>
              <a:buSzPct val="60000"/>
              <a:buFont typeface="Wingdings" pitchFamily="2" charset="2"/>
              <a:buNone/>
              <a:defRPr/>
            </a:pPr>
            <a:endParaRPr lang="es-ES_tradnl" sz="2100" b="1" i="1">
              <a:solidFill>
                <a:srgbClr val="003300"/>
              </a:solidFill>
              <a:effectLst>
                <a:outerShdw blurRad="38100" dist="38100" dir="2700000" algn="tl">
                  <a:srgbClr val="C0C0C0"/>
                </a:outerShdw>
              </a:effectLst>
              <a:latin typeface="Arial"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Arial" pitchFamily="34" charset="0"/>
              </a:rPr>
              <a:t>Producto: Luminaria de emergencia Hydra Autotest</a:t>
            </a: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Arial" pitchFamily="34" charset="0"/>
              </a:rPr>
              <a:t>Empresa: DAISALUX, S.A.</a:t>
            </a:r>
          </a:p>
        </p:txBody>
      </p:sp>
      <p:sp>
        <p:nvSpPr>
          <p:cNvPr id="1846279" name="Rectangle 9"/>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33994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0"/>
                                  </p:stCondLst>
                                  <p:childTnLst>
                                    <p:set>
                                      <p:cBhvr>
                                        <p:cTn id="6" dur="1" fill="hold">
                                          <p:stCondLst>
                                            <p:cond delay="0"/>
                                          </p:stCondLst>
                                        </p:cTn>
                                        <p:tgtEl>
                                          <p:spTgt spid="845829"/>
                                        </p:tgtEl>
                                        <p:attrNameLst>
                                          <p:attrName>style.visibility</p:attrName>
                                        </p:attrNameLst>
                                      </p:cBhvr>
                                      <p:to>
                                        <p:strVal val="visible"/>
                                      </p:to>
                                    </p:set>
                                    <p:animEffect transition="in" filter="randombar(horizontal)">
                                      <p:cBhvr>
                                        <p:cTn id="7" dur="500"/>
                                        <p:tgtEl>
                                          <p:spTgt spid="84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8322" name="Picture 2" descr="PIC00003"/>
          <p:cNvPicPr>
            <a:picLocks noChangeAspect="1" noChangeArrowheads="1"/>
          </p:cNvPicPr>
          <p:nvPr/>
        </p:nvPicPr>
        <p:blipFill>
          <a:blip r:embed="rId3" cstate="print"/>
          <a:srcRect l="12766" t="10638" r="10638" b="51064"/>
          <a:stretch>
            <a:fillRect/>
          </a:stretch>
        </p:blipFill>
        <p:spPr bwMode="auto">
          <a:xfrm>
            <a:off x="5029200" y="1798638"/>
            <a:ext cx="3733800" cy="1401762"/>
          </a:xfrm>
          <a:prstGeom prst="rect">
            <a:avLst/>
          </a:prstGeom>
          <a:noFill/>
          <a:ln w="9525">
            <a:noFill/>
            <a:miter lim="800000"/>
            <a:headEnd/>
            <a:tailEnd/>
          </a:ln>
        </p:spPr>
      </p:pic>
      <p:pic>
        <p:nvPicPr>
          <p:cNvPr id="1848323" name="Picture 3" descr="PIC00003"/>
          <p:cNvPicPr>
            <a:picLocks noChangeAspect="1" noChangeArrowheads="1"/>
          </p:cNvPicPr>
          <p:nvPr/>
        </p:nvPicPr>
        <p:blipFill>
          <a:blip r:embed="rId3" cstate="print"/>
          <a:srcRect l="11169" t="46808" r="12234" b="12766"/>
          <a:stretch>
            <a:fillRect/>
          </a:stretch>
        </p:blipFill>
        <p:spPr bwMode="auto">
          <a:xfrm>
            <a:off x="5105400" y="3886200"/>
            <a:ext cx="3581400" cy="1417638"/>
          </a:xfrm>
          <a:prstGeom prst="rect">
            <a:avLst/>
          </a:prstGeom>
          <a:noFill/>
          <a:ln w="9525">
            <a:noFill/>
            <a:miter lim="800000"/>
            <a:headEnd/>
            <a:tailEnd/>
          </a:ln>
        </p:spPr>
      </p:pic>
      <p:sp>
        <p:nvSpPr>
          <p:cNvPr id="847876" name="Rectangle 4"/>
          <p:cNvSpPr>
            <a:spLocks noChangeArrowheads="1"/>
          </p:cNvSpPr>
          <p:nvPr/>
        </p:nvSpPr>
        <p:spPr bwMode="auto">
          <a:xfrm>
            <a:off x="533400" y="1557338"/>
            <a:ext cx="4419600" cy="5127625"/>
          </a:xfrm>
          <a:prstGeom prst="rect">
            <a:avLst/>
          </a:prstGeom>
          <a:noFill/>
          <a:ln w="12700">
            <a:noFill/>
            <a:miter lim="800000"/>
            <a:headEnd/>
            <a:tailEnd/>
          </a:ln>
          <a:effectLst/>
        </p:spPr>
        <p:txBody>
          <a:bodyPr>
            <a:spAutoFit/>
          </a:bodyPr>
          <a:lstStyle/>
          <a:p>
            <a:pPr marL="669925" lvl="1" indent="-325438">
              <a:spcBef>
                <a:spcPct val="20000"/>
              </a:spcBef>
              <a:buClr>
                <a:schemeClr val="accent2"/>
              </a:buClr>
              <a:buSzPct val="60000"/>
              <a:buFont typeface="Wingdings" pitchFamily="2" charset="2"/>
              <a:buNone/>
              <a:defRPr/>
            </a:pPr>
            <a:endParaRPr lang="es-ES_tradnl" sz="1300" b="1" i="1">
              <a:solidFill>
                <a:srgbClr val="003300"/>
              </a:solidFill>
              <a:effectLst>
                <a:outerShdw blurRad="38100" dist="38100" dir="2700000" algn="tl">
                  <a:srgbClr val="C0C0C0"/>
                </a:outerShdw>
              </a:effectLst>
              <a:latin typeface="Arial" pitchFamily="34" charset="0"/>
            </a:endParaRPr>
          </a:p>
          <a:p>
            <a:pPr marL="342900" indent="-342900">
              <a:spcBef>
                <a:spcPts val="500"/>
              </a:spcBef>
              <a:spcAft>
                <a:spcPts val="500"/>
              </a:spcAft>
              <a:buClr>
                <a:schemeClr val="accent1"/>
              </a:buClr>
              <a:buSzPct val="65000"/>
              <a:buFont typeface="Wingdings" pitchFamily="2" charset="2"/>
              <a:buChar char="n"/>
              <a:defRPr/>
            </a:pPr>
            <a:r>
              <a:rPr lang="es-ES_tradnl" sz="1300" b="1" i="1">
                <a:solidFill>
                  <a:srgbClr val="003300"/>
                </a:solidFill>
                <a:latin typeface="Arial" pitchFamily="34" charset="0"/>
              </a:rPr>
              <a:t>Obtención de materias primas y componentes: </a:t>
            </a:r>
          </a:p>
          <a:p>
            <a:pPr marL="669925" lvl="1" indent="-325438">
              <a:spcBef>
                <a:spcPts val="500"/>
              </a:spcBef>
              <a:spcAft>
                <a:spcPts val="500"/>
              </a:spcAft>
              <a:buClr>
                <a:schemeClr val="accent2"/>
              </a:buClr>
              <a:buSzPct val="60000"/>
              <a:buFont typeface="Wingdings" pitchFamily="2" charset="2"/>
              <a:buChar char="q"/>
              <a:defRPr/>
            </a:pPr>
            <a:r>
              <a:rPr lang="es-ES_tradnl" sz="1300">
                <a:solidFill>
                  <a:srgbClr val="003300"/>
                </a:solidFill>
                <a:latin typeface="Arial" pitchFamily="34" charset="0"/>
              </a:rPr>
              <a:t>Producto con batería de </a:t>
            </a:r>
            <a:r>
              <a:rPr lang="es-ES_tradnl" sz="1300" b="1">
                <a:solidFill>
                  <a:srgbClr val="003300"/>
                </a:solidFill>
                <a:effectLst>
                  <a:outerShdw blurRad="38100" dist="38100" dir="2700000" algn="tl">
                    <a:srgbClr val="C0C0C0"/>
                  </a:outerShdw>
                </a:effectLst>
                <a:latin typeface="Arial" pitchFamily="34" charset="0"/>
              </a:rPr>
              <a:t>NiMH </a:t>
            </a:r>
            <a:r>
              <a:rPr lang="es-ES_tradnl" sz="1300">
                <a:solidFill>
                  <a:srgbClr val="003300"/>
                </a:solidFill>
                <a:latin typeface="Arial" pitchFamily="34" charset="0"/>
              </a:rPr>
              <a:t>(batería sin metales pesados).</a:t>
            </a:r>
          </a:p>
          <a:p>
            <a:pPr marL="669925" lvl="1" indent="-325438">
              <a:spcBef>
                <a:spcPts val="500"/>
              </a:spcBef>
              <a:spcAft>
                <a:spcPts val="500"/>
              </a:spcAft>
              <a:buClr>
                <a:schemeClr val="accent2"/>
              </a:buClr>
              <a:buSzPct val="60000"/>
              <a:buFont typeface="Wingdings" pitchFamily="2" charset="2"/>
              <a:buChar char="q"/>
              <a:defRPr/>
            </a:pPr>
            <a:r>
              <a:rPr lang="es-ES_tradnl" sz="1300">
                <a:solidFill>
                  <a:srgbClr val="003300"/>
                </a:solidFill>
                <a:latin typeface="Arial" pitchFamily="34" charset="0"/>
              </a:rPr>
              <a:t>Circuito impreso libre de halogenuros.</a:t>
            </a:r>
          </a:p>
          <a:p>
            <a:pPr marL="342900" indent="-342900">
              <a:spcBef>
                <a:spcPts val="500"/>
              </a:spcBef>
              <a:spcAft>
                <a:spcPts val="500"/>
              </a:spcAft>
              <a:buClr>
                <a:schemeClr val="accent1"/>
              </a:buClr>
              <a:buSzPct val="65000"/>
              <a:buFont typeface="Wingdings" pitchFamily="2" charset="2"/>
              <a:buChar char="n"/>
              <a:defRPr/>
            </a:pPr>
            <a:r>
              <a:rPr lang="es-ES_tradnl" sz="1300" b="1" i="1">
                <a:solidFill>
                  <a:srgbClr val="003300"/>
                </a:solidFill>
                <a:latin typeface="Arial" pitchFamily="34" charset="0"/>
              </a:rPr>
              <a:t>Producción:</a:t>
            </a:r>
          </a:p>
          <a:p>
            <a:pPr marL="669925" lvl="1" indent="-325438">
              <a:spcBef>
                <a:spcPts val="500"/>
              </a:spcBef>
              <a:spcAft>
                <a:spcPts val="500"/>
              </a:spcAft>
              <a:buClr>
                <a:schemeClr val="accent2"/>
              </a:buClr>
              <a:buSzPct val="60000"/>
              <a:buFont typeface="Wingdings" pitchFamily="2" charset="2"/>
              <a:buChar char="q"/>
              <a:defRPr/>
            </a:pPr>
            <a:r>
              <a:rPr lang="es-ES_tradnl" sz="1300">
                <a:solidFill>
                  <a:srgbClr val="003300"/>
                </a:solidFill>
                <a:latin typeface="Arial" pitchFamily="34" charset="0"/>
              </a:rPr>
              <a:t>Utilización de plástico reciclado en piezas internas (no vistas) y eliminación 100% de los residuos internos.</a:t>
            </a:r>
          </a:p>
          <a:p>
            <a:pPr marL="342900" indent="-342900">
              <a:spcBef>
                <a:spcPts val="500"/>
              </a:spcBef>
              <a:spcAft>
                <a:spcPts val="500"/>
              </a:spcAft>
              <a:buClr>
                <a:schemeClr val="accent1"/>
              </a:buClr>
              <a:buSzPct val="65000"/>
              <a:buFont typeface="Wingdings" pitchFamily="2" charset="2"/>
              <a:buChar char="n"/>
              <a:defRPr/>
            </a:pPr>
            <a:r>
              <a:rPr lang="es-ES_tradnl" sz="1300" b="1" i="1">
                <a:solidFill>
                  <a:srgbClr val="003300"/>
                </a:solidFill>
                <a:latin typeface="Arial" pitchFamily="34" charset="0"/>
              </a:rPr>
              <a:t>Uso o utilización:</a:t>
            </a:r>
          </a:p>
          <a:p>
            <a:pPr marL="669925" lvl="1" indent="-325438">
              <a:spcBef>
                <a:spcPts val="500"/>
              </a:spcBef>
              <a:spcAft>
                <a:spcPts val="500"/>
              </a:spcAft>
              <a:buClr>
                <a:schemeClr val="accent2"/>
              </a:buClr>
              <a:buSzPct val="60000"/>
              <a:buFont typeface="Wingdings" pitchFamily="2" charset="2"/>
              <a:buChar char="q"/>
              <a:defRPr/>
            </a:pPr>
            <a:r>
              <a:rPr lang="es-ES_tradnl" sz="1300">
                <a:solidFill>
                  <a:srgbClr val="003300"/>
                </a:solidFill>
                <a:latin typeface="Arial" pitchFamily="34" charset="0"/>
              </a:rPr>
              <a:t>Optimización del circuito interno, hasta lograr una </a:t>
            </a:r>
            <a:r>
              <a:rPr lang="es-ES_tradnl" sz="1300" b="1">
                <a:solidFill>
                  <a:srgbClr val="003300"/>
                </a:solidFill>
                <a:effectLst>
                  <a:outerShdw blurRad="38100" dist="38100" dir="2700000" algn="tl">
                    <a:srgbClr val="C0C0C0"/>
                  </a:outerShdw>
                </a:effectLst>
                <a:latin typeface="Arial" pitchFamily="34" charset="0"/>
              </a:rPr>
              <a:t>reducción del 50% en el consumo de energía</a:t>
            </a:r>
            <a:r>
              <a:rPr lang="es-ES_tradnl" sz="1300">
                <a:solidFill>
                  <a:srgbClr val="003300"/>
                </a:solidFill>
                <a:latin typeface="Arial" pitchFamily="34" charset="0"/>
              </a:rPr>
              <a:t> del aparato.</a:t>
            </a:r>
          </a:p>
          <a:p>
            <a:pPr marL="342900" indent="-342900">
              <a:spcBef>
                <a:spcPts val="500"/>
              </a:spcBef>
              <a:spcAft>
                <a:spcPts val="500"/>
              </a:spcAft>
              <a:buClr>
                <a:schemeClr val="accent1"/>
              </a:buClr>
              <a:buSzPct val="65000"/>
              <a:buFont typeface="Wingdings" pitchFamily="2" charset="2"/>
              <a:buChar char="n"/>
              <a:defRPr/>
            </a:pPr>
            <a:r>
              <a:rPr lang="es-ES_tradnl" sz="1300" b="1" i="1">
                <a:solidFill>
                  <a:srgbClr val="003300"/>
                </a:solidFill>
                <a:latin typeface="Arial" pitchFamily="34" charset="0"/>
              </a:rPr>
              <a:t>Fin de vida:</a:t>
            </a:r>
          </a:p>
          <a:p>
            <a:pPr marL="669925" lvl="1" indent="-325438">
              <a:spcBef>
                <a:spcPts val="500"/>
              </a:spcBef>
              <a:spcAft>
                <a:spcPts val="500"/>
              </a:spcAft>
              <a:buClr>
                <a:schemeClr val="accent2"/>
              </a:buClr>
              <a:buSzPct val="60000"/>
              <a:buFont typeface="Wingdings" pitchFamily="2" charset="2"/>
              <a:buChar char="q"/>
              <a:defRPr/>
            </a:pPr>
            <a:r>
              <a:rPr lang="es-ES_tradnl" sz="1300">
                <a:solidFill>
                  <a:srgbClr val="003300"/>
                </a:solidFill>
                <a:latin typeface="Arial" pitchFamily="34" charset="0"/>
              </a:rPr>
              <a:t>Optimización de la </a:t>
            </a:r>
            <a:r>
              <a:rPr lang="es-ES_tradnl" sz="1300" b="1">
                <a:solidFill>
                  <a:srgbClr val="003300"/>
                </a:solidFill>
                <a:effectLst>
                  <a:outerShdw blurRad="38100" dist="38100" dir="2700000" algn="tl">
                    <a:srgbClr val="C0C0C0"/>
                  </a:outerShdw>
                </a:effectLst>
                <a:latin typeface="Arial" pitchFamily="34" charset="0"/>
              </a:rPr>
              <a:t>información al usuario</a:t>
            </a:r>
            <a:r>
              <a:rPr lang="es-ES_tradnl" sz="1300">
                <a:solidFill>
                  <a:srgbClr val="003300"/>
                </a:solidFill>
                <a:latin typeface="Arial" pitchFamily="34" charset="0"/>
              </a:rPr>
              <a:t> de cara al fin de vida.</a:t>
            </a:r>
          </a:p>
          <a:p>
            <a:pPr marL="669925" lvl="1" indent="-325438">
              <a:spcBef>
                <a:spcPts val="500"/>
              </a:spcBef>
              <a:spcAft>
                <a:spcPts val="500"/>
              </a:spcAft>
              <a:buClr>
                <a:schemeClr val="accent2"/>
              </a:buClr>
              <a:buSzPct val="60000"/>
              <a:buFont typeface="Wingdings" pitchFamily="2" charset="2"/>
              <a:buChar char="q"/>
              <a:defRPr/>
            </a:pPr>
            <a:endParaRPr lang="es-ES_tradnl" sz="1300">
              <a:solidFill>
                <a:srgbClr val="003300"/>
              </a:solidFill>
              <a:latin typeface="Arial" pitchFamily="34" charset="0"/>
            </a:endParaRPr>
          </a:p>
        </p:txBody>
      </p:sp>
      <p:grpSp>
        <p:nvGrpSpPr>
          <p:cNvPr id="1848325" name="Group 5"/>
          <p:cNvGrpSpPr>
            <a:grpSpLocks/>
          </p:cNvGrpSpPr>
          <p:nvPr/>
        </p:nvGrpSpPr>
        <p:grpSpPr bwMode="auto">
          <a:xfrm>
            <a:off x="5029200" y="3352800"/>
            <a:ext cx="1371600" cy="304800"/>
            <a:chOff x="1344" y="3504"/>
            <a:chExt cx="864" cy="192"/>
          </a:xfrm>
        </p:grpSpPr>
        <p:sp>
          <p:nvSpPr>
            <p:cNvPr id="1848333" name="Rectangle 6"/>
            <p:cNvSpPr>
              <a:spLocks noChangeArrowheads="1"/>
            </p:cNvSpPr>
            <p:nvPr/>
          </p:nvSpPr>
          <p:spPr bwMode="auto">
            <a:xfrm>
              <a:off x="1344" y="3504"/>
              <a:ext cx="624" cy="192"/>
            </a:xfrm>
            <a:prstGeom prst="rect">
              <a:avLst/>
            </a:prstGeom>
            <a:solidFill>
              <a:srgbClr val="2D7742"/>
            </a:solidFill>
            <a:ln w="9525">
              <a:noFill/>
              <a:miter lim="800000"/>
              <a:headEnd/>
              <a:tailEnd/>
            </a:ln>
          </p:spPr>
          <p:txBody>
            <a:bodyPr wrap="none" anchor="ctr"/>
            <a:lstStyle/>
            <a:p>
              <a:endParaRPr lang="en-US"/>
            </a:p>
          </p:txBody>
        </p:sp>
        <p:sp>
          <p:nvSpPr>
            <p:cNvPr id="1848334" name="Text Box 7"/>
            <p:cNvSpPr txBox="1">
              <a:spLocks noChangeArrowheads="1"/>
            </p:cNvSpPr>
            <p:nvPr/>
          </p:nvSpPr>
          <p:spPr bwMode="auto">
            <a:xfrm>
              <a:off x="1424" y="3511"/>
              <a:ext cx="468" cy="183"/>
            </a:xfrm>
            <a:prstGeom prst="rect">
              <a:avLst/>
            </a:prstGeom>
            <a:noFill/>
            <a:ln w="9525">
              <a:noFill/>
              <a:miter lim="800000"/>
              <a:headEnd/>
              <a:tailEnd/>
            </a:ln>
          </p:spPr>
          <p:txBody>
            <a:bodyPr wrap="none">
              <a:spAutoFit/>
            </a:bodyPr>
            <a:lstStyle/>
            <a:p>
              <a:r>
                <a:rPr lang="es-ES_tradnl" sz="1300" b="1">
                  <a:solidFill>
                    <a:srgbClr val="FFFF91"/>
                  </a:solidFill>
                </a:rPr>
                <a:t>ANTES</a:t>
              </a:r>
              <a:endParaRPr lang="es-ES" sz="1300" b="1">
                <a:solidFill>
                  <a:srgbClr val="FFFF91"/>
                </a:solidFill>
              </a:endParaRPr>
            </a:p>
          </p:txBody>
        </p:sp>
        <p:sp>
          <p:nvSpPr>
            <p:cNvPr id="1848335" name="Rectangle 8"/>
            <p:cNvSpPr>
              <a:spLocks noChangeArrowheads="1"/>
            </p:cNvSpPr>
            <p:nvPr/>
          </p:nvSpPr>
          <p:spPr bwMode="auto">
            <a:xfrm>
              <a:off x="1872" y="3504"/>
              <a:ext cx="336" cy="192"/>
            </a:xfrm>
            <a:prstGeom prst="rect">
              <a:avLst/>
            </a:prstGeom>
            <a:gradFill rotWithShape="0">
              <a:gsLst>
                <a:gs pos="0">
                  <a:srgbClr val="2D7742"/>
                </a:gs>
                <a:gs pos="100000">
                  <a:srgbClr val="FFFFFF"/>
                </a:gs>
              </a:gsLst>
              <a:lin ang="0" scaled="1"/>
            </a:gradFill>
            <a:ln w="9525">
              <a:noFill/>
              <a:miter lim="800000"/>
              <a:headEnd/>
              <a:tailEnd/>
            </a:ln>
          </p:spPr>
          <p:txBody>
            <a:bodyPr wrap="none" anchor="ctr"/>
            <a:lstStyle/>
            <a:p>
              <a:endParaRPr lang="en-US"/>
            </a:p>
          </p:txBody>
        </p:sp>
      </p:grpSp>
      <p:grpSp>
        <p:nvGrpSpPr>
          <p:cNvPr id="1848326" name="Group 9"/>
          <p:cNvGrpSpPr>
            <a:grpSpLocks/>
          </p:cNvGrpSpPr>
          <p:nvPr/>
        </p:nvGrpSpPr>
        <p:grpSpPr bwMode="auto">
          <a:xfrm>
            <a:off x="5105400" y="5380038"/>
            <a:ext cx="1371600" cy="304800"/>
            <a:chOff x="3168" y="3504"/>
            <a:chExt cx="864" cy="192"/>
          </a:xfrm>
        </p:grpSpPr>
        <p:sp>
          <p:nvSpPr>
            <p:cNvPr id="1848330" name="Rectangle 10"/>
            <p:cNvSpPr>
              <a:spLocks noChangeArrowheads="1"/>
            </p:cNvSpPr>
            <p:nvPr/>
          </p:nvSpPr>
          <p:spPr bwMode="auto">
            <a:xfrm>
              <a:off x="3168" y="3504"/>
              <a:ext cx="624" cy="192"/>
            </a:xfrm>
            <a:prstGeom prst="rect">
              <a:avLst/>
            </a:prstGeom>
            <a:solidFill>
              <a:srgbClr val="2D7742"/>
            </a:solidFill>
            <a:ln w="9525">
              <a:noFill/>
              <a:miter lim="800000"/>
              <a:headEnd/>
              <a:tailEnd/>
            </a:ln>
          </p:spPr>
          <p:txBody>
            <a:bodyPr wrap="none" anchor="ctr"/>
            <a:lstStyle/>
            <a:p>
              <a:endParaRPr lang="en-US"/>
            </a:p>
          </p:txBody>
        </p:sp>
        <p:sp>
          <p:nvSpPr>
            <p:cNvPr id="1848331" name="Rectangle 11"/>
            <p:cNvSpPr>
              <a:spLocks noChangeArrowheads="1"/>
            </p:cNvSpPr>
            <p:nvPr/>
          </p:nvSpPr>
          <p:spPr bwMode="auto">
            <a:xfrm>
              <a:off x="3696" y="3504"/>
              <a:ext cx="336" cy="192"/>
            </a:xfrm>
            <a:prstGeom prst="rect">
              <a:avLst/>
            </a:prstGeom>
            <a:gradFill rotWithShape="0">
              <a:gsLst>
                <a:gs pos="0">
                  <a:srgbClr val="2D7742"/>
                </a:gs>
                <a:gs pos="100000">
                  <a:srgbClr val="FFFFFF"/>
                </a:gs>
              </a:gsLst>
              <a:lin ang="0" scaled="1"/>
            </a:gradFill>
            <a:ln w="9525">
              <a:noFill/>
              <a:miter lim="800000"/>
              <a:headEnd/>
              <a:tailEnd/>
            </a:ln>
          </p:spPr>
          <p:txBody>
            <a:bodyPr wrap="none" anchor="ctr"/>
            <a:lstStyle/>
            <a:p>
              <a:endParaRPr lang="en-US"/>
            </a:p>
          </p:txBody>
        </p:sp>
        <p:sp>
          <p:nvSpPr>
            <p:cNvPr id="1848332" name="Text Box 12"/>
            <p:cNvSpPr txBox="1">
              <a:spLocks noChangeArrowheads="1"/>
            </p:cNvSpPr>
            <p:nvPr/>
          </p:nvSpPr>
          <p:spPr bwMode="auto">
            <a:xfrm>
              <a:off x="3216" y="3511"/>
              <a:ext cx="611" cy="183"/>
            </a:xfrm>
            <a:prstGeom prst="rect">
              <a:avLst/>
            </a:prstGeom>
            <a:noFill/>
            <a:ln w="9525">
              <a:noFill/>
              <a:miter lim="800000"/>
              <a:headEnd/>
              <a:tailEnd/>
            </a:ln>
          </p:spPr>
          <p:txBody>
            <a:bodyPr wrap="none">
              <a:spAutoFit/>
            </a:bodyPr>
            <a:lstStyle/>
            <a:p>
              <a:r>
                <a:rPr lang="es-ES_tradnl" sz="1300" b="1">
                  <a:solidFill>
                    <a:srgbClr val="FFFF91"/>
                  </a:solidFill>
                </a:rPr>
                <a:t>DESPUÉS</a:t>
              </a:r>
              <a:endParaRPr lang="es-ES" sz="1300" b="1">
                <a:solidFill>
                  <a:srgbClr val="FFFF91"/>
                </a:solidFill>
              </a:endParaRPr>
            </a:p>
          </p:txBody>
        </p:sp>
      </p:grpSp>
      <p:pic>
        <p:nvPicPr>
          <p:cNvPr id="1848327" name="Picture 13"/>
          <p:cNvPicPr>
            <a:picLocks noChangeAspect="1" noChangeArrowheads="1"/>
          </p:cNvPicPr>
          <p:nvPr/>
        </p:nvPicPr>
        <p:blipFill>
          <a:blip r:embed="rId4" cstate="print"/>
          <a:srcRect/>
          <a:stretch>
            <a:fillRect/>
          </a:stretch>
        </p:blipFill>
        <p:spPr bwMode="auto">
          <a:xfrm>
            <a:off x="6705600" y="5880100"/>
            <a:ext cx="1981200" cy="292100"/>
          </a:xfrm>
          <a:prstGeom prst="rect">
            <a:avLst/>
          </a:prstGeom>
          <a:noFill/>
          <a:ln w="9525">
            <a:noFill/>
            <a:miter lim="800000"/>
            <a:headEnd/>
            <a:tailEnd/>
          </a:ln>
        </p:spPr>
      </p:pic>
      <p:sp>
        <p:nvSpPr>
          <p:cNvPr id="847886" name="Rectangle 14"/>
          <p:cNvSpPr>
            <a:spLocks noChangeArrowheads="1"/>
          </p:cNvSpPr>
          <p:nvPr/>
        </p:nvSpPr>
        <p:spPr bwMode="auto">
          <a:xfrm>
            <a:off x="609600" y="685800"/>
            <a:ext cx="8077200" cy="1133475"/>
          </a:xfrm>
          <a:prstGeom prst="rect">
            <a:avLst/>
          </a:prstGeom>
          <a:noFill/>
          <a:ln w="12700">
            <a:noFill/>
            <a:miter lim="800000"/>
            <a:headEnd/>
            <a:tailEnd/>
          </a:ln>
          <a:effectLst/>
        </p:spPr>
        <p:txBody>
          <a:bodyPr>
            <a:spAutoFit/>
          </a:bodyPr>
          <a:lstStyle/>
          <a:p>
            <a:pPr marL="669925" lvl="1" indent="-325438">
              <a:lnSpc>
                <a:spcPct val="90000"/>
              </a:lnSpc>
              <a:spcBef>
                <a:spcPct val="20000"/>
              </a:spcBef>
              <a:buClr>
                <a:schemeClr val="accent2"/>
              </a:buClr>
              <a:buSzPct val="60000"/>
              <a:buFont typeface="Wingdings" pitchFamily="2" charset="2"/>
              <a:buNone/>
              <a:defRPr/>
            </a:pPr>
            <a:endParaRPr lang="es-ES_tradnl" sz="2100" b="1" i="1">
              <a:solidFill>
                <a:srgbClr val="003300"/>
              </a:solidFill>
              <a:effectLst>
                <a:outerShdw blurRad="38100" dist="38100" dir="2700000" algn="tl">
                  <a:srgbClr val="C0C0C0"/>
                </a:outerShdw>
              </a:effectLst>
              <a:latin typeface="Humnst777 Blk BT" pitchFamily="34" charset="0"/>
            </a:endParaRP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Producto: Luminaria de emergencia Hydra Autotest</a:t>
            </a:r>
          </a:p>
          <a:p>
            <a:pPr marL="342900" indent="-342900">
              <a:lnSpc>
                <a:spcPct val="90000"/>
              </a:lnSpc>
              <a:spcBef>
                <a:spcPts val="500"/>
              </a:spcBef>
              <a:spcAft>
                <a:spcPts val="500"/>
              </a:spcAft>
              <a:buClr>
                <a:schemeClr val="accent1"/>
              </a:buClr>
              <a:buSzPct val="65000"/>
              <a:buFont typeface="Wingdings" pitchFamily="2" charset="2"/>
              <a:buNone/>
              <a:defRPr/>
            </a:pPr>
            <a:r>
              <a:rPr lang="es-ES_tradnl" sz="1900" b="1">
                <a:solidFill>
                  <a:srgbClr val="003300"/>
                </a:solidFill>
                <a:effectLst>
                  <a:outerShdw blurRad="38100" dist="38100" dir="2700000" algn="tl">
                    <a:srgbClr val="C0C0C0"/>
                  </a:outerShdw>
                </a:effectLst>
                <a:latin typeface="Humnst777 Blk BT" pitchFamily="34" charset="0"/>
              </a:rPr>
              <a:t>Empresa: DAISALUX, S.A.</a:t>
            </a:r>
          </a:p>
        </p:txBody>
      </p:sp>
      <p:sp>
        <p:nvSpPr>
          <p:cNvPr id="1848329" name="Rectangle 15"/>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42580612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6514" name="Picture 2" descr="1"/>
          <p:cNvPicPr>
            <a:picLocks noChangeAspect="1" noChangeArrowheads="1"/>
          </p:cNvPicPr>
          <p:nvPr/>
        </p:nvPicPr>
        <p:blipFill>
          <a:blip r:embed="rId3" cstate="print"/>
          <a:srcRect/>
          <a:stretch>
            <a:fillRect/>
          </a:stretch>
        </p:blipFill>
        <p:spPr bwMode="auto">
          <a:xfrm>
            <a:off x="2895600" y="1752600"/>
            <a:ext cx="3251200" cy="4572000"/>
          </a:xfrm>
          <a:prstGeom prst="rect">
            <a:avLst/>
          </a:prstGeom>
          <a:noFill/>
          <a:ln w="9525">
            <a:noFill/>
            <a:miter lim="800000"/>
            <a:headEnd/>
            <a:tailEnd/>
          </a:ln>
        </p:spPr>
      </p:pic>
      <p:pic>
        <p:nvPicPr>
          <p:cNvPr id="1856515" name="Picture 3" descr="10 produtos"/>
          <p:cNvPicPr>
            <a:picLocks noChangeAspect="1" noChangeArrowheads="1"/>
          </p:cNvPicPr>
          <p:nvPr/>
        </p:nvPicPr>
        <p:blipFill>
          <a:blip r:embed="rId4" cstate="print"/>
          <a:srcRect/>
          <a:stretch>
            <a:fillRect/>
          </a:stretch>
        </p:blipFill>
        <p:spPr bwMode="auto">
          <a:xfrm>
            <a:off x="685800" y="914400"/>
            <a:ext cx="7781925" cy="701675"/>
          </a:xfrm>
          <a:prstGeom prst="rect">
            <a:avLst/>
          </a:prstGeom>
          <a:noFill/>
          <a:ln w="9525">
            <a:noFill/>
            <a:miter lim="800000"/>
            <a:headEnd/>
            <a:tailEnd/>
          </a:ln>
        </p:spPr>
      </p:pic>
      <p:sp>
        <p:nvSpPr>
          <p:cNvPr id="1856516"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22263687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8562" name="Picture 2" descr="2"/>
          <p:cNvPicPr>
            <a:picLocks noChangeAspect="1" noChangeArrowheads="1"/>
          </p:cNvPicPr>
          <p:nvPr/>
        </p:nvPicPr>
        <p:blipFill>
          <a:blip r:embed="rId3" cstate="print"/>
          <a:srcRect/>
          <a:stretch>
            <a:fillRect/>
          </a:stretch>
        </p:blipFill>
        <p:spPr bwMode="auto">
          <a:xfrm>
            <a:off x="2971800" y="1922463"/>
            <a:ext cx="2954338" cy="4325937"/>
          </a:xfrm>
          <a:prstGeom prst="rect">
            <a:avLst/>
          </a:prstGeom>
          <a:noFill/>
          <a:ln w="9525">
            <a:noFill/>
            <a:miter lim="800000"/>
            <a:headEnd/>
            <a:tailEnd/>
          </a:ln>
        </p:spPr>
      </p:pic>
      <p:pic>
        <p:nvPicPr>
          <p:cNvPr id="1858563" name="Picture 3" descr="10 produtos"/>
          <p:cNvPicPr>
            <a:picLocks noChangeAspect="1" noChangeArrowheads="1"/>
          </p:cNvPicPr>
          <p:nvPr/>
        </p:nvPicPr>
        <p:blipFill>
          <a:blip r:embed="rId4" cstate="print"/>
          <a:srcRect/>
          <a:stretch>
            <a:fillRect/>
          </a:stretch>
        </p:blipFill>
        <p:spPr bwMode="auto">
          <a:xfrm>
            <a:off x="762000" y="914400"/>
            <a:ext cx="8043863" cy="725488"/>
          </a:xfrm>
          <a:prstGeom prst="rect">
            <a:avLst/>
          </a:prstGeom>
          <a:noFill/>
          <a:ln w="9525">
            <a:noFill/>
            <a:miter lim="800000"/>
            <a:headEnd/>
            <a:tailEnd/>
          </a:ln>
        </p:spPr>
      </p:pic>
      <p:sp>
        <p:nvSpPr>
          <p:cNvPr id="1858564" name="Rectangle 4"/>
          <p:cNvSpPr>
            <a:spLocks noChangeArrowheads="1"/>
          </p:cNvSpPr>
          <p:nvPr/>
        </p:nvSpPr>
        <p:spPr bwMode="auto">
          <a:xfrm>
            <a:off x="990600" y="261938"/>
            <a:ext cx="7543800" cy="533400"/>
          </a:xfrm>
          <a:prstGeom prst="rect">
            <a:avLst/>
          </a:prstGeom>
          <a:noFill/>
          <a:ln w="9525">
            <a:noFill/>
            <a:miter lim="800000"/>
            <a:headEnd/>
            <a:tailEnd/>
          </a:ln>
        </p:spPr>
        <p:txBody>
          <a:bodyPr anchor="ctr"/>
          <a:lstStyle/>
          <a:p>
            <a:pPr algn="ctr"/>
            <a:r>
              <a:rPr lang="en-US" sz="3200" i="1">
                <a:solidFill>
                  <a:schemeClr val="accent2"/>
                </a:solidFill>
                <a:latin typeface="Trebuchet MS" pitchFamily="34" charset="0"/>
              </a:rPr>
              <a:t>Exemplos</a:t>
            </a:r>
          </a:p>
        </p:txBody>
      </p:sp>
    </p:spTree>
    <p:extLst>
      <p:ext uri="{BB962C8B-B14F-4D97-AF65-F5344CB8AC3E}">
        <p14:creationId xmlns:p14="http://schemas.microsoft.com/office/powerpoint/2010/main" val="2711829747"/>
      </p:ext>
    </p:extLst>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Trebuchet MS"/>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7902</Words>
  <Application>Microsoft Office PowerPoint</Application>
  <PresentationFormat>Apresentação na tela (4:3)</PresentationFormat>
  <Paragraphs>1104</Paragraphs>
  <Slides>116</Slides>
  <Notes>115</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2</vt:i4>
      </vt:variant>
      <vt:variant>
        <vt:lpstr>Títulos de slides</vt:lpstr>
      </vt:variant>
      <vt:variant>
        <vt:i4>116</vt:i4>
      </vt:variant>
    </vt:vector>
  </HeadingPairs>
  <TitlesOfParts>
    <vt:vector size="128" baseType="lpstr">
      <vt:lpstr>Arial</vt:lpstr>
      <vt:lpstr>Calibri</vt:lpstr>
      <vt:lpstr>Garamond</vt:lpstr>
      <vt:lpstr>Humnst777 Blk BT</vt:lpstr>
      <vt:lpstr>Tahoma</vt:lpstr>
      <vt:lpstr>Times New Roman</vt:lpstr>
      <vt:lpstr>Trebuchet MS</vt:lpstr>
      <vt:lpstr>Verdana</vt:lpstr>
      <vt:lpstr>Wingdings</vt:lpstr>
      <vt:lpstr>Design padrão</vt:lpstr>
      <vt:lpstr>Clip</vt:lpstr>
      <vt:lpstr>Bitmap Image</vt:lpstr>
      <vt:lpstr>Adequação Ambiental de Empresas  ACV - Geral</vt:lpstr>
      <vt:lpstr>Inovação Induzida pela Sustentabilidade</vt:lpstr>
      <vt:lpstr>Inovação Induzida pela Sustentabilidade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ANÁLISE DE INVENTÁRIO </vt:lpstr>
      <vt:lpstr> ANÁLISE DE INVENTÁRIO  ETAPAS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Método EDIP (Environmental Design of Industrial Products)</vt:lpstr>
      <vt:lpstr>4. Avaliação do Impacto</vt:lpstr>
      <vt:lpstr>Impactos Ambientais</vt:lpstr>
      <vt:lpstr>Cálculo do Potencial de Impacto (PI)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Casos - UNEP</vt:lpstr>
      <vt:lpstr>Estudo de caso – Mercedes Classe S</vt:lpstr>
      <vt:lpstr>Mercedes Classe S</vt:lpstr>
      <vt:lpstr>Mercedes Classe S</vt:lpstr>
      <vt:lpstr>Estudo de caso – 3M</vt:lpstr>
      <vt:lpstr>Estudo de caso – 3M</vt:lpstr>
      <vt:lpstr>Estudo de caso – 3M</vt:lpstr>
      <vt:lpstr>Estudo de caso – BASF</vt:lpstr>
      <vt:lpstr>Estudo de caso – BASF</vt:lpstr>
      <vt:lpstr>SONY</vt:lpstr>
      <vt:lpstr>Apresentação do PowerPoint</vt:lpstr>
      <vt:lpstr>Estudo de Caso – Hartmann Group</vt:lpstr>
      <vt:lpstr>Estudo de Caso – ABB - tecnologias de energia e automação</vt:lpstr>
      <vt:lpstr>Procter &amp; Gamble</vt:lpstr>
      <vt:lpstr>Procter &amp; Gamble</vt:lpstr>
      <vt:lpstr>Estudo de Caso – Ciba Especialidades Químicas</vt:lpstr>
      <vt:lpstr>Estudo de Caso – Utz Kapeh Certificado de Café Responsável</vt:lpstr>
      <vt:lpstr>Estudo de Caso – Utz Kapeh Certificado de Café Responsável</vt:lpstr>
      <vt:lpstr>Apresentação do PowerPoint</vt:lpstr>
      <vt:lpstr>Apresentação do PowerPoint</vt:lpstr>
      <vt:lpstr>Apresentação do PowerPoint</vt:lpstr>
      <vt:lpstr>Apresentação do PowerPoint</vt:lpstr>
      <vt:lpstr>Apresentação do PowerPoint</vt:lpstr>
      <vt:lpstr>Facilidade manutenção e upgrade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Estudo de Caso - ACV</vt:lpstr>
      <vt:lpstr>Justificativas</vt:lpstr>
      <vt:lpstr>Ciclo de Vida do Álcool Combustível</vt:lpstr>
      <vt:lpstr>Apresentação do PowerPoint</vt:lpstr>
      <vt:lpstr>Apresentação do PowerPoint</vt:lpstr>
      <vt:lpstr>Apresentação do PowerPoint</vt:lpstr>
      <vt:lpstr>Conclusões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aldo-toshiba</cp:lastModifiedBy>
  <cp:revision>152</cp:revision>
  <dcterms:created xsi:type="dcterms:W3CDTF">2007-08-13T15:07:17Z</dcterms:created>
  <dcterms:modified xsi:type="dcterms:W3CDTF">2020-11-20T13:11:48Z</dcterms:modified>
</cp:coreProperties>
</file>