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7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9F8899EA-3C0C-431E-AA0B-018C5D581014}">
          <p14:sldIdLst>
            <p14:sldId id="256"/>
          </p14:sldIdLst>
        </p14:section>
        <p14:section name="Seção sem Título" id="{B4B2D7D5-A574-468E-94C8-4880452ECCE1}">
          <p14:sldIdLst>
            <p14:sldId id="27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6E9C0D-CD4A-4726-AAC3-0021F68C7917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D5A9A-E10F-4042-ABE2-8094A8A2CAB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7669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D5A9A-E10F-4042-ABE2-8094A8A2CAB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486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D5A9A-E10F-4042-ABE2-8094A8A2CAB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1718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ABCBEB-4BCF-4820-90F5-E00C5893928D}" type="datetimeFigureOut">
              <a:rPr lang="pt-BR" smtClean="0"/>
              <a:t>17/03/2014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274A127-DAA2-436C-9354-34B94AA97A6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980728"/>
            <a:ext cx="6858000" cy="990600"/>
          </a:xfrm>
        </p:spPr>
        <p:txBody>
          <a:bodyPr>
            <a:normAutofit/>
          </a:bodyPr>
          <a:lstStyle/>
          <a:p>
            <a:r>
              <a:rPr lang="pt-BR" sz="4000" dirty="0" smtClean="0"/>
              <a:t>INTERNATIONAL LAW</a:t>
            </a:r>
            <a:endParaRPr lang="pt-BR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7504" y="5301208"/>
            <a:ext cx="7128792" cy="720080"/>
          </a:xfrm>
        </p:spPr>
        <p:txBody>
          <a:bodyPr>
            <a:normAutofit/>
          </a:bodyPr>
          <a:lstStyle/>
          <a:p>
            <a:r>
              <a:rPr lang="pt-BR" sz="2400" dirty="0" err="1" smtClean="0"/>
              <a:t>Profª</a:t>
            </a:r>
            <a:r>
              <a:rPr lang="pt-BR" sz="2400" dirty="0" smtClean="0"/>
              <a:t> Luciana </a:t>
            </a:r>
            <a:r>
              <a:rPr lang="pt-BR" sz="2400" dirty="0"/>
              <a:t>Romano </a:t>
            </a:r>
            <a:r>
              <a:rPr lang="pt-BR" sz="2400" dirty="0" err="1"/>
              <a:t>Morilas</a:t>
            </a:r>
            <a:endParaRPr lang="pt-BR" sz="2400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85937" y="2240686"/>
            <a:ext cx="6858000" cy="990600"/>
          </a:xfrm>
          <a:prstGeom prst="rect">
            <a:avLst/>
          </a:prstGeom>
        </p:spPr>
        <p:txBody>
          <a:bodyPr vert="horz" anchor="t" anchorCtr="0">
            <a:normAutofit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International Treaties</a:t>
            </a:r>
            <a:endParaRPr lang="en-US" sz="40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115616" y="3789040"/>
            <a:ext cx="6998643" cy="1296144"/>
          </a:xfrm>
          <a:prstGeom prst="rect">
            <a:avLst/>
          </a:prstGeom>
        </p:spPr>
        <p:txBody>
          <a:bodyPr vert="horz" anchor="t" anchorCtr="0">
            <a:normAutofit fontScale="77500" lnSpcReduction="20000"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Definition and terminology</a:t>
            </a:r>
            <a:endParaRPr lang="pt-BR" sz="4000" dirty="0"/>
          </a:p>
          <a:p>
            <a:r>
              <a:rPr lang="en-US" sz="4000" dirty="0"/>
              <a:t>Validity in Brazil</a:t>
            </a:r>
            <a:endParaRPr lang="pt-BR" sz="4000" dirty="0"/>
          </a:p>
          <a:p>
            <a:r>
              <a:rPr lang="en-US" sz="4000" dirty="0"/>
              <a:t>Structure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1456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4</a:t>
            </a:r>
            <a:r>
              <a:rPr lang="pt-BR" sz="4000" b="1" dirty="0" smtClean="0"/>
              <a:t>.3 </a:t>
            </a:r>
            <a:r>
              <a:rPr lang="en-US" sz="4000" b="1" dirty="0" smtClean="0"/>
              <a:t>Ratification</a:t>
            </a:r>
            <a:endParaRPr lang="en-US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700" dirty="0"/>
              <a:t> </a:t>
            </a:r>
            <a:r>
              <a:rPr lang="en-US" sz="3700" u="sng" dirty="0"/>
              <a:t>Legal status</a:t>
            </a:r>
            <a:r>
              <a:rPr lang="en-US" sz="3700" dirty="0"/>
              <a:t>: full acceptance.</a:t>
            </a:r>
            <a:br>
              <a:rPr lang="en-US" sz="3700" dirty="0"/>
            </a:br>
            <a:endParaRPr lang="en-US" sz="3700" dirty="0"/>
          </a:p>
          <a:p>
            <a:r>
              <a:rPr lang="en-US" sz="3700" dirty="0" smtClean="0"/>
              <a:t>It </a:t>
            </a:r>
            <a:r>
              <a:rPr lang="en-US" sz="3700" dirty="0"/>
              <a:t>is the administrative act by which </a:t>
            </a:r>
            <a:r>
              <a:rPr lang="en-US" sz="3700" dirty="0" smtClean="0"/>
              <a:t>the PR</a:t>
            </a:r>
            <a:r>
              <a:rPr lang="en-US" sz="3700" dirty="0"/>
              <a:t> DEFINITELY accept the contents of the treaty,  engaging </a:t>
            </a:r>
            <a:r>
              <a:rPr lang="en-US" sz="3700" dirty="0" smtClean="0"/>
              <a:t>the </a:t>
            </a:r>
            <a:r>
              <a:rPr lang="en-US" sz="3700" dirty="0"/>
              <a:t>country </a:t>
            </a:r>
            <a:r>
              <a:rPr lang="en-US" sz="3700" dirty="0" smtClean="0"/>
              <a:t>in </a:t>
            </a:r>
            <a:r>
              <a:rPr lang="en-US" sz="3700" dirty="0"/>
              <a:t>the domestic and </a:t>
            </a:r>
            <a:r>
              <a:rPr lang="en-US" sz="3700" dirty="0" smtClean="0"/>
              <a:t>international order.</a:t>
            </a:r>
            <a:r>
              <a:rPr lang="en-US" sz="4000" dirty="0"/>
              <a:t/>
            </a:r>
            <a:br>
              <a:rPr lang="en-US" sz="4000" dirty="0"/>
            </a:b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51348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4</a:t>
            </a:r>
            <a:r>
              <a:rPr lang="pt-BR" sz="3600" b="1" dirty="0" smtClean="0"/>
              <a:t>.4 </a:t>
            </a:r>
            <a:r>
              <a:rPr lang="en-US" sz="3600" b="1" dirty="0" smtClean="0"/>
              <a:t>Promulgation and Publication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23056" y="1484784"/>
            <a:ext cx="8153400" cy="4495800"/>
          </a:xfrm>
        </p:spPr>
        <p:txBody>
          <a:bodyPr>
            <a:noAutofit/>
          </a:bodyPr>
          <a:lstStyle/>
          <a:p>
            <a:r>
              <a:rPr lang="en-US" sz="3100" dirty="0"/>
              <a:t>From here, the treaty has been incorporated into Brazilian </a:t>
            </a:r>
            <a:r>
              <a:rPr lang="en-US" sz="3100" dirty="0" smtClean="0"/>
              <a:t>law</a:t>
            </a:r>
            <a:r>
              <a:rPr lang="en-US" sz="3100" dirty="0" smtClean="0"/>
              <a:t>.</a:t>
            </a:r>
          </a:p>
          <a:p>
            <a:pPr marL="0" indent="0">
              <a:buNone/>
            </a:pPr>
            <a:endParaRPr lang="en-US" sz="3100" dirty="0" smtClean="0"/>
          </a:p>
          <a:p>
            <a:r>
              <a:rPr lang="en-US" sz="3100" dirty="0" smtClean="0"/>
              <a:t>The </a:t>
            </a:r>
            <a:r>
              <a:rPr lang="en-US" sz="3100" dirty="0"/>
              <a:t>Supreme Court requires the head of state to </a:t>
            </a:r>
            <a:r>
              <a:rPr lang="en-US" sz="3100" dirty="0" smtClean="0"/>
              <a:t>edit a decree of promulgation</a:t>
            </a:r>
            <a:r>
              <a:rPr lang="en-US" sz="3100" dirty="0"/>
              <a:t> </a:t>
            </a:r>
            <a:r>
              <a:rPr lang="en-US" sz="3100" dirty="0" smtClean="0"/>
              <a:t>from</a:t>
            </a:r>
            <a:r>
              <a:rPr lang="en-US" sz="3100" dirty="0"/>
              <a:t> the text of the treaty</a:t>
            </a:r>
            <a:r>
              <a:rPr lang="en-US" sz="3100" dirty="0" smtClean="0"/>
              <a:t>.</a:t>
            </a:r>
          </a:p>
          <a:p>
            <a:pPr marL="0" indent="0">
              <a:buNone/>
            </a:pPr>
            <a:endParaRPr lang="en-US" sz="3100" dirty="0" smtClean="0"/>
          </a:p>
          <a:p>
            <a:r>
              <a:rPr lang="en-US" sz="3100" dirty="0"/>
              <a:t>To the </a:t>
            </a:r>
            <a:r>
              <a:rPr lang="en-US" sz="3100" dirty="0" smtClean="0"/>
              <a:t>STF, this is a</a:t>
            </a:r>
            <a:r>
              <a:rPr lang="en-US" sz="3100" dirty="0"/>
              <a:t> mandatory  stage </a:t>
            </a:r>
            <a:r>
              <a:rPr lang="en-US" sz="3100" dirty="0" smtClean="0"/>
              <a:t>is so that</a:t>
            </a:r>
            <a:r>
              <a:rPr lang="en-US" sz="3100" dirty="0"/>
              <a:t> </a:t>
            </a:r>
            <a:r>
              <a:rPr lang="en-US" sz="3100" dirty="0" smtClean="0"/>
              <a:t>everyone can have access </a:t>
            </a:r>
            <a:r>
              <a:rPr lang="en-US" sz="3100" dirty="0"/>
              <a:t>the text of the treaty</a:t>
            </a:r>
            <a:r>
              <a:rPr lang="en-US" sz="3100" dirty="0" smtClean="0"/>
              <a:t>.</a:t>
            </a:r>
            <a:endParaRPr lang="en-US" sz="3100" dirty="0" smtClean="0"/>
          </a:p>
        </p:txBody>
      </p:sp>
    </p:spTree>
    <p:extLst>
      <p:ext uri="{BB962C8B-B14F-4D97-AF65-F5344CB8AC3E}">
        <p14:creationId xmlns:p14="http://schemas.microsoft.com/office/powerpoint/2010/main" val="205090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95064" y="2461592"/>
            <a:ext cx="8153400" cy="4495800"/>
          </a:xfrm>
        </p:spPr>
        <p:txBody>
          <a:bodyPr/>
          <a:lstStyle/>
          <a:p>
            <a:r>
              <a:rPr lang="en-US" sz="3150" dirty="0"/>
              <a:t>In Brazil, the rules that define the rights and guarantees arising from international treaties have immediate </a:t>
            </a:r>
            <a:r>
              <a:rPr lang="en-US" sz="3150" dirty="0" smtClean="0"/>
              <a:t>application (art</a:t>
            </a:r>
            <a:r>
              <a:rPr lang="en-US" sz="3150" dirty="0"/>
              <a:t>. 5</a:t>
            </a:r>
            <a:r>
              <a:rPr lang="en-US" sz="3150" dirty="0" smtClean="0"/>
              <a:t>,§ 1,CF</a:t>
            </a:r>
            <a:r>
              <a:rPr lang="en-US" sz="3150" dirty="0"/>
              <a:t>), but there is necessity of legislative procedure of incorporation of domestic law.</a:t>
            </a:r>
            <a:endParaRPr lang="pt-BR" sz="315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0680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1 </a:t>
            </a:r>
            <a:r>
              <a:rPr lang="en-US" b="1" dirty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A </a:t>
            </a:r>
            <a:r>
              <a:rPr lang="en-US" sz="3200" b="1" dirty="0"/>
              <a:t>treaty</a:t>
            </a:r>
            <a:r>
              <a:rPr lang="en-US" sz="3200" dirty="0"/>
              <a:t> is an </a:t>
            </a:r>
            <a:r>
              <a:rPr lang="en-US" sz="3200" dirty="0" smtClean="0"/>
              <a:t>express agreement under international law</a:t>
            </a:r>
            <a:r>
              <a:rPr lang="en-US" sz="3200" dirty="0"/>
              <a:t> entered into by actors in international law, namely sovereign states and international organizations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Treaties can be loosely compared to contracts: both are means of willing parties assuming obligations among themselves, and a party to either that fails to live up to their obligations can be held liable under International Law. 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95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2</a:t>
            </a:r>
            <a:r>
              <a:rPr lang="pt-BR" sz="4000" b="1" dirty="0" smtClean="0"/>
              <a:t> </a:t>
            </a:r>
            <a:r>
              <a:rPr lang="en-US" sz="4000" b="1" dirty="0" smtClean="0"/>
              <a:t>Terminology of Treaties </a:t>
            </a:r>
            <a:endParaRPr lang="en-US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23056" y="1885528"/>
            <a:ext cx="8153400" cy="44958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/>
              <a:t>Treaty</a:t>
            </a:r>
            <a:r>
              <a:rPr lang="en-US" sz="3200" dirty="0"/>
              <a:t>: generic for any international </a:t>
            </a:r>
            <a:r>
              <a:rPr lang="en-US" sz="3200" dirty="0" smtClean="0"/>
              <a:t>commitment</a:t>
            </a:r>
          </a:p>
          <a:p>
            <a:r>
              <a:rPr lang="en-US" sz="3200" b="1" dirty="0" smtClean="0"/>
              <a:t>Convention</a:t>
            </a:r>
            <a:r>
              <a:rPr lang="en-US" sz="3200" b="1" dirty="0"/>
              <a:t>:</a:t>
            </a:r>
            <a:r>
              <a:rPr lang="en-US" sz="3200" dirty="0"/>
              <a:t> large </a:t>
            </a:r>
            <a:r>
              <a:rPr lang="en-US" sz="3200" dirty="0" smtClean="0"/>
              <a:t>and open</a:t>
            </a:r>
            <a:r>
              <a:rPr lang="en-US" sz="3200" dirty="0"/>
              <a:t> multilateral </a:t>
            </a:r>
            <a:r>
              <a:rPr lang="en-US" sz="3200" dirty="0" smtClean="0"/>
              <a:t>treaties</a:t>
            </a:r>
          </a:p>
          <a:p>
            <a:r>
              <a:rPr lang="en-US" sz="3200" b="1" dirty="0" smtClean="0"/>
              <a:t>Agreement</a:t>
            </a:r>
            <a:r>
              <a:rPr lang="en-US" sz="3200" b="1" dirty="0"/>
              <a:t>:</a:t>
            </a:r>
            <a:r>
              <a:rPr lang="en-US" sz="3200" dirty="0"/>
              <a:t> treaties of an </a:t>
            </a:r>
            <a:r>
              <a:rPr lang="en-US" sz="3200" dirty="0" smtClean="0"/>
              <a:t>economical,</a:t>
            </a:r>
            <a:r>
              <a:rPr lang="en-US" sz="3200" dirty="0"/>
              <a:t> financial, </a:t>
            </a:r>
            <a:r>
              <a:rPr lang="en-US" sz="3200" dirty="0" smtClean="0"/>
              <a:t>commercial, cultural, or </a:t>
            </a:r>
            <a:r>
              <a:rPr lang="en-US" sz="3200" dirty="0" err="1" smtClean="0"/>
              <a:t>extraditional</a:t>
            </a:r>
            <a:r>
              <a:rPr lang="en-US" sz="3200" dirty="0" smtClean="0"/>
              <a:t> nature, or cooperation ones.</a:t>
            </a:r>
          </a:p>
          <a:p>
            <a:r>
              <a:rPr lang="en-US" sz="3200" b="1" dirty="0" smtClean="0"/>
              <a:t>Pact</a:t>
            </a:r>
            <a:r>
              <a:rPr lang="en-US" sz="3200" b="1" dirty="0"/>
              <a:t>:</a:t>
            </a:r>
            <a:r>
              <a:rPr lang="en-US" sz="3200" dirty="0"/>
              <a:t> political treaties, </a:t>
            </a:r>
            <a:r>
              <a:rPr lang="en-US" sz="3200" dirty="0" smtClean="0"/>
              <a:t>of Human Rights.</a:t>
            </a:r>
          </a:p>
          <a:p>
            <a:r>
              <a:rPr lang="en-US" sz="3200" b="1" dirty="0" smtClean="0"/>
              <a:t>Letter</a:t>
            </a:r>
            <a:r>
              <a:rPr lang="en-US" sz="3200" b="1" dirty="0"/>
              <a:t>:</a:t>
            </a:r>
            <a:r>
              <a:rPr lang="en-US" sz="3200" dirty="0"/>
              <a:t> treaties that create international organizations.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69334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/>
              <a:t>Protocol:</a:t>
            </a:r>
            <a:r>
              <a:rPr lang="en-US" sz="3600" dirty="0"/>
              <a:t>  subsidiary </a:t>
            </a:r>
            <a:r>
              <a:rPr lang="en-US" sz="3600" dirty="0" smtClean="0"/>
              <a:t>treaties</a:t>
            </a:r>
            <a:r>
              <a:rPr lang="en-US" sz="3600" dirty="0"/>
              <a:t> </a:t>
            </a:r>
            <a:r>
              <a:rPr lang="en-US" sz="3600" dirty="0" smtClean="0"/>
              <a:t>to </a:t>
            </a:r>
            <a:r>
              <a:rPr lang="en-US" sz="3600" dirty="0"/>
              <a:t>key </a:t>
            </a:r>
            <a:r>
              <a:rPr lang="en-US" sz="3600" dirty="0" smtClean="0"/>
              <a:t>treaties.</a:t>
            </a:r>
          </a:p>
          <a:p>
            <a:r>
              <a:rPr lang="en-US" sz="3600" b="1" dirty="0" smtClean="0"/>
              <a:t>Executive</a:t>
            </a:r>
            <a:r>
              <a:rPr lang="en-US" sz="3600" b="1" dirty="0"/>
              <a:t> </a:t>
            </a:r>
            <a:r>
              <a:rPr lang="en-US" sz="3600" b="1" dirty="0" smtClean="0"/>
              <a:t>agreements:</a:t>
            </a:r>
            <a:r>
              <a:rPr lang="en-US" sz="3600" dirty="0"/>
              <a:t> international agreements adopted </a:t>
            </a:r>
            <a:r>
              <a:rPr lang="en-US" sz="3600" dirty="0" smtClean="0"/>
              <a:t>without the </a:t>
            </a:r>
            <a:r>
              <a:rPr lang="en-US" sz="3600" dirty="0"/>
              <a:t>consent of the </a:t>
            </a:r>
            <a:r>
              <a:rPr lang="en-US" sz="3600" dirty="0" smtClean="0"/>
              <a:t>National Congress.</a:t>
            </a:r>
          </a:p>
          <a:p>
            <a:r>
              <a:rPr lang="en-US" sz="3600" b="1" dirty="0" smtClean="0"/>
              <a:t>Concordats: </a:t>
            </a:r>
            <a:r>
              <a:rPr lang="en-US" sz="3600" dirty="0" smtClean="0"/>
              <a:t>concluded</a:t>
            </a:r>
            <a:r>
              <a:rPr lang="en-US" sz="3600" dirty="0"/>
              <a:t> treaties on religious matters with the Holy </a:t>
            </a:r>
            <a:r>
              <a:rPr lang="en-US" sz="3600" dirty="0" smtClean="0"/>
              <a:t>See</a:t>
            </a:r>
          </a:p>
          <a:p>
            <a:pPr marL="0" indent="0">
              <a:buNone/>
            </a:pPr>
            <a:r>
              <a:rPr lang="en-US" sz="3600" dirty="0" smtClean="0"/>
              <a:t>(=Vatican </a:t>
            </a:r>
            <a:r>
              <a:rPr lang="en-US" sz="3600" dirty="0"/>
              <a:t>City </a:t>
            </a:r>
            <a:r>
              <a:rPr lang="en-US" sz="3600" dirty="0" smtClean="0"/>
              <a:t>State).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75828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Vatican</a:t>
            </a:r>
            <a:endParaRPr lang="en-US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412776"/>
            <a:ext cx="8153400" cy="4495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State sui generis:</a:t>
            </a:r>
          </a:p>
          <a:p>
            <a:pPr lvl="1"/>
            <a:r>
              <a:rPr lang="en-US" sz="3200" dirty="0" smtClean="0"/>
              <a:t>People = Pope.</a:t>
            </a:r>
          </a:p>
          <a:p>
            <a:pPr lvl="1"/>
            <a:r>
              <a:rPr lang="en-US" sz="3200" dirty="0" smtClean="0"/>
              <a:t>Population = pope.</a:t>
            </a:r>
          </a:p>
          <a:p>
            <a:pPr lvl="1"/>
            <a:r>
              <a:rPr lang="en-US" sz="3200" dirty="0" smtClean="0"/>
              <a:t>Land = 44 hectares</a:t>
            </a:r>
            <a:br>
              <a:rPr lang="en-US" sz="3200" dirty="0" smtClean="0"/>
            </a:br>
            <a:endParaRPr lang="en-US" sz="3200" dirty="0" smtClean="0"/>
          </a:p>
          <a:p>
            <a:r>
              <a:rPr lang="en-US" sz="3600" dirty="0" smtClean="0"/>
              <a:t> APOSTOLIC NUNCIO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= Vatican’s ambassador.</a:t>
            </a:r>
          </a:p>
          <a:p>
            <a:endParaRPr lang="en-US" sz="3400" dirty="0" smtClean="0"/>
          </a:p>
          <a:p>
            <a:r>
              <a:rPr lang="en-US" sz="3600" dirty="0" smtClean="0"/>
              <a:t>Internuncio = Consul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365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/>
              <a:t>3</a:t>
            </a:r>
            <a:r>
              <a:rPr lang="pt-BR" sz="4000" b="1" dirty="0" smtClean="0"/>
              <a:t> </a:t>
            </a:r>
            <a:r>
              <a:rPr lang="en-US" sz="4000" b="1" dirty="0" smtClean="0"/>
              <a:t>Structure of a treaty</a:t>
            </a:r>
            <a:endParaRPr lang="en-US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3400" u="sng" dirty="0"/>
              <a:t>Title:</a:t>
            </a:r>
            <a:r>
              <a:rPr lang="en-US" sz="3400" dirty="0"/>
              <a:t> name of the </a:t>
            </a:r>
            <a:r>
              <a:rPr lang="en-US" sz="3400" dirty="0" smtClean="0"/>
              <a:t>treaty</a:t>
            </a:r>
          </a:p>
          <a:p>
            <a:r>
              <a:rPr lang="en-US" sz="3400" u="sng" dirty="0" smtClean="0"/>
              <a:t>Preamble</a:t>
            </a:r>
            <a:r>
              <a:rPr lang="en-US" sz="3400" dirty="0"/>
              <a:t>: Parties </a:t>
            </a:r>
            <a:r>
              <a:rPr lang="en-US" sz="3400" dirty="0" smtClean="0"/>
              <a:t>of </a:t>
            </a:r>
            <a:r>
              <a:rPr lang="en-US" sz="3400" dirty="0"/>
              <a:t>the </a:t>
            </a:r>
            <a:r>
              <a:rPr lang="en-US" sz="3400" dirty="0" smtClean="0"/>
              <a:t>Treaty</a:t>
            </a:r>
          </a:p>
          <a:p>
            <a:r>
              <a:rPr lang="en-US" sz="3400" u="sng" dirty="0" smtClean="0"/>
              <a:t>Recitals</a:t>
            </a:r>
            <a:r>
              <a:rPr lang="en-US" sz="3400" dirty="0"/>
              <a:t>: </a:t>
            </a:r>
            <a:r>
              <a:rPr lang="en-US" sz="3400" dirty="0" smtClean="0"/>
              <a:t>States’ intention</a:t>
            </a:r>
            <a:r>
              <a:rPr lang="en-US" sz="3400" dirty="0"/>
              <a:t> in the </a:t>
            </a:r>
            <a:r>
              <a:rPr lang="en-US" sz="3400" dirty="0" smtClean="0"/>
              <a:t>Treaty</a:t>
            </a:r>
          </a:p>
          <a:p>
            <a:r>
              <a:rPr lang="en-US" sz="3400" u="sng" dirty="0" smtClean="0"/>
              <a:t>Linking</a:t>
            </a:r>
            <a:r>
              <a:rPr lang="en-US" sz="3400" dirty="0"/>
              <a:t>: articles of the treaty in chronological </a:t>
            </a:r>
            <a:r>
              <a:rPr lang="en-US" sz="3400" dirty="0" smtClean="0"/>
              <a:t>order</a:t>
            </a:r>
          </a:p>
          <a:p>
            <a:r>
              <a:rPr lang="en-US" sz="3400" u="sng" dirty="0" smtClean="0"/>
              <a:t>Clasp</a:t>
            </a:r>
            <a:r>
              <a:rPr lang="en-US" sz="3400" dirty="0"/>
              <a:t>: place and </a:t>
            </a:r>
            <a:r>
              <a:rPr lang="en-US" sz="3400" dirty="0" smtClean="0"/>
              <a:t>date</a:t>
            </a:r>
          </a:p>
          <a:p>
            <a:r>
              <a:rPr lang="en-US" sz="3400" u="sng" dirty="0" smtClean="0"/>
              <a:t>Subscription</a:t>
            </a:r>
          </a:p>
          <a:p>
            <a:r>
              <a:rPr lang="en-US" sz="3400" u="sng" dirty="0" smtClean="0"/>
              <a:t>Stamp</a:t>
            </a:r>
            <a:r>
              <a:rPr lang="en-US" sz="3400" u="sng" dirty="0"/>
              <a:t> seal</a:t>
            </a:r>
            <a:r>
              <a:rPr lang="en-US" sz="3400" dirty="0"/>
              <a:t>: </a:t>
            </a:r>
            <a:r>
              <a:rPr lang="en-US" sz="3400" dirty="0" smtClean="0"/>
              <a:t>original</a:t>
            </a:r>
            <a:endParaRPr lang="pt-BR" sz="3400" dirty="0"/>
          </a:p>
        </p:txBody>
      </p:sp>
    </p:spTree>
    <p:extLst>
      <p:ext uri="{BB962C8B-B14F-4D97-AF65-F5344CB8AC3E}">
        <p14:creationId xmlns:p14="http://schemas.microsoft.com/office/powerpoint/2010/main" val="12013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4</a:t>
            </a:r>
            <a:r>
              <a:rPr lang="pt-BR" sz="3600" b="1" dirty="0" smtClean="0"/>
              <a:t> </a:t>
            </a:r>
            <a:r>
              <a:rPr lang="pt-BR" sz="3600" b="1" dirty="0"/>
              <a:t>Procedure for </a:t>
            </a:r>
            <a:r>
              <a:rPr lang="en-US" sz="3600" b="1" dirty="0" smtClean="0"/>
              <a:t>Reception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-5797152" y="1160585"/>
            <a:ext cx="8229600" cy="4937760"/>
          </a:xfrm>
        </p:spPr>
        <p:txBody>
          <a:bodyPr>
            <a:noAutofit/>
          </a:bodyPr>
          <a:lstStyle/>
          <a:p>
            <a:endParaRPr lang="en-US" sz="2400" dirty="0"/>
          </a:p>
          <a:p>
            <a:pPr marL="274320" lvl="1" indent="0">
              <a:buNone/>
            </a:pPr>
            <a:r>
              <a:rPr lang="en-US" sz="2000" dirty="0"/>
              <a:t/>
            </a:r>
            <a:br>
              <a:rPr lang="en-US" sz="2000" dirty="0"/>
            </a:b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</a:p>
          <a:p>
            <a:pPr marL="274320" lvl="1" indent="0">
              <a:buNone/>
            </a:pPr>
            <a:r>
              <a:rPr lang="en-US" sz="2000" dirty="0" smtClean="0"/>
              <a:t>-</a:t>
            </a:r>
            <a:endParaRPr lang="en-US" sz="2400" dirty="0" smtClean="0"/>
          </a:p>
          <a:p>
            <a:r>
              <a:rPr lang="en-US" sz="2400" dirty="0" smtClean="0"/>
              <a:t> </a:t>
            </a:r>
            <a:br>
              <a:rPr lang="en-US" sz="2400" dirty="0" smtClean="0"/>
            </a:br>
            <a:endParaRPr lang="en-US" sz="2400" dirty="0" smtClean="0"/>
          </a:p>
          <a:p>
            <a:pPr marL="274320" lvl="1" indent="0">
              <a:buNone/>
            </a:pPr>
            <a:r>
              <a:rPr lang="en-US" sz="2000" dirty="0" smtClean="0"/>
              <a:t>-</a:t>
            </a:r>
          </a:p>
          <a:p>
            <a:pPr marL="27432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</p:txBody>
      </p:sp>
      <p:graphicFrame>
        <p:nvGraphicFramePr>
          <p:cNvPr id="4" name="Espaço Reservado para Conteúd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663406"/>
              </p:ext>
            </p:extLst>
          </p:nvPr>
        </p:nvGraphicFramePr>
        <p:xfrm>
          <a:off x="529208" y="1268761"/>
          <a:ext cx="8147248" cy="5518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7576"/>
                <a:gridCol w="3065359"/>
                <a:gridCol w="3004313"/>
              </a:tblGrid>
              <a:tr h="25511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/>
                        <a:t>International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/>
                        <a:t>stages </a:t>
                      </a:r>
                      <a:endParaRPr lang="pt-BR" sz="24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400" dirty="0" smtClean="0"/>
                        <a:t>STAGE 1</a:t>
                      </a:r>
                    </a:p>
                    <a:p>
                      <a:pPr lvl="1" algn="ctr"/>
                      <a:endParaRPr lang="en-US" sz="2400" dirty="0" smtClean="0"/>
                    </a:p>
                    <a:p>
                      <a:pPr marL="342900" lvl="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Preliminary Negotiations</a:t>
                      </a:r>
                    </a:p>
                    <a:p>
                      <a:pPr marL="342900" lvl="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Signature by state representatives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/>
                        <a:t>STAGE 3</a:t>
                      </a:r>
                    </a:p>
                    <a:p>
                      <a:pPr marL="34290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b="0" dirty="0" smtClean="0"/>
                        <a:t>Ratification of the PR</a:t>
                      </a:r>
                      <a:endParaRPr lang="pt-BR" sz="24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671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 smtClean="0"/>
                        <a:t>National stages</a:t>
                      </a:r>
                      <a:endParaRPr lang="pt-BR" sz="24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lvl="1" algn="ctr"/>
                      <a:r>
                        <a:rPr lang="en-US" sz="2400" b="1" dirty="0" smtClean="0"/>
                        <a:t>STAGE 2 </a:t>
                      </a:r>
                    </a:p>
                    <a:p>
                      <a:pPr lvl="1" algn="ctr"/>
                      <a:endParaRPr lang="en-US" sz="2400" dirty="0" smtClean="0"/>
                    </a:p>
                    <a:p>
                      <a:pPr marL="342900" lvl="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Congressional-referendum -&gt; decree-law of</a:t>
                      </a:r>
                    </a:p>
                    <a:p>
                      <a:pPr marL="342900" lvl="0" indent="-342900" algn="ctr"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President of the Senate</a:t>
                      </a:r>
                    </a:p>
                    <a:p>
                      <a:pPr lvl="1" algn="ctr">
                        <a:buFont typeface="Wingdings" pitchFamily="2" charset="2"/>
                        <a:buChar char="Ø"/>
                      </a:pPr>
                      <a:endParaRPr lang="en-US" sz="2400" dirty="0" smtClean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buFont typeface="Wingdings" pitchFamily="2" charset="2"/>
                        <a:buNone/>
                      </a:pPr>
                      <a:r>
                        <a:rPr lang="en-US" sz="2400" b="1" dirty="0" smtClean="0"/>
                        <a:t>STAGE 4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2400" dirty="0" smtClean="0"/>
                    </a:p>
                    <a:p>
                      <a:pPr marL="34290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400" dirty="0" smtClean="0"/>
                        <a:t>Promulgation and publication in the Gazette</a:t>
                      </a:r>
                      <a:endParaRPr lang="pt-BR" sz="2400" b="0" dirty="0">
                        <a:latin typeface="Tahoma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b="1" dirty="0"/>
              <a:t>4</a:t>
            </a:r>
            <a:r>
              <a:rPr lang="pt-BR" sz="3600" b="1" dirty="0" smtClean="0"/>
              <a:t>.1 </a:t>
            </a:r>
            <a:r>
              <a:rPr lang="en-US" sz="3600" b="1" dirty="0" smtClean="0"/>
              <a:t>Negotiations and Signature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2648" y="1813520"/>
            <a:ext cx="8153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Definition: </a:t>
            </a:r>
            <a:r>
              <a:rPr lang="en-US" sz="3200" dirty="0" smtClean="0"/>
              <a:t>stage in which </a:t>
            </a:r>
            <a:r>
              <a:rPr lang="en-US" sz="3200" dirty="0"/>
              <a:t>occurs </a:t>
            </a:r>
            <a:r>
              <a:rPr lang="en-US" sz="3200" dirty="0" smtClean="0"/>
              <a:t>the</a:t>
            </a:r>
            <a:r>
              <a:rPr lang="en-US" sz="3200" dirty="0"/>
              <a:t> unilateral manifestation of the Brazilian state </a:t>
            </a:r>
            <a:r>
              <a:rPr lang="en-US" sz="3200" dirty="0" smtClean="0"/>
              <a:t>that </a:t>
            </a:r>
            <a:r>
              <a:rPr lang="en-US" sz="3200" dirty="0"/>
              <a:t>expresses their pre-disposition to celebrate in the </a:t>
            </a:r>
            <a:r>
              <a:rPr lang="en-US" sz="3200" dirty="0" smtClean="0"/>
              <a:t>future,  </a:t>
            </a:r>
            <a:r>
              <a:rPr lang="en-US" sz="3200" dirty="0"/>
              <a:t>the International Treaty</a:t>
            </a:r>
            <a:r>
              <a:rPr lang="en-US" sz="3200" dirty="0" smtClean="0"/>
              <a:t>.</a:t>
            </a:r>
          </a:p>
          <a:p>
            <a:r>
              <a:rPr lang="pt-BR" sz="3200" dirty="0"/>
              <a:t> </a:t>
            </a:r>
            <a:r>
              <a:rPr lang="en-US" sz="3200" b="1" dirty="0" smtClean="0"/>
              <a:t>Competence: </a:t>
            </a:r>
            <a:r>
              <a:rPr lang="en-US" sz="3200" dirty="0" smtClean="0"/>
              <a:t>chief of state.</a:t>
            </a:r>
          </a:p>
          <a:p>
            <a:r>
              <a:rPr lang="en-US" sz="3200" b="1" dirty="0" smtClean="0"/>
              <a:t>Legal </a:t>
            </a:r>
            <a:r>
              <a:rPr lang="en-US" sz="3200" b="1" dirty="0"/>
              <a:t>nature of the signature:</a:t>
            </a:r>
            <a:r>
              <a:rPr lang="en-US" sz="3200" dirty="0"/>
              <a:t> </a:t>
            </a:r>
            <a:r>
              <a:rPr lang="en-US" sz="3200" dirty="0" smtClean="0"/>
              <a:t>poor accept</a:t>
            </a:r>
            <a:r>
              <a:rPr lang="en-US" sz="3200" dirty="0"/>
              <a:t> </a:t>
            </a:r>
            <a:r>
              <a:rPr lang="en-US" sz="3200" dirty="0" smtClean="0"/>
              <a:t>form</a:t>
            </a:r>
            <a:r>
              <a:rPr lang="en-US" sz="3200" dirty="0"/>
              <a:t> which certifies that the international </a:t>
            </a:r>
            <a:r>
              <a:rPr lang="en-US" sz="3200" dirty="0" smtClean="0"/>
              <a:t>treaty was concluded successfully</a:t>
            </a:r>
            <a:r>
              <a:rPr lang="en-US" sz="3200" dirty="0"/>
              <a:t>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701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4</a:t>
            </a:r>
            <a:r>
              <a:rPr lang="pt-BR" sz="3600" dirty="0" smtClean="0"/>
              <a:t>.2 </a:t>
            </a:r>
            <a:r>
              <a:rPr lang="pt-BR" sz="3600" b="1" dirty="0"/>
              <a:t>C</a:t>
            </a:r>
            <a:r>
              <a:rPr lang="pt-BR" sz="3600" b="1" dirty="0" smtClean="0"/>
              <a:t>ongressional </a:t>
            </a:r>
            <a:r>
              <a:rPr lang="en-US" sz="3600" b="1" dirty="0" smtClean="0"/>
              <a:t>Approval</a:t>
            </a:r>
            <a:endParaRPr lang="en-US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0" y="1412776"/>
            <a:ext cx="9108504" cy="4611216"/>
          </a:xfrm>
        </p:spPr>
        <p:txBody>
          <a:bodyPr>
            <a:noAutofit/>
          </a:bodyPr>
          <a:lstStyle/>
          <a:p>
            <a:r>
              <a:rPr lang="en-US" sz="2800" dirty="0"/>
              <a:t>Also known as the stage of legislative </a:t>
            </a:r>
            <a:r>
              <a:rPr lang="en-US" sz="2800" dirty="0" smtClean="0"/>
              <a:t>decree.</a:t>
            </a:r>
          </a:p>
          <a:p>
            <a:r>
              <a:rPr lang="en-US" sz="2800" b="1" dirty="0" smtClean="0"/>
              <a:t>Definition</a:t>
            </a:r>
            <a:r>
              <a:rPr lang="en-US" sz="2800" b="1" dirty="0" smtClean="0"/>
              <a:t>: </a:t>
            </a:r>
            <a:r>
              <a:rPr lang="en-US" sz="2800" dirty="0" smtClean="0"/>
              <a:t>people manifestation of PR’s</a:t>
            </a:r>
            <a:r>
              <a:rPr lang="en-US" sz="2800" dirty="0"/>
              <a:t> the </a:t>
            </a:r>
            <a:r>
              <a:rPr lang="en-US" sz="2800" dirty="0" smtClean="0"/>
              <a:t>intentions.</a:t>
            </a:r>
          </a:p>
          <a:p>
            <a:r>
              <a:rPr lang="en-US" sz="2800" b="1" dirty="0" smtClean="0"/>
              <a:t>Procedure</a:t>
            </a:r>
            <a:r>
              <a:rPr lang="en-US" sz="2800" b="1" dirty="0"/>
              <a:t>: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b="1" dirty="0" smtClean="0"/>
              <a:t>a</a:t>
            </a:r>
            <a:r>
              <a:rPr lang="en-US" sz="2800" b="1" dirty="0"/>
              <a:t>)</a:t>
            </a:r>
            <a:r>
              <a:rPr lang="en-US" sz="2800" dirty="0"/>
              <a:t> Referral of the presidential message</a:t>
            </a:r>
            <a:br>
              <a:rPr lang="en-US" sz="2800" dirty="0"/>
            </a:br>
            <a:r>
              <a:rPr lang="en-US" sz="2800" b="1" dirty="0" smtClean="0"/>
              <a:t>b</a:t>
            </a:r>
            <a:r>
              <a:rPr lang="en-US" sz="2800" b="1" dirty="0"/>
              <a:t>) </a:t>
            </a:r>
            <a:r>
              <a:rPr lang="en-US" sz="2800" dirty="0"/>
              <a:t>Examination before the House of Representatives</a:t>
            </a:r>
            <a:br>
              <a:rPr lang="en-US" sz="2800" dirty="0"/>
            </a:br>
            <a:r>
              <a:rPr lang="en-US" sz="2800" b="1" dirty="0" smtClean="0"/>
              <a:t>b.1)</a:t>
            </a:r>
            <a:r>
              <a:rPr lang="en-US" sz="2800" dirty="0"/>
              <a:t> Committee on Constitution and Justice</a:t>
            </a:r>
            <a:br>
              <a:rPr lang="en-US" sz="2800" dirty="0"/>
            </a:br>
            <a:r>
              <a:rPr lang="en-US" sz="2800" b="1" dirty="0" smtClean="0"/>
              <a:t>b.2)</a:t>
            </a:r>
            <a:r>
              <a:rPr lang="en-US" sz="2800" dirty="0"/>
              <a:t> Foreign Relations Committee</a:t>
            </a:r>
            <a:br>
              <a:rPr lang="en-US" sz="2800" dirty="0"/>
            </a:br>
            <a:r>
              <a:rPr lang="en-US" sz="2800" b="1" dirty="0" smtClean="0"/>
              <a:t>b.3)</a:t>
            </a:r>
            <a:r>
              <a:rPr lang="en-US" sz="2800" dirty="0"/>
              <a:t> Plenary</a:t>
            </a:r>
            <a:br>
              <a:rPr lang="en-US" sz="2800" dirty="0"/>
            </a:br>
            <a:r>
              <a:rPr lang="en-US" sz="2800" b="1" dirty="0" smtClean="0"/>
              <a:t>c</a:t>
            </a:r>
            <a:r>
              <a:rPr lang="en-US" sz="2800" b="1" dirty="0"/>
              <a:t>) </a:t>
            </a:r>
            <a:r>
              <a:rPr lang="en-US" sz="2800" dirty="0"/>
              <a:t>analysis before the SF</a:t>
            </a:r>
            <a:br>
              <a:rPr lang="en-US" sz="2800" dirty="0"/>
            </a:br>
            <a:r>
              <a:rPr lang="en-US" sz="2800" b="1" dirty="0" smtClean="0"/>
              <a:t>d</a:t>
            </a:r>
            <a:r>
              <a:rPr lang="en-US" sz="2800" b="1" dirty="0"/>
              <a:t>)</a:t>
            </a:r>
            <a:r>
              <a:rPr lang="en-US" sz="2800" dirty="0"/>
              <a:t> Promulgation and publication of legislative decree approving the text of the treaty.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233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369</TotalTime>
  <Words>83</Words>
  <Application>Microsoft Office PowerPoint</Application>
  <PresentationFormat>Apresentação na tela (4:3)</PresentationFormat>
  <Paragraphs>79</Paragraphs>
  <Slides>12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Mediano</vt:lpstr>
      <vt:lpstr>INTERNATIONAL LAW</vt:lpstr>
      <vt:lpstr>1 Definition</vt:lpstr>
      <vt:lpstr>2 Terminology of Treaties </vt:lpstr>
      <vt:lpstr>Apresentação do PowerPoint</vt:lpstr>
      <vt:lpstr>Vatican</vt:lpstr>
      <vt:lpstr>3 Structure of a treaty</vt:lpstr>
      <vt:lpstr>4 Procedure for Reception</vt:lpstr>
      <vt:lpstr>4.1 Negotiations and Signature</vt:lpstr>
      <vt:lpstr>4.2 Congressional Approval</vt:lpstr>
      <vt:lpstr>4.3 Ratification</vt:lpstr>
      <vt:lpstr>4.4 Promulgation and Publication</vt:lpstr>
      <vt:lpstr>Apresentação do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LAW</dc:title>
  <dc:creator>Juliana Helena</dc:creator>
  <cp:lastModifiedBy>padrao</cp:lastModifiedBy>
  <cp:revision>46</cp:revision>
  <dcterms:created xsi:type="dcterms:W3CDTF">2012-04-05T17:56:35Z</dcterms:created>
  <dcterms:modified xsi:type="dcterms:W3CDTF">2014-03-17T13:47:48Z</dcterms:modified>
</cp:coreProperties>
</file>