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60" r:id="rId4"/>
    <p:sldId id="280" r:id="rId5"/>
    <p:sldId id="281" r:id="rId6"/>
    <p:sldId id="279" r:id="rId7"/>
    <p:sldId id="301" r:id="rId8"/>
    <p:sldId id="259" r:id="rId9"/>
    <p:sldId id="262" r:id="rId10"/>
    <p:sldId id="303" r:id="rId11"/>
    <p:sldId id="261" r:id="rId12"/>
    <p:sldId id="263" r:id="rId13"/>
    <p:sldId id="304" r:id="rId14"/>
    <p:sldId id="305" r:id="rId15"/>
    <p:sldId id="283" r:id="rId16"/>
    <p:sldId id="284" r:id="rId17"/>
    <p:sldId id="311" r:id="rId18"/>
    <p:sldId id="313" r:id="rId19"/>
    <p:sldId id="285" r:id="rId20"/>
    <p:sldId id="306" r:id="rId21"/>
    <p:sldId id="282" r:id="rId22"/>
    <p:sldId id="307" r:id="rId23"/>
    <p:sldId id="320" r:id="rId24"/>
    <p:sldId id="310" r:id="rId25"/>
    <p:sldId id="267" r:id="rId26"/>
    <p:sldId id="286" r:id="rId27"/>
    <p:sldId id="309" r:id="rId28"/>
    <p:sldId id="287" r:id="rId29"/>
    <p:sldId id="289" r:id="rId30"/>
    <p:sldId id="288" r:id="rId31"/>
    <p:sldId id="290" r:id="rId32"/>
    <p:sldId id="312" r:id="rId33"/>
    <p:sldId id="292" r:id="rId34"/>
    <p:sldId id="266" r:id="rId35"/>
    <p:sldId id="314" r:id="rId36"/>
    <p:sldId id="278" r:id="rId37"/>
    <p:sldId id="315" r:id="rId38"/>
    <p:sldId id="277" r:id="rId39"/>
    <p:sldId id="276" r:id="rId40"/>
    <p:sldId id="316" r:id="rId41"/>
    <p:sldId id="317" r:id="rId42"/>
    <p:sldId id="318" r:id="rId43"/>
    <p:sldId id="321" r:id="rId44"/>
    <p:sldId id="322" r:id="rId45"/>
    <p:sldId id="319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73CC3-093B-4E75-B026-FA2F2A108E62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2E96A-714E-4941-92EB-6102011D3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73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E96A-714E-4941-92EB-6102011D386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57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0CE0-23E7-4334-9CF5-B802196E278E}" type="datetime1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94E3563-E619-4FE2-83B4-CC4C7260DD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82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E4F6-176E-4278-B821-F66DB80CD1C2}" type="datetime1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79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7611-CCF1-4981-9054-396C8605D862}" type="datetime1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2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75C-9CC4-45B3-B085-6195C271CD45}" type="datetime1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60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FB0D-19B1-439E-A36A-9A0F2939F2B7}" type="datetime1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6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9DC-8408-4480-9346-EF207DFFD5CA}" type="datetime1">
              <a:rPr lang="pt-BR" smtClean="0"/>
              <a:t>27/09/2023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0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8C8A-2A27-4B18-9F57-BC5CB3F5FF98}" type="datetime1">
              <a:rPr lang="pt-BR" smtClean="0"/>
              <a:t>27/09/2023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25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9B09-F810-44EE-ADB5-F5F553D65ED3}" type="datetime1">
              <a:rPr lang="pt-BR" smtClean="0"/>
              <a:t>27/09/2023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05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62F-2076-47B7-B446-C687C11B2313}" type="datetime1">
              <a:rPr lang="pt-BR" smtClean="0"/>
              <a:t>27/09/2023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54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3241-2996-40ED-AB64-7BB5BFA99C28}" type="datetime1">
              <a:rPr lang="pt-BR" smtClean="0"/>
              <a:t>27/09/2023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9D38-49C3-4A75-B3E3-A19D98425E00}" type="datetime1">
              <a:rPr lang="pt-BR" smtClean="0"/>
              <a:t>27/09/2023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4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61AC-9358-42FB-9A40-9BC754CE9B14}" type="datetime1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E3563-E619-4FE2-83B4-CC4C7260DD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72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264896" cy="3456384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solidFill>
                  <a:schemeClr val="tx1"/>
                </a:solidFill>
              </a:rPr>
              <a:t>Os cátions de Sódio e Potássio e suas funções biológicas</a:t>
            </a:r>
          </a:p>
          <a:p>
            <a:pPr>
              <a:lnSpc>
                <a:spcPct val="2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solidFill>
                  <a:schemeClr val="tx1"/>
                </a:solidFill>
              </a:rPr>
              <a:t> 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55776" y="5229200"/>
            <a:ext cx="3360856" cy="7829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José Carlos Toledo Junior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1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10</a:t>
            </a:fld>
            <a:endParaRPr lang="pt-BR"/>
          </a:p>
        </p:txBody>
      </p:sp>
      <p:sp>
        <p:nvSpPr>
          <p:cNvPr id="3" name="Rectangle 2"/>
          <p:cNvSpPr>
            <a:spLocks noGrp="1"/>
          </p:cNvSpPr>
          <p:nvPr/>
        </p:nvSpPr>
        <p:spPr bwMode="auto">
          <a:xfrm>
            <a:off x="683568" y="404664"/>
            <a:ext cx="6135216" cy="99276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chemeClr val="bg1"/>
                </a:solidFill>
              </a:rPr>
              <a:t>Homeostase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9" y="2132856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Definição: </a:t>
            </a:r>
            <a:r>
              <a:rPr lang="pt-BR" sz="2800" dirty="0" smtClean="0"/>
              <a:t>manutenção das condições nos diferentes compartimentos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379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11</a:t>
            </a:fld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87" y="2132856"/>
            <a:ext cx="708818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3815" y="1927523"/>
            <a:ext cx="672325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62% do fluído do corpo é intracelular</a:t>
            </a:r>
          </a:p>
          <a:p>
            <a:r>
              <a:rPr lang="pt-BR" sz="2400" dirty="0" smtClean="0"/>
              <a:t>30% do fluído do corpo está nos espaços intersticiais</a:t>
            </a:r>
          </a:p>
          <a:p>
            <a:r>
              <a:rPr lang="pt-BR" sz="2400" dirty="0" smtClean="0"/>
              <a:t>8 % do fluído está no plasma sanguíneo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503815" y="1342748"/>
            <a:ext cx="4993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Compartimentos dos fluídos</a:t>
            </a:r>
          </a:p>
        </p:txBody>
      </p:sp>
      <p:sp>
        <p:nvSpPr>
          <p:cNvPr id="7" name="Rectangle 4"/>
          <p:cNvSpPr>
            <a:spLocks noGrp="1" noChangeArrowheads="1"/>
          </p:cNvSpPr>
          <p:nvPr/>
        </p:nvSpPr>
        <p:spPr bwMode="auto">
          <a:xfrm>
            <a:off x="485881" y="360362"/>
            <a:ext cx="78305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/>
              <a:t>Balanço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r>
              <a:rPr lang="en-US" dirty="0" smtClean="0"/>
              <a:t> no </a:t>
            </a:r>
            <a:r>
              <a:rPr lang="en-US" dirty="0" err="1" smtClean="0"/>
              <a:t>corpo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12</a:t>
            </a:fld>
            <a:endParaRPr lang="pt-BR"/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00756"/>
            <a:ext cx="7825680" cy="552546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520" y="107920"/>
            <a:ext cx="88800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/>
              <a:t>Dinâmica de troca de materiais entre compartimentos </a:t>
            </a:r>
            <a:endParaRPr lang="pt-BR" sz="3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39499" y="937736"/>
            <a:ext cx="12923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dirty="0" smtClean="0"/>
              <a:t>pulmão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347299" y="623702"/>
            <a:ext cx="249427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dirty="0" smtClean="0"/>
              <a:t>Sistema </a:t>
            </a:r>
            <a:r>
              <a:rPr lang="pt-BR" sz="2800" dirty="0" err="1" smtClean="0"/>
              <a:t>gastro</a:t>
            </a:r>
            <a:r>
              <a:rPr lang="pt-BR" sz="2800" dirty="0" smtClean="0"/>
              <a:t>- </a:t>
            </a:r>
          </a:p>
          <a:p>
            <a:r>
              <a:rPr lang="pt-BR" sz="2800" dirty="0" smtClean="0"/>
              <a:t>intestinal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12160" y="94216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rins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569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13</a:t>
            </a:fld>
            <a:endParaRPr lang="pt-BR"/>
          </a:p>
        </p:txBody>
      </p:sp>
      <p:pic>
        <p:nvPicPr>
          <p:cNvPr id="3" name="Picture 6" descr="http://gorbman.com/wp-content/uploads/2010/03/se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076882" cy="54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1138" y="332568"/>
            <a:ext cx="3724225" cy="461665"/>
          </a:xfrm>
          <a:prstGeom prst="rect">
            <a:avLst/>
          </a:prstGeom>
          <a:solidFill>
            <a:srgbClr val="04559E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pt-BR" sz="2400" i="1" dirty="0" err="1" smtClean="0">
                <a:solidFill>
                  <a:schemeClr val="bg1"/>
                </a:solidFill>
              </a:rPr>
              <a:t>Chinese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Human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Body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exhibit</a:t>
            </a:r>
            <a:endParaRPr lang="pt-BR" sz="2400" i="1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cruciblezine.files.wordpress.com/2010/06/circulatory-network-0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624213" cy="45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14</a:t>
            </a:fld>
            <a:endParaRPr lang="pt-BR"/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433338"/>
            <a:ext cx="7010400" cy="5380038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/>
        </p:nvSpPr>
        <p:spPr bwMode="auto">
          <a:xfrm>
            <a:off x="381000" y="226435"/>
            <a:ext cx="8763000" cy="9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chemeClr val="tx1"/>
                </a:solidFill>
              </a:rPr>
              <a:t>Distribuição</a:t>
            </a:r>
            <a:r>
              <a:rPr lang="en-US" sz="3200" dirty="0" smtClean="0">
                <a:solidFill>
                  <a:schemeClr val="tx1"/>
                </a:solidFill>
              </a:rPr>
              <a:t> de </a:t>
            </a:r>
            <a:r>
              <a:rPr lang="en-US" sz="3200" dirty="0" err="1" smtClean="0">
                <a:solidFill>
                  <a:schemeClr val="tx1"/>
                </a:solidFill>
              </a:rPr>
              <a:t>Minerais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nos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compartimentos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043608" y="3068960"/>
            <a:ext cx="201622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523522">
            <a:off x="3983682" y="1327878"/>
            <a:ext cx="360040" cy="1013032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523522">
            <a:off x="4486520" y="1743738"/>
            <a:ext cx="360040" cy="576064"/>
          </a:xfrm>
          <a:prstGeom prst="down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50"/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 rot="1523522">
            <a:off x="6118281" y="2317057"/>
            <a:ext cx="360040" cy="576064"/>
          </a:xfrm>
          <a:prstGeom prst="downArrow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5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22039" y="764704"/>
            <a:ext cx="3058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Sódio é extracelular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506705" y="1287924"/>
            <a:ext cx="347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 Potássio é intracelular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380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15</a:t>
            </a:fld>
            <a:endParaRPr lang="pt-BR"/>
          </a:p>
        </p:txBody>
      </p:sp>
      <p:pic>
        <p:nvPicPr>
          <p:cNvPr id="3" name="Picture 1030" descr="figure_08_02_label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9"/>
          <a:stretch/>
        </p:blipFill>
        <p:spPr bwMode="auto">
          <a:xfrm>
            <a:off x="2123728" y="2909454"/>
            <a:ext cx="4479925" cy="260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051720" y="5157192"/>
            <a:ext cx="10762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células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63690" y="5013176"/>
            <a:ext cx="2239963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065820" y="5502423"/>
            <a:ext cx="28842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Espaço intercelular</a:t>
            </a:r>
          </a:p>
        </p:txBody>
      </p:sp>
      <p:cxnSp>
        <p:nvCxnSpPr>
          <p:cNvPr id="13" name="Conector reto 12"/>
          <p:cNvCxnSpPr/>
          <p:nvPr/>
        </p:nvCxnSpPr>
        <p:spPr>
          <a:xfrm flipH="1" flipV="1">
            <a:off x="4026024" y="3933057"/>
            <a:ext cx="1194048" cy="1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5076056" y="4170277"/>
            <a:ext cx="144016" cy="14485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562939" y="5587831"/>
            <a:ext cx="205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[K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] = 140 </a:t>
            </a:r>
            <a:r>
              <a:rPr lang="pt-BR" sz="2400" dirty="0" err="1" smtClean="0"/>
              <a:t>mM</a:t>
            </a:r>
            <a:r>
              <a:rPr lang="pt-BR" sz="2400" dirty="0" smtClean="0"/>
              <a:t>;</a:t>
            </a:r>
          </a:p>
          <a:p>
            <a:r>
              <a:rPr lang="pt-BR" sz="2400" dirty="0" smtClean="0"/>
              <a:t>[Na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] = 12 </a:t>
            </a:r>
            <a:r>
              <a:rPr lang="pt-BR" sz="2400" dirty="0" err="1" smtClean="0"/>
              <a:t>mM</a:t>
            </a:r>
            <a:endParaRPr lang="pt-BR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428956" y="5964088"/>
            <a:ext cx="215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[K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] = 4 </a:t>
            </a:r>
            <a:r>
              <a:rPr lang="pt-BR" sz="2400" dirty="0" err="1" smtClean="0"/>
              <a:t>mM</a:t>
            </a:r>
            <a:r>
              <a:rPr lang="pt-BR" sz="2400" dirty="0" smtClean="0"/>
              <a:t>;</a:t>
            </a:r>
          </a:p>
          <a:p>
            <a:r>
              <a:rPr lang="pt-BR" sz="2400" dirty="0" smtClean="0"/>
              <a:t>[Na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] = 145 </a:t>
            </a:r>
            <a:r>
              <a:rPr lang="pt-BR" sz="2400" dirty="0" err="1" smtClean="0"/>
              <a:t>mM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676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16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71600" y="206084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Tal gradiente é mantido por proteínas especializadas chamadas </a:t>
            </a:r>
            <a:r>
              <a:rPr lang="pt-BR" sz="2800" b="1" dirty="0" smtClean="0"/>
              <a:t>Bombas de sódio e potássio (</a:t>
            </a:r>
            <a:r>
              <a:rPr lang="pt-BR" sz="2800" b="1" dirty="0" err="1" smtClean="0"/>
              <a:t>ATP-ase</a:t>
            </a:r>
            <a:r>
              <a:rPr lang="pt-BR" sz="2800" b="1" dirty="0" smtClean="0"/>
              <a:t>)</a:t>
            </a:r>
            <a:endParaRPr lang="pt-B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514578"/>
            <a:ext cx="8784976" cy="6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9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836712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  <a:p>
            <a:r>
              <a:rPr lang="pt-BR" sz="2800" dirty="0" smtClean="0"/>
              <a:t>	isso é possível pois complexos de íons Na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 e K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 são </a:t>
            </a:r>
            <a:r>
              <a:rPr lang="pt-BR" sz="2800" b="1" dirty="0" smtClean="0"/>
              <a:t>extremamente lábeis</a:t>
            </a:r>
            <a:r>
              <a:rPr lang="pt-BR" sz="2800" dirty="0" smtClean="0"/>
              <a:t>. </a:t>
            </a:r>
          </a:p>
          <a:p>
            <a:endParaRPr lang="pt-BR" sz="2800" dirty="0"/>
          </a:p>
          <a:p>
            <a:r>
              <a:rPr lang="pt-BR" sz="2800" dirty="0" smtClean="0"/>
              <a:t>Troca de ligantes é muito rápida: íons de sódio e potássio </a:t>
            </a:r>
            <a:r>
              <a:rPr lang="pt-BR" sz="2800" b="1" dirty="0" smtClean="0"/>
              <a:t>não se </a:t>
            </a:r>
            <a:r>
              <a:rPr lang="pt-BR" sz="2800" b="1" dirty="0" smtClean="0"/>
              <a:t>ligam</a:t>
            </a:r>
            <a:r>
              <a:rPr lang="pt-BR" sz="2800" dirty="0" smtClean="0"/>
              <a:t> </a:t>
            </a:r>
            <a:r>
              <a:rPr lang="pt-BR" sz="2800" b="1" dirty="0" smtClean="0"/>
              <a:t>a proteínas e outras estruturas biológicas</a:t>
            </a:r>
            <a:r>
              <a:rPr lang="pt-BR" sz="2800" dirty="0" smtClean="0"/>
              <a:t> fortemente </a:t>
            </a:r>
            <a:r>
              <a:rPr lang="pt-BR" sz="2800" b="1" dirty="0" smtClean="0"/>
              <a:t>(não são confinados) </a:t>
            </a:r>
            <a:r>
              <a:rPr lang="pt-BR" sz="2800" dirty="0" smtClean="0"/>
              <a:t>e </a:t>
            </a:r>
            <a:r>
              <a:rPr lang="pt-BR" sz="2800" b="1" dirty="0" smtClean="0"/>
              <a:t>trafegam rapidamente </a:t>
            </a:r>
            <a:r>
              <a:rPr lang="pt-BR" sz="2800" dirty="0" smtClean="0"/>
              <a:t>na direção da </a:t>
            </a:r>
            <a:r>
              <a:rPr lang="pt-BR" sz="2800" b="1" dirty="0" smtClean="0"/>
              <a:t>dissipação </a:t>
            </a:r>
            <a:r>
              <a:rPr lang="pt-BR" sz="2800" b="1" dirty="0" smtClean="0"/>
              <a:t>do </a:t>
            </a:r>
            <a:r>
              <a:rPr lang="pt-BR" sz="2800" b="1" dirty="0" smtClean="0"/>
              <a:t>gradiente </a:t>
            </a:r>
            <a:r>
              <a:rPr lang="pt-BR" sz="2800" dirty="0" smtClean="0"/>
              <a:t>de concentração uma vez que a </a:t>
            </a:r>
            <a:r>
              <a:rPr lang="pt-BR" sz="2800" b="1" dirty="0" smtClean="0"/>
              <a:t>membrana é permeabilizada </a:t>
            </a:r>
            <a:r>
              <a:rPr lang="pt-BR" sz="2800" dirty="0" smtClean="0"/>
              <a:t>seletivamente.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871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18</a:t>
            </a:fld>
            <a:endParaRPr lang="pt-BR"/>
          </a:p>
        </p:txBody>
      </p:sp>
      <p:sp>
        <p:nvSpPr>
          <p:cNvPr id="3" name="CaixaDeTexto 22"/>
          <p:cNvSpPr txBox="1">
            <a:spLocks noChangeArrowheads="1"/>
          </p:cNvSpPr>
          <p:nvPr/>
        </p:nvSpPr>
        <p:spPr bwMode="auto">
          <a:xfrm>
            <a:off x="2897934" y="5079396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Lucida Sans Unicode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02" y="1702685"/>
            <a:ext cx="8475662" cy="39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 rot="16200000" flipV="1">
            <a:off x="6390235" y="3459253"/>
            <a:ext cx="4400550" cy="79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16200000" flipV="1">
            <a:off x="1826372" y="3415696"/>
            <a:ext cx="4456112" cy="79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21"/>
          <p:cNvSpPr txBox="1">
            <a:spLocks noChangeArrowheads="1"/>
          </p:cNvSpPr>
          <p:nvPr/>
        </p:nvSpPr>
        <p:spPr bwMode="auto">
          <a:xfrm>
            <a:off x="7259322" y="1214095"/>
            <a:ext cx="1374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smtClean="0">
                <a:latin typeface="Lucida Sans Unicode" pitchFamily="34" charset="0"/>
              </a:rPr>
              <a:t>I (lábil)</a:t>
            </a:r>
            <a:endParaRPr lang="pt-BR" sz="2800" dirty="0">
              <a:latin typeface="Lucida Sans Unicode" pitchFamily="34" charset="0"/>
            </a:endParaRP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5315106" y="1214095"/>
            <a:ext cx="1478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smtClean="0">
                <a:latin typeface="Lucida Sans Unicode" pitchFamily="34" charset="0"/>
              </a:rPr>
              <a:t>II (lábil)</a:t>
            </a:r>
            <a:endParaRPr lang="pt-BR" sz="2800" dirty="0">
              <a:latin typeface="Lucida Sans Unicode" pitchFamily="34" charset="0"/>
            </a:endParaRPr>
          </a:p>
        </p:txBody>
      </p:sp>
      <p:sp>
        <p:nvSpPr>
          <p:cNvPr id="9" name="CaixaDeTexto 24"/>
          <p:cNvSpPr txBox="1">
            <a:spLocks noChangeArrowheads="1"/>
          </p:cNvSpPr>
          <p:nvPr/>
        </p:nvSpPr>
        <p:spPr bwMode="auto">
          <a:xfrm>
            <a:off x="4482085" y="1190939"/>
            <a:ext cx="1582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smtClean="0">
                <a:latin typeface="Lucida Sans Unicode" pitchFamily="34" charset="0"/>
              </a:rPr>
              <a:t>III (lábil)</a:t>
            </a:r>
            <a:endParaRPr lang="pt-BR" sz="2800" dirty="0">
              <a:latin typeface="Lucida Sans Unicode" pitchFamily="34" charset="0"/>
            </a:endParaRPr>
          </a:p>
        </p:txBody>
      </p: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346554" y="1214095"/>
            <a:ext cx="19944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smtClean="0">
                <a:latin typeface="Lucida Sans Unicode" pitchFamily="34" charset="0"/>
              </a:rPr>
              <a:t>IV (inerte) </a:t>
            </a:r>
            <a:endParaRPr lang="pt-BR" sz="2800" dirty="0">
              <a:latin typeface="Lucida Sans Unicode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rot="16200000" flipV="1">
            <a:off x="4085979" y="3459253"/>
            <a:ext cx="4400550" cy="79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30530" y="5750599"/>
            <a:ext cx="1832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= 800 </a:t>
            </a:r>
            <a:r>
              <a:rPr lang="en-US" sz="2400" dirty="0" err="1" smtClean="0"/>
              <a:t>dias</a:t>
            </a:r>
            <a:r>
              <a:rPr lang="en-US" sz="2400" dirty="0" smtClean="0"/>
              <a:t> a</a:t>
            </a:r>
          </a:p>
          <a:p>
            <a:r>
              <a:rPr lang="en-US" sz="2400" dirty="0" smtClean="0"/>
              <a:t>7 </a:t>
            </a:r>
            <a:r>
              <a:rPr lang="en-US" sz="2400" dirty="0" err="1" smtClean="0"/>
              <a:t>segundos</a:t>
            </a:r>
            <a:endParaRPr lang="en-US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34786" y="5822607"/>
            <a:ext cx="2311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= 0,7 </a:t>
            </a:r>
            <a:r>
              <a:rPr lang="en-US" sz="2400" dirty="0" err="1" smtClean="0"/>
              <a:t>segundos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  7 ms</a:t>
            </a:r>
            <a:endParaRPr lang="en-US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243098" y="5822607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= 70 </a:t>
            </a:r>
            <a:r>
              <a:rPr lang="en-US" sz="2400" dirty="0" smtClean="0">
                <a:sym typeface="Symbol"/>
              </a:rPr>
              <a:t></a:t>
            </a:r>
            <a:r>
              <a:rPr lang="en-US" sz="2400" dirty="0" smtClean="0"/>
              <a:t>s </a:t>
            </a:r>
          </a:p>
          <a:p>
            <a:r>
              <a:rPr lang="en-US" sz="2400" dirty="0" smtClean="0"/>
              <a:t>a  70 ns</a:t>
            </a:r>
            <a:endParaRPr lang="en-US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043298" y="5750599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= 7 </a:t>
            </a:r>
            <a:r>
              <a:rPr lang="en-US" sz="2400" dirty="0" smtClean="0">
                <a:sym typeface="Symbol"/>
              </a:rPr>
              <a:t>n</a:t>
            </a:r>
            <a:r>
              <a:rPr lang="en-US" sz="2400" dirty="0" smtClean="0"/>
              <a:t>s </a:t>
            </a:r>
          </a:p>
          <a:p>
            <a:r>
              <a:rPr lang="en-US" sz="2400" dirty="0" smtClean="0"/>
              <a:t>a  70 </a:t>
            </a:r>
            <a:r>
              <a:rPr lang="en-US" sz="2400" dirty="0" err="1" smtClean="0"/>
              <a:t>ps</a:t>
            </a:r>
            <a:endParaRPr lang="en-US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11331" y="236832"/>
            <a:ext cx="9937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Escala Temporal para troca de água coordenada e água do solvente</a:t>
            </a:r>
          </a:p>
          <a:p>
            <a:r>
              <a:rPr lang="pt-BR" sz="2800" dirty="0" smtClean="0"/>
              <a:t>Classes: I-IV</a:t>
            </a:r>
            <a:endParaRPr lang="pt-BR" sz="2800" dirty="0"/>
          </a:p>
        </p:txBody>
      </p:sp>
      <p:sp>
        <p:nvSpPr>
          <p:cNvPr id="19" name="Elipse 18"/>
          <p:cNvSpPr/>
          <p:nvPr/>
        </p:nvSpPr>
        <p:spPr>
          <a:xfrm>
            <a:off x="7506826" y="1819165"/>
            <a:ext cx="750918" cy="371060"/>
          </a:xfrm>
          <a:prstGeom prst="ellipse">
            <a:avLst/>
          </a:prstGeom>
          <a:noFill/>
          <a:ln w="34925">
            <a:solidFill>
              <a:srgbClr val="C0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3200" i="0" smtClean="0"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19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172"/>
            <a:ext cx="9144000" cy="410565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691680" y="1614023"/>
            <a:ext cx="1296144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6444208" y="1614023"/>
            <a:ext cx="18002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9512" y="24583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Manutenção do gradiente Na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/ K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é feita pela bomba de Na/K (</a:t>
            </a:r>
            <a:r>
              <a:rPr lang="pt-BR" sz="2400" b="1" dirty="0" err="1" smtClean="0"/>
              <a:t>ATP-ase</a:t>
            </a:r>
            <a:r>
              <a:rPr lang="pt-BR" sz="2400" b="1" dirty="0" smtClean="0"/>
              <a:t>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505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</a:t>
            </a:fld>
            <a:endParaRPr lang="pt-BR"/>
          </a:p>
        </p:txBody>
      </p:sp>
      <p:pic>
        <p:nvPicPr>
          <p:cNvPr id="3" name="Picture 6" descr="figure_08_01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9219"/>
            <a:ext cx="3182937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/>
          </p:cNvSpPr>
          <p:nvPr/>
        </p:nvSpPr>
        <p:spPr bwMode="auto">
          <a:xfrm>
            <a:off x="381000" y="226435"/>
            <a:ext cx="876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massa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teu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corpo</a:t>
            </a:r>
            <a:r>
              <a:rPr lang="en-US" dirty="0" smtClean="0">
                <a:solidFill>
                  <a:schemeClr val="tx1"/>
                </a:solidFill>
              </a:rPr>
              <a:t> tem </a:t>
            </a:r>
            <a:r>
              <a:rPr lang="en-US" dirty="0" err="1" smtClean="0">
                <a:solidFill>
                  <a:schemeClr val="tx1"/>
                </a:solidFill>
              </a:rPr>
              <a:t>muita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água</a:t>
            </a:r>
            <a:r>
              <a:rPr lang="en-US" dirty="0" smtClean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5" name="Elipse 4"/>
          <p:cNvSpPr/>
          <p:nvPr/>
        </p:nvSpPr>
        <p:spPr>
          <a:xfrm>
            <a:off x="2555776" y="1196752"/>
            <a:ext cx="180020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938513" y="743960"/>
            <a:ext cx="180020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8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20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64033" y="1412776"/>
            <a:ext cx="3180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Gradiente </a:t>
            </a:r>
          </a:p>
          <a:p>
            <a:endParaRPr lang="pt-BR" sz="2800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/>
              <a:t>de concentração 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4033" y="3717032"/>
            <a:ext cx="419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/>
              <a:t>potencial eletroquímico</a:t>
            </a:r>
          </a:p>
        </p:txBody>
      </p:sp>
    </p:spTree>
    <p:extLst>
      <p:ext uri="{BB962C8B-B14F-4D97-AF65-F5344CB8AC3E}">
        <p14:creationId xmlns:p14="http://schemas.microsoft.com/office/powerpoint/2010/main" val="16372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55575" y="548680"/>
            <a:ext cx="8208913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/>
              <a:t>Funções </a:t>
            </a:r>
            <a:r>
              <a:rPr lang="pt-BR" sz="3200" b="1" dirty="0" smtClean="0"/>
              <a:t>biológicas de sódio e potássio dependem do gradiente de concentração e potencial eletroquímico entre compartimentos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65206" y="2924944"/>
            <a:ext cx="819928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/>
              <a:t>A função biológica é acoplada a diminuição destes gradientes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65206" y="4797152"/>
            <a:ext cx="819928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/>
              <a:t>Em algumas funções, sódio e potássio atuam em conjunto.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4610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009473" y="692696"/>
            <a:ext cx="7017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Existe uma força natural de difusão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800" dirty="0" smtClean="0"/>
              <a:t>de sódio para o espaço intracelular;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800" dirty="0" smtClean="0"/>
              <a:t>(e de potássio para o espaço intercelular)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09472" y="3068960"/>
            <a:ext cx="7522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Esta força de </a:t>
            </a:r>
            <a:r>
              <a:rPr lang="pt-BR" sz="2800" b="1" dirty="0" smtClean="0"/>
              <a:t>dissipação do gradiente </a:t>
            </a:r>
            <a:r>
              <a:rPr lang="pt-BR" sz="2800" dirty="0" smtClean="0"/>
              <a:t>é usada para transporte ativo de material para dentro da célula;</a:t>
            </a:r>
          </a:p>
          <a:p>
            <a:endParaRPr lang="pt-BR" sz="2800" dirty="0" smtClean="0"/>
          </a:p>
          <a:p>
            <a:r>
              <a:rPr lang="pt-BR" sz="2800" dirty="0" smtClean="0"/>
              <a:t>	Na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 difunde para dentro da célula juntamente com uma substância (</a:t>
            </a:r>
            <a:r>
              <a:rPr lang="pt-BR" sz="2800" dirty="0" err="1" smtClean="0"/>
              <a:t>gliclose</a:t>
            </a:r>
            <a:r>
              <a:rPr lang="pt-BR" sz="2800" dirty="0" smtClean="0"/>
              <a:t>, aminoácido, </a:t>
            </a:r>
            <a:r>
              <a:rPr lang="pt-BR" sz="2800" dirty="0" err="1" smtClean="0"/>
              <a:t>etc</a:t>
            </a:r>
            <a:r>
              <a:rPr lang="pt-BR" sz="2800" dirty="0" smtClean="0"/>
              <a:t>) (</a:t>
            </a:r>
            <a:r>
              <a:rPr lang="pt-BR" sz="2800" b="1" dirty="0" err="1" smtClean="0"/>
              <a:t>co-transporte</a:t>
            </a:r>
            <a:r>
              <a:rPr lang="pt-BR" sz="2800" b="1" dirty="0" smtClean="0"/>
              <a:t>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032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1340768"/>
            <a:ext cx="6036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Exemplos de funções biológicas de sódio e potássio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3140968"/>
            <a:ext cx="603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 smtClean="0"/>
              <a:t>Co-transporte</a:t>
            </a:r>
            <a:r>
              <a:rPr lang="pt-BR" sz="3200" dirty="0" smtClean="0"/>
              <a:t> de nutrientes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820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404664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  </a:t>
            </a:r>
            <a:r>
              <a:rPr lang="pt-BR" sz="2800" b="1" dirty="0" err="1" smtClean="0"/>
              <a:t>co-transporte</a:t>
            </a:r>
            <a:r>
              <a:rPr lang="pt-BR" sz="2800" b="1" dirty="0" smtClean="0"/>
              <a:t> </a:t>
            </a:r>
          </a:p>
          <a:p>
            <a:endParaRPr lang="pt-BR" sz="2800" b="1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é realizado por uma proteína (de transporte) de membrana;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Cada proteína de transporte liga-se </a:t>
            </a:r>
            <a:r>
              <a:rPr lang="pt-BR" sz="2800" b="1" dirty="0" smtClean="0"/>
              <a:t>seletivamente</a:t>
            </a:r>
            <a:r>
              <a:rPr lang="pt-BR" sz="2800" dirty="0" smtClean="0"/>
              <a:t> a sódio e a substância a ser transportada;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Seletividade relativo a outros cátions presentes (potássio e cálcio) é alcançada pela adaptação evolutiva </a:t>
            </a:r>
            <a:r>
              <a:rPr lang="pt-BR" sz="2800" dirty="0"/>
              <a:t>ao tamanho do </a:t>
            </a:r>
            <a:r>
              <a:rPr lang="pt-BR" sz="2800" dirty="0" smtClean="0"/>
              <a:t>cátion (desidratado) de sítios </a:t>
            </a:r>
            <a:r>
              <a:rPr lang="pt-BR" sz="2800" dirty="0" err="1" smtClean="0"/>
              <a:t>coordenantes</a:t>
            </a:r>
            <a:r>
              <a:rPr lang="pt-BR" sz="2800" dirty="0" smtClean="0"/>
              <a:t> nos transportadores;</a:t>
            </a:r>
          </a:p>
          <a:p>
            <a:endParaRPr lang="pt-BR" sz="2800" dirty="0" smtClean="0"/>
          </a:p>
          <a:p>
            <a:r>
              <a:rPr lang="pt-BR" sz="2800" dirty="0" smtClean="0"/>
              <a:t>Raio iônico (Å): </a:t>
            </a:r>
          </a:p>
          <a:p>
            <a:r>
              <a:rPr lang="pt-BR" sz="2800" dirty="0" smtClean="0"/>
              <a:t>Na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 (1,02), K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 (1,38), Ca</a:t>
            </a:r>
            <a:r>
              <a:rPr lang="pt-BR" sz="2800" baseline="30000" dirty="0" smtClean="0"/>
              <a:t>2+</a:t>
            </a:r>
            <a:r>
              <a:rPr lang="pt-BR" sz="2800" dirty="0" smtClean="0"/>
              <a:t> (1,00), Mg</a:t>
            </a:r>
            <a:r>
              <a:rPr lang="pt-BR" sz="2800" baseline="30000" dirty="0" smtClean="0"/>
              <a:t>2+</a:t>
            </a:r>
            <a:r>
              <a:rPr lang="pt-BR" sz="2800" dirty="0" smtClean="0"/>
              <a:t> (0,72)</a:t>
            </a:r>
          </a:p>
          <a:p>
            <a:pPr marL="514350" indent="-514350">
              <a:buFont typeface="+mj-lt"/>
              <a:buAutoNum type="arabicPeriod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497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25</a:t>
            </a:fld>
            <a:endParaRPr lang="pt-BR"/>
          </a:p>
        </p:txBody>
      </p:sp>
      <p:pic>
        <p:nvPicPr>
          <p:cNvPr id="3" name="Picture 6" descr="ha5lf0306a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199"/>
            <a:ext cx="4680520" cy="3545849"/>
          </a:xfrm>
          <a:prstGeom prst="rect">
            <a:avLst/>
          </a:prstGeom>
        </p:spPr>
      </p:pic>
      <p:pic>
        <p:nvPicPr>
          <p:cNvPr id="4" name="Picture 9" descr="ha5lf0306b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352" y="1600200"/>
            <a:ext cx="4261048" cy="351891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1560" y="557033"/>
            <a:ext cx="5291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Mecanismos de troca de materiais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7505" y="4725144"/>
            <a:ext cx="419098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        Difusão simples</a:t>
            </a:r>
          </a:p>
          <a:p>
            <a:r>
              <a:rPr lang="pt-BR" sz="2400" dirty="0" smtClean="0"/>
              <a:t>	Moléculas neutras 	pequenas (gases, água)</a:t>
            </a:r>
            <a:r>
              <a:rPr lang="pt-BR" sz="2800" b="1" dirty="0" smtClean="0"/>
              <a:t>         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30269" y="4725144"/>
            <a:ext cx="419098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        Difusão facilitada</a:t>
            </a:r>
          </a:p>
          <a:p>
            <a:r>
              <a:rPr lang="pt-BR" sz="2800" dirty="0" smtClean="0"/>
              <a:t>	Íons, nutrientes</a:t>
            </a:r>
            <a:endParaRPr lang="pt-BR" sz="3200" b="1" dirty="0"/>
          </a:p>
          <a:p>
            <a:r>
              <a:rPr lang="pt-BR" sz="2800" b="1" dirty="0" smtClean="0"/>
              <a:t>       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65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91" y="1583726"/>
            <a:ext cx="6660232" cy="495521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043608" y="1849001"/>
            <a:ext cx="2808312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07691" y="92864"/>
            <a:ext cx="616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Exemplo: </a:t>
            </a:r>
            <a:r>
              <a:rPr lang="pt-BR" sz="2800" b="1" dirty="0" err="1" smtClean="0"/>
              <a:t>co-transporte</a:t>
            </a:r>
            <a:r>
              <a:rPr lang="pt-BR" sz="2800" b="1" dirty="0" smtClean="0"/>
              <a:t> de glicose/sódio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668594" y="748461"/>
            <a:ext cx="17437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Lúmen </a:t>
            </a:r>
          </a:p>
          <a:p>
            <a:r>
              <a:rPr lang="pt-BR" sz="2400" dirty="0" smtClean="0"/>
              <a:t>intestinal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560" y="782355"/>
            <a:ext cx="17437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dirty="0" err="1" smtClean="0"/>
              <a:t>Lumen</a:t>
            </a:r>
            <a:r>
              <a:rPr lang="pt-BR" sz="2400" dirty="0" smtClean="0"/>
              <a:t> dos vasos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63888" y="79409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Célula epitelial do intestino delgado</a:t>
            </a:r>
            <a:endParaRPr lang="pt-BR" sz="2400" b="1" dirty="0"/>
          </a:p>
        </p:txBody>
      </p:sp>
      <p:sp>
        <p:nvSpPr>
          <p:cNvPr id="11" name="Retângulo 10"/>
          <p:cNvSpPr/>
          <p:nvPr/>
        </p:nvSpPr>
        <p:spPr>
          <a:xfrm>
            <a:off x="7566314" y="3578796"/>
            <a:ext cx="1546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proteína de transporte 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H="1" flipV="1">
            <a:off x="6225319" y="3379521"/>
            <a:ext cx="1315139" cy="39855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77767" y="6036093"/>
            <a:ext cx="828207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</a:t>
            </a:r>
            <a:r>
              <a:rPr lang="pt-BR" sz="2400" b="1" dirty="0" smtClean="0"/>
              <a:t>. Na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e </a:t>
            </a:r>
            <a:r>
              <a:rPr lang="pt-BR" sz="2400" b="1" dirty="0" err="1" smtClean="0"/>
              <a:t>Gli</a:t>
            </a:r>
            <a:r>
              <a:rPr lang="pt-BR" sz="2400" b="1" dirty="0" smtClean="0"/>
              <a:t> se ligam a proteína de transporte simultaneamente;</a:t>
            </a:r>
          </a:p>
          <a:p>
            <a:r>
              <a:rPr lang="pt-BR" sz="2400" b="1" dirty="0" smtClean="0"/>
              <a:t>2. Gradiente de Na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é fundamental</a:t>
            </a:r>
            <a:endParaRPr lang="pt-BR" sz="2400" b="1" dirty="0"/>
          </a:p>
        </p:txBody>
      </p:sp>
      <p:sp>
        <p:nvSpPr>
          <p:cNvPr id="14" name="Elipse 13"/>
          <p:cNvSpPr/>
          <p:nvPr/>
        </p:nvSpPr>
        <p:spPr>
          <a:xfrm>
            <a:off x="5133399" y="2323004"/>
            <a:ext cx="1419801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1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27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28992" cy="607889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07704" y="1124744"/>
            <a:ext cx="1139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 SGLT1</a:t>
            </a:r>
          </a:p>
        </p:txBody>
      </p:sp>
    </p:spTree>
    <p:extLst>
      <p:ext uri="{BB962C8B-B14F-4D97-AF65-F5344CB8AC3E}">
        <p14:creationId xmlns:p14="http://schemas.microsoft.com/office/powerpoint/2010/main" val="19057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28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09680" cy="40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29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23528" y="476672"/>
            <a:ext cx="5076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/>
              <a:t>Co-transporte</a:t>
            </a:r>
            <a:r>
              <a:rPr lang="pt-BR" sz="2800" b="1" dirty="0" smtClean="0"/>
              <a:t> de Leucina e sódio</a:t>
            </a:r>
          </a:p>
          <a:p>
            <a:r>
              <a:rPr lang="pt-BR" sz="2800" b="1" dirty="0" err="1" smtClean="0"/>
              <a:t>LeuT</a:t>
            </a: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85"/>
          <a:stretch/>
        </p:blipFill>
        <p:spPr>
          <a:xfrm>
            <a:off x="179512" y="3501008"/>
            <a:ext cx="8332716" cy="23762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33" y="476672"/>
            <a:ext cx="3419872" cy="2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</a:t>
            </a:fld>
            <a:endParaRPr lang="pt-BR"/>
          </a:p>
        </p:txBody>
      </p:sp>
      <p:pic>
        <p:nvPicPr>
          <p:cNvPr id="3" name="Picture 5" descr="figure_12_01_labeled.jpg                                       00002982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1933"/>
          <a:stretch>
            <a:fillRect/>
          </a:stretch>
        </p:blipFill>
        <p:spPr bwMode="auto">
          <a:xfrm>
            <a:off x="1133475" y="1010444"/>
            <a:ext cx="75946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Grp="1" noChangeArrowheads="1"/>
          </p:cNvSpPr>
          <p:nvPr/>
        </p:nvSpPr>
        <p:spPr bwMode="auto">
          <a:xfrm>
            <a:off x="415925" y="367506"/>
            <a:ext cx="7445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66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6600"/>
                </a:solidFill>
                <a:latin typeface="Times New Roman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6600"/>
                </a:solidFill>
                <a:latin typeface="Times New Roman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6600"/>
                </a:solidFill>
                <a:latin typeface="Times New Roman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6600"/>
                </a:solidFill>
                <a:latin typeface="Times New Roman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66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66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66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66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Massa dos </a:t>
            </a:r>
            <a:r>
              <a:rPr lang="en-US" dirty="0" err="1" smtClean="0"/>
              <a:t>minerais</a:t>
            </a:r>
            <a:r>
              <a:rPr lang="en-US" dirty="0" smtClean="0"/>
              <a:t> no </a:t>
            </a: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 smtClean="0"/>
          </a:p>
        </p:txBody>
      </p:sp>
      <p:sp>
        <p:nvSpPr>
          <p:cNvPr id="5" name="Elipse 4"/>
          <p:cNvSpPr/>
          <p:nvPr/>
        </p:nvSpPr>
        <p:spPr>
          <a:xfrm rot="17799967">
            <a:off x="5056975" y="5211398"/>
            <a:ext cx="127829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 rot="17799967">
            <a:off x="2719384" y="5096211"/>
            <a:ext cx="1288400" cy="713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 rot="17799967">
            <a:off x="3917203" y="5033995"/>
            <a:ext cx="1319865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4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30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67544" y="4581128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Transportador</a:t>
            </a:r>
            <a:r>
              <a:rPr lang="en-US" b="1" dirty="0" smtClean="0"/>
              <a:t> de </a:t>
            </a:r>
            <a:r>
              <a:rPr lang="en-US" b="1" dirty="0" err="1" smtClean="0"/>
              <a:t>Leucina</a:t>
            </a:r>
            <a:r>
              <a:rPr lang="en-US" b="1" dirty="0" smtClean="0"/>
              <a:t>( </a:t>
            </a:r>
            <a:r>
              <a:rPr lang="en-US" b="1" dirty="0" err="1" smtClean="0"/>
              <a:t>LeuT</a:t>
            </a:r>
            <a:r>
              <a:rPr lang="en-US" b="1" dirty="0"/>
              <a:t>)</a:t>
            </a:r>
            <a:r>
              <a:rPr lang="en-US" b="1" dirty="0" smtClean="0"/>
              <a:t>. </a:t>
            </a:r>
            <a:r>
              <a:rPr lang="en-US" dirty="0"/>
              <a:t>(a) </a:t>
            </a:r>
            <a:r>
              <a:rPr lang="en-US" dirty="0" err="1" smtClean="0"/>
              <a:t>Estrutura</a:t>
            </a:r>
            <a:r>
              <a:rPr lang="en-US" dirty="0" smtClean="0"/>
              <a:t> da </a:t>
            </a:r>
            <a:r>
              <a:rPr lang="en-US" dirty="0" err="1" smtClean="0"/>
              <a:t>proteína</a:t>
            </a:r>
            <a:r>
              <a:rPr lang="en-US" dirty="0" smtClean="0"/>
              <a:t> com o </a:t>
            </a:r>
            <a:r>
              <a:rPr lang="en-US" dirty="0" err="1" smtClean="0"/>
              <a:t>sítio</a:t>
            </a:r>
            <a:r>
              <a:rPr lang="en-US" dirty="0" smtClean="0"/>
              <a:t> de </a:t>
            </a:r>
            <a:r>
              <a:rPr lang="en-US" dirty="0" err="1" smtClean="0"/>
              <a:t>ligação</a:t>
            </a:r>
            <a:r>
              <a:rPr lang="en-US" dirty="0" smtClean="0"/>
              <a:t> S1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smtClean="0"/>
              <a:t>L-</a:t>
            </a:r>
            <a:r>
              <a:rPr lang="en-US" dirty="0" err="1" smtClean="0"/>
              <a:t>Leucina</a:t>
            </a:r>
            <a:r>
              <a:rPr lang="en-US" dirty="0" smtClean="0"/>
              <a:t> (</a:t>
            </a:r>
            <a:r>
              <a:rPr lang="en-US" dirty="0" err="1" smtClean="0"/>
              <a:t>verde</a:t>
            </a:r>
            <a:r>
              <a:rPr lang="en-US" dirty="0" smtClean="0"/>
              <a:t>) e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íons</a:t>
            </a:r>
            <a:r>
              <a:rPr lang="en-US" dirty="0" smtClean="0"/>
              <a:t> de Na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rosa</a:t>
            </a:r>
            <a:r>
              <a:rPr lang="en-US" dirty="0" smtClean="0"/>
              <a:t>) e </a:t>
            </a:r>
            <a:r>
              <a:rPr lang="en-US" dirty="0" err="1" smtClean="0"/>
              <a:t>sítio</a:t>
            </a:r>
            <a:r>
              <a:rPr lang="en-US" dirty="0" smtClean="0"/>
              <a:t> de </a:t>
            </a:r>
            <a:r>
              <a:rPr lang="en-US" dirty="0" err="1" smtClean="0"/>
              <a:t>ligação</a:t>
            </a:r>
            <a:r>
              <a:rPr lang="en-US" dirty="0" smtClean="0"/>
              <a:t> </a:t>
            </a:r>
            <a:r>
              <a:rPr lang="en-US" dirty="0" smtClean="0"/>
              <a:t>S2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droga</a:t>
            </a:r>
            <a:r>
              <a:rPr lang="en-US" dirty="0" smtClean="0"/>
              <a:t> anti-</a:t>
            </a:r>
            <a:r>
              <a:rPr lang="en-US" dirty="0" err="1" smtClean="0"/>
              <a:t>depressão</a:t>
            </a:r>
            <a:r>
              <a:rPr lang="en-US" dirty="0" smtClean="0"/>
              <a:t> (</a:t>
            </a:r>
            <a:r>
              <a:rPr lang="en-US" dirty="0" err="1" smtClean="0"/>
              <a:t>azul</a:t>
            </a:r>
            <a:r>
              <a:rPr lang="en-US" dirty="0" smtClean="0"/>
              <a:t>). </a:t>
            </a:r>
            <a:r>
              <a:rPr lang="en-US" dirty="0"/>
              <a:t>(b) </a:t>
            </a:r>
            <a:r>
              <a:rPr lang="en-US" dirty="0" err="1" smtClean="0"/>
              <a:t>sítio</a:t>
            </a:r>
            <a:r>
              <a:rPr lang="en-US" dirty="0" smtClean="0"/>
              <a:t> de </a:t>
            </a:r>
            <a:r>
              <a:rPr lang="en-US" dirty="0" err="1" smtClean="0"/>
              <a:t>ligação</a:t>
            </a:r>
            <a:r>
              <a:rPr lang="en-US" dirty="0" smtClean="0"/>
              <a:t> S1. </a:t>
            </a:r>
            <a:r>
              <a:rPr lang="en-US" dirty="0" err="1" smtClean="0"/>
              <a:t>Leucina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ligada</a:t>
            </a:r>
            <a:r>
              <a:rPr lang="en-US" dirty="0" smtClean="0"/>
              <a:t> </a:t>
            </a:r>
            <a:r>
              <a:rPr lang="en-US" dirty="0" err="1" smtClean="0"/>
              <a:t>fortemente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múltiplas</a:t>
            </a:r>
            <a:r>
              <a:rPr lang="en-US" dirty="0" smtClean="0"/>
              <a:t> </a:t>
            </a:r>
            <a:r>
              <a:rPr lang="en-US" dirty="0" err="1" smtClean="0"/>
              <a:t>ligações</a:t>
            </a:r>
            <a:r>
              <a:rPr lang="en-US" dirty="0" smtClean="0"/>
              <a:t> de </a:t>
            </a:r>
            <a:r>
              <a:rPr lang="en-US" dirty="0" err="1" smtClean="0"/>
              <a:t>hidrogênio</a:t>
            </a:r>
            <a:r>
              <a:rPr lang="en-US" dirty="0" smtClean="0"/>
              <a:t> com </a:t>
            </a:r>
            <a:r>
              <a:rPr lang="en-US" dirty="0"/>
              <a:t>Ala22, Gly26, Thr254 </a:t>
            </a:r>
            <a:r>
              <a:rPr lang="en-US" dirty="0" smtClean="0"/>
              <a:t>e </a:t>
            </a:r>
            <a:r>
              <a:rPr lang="en-US" dirty="0"/>
              <a:t>Ser256.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9228"/>
            <a:ext cx="6495599" cy="41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31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10135" y="515719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Mono- </a:t>
            </a:r>
            <a:r>
              <a:rPr lang="en-US" b="1" dirty="0" smtClean="0"/>
              <a:t>picture </a:t>
            </a:r>
            <a:r>
              <a:rPr lang="en-US" b="1" dirty="0"/>
              <a:t>of 5.0 Angstrom coordination sphere </a:t>
            </a:r>
            <a:r>
              <a:rPr lang="en-US" dirty="0" smtClean="0"/>
              <a:t>1 </a:t>
            </a:r>
            <a:r>
              <a:rPr lang="en-US" dirty="0"/>
              <a:t>of Sodium in the PDB 3gww. Coordination sphere was calculated for all residues within 5.0 Angstroms distance from the central Sodium atom, shown by </a:t>
            </a:r>
            <a:r>
              <a:rPr lang="en-US" dirty="0" err="1"/>
              <a:t>VdW</a:t>
            </a:r>
            <a:r>
              <a:rPr lang="en-US" dirty="0"/>
              <a:t> </a:t>
            </a:r>
            <a:r>
              <a:rPr lang="en-US" dirty="0" smtClean="0"/>
              <a:t>sphere. Residues </a:t>
            </a:r>
            <a:r>
              <a:rPr lang="en-US" dirty="0"/>
              <a:t>shown as a stick model or VDW spheres: A: </a:t>
            </a:r>
            <a:r>
              <a:rPr lang="en-US" b="1" i="1" dirty="0"/>
              <a:t>Ala</a:t>
            </a:r>
            <a:r>
              <a:rPr lang="en-US" dirty="0"/>
              <a:t>22, A: </a:t>
            </a:r>
            <a:r>
              <a:rPr lang="en-US" b="1" i="1" dirty="0"/>
              <a:t>Val</a:t>
            </a:r>
            <a:r>
              <a:rPr lang="en-US" dirty="0"/>
              <a:t>23, A: </a:t>
            </a:r>
            <a:r>
              <a:rPr lang="en-US" b="1" i="1" dirty="0"/>
              <a:t>Gly</a:t>
            </a:r>
            <a:r>
              <a:rPr lang="en-US" dirty="0"/>
              <a:t>24, A: </a:t>
            </a:r>
            <a:r>
              <a:rPr lang="en-US" b="1" i="1" dirty="0"/>
              <a:t>Gly</a:t>
            </a:r>
            <a:r>
              <a:rPr lang="en-US" dirty="0"/>
              <a:t>26, A: </a:t>
            </a:r>
            <a:r>
              <a:rPr lang="en-US" b="1" i="1" dirty="0"/>
              <a:t>Asn</a:t>
            </a:r>
            <a:r>
              <a:rPr lang="en-US" dirty="0"/>
              <a:t>27, A: </a:t>
            </a:r>
            <a:r>
              <a:rPr lang="en-US" b="1" i="1" dirty="0"/>
              <a:t>Phe</a:t>
            </a:r>
            <a:r>
              <a:rPr lang="en-US" dirty="0"/>
              <a:t>253, A: </a:t>
            </a:r>
            <a:r>
              <a:rPr lang="en-US" b="1" i="1" dirty="0"/>
              <a:t>Thr</a:t>
            </a:r>
            <a:r>
              <a:rPr lang="en-US" dirty="0"/>
              <a:t>254, A: </a:t>
            </a:r>
            <a:r>
              <a:rPr lang="en-US" b="1" i="1" dirty="0"/>
              <a:t>Leu</a:t>
            </a:r>
            <a:r>
              <a:rPr lang="en-US" dirty="0"/>
              <a:t>255, A: </a:t>
            </a:r>
            <a:r>
              <a:rPr lang="en-US" b="1" i="1" dirty="0"/>
              <a:t>Asn</a:t>
            </a:r>
            <a:r>
              <a:rPr lang="en-US" dirty="0"/>
              <a:t>286, A: </a:t>
            </a:r>
            <a:r>
              <a:rPr lang="en-US" b="1" i="1" dirty="0"/>
              <a:t>Glu</a:t>
            </a:r>
            <a:r>
              <a:rPr lang="en-US" dirty="0"/>
              <a:t>290, A: </a:t>
            </a:r>
            <a:r>
              <a:rPr lang="en-US" b="1" i="1" dirty="0"/>
              <a:t>Leu</a:t>
            </a:r>
            <a:r>
              <a:rPr lang="en-US" dirty="0"/>
              <a:t>601,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9" y="607834"/>
            <a:ext cx="4704184" cy="35281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/>
          <a:stretch/>
        </p:blipFill>
        <p:spPr>
          <a:xfrm>
            <a:off x="4752108" y="456459"/>
            <a:ext cx="4391891" cy="36724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4444" y="326470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Sítio 1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52320" y="326470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Sítio 2</a:t>
            </a:r>
            <a:endParaRPr lang="pt-BR" sz="32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1973047" y="1124744"/>
            <a:ext cx="2094897" cy="720080"/>
          </a:xfrm>
          <a:prstGeom prst="straightConnector1">
            <a:avLst/>
          </a:prstGeom>
          <a:ln w="158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2267744" y="1277144"/>
            <a:ext cx="1800200" cy="1015520"/>
          </a:xfrm>
          <a:prstGeom prst="straightConnector1">
            <a:avLst/>
          </a:prstGeom>
          <a:ln w="158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3020495" y="1277144"/>
            <a:ext cx="1199849" cy="1431776"/>
          </a:xfrm>
          <a:prstGeom prst="straightConnector1">
            <a:avLst/>
          </a:prstGeom>
          <a:ln w="158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067944" y="446147"/>
            <a:ext cx="1528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Átomos de</a:t>
            </a:r>
          </a:p>
          <a:p>
            <a:r>
              <a:rPr lang="pt-BR" sz="2400" dirty="0" smtClean="0"/>
              <a:t> Oxigênio</a:t>
            </a:r>
            <a:endParaRPr lang="pt-BR" sz="2400" dirty="0"/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5487247" y="1149152"/>
            <a:ext cx="668929" cy="983704"/>
          </a:xfrm>
          <a:prstGeom prst="straightConnector1">
            <a:avLst/>
          </a:prstGeom>
          <a:ln w="158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 flipV="1">
            <a:off x="5639648" y="1149152"/>
            <a:ext cx="1308406" cy="644252"/>
          </a:xfrm>
          <a:prstGeom prst="straightConnector1">
            <a:avLst/>
          </a:prstGeom>
          <a:ln w="158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142931" y="4315917"/>
            <a:ext cx="61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Distância média de ligação Na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- O, d  = 2,28 Å; </a:t>
            </a:r>
          </a:p>
          <a:p>
            <a:r>
              <a:rPr lang="pt-BR" sz="2400" b="1" dirty="0" smtClean="0"/>
              <a:t>Para K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-O; </a:t>
            </a:r>
            <a:r>
              <a:rPr lang="pt-BR" sz="2400" b="1" dirty="0"/>
              <a:t>d  = </a:t>
            </a:r>
            <a:r>
              <a:rPr lang="pt-BR" sz="2400" b="1" dirty="0" smtClean="0"/>
              <a:t>2,84 Å</a:t>
            </a:r>
            <a:r>
              <a:rPr lang="pt-BR" sz="2400" b="1" dirty="0"/>
              <a:t> </a:t>
            </a:r>
            <a:r>
              <a:rPr lang="pt-BR" sz="2400" b="1" dirty="0" smtClean="0"/>
              <a:t>(canais de K)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3406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361981" y="188934"/>
            <a:ext cx="478201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/>
              <a:t>Trocador Na</a:t>
            </a:r>
            <a:r>
              <a:rPr lang="pt-BR" sz="2600" b="1" baseline="30000" dirty="0" smtClean="0"/>
              <a:t>+</a:t>
            </a:r>
            <a:r>
              <a:rPr lang="pt-BR" sz="2600" b="1" dirty="0" smtClean="0"/>
              <a:t> e H</a:t>
            </a:r>
            <a:r>
              <a:rPr lang="pt-BR" sz="2600" b="1" baseline="30000" dirty="0" smtClean="0"/>
              <a:t>+</a:t>
            </a:r>
            <a:r>
              <a:rPr lang="pt-BR" sz="2600" b="1" dirty="0"/>
              <a:t> </a:t>
            </a:r>
            <a:r>
              <a:rPr lang="pt-BR" sz="2600" b="1" dirty="0" smtClean="0"/>
              <a:t>(</a:t>
            </a:r>
            <a:r>
              <a:rPr lang="pt-BR" sz="2600" b="1" dirty="0" err="1" smtClean="0"/>
              <a:t>antiporte</a:t>
            </a:r>
            <a:r>
              <a:rPr lang="pt-BR" sz="2600" b="1" dirty="0" smtClean="0"/>
              <a:t>)-</a:t>
            </a:r>
            <a:endParaRPr lang="pt-BR" sz="2800" b="1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Encontrada universalmente;</a:t>
            </a:r>
          </a:p>
          <a:p>
            <a:r>
              <a:rPr lang="pt-BR" sz="2800" dirty="0" smtClean="0"/>
              <a:t>	</a:t>
            </a:r>
            <a:r>
              <a:rPr lang="pt-BR" sz="2800" dirty="0" err="1" smtClean="0"/>
              <a:t>familía</a:t>
            </a:r>
            <a:r>
              <a:rPr lang="pt-BR" sz="2800" dirty="0" smtClean="0"/>
              <a:t> SLC (</a:t>
            </a:r>
            <a:r>
              <a:rPr lang="pt-BR" sz="2800" i="1" dirty="0" err="1" smtClean="0"/>
              <a:t>solute</a:t>
            </a:r>
            <a:r>
              <a:rPr lang="pt-BR" sz="2800" i="1" dirty="0" smtClean="0"/>
              <a:t> 			 		</a:t>
            </a:r>
            <a:r>
              <a:rPr lang="pt-BR" sz="2800" i="1" dirty="0" err="1" smtClean="0"/>
              <a:t>carrier</a:t>
            </a:r>
            <a:r>
              <a:rPr lang="pt-BR" sz="2800" dirty="0" smtClean="0"/>
              <a:t>)</a:t>
            </a:r>
          </a:p>
          <a:p>
            <a:endParaRPr lang="pt-BR" sz="2800" dirty="0"/>
          </a:p>
          <a:p>
            <a:r>
              <a:rPr lang="pt-BR" sz="2800" dirty="0" smtClean="0"/>
              <a:t>2. Altamente regulada;</a:t>
            </a:r>
          </a:p>
          <a:p>
            <a:endParaRPr lang="pt-BR" sz="2800" dirty="0"/>
          </a:p>
          <a:p>
            <a:r>
              <a:rPr lang="pt-BR" sz="2800" dirty="0" smtClean="0"/>
              <a:t>3. Múltiplas e diferentes funções:</a:t>
            </a:r>
          </a:p>
          <a:p>
            <a:r>
              <a:rPr lang="pt-BR" sz="2800" b="1" dirty="0" smtClean="0"/>
              <a:t>	</a:t>
            </a:r>
            <a:r>
              <a:rPr lang="pt-BR" sz="2800" dirty="0" smtClean="0"/>
              <a:t>Manutenção do pH;</a:t>
            </a:r>
          </a:p>
          <a:p>
            <a:endParaRPr lang="pt-BR" sz="2800" dirty="0"/>
          </a:p>
          <a:p>
            <a:r>
              <a:rPr lang="pt-BR" sz="2800" dirty="0" smtClean="0"/>
              <a:t>	Controle do volume 	celular 	(</a:t>
            </a:r>
            <a:r>
              <a:rPr lang="pt-BR" sz="2800" dirty="0" err="1" smtClean="0"/>
              <a:t>osmolaridade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" y="188640"/>
            <a:ext cx="4322084" cy="689231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986434" y="188934"/>
            <a:ext cx="1224136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259632" y="3501008"/>
            <a:ext cx="1224136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4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33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51520" y="332656"/>
            <a:ext cx="662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/>
              <a:t>Neurotransmissão</a:t>
            </a:r>
            <a:r>
              <a:rPr lang="pt-BR" sz="3200" b="1" dirty="0" smtClean="0"/>
              <a:t> (potencial de ação)</a:t>
            </a:r>
            <a:endParaRPr lang="pt-BR" sz="32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0" y="949332"/>
            <a:ext cx="3654879" cy="550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412776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Estímulo inicia o impulso nervoso;</a:t>
            </a:r>
          </a:p>
          <a:p>
            <a:endParaRPr lang="pt-BR" sz="2800" dirty="0"/>
          </a:p>
          <a:p>
            <a:r>
              <a:rPr lang="pt-BR" sz="2800" dirty="0" smtClean="0"/>
              <a:t>Se o estímulo é suficiente, o impulso é transmitido (potencial de ação) pelo axônio do neurônio até junções com outros neurônios</a:t>
            </a:r>
          </a:p>
          <a:p>
            <a:endParaRPr lang="pt-BR" sz="2800" dirty="0"/>
          </a:p>
          <a:p>
            <a:r>
              <a:rPr lang="pt-BR" sz="2800" dirty="0" smtClean="0"/>
              <a:t>O processo é rápido</a:t>
            </a:r>
          </a:p>
        </p:txBody>
      </p:sp>
    </p:spTree>
    <p:extLst>
      <p:ext uri="{BB962C8B-B14F-4D97-AF65-F5344CB8AC3E}">
        <p14:creationId xmlns:p14="http://schemas.microsoft.com/office/powerpoint/2010/main" val="19860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34</a:t>
            </a:fld>
            <a:endParaRPr lang="pt-B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34280"/>
            <a:ext cx="37211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467379"/>
            <a:ext cx="178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Neurônio</a:t>
            </a:r>
            <a:endParaRPr lang="pt-BR" sz="3200" b="1" dirty="0"/>
          </a:p>
        </p:txBody>
      </p:sp>
      <p:pic>
        <p:nvPicPr>
          <p:cNvPr id="3074" name="Picture 2" descr="Resultado de imagem para neurotransmissÃ£o potencial de aÃ§Ã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8" y="2060848"/>
            <a:ext cx="4439056" cy="33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3528" y="764704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Ação de Na</a:t>
            </a:r>
            <a:r>
              <a:rPr lang="pt-BR" sz="2400" baseline="30000" dirty="0"/>
              <a:t>+</a:t>
            </a:r>
            <a:r>
              <a:rPr lang="pt-BR" sz="2400" dirty="0"/>
              <a:t> e K</a:t>
            </a:r>
            <a:r>
              <a:rPr lang="pt-BR" sz="2400" baseline="30000" dirty="0"/>
              <a:t>+</a:t>
            </a:r>
            <a:r>
              <a:rPr lang="pt-BR" sz="2400" dirty="0"/>
              <a:t>;</a:t>
            </a:r>
          </a:p>
          <a:p>
            <a:endParaRPr lang="pt-BR" sz="2400" dirty="0" smtClean="0"/>
          </a:p>
          <a:p>
            <a:r>
              <a:rPr lang="pt-BR" sz="2400" dirty="0" smtClean="0"/>
              <a:t>Membrana é polarizada eletroquimicamente;</a:t>
            </a:r>
          </a:p>
          <a:p>
            <a:endParaRPr lang="pt-BR" sz="2400" dirty="0" smtClean="0"/>
          </a:p>
          <a:p>
            <a:r>
              <a:rPr lang="pt-BR" sz="2400" dirty="0" smtClean="0"/>
              <a:t>Abertura de canais </a:t>
            </a:r>
            <a:r>
              <a:rPr lang="pt-BR" sz="2400" dirty="0"/>
              <a:t>de Na</a:t>
            </a:r>
            <a:r>
              <a:rPr lang="pt-BR" sz="2400" baseline="30000" dirty="0"/>
              <a:t>+</a:t>
            </a:r>
            <a:r>
              <a:rPr lang="pt-BR" sz="2400" dirty="0"/>
              <a:t> e K</a:t>
            </a:r>
            <a:r>
              <a:rPr lang="pt-BR" sz="2400" baseline="30000" dirty="0"/>
              <a:t>+</a:t>
            </a:r>
            <a:r>
              <a:rPr lang="pt-BR" sz="2400" baseline="-25000" dirty="0"/>
              <a:t> </a:t>
            </a:r>
            <a:r>
              <a:rPr lang="pt-BR" sz="2400" dirty="0" smtClean="0"/>
              <a:t>(mov</a:t>
            </a:r>
            <a:r>
              <a:rPr lang="pt-BR" sz="2400" dirty="0"/>
              <a:t>. direcional de dissipação do gradiente</a:t>
            </a:r>
            <a:r>
              <a:rPr lang="pt-BR" sz="2400" dirty="0" smtClean="0"/>
              <a:t>) </a:t>
            </a:r>
            <a:r>
              <a:rPr lang="pt-BR" sz="2400" dirty="0" smtClean="0"/>
              <a:t>alteram o potencial da membrana após estímulo; o potencial da membrana muda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 smtClean="0"/>
              <a:t>Despolarização </a:t>
            </a:r>
            <a:r>
              <a:rPr lang="pt-BR" sz="2400" dirty="0"/>
              <a:t>e </a:t>
            </a:r>
            <a:r>
              <a:rPr lang="pt-BR" sz="2400" dirty="0" err="1"/>
              <a:t>repolarização</a:t>
            </a:r>
            <a:r>
              <a:rPr lang="pt-BR" sz="2400" dirty="0"/>
              <a:t> da </a:t>
            </a:r>
            <a:r>
              <a:rPr lang="pt-BR" sz="2400" dirty="0" smtClean="0"/>
              <a:t>membrana é transmitido ao longo do axônio. </a:t>
            </a:r>
            <a:endParaRPr lang="pt-BR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0" y="949332"/>
            <a:ext cx="3654879" cy="550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8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36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1009876"/>
            <a:ext cx="64109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Membranas celulares são polarizadas</a:t>
            </a:r>
          </a:p>
          <a:p>
            <a:endParaRPr lang="pt-BR" sz="3200" dirty="0"/>
          </a:p>
          <a:p>
            <a:r>
              <a:rPr lang="pt-BR" sz="3200" dirty="0" smtClean="0"/>
              <a:t>	Bomba de Na e K;</a:t>
            </a:r>
          </a:p>
          <a:p>
            <a:endParaRPr lang="pt-BR" sz="3200" dirty="0"/>
          </a:p>
          <a:p>
            <a:r>
              <a:rPr lang="pt-BR" sz="3200" dirty="0" smtClean="0"/>
              <a:t>Algumas membranas são excitáveis</a:t>
            </a:r>
          </a:p>
          <a:p>
            <a:endParaRPr lang="pt-BR" sz="3200" dirty="0"/>
          </a:p>
          <a:p>
            <a:r>
              <a:rPr lang="pt-BR" sz="3200" dirty="0" smtClean="0"/>
              <a:t>	neurônios, músculos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23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37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1556792"/>
            <a:ext cx="72452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Canais de sódio e potássio</a:t>
            </a:r>
          </a:p>
          <a:p>
            <a:endParaRPr lang="pt-BR" sz="3200" dirty="0"/>
          </a:p>
          <a:p>
            <a:r>
              <a:rPr lang="pt-BR" sz="3200" dirty="0" smtClean="0"/>
              <a:t>   </a:t>
            </a:r>
            <a:r>
              <a:rPr lang="pt-BR" sz="3200" i="1" dirty="0" err="1" smtClean="0"/>
              <a:t>voltage-gated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channels</a:t>
            </a:r>
            <a:endParaRPr lang="pt-BR" sz="3200" i="1" dirty="0" smtClean="0"/>
          </a:p>
          <a:p>
            <a:endParaRPr lang="pt-BR" sz="3200" i="1" dirty="0"/>
          </a:p>
          <a:p>
            <a:r>
              <a:rPr lang="pt-BR" sz="3200" i="1" dirty="0"/>
              <a:t> </a:t>
            </a:r>
            <a:r>
              <a:rPr lang="pt-BR" sz="3200" i="1" dirty="0" smtClean="0"/>
              <a:t>   abrem e fecham em função do potencial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40446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38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392806"/>
            <a:ext cx="770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Polarização e despolarização de Membranas</a:t>
            </a:r>
            <a:endParaRPr lang="pt-BR" sz="3200" b="1" dirty="0"/>
          </a:p>
        </p:txBody>
      </p:sp>
      <p:pic>
        <p:nvPicPr>
          <p:cNvPr id="4098" name="Picture 2" descr="Resultado de imagem para polarizaÃ§Ã£o e despolarizaÃ§Ã£o neuron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11057"/>
          <a:stretch/>
        </p:blipFill>
        <p:spPr bwMode="auto">
          <a:xfrm>
            <a:off x="2135582" y="1842655"/>
            <a:ext cx="5964810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672889" y="5818494"/>
            <a:ext cx="146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Abertura seletiva de canais de sódio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138963" y="5818079"/>
            <a:ext cx="161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Abertura seletiva de canais de potássio</a:t>
            </a:r>
            <a:endParaRPr lang="pt-BR" sz="1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33702" y="2708920"/>
            <a:ext cx="1243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Bomba de </a:t>
            </a:r>
          </a:p>
          <a:p>
            <a:r>
              <a:rPr lang="pt-BR" dirty="0" smtClean="0"/>
              <a:t>Na / K</a:t>
            </a:r>
          </a:p>
          <a:p>
            <a:endParaRPr lang="pt-BR" dirty="0"/>
          </a:p>
          <a:p>
            <a:r>
              <a:rPr lang="pt-BR" dirty="0" smtClean="0"/>
              <a:t>Causa um potencial de repouso</a:t>
            </a:r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2047263" y="5031995"/>
            <a:ext cx="5918007" cy="539410"/>
            <a:chOff x="1444080" y="5308627"/>
            <a:chExt cx="5918007" cy="539410"/>
          </a:xfrm>
        </p:grpSpPr>
        <p:sp>
          <p:nvSpPr>
            <p:cNvPr id="4" name="CaixaDeTexto 3"/>
            <p:cNvSpPr txBox="1"/>
            <p:nvPr/>
          </p:nvSpPr>
          <p:spPr>
            <a:xfrm>
              <a:off x="1444080" y="5308627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-70 </a:t>
              </a:r>
              <a:r>
                <a:rPr lang="pt-BR" sz="2800" dirty="0" err="1" smtClean="0"/>
                <a:t>mV</a:t>
              </a:r>
              <a:endParaRPr lang="pt-BR" sz="2800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012087" y="5310963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-60 </a:t>
              </a:r>
              <a:r>
                <a:rPr lang="pt-BR" sz="2800" dirty="0" err="1" smtClean="0"/>
                <a:t>mV</a:t>
              </a:r>
              <a:endParaRPr lang="pt-BR" sz="28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129057" y="5324817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-70 </a:t>
              </a:r>
              <a:r>
                <a:rPr lang="pt-BR" sz="2800" dirty="0" err="1" smtClean="0"/>
                <a:t>mV</a:t>
              </a:r>
              <a:endParaRPr lang="pt-BR" sz="2800" dirty="0"/>
            </a:p>
          </p:txBody>
        </p:sp>
        <p:cxnSp>
          <p:nvCxnSpPr>
            <p:cNvPr id="8" name="Conector de seta reta 7"/>
            <p:cNvCxnSpPr>
              <a:stCxn id="4" idx="3"/>
              <a:endCxn id="6" idx="1"/>
            </p:cNvCxnSpPr>
            <p:nvPr/>
          </p:nvCxnSpPr>
          <p:spPr>
            <a:xfrm>
              <a:off x="2677110" y="5570237"/>
              <a:ext cx="334977" cy="233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4535780" y="5324817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-80 </a:t>
              </a:r>
              <a:r>
                <a:rPr lang="pt-BR" sz="2800" dirty="0" err="1" smtClean="0"/>
                <a:t>mV</a:t>
              </a:r>
              <a:endParaRPr lang="pt-B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6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39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530958" cy="43204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83568" y="397875"/>
            <a:ext cx="762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Estímulo nervoso e início de um potencial de ação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8732" y="5880217"/>
            <a:ext cx="206261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b="1" dirty="0" smtClean="0"/>
              <a:t>neurotransmissor</a:t>
            </a:r>
            <a:endParaRPr lang="pt-BR" sz="2000" b="1" dirty="0"/>
          </a:p>
        </p:txBody>
      </p:sp>
      <p:cxnSp>
        <p:nvCxnSpPr>
          <p:cNvPr id="7" name="Conector de seta reta 6"/>
          <p:cNvCxnSpPr>
            <a:stCxn id="5" idx="3"/>
          </p:cNvCxnSpPr>
          <p:nvPr/>
        </p:nvCxnSpPr>
        <p:spPr>
          <a:xfrm flipV="1">
            <a:off x="2431348" y="5016122"/>
            <a:ext cx="1087288" cy="1064150"/>
          </a:xfrm>
          <a:prstGeom prst="straightConnector1">
            <a:avLst/>
          </a:prstGeom>
          <a:ln w="222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347864" y="6107688"/>
            <a:ext cx="14157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Abertura de </a:t>
            </a:r>
          </a:p>
          <a:p>
            <a:r>
              <a:rPr lang="pt-BR" b="1" dirty="0" smtClean="0"/>
              <a:t>Canais de Na</a:t>
            </a:r>
            <a:endParaRPr lang="pt-BR" b="1" dirty="0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3851920" y="4293096"/>
            <a:ext cx="203830" cy="1787176"/>
          </a:xfrm>
          <a:prstGeom prst="straightConnector1">
            <a:avLst/>
          </a:prstGeom>
          <a:ln w="222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062398" y="1038672"/>
            <a:ext cx="172819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Fechamento de </a:t>
            </a:r>
          </a:p>
          <a:p>
            <a:r>
              <a:rPr lang="pt-BR" b="1" dirty="0" smtClean="0"/>
              <a:t>Canais de Na</a:t>
            </a:r>
          </a:p>
          <a:p>
            <a:endParaRPr lang="pt-BR" b="1" dirty="0"/>
          </a:p>
          <a:p>
            <a:r>
              <a:rPr lang="pt-BR" b="1" dirty="0" smtClean="0"/>
              <a:t>E abertura de canais de K</a:t>
            </a:r>
            <a:endParaRPr lang="pt-BR" b="1" dirty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4860032" y="1676451"/>
            <a:ext cx="1202366" cy="384397"/>
          </a:xfrm>
          <a:prstGeom prst="straightConnector1">
            <a:avLst/>
          </a:prstGeom>
          <a:ln w="222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405018" y="5818662"/>
            <a:ext cx="17281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Fechamento de canais de K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5652120" y="5229200"/>
            <a:ext cx="310292" cy="589462"/>
          </a:xfrm>
          <a:prstGeom prst="straightConnector1">
            <a:avLst/>
          </a:prstGeom>
          <a:ln w="222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3347864" y="5539265"/>
            <a:ext cx="1800200" cy="48057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155320" y="1131005"/>
            <a:ext cx="218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Despolarização </a:t>
            </a:r>
          </a:p>
          <a:p>
            <a:pPr algn="ctr"/>
            <a:r>
              <a:rPr lang="pt-BR" sz="2400" b="1" dirty="0" smtClean="0"/>
              <a:t>da membrana</a:t>
            </a:r>
            <a:endParaRPr lang="pt-BR" sz="2400" b="1" dirty="0"/>
          </a:p>
        </p:txBody>
      </p:sp>
      <p:cxnSp>
        <p:nvCxnSpPr>
          <p:cNvPr id="11" name="Conector de seta reta 10"/>
          <p:cNvCxnSpPr>
            <a:stCxn id="6" idx="2"/>
          </p:cNvCxnSpPr>
          <p:nvPr/>
        </p:nvCxnSpPr>
        <p:spPr>
          <a:xfrm>
            <a:off x="3246677" y="1962002"/>
            <a:ext cx="809073" cy="1250974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604078" y="2742019"/>
            <a:ext cx="212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err="1" smtClean="0"/>
              <a:t>Re-polarização</a:t>
            </a:r>
            <a:r>
              <a:rPr lang="pt-BR" sz="2400" b="1" dirty="0" smtClean="0"/>
              <a:t> </a:t>
            </a:r>
          </a:p>
          <a:p>
            <a:pPr algn="ctr"/>
            <a:r>
              <a:rPr lang="pt-BR" sz="2400" b="1" dirty="0" smtClean="0"/>
              <a:t>da membrana</a:t>
            </a:r>
            <a:endParaRPr lang="pt-BR" sz="2400" b="1" dirty="0"/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5148064" y="3157517"/>
            <a:ext cx="1428923" cy="271483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6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6" grpId="0" animBg="1"/>
      <p:bldP spid="20" grpId="0" animBg="1"/>
      <p:bldP spid="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940152" y="0"/>
            <a:ext cx="3203848" cy="68435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81158" y="3421790"/>
            <a:ext cx="5789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Balanço de água no corpo,</a:t>
            </a:r>
          </a:p>
          <a:p>
            <a:endParaRPr lang="pt-BR" sz="4000" b="1" dirty="0"/>
          </a:p>
          <a:p>
            <a:r>
              <a:rPr lang="pt-BR" sz="4000" b="1" dirty="0" smtClean="0"/>
              <a:t>Pressão sanguínea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968794"/>
            <a:ext cx="742533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b="1" dirty="0" smtClean="0"/>
              <a:t>Sódio e potássio: funções biológicas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1876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40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-22738"/>
            <a:ext cx="9254128" cy="640871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1343" y="188640"/>
            <a:ext cx="5217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Propagagação</a:t>
            </a:r>
            <a:r>
              <a:rPr lang="pt-BR" sz="2400" b="1" dirty="0" smtClean="0"/>
              <a:t> de um potencial de ação 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2276872"/>
            <a:ext cx="4336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Direção da propagação do potencial de ação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44010" y="795025"/>
            <a:ext cx="213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Segmento do axônio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3115754"/>
            <a:ext cx="293364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 smtClean="0"/>
              <a:t>Despolarização do axônio  pela abertura de canais de Na</a:t>
            </a:r>
            <a:endParaRPr lang="pt-BR" sz="1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7911" y="3812847"/>
            <a:ext cx="29652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Na</a:t>
            </a:r>
            <a:r>
              <a:rPr lang="pt-BR" baseline="30000" dirty="0" smtClean="0"/>
              <a:t>+</a:t>
            </a:r>
            <a:r>
              <a:rPr lang="pt-BR" dirty="0" smtClean="0"/>
              <a:t> difunde para região vizinha, alterando o potencial da membrana e abrindo canais de Na no segmento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512" y="5013176"/>
            <a:ext cx="296524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Fechamento de canais de Na e abertura de canais de K terminam o PA no 1º segmento, enquanto o PA inicia no próximo segmento. E assim sucessivamente.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41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115616" y="170080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https://www.youtube.com/watch?v=Sa1wM750Rvs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557599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Velocidade de propagação: 0,25 m /s : fibras nervosas pequenas e não </a:t>
            </a:r>
            <a:r>
              <a:rPr lang="pt-BR" sz="2400" dirty="0" err="1" smtClean="0"/>
              <a:t>mielinadas</a:t>
            </a:r>
            <a:r>
              <a:rPr lang="pt-BR" sz="2400" dirty="0" smtClean="0"/>
              <a:t> a 100 m/s fibras nervosas grandes </a:t>
            </a:r>
            <a:r>
              <a:rPr lang="pt-BR" sz="2400" dirty="0" err="1" smtClean="0"/>
              <a:t>mielinadas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165742" y="2708920"/>
            <a:ext cx="6142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https://www.youtube.com/watch?v=fHRC8SlLcH0&amp;t=38s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65742" y="3573016"/>
            <a:ext cx="585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https://www.youtube.com/watch?v=iBDXOt_uHTQ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87624" y="4524983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https://www.youtube.com/watch?v=iBDXOt_uHTQ</a:t>
            </a:r>
          </a:p>
        </p:txBody>
      </p:sp>
    </p:spTree>
    <p:extLst>
      <p:ext uri="{BB962C8B-B14F-4D97-AF65-F5344CB8AC3E}">
        <p14:creationId xmlns:p14="http://schemas.microsoft.com/office/powerpoint/2010/main" val="7157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42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564904"/>
            <a:ext cx="7191001" cy="31857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5576" y="350657"/>
            <a:ext cx="49932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Canais de K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 e Na</a:t>
            </a:r>
            <a:r>
              <a:rPr lang="pt-BR" sz="2800" baseline="30000" dirty="0" smtClean="0"/>
              <a:t>+</a:t>
            </a:r>
            <a:endParaRPr lang="pt-BR" sz="2800" dirty="0" smtClean="0"/>
          </a:p>
          <a:p>
            <a:r>
              <a:rPr lang="pt-BR" sz="2800" dirty="0" smtClean="0"/>
              <a:t>Abertos: 10</a:t>
            </a:r>
            <a:r>
              <a:rPr lang="pt-BR" sz="2800" baseline="30000" dirty="0" smtClean="0"/>
              <a:t>7</a:t>
            </a:r>
            <a:r>
              <a:rPr lang="pt-BR" sz="2800" dirty="0" smtClean="0"/>
              <a:t>-10</a:t>
            </a:r>
            <a:r>
              <a:rPr lang="pt-BR" sz="2800" baseline="30000" dirty="0" smtClean="0"/>
              <a:t>8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por segundo!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4365104"/>
            <a:ext cx="84991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1.0 </a:t>
            </a:r>
            <a:r>
              <a:rPr lang="pt-BR" dirty="0" err="1" smtClean="0"/>
              <a:t>nm</a:t>
            </a:r>
            <a:endParaRPr lang="pt-BR" dirty="0" smtClean="0"/>
          </a:p>
          <a:p>
            <a:r>
              <a:rPr lang="pt-BR" dirty="0" smtClean="0"/>
              <a:t>50 mol</a:t>
            </a:r>
          </a:p>
          <a:p>
            <a:r>
              <a:rPr lang="pt-BR" dirty="0" smtClean="0"/>
              <a:t>de 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1699573" y="3933056"/>
            <a:ext cx="1072227" cy="83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321403" y="1761897"/>
            <a:ext cx="145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Filtro seletivo</a:t>
            </a:r>
            <a:endParaRPr lang="pt-BR" dirty="0"/>
          </a:p>
        </p:txBody>
      </p:sp>
      <p:cxnSp>
        <p:nvCxnSpPr>
          <p:cNvPr id="9" name="Conector de seta reta 8"/>
          <p:cNvCxnSpPr>
            <a:stCxn id="8" idx="2"/>
          </p:cNvCxnSpPr>
          <p:nvPr/>
        </p:nvCxnSpPr>
        <p:spPr>
          <a:xfrm>
            <a:off x="2046602" y="2131229"/>
            <a:ext cx="725198" cy="75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410780" y="2482423"/>
            <a:ext cx="6896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0.2 </a:t>
            </a:r>
            <a:r>
              <a:rPr lang="pt-BR" sz="1400" dirty="0" err="1" smtClean="0"/>
              <a:t>nm</a:t>
            </a:r>
            <a:endParaRPr lang="pt-BR" sz="1400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3100392" y="2790200"/>
            <a:ext cx="0" cy="78281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070894" y="3053850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1.2 </a:t>
            </a:r>
            <a:r>
              <a:rPr lang="pt-BR" sz="1400" dirty="0" err="1" smtClean="0"/>
              <a:t>nm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948264" y="4826769"/>
            <a:ext cx="15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Amino ácidos negativos</a:t>
            </a:r>
            <a:endParaRPr lang="pt-BR" dirty="0"/>
          </a:p>
        </p:txBody>
      </p:sp>
      <p:cxnSp>
        <p:nvCxnSpPr>
          <p:cNvPr id="17" name="Conector de seta reta 16"/>
          <p:cNvCxnSpPr>
            <a:endCxn id="16" idx="1"/>
          </p:cNvCxnSpPr>
          <p:nvPr/>
        </p:nvCxnSpPr>
        <p:spPr>
          <a:xfrm>
            <a:off x="6156176" y="3804434"/>
            <a:ext cx="792088" cy="134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923928" y="2624711"/>
            <a:ext cx="0" cy="223224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615177" y="3632823"/>
            <a:ext cx="835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4.5 </a:t>
            </a:r>
            <a:r>
              <a:rPr lang="pt-BR" dirty="0" err="1" smtClean="0"/>
              <a:t>nm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6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43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6632"/>
            <a:ext cx="3709392" cy="543007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3528" y="517322"/>
            <a:ext cx="36678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Canais de K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 e Na</a:t>
            </a:r>
            <a:r>
              <a:rPr lang="pt-BR" sz="2800" baseline="30000" dirty="0" smtClean="0"/>
              <a:t>+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Abertos</a:t>
            </a:r>
          </a:p>
          <a:p>
            <a:endParaRPr lang="pt-BR" sz="2800" dirty="0"/>
          </a:p>
          <a:p>
            <a:r>
              <a:rPr lang="pt-BR" sz="2800" dirty="0" smtClean="0"/>
              <a:t>10</a:t>
            </a:r>
            <a:r>
              <a:rPr lang="pt-BR" sz="2800" baseline="30000" dirty="0" smtClean="0"/>
              <a:t>7</a:t>
            </a:r>
            <a:r>
              <a:rPr lang="pt-BR" sz="2800" dirty="0" smtClean="0"/>
              <a:t>-10</a:t>
            </a:r>
            <a:r>
              <a:rPr lang="pt-BR" sz="2800" baseline="30000" dirty="0" smtClean="0"/>
              <a:t>8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por segundo!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179512" y="5215473"/>
            <a:ext cx="8639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-Bold"/>
              </a:rPr>
              <a:t>Figure 9.2 </a:t>
            </a:r>
            <a:r>
              <a:rPr lang="en-US" sz="1600" dirty="0">
                <a:latin typeface="Times-Roman"/>
              </a:rPr>
              <a:t>(a) The structure of the </a:t>
            </a:r>
            <a:r>
              <a:rPr lang="en-US" sz="1600" dirty="0" err="1">
                <a:latin typeface="Times-Roman"/>
              </a:rPr>
              <a:t>KcsA</a:t>
            </a:r>
            <a:r>
              <a:rPr lang="en-US" sz="1600" dirty="0">
                <a:latin typeface="Times-Roman"/>
              </a:rPr>
              <a:t> K</a:t>
            </a:r>
            <a:r>
              <a:rPr lang="en-US" sz="1600" dirty="0">
                <a:latin typeface="MathematicalPi-One"/>
              </a:rPr>
              <a:t> </a:t>
            </a:r>
            <a:r>
              <a:rPr lang="en-US" sz="1600" dirty="0">
                <a:latin typeface="Times-Roman"/>
              </a:rPr>
              <a:t>channel with two of the four subunits removed: the </a:t>
            </a:r>
            <a:r>
              <a:rPr lang="en-US" sz="1600" dirty="0" smtClean="0">
                <a:latin typeface="Times-Roman"/>
              </a:rPr>
              <a:t>pore helices </a:t>
            </a:r>
            <a:r>
              <a:rPr lang="en-US" sz="1600" dirty="0">
                <a:latin typeface="Times-Roman"/>
              </a:rPr>
              <a:t>are in red, the selectivity filter in yellow; the electron density along the ion pathway is in </a:t>
            </a:r>
            <a:r>
              <a:rPr lang="en-US" sz="1600" dirty="0" smtClean="0">
                <a:latin typeface="Times-Roman"/>
              </a:rPr>
              <a:t>blue mesh</a:t>
            </a:r>
            <a:r>
              <a:rPr lang="en-US" sz="1600" dirty="0">
                <a:latin typeface="Times-Roman"/>
              </a:rPr>
              <a:t>. (b) The K-selectivity filter (two subunits) with eight carbonyl groups (red) coordinating </a:t>
            </a:r>
            <a:r>
              <a:rPr lang="en-US" sz="1600" dirty="0" smtClean="0">
                <a:latin typeface="Times-Roman"/>
              </a:rPr>
              <a:t>K ions </a:t>
            </a:r>
            <a:r>
              <a:rPr lang="en-US" sz="1600" dirty="0">
                <a:latin typeface="Times-Roman"/>
              </a:rPr>
              <a:t>(green spheres) in positions 1–4 from the extracellular side. (From MacKinnon, 2004. </a:t>
            </a:r>
            <a:r>
              <a:rPr lang="en-US" sz="1600" dirty="0" smtClean="0">
                <a:latin typeface="Times-Roman"/>
              </a:rPr>
              <a:t>Reproduced with </a:t>
            </a:r>
            <a:r>
              <a:rPr lang="en-US" sz="1600" dirty="0">
                <a:latin typeface="Times-Roman"/>
              </a:rPr>
              <a:t>permission from John Wiley &amp; Sons., Inc.)</a:t>
            </a:r>
            <a:endParaRPr lang="pt-BR" sz="16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8028384" y="188640"/>
            <a:ext cx="0" cy="223224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719633" y="1196752"/>
            <a:ext cx="835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4.5 </a:t>
            </a:r>
            <a:r>
              <a:rPr lang="pt-BR" dirty="0" err="1" smtClean="0"/>
              <a:t>nm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6048164" y="260648"/>
            <a:ext cx="469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940152" y="75982"/>
            <a:ext cx="6896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0.2 </a:t>
            </a:r>
            <a:r>
              <a:rPr lang="pt-BR" sz="1400" dirty="0" err="1" smtClean="0"/>
              <a:t>nm</a:t>
            </a:r>
            <a:endParaRPr lang="pt-BR" sz="1400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6555357" y="332656"/>
            <a:ext cx="0" cy="86409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517196" y="592984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1.2 </a:t>
            </a:r>
            <a:r>
              <a:rPr lang="pt-BR" sz="1400" dirty="0" err="1" smtClean="0"/>
              <a:t>nm</a:t>
            </a:r>
            <a:endParaRPr lang="pt-BR" sz="1400" dirty="0"/>
          </a:p>
        </p:txBody>
      </p:sp>
      <p:sp>
        <p:nvSpPr>
          <p:cNvPr id="21" name="Retângulo 20"/>
          <p:cNvSpPr/>
          <p:nvPr/>
        </p:nvSpPr>
        <p:spPr>
          <a:xfrm>
            <a:off x="2483768" y="320611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-Roman"/>
              </a:rPr>
              <a:t>TVGYG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763688" y="3805116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Tre</a:t>
            </a:r>
            <a:r>
              <a:rPr lang="pt-BR" dirty="0" smtClean="0"/>
              <a:t>, Val , </a:t>
            </a:r>
            <a:r>
              <a:rPr lang="pt-BR" dirty="0" err="1" smtClean="0"/>
              <a:t>Gli</a:t>
            </a:r>
            <a:r>
              <a:rPr lang="pt-BR" dirty="0" smtClean="0"/>
              <a:t>, </a:t>
            </a:r>
            <a:r>
              <a:rPr lang="pt-BR" dirty="0" err="1" smtClean="0"/>
              <a:t>Tir</a:t>
            </a:r>
            <a:r>
              <a:rPr lang="pt-BR" dirty="0" smtClean="0"/>
              <a:t>, </a:t>
            </a:r>
            <a:r>
              <a:rPr lang="pt-BR" dirty="0" err="1" smtClean="0"/>
              <a:t>Gli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44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10938"/>
            <a:ext cx="7153275" cy="313372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83568" y="5261069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Bold"/>
              </a:rPr>
              <a:t>Figure 9.3 </a:t>
            </a:r>
            <a:r>
              <a:rPr lang="en-US" dirty="0">
                <a:latin typeface="Times-Roman"/>
              </a:rPr>
              <a:t>Two </a:t>
            </a:r>
            <a:r>
              <a:rPr lang="en-US" dirty="0" smtClean="0">
                <a:latin typeface="Times-Roman"/>
              </a:rPr>
              <a:t>K </a:t>
            </a:r>
            <a:r>
              <a:rPr lang="en-US" sz="800" dirty="0" smtClean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ions in the selectivity filter are hypothesized to exist in the two specific </a:t>
            </a:r>
            <a:r>
              <a:rPr lang="en-US" dirty="0" smtClean="0">
                <a:latin typeface="Times-Roman"/>
              </a:rPr>
              <a:t>configurations 1</a:t>
            </a:r>
            <a:r>
              <a:rPr lang="en-US" dirty="0">
                <a:latin typeface="Times-Roman"/>
              </a:rPr>
              <a:t>, 3 and 2, 4. </a:t>
            </a:r>
            <a:endParaRPr lang="en-US" dirty="0" smtClean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r>
              <a:rPr lang="en-US" dirty="0" smtClean="0">
                <a:latin typeface="Times-Roman"/>
              </a:rPr>
              <a:t>(</a:t>
            </a:r>
            <a:r>
              <a:rPr lang="en-US" dirty="0">
                <a:latin typeface="Times-Roman"/>
              </a:rPr>
              <a:t>From MacKinnon, 2004. Reproduced with permission from John Wiley &amp;</a:t>
            </a:r>
          </a:p>
          <a:p>
            <a:r>
              <a:rPr lang="pt-BR" dirty="0">
                <a:latin typeface="Times-Roman"/>
              </a:rPr>
              <a:t>Sons., Inc.)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552" y="1052736"/>
            <a:ext cx="3240360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67944" y="432904"/>
            <a:ext cx="4249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K</a:t>
            </a:r>
            <a:r>
              <a:rPr lang="pt-BR" baseline="30000" dirty="0" smtClean="0"/>
              <a:t>+</a:t>
            </a:r>
            <a:r>
              <a:rPr lang="pt-BR" dirty="0" smtClean="0"/>
              <a:t> desidratados, coordenados por 8 </a:t>
            </a:r>
            <a:r>
              <a:rPr lang="pt-BR" dirty="0" err="1" smtClean="0"/>
              <a:t>at</a:t>
            </a:r>
            <a:r>
              <a:rPr lang="pt-BR" dirty="0" smtClean="0"/>
              <a:t> de O</a:t>
            </a:r>
          </a:p>
          <a:p>
            <a:r>
              <a:rPr lang="pt-BR" dirty="0" smtClean="0"/>
              <a:t>de C=O (cadeia princ.) e cadeia lateral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6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2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46</a:t>
            </a:fld>
            <a:endParaRPr lang="pt-B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143000"/>
            <a:ext cx="7772400" cy="173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Chemical Buffers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71600" y="3124200"/>
            <a:ext cx="6400800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sng" smtClean="0"/>
              <a:t>Three Types:</a:t>
            </a:r>
          </a:p>
          <a:p>
            <a:pPr>
              <a:defRPr/>
            </a:pPr>
            <a:r>
              <a:rPr lang="en-US" smtClean="0"/>
              <a:t>Bicarbonate Buffers</a:t>
            </a:r>
          </a:p>
          <a:p>
            <a:pPr>
              <a:defRPr/>
            </a:pPr>
            <a:r>
              <a:rPr lang="en-US" smtClean="0"/>
              <a:t>Phosphate Buffers</a:t>
            </a:r>
          </a:p>
          <a:p>
            <a:pPr>
              <a:defRPr/>
            </a:pPr>
            <a:r>
              <a:rPr lang="en-US" smtClean="0"/>
              <a:t>Protein Buffers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47</a:t>
            </a:fld>
            <a:endParaRPr lang="pt-B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u="sng" smtClean="0"/>
              <a:t>Bicarbonate Buffers</a:t>
            </a:r>
            <a:endParaRPr lang="en-US" u="sng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76400"/>
            <a:ext cx="8229600" cy="4759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Major extracellular buffering system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HCO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 functions as a weak base while H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functions as a weak acid.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Example: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mtClean="0"/>
              <a:t>HCl  +  NaHCO</a:t>
            </a:r>
            <a:r>
              <a:rPr lang="en-US" baseline="-25000" smtClean="0"/>
              <a:t>3</a:t>
            </a:r>
            <a:r>
              <a:rPr lang="en-US" smtClean="0"/>
              <a:t>- 			H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 +  NaCl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48</a:t>
            </a:fld>
            <a:endParaRPr lang="pt-B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u="sng" smtClean="0"/>
              <a:t>Phosphate Buffers</a:t>
            </a:r>
            <a:endParaRPr lang="en-US" u="sng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Important in urine and intracellular buffering systems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However NaH</a:t>
            </a:r>
            <a:r>
              <a:rPr lang="en-US" baseline="-25000" smtClean="0"/>
              <a:t>2</a:t>
            </a:r>
            <a:r>
              <a:rPr lang="en-US" smtClean="0"/>
              <a:t>PO</a:t>
            </a:r>
            <a:r>
              <a:rPr lang="en-US" baseline="-25000" smtClean="0"/>
              <a:t>4</a:t>
            </a:r>
            <a:r>
              <a:rPr lang="en-US" smtClean="0"/>
              <a:t> acts as the weak acid and Na</a:t>
            </a:r>
            <a:r>
              <a:rPr lang="en-US" baseline="-25000" smtClean="0"/>
              <a:t>2</a:t>
            </a:r>
            <a:r>
              <a:rPr lang="en-US" smtClean="0"/>
              <a:t>HPO</a:t>
            </a:r>
            <a:r>
              <a:rPr lang="en-US" baseline="-25000" smtClean="0"/>
              <a:t>4</a:t>
            </a:r>
            <a:r>
              <a:rPr lang="en-US" smtClean="0"/>
              <a:t> serves as the weak base.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Example: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mtClean="0"/>
              <a:t>HCl   +   Na</a:t>
            </a:r>
            <a:r>
              <a:rPr lang="en-US" baseline="-25000" smtClean="0"/>
              <a:t>2</a:t>
            </a:r>
            <a:r>
              <a:rPr lang="en-US" smtClean="0"/>
              <a:t>HPO</a:t>
            </a:r>
            <a:r>
              <a:rPr lang="en-US" baseline="-25000" smtClean="0"/>
              <a:t>4</a:t>
            </a:r>
            <a:r>
              <a:rPr lang="en-US" smtClean="0"/>
              <a:t>		NaH</a:t>
            </a:r>
            <a:r>
              <a:rPr lang="en-US" baseline="-25000" smtClean="0"/>
              <a:t>2</a:t>
            </a:r>
            <a:r>
              <a:rPr lang="en-US" smtClean="0"/>
              <a:t>PO</a:t>
            </a:r>
            <a:r>
              <a:rPr lang="en-US" baseline="-25000" smtClean="0"/>
              <a:t>4</a:t>
            </a:r>
            <a:r>
              <a:rPr lang="en-US" smtClean="0"/>
              <a:t>   +   NaCl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49</a:t>
            </a:fld>
            <a:endParaRPr lang="pt-B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u="sng" smtClean="0"/>
              <a:t>Protein Buffers</a:t>
            </a:r>
            <a:endParaRPr lang="en-US" u="sng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76400"/>
            <a:ext cx="82296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Most abundant buffering system in the body including intracellular and extracellular compartments.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Carboxyl groups (COOH) and amine groups (NH</a:t>
            </a:r>
            <a:r>
              <a:rPr lang="en-US" baseline="-25000" smtClean="0"/>
              <a:t>3</a:t>
            </a:r>
            <a:r>
              <a:rPr lang="en-US" smtClean="0"/>
              <a:t>) act as either an acid or a base respectively.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95119" y="-27426"/>
            <a:ext cx="4783727" cy="68435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99592" y="963728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Transporte de nutrientes por membranas</a:t>
            </a:r>
          </a:p>
          <a:p>
            <a:endParaRPr lang="pt-BR" sz="4000" b="1" dirty="0"/>
          </a:p>
          <a:p>
            <a:endParaRPr lang="pt-BR" sz="4000" b="1" dirty="0" smtClean="0"/>
          </a:p>
          <a:p>
            <a:r>
              <a:rPr lang="pt-BR" sz="4000" b="1" dirty="0" smtClean="0"/>
              <a:t>pH de compartimentos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862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50</a:t>
            </a:fld>
            <a:endParaRPr lang="pt-B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u="sng" smtClean="0"/>
              <a:t>Respiratory Regulation of H</a:t>
            </a:r>
            <a:r>
              <a:rPr lang="en-US" u="sng" baseline="30000" smtClean="0"/>
              <a:t>+</a:t>
            </a:r>
            <a:endParaRPr lang="en-US" u="sng" baseline="30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5562600"/>
            <a:ext cx="8229600" cy="1025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Rising plasma H</a:t>
            </a:r>
            <a:r>
              <a:rPr lang="en-US" sz="2400" baseline="30000" smtClean="0"/>
              <a:t>+</a:t>
            </a:r>
            <a:r>
              <a:rPr lang="en-US" sz="2400" smtClean="0"/>
              <a:t> causes deeper, rapid breathing which decreases CO</a:t>
            </a:r>
            <a:r>
              <a:rPr lang="en-US" sz="2400" baseline="-25000" smtClean="0"/>
              <a:t>2 </a:t>
            </a:r>
            <a:r>
              <a:rPr lang="en-US" sz="2400" smtClean="0"/>
              <a:t>blood thereby decreasing H</a:t>
            </a:r>
            <a:r>
              <a:rPr lang="en-US" sz="2400" baseline="30000" smtClean="0"/>
              <a:t>+</a:t>
            </a:r>
            <a:r>
              <a:rPr lang="en-US" sz="2400" smtClean="0"/>
              <a:t> ions.</a:t>
            </a:r>
          </a:p>
          <a:p>
            <a:pPr lvl="1">
              <a:defRPr/>
            </a:pPr>
            <a:endParaRPr lang="en-US" sz="2000" dirty="0"/>
          </a:p>
        </p:txBody>
      </p:sp>
      <p:pic>
        <p:nvPicPr>
          <p:cNvPr id="5" name="Picture 8" descr="ha5lf2322b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8382000" cy="4267200"/>
          </a:xfrm>
          <a:prstGeom prst="rect">
            <a:avLst/>
          </a:prstGeom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276600" y="2667000"/>
            <a:ext cx="3733800" cy="6858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4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51</a:t>
            </a:fld>
            <a:endParaRPr lang="pt-B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u="sng" smtClean="0"/>
              <a:t>Renal Buffering System</a:t>
            </a:r>
            <a:endParaRPr lang="en-US" u="sng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22758" r="22887" b="5064"/>
          <a:stretch>
            <a:fillRect/>
          </a:stretch>
        </p:blipFill>
        <p:spPr>
          <a:xfrm>
            <a:off x="1524000" y="1447800"/>
            <a:ext cx="6096000" cy="4310063"/>
          </a:xfrm>
          <a:prstGeom prst="rect">
            <a:avLst/>
          </a:prstGeom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66800" y="59436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2400"/>
              <a:t>Reabsorption of HCO</a:t>
            </a:r>
            <a:r>
              <a:rPr lang="en-US" sz="2400" baseline="-25000"/>
              <a:t>3</a:t>
            </a:r>
            <a:r>
              <a:rPr lang="en-US" sz="2400" baseline="30000"/>
              <a:t>-</a:t>
            </a:r>
            <a:r>
              <a:rPr lang="en-US" sz="2400"/>
              <a:t> is coupled to H</a:t>
            </a:r>
            <a:r>
              <a:rPr lang="en-US" sz="2400" baseline="30000"/>
              <a:t>+</a:t>
            </a:r>
            <a:r>
              <a:rPr lang="en-US" sz="2400"/>
              <a:t> secretion</a:t>
            </a:r>
          </a:p>
        </p:txBody>
      </p:sp>
    </p:spTree>
    <p:extLst>
      <p:ext uri="{BB962C8B-B14F-4D97-AF65-F5344CB8AC3E}">
        <p14:creationId xmlns:p14="http://schemas.microsoft.com/office/powerpoint/2010/main" val="28130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52</a:t>
            </a:fld>
            <a:endParaRPr lang="pt-B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Abnormalities in </a:t>
            </a:r>
            <a:br>
              <a:rPr lang="en-US" smtClean="0"/>
            </a:br>
            <a:r>
              <a:rPr lang="en-US" smtClean="0"/>
              <a:t>Acid-Base Balance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905000"/>
            <a:ext cx="8382000" cy="4683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mtClean="0"/>
              <a:t>Respiratory acidosis</a:t>
            </a:r>
          </a:p>
          <a:p>
            <a:pPr lvl="2">
              <a:lnSpc>
                <a:spcPct val="90000"/>
              </a:lnSpc>
              <a:defRPr/>
            </a:pPr>
            <a:r>
              <a:rPr lang="en-US" smtClean="0"/>
              <a:t>Increased CO</a:t>
            </a:r>
            <a:r>
              <a:rPr lang="en-US" baseline="-25000" smtClean="0"/>
              <a:t>2</a:t>
            </a:r>
            <a:r>
              <a:rPr lang="en-US" smtClean="0"/>
              <a:t>=increased H</a:t>
            </a:r>
            <a:r>
              <a:rPr lang="en-US" baseline="30000" smtClean="0"/>
              <a:t>+</a:t>
            </a:r>
            <a:r>
              <a:rPr lang="en-US" smtClean="0"/>
              <a:t>=decreased pH</a:t>
            </a:r>
          </a:p>
          <a:p>
            <a:pPr lvl="2">
              <a:lnSpc>
                <a:spcPct val="90000"/>
              </a:lnSpc>
              <a:defRPr/>
            </a:pPr>
            <a:r>
              <a:rPr lang="en-US" smtClean="0"/>
              <a:t>Cause:  Hypoventilation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mtClean="0"/>
              <a:t>To compensate: Kidney function=increase excretion of H+ or by increased reabsorption of HCO</a:t>
            </a:r>
            <a:r>
              <a:rPr lang="en-US" baseline="-25000" smtClean="0"/>
              <a:t>3</a:t>
            </a:r>
            <a:r>
              <a:rPr lang="en-US" smtClean="0"/>
              <a:t>-</a:t>
            </a:r>
          </a:p>
          <a:p>
            <a:pPr lvl="2">
              <a:lnSpc>
                <a:spcPct val="90000"/>
              </a:lnSpc>
              <a:defRPr/>
            </a:pPr>
            <a:endParaRPr lang="en-US" smtClean="0"/>
          </a:p>
          <a:p>
            <a:pPr>
              <a:lnSpc>
                <a:spcPct val="90000"/>
              </a:lnSpc>
              <a:defRPr/>
            </a:pPr>
            <a:r>
              <a:rPr lang="en-US" smtClean="0"/>
              <a:t>Respiratory alkalosis</a:t>
            </a:r>
          </a:p>
          <a:p>
            <a:pPr lvl="2">
              <a:lnSpc>
                <a:spcPct val="90000"/>
              </a:lnSpc>
              <a:defRPr/>
            </a:pPr>
            <a:r>
              <a:rPr lang="en-US" smtClean="0"/>
              <a:t>Decreased CO</a:t>
            </a:r>
            <a:r>
              <a:rPr lang="en-US" baseline="-25000" smtClean="0"/>
              <a:t>2</a:t>
            </a:r>
            <a:r>
              <a:rPr lang="en-US" smtClean="0"/>
              <a:t>=decreased H</a:t>
            </a:r>
            <a:r>
              <a:rPr lang="en-US" baseline="30000" smtClean="0"/>
              <a:t>+</a:t>
            </a:r>
            <a:r>
              <a:rPr lang="en-US" smtClean="0"/>
              <a:t>=increased pH</a:t>
            </a:r>
          </a:p>
          <a:p>
            <a:pPr lvl="2">
              <a:lnSpc>
                <a:spcPct val="90000"/>
              </a:lnSpc>
              <a:defRPr/>
            </a:pPr>
            <a:r>
              <a:rPr lang="en-US" smtClean="0"/>
              <a:t>Cause:  Hyperventilation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mtClean="0"/>
              <a:t>To compensate: Kidney function=decreased H+ excretion or by decreased reabsorption of HCO</a:t>
            </a:r>
            <a:r>
              <a:rPr lang="en-US" baseline="-25000" smtClean="0"/>
              <a:t>3</a:t>
            </a:r>
            <a:r>
              <a:rPr lang="en-US" smtClean="0"/>
              <a:t>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53</a:t>
            </a:fld>
            <a:endParaRPr lang="pt-B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Abnormalities in </a:t>
            </a:r>
            <a:br>
              <a:rPr lang="en-US" smtClean="0"/>
            </a:br>
            <a:r>
              <a:rPr lang="en-US" smtClean="0"/>
              <a:t>Acid-Base Balance</a:t>
            </a: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905000"/>
            <a:ext cx="8763000" cy="4378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Metabolic acidosis</a:t>
            </a:r>
          </a:p>
          <a:p>
            <a:pPr lvl="2">
              <a:defRPr/>
            </a:pPr>
            <a:r>
              <a:rPr lang="en-US" smtClean="0"/>
              <a:t>Decreased HCO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=increased H</a:t>
            </a:r>
            <a:r>
              <a:rPr lang="en-US" baseline="30000" smtClean="0"/>
              <a:t>+</a:t>
            </a:r>
            <a:r>
              <a:rPr lang="en-US" smtClean="0"/>
              <a:t>=decreased pH</a:t>
            </a:r>
          </a:p>
          <a:p>
            <a:pPr lvl="2">
              <a:defRPr/>
            </a:pPr>
            <a:r>
              <a:rPr lang="en-US" smtClean="0"/>
              <a:t>Cause:  Diarrhea, ketosis, renal dysfunction</a:t>
            </a:r>
          </a:p>
          <a:p>
            <a:pPr lvl="2">
              <a:defRPr/>
            </a:pPr>
            <a:r>
              <a:rPr lang="en-US" smtClean="0"/>
              <a:t>To compensate:  Hyperventilation and kidney function</a:t>
            </a:r>
          </a:p>
          <a:p>
            <a:pPr lvl="2"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Metabolic alkalosis</a:t>
            </a:r>
          </a:p>
          <a:p>
            <a:pPr lvl="2">
              <a:defRPr/>
            </a:pPr>
            <a:r>
              <a:rPr lang="en-US" smtClean="0"/>
              <a:t>Increased HCO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=decreased H</a:t>
            </a:r>
            <a:r>
              <a:rPr lang="en-US" baseline="30000" smtClean="0"/>
              <a:t>+</a:t>
            </a:r>
            <a:r>
              <a:rPr lang="en-US" smtClean="0"/>
              <a:t>=increased pH</a:t>
            </a:r>
          </a:p>
          <a:p>
            <a:pPr lvl="2">
              <a:defRPr/>
            </a:pPr>
            <a:r>
              <a:rPr lang="en-US" smtClean="0"/>
              <a:t>Cause:  Vomiting, diuretics, alkaline drug use</a:t>
            </a:r>
          </a:p>
          <a:p>
            <a:pPr lvl="2">
              <a:defRPr/>
            </a:pPr>
            <a:r>
              <a:rPr lang="en-US" smtClean="0"/>
              <a:t>To compensate:  Hypoventilation and kidney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95119" y="-27426"/>
            <a:ext cx="4783727" cy="68435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6</a:t>
            </a:fld>
            <a:endParaRPr lang="pt-BR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59598"/>
            <a:ext cx="4756824" cy="51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87624" y="231830"/>
            <a:ext cx="4248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Atividade neuronal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8482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7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051719" y="2060848"/>
            <a:ext cx="51591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/>
              <a:t>Espaço intracelular </a:t>
            </a:r>
          </a:p>
          <a:p>
            <a:pPr algn="ctr"/>
            <a:r>
              <a:rPr lang="pt-BR" sz="4800" dirty="0" smtClean="0"/>
              <a:t>x</a:t>
            </a:r>
          </a:p>
          <a:p>
            <a:pPr algn="ctr"/>
            <a:r>
              <a:rPr lang="pt-BR" sz="4800" dirty="0" smtClean="0"/>
              <a:t> espaço extracelular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9086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8</a:t>
            </a:fld>
            <a:endParaRPr lang="pt-BR"/>
          </a:p>
        </p:txBody>
      </p:sp>
      <p:pic>
        <p:nvPicPr>
          <p:cNvPr id="3" name="Picture 1030" descr="figure_08_02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808038"/>
            <a:ext cx="4479925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18439" y="476672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Compartimento extracelular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32040" y="509999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Compartimento intracelular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74423" y="1556792"/>
            <a:ext cx="12961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Sangue</a:t>
            </a:r>
          </a:p>
          <a:p>
            <a:endParaRPr lang="pt-BR" sz="24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3563888" y="1517883"/>
            <a:ext cx="16665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Espaço intersticial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18439" y="6208257"/>
            <a:ext cx="10762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células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76255" y="6243890"/>
            <a:ext cx="39840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Células vermelhas (eritrócitos)</a:t>
            </a:r>
          </a:p>
        </p:txBody>
      </p:sp>
    </p:spTree>
    <p:extLst>
      <p:ext uri="{BB962C8B-B14F-4D97-AF65-F5344CB8AC3E}">
        <p14:creationId xmlns:p14="http://schemas.microsoft.com/office/powerpoint/2010/main" val="38702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563-E619-4FE2-83B4-CC4C7260DD39}" type="slidenum">
              <a:rPr lang="pt-BR" smtClean="0"/>
              <a:t>9</a:t>
            </a:fld>
            <a:endParaRPr lang="pt-BR"/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433338"/>
            <a:ext cx="7010400" cy="5380038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/>
        </p:nvSpPr>
        <p:spPr bwMode="auto">
          <a:xfrm>
            <a:off x="381000" y="226435"/>
            <a:ext cx="8763000" cy="9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984A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chemeClr val="tx1"/>
                </a:solidFill>
              </a:rPr>
              <a:t>Distribuição</a:t>
            </a:r>
            <a:r>
              <a:rPr lang="en-US" sz="3200" dirty="0" smtClean="0">
                <a:solidFill>
                  <a:schemeClr val="tx1"/>
                </a:solidFill>
              </a:rPr>
              <a:t> de </a:t>
            </a:r>
            <a:r>
              <a:rPr lang="en-US" sz="3200" dirty="0" err="1" smtClean="0">
                <a:solidFill>
                  <a:schemeClr val="tx1"/>
                </a:solidFill>
              </a:rPr>
              <a:t>Minerais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nos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compartimentos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043608" y="3068960"/>
            <a:ext cx="201622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523522">
            <a:off x="3983682" y="1327878"/>
            <a:ext cx="360040" cy="1013032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523522">
            <a:off x="4486520" y="1743738"/>
            <a:ext cx="360040" cy="576064"/>
          </a:xfrm>
          <a:prstGeom prst="down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50"/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 rot="1523522">
            <a:off x="6118281" y="2317057"/>
            <a:ext cx="360040" cy="576064"/>
          </a:xfrm>
          <a:prstGeom prst="downArrow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5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22039" y="764704"/>
            <a:ext cx="3058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Sódio é extracelular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506705" y="1287924"/>
            <a:ext cx="347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 Potássio é intracelular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189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11752</TotalTime>
  <Words>1490</Words>
  <Application>Microsoft Office PowerPoint</Application>
  <PresentationFormat>Apresentação na tela (4:3)</PresentationFormat>
  <Paragraphs>316</Paragraphs>
  <Slides>53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5" baseType="lpstr">
      <vt:lpstr>MS PGothic</vt:lpstr>
      <vt:lpstr>Arial</vt:lpstr>
      <vt:lpstr>Calibri</vt:lpstr>
      <vt:lpstr>Cambria Math</vt:lpstr>
      <vt:lpstr>Lucida Sans Unicode</vt:lpstr>
      <vt:lpstr>MathematicalPi-One</vt:lpstr>
      <vt:lpstr>Symbol</vt:lpstr>
      <vt:lpstr>Tahoma</vt:lpstr>
      <vt:lpstr>Times-Bold</vt:lpstr>
      <vt:lpstr>Times-Roman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Conta da Microsoft</cp:lastModifiedBy>
  <cp:revision>58</cp:revision>
  <dcterms:created xsi:type="dcterms:W3CDTF">2018-04-04T13:54:34Z</dcterms:created>
  <dcterms:modified xsi:type="dcterms:W3CDTF">2023-09-27T13:49:49Z</dcterms:modified>
</cp:coreProperties>
</file>