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3" r:id="rId2"/>
    <p:sldId id="504" r:id="rId3"/>
    <p:sldId id="505" r:id="rId4"/>
    <p:sldId id="507" r:id="rId5"/>
    <p:sldId id="520" r:id="rId6"/>
    <p:sldId id="506" r:id="rId7"/>
    <p:sldId id="508" r:id="rId8"/>
    <p:sldId id="509" r:id="rId9"/>
    <p:sldId id="513" r:id="rId10"/>
    <p:sldId id="511" r:id="rId11"/>
    <p:sldId id="516" r:id="rId12"/>
    <p:sldId id="517" r:id="rId13"/>
    <p:sldId id="510" r:id="rId14"/>
    <p:sldId id="518" r:id="rId15"/>
    <p:sldId id="524" r:id="rId16"/>
    <p:sldId id="521" r:id="rId17"/>
    <p:sldId id="525" r:id="rId18"/>
    <p:sldId id="526" r:id="rId19"/>
  </p:sldIdLst>
  <p:sldSz cx="9144000" cy="5143500" type="screen16x9"/>
  <p:notesSz cx="6858000" cy="9734550"/>
  <p:embeddedFontLst>
    <p:embeddedFont>
      <p:font typeface="DJB Scruffy Angel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5050"/>
    <a:srgbClr val="FF0066"/>
    <a:srgbClr val="FF3399"/>
    <a:srgbClr val="FF6699"/>
    <a:srgbClr val="CC0099"/>
    <a:srgbClr val="D70B59"/>
    <a:srgbClr val="4A452A"/>
    <a:srgbClr val="FF99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516" y="1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28" y="-108"/>
      </p:cViewPr>
      <p:guideLst>
        <p:guide orient="horz" pos="30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E0974F10-44F9-416B-A983-B72AD9135D0A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246133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654D6C63-200C-4C39-B0CE-D310DF05AE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80041C3-9F39-4DE2-8A28-4180A26F2FBD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730250"/>
            <a:ext cx="64897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246133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CED5EC6-0209-4A15-BCC8-C1D995ACAA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89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5EC6-0209-4A15-BCC8-C1D995ACAA3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76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1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6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56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87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64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58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58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42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1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1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6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75A0-24E0-47C7-ADAB-5C9E54BC71B2}" type="datetimeFigureOut">
              <a:rPr lang="pt-BR" smtClean="0"/>
              <a:pPr/>
              <a:t>27/02/2019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50F5-918F-4E8F-BF3E-8F1B3371DA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0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o Sans Std"/>
          <a:ea typeface="+mn-ea"/>
          <a:cs typeface="Neo Sans Std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Neo Sans Std"/>
          <a:ea typeface="+mn-ea"/>
          <a:cs typeface="Neo Sans Std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Std"/>
          <a:ea typeface="+mn-ea"/>
          <a:cs typeface="Neo Sans Std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Neo Sans Std"/>
          <a:ea typeface="+mn-ea"/>
          <a:cs typeface="Neo Sans Std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Neo Sans Std"/>
          <a:ea typeface="+mn-ea"/>
          <a:cs typeface="Neo Sans St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25348" y="-10709"/>
            <a:ext cx="9169348" cy="5205679"/>
            <a:chOff x="-25348" y="-10709"/>
            <a:chExt cx="9169348" cy="5205679"/>
          </a:xfrm>
        </p:grpSpPr>
        <p:pic>
          <p:nvPicPr>
            <p:cNvPr id="1028" name="Picture 4" descr="https://media.gettyimages.com/photos/word-pr-in-front-of-kiosk-for-selling-newspapers-and-magazines-hands-picture-id578184093?k=6&amp;m=578184093&amp;s=170667a&amp;w=0&amp;h=f48Dhy_EtdeznqLGM3cIbRSpPFR8_kzd8V86zd3OjwY=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53" b="-852"/>
            <a:stretch/>
          </p:blipFill>
          <p:spPr bwMode="auto">
            <a:xfrm>
              <a:off x="-25348" y="0"/>
              <a:ext cx="9169348" cy="519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-25348" y="-10709"/>
              <a:ext cx="9169348" cy="51435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902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655272" y="2227775"/>
            <a:ext cx="6049477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kern="400" dirty="0" smtClean="0">
                <a:solidFill>
                  <a:schemeClr val="bg1"/>
                </a:solidFill>
                <a:latin typeface="+mj-lt"/>
              </a:rPr>
              <a:t>TEORIA E HISTÓRIA </a:t>
            </a:r>
          </a:p>
          <a:p>
            <a:pPr algn="ctr"/>
            <a:r>
              <a:rPr lang="pt-BR" sz="4400" b="1" kern="400" dirty="0" smtClean="0">
                <a:solidFill>
                  <a:schemeClr val="bg1"/>
                </a:solidFill>
                <a:latin typeface="+mj-lt"/>
              </a:rPr>
              <a:t>DAS RELAÇÕES PÚBLICAS</a:t>
            </a:r>
          </a:p>
          <a:p>
            <a:pPr algn="ctr"/>
            <a:r>
              <a:rPr lang="pt-BR" sz="4400" b="1" kern="400" dirty="0" smtClean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755576" y="4299942"/>
            <a:ext cx="784887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165894" y="4347023"/>
            <a:ext cx="502823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2800" kern="400" dirty="0" err="1" smtClean="0">
                <a:solidFill>
                  <a:schemeClr val="bg1"/>
                </a:solidFill>
                <a:latin typeface="+mj-lt"/>
              </a:rPr>
              <a:t>Profª</a:t>
            </a:r>
            <a:r>
              <a:rPr lang="pt-BR" sz="2800" kern="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kern="400" dirty="0" err="1" smtClean="0">
                <a:solidFill>
                  <a:schemeClr val="bg1"/>
                </a:solidFill>
                <a:latin typeface="+mj-lt"/>
              </a:rPr>
              <a:t>Drª</a:t>
            </a:r>
            <a:r>
              <a:rPr lang="pt-BR" sz="2800" kern="400" dirty="0" smtClean="0">
                <a:solidFill>
                  <a:schemeClr val="bg1"/>
                </a:solidFill>
                <a:latin typeface="+mj-lt"/>
              </a:rPr>
              <a:t> Maria Aparecida Ferrari</a:t>
            </a:r>
          </a:p>
        </p:txBody>
      </p:sp>
    </p:spTree>
    <p:extLst>
      <p:ext uri="{BB962C8B-B14F-4D97-AF65-F5344CB8AC3E}">
        <p14:creationId xmlns:p14="http://schemas.microsoft.com/office/powerpoint/2010/main" val="29047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5484" y="144214"/>
            <a:ext cx="83529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ORIENTAÇOES PARA PONTOS DE VISTA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6047" y="3435846"/>
            <a:ext cx="843303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Cada grupo participará de 1 Ponto de Vista;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Entrevista em vídeo com profissional especialista no assunto (05 a 07 minutos)</a:t>
            </a: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/>
              <a:t>Rápida contextualização oral em sala antes do vídeo (máximo de 10 minutos);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Grupo entregará uma semana antes a contextualização e as perguntas que farão parte da entrevista para validação da professora;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742786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24178"/>
              </p:ext>
            </p:extLst>
          </p:nvPr>
        </p:nvGraphicFramePr>
        <p:xfrm>
          <a:off x="287523" y="987574"/>
          <a:ext cx="85689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35"/>
                <a:gridCol w="598741"/>
                <a:gridCol w="857904"/>
                <a:gridCol w="6476672"/>
              </a:tblGrid>
              <a:tr h="125904"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Ponto de Vista</a:t>
                      </a:r>
                      <a:endParaRPr lang="pt-B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/>
                </a:tc>
              </a:tr>
              <a:tr h="22226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Aula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Data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Ordem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Tema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181724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6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08/04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8763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PV nº1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importância da </a:t>
                      </a:r>
                      <a:r>
                        <a:rPr lang="pt-BR" sz="12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ética na atividade </a:t>
                      </a: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Relações Públicas</a:t>
                      </a:r>
                    </a:p>
                  </a:txBody>
                  <a:tcPr marL="68580" marR="68580" marT="0" marB="0"/>
                </a:tc>
              </a:tr>
              <a:tr h="134216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9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29/04</a:t>
                      </a: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nº2</a:t>
                      </a: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Como lidar com a opinião pública e meios de comunicação em situações de crise</a:t>
                      </a:r>
                    </a:p>
                  </a:txBody>
                  <a:tcPr marL="68580" marR="68580" marT="0" marB="0"/>
                </a:tc>
              </a:tr>
              <a:tr h="207360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11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13/05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nº3</a:t>
                      </a: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Importância das Relações Públicas para a alta administração de uma empresa</a:t>
                      </a:r>
                    </a:p>
                  </a:txBody>
                  <a:tcPr marL="68580" marR="68580" marT="0" marB="0"/>
                </a:tc>
              </a:tr>
              <a:tr h="208496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13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27/05</a:t>
                      </a: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 que as RP na AL não tiveram a mesma trajetória que nos EUA? Papel das entidades da região</a:t>
                      </a:r>
                    </a:p>
                  </a:txBody>
                  <a:tcPr marL="68580" marR="68580" marT="0" marB="0"/>
                </a:tc>
              </a:tr>
              <a:tr h="173060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14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03/06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PVnº5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Regulamentação/</a:t>
                      </a:r>
                      <a:r>
                        <a:rPr lang="pt-BR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Conferp</a:t>
                      </a: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pt-BR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Conrerp</a:t>
                      </a: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-SP - Legitimidade </a:t>
                      </a: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 Legalidade</a:t>
                      </a:r>
                    </a:p>
                  </a:txBody>
                  <a:tcPr marL="68580" marR="68580" marT="0" marB="0"/>
                </a:tc>
              </a:tr>
              <a:tr h="173060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15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10/06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Pape</a:t>
                      </a:r>
                      <a:r>
                        <a:rPr lang="pt-B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 do profissional de RP diante das </a:t>
                      </a:r>
                      <a:r>
                        <a:rPr lang="pt-BR" sz="12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fakenews</a:t>
                      </a:r>
                      <a:endParaRPr lang="pt-BR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5484" y="144214"/>
            <a:ext cx="83529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ORIENTAÇOES PARA PROJETO CONEXÃO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6382" y="792455"/>
            <a:ext cx="8433031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dirty="0"/>
              <a:t>Os grupos farão umas análise da estrutura de um departamento de comunicação e dos modelos de prática de Relações Públicas.</a:t>
            </a:r>
          </a:p>
          <a:p>
            <a:endParaRPr lang="pt-BR" sz="1700" dirty="0" smtClean="0"/>
          </a:p>
          <a:p>
            <a:r>
              <a:rPr lang="pt-BR" sz="1700" dirty="0" smtClean="0"/>
              <a:t>Trata-se de um trabalho prático que visa oferecer a oportunidade de </a:t>
            </a:r>
            <a:r>
              <a:rPr lang="pt-BR" sz="1600" dirty="0" smtClean="0"/>
              <a:t>conhecer </a:t>
            </a:r>
            <a:r>
              <a:rPr lang="pt-BR" sz="1600" dirty="0"/>
              <a:t>a estrutura do Departamento de </a:t>
            </a:r>
            <a:r>
              <a:rPr lang="pt-BR" sz="1600" dirty="0" smtClean="0"/>
              <a:t>Comunicação real, </a:t>
            </a:r>
            <a:r>
              <a:rPr lang="pt-BR" sz="1600" dirty="0"/>
              <a:t>seu planejamento, ações desenvolvidas e os modelos de práticas de Relações Públicas </a:t>
            </a:r>
            <a:r>
              <a:rPr lang="pt-BR" sz="1600" dirty="0" smtClean="0"/>
              <a:t>desenvolvidas.</a:t>
            </a:r>
          </a:p>
          <a:p>
            <a:endParaRPr lang="pt-BR" sz="1600" dirty="0"/>
          </a:p>
          <a:p>
            <a:pPr lvl="0"/>
            <a:r>
              <a:rPr lang="pt-BR" sz="1600" dirty="0" smtClean="0"/>
              <a:t>O levantamento </a:t>
            </a:r>
            <a:r>
              <a:rPr lang="pt-BR" sz="1600" dirty="0"/>
              <a:t>de informações será feito por meio de: </a:t>
            </a:r>
          </a:p>
          <a:p>
            <a:r>
              <a:rPr lang="pt-BR" sz="1600" dirty="0"/>
              <a:t> </a:t>
            </a:r>
            <a:r>
              <a:rPr lang="pt-BR" sz="1600" dirty="0" smtClean="0"/>
              <a:t>- Visitas </a:t>
            </a:r>
            <a:r>
              <a:rPr lang="pt-BR" sz="1600" dirty="0"/>
              <a:t>às empresas;</a:t>
            </a:r>
          </a:p>
          <a:p>
            <a:pPr lvl="0"/>
            <a:r>
              <a:rPr lang="pt-BR" sz="1600" dirty="0" smtClean="0"/>
              <a:t>- Recopilação </a:t>
            </a:r>
            <a:r>
              <a:rPr lang="pt-BR" sz="1600" dirty="0"/>
              <a:t>e análise de materiais institucionais (Internet, folhetos, relatório anual, revistas, boletim, etc.); </a:t>
            </a:r>
          </a:p>
          <a:p>
            <a:pPr lvl="0"/>
            <a:r>
              <a:rPr lang="pt-BR" sz="1600" dirty="0" smtClean="0"/>
              <a:t>- Entrevistas </a:t>
            </a:r>
            <a:r>
              <a:rPr lang="pt-BR" sz="1600" dirty="0"/>
              <a:t>com o responsável pelo departamento de comunicação e outros funcionários para conhecer o planejamento, os procedimentos e desenvolvimento dos instrumentos de comunicação e a análise dos modelos de práticas de Relações Públicas</a:t>
            </a:r>
            <a:r>
              <a:rPr lang="pt-BR" sz="1600" dirty="0" smtClean="0"/>
              <a:t>.</a:t>
            </a:r>
          </a:p>
          <a:p>
            <a:pPr lvl="0"/>
            <a:endParaRPr lang="pt-BR" sz="1600" dirty="0" smtClean="0"/>
          </a:p>
          <a:p>
            <a:pPr lvl="0"/>
            <a:r>
              <a:rPr lang="pt-BR" sz="1600" b="1" dirty="0" smtClean="0"/>
              <a:t>DESAFIO</a:t>
            </a:r>
            <a:r>
              <a:rPr lang="pt-BR" sz="1600" dirty="0" smtClean="0"/>
              <a:t> – Participar de um evento corporativo</a:t>
            </a:r>
            <a:endParaRPr lang="pt-BR" sz="16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742786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09632"/>
              </p:ext>
            </p:extLst>
          </p:nvPr>
        </p:nvGraphicFramePr>
        <p:xfrm>
          <a:off x="395536" y="123478"/>
          <a:ext cx="8206846" cy="4846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450"/>
                <a:gridCol w="6181396"/>
              </a:tblGrid>
              <a:tr h="7022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Times New Roman"/>
                        </a:rPr>
                        <a:t>CONEXÃO – Fases</a:t>
                      </a:r>
                      <a:r>
                        <a:rPr lang="pt-BR" sz="2000" baseline="0" dirty="0" smtClean="0">
                          <a:effectLst/>
                          <a:latin typeface="+mn-lt"/>
                          <a:ea typeface="Times New Roman"/>
                        </a:rPr>
                        <a:t>,  datas e formato das entregas</a:t>
                      </a:r>
                      <a:endParaRPr lang="pt-B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64" marR="381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4" marR="38164" marT="0" marB="0"/>
                </a:tc>
              </a:tr>
              <a:tr h="1025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Dia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</a:rPr>
                        <a:t>08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de abril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Aula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</a:rPr>
                        <a:t>6 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AQUECIMENTO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DADOS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INICIAIS DA EMPRESA 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– 1,0 ponto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Trazer os dados básicos da empresa escolhida: nome da empresa, setor, nacional/multinacional, número de empregados no Brasil, nome do responsável do departamento de Comunicação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</a:rPr>
                        <a:t>1,0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ponto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4" marR="38164" marT="0" marB="0"/>
                </a:tc>
              </a:tr>
              <a:tr h="744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j-lt"/>
                          <a:ea typeface="Times New Roman"/>
                        </a:rPr>
                        <a:t>Dia 6 de maio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j-lt"/>
                          <a:ea typeface="Times New Roman"/>
                        </a:rPr>
                        <a:t>Aula</a:t>
                      </a:r>
                      <a:r>
                        <a:rPr lang="pt-BR" sz="1800" baseline="0" dirty="0" smtClean="0">
                          <a:effectLst/>
                          <a:latin typeface="+mj-lt"/>
                          <a:ea typeface="Times New Roman"/>
                        </a:rPr>
                        <a:t> 10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1ª ENTREGA DO TRABALHO  - 3,0 pontos</a:t>
                      </a:r>
                      <a:endParaRPr lang="pt-B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1ª parte do roteiro: Perfil da empresa e do entrevistado </a:t>
                      </a:r>
                    </a:p>
                    <a:p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2ª parte do roteiro: Classificação de Públicos</a:t>
                      </a:r>
                    </a:p>
                  </a:txBody>
                  <a:tcPr marL="38164" marR="38164" marT="0" marB="0"/>
                </a:tc>
              </a:tr>
              <a:tr h="86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Dia 03 de junho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Aula 14</a:t>
                      </a:r>
                      <a:endParaRPr lang="pt-BR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2ª ENTREGA DO TRABALHO – 3,0 Pontos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3ª parte do roteiro: Planejamento de comunicação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4ª parte do roteiro: Instrumentos de comunicação utilizados nos programas de Relações Públicas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 3,0 pontos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</a:endParaRPr>
                    </a:p>
                  </a:txBody>
                  <a:tcPr marL="38164" marR="38164" marT="0" marB="0"/>
                </a:tc>
              </a:tr>
              <a:tr h="105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Dia </a:t>
                      </a:r>
                      <a:r>
                        <a:rPr lang="pt-BR" sz="1800" dirty="0" smtClean="0">
                          <a:effectLst/>
                        </a:rPr>
                        <a:t>24 </a:t>
                      </a:r>
                      <a:r>
                        <a:rPr lang="pt-BR" sz="1800" dirty="0">
                          <a:effectLst/>
                        </a:rPr>
                        <a:t>de junho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Aula </a:t>
                      </a:r>
                      <a:r>
                        <a:rPr lang="pt-BR" sz="1800" dirty="0" smtClean="0">
                          <a:effectLst/>
                        </a:rPr>
                        <a:t>17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4" marR="381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3ª</a:t>
                      </a:r>
                      <a:r>
                        <a:rPr lang="pt-BR" sz="1200" b="1" dirty="0">
                          <a:effectLst/>
                        </a:rPr>
                        <a:t>. ENTREGA DO TRABALHO </a:t>
                      </a:r>
                      <a:r>
                        <a:rPr lang="pt-BR" sz="1200" b="1" dirty="0" smtClean="0">
                          <a:effectLst/>
                        </a:rPr>
                        <a:t> - 3,0 pontos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5ª parte do roteiro: Modelos de práticas de Relações Públicas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6ª </a:t>
                      </a:r>
                      <a:r>
                        <a:rPr lang="pt-BR" sz="1200" dirty="0" smtClean="0">
                          <a:effectLst/>
                        </a:rPr>
                        <a:t>parte do roteiro: 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Acompanhamento de um evento/atividade do </a:t>
                      </a:r>
                      <a:r>
                        <a:rPr lang="pt-B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dpto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 Comunicação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7ª parte </a:t>
                      </a:r>
                      <a:r>
                        <a:rPr lang="pt-BR" sz="1200" dirty="0">
                          <a:effectLst/>
                        </a:rPr>
                        <a:t>do roteiro: </a:t>
                      </a:r>
                      <a:r>
                        <a:rPr lang="pt-BR" sz="1200" dirty="0" smtClean="0">
                          <a:effectLst/>
                        </a:rPr>
                        <a:t>Conclusão</a:t>
                      </a:r>
                      <a:endParaRPr lang="pt-BR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3,0 pontos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r>
                        <a:rPr lang="pt-BR" sz="1200" dirty="0" smtClean="0">
                          <a:effectLst/>
                        </a:rPr>
                        <a:t>*</a:t>
                      </a:r>
                      <a:r>
                        <a:rPr lang="pt-BR" sz="1200" b="1" dirty="0">
                          <a:effectLst/>
                        </a:rPr>
                        <a:t>Entregar trabalho completo (Partes 1 a </a:t>
                      </a:r>
                      <a:r>
                        <a:rPr lang="pt-BR" sz="1200" b="1" dirty="0" smtClean="0">
                          <a:effectLst/>
                        </a:rPr>
                        <a:t>7) – impresso e apresentação oral </a:t>
                      </a:r>
                      <a:endParaRPr lang="pt-BR" sz="1200" b="1" dirty="0">
                        <a:effectLst/>
                      </a:endParaRPr>
                    </a:p>
                  </a:txBody>
                  <a:tcPr marL="38164" marR="381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1911"/>
            <a:ext cx="83529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AVALIAÇÃO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42196" y="1795522"/>
            <a:ext cx="6912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Trabalho CONEXÃO - em grupo                             =             10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233067" y="2440676"/>
            <a:ext cx="6292898" cy="1070844"/>
            <a:chOff x="1233067" y="2440676"/>
            <a:chExt cx="6292898" cy="1070844"/>
          </a:xfrm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5132115" y="2478206"/>
              <a:ext cx="277415" cy="1033314"/>
            </a:xfrm>
            <a:prstGeom prst="rightBrace">
              <a:avLst>
                <a:gd name="adj1" fmla="val 378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868091" y="2478206"/>
              <a:ext cx="2495997" cy="90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- Prova Individual = 5,0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- Ponto de Vista = 3,0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kumimoji="0" lang="pt-BR" altLang="pt-BR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Quiz</a:t>
              </a: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= 2,0 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33067" y="2503408"/>
              <a:ext cx="1464442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Participação em sala de aula</a:t>
              </a: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endPara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841579" y="2760633"/>
              <a:ext cx="6762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=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6849690" y="2752249"/>
              <a:ext cx="676275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pt-BR" alt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AutoShape 5"/>
            <p:cNvSpPr>
              <a:spLocks/>
            </p:cNvSpPr>
            <p:nvPr/>
          </p:nvSpPr>
          <p:spPr bwMode="auto">
            <a:xfrm>
              <a:off x="2558801" y="2440676"/>
              <a:ext cx="277415" cy="1033314"/>
            </a:xfrm>
            <a:prstGeom prst="rightBrace">
              <a:avLst>
                <a:gd name="adj1" fmla="val 378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164902" y="3915211"/>
            <a:ext cx="681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Média:</a:t>
            </a:r>
            <a:r>
              <a:rPr lang="pt-BR" dirty="0"/>
              <a:t> Nota do trabalho Conexão + Participação  em sala de aula</a:t>
            </a:r>
          </a:p>
        </p:txBody>
      </p:sp>
    </p:spTree>
    <p:extLst>
      <p:ext uri="{BB962C8B-B14F-4D97-AF65-F5344CB8AC3E}">
        <p14:creationId xmlns:p14="http://schemas.microsoft.com/office/powerpoint/2010/main" val="32159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139702"/>
            <a:ext cx="8352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Relações Públicas, Marketing, Propaganda, Jornalismo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268225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724128" y="2827142"/>
            <a:ext cx="28083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Fábio França</a:t>
            </a:r>
          </a:p>
        </p:txBody>
      </p:sp>
    </p:spTree>
    <p:extLst>
      <p:ext uri="{BB962C8B-B14F-4D97-AF65-F5344CB8AC3E}">
        <p14:creationId xmlns:p14="http://schemas.microsoft.com/office/powerpoint/2010/main" val="10873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45022"/>
            <a:ext cx="8352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Relações Públicas, Marketing, Propaganda, Jornalismo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468550"/>
            <a:ext cx="855880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/>
              <a:t>Relações públicas 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É a </a:t>
            </a:r>
            <a:r>
              <a:rPr lang="pt-BR" dirty="0"/>
              <a:t>prática de gestão da comunicação, com atenção a todos os públicos que têm ou podem vir a ter relacionamento com a organização (marca, entidade, empresa, figura pública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/>
              <a:t>O profissional de relações públicas é aquele que planeja, desenvolve e executa estratégias, programas e ações de comunicação voltadas ao fortalecimento das relações de maneira ampla. É o profissional que está atento às questões ligadas à imagem e à reputação do cliente perante a opinião pública.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45022"/>
            <a:ext cx="8352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Relações Públicas, Marketing, Propaganda, Jornalismo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37385" y="1275606"/>
            <a:ext cx="73811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 smtClean="0"/>
              <a:t>Marketing</a:t>
            </a:r>
          </a:p>
          <a:p>
            <a:endParaRPr lang="pt-BR" dirty="0"/>
          </a:p>
          <a:p>
            <a:r>
              <a:rPr lang="pt-BR" dirty="0" smtClean="0"/>
              <a:t>Estuda </a:t>
            </a:r>
            <a:r>
              <a:rPr lang="pt-BR" dirty="0"/>
              <a:t>as causas e os mecanismos que regem as relações de troca (bens, serviços ou ideias) e pretende que o resultado de uma relação seja uma transação (venda) satisfatória para todas as partes que participam no processo.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6942" y="3225339"/>
            <a:ext cx="738164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 smtClean="0"/>
              <a:t>Propaganda</a:t>
            </a:r>
          </a:p>
          <a:p>
            <a:endParaRPr lang="pt-BR" dirty="0"/>
          </a:p>
          <a:p>
            <a:r>
              <a:rPr lang="pt-BR" dirty="0" smtClean="0"/>
              <a:t>É a comunicação </a:t>
            </a:r>
            <a:r>
              <a:rPr lang="pt-BR" dirty="0"/>
              <a:t>que tem como objetivo incentivar a atitude de um determinado </a:t>
            </a:r>
            <a:r>
              <a:rPr lang="pt-BR" dirty="0" smtClean="0"/>
              <a:t>público. A propaganda </a:t>
            </a:r>
            <a:r>
              <a:rPr lang="pt-BR" dirty="0"/>
              <a:t>é produto de uma estratégia de </a:t>
            </a:r>
            <a:r>
              <a:rPr lang="pt-BR" dirty="0" smtClean="0"/>
              <a:t>marketing.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45022"/>
            <a:ext cx="8352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Relações Públicas, Marketing, Propaganda, Jornalismo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363" y="1419622"/>
            <a:ext cx="850725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b="1" dirty="0" smtClean="0"/>
              <a:t>Jornalismo </a:t>
            </a:r>
          </a:p>
          <a:p>
            <a:endParaRPr lang="pt-BR" dirty="0"/>
          </a:p>
          <a:p>
            <a:r>
              <a:rPr lang="pt-BR" dirty="0" smtClean="0"/>
              <a:t>Informa pessoas </a:t>
            </a:r>
            <a:r>
              <a:rPr lang="pt-BR" dirty="0"/>
              <a:t>sobre fatos relevantes e de interesse público. </a:t>
            </a:r>
            <a:r>
              <a:rPr lang="pt-BR" dirty="0" smtClean="0"/>
              <a:t>Utiliza da </a:t>
            </a:r>
            <a:r>
              <a:rPr lang="pt-BR" dirty="0"/>
              <a:t>mídia (revista, rádio, TV, jornal, internet entre outros meios) como estratégia para alcançar o público desejado e para dar visibilidade à informação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Entre seus “produtos” estão: - artigo</a:t>
            </a:r>
            <a:r>
              <a:rPr lang="pt-BR" dirty="0" smtClean="0"/>
              <a:t>, </a:t>
            </a:r>
            <a:r>
              <a:rPr lang="pt-BR" b="1" dirty="0" smtClean="0"/>
              <a:t>reportagem, coluna</a:t>
            </a:r>
            <a:r>
              <a:rPr lang="pt-BR" dirty="0"/>
              <a:t>, </a:t>
            </a:r>
            <a:r>
              <a:rPr lang="pt-BR" b="1" dirty="0"/>
              <a:t>crônica</a:t>
            </a:r>
            <a:r>
              <a:rPr lang="pt-BR" dirty="0"/>
              <a:t> </a:t>
            </a:r>
            <a:r>
              <a:rPr lang="pt-BR" dirty="0" smtClean="0"/>
              <a:t>, </a:t>
            </a:r>
            <a:r>
              <a:rPr lang="pt-BR" b="1" dirty="0" smtClean="0"/>
              <a:t>editorial</a:t>
            </a:r>
            <a:r>
              <a:rPr lang="pt-BR" dirty="0"/>
              <a:t> 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139702"/>
            <a:ext cx="83529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75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8849" y="310869"/>
            <a:ext cx="221002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AGENDA</a:t>
            </a:r>
          </a:p>
        </p:txBody>
      </p:sp>
      <p:pic>
        <p:nvPicPr>
          <p:cNvPr id="2050" name="Picture 2" descr="paper pencil work touch business usb Free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/>
          <a:stretch/>
        </p:blipFill>
        <p:spPr bwMode="auto">
          <a:xfrm>
            <a:off x="4892634" y="1"/>
            <a:ext cx="42750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18987"/>
            <a:ext cx="5858934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Boas Vindas</a:t>
            </a:r>
          </a:p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Apresentação alunos</a:t>
            </a:r>
          </a:p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Apresentação professora</a:t>
            </a:r>
          </a:p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Apresentação da disciplina</a:t>
            </a:r>
          </a:p>
          <a:p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Apresentação do livro base</a:t>
            </a:r>
          </a:p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Eleição representante de sala</a:t>
            </a:r>
          </a:p>
          <a:p>
            <a:endParaRPr lang="pt-BR" sz="1100" kern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100" kern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Formação dos grupos de trabalho</a:t>
            </a:r>
          </a:p>
          <a:p>
            <a:r>
              <a:rPr lang="pt-BR" sz="2000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Leitura e discussão: 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FRANÇA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Fábio. Relações Públicas, Marketing, Propaganda, Jornalismo</a:t>
            </a:r>
            <a:endParaRPr lang="pt-BR" sz="2000" kern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987574"/>
            <a:ext cx="44250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4855"/>
            <a:ext cx="84969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BOAS VINDAS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1521285"/>
            <a:ext cx="453650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ALUNO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pratica a atividade de assistir aula = atividade COLETIVA e PASSIVA.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ESTUDANTE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pratica a atividade de estudar = atividade INDIVIDUAL e ATIVA.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kern="400" dirty="0" smtClean="0">
              <a:solidFill>
                <a:schemeClr val="tx1">
                  <a:lumMod val="75000"/>
                  <a:lumOff val="25000"/>
                </a:schemeClr>
              </a:solidFill>
              <a:latin typeface="DJB Scruffy Angel" panose="02000500000000000000" pitchFamily="2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81369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ompartilhar Ícone grát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4994" flipH="1">
            <a:off x="190563" y="2078742"/>
            <a:ext cx="1445261" cy="14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1911"/>
            <a:ext cx="83529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APRESENTAÇÃO ALUNOS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419130"/>
            <a:ext cx="69127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Nome / Idade / De onde veio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que escolheu esse curso/essa disciplina?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 sua expectativa em relação ao curso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95536" y="2715766"/>
            <a:ext cx="83529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APRESENTAÇÃO PROFESSORA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467544" y="3381429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20042" y="3479665"/>
            <a:ext cx="69127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Nome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Formação</a:t>
            </a: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Expectativa em relação aos alunos</a:t>
            </a:r>
          </a:p>
        </p:txBody>
      </p:sp>
    </p:spTree>
    <p:extLst>
      <p:ext uri="{BB962C8B-B14F-4D97-AF65-F5344CB8AC3E}">
        <p14:creationId xmlns:p14="http://schemas.microsoft.com/office/powerpoint/2010/main" val="36184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39301"/>
              </p:ext>
            </p:extLst>
          </p:nvPr>
        </p:nvGraphicFramePr>
        <p:xfrm>
          <a:off x="323528" y="267494"/>
          <a:ext cx="839740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677"/>
                <a:gridCol w="1584177"/>
                <a:gridCol w="496855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QUADRO DE COMPETÊNCIAS</a:t>
                      </a:r>
                      <a:endParaRPr lang="pt-BR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CONHECIMENTOS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Saber teórico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 Saber planejar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 Saber integrar conhecimento</a:t>
                      </a:r>
                    </a:p>
                    <a:p>
                      <a:r>
                        <a:rPr lang="pt-BR" sz="1600" dirty="0" smtClean="0"/>
                        <a:t>- Saber analisar cenários </a:t>
                      </a:r>
                    </a:p>
                    <a:p>
                      <a:r>
                        <a:rPr lang="pt-BR" sz="1600" dirty="0" smtClean="0"/>
                        <a:t>- saber mapear públicos</a:t>
                      </a:r>
                    </a:p>
                    <a:p>
                      <a:r>
                        <a:rPr lang="pt-BR" sz="1600" dirty="0" smtClean="0"/>
                        <a:t>- Saber administrar conflitos</a:t>
                      </a:r>
                    </a:p>
                    <a:p>
                      <a:r>
                        <a:rPr lang="pt-BR" sz="1600" dirty="0" smtClean="0"/>
                        <a:t>- Saber ser ético</a:t>
                      </a:r>
                      <a:endParaRPr lang="pt-BR" sz="1600" dirty="0"/>
                    </a:p>
                  </a:txBody>
                  <a:tcPr anchor="ctr"/>
                </a:tc>
              </a:tr>
              <a:tr h="109901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HABILIDADES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Saber fazer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400" dirty="0" smtClean="0"/>
                        <a:t>- Saber falar bem oralmente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400" dirty="0" smtClean="0"/>
                        <a:t>- Saber relacionar conceitos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400" dirty="0" smtClean="0"/>
                        <a:t>- Saber falar outros idiomas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400" dirty="0" smtClean="0"/>
                        <a:t>- Saber produzir um bom texto</a:t>
                      </a:r>
                    </a:p>
                    <a:p>
                      <a:r>
                        <a:rPr lang="pt-BR" sz="1600" dirty="0" smtClean="0"/>
                        <a:t>- Se relacionar bem</a:t>
                      </a:r>
                      <a:r>
                        <a:rPr lang="pt-BR" sz="1600" baseline="0" dirty="0" smtClean="0"/>
                        <a:t> com os públicos de interesse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ATITUDES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Saber fazer acontecer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 - Ser </a:t>
                      </a:r>
                      <a:r>
                        <a:rPr lang="pt-BR" sz="1600" dirty="0" err="1" smtClean="0"/>
                        <a:t>pró-ativo</a:t>
                      </a:r>
                      <a:r>
                        <a:rPr lang="pt-BR" sz="1600" dirty="0" smtClean="0"/>
                        <a:t> e ágil</a:t>
                      </a:r>
                    </a:p>
                    <a:p>
                      <a:r>
                        <a:rPr lang="pt-BR" sz="1600" dirty="0" smtClean="0"/>
                        <a:t> - Ser criativo</a:t>
                      </a:r>
                    </a:p>
                    <a:p>
                      <a:r>
                        <a:rPr lang="pt-BR" sz="1600" dirty="0" smtClean="0"/>
                        <a:t> - </a:t>
                      </a:r>
                      <a:r>
                        <a:rPr lang="pt-BR" sz="1600" baseline="0" dirty="0" smtClean="0"/>
                        <a:t>Ser organizado e flexível</a:t>
                      </a:r>
                    </a:p>
                    <a:p>
                      <a:r>
                        <a:rPr lang="pt-BR" sz="1600" baseline="0" dirty="0" smtClean="0"/>
                        <a:t> - Trabalhar em equipe</a:t>
                      </a:r>
                      <a:endParaRPr lang="pt-B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21911"/>
            <a:ext cx="83529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APRESENTAÇÃO DO CURSO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5484" y="1275606"/>
            <a:ext cx="843303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Apresentar a teoria e os conceitos fundamentais do processo de Relações Públicas, como função estratégica para a formação do conceito institucional das organizações;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Conhecer e estudar os principais conceitos sobre os agrupamentos humanos (multidão, massa e público) e verificar como eles são classificados e encontrados nos relacionamentos mantidos entre as organizações e seus públicos;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Aprender a identificar, categorizar e analisar as informações organizacionais para conhecer as necessidades comunicacionais dos diferentes públicos das organizações;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Identificar e analisar as diferentes possibilidades de desenvolver programas de Relações Públicas, em diferentes níveis da organização e da sociedade como um todo.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8180"/>
              </p:ext>
            </p:extLst>
          </p:nvPr>
        </p:nvGraphicFramePr>
        <p:xfrm>
          <a:off x="107505" y="120994"/>
          <a:ext cx="8712969" cy="489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14"/>
                <a:gridCol w="629889"/>
                <a:gridCol w="4689173"/>
                <a:gridCol w="2903993"/>
              </a:tblGrid>
              <a:tr h="197912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PROGRAMAÇÃO DA</a:t>
                      </a:r>
                      <a:r>
                        <a:rPr lang="pt-BR" sz="1400" b="1" baseline="0" dirty="0" smtClean="0"/>
                        <a:t> DISCIPLINA</a:t>
                      </a:r>
                      <a:endParaRPr lang="pt-B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/>
                </a:tc>
              </a:tr>
              <a:tr h="222261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Aula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Data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Tema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/>
                        <a:t>Atividade</a:t>
                      </a:r>
                      <a:endParaRPr lang="pt-BR" sz="1200" b="1" dirty="0"/>
                    </a:p>
                  </a:txBody>
                  <a:tcPr anchor="ctr"/>
                </a:tc>
              </a:tr>
              <a:tr h="235973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25/02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da disciplina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545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2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11/03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76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Globalização, análise de cenário, cultura e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comunicação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8763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Lista Grupos</a:t>
                      </a:r>
                      <a:r>
                        <a:rPr lang="pt-B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trabalho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3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18/03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Ética e Relações Públicas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4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25/03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Uma </a:t>
                      </a: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rede teórica de Relações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Públicas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16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5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01/04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Relações Públicas: conceito e função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1724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6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08/04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Multidão, massa, público e opinião pública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8763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do Ponto de Vista nº1</a:t>
                      </a:r>
                    </a:p>
                  </a:txBody>
                  <a:tcPr marL="68580" marR="68580" marT="0" marB="0" anchor="ctr"/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7</a:t>
                      </a:r>
                      <a:endParaRPr lang="pt-BR" sz="105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16/04</a:t>
                      </a:r>
                      <a:endParaRPr lang="pt-BR" sz="105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SEMANA SANTA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9652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8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22/04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Tipologia de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públicos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216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9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29/04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Modelos de prática de RP e papéis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desempenhados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do Ponto de Vista nº2</a:t>
                      </a: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788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10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06/05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Contexto histórico das RP nos Estados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Unidos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Quiz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36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11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13/05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Contexto histórico das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RP </a:t>
                      </a: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 Europa e na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Ásia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Apresentação do Ponto de Vista nº3</a:t>
                      </a:r>
                      <a:endParaRPr lang="pt-BR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924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12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20/05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Contexto histórico das RP na América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Latina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496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13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27/05</a:t>
                      </a:r>
                      <a:endParaRPr lang="pt-BR" sz="105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Relações Públicas no Brasil – da lei 5.377 à visão contemporânea da 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atividade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Apresentação do Ponto de Vista nº4</a:t>
                      </a:r>
                    </a:p>
                  </a:txBody>
                  <a:tcPr marL="68580" marR="68580" marT="0" marB="0" anchor="ctr"/>
                </a:tc>
              </a:tr>
              <a:tr h="17306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14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03/06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Teoria Geral de Relações Públicas (PARTE 1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Apresentação do Ponto de Vista nº5</a:t>
                      </a:r>
                    </a:p>
                  </a:txBody>
                  <a:tcPr marL="68580" marR="68580" marT="0" marB="0" anchor="ctr"/>
                </a:tc>
              </a:tr>
              <a:tr h="209632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15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10/06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Teoria Geral de Relações Públicas (PARTE 2</a:t>
                      </a: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Quiz</a:t>
                      </a:r>
                      <a:r>
                        <a:rPr lang="pt-BR" sz="11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 / </a:t>
                      </a:r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Apresentação do Ponto de Vista nº</a:t>
                      </a:r>
                      <a:r>
                        <a:rPr lang="pt-B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6</a:t>
                      </a: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16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17/06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Prova Final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760">
                <a:tc>
                  <a:txBody>
                    <a:bodyPr/>
                    <a:lstStyle/>
                    <a:p>
                      <a:r>
                        <a:rPr lang="pt-BR" sz="1050" b="0" dirty="0" smtClean="0"/>
                        <a:t>17</a:t>
                      </a:r>
                      <a:endParaRPr lang="pt-BR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24/06</a:t>
                      </a:r>
                      <a:endParaRPr lang="pt-BR" sz="10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do trabalho Conexão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7"/>
          <p:cNvCxnSpPr/>
          <p:nvPr/>
        </p:nvCxnSpPr>
        <p:spPr>
          <a:xfrm>
            <a:off x="6153631" y="2523300"/>
            <a:ext cx="0" cy="415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041427" y="2533320"/>
            <a:ext cx="0" cy="415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194754" y="3477219"/>
            <a:ext cx="0" cy="415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95536" y="321911"/>
            <a:ext cx="83529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4400" b="1" kern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Estrutura das aulas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987574"/>
            <a:ext cx="79208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1744465" y="2721863"/>
            <a:ext cx="26642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50402" y="3677422"/>
            <a:ext cx="26642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95686" y="1596992"/>
            <a:ext cx="257372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e compreensão do conteúdo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92999" y="2887075"/>
            <a:ext cx="21602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kern="400" dirty="0" smtClean="0">
                <a:solidFill>
                  <a:schemeClr val="bg2"/>
                </a:solidFill>
              </a:rPr>
              <a:t>Aula Expositiva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44465" y="3842633"/>
            <a:ext cx="26642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kern="400" dirty="0" smtClean="0">
                <a:solidFill>
                  <a:schemeClr val="bg2"/>
                </a:solidFill>
              </a:rPr>
              <a:t>Discussão em grupo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815546" y="2748865"/>
            <a:ext cx="26642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821483" y="3704424"/>
            <a:ext cx="26642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771718" y="2821743"/>
            <a:ext cx="27638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kern="400" dirty="0" smtClean="0">
                <a:solidFill>
                  <a:schemeClr val="bg2"/>
                </a:solidFill>
              </a:rPr>
              <a:t>Apresentações grupos e/ou fechamento dos temas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821482" y="3684969"/>
            <a:ext cx="26583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kern="400" dirty="0" smtClean="0">
                <a:solidFill>
                  <a:schemeClr val="bg2"/>
                </a:solidFill>
              </a:rPr>
              <a:t>Orientações  gerais</a:t>
            </a:r>
          </a:p>
          <a:p>
            <a:pPr algn="ctr"/>
            <a:r>
              <a:rPr lang="pt-BR" sz="2400" kern="400" dirty="0" smtClean="0">
                <a:solidFill>
                  <a:schemeClr val="bg2"/>
                </a:solidFill>
              </a:rPr>
              <a:t>e  Conexão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980230" y="1606938"/>
            <a:ext cx="24290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kern="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 e orientações posteriores</a:t>
            </a:r>
          </a:p>
        </p:txBody>
      </p:sp>
      <p:pic>
        <p:nvPicPr>
          <p:cNvPr id="15" name="Picture 2" descr="Compartilhar Ícone grát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1622" flipH="1">
            <a:off x="7588055" y="3040074"/>
            <a:ext cx="701556" cy="7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77732" y="2582625"/>
            <a:ext cx="14667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19h30 às 21h00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3082550" y="3487239"/>
            <a:ext cx="0" cy="415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ompartilhar Ícone grát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2321" flipH="1" flipV="1">
            <a:off x="960981" y="3172543"/>
            <a:ext cx="701556" cy="7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7485779" y="2533320"/>
            <a:ext cx="14667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kern="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21h00 às 22h30</a:t>
            </a:r>
          </a:p>
        </p:txBody>
      </p:sp>
    </p:spTree>
    <p:extLst>
      <p:ext uri="{BB962C8B-B14F-4D97-AF65-F5344CB8AC3E}">
        <p14:creationId xmlns:p14="http://schemas.microsoft.com/office/powerpoint/2010/main" val="29993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81078"/>
              </p:ext>
            </p:extLst>
          </p:nvPr>
        </p:nvGraphicFramePr>
        <p:xfrm>
          <a:off x="251520" y="195486"/>
          <a:ext cx="8568953" cy="48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1080120"/>
                <a:gridCol w="2880320"/>
                <a:gridCol w="2952329"/>
              </a:tblGrid>
              <a:tr h="125904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FORMAÇÃO GRUPOS DE TRABALHO</a:t>
                      </a:r>
                      <a:endParaRPr lang="pt-B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 anchor="ctr"/>
                </a:tc>
              </a:tr>
              <a:tr h="22226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Aula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Data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Ordem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Tema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Formação</a:t>
                      </a:r>
                      <a:r>
                        <a:rPr lang="pt-BR" sz="2000" b="1" baseline="0" dirty="0" smtClean="0"/>
                        <a:t> do grupo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81724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6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08/04</a:t>
                      </a:r>
                      <a:endParaRPr lang="pt-B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8763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PV nº1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importância </a:t>
                      </a: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 ética na atividade </a:t>
                      </a: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Relações Públicas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Christian </a:t>
                      </a:r>
                      <a:r>
                        <a:rPr lang="pt-BR" sz="9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Delphino</a:t>
                      </a: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Julia  Saldanha;  Maria na P. Lima;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Luana Dias;  Victor Ramos; </a:t>
                      </a:r>
                      <a:r>
                        <a:rPr lang="pt-BR" sz="9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Maiala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Safira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21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9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29/04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nº2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Como lidar com a opinião pública e meios de comunicação em situações de crise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Lara Neves;  Leonardo David; Flavia </a:t>
                      </a:r>
                      <a:r>
                        <a:rPr lang="pt-BR" sz="9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Mikka</a:t>
                      </a: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Caroline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Vicentini; Kelly </a:t>
                      </a:r>
                      <a:r>
                        <a:rPr lang="pt-BR" sz="9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Miho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Allan M. Souza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736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11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13/05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nº3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Importância das Relações Públicas para a alta administração de uma empresa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Kevin Albuquerque;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Giovani S. Ruiz;  David Amaral; Júlia Perillo;  Mariana </a:t>
                      </a:r>
                      <a:r>
                        <a:rPr lang="pt-BR" sz="9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Togni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Gabriel Toledo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496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13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27/05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 que as RP na AL não tiveram a mesma trajetória que nos EUA? Papel das entidades da região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Isabela  </a:t>
                      </a:r>
                      <a:r>
                        <a:rPr lang="pt-BR" sz="9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Battel</a:t>
                      </a: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Gabriel Gregório;  Mateus  Ferrer;  Ana Luiza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Rosa; Beatriz Marcondes;  Tiago Pinheiro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306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14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03/06</a:t>
                      </a:r>
                      <a:endParaRPr lang="pt-B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Regulamentação/</a:t>
                      </a:r>
                      <a:r>
                        <a:rPr lang="pt-BR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Conferp</a:t>
                      </a: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pt-BR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Conrerp</a:t>
                      </a:r>
                      <a:r>
                        <a:rPr lang="pt-B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-SP - Legitimidade </a:t>
                      </a: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 Legalidade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Ludmila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Souza; Mariana Bento; Giovanna Rocha;  Bruna Ribeiro;  Giulia  </a:t>
                      </a:r>
                      <a:r>
                        <a:rPr lang="pt-BR" sz="9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Brandli</a:t>
                      </a:r>
                      <a:r>
                        <a:rPr lang="pt-BR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Felipe Fernandes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306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10/06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PV nº6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 deve ser o papel do profissional de RP diante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das </a:t>
                      </a:r>
                      <a:r>
                        <a:rPr lang="pt-BR" sz="16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fakenews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necessário)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1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2800" kern="400" dirty="0" smtClean="0">
            <a:solidFill>
              <a:schemeClr val="bg2"/>
            </a:solidFill>
            <a:latin typeface="DJB Scruffy Angel" panose="020005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13405</TotalTime>
  <Words>1453</Words>
  <Application>Microsoft Office PowerPoint</Application>
  <PresentationFormat>Apresentação na tela (16:9)</PresentationFormat>
  <Paragraphs>274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DJB Scruffy Angel</vt:lpstr>
      <vt:lpstr>Times New Roman</vt:lpstr>
      <vt:lpstr>Calibri</vt:lpstr>
      <vt:lpstr>Neo Sans Std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Weleda</dc:title>
  <dc:creator>Juliana Wruck</dc:creator>
  <cp:lastModifiedBy>Denise Pragana</cp:lastModifiedBy>
  <cp:revision>665</cp:revision>
  <cp:lastPrinted>2017-03-29T09:44:51Z</cp:lastPrinted>
  <dcterms:created xsi:type="dcterms:W3CDTF">2013-10-24T19:13:05Z</dcterms:created>
  <dcterms:modified xsi:type="dcterms:W3CDTF">2019-02-27T20:49:18Z</dcterms:modified>
</cp:coreProperties>
</file>