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9B7B7-9B79-49BC-9EC6-652EA19BBAE0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D50C6-04C4-4D8A-979A-44C5260F05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813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C42575-680E-4A04-B72E-C5DAE06D248A}" type="slidenum">
              <a:rPr lang="pt-BR" altLang="pt-BR" smtClean="0"/>
              <a:pPr/>
              <a:t>1</a:t>
            </a:fld>
            <a:endParaRPr lang="pt-BR" altLang="pt-BR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40307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AA64-CA6C-44E2-945E-EB1BBF8DEAF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08DE-B3C2-45BE-81E0-EA6CB6FED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493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AA64-CA6C-44E2-945E-EB1BBF8DEAF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08DE-B3C2-45BE-81E0-EA6CB6FED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23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AA64-CA6C-44E2-945E-EB1BBF8DEAF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08DE-B3C2-45BE-81E0-EA6CB6FED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2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AA64-CA6C-44E2-945E-EB1BBF8DEAF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08DE-B3C2-45BE-81E0-EA6CB6FED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55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AA64-CA6C-44E2-945E-EB1BBF8DEAF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08DE-B3C2-45BE-81E0-EA6CB6FED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015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AA64-CA6C-44E2-945E-EB1BBF8DEAF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08DE-B3C2-45BE-81E0-EA6CB6FED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58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AA64-CA6C-44E2-945E-EB1BBF8DEAF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08DE-B3C2-45BE-81E0-EA6CB6FED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3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AA64-CA6C-44E2-945E-EB1BBF8DEAF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08DE-B3C2-45BE-81E0-EA6CB6FED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47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AA64-CA6C-44E2-945E-EB1BBF8DEAF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08DE-B3C2-45BE-81E0-EA6CB6FED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23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AA64-CA6C-44E2-945E-EB1BBF8DEAF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08DE-B3C2-45BE-81E0-EA6CB6FED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35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AA64-CA6C-44E2-945E-EB1BBF8DEAF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08DE-B3C2-45BE-81E0-EA6CB6FED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39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FAA64-CA6C-44E2-945E-EB1BBF8DEAF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08DE-B3C2-45BE-81E0-EA6CB6FED1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95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19288" y="333376"/>
            <a:ext cx="8062912" cy="6335713"/>
          </a:xfrm>
        </p:spPr>
        <p:txBody>
          <a:bodyPr/>
          <a:lstStyle/>
          <a:p>
            <a:pPr marL="800100" lvl="1" indent="-34290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altLang="pt-BR" sz="2000"/>
              <a:t>Em relação à teoria da produção, analise as seguintes questões:</a:t>
            </a:r>
          </a:p>
          <a:p>
            <a:pPr marL="381000" indent="-381000">
              <a:lnSpc>
                <a:spcPct val="80000"/>
              </a:lnSpc>
              <a:buNone/>
            </a:pPr>
            <a:endParaRPr lang="pt-BR" altLang="pt-BR" sz="2000"/>
          </a:p>
          <a:p>
            <a:pPr marL="381000" indent="-381000">
              <a:lnSpc>
                <a:spcPct val="80000"/>
              </a:lnSpc>
              <a:buNone/>
            </a:pPr>
            <a:r>
              <a:rPr lang="pt-BR" altLang="pt-BR" sz="2000"/>
              <a:t>(0)Seja a função de produção </a:t>
            </a:r>
            <a:r>
              <a:rPr lang="pt-BR" altLang="pt-BR" sz="2000" i="1"/>
              <a:t>f</a:t>
            </a:r>
            <a:r>
              <a:rPr lang="pt-BR" altLang="pt-BR" sz="2000"/>
              <a:t>(</a:t>
            </a:r>
            <a:r>
              <a:rPr lang="pt-BR" altLang="pt-BR" sz="2000" i="1"/>
              <a:t>x</a:t>
            </a:r>
            <a:r>
              <a:rPr lang="pt-BR" altLang="pt-BR" sz="2000" baseline="-25000"/>
              <a:t>1</a:t>
            </a:r>
            <a:r>
              <a:rPr lang="pt-BR" altLang="pt-BR" sz="2000"/>
              <a:t>, </a:t>
            </a:r>
            <a:r>
              <a:rPr lang="pt-BR" altLang="pt-BR" sz="2000" i="1"/>
              <a:t>x</a:t>
            </a:r>
            <a:r>
              <a:rPr lang="pt-BR" altLang="pt-BR" sz="2000" baseline="-25000"/>
              <a:t>2</a:t>
            </a:r>
            <a:r>
              <a:rPr lang="pt-BR" altLang="pt-BR" sz="2000"/>
              <a:t>)=10 min{3</a:t>
            </a:r>
            <a:r>
              <a:rPr lang="pt-BR" altLang="pt-BR" sz="2000" i="1"/>
              <a:t>x</a:t>
            </a:r>
            <a:r>
              <a:rPr lang="pt-BR" altLang="pt-BR" sz="2000" baseline="-25000"/>
              <a:t>1</a:t>
            </a:r>
            <a:r>
              <a:rPr lang="pt-BR" altLang="pt-BR" sz="2000"/>
              <a:t>, 2</a:t>
            </a:r>
            <a:r>
              <a:rPr lang="pt-BR" altLang="pt-BR" sz="2000" i="1"/>
              <a:t>x</a:t>
            </a:r>
            <a:r>
              <a:rPr lang="pt-BR" altLang="pt-BR" sz="2000" baseline="-25000"/>
              <a:t>1</a:t>
            </a:r>
            <a:r>
              <a:rPr lang="pt-BR" altLang="pt-BR" sz="2000"/>
              <a:t>+</a:t>
            </a:r>
            <a:r>
              <a:rPr lang="pt-BR" altLang="pt-BR" sz="2000" i="1"/>
              <a:t>x</a:t>
            </a:r>
            <a:r>
              <a:rPr lang="pt-BR" altLang="pt-BR" sz="2000" baseline="-25000"/>
              <a:t>2</a:t>
            </a:r>
            <a:r>
              <a:rPr lang="pt-BR" altLang="pt-BR" sz="2000"/>
              <a:t>}, em que </a:t>
            </a:r>
            <a:r>
              <a:rPr lang="pt-BR" altLang="pt-BR" sz="2000" i="1"/>
              <a:t>x</a:t>
            </a:r>
            <a:r>
              <a:rPr lang="pt-BR" altLang="pt-BR" sz="2000" baseline="-25000"/>
              <a:t>1 </a:t>
            </a:r>
            <a:r>
              <a:rPr lang="pt-BR" altLang="pt-BR" sz="2000"/>
              <a:t>e </a:t>
            </a:r>
            <a:r>
              <a:rPr lang="pt-BR" altLang="pt-BR" sz="2000" i="1"/>
              <a:t>x</a:t>
            </a:r>
            <a:r>
              <a:rPr lang="pt-BR" altLang="pt-BR" sz="2000" baseline="-25000"/>
              <a:t>2 </a:t>
            </a:r>
            <a:r>
              <a:rPr lang="pt-BR" altLang="pt-BR" sz="1800"/>
              <a:t>são os insumos. Pode-se afirmar que, no ponto (</a:t>
            </a:r>
            <a:r>
              <a:rPr lang="pt-BR" altLang="pt-BR" sz="2000" i="1"/>
              <a:t>x</a:t>
            </a:r>
            <a:r>
              <a:rPr lang="pt-BR" altLang="pt-BR" sz="2000" baseline="-25000"/>
              <a:t>1</a:t>
            </a:r>
            <a:r>
              <a:rPr lang="pt-BR" altLang="pt-BR" sz="2000"/>
              <a:t>,</a:t>
            </a:r>
            <a:r>
              <a:rPr lang="pt-BR" altLang="pt-BR" sz="2000" i="1"/>
              <a:t>x</a:t>
            </a:r>
            <a:r>
              <a:rPr lang="pt-BR" altLang="pt-BR" sz="2000" baseline="-25000"/>
              <a:t>2</a:t>
            </a:r>
            <a:r>
              <a:rPr lang="pt-BR" altLang="pt-BR" sz="2000"/>
              <a:t>)=(20,40), a isoquanta tem uma quebra (vértice)</a:t>
            </a:r>
            <a:endParaRPr lang="pt-BR" altLang="pt-BR" sz="1800"/>
          </a:p>
          <a:p>
            <a:pPr marL="381000" indent="-381000">
              <a:lnSpc>
                <a:spcPct val="80000"/>
              </a:lnSpc>
              <a:buNone/>
            </a:pPr>
            <a:r>
              <a:rPr lang="pt-BR" altLang="pt-BR" sz="2000"/>
              <a:t>(1)	Uma firma opera com duas plantas cujos custos são </a:t>
            </a:r>
            <a:r>
              <a:rPr lang="pt-BR" altLang="pt-BR" sz="2000" i="1"/>
              <a:t>c</a:t>
            </a:r>
            <a:r>
              <a:rPr lang="pt-BR" altLang="pt-BR" sz="2000" baseline="-25000"/>
              <a:t>1</a:t>
            </a:r>
            <a:r>
              <a:rPr lang="pt-BR" altLang="pt-BR" sz="2000"/>
              <a:t>(</a:t>
            </a:r>
            <a:r>
              <a:rPr lang="pt-BR" altLang="pt-BR" sz="2000" i="1"/>
              <a:t>y</a:t>
            </a:r>
            <a:r>
              <a:rPr lang="pt-BR" altLang="pt-BR" sz="2000" baseline="-25000"/>
              <a:t>1</a:t>
            </a:r>
            <a:r>
              <a:rPr lang="pt-BR" altLang="pt-BR" sz="2000"/>
              <a:t>)=</a:t>
            </a:r>
            <a:r>
              <a:rPr lang="pt-BR" altLang="pt-BR" sz="2000" i="1"/>
              <a:t>y</a:t>
            </a:r>
            <a:r>
              <a:rPr lang="pt-BR" altLang="pt-BR" sz="2000" baseline="-25000"/>
              <a:t>1</a:t>
            </a:r>
            <a:r>
              <a:rPr lang="pt-BR" altLang="pt-BR" sz="2000" baseline="30000"/>
              <a:t>2</a:t>
            </a:r>
            <a:r>
              <a:rPr lang="pt-BR" altLang="pt-BR" sz="2000"/>
              <a:t>+45 e </a:t>
            </a:r>
            <a:r>
              <a:rPr lang="pt-BR" altLang="pt-BR" sz="2000" i="1"/>
              <a:t>c</a:t>
            </a:r>
            <a:r>
              <a:rPr lang="pt-BR" altLang="pt-BR" sz="2000" baseline="-25000"/>
              <a:t>1</a:t>
            </a:r>
            <a:r>
              <a:rPr lang="pt-BR" altLang="pt-BR" sz="2000"/>
              <a:t>(</a:t>
            </a:r>
            <a:r>
              <a:rPr lang="pt-BR" altLang="pt-BR" sz="2000" i="1"/>
              <a:t>y</a:t>
            </a:r>
            <a:r>
              <a:rPr lang="pt-BR" altLang="pt-BR" sz="2000" baseline="-25000"/>
              <a:t>2</a:t>
            </a:r>
            <a:r>
              <a:rPr lang="pt-BR" altLang="pt-BR" sz="2000"/>
              <a:t>)=3</a:t>
            </a:r>
            <a:r>
              <a:rPr lang="pt-BR" altLang="pt-BR" sz="2000" i="1"/>
              <a:t>y</a:t>
            </a:r>
            <a:r>
              <a:rPr lang="pt-BR" altLang="pt-BR" sz="2000" baseline="-25000"/>
              <a:t>2</a:t>
            </a:r>
            <a:r>
              <a:rPr lang="pt-BR" altLang="pt-BR" sz="2000" baseline="30000"/>
              <a:t>2</a:t>
            </a:r>
            <a:r>
              <a:rPr lang="pt-BR" altLang="pt-BR" sz="2000"/>
              <a:t>+20</a:t>
            </a:r>
            <a:r>
              <a:rPr lang="pt-BR" altLang="pt-BR" sz="2000" i="1"/>
              <a:t>,</a:t>
            </a:r>
            <a:r>
              <a:rPr lang="pt-BR" altLang="pt-BR" sz="2000"/>
              <a:t> respectivamente. </a:t>
            </a:r>
            <a:r>
              <a:rPr lang="pt-BR" altLang="pt-BR" sz="2000" i="1"/>
              <a:t>y</a:t>
            </a:r>
            <a:r>
              <a:rPr lang="pt-BR" altLang="pt-BR" sz="2000" baseline="-25000"/>
              <a:t>1</a:t>
            </a:r>
            <a:r>
              <a:rPr lang="pt-BR" altLang="pt-BR" sz="2000"/>
              <a:t> e </a:t>
            </a:r>
            <a:r>
              <a:rPr lang="pt-BR" altLang="pt-BR" sz="2000" i="1"/>
              <a:t>y</a:t>
            </a:r>
            <a:r>
              <a:rPr lang="pt-BR" altLang="pt-BR" sz="2000" baseline="-25000"/>
              <a:t>2</a:t>
            </a:r>
            <a:r>
              <a:rPr lang="pt-BR" altLang="pt-BR" sz="2000"/>
              <a:t> são as quantidades produzidas. Se </a:t>
            </a:r>
            <a:r>
              <a:rPr lang="pt-BR" altLang="pt-BR" sz="2000" i="1"/>
              <a:t>y</a:t>
            </a:r>
            <a:r>
              <a:rPr lang="pt-BR" altLang="pt-BR" sz="2000" i="1" baseline="-25000">
                <a:latin typeface="Times New (W1)" charset="0"/>
              </a:rPr>
              <a:t>1</a:t>
            </a:r>
            <a:r>
              <a:rPr lang="pt-BR" altLang="pt-BR" sz="2000"/>
              <a:t> + </a:t>
            </a:r>
            <a:r>
              <a:rPr lang="pt-BR" altLang="pt-BR" sz="2000" i="1"/>
              <a:t>y</a:t>
            </a:r>
            <a:r>
              <a:rPr lang="pt-BR" altLang="pt-BR" sz="2000" baseline="-25000">
                <a:latin typeface="Times New (W1)" charset="0"/>
              </a:rPr>
              <a:t>2</a:t>
            </a:r>
            <a:r>
              <a:rPr lang="pt-BR" altLang="pt-BR" sz="2000"/>
              <a:t> = 12, a produção da segunda planta, </a:t>
            </a:r>
            <a:r>
              <a:rPr lang="pt-BR" altLang="pt-BR" sz="2000" i="1"/>
              <a:t>y</a:t>
            </a:r>
            <a:r>
              <a:rPr lang="pt-BR" altLang="pt-BR" sz="2000" baseline="-25000"/>
              <a:t>2</a:t>
            </a:r>
            <a:r>
              <a:rPr lang="pt-BR" altLang="pt-BR" sz="2000"/>
              <a:t>, será igual a 3. </a:t>
            </a:r>
          </a:p>
          <a:p>
            <a:pPr marL="381000" indent="-381000">
              <a:lnSpc>
                <a:spcPct val="80000"/>
              </a:lnSpc>
              <a:buNone/>
            </a:pPr>
            <a:r>
              <a:rPr lang="pt-BR" altLang="pt-BR" sz="2000"/>
              <a:t>(2)	A função de custo de curto prazo de uma firma é </a:t>
            </a:r>
            <a:r>
              <a:rPr lang="pt-BR" altLang="pt-BR" sz="2000" i="1"/>
              <a:t>c(y) = </a:t>
            </a:r>
            <a:r>
              <a:rPr lang="pt-BR" altLang="pt-BR" sz="2000"/>
              <a:t>3</a:t>
            </a:r>
            <a:r>
              <a:rPr lang="pt-BR" altLang="pt-BR" sz="2000" i="1"/>
              <a:t>y+</a:t>
            </a:r>
            <a:r>
              <a:rPr lang="pt-BR" altLang="pt-BR" sz="2000"/>
              <a:t>10 para </a:t>
            </a:r>
            <a:r>
              <a:rPr lang="pt-BR" altLang="pt-BR" sz="2000" i="1"/>
              <a:t>y&gt;</a:t>
            </a:r>
            <a:r>
              <a:rPr lang="pt-BR" altLang="pt-BR" sz="2000"/>
              <a:t>0 e </a:t>
            </a:r>
            <a:r>
              <a:rPr lang="pt-BR" altLang="pt-BR" sz="2000" i="1"/>
              <a:t>c</a:t>
            </a:r>
            <a:r>
              <a:rPr lang="pt-BR" altLang="pt-BR" sz="2000"/>
              <a:t>(0)</a:t>
            </a:r>
            <a:r>
              <a:rPr lang="pt-BR" altLang="pt-BR" sz="2000" i="1"/>
              <a:t> = </a:t>
            </a:r>
            <a:r>
              <a:rPr lang="pt-BR" altLang="pt-BR" sz="2000"/>
              <a:t>6</a:t>
            </a:r>
            <a:r>
              <a:rPr lang="pt-BR" altLang="pt-BR" sz="2000" i="1"/>
              <a:t>,</a:t>
            </a:r>
            <a:r>
              <a:rPr lang="pt-BR" altLang="pt-BR" sz="2000"/>
              <a:t> em que </a:t>
            </a:r>
            <a:r>
              <a:rPr lang="pt-BR" altLang="pt-BR" sz="2000" i="1"/>
              <a:t>y</a:t>
            </a:r>
            <a:r>
              <a:rPr lang="pt-BR" altLang="pt-BR" sz="2000"/>
              <a:t> é a quantidade produzida. O custo quase-fixo da firma é igual a 10.</a:t>
            </a:r>
          </a:p>
          <a:p>
            <a:pPr marL="381000" indent="-381000">
              <a:lnSpc>
                <a:spcPct val="80000"/>
              </a:lnSpc>
              <a:buFontTx/>
              <a:buAutoNum type="arabicParenBoth" startAt="3"/>
            </a:pPr>
            <a:r>
              <a:rPr lang="pt-BR" altLang="pt-BR" sz="2000"/>
              <a:t>O custo total de uma firma é expresso por:  4</a:t>
            </a:r>
            <a:r>
              <a:rPr lang="pt-BR" altLang="pt-BR" sz="2000" i="1"/>
              <a:t>y</a:t>
            </a:r>
            <a:r>
              <a:rPr lang="pt-BR" altLang="pt-BR" sz="2000" baseline="30000"/>
              <a:t>2</a:t>
            </a:r>
            <a:r>
              <a:rPr lang="pt-BR" altLang="pt-BR" sz="2000"/>
              <a:t>+100</a:t>
            </a:r>
            <a:r>
              <a:rPr lang="pt-BR" altLang="pt-BR" sz="2000" i="1"/>
              <a:t>y</a:t>
            </a:r>
            <a:r>
              <a:rPr lang="pt-BR" altLang="pt-BR" sz="2000"/>
              <a:t>+100 (y é a quantidade). Caso </a:t>
            </a:r>
            <a:r>
              <a:rPr lang="pt-BR" altLang="pt-BR" sz="2000" i="1"/>
              <a:t>y</a:t>
            </a:r>
            <a:r>
              <a:rPr lang="pt-BR" altLang="pt-BR" sz="2000"/>
              <a:t> = 25 unidades, o custo variável médio será 200.</a:t>
            </a:r>
          </a:p>
          <a:p>
            <a:pPr marL="381000" indent="-381000">
              <a:lnSpc>
                <a:spcPct val="80000"/>
              </a:lnSpc>
              <a:buFontTx/>
              <a:buAutoNum type="arabicParenBoth" startAt="3"/>
            </a:pPr>
            <a:r>
              <a:rPr lang="pt-BR" altLang="pt-BR" sz="2000"/>
              <a:t>Seja S</a:t>
            </a:r>
            <a:r>
              <a:rPr lang="pt-BR" altLang="pt-BR" sz="2000" baseline="-25000"/>
              <a:t>i</a:t>
            </a:r>
            <a:r>
              <a:rPr lang="pt-BR" altLang="pt-BR" sz="2000"/>
              <a:t>(p) = p/2  a curva de oferta da firma i</a:t>
            </a:r>
            <a:r>
              <a:rPr lang="pt-BR" altLang="pt-BR" sz="2000" i="1"/>
              <a:t>.</a:t>
            </a:r>
            <a:r>
              <a:rPr lang="pt-BR" altLang="pt-BR" sz="2000"/>
              <a:t> Se forem produzidas 3 unidades, o custo variável total será 9.</a:t>
            </a:r>
          </a:p>
          <a:p>
            <a:pPr marL="381000" indent="-381000">
              <a:lnSpc>
                <a:spcPct val="80000"/>
              </a:lnSpc>
              <a:buNone/>
            </a:pPr>
            <a:endParaRPr lang="pt-BR" altLang="pt-BR" sz="2000"/>
          </a:p>
          <a:p>
            <a:pPr marL="381000" indent="-381000">
              <a:lnSpc>
                <a:spcPct val="80000"/>
              </a:lnSpc>
              <a:buFontTx/>
              <a:buAutoNum type="arabicParenBoth" startAt="5"/>
            </a:pPr>
            <a:r>
              <a:rPr lang="pt-BR" altLang="pt-BR" sz="2000"/>
              <a:t>Sejam f(x</a:t>
            </a:r>
            <a:r>
              <a:rPr lang="pt-BR" altLang="pt-BR" sz="2000" baseline="-25000"/>
              <a:t>1</a:t>
            </a:r>
            <a:r>
              <a:rPr lang="pt-BR" altLang="pt-BR" sz="2000"/>
              <a:t>, x</a:t>
            </a:r>
            <a:r>
              <a:rPr lang="pt-BR" altLang="pt-BR" sz="2000" baseline="-25000"/>
              <a:t>2</a:t>
            </a:r>
            <a:r>
              <a:rPr lang="pt-BR" altLang="pt-BR" sz="2000"/>
              <a:t>) =</a:t>
            </a:r>
            <a:r>
              <a:rPr lang="pt-BR" altLang="pt-BR" sz="2000" i="1"/>
              <a:t> </a:t>
            </a:r>
            <a:r>
              <a:rPr lang="pt-BR" altLang="pt-BR" sz="2000"/>
              <a:t>(</a:t>
            </a:r>
            <a:r>
              <a:rPr lang="pt-BR" altLang="pt-BR" sz="2000" i="1"/>
              <a:t>x</a:t>
            </a:r>
            <a:r>
              <a:rPr lang="pt-BR" altLang="pt-BR" sz="2000" baseline="-25000"/>
              <a:t>1</a:t>
            </a:r>
            <a:r>
              <a:rPr lang="pt-BR" altLang="pt-BR" sz="2000" i="1"/>
              <a:t> + x</a:t>
            </a:r>
            <a:r>
              <a:rPr lang="pt-BR" altLang="pt-BR" sz="2000" baseline="-25000"/>
              <a:t>2</a:t>
            </a:r>
            <a:r>
              <a:rPr lang="pt-BR" altLang="pt-BR" sz="2000" i="1"/>
              <a:t> </a:t>
            </a:r>
            <a:r>
              <a:rPr lang="pt-BR" altLang="pt-BR" sz="2000"/>
              <a:t>)</a:t>
            </a:r>
            <a:r>
              <a:rPr lang="pt-BR" altLang="pt-BR" sz="2000" baseline="30000"/>
              <a:t>1/2</a:t>
            </a:r>
            <a:r>
              <a:rPr lang="pt-BR" altLang="pt-BR" sz="2000"/>
              <a:t> a função de produção de uma firma e w</a:t>
            </a:r>
            <a:r>
              <a:rPr lang="pt-BR" altLang="pt-BR" sz="2000" baseline="-25000"/>
              <a:t>1</a:t>
            </a:r>
            <a:r>
              <a:rPr lang="pt-BR" altLang="pt-BR" sz="2000"/>
              <a:t> e w</a:t>
            </a:r>
            <a:r>
              <a:rPr lang="pt-BR" altLang="pt-BR" sz="2000" baseline="-25000"/>
              <a:t>2</a:t>
            </a:r>
            <a:r>
              <a:rPr lang="pt-BR" altLang="pt-BR" sz="2000"/>
              <a:t>, os preços de </a:t>
            </a:r>
            <a:r>
              <a:rPr lang="pt-BR" altLang="pt-BR" sz="2000" i="1"/>
              <a:t>x</a:t>
            </a:r>
            <a:r>
              <a:rPr lang="pt-BR" altLang="pt-BR" sz="2000" baseline="-25000"/>
              <a:t>1</a:t>
            </a:r>
            <a:r>
              <a:rPr lang="pt-BR" altLang="pt-BR" sz="2000"/>
              <a:t> e </a:t>
            </a:r>
            <a:r>
              <a:rPr lang="pt-BR" altLang="pt-BR" sz="2000" i="1"/>
              <a:t>x</a:t>
            </a:r>
            <a:r>
              <a:rPr lang="pt-BR" altLang="pt-BR" sz="2000" baseline="-25000"/>
              <a:t>2</a:t>
            </a:r>
            <a:r>
              <a:rPr lang="pt-BR" altLang="pt-BR" sz="2000" i="1"/>
              <a:t>, </a:t>
            </a:r>
            <a:r>
              <a:rPr lang="pt-BR" altLang="pt-BR" sz="2000"/>
              <a:t>respectivamente. Supondo que w</a:t>
            </a:r>
            <a:r>
              <a:rPr lang="pt-BR" altLang="pt-BR" sz="2000" baseline="-25000"/>
              <a:t>1</a:t>
            </a:r>
            <a:r>
              <a:rPr lang="pt-BR" altLang="pt-BR" sz="2000"/>
              <a:t> &gt; w</a:t>
            </a:r>
            <a:r>
              <a:rPr lang="pt-BR" altLang="pt-BR" sz="2000" baseline="-25000"/>
              <a:t>2</a:t>
            </a:r>
            <a:r>
              <a:rPr lang="pt-BR" altLang="pt-BR" sz="2000"/>
              <a:t>, a minimização de custos requer que </a:t>
            </a:r>
            <a:r>
              <a:rPr lang="pt-BR" altLang="pt-BR" sz="2000" i="1"/>
              <a:t>x</a:t>
            </a:r>
            <a:r>
              <a:rPr lang="pt-BR" altLang="pt-BR" sz="2000" baseline="-25000"/>
              <a:t>1</a:t>
            </a:r>
            <a:r>
              <a:rPr lang="pt-BR" altLang="pt-BR" sz="2000" i="1"/>
              <a:t> </a:t>
            </a:r>
            <a:r>
              <a:rPr lang="pt-BR" altLang="pt-BR" sz="2000"/>
              <a:t>= 0. </a:t>
            </a:r>
          </a:p>
          <a:p>
            <a:pPr marL="381000" indent="-381000">
              <a:lnSpc>
                <a:spcPct val="80000"/>
              </a:lnSpc>
              <a:buFontTx/>
              <a:buAutoNum type="arabicParenBoth" startAt="5"/>
            </a:pPr>
            <a:endParaRPr lang="pt-BR" altLang="pt-BR" sz="2000"/>
          </a:p>
        </p:txBody>
      </p:sp>
    </p:spTree>
    <p:extLst>
      <p:ext uri="{BB962C8B-B14F-4D97-AF65-F5344CB8AC3E}">
        <p14:creationId xmlns:p14="http://schemas.microsoft.com/office/powerpoint/2010/main" val="69904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59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(W1)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2</cp:revision>
  <dcterms:created xsi:type="dcterms:W3CDTF">2018-03-13T14:45:37Z</dcterms:created>
  <dcterms:modified xsi:type="dcterms:W3CDTF">2018-03-19T15:49:01Z</dcterms:modified>
</cp:coreProperties>
</file>