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5633" r:id="rId2"/>
    <p:sldId id="347" r:id="rId3"/>
    <p:sldId id="348" r:id="rId4"/>
    <p:sldId id="453" r:id="rId5"/>
    <p:sldId id="353" r:id="rId6"/>
    <p:sldId id="354" r:id="rId7"/>
    <p:sldId id="5634" r:id="rId8"/>
    <p:sldId id="5635" r:id="rId9"/>
    <p:sldId id="5636" r:id="rId10"/>
    <p:sldId id="5637" r:id="rId11"/>
    <p:sldId id="5666" r:id="rId12"/>
    <p:sldId id="5638" r:id="rId13"/>
    <p:sldId id="5639" r:id="rId14"/>
    <p:sldId id="5640" r:id="rId15"/>
    <p:sldId id="5641" r:id="rId16"/>
    <p:sldId id="5642" r:id="rId17"/>
    <p:sldId id="5643" r:id="rId18"/>
    <p:sldId id="5644" r:id="rId19"/>
    <p:sldId id="5645" r:id="rId20"/>
    <p:sldId id="5646" r:id="rId21"/>
    <p:sldId id="5647" r:id="rId22"/>
    <p:sldId id="5648" r:id="rId23"/>
    <p:sldId id="5649" r:id="rId24"/>
    <p:sldId id="5650" r:id="rId25"/>
    <p:sldId id="5651" r:id="rId26"/>
    <p:sldId id="5652" r:id="rId27"/>
    <p:sldId id="5653" r:id="rId28"/>
    <p:sldId id="5654" r:id="rId29"/>
    <p:sldId id="5655" r:id="rId30"/>
    <p:sldId id="5656" r:id="rId31"/>
    <p:sldId id="5658" r:id="rId32"/>
    <p:sldId id="5657" r:id="rId33"/>
    <p:sldId id="5659" r:id="rId34"/>
    <p:sldId id="5660" r:id="rId35"/>
    <p:sldId id="5661" r:id="rId36"/>
    <p:sldId id="5662" r:id="rId37"/>
    <p:sldId id="5663" r:id="rId38"/>
    <p:sldId id="5664" r:id="rId39"/>
    <p:sldId id="5665" r:id="rId40"/>
    <p:sldId id="5667" r:id="rId41"/>
    <p:sldId id="5668" r:id="rId42"/>
    <p:sldId id="5670" r:id="rId43"/>
    <p:sldId id="5669" r:id="rId44"/>
    <p:sldId id="5671" r:id="rId45"/>
    <p:sldId id="5673" r:id="rId46"/>
    <p:sldId id="5672" r:id="rId47"/>
    <p:sldId id="5674" r:id="rId48"/>
    <p:sldId id="5675" r:id="rId49"/>
    <p:sldId id="5676" r:id="rId50"/>
    <p:sldId id="5677" r:id="rId51"/>
    <p:sldId id="5678" r:id="rId52"/>
    <p:sldId id="5679" r:id="rId53"/>
    <p:sldId id="5715" r:id="rId54"/>
    <p:sldId id="5680" r:id="rId55"/>
    <p:sldId id="5681" r:id="rId56"/>
    <p:sldId id="5682" r:id="rId57"/>
    <p:sldId id="5683" r:id="rId58"/>
    <p:sldId id="5684" r:id="rId59"/>
    <p:sldId id="5685" r:id="rId60"/>
    <p:sldId id="5686" r:id="rId61"/>
    <p:sldId id="5687" r:id="rId62"/>
    <p:sldId id="5689" r:id="rId63"/>
    <p:sldId id="5688" r:id="rId64"/>
    <p:sldId id="5690" r:id="rId65"/>
    <p:sldId id="5691" r:id="rId66"/>
    <p:sldId id="5692" r:id="rId67"/>
    <p:sldId id="5693" r:id="rId68"/>
    <p:sldId id="5694" r:id="rId69"/>
    <p:sldId id="5695" r:id="rId70"/>
    <p:sldId id="5696" r:id="rId71"/>
    <p:sldId id="5697" r:id="rId72"/>
    <p:sldId id="5716" r:id="rId73"/>
    <p:sldId id="5698" r:id="rId74"/>
    <p:sldId id="5699" r:id="rId75"/>
    <p:sldId id="5700" r:id="rId76"/>
    <p:sldId id="5701" r:id="rId77"/>
    <p:sldId id="5702" r:id="rId78"/>
    <p:sldId id="5703" r:id="rId79"/>
    <p:sldId id="386" r:id="rId80"/>
    <p:sldId id="387" r:id="rId81"/>
    <p:sldId id="388" r:id="rId82"/>
    <p:sldId id="389" r:id="rId83"/>
    <p:sldId id="5711" r:id="rId84"/>
    <p:sldId id="390" r:id="rId85"/>
    <p:sldId id="391" r:id="rId86"/>
    <p:sldId id="392" r:id="rId87"/>
    <p:sldId id="393" r:id="rId88"/>
    <p:sldId id="394" r:id="rId89"/>
    <p:sldId id="395" r:id="rId90"/>
    <p:sldId id="396" r:id="rId91"/>
    <p:sldId id="5712" r:id="rId92"/>
    <p:sldId id="397" r:id="rId93"/>
    <p:sldId id="398" r:id="rId94"/>
    <p:sldId id="399" r:id="rId95"/>
    <p:sldId id="400" r:id="rId96"/>
    <p:sldId id="401" r:id="rId97"/>
    <p:sldId id="402" r:id="rId98"/>
    <p:sldId id="5713" r:id="rId99"/>
    <p:sldId id="403" r:id="rId100"/>
    <p:sldId id="404" r:id="rId101"/>
    <p:sldId id="405" r:id="rId102"/>
    <p:sldId id="406" r:id="rId103"/>
    <p:sldId id="5714" r:id="rId104"/>
    <p:sldId id="5704" r:id="rId105"/>
    <p:sldId id="408" r:id="rId106"/>
    <p:sldId id="409" r:id="rId107"/>
    <p:sldId id="410" r:id="rId108"/>
    <p:sldId id="411" r:id="rId109"/>
    <p:sldId id="412" r:id="rId110"/>
    <p:sldId id="5705" r:id="rId111"/>
    <p:sldId id="414" r:id="rId112"/>
    <p:sldId id="415" r:id="rId113"/>
    <p:sldId id="416" r:id="rId114"/>
    <p:sldId id="417" r:id="rId115"/>
    <p:sldId id="418" r:id="rId116"/>
    <p:sldId id="419" r:id="rId117"/>
    <p:sldId id="420" r:id="rId118"/>
    <p:sldId id="421" r:id="rId119"/>
    <p:sldId id="422" r:id="rId120"/>
    <p:sldId id="5706" r:id="rId121"/>
    <p:sldId id="424" r:id="rId122"/>
    <p:sldId id="425" r:id="rId123"/>
    <p:sldId id="426" r:id="rId124"/>
    <p:sldId id="5707" r:id="rId125"/>
    <p:sldId id="429" r:id="rId126"/>
    <p:sldId id="430" r:id="rId127"/>
    <p:sldId id="431" r:id="rId128"/>
    <p:sldId id="432" r:id="rId129"/>
    <p:sldId id="433" r:id="rId130"/>
    <p:sldId id="434" r:id="rId131"/>
    <p:sldId id="435" r:id="rId132"/>
    <p:sldId id="436" r:id="rId133"/>
    <p:sldId id="437" r:id="rId134"/>
    <p:sldId id="438" r:id="rId135"/>
    <p:sldId id="439" r:id="rId136"/>
    <p:sldId id="440" r:id="rId137"/>
    <p:sldId id="441" r:id="rId138"/>
    <p:sldId id="442" r:id="rId139"/>
    <p:sldId id="443" r:id="rId140"/>
    <p:sldId id="444" r:id="rId141"/>
    <p:sldId id="5708" r:id="rId142"/>
    <p:sldId id="449" r:id="rId143"/>
    <p:sldId id="5709" r:id="rId144"/>
    <p:sldId id="446" r:id="rId145"/>
    <p:sldId id="447" r:id="rId146"/>
    <p:sldId id="5710" r:id="rId147"/>
    <p:sldId id="451" r:id="rId148"/>
    <p:sldId id="452" r:id="rId149"/>
  </p:sldIdLst>
  <p:sldSz cx="12192000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B4"/>
    <a:srgbClr val="FF0000"/>
    <a:srgbClr val="A87B51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117" Type="http://schemas.openxmlformats.org/officeDocument/2006/relationships/slide" Target="slides/slide116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slide" Target="slides/slide111.xml" /><Relationship Id="rId133" Type="http://schemas.openxmlformats.org/officeDocument/2006/relationships/slide" Target="slides/slide132.xml" /><Relationship Id="rId138" Type="http://schemas.openxmlformats.org/officeDocument/2006/relationships/slide" Target="slides/slide137.xml" /><Relationship Id="rId16" Type="http://schemas.openxmlformats.org/officeDocument/2006/relationships/slide" Target="slides/slide15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102" Type="http://schemas.openxmlformats.org/officeDocument/2006/relationships/slide" Target="slides/slide101.xml" /><Relationship Id="rId123" Type="http://schemas.openxmlformats.org/officeDocument/2006/relationships/slide" Target="slides/slide122.xml" /><Relationship Id="rId128" Type="http://schemas.openxmlformats.org/officeDocument/2006/relationships/slide" Target="slides/slide127.xml" /><Relationship Id="rId144" Type="http://schemas.openxmlformats.org/officeDocument/2006/relationships/slide" Target="slides/slide143.xml" /><Relationship Id="rId149" Type="http://schemas.openxmlformats.org/officeDocument/2006/relationships/slide" Target="slides/slide148.xml" /><Relationship Id="rId5" Type="http://schemas.openxmlformats.org/officeDocument/2006/relationships/slide" Target="slides/slide4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113" Type="http://schemas.openxmlformats.org/officeDocument/2006/relationships/slide" Target="slides/slide112.xml" /><Relationship Id="rId118" Type="http://schemas.openxmlformats.org/officeDocument/2006/relationships/slide" Target="slides/slide117.xml" /><Relationship Id="rId134" Type="http://schemas.openxmlformats.org/officeDocument/2006/relationships/slide" Target="slides/slide133.xml" /><Relationship Id="rId139" Type="http://schemas.openxmlformats.org/officeDocument/2006/relationships/slide" Target="slides/slide138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150" Type="http://schemas.openxmlformats.org/officeDocument/2006/relationships/presProps" Target="presProps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116" Type="http://schemas.openxmlformats.org/officeDocument/2006/relationships/slide" Target="slides/slide115.xml" /><Relationship Id="rId124" Type="http://schemas.openxmlformats.org/officeDocument/2006/relationships/slide" Target="slides/slide123.xml" /><Relationship Id="rId129" Type="http://schemas.openxmlformats.org/officeDocument/2006/relationships/slide" Target="slides/slide128.xml" /><Relationship Id="rId137" Type="http://schemas.openxmlformats.org/officeDocument/2006/relationships/slide" Target="slides/slide13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11" Type="http://schemas.openxmlformats.org/officeDocument/2006/relationships/slide" Target="slides/slide110.xml" /><Relationship Id="rId132" Type="http://schemas.openxmlformats.org/officeDocument/2006/relationships/slide" Target="slides/slide131.xml" /><Relationship Id="rId140" Type="http://schemas.openxmlformats.org/officeDocument/2006/relationships/slide" Target="slides/slide139.xml" /><Relationship Id="rId145" Type="http://schemas.openxmlformats.org/officeDocument/2006/relationships/slide" Target="slides/slide144.xml" /><Relationship Id="rId153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14" Type="http://schemas.openxmlformats.org/officeDocument/2006/relationships/slide" Target="slides/slide113.xml" /><Relationship Id="rId119" Type="http://schemas.openxmlformats.org/officeDocument/2006/relationships/slide" Target="slides/slide118.xml" /><Relationship Id="rId127" Type="http://schemas.openxmlformats.org/officeDocument/2006/relationships/slide" Target="slides/slide12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122" Type="http://schemas.openxmlformats.org/officeDocument/2006/relationships/slide" Target="slides/slide121.xml" /><Relationship Id="rId130" Type="http://schemas.openxmlformats.org/officeDocument/2006/relationships/slide" Target="slides/slide129.xml" /><Relationship Id="rId135" Type="http://schemas.openxmlformats.org/officeDocument/2006/relationships/slide" Target="slides/slide134.xml" /><Relationship Id="rId143" Type="http://schemas.openxmlformats.org/officeDocument/2006/relationships/slide" Target="slides/slide142.xml" /><Relationship Id="rId148" Type="http://schemas.openxmlformats.org/officeDocument/2006/relationships/slide" Target="slides/slide147.xml" /><Relationship Id="rId15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120" Type="http://schemas.openxmlformats.org/officeDocument/2006/relationships/slide" Target="slides/slide119.xml" /><Relationship Id="rId125" Type="http://schemas.openxmlformats.org/officeDocument/2006/relationships/slide" Target="slides/slide124.xml" /><Relationship Id="rId141" Type="http://schemas.openxmlformats.org/officeDocument/2006/relationships/slide" Target="slides/slide140.xml" /><Relationship Id="rId146" Type="http://schemas.openxmlformats.org/officeDocument/2006/relationships/slide" Target="slides/slide145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2" Type="http://schemas.openxmlformats.org/officeDocument/2006/relationships/slide" Target="slides/slide1.xml" /><Relationship Id="rId29" Type="http://schemas.openxmlformats.org/officeDocument/2006/relationships/slide" Target="slides/slide28.xml" /><Relationship Id="rId24" Type="http://schemas.openxmlformats.org/officeDocument/2006/relationships/slide" Target="slides/slide23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66" Type="http://schemas.openxmlformats.org/officeDocument/2006/relationships/slide" Target="slides/slide65.xml" /><Relationship Id="rId87" Type="http://schemas.openxmlformats.org/officeDocument/2006/relationships/slide" Target="slides/slide86.xml" /><Relationship Id="rId110" Type="http://schemas.openxmlformats.org/officeDocument/2006/relationships/slide" Target="slides/slide109.xml" /><Relationship Id="rId115" Type="http://schemas.openxmlformats.org/officeDocument/2006/relationships/slide" Target="slides/slide114.xml" /><Relationship Id="rId131" Type="http://schemas.openxmlformats.org/officeDocument/2006/relationships/slide" Target="slides/slide130.xml" /><Relationship Id="rId136" Type="http://schemas.openxmlformats.org/officeDocument/2006/relationships/slide" Target="slides/slide135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52" Type="http://schemas.openxmlformats.org/officeDocument/2006/relationships/theme" Target="theme/theme1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56" Type="http://schemas.openxmlformats.org/officeDocument/2006/relationships/slide" Target="slides/slide55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26" Type="http://schemas.openxmlformats.org/officeDocument/2006/relationships/slide" Target="slides/slide125.xml" /><Relationship Id="rId147" Type="http://schemas.openxmlformats.org/officeDocument/2006/relationships/slide" Target="slides/slide146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121" Type="http://schemas.openxmlformats.org/officeDocument/2006/relationships/slide" Target="slides/slide120.xml" /><Relationship Id="rId142" Type="http://schemas.openxmlformats.org/officeDocument/2006/relationships/slide" Target="slides/slide141.xml" /><Relationship Id="rId3" Type="http://schemas.openxmlformats.org/officeDocument/2006/relationships/slide" Target="slides/slide2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4629D0-0AA3-41A3-9AD0-BE99C7F13C0E}" type="doc">
      <dgm:prSet loTypeId="urn:microsoft.com/office/officeart/2005/8/layout/cycle6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C2BF0BB2-3102-4608-A5E0-C1378BFA63E3}">
      <dgm:prSet phldrT="[Texto]"/>
      <dgm:spPr/>
      <dgm:t>
        <a:bodyPr/>
        <a:lstStyle/>
        <a:p>
          <a:r>
            <a:rPr lang="pt-BR" dirty="0"/>
            <a:t>Alimentação</a:t>
          </a:r>
        </a:p>
      </dgm:t>
    </dgm:pt>
    <dgm:pt modelId="{4A9EB4EF-B34D-459D-A1D4-C5BF9E5311F1}" type="parTrans" cxnId="{9B15C65C-DB7A-408C-B2A2-B4FFF1A13DA7}">
      <dgm:prSet/>
      <dgm:spPr/>
      <dgm:t>
        <a:bodyPr/>
        <a:lstStyle/>
        <a:p>
          <a:endParaRPr lang="pt-BR"/>
        </a:p>
      </dgm:t>
    </dgm:pt>
    <dgm:pt modelId="{45E1DF24-1E26-4B2A-B66C-F30804D6E182}" type="sibTrans" cxnId="{9B15C65C-DB7A-408C-B2A2-B4FFF1A13DA7}">
      <dgm:prSet/>
      <dgm:spPr/>
      <dgm:t>
        <a:bodyPr/>
        <a:lstStyle/>
        <a:p>
          <a:endParaRPr lang="pt-BR"/>
        </a:p>
      </dgm:t>
    </dgm:pt>
    <dgm:pt modelId="{5BCA35F3-2C2A-4892-9535-C32A2C1480EA}">
      <dgm:prSet phldrT="[Texto]"/>
      <dgm:spPr/>
      <dgm:t>
        <a:bodyPr/>
        <a:lstStyle/>
        <a:p>
          <a:r>
            <a:rPr lang="pt-BR" dirty="0"/>
            <a:t>Ornamental</a:t>
          </a:r>
        </a:p>
      </dgm:t>
    </dgm:pt>
    <dgm:pt modelId="{4E627F29-9B55-4326-9D23-99B077D50485}" type="parTrans" cxnId="{521FF7B1-7C3C-48E7-A162-22EC6AE715C1}">
      <dgm:prSet/>
      <dgm:spPr/>
      <dgm:t>
        <a:bodyPr/>
        <a:lstStyle/>
        <a:p>
          <a:endParaRPr lang="pt-BR"/>
        </a:p>
      </dgm:t>
    </dgm:pt>
    <dgm:pt modelId="{47F18517-CA00-459B-B9A2-F0889AD3DFA3}" type="sibTrans" cxnId="{521FF7B1-7C3C-48E7-A162-22EC6AE715C1}">
      <dgm:prSet/>
      <dgm:spPr/>
      <dgm:t>
        <a:bodyPr/>
        <a:lstStyle/>
        <a:p>
          <a:endParaRPr lang="pt-BR"/>
        </a:p>
      </dgm:t>
    </dgm:pt>
    <dgm:pt modelId="{2A01A486-E448-4417-97D1-1AC577282E0A}">
      <dgm:prSet phldrT="[Texto]"/>
      <dgm:spPr/>
      <dgm:t>
        <a:bodyPr/>
        <a:lstStyle/>
        <a:p>
          <a:r>
            <a:rPr lang="pt-BR" dirty="0"/>
            <a:t>Medicinal</a:t>
          </a:r>
        </a:p>
      </dgm:t>
    </dgm:pt>
    <dgm:pt modelId="{D6346716-EB6E-45DE-8A79-BD80EE06D3EC}" type="parTrans" cxnId="{9D668209-F4D5-42FB-AEC0-2A31514B3A43}">
      <dgm:prSet/>
      <dgm:spPr/>
      <dgm:t>
        <a:bodyPr/>
        <a:lstStyle/>
        <a:p>
          <a:endParaRPr lang="pt-BR"/>
        </a:p>
      </dgm:t>
    </dgm:pt>
    <dgm:pt modelId="{029FFF59-A2F2-4963-8203-A037A19B8817}" type="sibTrans" cxnId="{9D668209-F4D5-42FB-AEC0-2A31514B3A43}">
      <dgm:prSet/>
      <dgm:spPr/>
      <dgm:t>
        <a:bodyPr/>
        <a:lstStyle/>
        <a:p>
          <a:endParaRPr lang="pt-BR"/>
        </a:p>
      </dgm:t>
    </dgm:pt>
    <dgm:pt modelId="{B69F2F7D-2427-4B71-AFD7-7496BC1D0D40}">
      <dgm:prSet phldrT="[Texto]"/>
      <dgm:spPr/>
      <dgm:t>
        <a:bodyPr/>
        <a:lstStyle/>
        <a:p>
          <a:r>
            <a:rPr lang="pt-BR" dirty="0"/>
            <a:t>Estudos Biológicos</a:t>
          </a:r>
        </a:p>
      </dgm:t>
    </dgm:pt>
    <dgm:pt modelId="{8B7D4096-5EE4-4086-8B70-2365DF4A896E}" type="parTrans" cxnId="{38894F4D-BF4E-4973-9D99-A217DB6CB398}">
      <dgm:prSet/>
      <dgm:spPr/>
      <dgm:t>
        <a:bodyPr/>
        <a:lstStyle/>
        <a:p>
          <a:endParaRPr lang="pt-BR"/>
        </a:p>
      </dgm:t>
    </dgm:pt>
    <dgm:pt modelId="{8BE18169-6F38-43DF-A20A-587A0E1FB199}" type="sibTrans" cxnId="{38894F4D-BF4E-4973-9D99-A217DB6CB398}">
      <dgm:prSet/>
      <dgm:spPr/>
      <dgm:t>
        <a:bodyPr/>
        <a:lstStyle/>
        <a:p>
          <a:endParaRPr lang="pt-BR"/>
        </a:p>
      </dgm:t>
    </dgm:pt>
    <dgm:pt modelId="{7B54D633-8644-4C6E-8006-6749DEB539C4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Tóxico, psicotrópico</a:t>
          </a:r>
        </a:p>
      </dgm:t>
    </dgm:pt>
    <dgm:pt modelId="{EEA0175F-7E81-4CBC-886D-546840050E3A}" type="parTrans" cxnId="{A0B70F29-8B9D-41F3-8972-B5DAB57B9747}">
      <dgm:prSet/>
      <dgm:spPr/>
      <dgm:t>
        <a:bodyPr/>
        <a:lstStyle/>
        <a:p>
          <a:endParaRPr lang="pt-BR"/>
        </a:p>
      </dgm:t>
    </dgm:pt>
    <dgm:pt modelId="{54DDF1D2-F9BB-4EC4-B89E-E7F2ACFBD3AE}" type="sibTrans" cxnId="{A0B70F29-8B9D-41F3-8972-B5DAB57B9747}">
      <dgm:prSet/>
      <dgm:spPr/>
      <dgm:t>
        <a:bodyPr/>
        <a:lstStyle/>
        <a:p>
          <a:endParaRPr lang="pt-BR"/>
        </a:p>
      </dgm:t>
    </dgm:pt>
    <dgm:pt modelId="{E8D6D0F0-C2BE-46C9-838F-A737993B4355}" type="pres">
      <dgm:prSet presAssocID="{414629D0-0AA3-41A3-9AD0-BE99C7F13C0E}" presName="cycle" presStyleCnt="0">
        <dgm:presLayoutVars>
          <dgm:dir/>
          <dgm:resizeHandles val="exact"/>
        </dgm:presLayoutVars>
      </dgm:prSet>
      <dgm:spPr/>
    </dgm:pt>
    <dgm:pt modelId="{9BE55DBD-95ED-48C2-AC93-9D9A96382586}" type="pres">
      <dgm:prSet presAssocID="{C2BF0BB2-3102-4608-A5E0-C1378BFA63E3}" presName="node" presStyleLbl="node1" presStyleIdx="0" presStyleCnt="5" custScaleX="141390" custScaleY="107994">
        <dgm:presLayoutVars>
          <dgm:bulletEnabled val="1"/>
        </dgm:presLayoutVars>
      </dgm:prSet>
      <dgm:spPr/>
    </dgm:pt>
    <dgm:pt modelId="{3CD7EA12-F6D4-45BB-8467-D16CF3881396}" type="pres">
      <dgm:prSet presAssocID="{C2BF0BB2-3102-4608-A5E0-C1378BFA63E3}" presName="spNode" presStyleCnt="0"/>
      <dgm:spPr/>
    </dgm:pt>
    <dgm:pt modelId="{978A4084-EF8B-4CB4-B644-D7761E00EC4E}" type="pres">
      <dgm:prSet presAssocID="{45E1DF24-1E26-4B2A-B66C-F30804D6E182}" presName="sibTrans" presStyleLbl="sibTrans1D1" presStyleIdx="0" presStyleCnt="5"/>
      <dgm:spPr/>
    </dgm:pt>
    <dgm:pt modelId="{746643BD-0089-493B-BEBC-FA24F3E96DB8}" type="pres">
      <dgm:prSet presAssocID="{5BCA35F3-2C2A-4892-9535-C32A2C1480EA}" presName="node" presStyleLbl="node1" presStyleIdx="1" presStyleCnt="5" custScaleX="141390" custScaleY="107994" custRadScaleRad="109813" custRadScaleInc="3717">
        <dgm:presLayoutVars>
          <dgm:bulletEnabled val="1"/>
        </dgm:presLayoutVars>
      </dgm:prSet>
      <dgm:spPr/>
    </dgm:pt>
    <dgm:pt modelId="{1322FF0A-F7E8-46C3-AF64-95B146555FF4}" type="pres">
      <dgm:prSet presAssocID="{5BCA35F3-2C2A-4892-9535-C32A2C1480EA}" presName="spNode" presStyleCnt="0"/>
      <dgm:spPr/>
    </dgm:pt>
    <dgm:pt modelId="{32DDBABD-16C9-4F3C-B3AD-F64CFD7711BC}" type="pres">
      <dgm:prSet presAssocID="{47F18517-CA00-459B-B9A2-F0889AD3DFA3}" presName="sibTrans" presStyleLbl="sibTrans1D1" presStyleIdx="1" presStyleCnt="5"/>
      <dgm:spPr/>
    </dgm:pt>
    <dgm:pt modelId="{8C9895B6-C2D9-4E09-8256-24903DFE4D13}" type="pres">
      <dgm:prSet presAssocID="{2A01A486-E448-4417-97D1-1AC577282E0A}" presName="node" presStyleLbl="node1" presStyleIdx="2" presStyleCnt="5" custScaleX="141390" custScaleY="107994" custRadScaleRad="116542" custRadScaleInc="-69495">
        <dgm:presLayoutVars>
          <dgm:bulletEnabled val="1"/>
        </dgm:presLayoutVars>
      </dgm:prSet>
      <dgm:spPr/>
    </dgm:pt>
    <dgm:pt modelId="{6CA53D2C-4AF0-4695-A5DF-3FF69DF6B09A}" type="pres">
      <dgm:prSet presAssocID="{2A01A486-E448-4417-97D1-1AC577282E0A}" presName="spNode" presStyleCnt="0"/>
      <dgm:spPr/>
    </dgm:pt>
    <dgm:pt modelId="{38AAD7B1-3226-4BA6-8E74-ED70F5E81848}" type="pres">
      <dgm:prSet presAssocID="{029FFF59-A2F2-4963-8203-A037A19B8817}" presName="sibTrans" presStyleLbl="sibTrans1D1" presStyleIdx="2" presStyleCnt="5"/>
      <dgm:spPr/>
    </dgm:pt>
    <dgm:pt modelId="{5823B537-AAC4-4A2C-8134-587F07414825}" type="pres">
      <dgm:prSet presAssocID="{B69F2F7D-2427-4B71-AFD7-7496BC1D0D40}" presName="node" presStyleLbl="node1" presStyleIdx="3" presStyleCnt="5" custScaleX="141390" custScaleY="107994" custRadScaleRad="108415" custRadScaleInc="43971">
        <dgm:presLayoutVars>
          <dgm:bulletEnabled val="1"/>
        </dgm:presLayoutVars>
      </dgm:prSet>
      <dgm:spPr/>
    </dgm:pt>
    <dgm:pt modelId="{CCAC80C7-D83F-479E-85B0-E6DC7BBAC3D8}" type="pres">
      <dgm:prSet presAssocID="{B69F2F7D-2427-4B71-AFD7-7496BC1D0D40}" presName="spNode" presStyleCnt="0"/>
      <dgm:spPr/>
    </dgm:pt>
    <dgm:pt modelId="{7584C1C8-CFF9-40BF-ADD4-524C2AB60843}" type="pres">
      <dgm:prSet presAssocID="{8BE18169-6F38-43DF-A20A-587A0E1FB199}" presName="sibTrans" presStyleLbl="sibTrans1D1" presStyleIdx="3" presStyleCnt="5"/>
      <dgm:spPr/>
    </dgm:pt>
    <dgm:pt modelId="{0FC90453-4B60-44DA-883A-BBD551C1BD7A}" type="pres">
      <dgm:prSet presAssocID="{7B54D633-8644-4C6E-8006-6749DEB539C4}" presName="node" presStyleLbl="node1" presStyleIdx="4" presStyleCnt="5" custScaleX="141390" custScaleY="107994">
        <dgm:presLayoutVars>
          <dgm:bulletEnabled val="1"/>
        </dgm:presLayoutVars>
      </dgm:prSet>
      <dgm:spPr/>
    </dgm:pt>
    <dgm:pt modelId="{905DE588-1F7A-44C5-8310-BD8F791B480B}" type="pres">
      <dgm:prSet presAssocID="{7B54D633-8644-4C6E-8006-6749DEB539C4}" presName="spNode" presStyleCnt="0"/>
      <dgm:spPr/>
    </dgm:pt>
    <dgm:pt modelId="{AE7CF92A-AC1B-4BF9-8416-AA26C5D6B3BF}" type="pres">
      <dgm:prSet presAssocID="{54DDF1D2-F9BB-4EC4-B89E-E7F2ACFBD3AE}" presName="sibTrans" presStyleLbl="sibTrans1D1" presStyleIdx="4" presStyleCnt="5"/>
      <dgm:spPr/>
    </dgm:pt>
  </dgm:ptLst>
  <dgm:cxnLst>
    <dgm:cxn modelId="{9D668209-F4D5-42FB-AEC0-2A31514B3A43}" srcId="{414629D0-0AA3-41A3-9AD0-BE99C7F13C0E}" destId="{2A01A486-E448-4417-97D1-1AC577282E0A}" srcOrd="2" destOrd="0" parTransId="{D6346716-EB6E-45DE-8A79-BD80EE06D3EC}" sibTransId="{029FFF59-A2F2-4963-8203-A037A19B8817}"/>
    <dgm:cxn modelId="{397A9F0D-F15F-4B45-884D-A4BFC55F42E1}" type="presOf" srcId="{8BE18169-6F38-43DF-A20A-587A0E1FB199}" destId="{7584C1C8-CFF9-40BF-ADD4-524C2AB60843}" srcOrd="0" destOrd="0" presId="urn:microsoft.com/office/officeart/2005/8/layout/cycle6"/>
    <dgm:cxn modelId="{25440C0E-AF82-48D9-816E-D077B6FCE729}" type="presOf" srcId="{414629D0-0AA3-41A3-9AD0-BE99C7F13C0E}" destId="{E8D6D0F0-C2BE-46C9-838F-A737993B4355}" srcOrd="0" destOrd="0" presId="urn:microsoft.com/office/officeart/2005/8/layout/cycle6"/>
    <dgm:cxn modelId="{A0B70F29-8B9D-41F3-8972-B5DAB57B9747}" srcId="{414629D0-0AA3-41A3-9AD0-BE99C7F13C0E}" destId="{7B54D633-8644-4C6E-8006-6749DEB539C4}" srcOrd="4" destOrd="0" parTransId="{EEA0175F-7E81-4CBC-886D-546840050E3A}" sibTransId="{54DDF1D2-F9BB-4EC4-B89E-E7F2ACFBD3AE}"/>
    <dgm:cxn modelId="{4A64103A-D710-4C64-BC60-9E543E9A40EB}" type="presOf" srcId="{45E1DF24-1E26-4B2A-B66C-F30804D6E182}" destId="{978A4084-EF8B-4CB4-B644-D7761E00EC4E}" srcOrd="0" destOrd="0" presId="urn:microsoft.com/office/officeart/2005/8/layout/cycle6"/>
    <dgm:cxn modelId="{9B15C65C-DB7A-408C-B2A2-B4FFF1A13DA7}" srcId="{414629D0-0AA3-41A3-9AD0-BE99C7F13C0E}" destId="{C2BF0BB2-3102-4608-A5E0-C1378BFA63E3}" srcOrd="0" destOrd="0" parTransId="{4A9EB4EF-B34D-459D-A1D4-C5BF9E5311F1}" sibTransId="{45E1DF24-1E26-4B2A-B66C-F30804D6E182}"/>
    <dgm:cxn modelId="{D005595D-AEE2-41E0-9CFD-43AD056E296B}" type="presOf" srcId="{B69F2F7D-2427-4B71-AFD7-7496BC1D0D40}" destId="{5823B537-AAC4-4A2C-8134-587F07414825}" srcOrd="0" destOrd="0" presId="urn:microsoft.com/office/officeart/2005/8/layout/cycle6"/>
    <dgm:cxn modelId="{30FC3D61-682D-48ED-B932-F177417E0174}" type="presOf" srcId="{5BCA35F3-2C2A-4892-9535-C32A2C1480EA}" destId="{746643BD-0089-493B-BEBC-FA24F3E96DB8}" srcOrd="0" destOrd="0" presId="urn:microsoft.com/office/officeart/2005/8/layout/cycle6"/>
    <dgm:cxn modelId="{138B8244-CCB5-4BC4-9DE9-63AEBF23C5FE}" type="presOf" srcId="{029FFF59-A2F2-4963-8203-A037A19B8817}" destId="{38AAD7B1-3226-4BA6-8E74-ED70F5E81848}" srcOrd="0" destOrd="0" presId="urn:microsoft.com/office/officeart/2005/8/layout/cycle6"/>
    <dgm:cxn modelId="{32CA5948-ABEE-4316-A076-BF61FE396E19}" type="presOf" srcId="{C2BF0BB2-3102-4608-A5E0-C1378BFA63E3}" destId="{9BE55DBD-95ED-48C2-AC93-9D9A96382586}" srcOrd="0" destOrd="0" presId="urn:microsoft.com/office/officeart/2005/8/layout/cycle6"/>
    <dgm:cxn modelId="{38894F4D-BF4E-4973-9D99-A217DB6CB398}" srcId="{414629D0-0AA3-41A3-9AD0-BE99C7F13C0E}" destId="{B69F2F7D-2427-4B71-AFD7-7496BC1D0D40}" srcOrd="3" destOrd="0" parTransId="{8B7D4096-5EE4-4086-8B70-2365DF4A896E}" sibTransId="{8BE18169-6F38-43DF-A20A-587A0E1FB199}"/>
    <dgm:cxn modelId="{D7304984-321C-4FED-8D4F-FA06F3551D9B}" type="presOf" srcId="{54DDF1D2-F9BB-4EC4-B89E-E7F2ACFBD3AE}" destId="{AE7CF92A-AC1B-4BF9-8416-AA26C5D6B3BF}" srcOrd="0" destOrd="0" presId="urn:microsoft.com/office/officeart/2005/8/layout/cycle6"/>
    <dgm:cxn modelId="{521FF7B1-7C3C-48E7-A162-22EC6AE715C1}" srcId="{414629D0-0AA3-41A3-9AD0-BE99C7F13C0E}" destId="{5BCA35F3-2C2A-4892-9535-C32A2C1480EA}" srcOrd="1" destOrd="0" parTransId="{4E627F29-9B55-4326-9D23-99B077D50485}" sibTransId="{47F18517-CA00-459B-B9A2-F0889AD3DFA3}"/>
    <dgm:cxn modelId="{DC5204C3-3B34-4910-95F1-3E0D21513171}" type="presOf" srcId="{2A01A486-E448-4417-97D1-1AC577282E0A}" destId="{8C9895B6-C2D9-4E09-8256-24903DFE4D13}" srcOrd="0" destOrd="0" presId="urn:microsoft.com/office/officeart/2005/8/layout/cycle6"/>
    <dgm:cxn modelId="{F7118FD4-E765-4D88-BD8D-5FE9F90BEC94}" type="presOf" srcId="{47F18517-CA00-459B-B9A2-F0889AD3DFA3}" destId="{32DDBABD-16C9-4F3C-B3AD-F64CFD7711BC}" srcOrd="0" destOrd="0" presId="urn:microsoft.com/office/officeart/2005/8/layout/cycle6"/>
    <dgm:cxn modelId="{B05B7CFF-DC01-449B-AECA-D8025539154B}" type="presOf" srcId="{7B54D633-8644-4C6E-8006-6749DEB539C4}" destId="{0FC90453-4B60-44DA-883A-BBD551C1BD7A}" srcOrd="0" destOrd="0" presId="urn:microsoft.com/office/officeart/2005/8/layout/cycle6"/>
    <dgm:cxn modelId="{E3AD4825-4967-4DCF-A6FA-B886146E6B3F}" type="presParOf" srcId="{E8D6D0F0-C2BE-46C9-838F-A737993B4355}" destId="{9BE55DBD-95ED-48C2-AC93-9D9A96382586}" srcOrd="0" destOrd="0" presId="urn:microsoft.com/office/officeart/2005/8/layout/cycle6"/>
    <dgm:cxn modelId="{DA9667EC-601B-4F9A-A3A2-716D52791BA7}" type="presParOf" srcId="{E8D6D0F0-C2BE-46C9-838F-A737993B4355}" destId="{3CD7EA12-F6D4-45BB-8467-D16CF3881396}" srcOrd="1" destOrd="0" presId="urn:microsoft.com/office/officeart/2005/8/layout/cycle6"/>
    <dgm:cxn modelId="{1E585849-F1F9-4CE4-983D-62C916052E85}" type="presParOf" srcId="{E8D6D0F0-C2BE-46C9-838F-A737993B4355}" destId="{978A4084-EF8B-4CB4-B644-D7761E00EC4E}" srcOrd="2" destOrd="0" presId="urn:microsoft.com/office/officeart/2005/8/layout/cycle6"/>
    <dgm:cxn modelId="{58B0F8F2-FA63-4B81-8E92-984AFE18E882}" type="presParOf" srcId="{E8D6D0F0-C2BE-46C9-838F-A737993B4355}" destId="{746643BD-0089-493B-BEBC-FA24F3E96DB8}" srcOrd="3" destOrd="0" presId="urn:microsoft.com/office/officeart/2005/8/layout/cycle6"/>
    <dgm:cxn modelId="{89B3B76D-DCBA-4AE0-9B70-F63B8803E97D}" type="presParOf" srcId="{E8D6D0F0-C2BE-46C9-838F-A737993B4355}" destId="{1322FF0A-F7E8-46C3-AF64-95B146555FF4}" srcOrd="4" destOrd="0" presId="urn:microsoft.com/office/officeart/2005/8/layout/cycle6"/>
    <dgm:cxn modelId="{8C979FF9-D4A6-444A-B7D9-933272FBE15E}" type="presParOf" srcId="{E8D6D0F0-C2BE-46C9-838F-A737993B4355}" destId="{32DDBABD-16C9-4F3C-B3AD-F64CFD7711BC}" srcOrd="5" destOrd="0" presId="urn:microsoft.com/office/officeart/2005/8/layout/cycle6"/>
    <dgm:cxn modelId="{CCFF775C-4974-4883-BB8B-E7A292A8A5D0}" type="presParOf" srcId="{E8D6D0F0-C2BE-46C9-838F-A737993B4355}" destId="{8C9895B6-C2D9-4E09-8256-24903DFE4D13}" srcOrd="6" destOrd="0" presId="urn:microsoft.com/office/officeart/2005/8/layout/cycle6"/>
    <dgm:cxn modelId="{0AA7292F-1D87-46D5-AD68-A2B292F441F3}" type="presParOf" srcId="{E8D6D0F0-C2BE-46C9-838F-A737993B4355}" destId="{6CA53D2C-4AF0-4695-A5DF-3FF69DF6B09A}" srcOrd="7" destOrd="0" presId="urn:microsoft.com/office/officeart/2005/8/layout/cycle6"/>
    <dgm:cxn modelId="{358E8192-6B70-4E6C-B9C3-5CC3E3130B98}" type="presParOf" srcId="{E8D6D0F0-C2BE-46C9-838F-A737993B4355}" destId="{38AAD7B1-3226-4BA6-8E74-ED70F5E81848}" srcOrd="8" destOrd="0" presId="urn:microsoft.com/office/officeart/2005/8/layout/cycle6"/>
    <dgm:cxn modelId="{C3E41E04-140E-4DB8-B649-2AA6759E3B26}" type="presParOf" srcId="{E8D6D0F0-C2BE-46C9-838F-A737993B4355}" destId="{5823B537-AAC4-4A2C-8134-587F07414825}" srcOrd="9" destOrd="0" presId="urn:microsoft.com/office/officeart/2005/8/layout/cycle6"/>
    <dgm:cxn modelId="{0A567CF0-2954-4E82-B97E-DE8E8F9BDDE1}" type="presParOf" srcId="{E8D6D0F0-C2BE-46C9-838F-A737993B4355}" destId="{CCAC80C7-D83F-479E-85B0-E6DC7BBAC3D8}" srcOrd="10" destOrd="0" presId="urn:microsoft.com/office/officeart/2005/8/layout/cycle6"/>
    <dgm:cxn modelId="{DC3D458F-9FFA-4ACB-B978-4D158C9ECAEB}" type="presParOf" srcId="{E8D6D0F0-C2BE-46C9-838F-A737993B4355}" destId="{7584C1C8-CFF9-40BF-ADD4-524C2AB60843}" srcOrd="11" destOrd="0" presId="urn:microsoft.com/office/officeart/2005/8/layout/cycle6"/>
    <dgm:cxn modelId="{4F17568E-3403-401F-8B31-8EF087DFF65D}" type="presParOf" srcId="{E8D6D0F0-C2BE-46C9-838F-A737993B4355}" destId="{0FC90453-4B60-44DA-883A-BBD551C1BD7A}" srcOrd="12" destOrd="0" presId="urn:microsoft.com/office/officeart/2005/8/layout/cycle6"/>
    <dgm:cxn modelId="{DFD3CD52-DAFD-4B8A-9157-E880C5638409}" type="presParOf" srcId="{E8D6D0F0-C2BE-46C9-838F-A737993B4355}" destId="{905DE588-1F7A-44C5-8310-BD8F791B480B}" srcOrd="13" destOrd="0" presId="urn:microsoft.com/office/officeart/2005/8/layout/cycle6"/>
    <dgm:cxn modelId="{E55BAC8C-2AEF-493D-9E2E-5D3449B91085}" type="presParOf" srcId="{E8D6D0F0-C2BE-46C9-838F-A737993B4355}" destId="{AE7CF92A-AC1B-4BF9-8416-AA26C5D6B3B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55DBD-95ED-48C2-AC93-9D9A96382586}">
      <dsp:nvSpPr>
        <dsp:cNvPr id="0" name=""/>
        <dsp:cNvSpPr/>
      </dsp:nvSpPr>
      <dsp:spPr>
        <a:xfrm>
          <a:off x="3170947" y="-19599"/>
          <a:ext cx="2344905" cy="11641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Alimentação</a:t>
          </a:r>
        </a:p>
      </dsp:txBody>
      <dsp:txXfrm>
        <a:off x="3227777" y="37231"/>
        <a:ext cx="2231245" cy="1050518"/>
      </dsp:txXfrm>
    </dsp:sp>
    <dsp:sp modelId="{978A4084-EF8B-4CB4-B644-D7761E00EC4E}">
      <dsp:nvSpPr>
        <dsp:cNvPr id="0" name=""/>
        <dsp:cNvSpPr/>
      </dsp:nvSpPr>
      <dsp:spPr>
        <a:xfrm>
          <a:off x="2628672" y="781464"/>
          <a:ext cx="4312694" cy="4312694"/>
        </a:xfrm>
        <a:custGeom>
          <a:avLst/>
          <a:gdLst/>
          <a:ahLst/>
          <a:cxnLst/>
          <a:rect l="0" t="0" r="0" b="0"/>
          <a:pathLst>
            <a:path>
              <a:moveTo>
                <a:pt x="2896368" y="130957"/>
              </a:moveTo>
              <a:arcTo wR="2156347" hR="2156347" stAng="17404254" swAng="154077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643BD-0089-493B-BEBC-FA24F3E96DB8}">
      <dsp:nvSpPr>
        <dsp:cNvPr id="0" name=""/>
        <dsp:cNvSpPr/>
      </dsp:nvSpPr>
      <dsp:spPr>
        <a:xfrm>
          <a:off x="5434120" y="1440161"/>
          <a:ext cx="2344905" cy="1164178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Ornamental</a:t>
          </a:r>
        </a:p>
      </dsp:txBody>
      <dsp:txXfrm>
        <a:off x="5490950" y="1496991"/>
        <a:ext cx="2231245" cy="1050518"/>
      </dsp:txXfrm>
    </dsp:sp>
    <dsp:sp modelId="{32DDBABD-16C9-4F3C-B3AD-F64CFD7711BC}">
      <dsp:nvSpPr>
        <dsp:cNvPr id="0" name=""/>
        <dsp:cNvSpPr/>
      </dsp:nvSpPr>
      <dsp:spPr>
        <a:xfrm>
          <a:off x="2445177" y="906417"/>
          <a:ext cx="4312694" cy="4312694"/>
        </a:xfrm>
        <a:custGeom>
          <a:avLst/>
          <a:gdLst/>
          <a:ahLst/>
          <a:cxnLst/>
          <a:rect l="0" t="0" r="0" b="0"/>
          <a:pathLst>
            <a:path>
              <a:moveTo>
                <a:pt x="4265623" y="1708253"/>
              </a:moveTo>
              <a:arcTo wR="2156347" hR="2156347" stAng="20880385" swAng="1668132"/>
            </a:path>
          </a:pathLst>
        </a:custGeom>
        <a:noFill/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895B6-C2D9-4E09-8256-24903DFE4D13}">
      <dsp:nvSpPr>
        <dsp:cNvPr id="0" name=""/>
        <dsp:cNvSpPr/>
      </dsp:nvSpPr>
      <dsp:spPr>
        <a:xfrm>
          <a:off x="5169448" y="3660366"/>
          <a:ext cx="2344905" cy="1164178"/>
        </a:xfrm>
        <a:prstGeom prst="roundRect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Medicinal</a:t>
          </a:r>
        </a:p>
      </dsp:txBody>
      <dsp:txXfrm>
        <a:off x="5226278" y="3717196"/>
        <a:ext cx="2231245" cy="1050518"/>
      </dsp:txXfrm>
    </dsp:sp>
    <dsp:sp modelId="{38AAD7B1-3226-4BA6-8E74-ED70F5E81848}">
      <dsp:nvSpPr>
        <dsp:cNvPr id="0" name=""/>
        <dsp:cNvSpPr/>
      </dsp:nvSpPr>
      <dsp:spPr>
        <a:xfrm>
          <a:off x="2392312" y="854534"/>
          <a:ext cx="4312694" cy="4312694"/>
        </a:xfrm>
        <a:custGeom>
          <a:avLst/>
          <a:gdLst/>
          <a:ahLst/>
          <a:cxnLst/>
          <a:rect l="0" t="0" r="0" b="0"/>
          <a:pathLst>
            <a:path>
              <a:moveTo>
                <a:pt x="3304237" y="3981773"/>
              </a:moveTo>
              <a:arcTo wR="2156347" hR="2156347" stAng="3470215" swAng="3595873"/>
            </a:path>
          </a:pathLst>
        </a:custGeom>
        <a:noFill/>
        <a:ln w="9525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3B537-AAC4-4A2C-8134-587F07414825}">
      <dsp:nvSpPr>
        <dsp:cNvPr id="0" name=""/>
        <dsp:cNvSpPr/>
      </dsp:nvSpPr>
      <dsp:spPr>
        <a:xfrm>
          <a:off x="1473675" y="3744414"/>
          <a:ext cx="2344905" cy="1164178"/>
        </a:xfrm>
        <a:prstGeom prst="roundRect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Estudos Biológicos</a:t>
          </a:r>
        </a:p>
      </dsp:txBody>
      <dsp:txXfrm>
        <a:off x="1530505" y="3801244"/>
        <a:ext cx="2231245" cy="1050518"/>
      </dsp:txXfrm>
    </dsp:sp>
    <dsp:sp modelId="{7584C1C8-CFF9-40BF-ADD4-524C2AB60843}">
      <dsp:nvSpPr>
        <dsp:cNvPr id="0" name=""/>
        <dsp:cNvSpPr/>
      </dsp:nvSpPr>
      <dsp:spPr>
        <a:xfrm>
          <a:off x="2140382" y="932147"/>
          <a:ext cx="4312694" cy="4312694"/>
        </a:xfrm>
        <a:custGeom>
          <a:avLst/>
          <a:gdLst/>
          <a:ahLst/>
          <a:cxnLst/>
          <a:rect l="0" t="0" r="0" b="0"/>
          <a:pathLst>
            <a:path>
              <a:moveTo>
                <a:pt x="98827" y="2801673"/>
              </a:moveTo>
              <a:arcTo wR="2156347" hR="2156347" stAng="9755181" swAng="1756214"/>
            </a:path>
          </a:pathLst>
        </a:custGeom>
        <a:noFill/>
        <a:ln w="9525" cap="flat" cmpd="sng" algn="ctr">
          <a:solidFill>
            <a:schemeClr val="accent2">
              <a:hueOff val="3511140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90453-4B60-44DA-883A-BBD551C1BD7A}">
      <dsp:nvSpPr>
        <dsp:cNvPr id="0" name=""/>
        <dsp:cNvSpPr/>
      </dsp:nvSpPr>
      <dsp:spPr>
        <a:xfrm>
          <a:off x="1120139" y="1470399"/>
          <a:ext cx="2344905" cy="1164178"/>
        </a:xfrm>
        <a:prstGeom prst="round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700" kern="1200" dirty="0"/>
            <a:t>Tóxico, psicotrópico</a:t>
          </a:r>
        </a:p>
      </dsp:txBody>
      <dsp:txXfrm>
        <a:off x="1176969" y="1527229"/>
        <a:ext cx="2231245" cy="1050518"/>
      </dsp:txXfrm>
    </dsp:sp>
    <dsp:sp modelId="{AE7CF92A-AC1B-4BF9-8416-AA26C5D6B3BF}">
      <dsp:nvSpPr>
        <dsp:cNvPr id="0" name=""/>
        <dsp:cNvSpPr/>
      </dsp:nvSpPr>
      <dsp:spPr>
        <a:xfrm>
          <a:off x="2187052" y="562489"/>
          <a:ext cx="4312694" cy="4312694"/>
        </a:xfrm>
        <a:custGeom>
          <a:avLst/>
          <a:gdLst/>
          <a:ahLst/>
          <a:cxnLst/>
          <a:rect l="0" t="0" r="0" b="0"/>
          <a:pathLst>
            <a:path>
              <a:moveTo>
                <a:pt x="402864" y="901304"/>
              </a:moveTo>
              <a:arcTo wR="2156347" hR="2156347" stAng="12935576" swAng="1275249"/>
            </a:path>
          </a:pathLst>
        </a:custGeom>
        <a:noFill/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112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 /><Relationship Id="rId3" Type="http://schemas.openxmlformats.org/officeDocument/2006/relationships/image" Target="../media/image3.png" /><Relationship Id="rId7" Type="http://schemas.openxmlformats.org/officeDocument/2006/relationships/image" Target="../media/image1.png" /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microsoft.com/office/2007/relationships/hdphoto" Target="../media/hdphoto2.wdp" /><Relationship Id="rId4" Type="http://schemas.openxmlformats.org/officeDocument/2006/relationships/image" Target="../media/image4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610F9AB-2278-2ED6-6F77-D770D4EED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4512" y="6356351"/>
            <a:ext cx="87788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fld id="{2EFA2D99-636F-4B3D-B5F0-FC2D91AB0D4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7CE2017-960C-490F-ABA0-9E9B22178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63" r="2024" b="28465"/>
          <a:stretch/>
        </p:blipFill>
        <p:spPr>
          <a:xfrm>
            <a:off x="0" y="6045958"/>
            <a:ext cx="12180240" cy="812042"/>
          </a:xfrm>
          <a:prstGeom prst="rect">
            <a:avLst/>
          </a:prstGeom>
        </p:spPr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6857900-C5EE-4012-AFA0-928B10AB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44CD8-4EA1-4E3E-9DC9-40F294E75164}" type="datetime1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C3F825D-F31B-4CFA-998D-D1A4D8A1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B5E929-75A5-4D15-A513-09901CF3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9720" y="6356352"/>
            <a:ext cx="804081" cy="365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45E53DD9-2DA9-460F-8820-D1A9C09A54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16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52183-4F65-42B2-8996-7C5A2A0ADCAA}" type="datetime1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7" name="Picture 11" descr="https://logodownload.org/wp-content/uploads/2014/12/usp-logo-2.jpg">
            <a:extLst>
              <a:ext uri="{FF2B5EF4-FFF2-40B4-BE49-F238E27FC236}">
                <a16:creationId xmlns:a16="http://schemas.microsoft.com/office/drawing/2014/main" id="{137FA039-F48B-43C4-A657-13178E6181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188640"/>
            <a:ext cx="1157875" cy="45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http://www.sitedacachaca.com.br/wp-content/uploads/2015/08/topoccsa.png">
            <a:extLst>
              <a:ext uri="{FF2B5EF4-FFF2-40B4-BE49-F238E27FC236}">
                <a16:creationId xmlns:a16="http://schemas.microsoft.com/office/drawing/2014/main" id="{57D64344-0A0C-4B19-8057-3AE5395142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5" r="26840"/>
          <a:stretch>
            <a:fillRect/>
          </a:stretch>
        </p:blipFill>
        <p:spPr bwMode="auto">
          <a:xfrm>
            <a:off x="122499" y="2153535"/>
            <a:ext cx="1295563" cy="10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dentidade Visual | COMUNICAÇÃO E MARKETING">
            <a:extLst>
              <a:ext uri="{FF2B5EF4-FFF2-40B4-BE49-F238E27FC236}">
                <a16:creationId xmlns:a16="http://schemas.microsoft.com/office/drawing/2014/main" id="{CA76C17D-6D9C-4009-AAB2-4A8D938CDD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9" y="909464"/>
            <a:ext cx="126238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0D13B6D-A105-41B2-B8EF-E47715F7F7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" y="3373356"/>
            <a:ext cx="1360191" cy="694806"/>
          </a:xfrm>
          <a:prstGeom prst="rect">
            <a:avLst/>
          </a:prstGeom>
        </p:spPr>
      </p:pic>
      <p:pic>
        <p:nvPicPr>
          <p:cNvPr id="11" name="Imagem 6">
            <a:extLst>
              <a:ext uri="{FF2B5EF4-FFF2-40B4-BE49-F238E27FC236}">
                <a16:creationId xmlns:a16="http://schemas.microsoft.com/office/drawing/2014/main" id="{4ACD79AE-C243-7327-26BF-D968124B2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63" r="2024" b="28465"/>
          <a:stretch/>
        </p:blipFill>
        <p:spPr>
          <a:xfrm>
            <a:off x="0" y="6045958"/>
            <a:ext cx="12180240" cy="812042"/>
          </a:xfrm>
          <a:prstGeom prst="rect">
            <a:avLst/>
          </a:prstGeom>
        </p:spPr>
      </p:pic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9DAA33E5-7535-7FDD-28C0-51B6377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9720" y="6356352"/>
            <a:ext cx="804081" cy="365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45E53DD9-2DA9-460F-8820-D1A9C09A54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28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9E44F-1825-4FA4-84D6-A3C13C557E3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54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08CF6-56A0-429E-AA86-1C160378693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03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379AF-2360-4619-8322-0E20186B9F6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95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82AD-D091-4157-8CEA-0BDB97E8F6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83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104C4-21F8-4E26-BA16-861710A623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35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Relationship Id="rId9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FFE99D40-54E3-CCEF-F90B-3998894B6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4512" y="6356351"/>
            <a:ext cx="87788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fld id="{2EFA2D99-636F-4B3D-B5F0-FC2D91AB0D4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2.wdp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3.xml" 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79.jpeg" /><Relationship Id="rId4" Type="http://schemas.openxmlformats.org/officeDocument/2006/relationships/image" Target="../media/image78.jpeg" 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3.xml" 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 /><Relationship Id="rId2" Type="http://schemas.openxmlformats.org/officeDocument/2006/relationships/image" Target="../media/image80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82.jpeg" 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 /><Relationship Id="rId2" Type="http://schemas.openxmlformats.org/officeDocument/2006/relationships/image" Target="../media/image83.jpeg" /><Relationship Id="rId1" Type="http://schemas.openxmlformats.org/officeDocument/2006/relationships/slideLayout" Target="../slideLayouts/slideLayout3.xml" 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.xml" 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3.xml" 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 /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3.xml" 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 /><Relationship Id="rId2" Type="http://schemas.openxmlformats.org/officeDocument/2006/relationships/image" Target="../media/image87.jpeg" /><Relationship Id="rId1" Type="http://schemas.openxmlformats.org/officeDocument/2006/relationships/slideLayout" Target="../slideLayouts/slideLayout3.xml" 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 /><Relationship Id="rId1" Type="http://schemas.openxmlformats.org/officeDocument/2006/relationships/slideLayout" Target="../slideLayouts/slideLayout3.xml" 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3.xml" 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3.xml" 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 /><Relationship Id="rId2" Type="http://schemas.openxmlformats.org/officeDocument/2006/relationships/image" Target="../media/image90.jpeg" /><Relationship Id="rId1" Type="http://schemas.openxmlformats.org/officeDocument/2006/relationships/slideLayout" Target="../slideLayouts/slideLayout3.xml" 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 /><Relationship Id="rId2" Type="http://schemas.openxmlformats.org/officeDocument/2006/relationships/image" Target="../media/image91.jpeg" /><Relationship Id="rId1" Type="http://schemas.openxmlformats.org/officeDocument/2006/relationships/slideLayout" Target="../slideLayouts/slideLayout3.xml" 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 /><Relationship Id="rId2" Type="http://schemas.openxmlformats.org/officeDocument/2006/relationships/image" Target="../media/image93.jpeg" /><Relationship Id="rId1" Type="http://schemas.openxmlformats.org/officeDocument/2006/relationships/slideLayout" Target="../slideLayouts/slideLayout3.xml" 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 /><Relationship Id="rId2" Type="http://schemas.openxmlformats.org/officeDocument/2006/relationships/image" Target="../media/image95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97.jpeg" 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 /><Relationship Id="rId2" Type="http://schemas.openxmlformats.org/officeDocument/2006/relationships/image" Target="../media/image98.jpeg" /><Relationship Id="rId1" Type="http://schemas.openxmlformats.org/officeDocument/2006/relationships/slideLayout" Target="../slideLayouts/slideLayout3.xml" 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 /><Relationship Id="rId2" Type="http://schemas.openxmlformats.org/officeDocument/2006/relationships/image" Target="../media/image100.jpeg" /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 /><Relationship Id="rId2" Type="http://schemas.openxmlformats.org/officeDocument/2006/relationships/image" Target="../media/image102.jpeg" /><Relationship Id="rId1" Type="http://schemas.openxmlformats.org/officeDocument/2006/relationships/slideLayout" Target="../slideLayouts/slideLayout3.xml" 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 /><Relationship Id="rId2" Type="http://schemas.openxmlformats.org/officeDocument/2006/relationships/image" Target="../media/image104.png" /><Relationship Id="rId1" Type="http://schemas.openxmlformats.org/officeDocument/2006/relationships/slideLayout" Target="../slideLayouts/slideLayout3.xml" 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 /><Relationship Id="rId1" Type="http://schemas.openxmlformats.org/officeDocument/2006/relationships/slideLayout" Target="../slideLayouts/slideLayout3.xml" 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3.xml" 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 /><Relationship Id="rId2" Type="http://schemas.openxmlformats.org/officeDocument/2006/relationships/image" Target="../media/image107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109.png" 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3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3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3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3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3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3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3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3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3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3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3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3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3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3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12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3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3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3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3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3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3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3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3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3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3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3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3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3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3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3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3.xml" 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3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3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3.xml" 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3.xml" 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3.xml" 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3.xml" 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58.jpeg" 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3.xml" 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3.xml" 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3.xml" 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3.xml" 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72.jpeg" /><Relationship Id="rId4" Type="http://schemas.openxmlformats.org/officeDocument/2006/relationships/image" Target="../media/image71.jpeg" 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3.xml" 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9ADC897D-1B0D-7B4F-B66A-DCC01CB50BB6}"/>
              </a:ext>
            </a:extLst>
          </p:cNvPr>
          <p:cNvSpPr txBox="1"/>
          <p:nvPr/>
        </p:nvSpPr>
        <p:spPr>
          <a:xfrm>
            <a:off x="4956" y="1842012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latin typeface="Candara" panose="020E0502030303020204" pitchFamily="34" charset="0"/>
              </a:rPr>
              <a:t>DOENÇAS DO TOMATEIRO E DAS SOLANÁCEAS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B6B9ECD-9270-4950-A13C-9872A50C8EF9}"/>
              </a:ext>
            </a:extLst>
          </p:cNvPr>
          <p:cNvSpPr txBox="1">
            <a:spLocks/>
          </p:cNvSpPr>
          <p:nvPr/>
        </p:nvSpPr>
        <p:spPr>
          <a:xfrm>
            <a:off x="4956" y="4155740"/>
            <a:ext cx="12192000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lnSpc>
                <a:spcPts val="3820"/>
              </a:lnSpc>
              <a:defRPr sz="4800" b="1">
                <a:solidFill>
                  <a:srgbClr val="7A7A7A"/>
                </a:solidFill>
                <a:latin typeface="TT Commons ExtraBold" panose="02000506030000020004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Prof. Dr. J. O. Menten</a:t>
            </a:r>
          </a:p>
          <a:p>
            <a:pPr algn="ctr">
              <a:lnSpc>
                <a:spcPct val="100000"/>
              </a:lnSpc>
            </a:pPr>
            <a:r>
              <a:rPr lang="en-US" sz="1800" dirty="0" err="1">
                <a:solidFill>
                  <a:schemeClr val="tx1"/>
                </a:solidFill>
                <a:latin typeface="Candara"/>
              </a:rPr>
              <a:t>Colab</a:t>
            </a:r>
            <a:r>
              <a:rPr lang="en-US" sz="1800" dirty="0">
                <a:solidFill>
                  <a:schemeClr val="tx1"/>
                </a:solidFill>
                <a:latin typeface="Candara"/>
              </a:rPr>
              <a:t>.: MSc. Felipe Franco de Oliveira e Eng. Agron. Diego Gonçalves Ribeiro Lucas</a:t>
            </a:r>
            <a:endParaRPr lang="en-US" sz="1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chemeClr val="tx1"/>
                </a:solidFill>
                <a:latin typeface="Candara" panose="020E0502030303020204" pitchFamily="34" charset="0"/>
              </a:rPr>
              <a:t>LFN 1625 – Doenças das Plantas Frutíferas e Hortícolas</a:t>
            </a:r>
            <a:endParaRPr lang="en-US" sz="2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Piracicaba/SP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andara"/>
              </a:rPr>
              <a:t>28 de Agosto - 2023</a:t>
            </a:r>
            <a:endParaRPr lang="pt-BR" sz="2400" dirty="0">
              <a:solidFill>
                <a:schemeClr val="tx1"/>
              </a:solidFill>
              <a:latin typeface="Candara"/>
            </a:endParaRPr>
          </a:p>
        </p:txBody>
      </p:sp>
      <p:pic>
        <p:nvPicPr>
          <p:cNvPr id="16" name="Picture 11" descr="https://logodownload.org/wp-content/uploads/2014/12/usp-logo-2.jpg">
            <a:extLst>
              <a:ext uri="{FF2B5EF4-FFF2-40B4-BE49-F238E27FC236}">
                <a16:creationId xmlns:a16="http://schemas.microsoft.com/office/drawing/2014/main" id="{0A971319-E234-F4DF-8069-19CCD9A6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1" y="417341"/>
            <a:ext cx="1820208" cy="71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CAS - Home | Facebook">
            <a:extLst>
              <a:ext uri="{FF2B5EF4-FFF2-40B4-BE49-F238E27FC236}">
                <a16:creationId xmlns:a16="http://schemas.microsoft.com/office/drawing/2014/main" id="{BE93A335-01BB-DB17-AD40-2C94E321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32" y="-119991"/>
            <a:ext cx="1824112" cy="18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dentidade Visual | COMUNICAÇÃO E MARKETING">
            <a:extLst>
              <a:ext uri="{FF2B5EF4-FFF2-40B4-BE49-F238E27FC236}">
                <a16:creationId xmlns:a16="http://schemas.microsoft.com/office/drawing/2014/main" id="{22BD5DF0-B87F-4B55-F0BD-4A2626B3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83" y="66812"/>
            <a:ext cx="1716433" cy="145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7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VÍRUS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550133-6A19-477A-5957-A67A5435C2CE}"/>
              </a:ext>
            </a:extLst>
          </p:cNvPr>
          <p:cNvSpPr txBox="1">
            <a:spLocks/>
          </p:cNvSpPr>
          <p:nvPr/>
        </p:nvSpPr>
        <p:spPr>
          <a:xfrm>
            <a:off x="1415480" y="1124744"/>
            <a:ext cx="10625499" cy="1572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GEMINIVIROSES / MOSAICO DOURADO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TOMV / TMV / MOSAICO DO TOMATEIRO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VIRA-CABEÇA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879E612-1283-B18E-C0F9-9C3E4C40A8CE}"/>
              </a:ext>
            </a:extLst>
          </p:cNvPr>
          <p:cNvSpPr txBox="1">
            <a:spLocks/>
          </p:cNvSpPr>
          <p:nvPr/>
        </p:nvSpPr>
        <p:spPr>
          <a:xfrm>
            <a:off x="1777008" y="3224676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NEMATÓIDES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1079641-6A8B-5893-F4DE-76B12054A0F2}"/>
              </a:ext>
            </a:extLst>
          </p:cNvPr>
          <p:cNvSpPr txBox="1">
            <a:spLocks/>
          </p:cNvSpPr>
          <p:nvPr/>
        </p:nvSpPr>
        <p:spPr>
          <a:xfrm>
            <a:off x="1415479" y="4201159"/>
            <a:ext cx="10625499" cy="1572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NEMATÓIDES DAS GALHAS.............</a:t>
            </a:r>
            <a:r>
              <a:rPr lang="pt-BR" sz="2800" i="1" dirty="0">
                <a:latin typeface="Candara" panose="020E0502030303020204" pitchFamily="34" charset="0"/>
              </a:rPr>
              <a:t>Meloidogyne incognita / M. javanica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NEMATÓIDES DAS LESÕES.............</a:t>
            </a:r>
            <a:r>
              <a:rPr lang="pt-BR" sz="2800" i="1" dirty="0">
                <a:latin typeface="Candara" panose="020E0502030303020204" pitchFamily="34" charset="0"/>
              </a:rPr>
              <a:t>Pratylenchus brachyurus / P. coffeae</a:t>
            </a:r>
          </a:p>
        </p:txBody>
      </p:sp>
    </p:spTree>
    <p:extLst>
      <p:ext uri="{BB962C8B-B14F-4D97-AF65-F5344CB8AC3E}">
        <p14:creationId xmlns:p14="http://schemas.microsoft.com/office/powerpoint/2010/main" val="39808586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8" descr="DSC0082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0863" y="1268760"/>
            <a:ext cx="5041900" cy="3348037"/>
          </a:xfrm>
          <a:ln>
            <a:solidFill>
              <a:schemeClr val="tx1"/>
            </a:solidFill>
          </a:ln>
        </p:spPr>
      </p:pic>
      <p:pic>
        <p:nvPicPr>
          <p:cNvPr id="135170" name="Picture 11" descr="fotografia4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12024" y="2959659"/>
            <a:ext cx="5329237" cy="3416300"/>
          </a:xfrm>
          <a:ln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2A5A59-824C-B3A1-ED8F-3F05898D6B28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Oídio </a:t>
            </a:r>
          </a:p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Leveillula taurica/ Oidiopsis sicula </a:t>
            </a:r>
            <a:r>
              <a:rPr lang="pt-BR" dirty="0">
                <a:latin typeface="Candara" panose="020E0502030303020204" pitchFamily="34" charset="0"/>
              </a:rPr>
              <a:t>e </a:t>
            </a:r>
            <a:r>
              <a:rPr lang="pt-BR" i="1" dirty="0">
                <a:latin typeface="Candara" panose="020E0502030303020204" pitchFamily="34" charset="0"/>
              </a:rPr>
              <a:t>Oidium</a:t>
            </a:r>
            <a:r>
              <a:rPr lang="pt-BR" dirty="0">
                <a:latin typeface="Candara" panose="020E0502030303020204" pitchFamily="34" charset="0"/>
              </a:rPr>
              <a:t> sp.)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8" descr="DSC0082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6244" y="1052736"/>
            <a:ext cx="5329238" cy="3536950"/>
          </a:xfrm>
          <a:ln>
            <a:solidFill>
              <a:schemeClr val="tx1"/>
            </a:solidFill>
          </a:ln>
        </p:spPr>
      </p:pic>
      <p:pic>
        <p:nvPicPr>
          <p:cNvPr id="136195" name="Picture 19" descr="DSC008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194320" y="1193655"/>
            <a:ext cx="2678112" cy="4033837"/>
          </a:xfrm>
          <a:ln>
            <a:solidFill>
              <a:schemeClr val="tx1"/>
            </a:solidFill>
          </a:ln>
        </p:spPr>
      </p:pic>
      <p:pic>
        <p:nvPicPr>
          <p:cNvPr id="136196" name="Picture 20" descr="DSC0082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11624" y="4153782"/>
            <a:ext cx="3143672" cy="2086615"/>
          </a:xfrm>
          <a:ln>
            <a:solidFill>
              <a:schemeClr val="tx1"/>
            </a:solidFill>
          </a:ln>
        </p:spPr>
      </p:pic>
      <p:pic>
        <p:nvPicPr>
          <p:cNvPr id="136197" name="Picture 21" descr="fotografia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4301" y="4337356"/>
            <a:ext cx="2886075" cy="226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EAD3C7-804C-8B4A-CF49-A43BC6351559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Oídio </a:t>
            </a:r>
          </a:p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Leveillula taurica/ Oidiopsis sicula </a:t>
            </a:r>
            <a:r>
              <a:rPr lang="pt-BR" dirty="0">
                <a:latin typeface="Candara" panose="020E0502030303020204" pitchFamily="34" charset="0"/>
              </a:rPr>
              <a:t>e </a:t>
            </a:r>
            <a:r>
              <a:rPr lang="pt-BR" i="1" dirty="0">
                <a:latin typeface="Candara" panose="020E0502030303020204" pitchFamily="34" charset="0"/>
              </a:rPr>
              <a:t>Oidium</a:t>
            </a:r>
            <a:r>
              <a:rPr lang="pt-BR" dirty="0">
                <a:latin typeface="Candara" panose="020E0502030303020204" pitchFamily="34" charset="0"/>
              </a:rPr>
              <a:t> sp.)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28730" y="1340768"/>
            <a:ext cx="10055901" cy="4752528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b="1" dirty="0"/>
              <a:t>CONTROLE</a:t>
            </a:r>
          </a:p>
          <a:p>
            <a:pPr>
              <a:lnSpc>
                <a:spcPct val="160000"/>
              </a:lnSpc>
            </a:pPr>
            <a:r>
              <a:rPr lang="en-US" sz="2800" dirty="0" err="1"/>
              <a:t>Evitar</a:t>
            </a:r>
            <a:r>
              <a:rPr lang="en-US" sz="2800" dirty="0"/>
              <a:t> </a:t>
            </a:r>
            <a:r>
              <a:rPr lang="en-US" sz="2800" dirty="0" err="1"/>
              <a:t>plantio</a:t>
            </a:r>
            <a:r>
              <a:rPr lang="en-US" sz="2800" dirty="0"/>
              <a:t> </a:t>
            </a:r>
            <a:r>
              <a:rPr lang="en-US" sz="2800" dirty="0" err="1"/>
              <a:t>próximo</a:t>
            </a:r>
            <a:r>
              <a:rPr lang="en-US" sz="2800" dirty="0"/>
              <a:t> a </a:t>
            </a:r>
            <a:r>
              <a:rPr lang="en-US" sz="2800" dirty="0" err="1"/>
              <a:t>plantios</a:t>
            </a:r>
            <a:r>
              <a:rPr lang="en-US" sz="2800" dirty="0"/>
              <a:t> </a:t>
            </a:r>
            <a:r>
              <a:rPr lang="en-US" sz="2800" dirty="0" err="1"/>
              <a:t>velhos</a:t>
            </a:r>
            <a:r>
              <a:rPr lang="en-US" sz="2800" dirty="0"/>
              <a:t> de </a:t>
            </a:r>
            <a:r>
              <a:rPr lang="en-US" sz="2800" dirty="0" err="1"/>
              <a:t>pimentão</a:t>
            </a:r>
            <a:r>
              <a:rPr lang="en-US" sz="2800" dirty="0"/>
              <a:t> e </a:t>
            </a:r>
            <a:r>
              <a:rPr lang="en-US" sz="2800" dirty="0" err="1"/>
              <a:t>tomate</a:t>
            </a:r>
            <a:endParaRPr lang="en-US" sz="2800" dirty="0"/>
          </a:p>
          <a:p>
            <a:pPr>
              <a:lnSpc>
                <a:spcPct val="160000"/>
              </a:lnSpc>
            </a:pPr>
            <a:r>
              <a:rPr lang="en-US" sz="2800" dirty="0" err="1"/>
              <a:t>Destruir</a:t>
            </a:r>
            <a:r>
              <a:rPr lang="en-US" sz="2800" dirty="0"/>
              <a:t> </a:t>
            </a:r>
            <a:r>
              <a:rPr lang="en-US" sz="2800" dirty="0" err="1"/>
              <a:t>restos</a:t>
            </a:r>
            <a:r>
              <a:rPr lang="en-US" sz="2800" dirty="0"/>
              <a:t> de </a:t>
            </a:r>
            <a:r>
              <a:rPr lang="en-US" sz="2800" dirty="0" err="1"/>
              <a:t>cultura</a:t>
            </a:r>
            <a:endParaRPr lang="en-US" sz="2800" dirty="0"/>
          </a:p>
          <a:p>
            <a:pPr>
              <a:lnSpc>
                <a:spcPct val="160000"/>
              </a:lnSpc>
            </a:pP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há</a:t>
            </a:r>
            <a:r>
              <a:rPr lang="en-US" sz="2800" dirty="0"/>
              <a:t> </a:t>
            </a:r>
            <a:r>
              <a:rPr lang="en-US" sz="2800" dirty="0" err="1"/>
              <a:t>materiais</a:t>
            </a:r>
            <a:r>
              <a:rPr lang="en-US" sz="2800" dirty="0"/>
              <a:t> com </a:t>
            </a:r>
            <a:r>
              <a:rPr lang="en-US" sz="2800" dirty="0" err="1"/>
              <a:t>resistência</a:t>
            </a:r>
            <a:r>
              <a:rPr lang="en-US" sz="2800" dirty="0"/>
              <a:t> </a:t>
            </a:r>
            <a:r>
              <a:rPr lang="en-US" sz="2800" dirty="0" err="1"/>
              <a:t>genética</a:t>
            </a:r>
            <a:endParaRPr lang="en-US" sz="2800" dirty="0"/>
          </a:p>
          <a:p>
            <a:pPr>
              <a:lnSpc>
                <a:spcPct val="160000"/>
              </a:lnSpc>
            </a:pPr>
            <a:r>
              <a:rPr lang="en-US" sz="2800" dirty="0"/>
              <a:t>Cv. HV – 12 (</a:t>
            </a:r>
            <a:r>
              <a:rPr lang="en-US" sz="2800" dirty="0" err="1"/>
              <a:t>França</a:t>
            </a:r>
            <a:r>
              <a:rPr lang="en-US" sz="2800" dirty="0"/>
              <a:t>) </a:t>
            </a:r>
            <a:r>
              <a:rPr lang="en-US" sz="2800" dirty="0">
                <a:sym typeface="Wingdings" pitchFamily="2" charset="2"/>
              </a:rPr>
              <a:t></a:t>
            </a:r>
            <a:r>
              <a:rPr lang="en-US" sz="2800" dirty="0"/>
              <a:t> </a:t>
            </a:r>
            <a:r>
              <a:rPr lang="en-US" sz="2800" dirty="0" err="1"/>
              <a:t>resistente</a:t>
            </a:r>
            <a:endParaRPr lang="en-US" sz="2800" dirty="0"/>
          </a:p>
          <a:p>
            <a:pPr lvl="1">
              <a:lnSpc>
                <a:spcPct val="160000"/>
              </a:lnSpc>
            </a:pPr>
            <a:r>
              <a:rPr lang="en-US" dirty="0"/>
              <a:t>Sem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fruto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polpa</a:t>
            </a:r>
            <a:r>
              <a:rPr lang="en-US" dirty="0"/>
              <a:t> </a:t>
            </a:r>
            <a:r>
              <a:rPr lang="en-US" dirty="0" err="1"/>
              <a:t>fina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AEA040-BF79-DDA3-DCEF-BCA2257A71C9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Oídio </a:t>
            </a:r>
          </a:p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Leveillula taurica/ Oidiopsis sicula </a:t>
            </a:r>
            <a:r>
              <a:rPr lang="pt-BR" dirty="0">
                <a:latin typeface="Candara" panose="020E0502030303020204" pitchFamily="34" charset="0"/>
              </a:rPr>
              <a:t>e </a:t>
            </a:r>
            <a:r>
              <a:rPr lang="pt-BR" i="1" dirty="0">
                <a:latin typeface="Candara" panose="020E0502030303020204" pitchFamily="34" charset="0"/>
              </a:rPr>
              <a:t>Oidium</a:t>
            </a:r>
            <a:r>
              <a:rPr lang="pt-BR" dirty="0">
                <a:latin typeface="Candara" panose="020E0502030303020204" pitchFamily="34" charset="0"/>
              </a:rPr>
              <a:t> sp.)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7D43A-0A46-B7F0-18CC-417ACAB9918F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FUNGICIDAS REGISTRADOS</a:t>
            </a:r>
            <a:endParaRPr lang="es-ES" sz="40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sz="3600" dirty="0">
                <a:latin typeface="Candara" panose="020E0502030303020204" pitchFamily="34" charset="0"/>
              </a:rPr>
              <a:t>Oídio  (</a:t>
            </a:r>
            <a:r>
              <a:rPr lang="pt-BR" sz="3600" i="1" dirty="0">
                <a:latin typeface="Candara" panose="020E0502030303020204" pitchFamily="34" charset="0"/>
              </a:rPr>
              <a:t>Leveillula taurica/ Oidiopsis sicula </a:t>
            </a:r>
            <a:r>
              <a:rPr lang="pt-BR" sz="3600" dirty="0">
                <a:latin typeface="Candara" panose="020E0502030303020204" pitchFamily="34" charset="0"/>
              </a:rPr>
              <a:t>e </a:t>
            </a:r>
            <a:r>
              <a:rPr lang="pt-BR" sz="3600" i="1" dirty="0">
                <a:latin typeface="Candara" panose="020E0502030303020204" pitchFamily="34" charset="0"/>
              </a:rPr>
              <a:t>Oidium</a:t>
            </a:r>
            <a:r>
              <a:rPr lang="pt-BR" sz="3600" dirty="0">
                <a:latin typeface="Candara" panose="020E0502030303020204" pitchFamily="34" charset="0"/>
              </a:rPr>
              <a:t> sp.)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980DDEC-1354-758A-F202-CAD28BCF1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65067"/>
              </p:ext>
            </p:extLst>
          </p:nvPr>
        </p:nvGraphicFramePr>
        <p:xfrm>
          <a:off x="2276330" y="1871304"/>
          <a:ext cx="8928992" cy="314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difenoconazol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Pidiflumetofen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metiram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piraclostrobina</a:t>
                      </a:r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Boscalida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cresoxim-metílico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Piraclostrobina</a:t>
                      </a:r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03198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fluxapiroxade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piraclostrobina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Enxofre</a:t>
                      </a:r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976167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piriproxifem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Reynoutria</a:t>
                      </a:r>
                      <a:r>
                        <a:rPr lang="pt-BR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sachalinensis</a:t>
                      </a:r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Extrato de </a:t>
                      </a:r>
                      <a:r>
                        <a:rPr lang="pt-B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raíz</a:t>
                      </a:r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caule</a:t>
                      </a:r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679994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Melaleuca</a:t>
                      </a:r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alternifolia</a:t>
                      </a:r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Extrato de folhas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04297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217B9B-0A88-3D75-7DBB-65C80419C7A5}"/>
              </a:ext>
            </a:extLst>
          </p:cNvPr>
          <p:cNvSpPr/>
          <p:nvPr/>
        </p:nvSpPr>
        <p:spPr>
          <a:xfrm>
            <a:off x="10089198" y="4653136"/>
            <a:ext cx="1512168" cy="720080"/>
          </a:xfrm>
          <a:prstGeom prst="rect">
            <a:avLst/>
          </a:prstGeom>
          <a:solidFill>
            <a:srgbClr val="009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058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1763219" y="1988840"/>
            <a:ext cx="907300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PIMENTÃO</a:t>
            </a:r>
          </a:p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CAUSADAS POR </a:t>
            </a:r>
            <a:r>
              <a:rPr lang="pt-BR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BACTÉRIAS</a:t>
            </a:r>
          </a:p>
        </p:txBody>
      </p:sp>
      <p:pic>
        <p:nvPicPr>
          <p:cNvPr id="1026" name="Picture 2" descr="Paprika - Pimentões Coloridos, HD Png Download , Transparent Png Image -  PNGitem">
            <a:extLst>
              <a:ext uri="{FF2B5EF4-FFF2-40B4-BE49-F238E27FC236}">
                <a16:creationId xmlns:a16="http://schemas.microsoft.com/office/drawing/2014/main" id="{AFD63BA3-4019-B41F-3DF0-97F4CC6D7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8793" r="20991" b="7208"/>
          <a:stretch/>
        </p:blipFill>
        <p:spPr bwMode="auto">
          <a:xfrm>
            <a:off x="9624392" y="4005064"/>
            <a:ext cx="24210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737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68984" y="1166019"/>
            <a:ext cx="9539584" cy="2262982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hospedeiros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Solanáceas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pimentão</a:t>
            </a:r>
            <a:r>
              <a:rPr lang="en-US" dirty="0"/>
              <a:t>: &gt;&gt;&gt; 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e UR (N e NE)</a:t>
            </a:r>
          </a:p>
          <a:p>
            <a:pPr>
              <a:lnSpc>
                <a:spcPct val="160000"/>
              </a:lnSpc>
            </a:pPr>
            <a:endParaRPr lang="pt-BR" dirty="0"/>
          </a:p>
        </p:txBody>
      </p:sp>
      <p:pic>
        <p:nvPicPr>
          <p:cNvPr id="139268" name="Picture 4" descr="fotografia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0952" y="3429001"/>
            <a:ext cx="3765550" cy="240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9269" name="Picture 5" descr="fotografia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429000"/>
            <a:ext cx="2581275" cy="241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9270" name="Picture 6" descr="fotografia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640" y="3214688"/>
            <a:ext cx="1924050" cy="278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40C6F2-E6DE-5AB2-28B3-DC2D26232D94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Murcha bacteriana (</a:t>
            </a:r>
            <a:r>
              <a:rPr lang="pt-BR" i="1" dirty="0">
                <a:latin typeface="Candara" panose="020E0502030303020204" pitchFamily="34" charset="0"/>
              </a:rPr>
              <a:t>Ralstonia solanacearum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95918" y="1143000"/>
            <a:ext cx="10088714" cy="511256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b="1" dirty="0"/>
              <a:t>CONTROLE</a:t>
            </a:r>
          </a:p>
          <a:p>
            <a:pPr>
              <a:lnSpc>
                <a:spcPct val="160000"/>
              </a:lnSpc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plantio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com </a:t>
            </a:r>
            <a:r>
              <a:rPr lang="en-US" dirty="0" err="1"/>
              <a:t>histórico</a:t>
            </a:r>
            <a:r>
              <a:rPr lang="en-US" dirty="0"/>
              <a:t> da </a:t>
            </a:r>
            <a:r>
              <a:rPr lang="en-US" dirty="0" err="1"/>
              <a:t>doença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 err="1"/>
              <a:t>Evitar</a:t>
            </a:r>
            <a:r>
              <a:rPr lang="en-US" dirty="0"/>
              <a:t> solos </a:t>
            </a:r>
            <a:r>
              <a:rPr lang="en-US" dirty="0" err="1"/>
              <a:t>pesados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excesso</a:t>
            </a:r>
            <a:r>
              <a:rPr lang="en-US" dirty="0"/>
              <a:t> de </a:t>
            </a:r>
            <a:r>
              <a:rPr lang="en-US" dirty="0" err="1"/>
              <a:t>irrigação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/>
              <a:t>Plantar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época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fria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ferimento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base</a:t>
            </a:r>
          </a:p>
          <a:p>
            <a:pPr>
              <a:lnSpc>
                <a:spcPct val="160000"/>
              </a:lnSpc>
            </a:pPr>
            <a:r>
              <a:rPr lang="en-US" dirty="0" err="1"/>
              <a:t>Evitar</a:t>
            </a:r>
            <a:r>
              <a:rPr lang="en-US" dirty="0"/>
              <a:t> “mulch” </a:t>
            </a:r>
            <a:r>
              <a:rPr lang="en-US" dirty="0" err="1"/>
              <a:t>preto</a:t>
            </a:r>
            <a:r>
              <a:rPr lang="en-US" dirty="0"/>
              <a:t> no </a:t>
            </a:r>
            <a:r>
              <a:rPr lang="en-US" dirty="0" err="1"/>
              <a:t>verão</a:t>
            </a:r>
            <a:r>
              <a:rPr lang="en-US" dirty="0"/>
              <a:t> (&gt;&gt; 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  <a:endParaRPr lang="pt-BR" dirty="0"/>
          </a:p>
          <a:p>
            <a:pPr>
              <a:lnSpc>
                <a:spcPct val="160000"/>
              </a:lnSpc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11E6EB-1C7A-636A-CC7A-AFF1BE6ACCFE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Murcha bacteriana (</a:t>
            </a:r>
            <a:r>
              <a:rPr lang="pt-BR" i="1" dirty="0">
                <a:latin typeface="Candara" panose="020E0502030303020204" pitchFamily="34" charset="0"/>
              </a:rPr>
              <a:t>Ralstonia solanacearum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703512" y="1268760"/>
            <a:ext cx="9649072" cy="4824536"/>
          </a:xfrm>
        </p:spPr>
        <p:txBody>
          <a:bodyPr>
            <a:normAutofit lnSpcReduction="10000"/>
          </a:bodyPr>
          <a:lstStyle/>
          <a:p>
            <a:pPr>
              <a:lnSpc>
                <a:spcPct val="180000"/>
              </a:lnSpc>
            </a:pPr>
            <a:r>
              <a:rPr lang="en-US" sz="2800" dirty="0" err="1"/>
              <a:t>Muito</a:t>
            </a:r>
            <a:r>
              <a:rPr lang="en-US" sz="2800" dirty="0"/>
              <a:t> </a:t>
            </a:r>
            <a:r>
              <a:rPr lang="en-US" sz="2800" dirty="0" err="1"/>
              <a:t>comum</a:t>
            </a:r>
            <a:r>
              <a:rPr lang="en-US" sz="2800" dirty="0"/>
              <a:t> no </a:t>
            </a:r>
            <a:r>
              <a:rPr lang="en-US" sz="2800" dirty="0" err="1"/>
              <a:t>verão</a:t>
            </a:r>
            <a:r>
              <a:rPr lang="en-US" sz="2800" dirty="0"/>
              <a:t> (</a:t>
            </a:r>
            <a:r>
              <a:rPr lang="en-US" sz="2800" dirty="0" err="1"/>
              <a:t>quente</a:t>
            </a:r>
            <a:r>
              <a:rPr lang="en-US" sz="2800" dirty="0"/>
              <a:t> e </a:t>
            </a:r>
            <a:r>
              <a:rPr lang="en-US" sz="2800" dirty="0" err="1"/>
              <a:t>chuvoso</a:t>
            </a:r>
            <a:r>
              <a:rPr lang="en-US" sz="2800" dirty="0"/>
              <a:t>) </a:t>
            </a:r>
            <a:r>
              <a:rPr lang="en-US" sz="2800" dirty="0">
                <a:sym typeface="Wingdings" pitchFamily="2" charset="2"/>
              </a:rPr>
              <a:t> S, SE</a:t>
            </a:r>
            <a:r>
              <a:rPr lang="en-US" sz="2800" dirty="0"/>
              <a:t> </a:t>
            </a:r>
          </a:p>
          <a:p>
            <a:pPr>
              <a:lnSpc>
                <a:spcPct val="180000"/>
              </a:lnSpc>
            </a:pPr>
            <a:r>
              <a:rPr lang="en-US" sz="2800" dirty="0" err="1"/>
              <a:t>Chuva</a:t>
            </a:r>
            <a:r>
              <a:rPr lang="en-US" sz="2800" dirty="0"/>
              <a:t> + </a:t>
            </a:r>
            <a:r>
              <a:rPr lang="en-US" sz="2800" dirty="0" err="1"/>
              <a:t>vento</a:t>
            </a:r>
            <a:r>
              <a:rPr lang="en-US" sz="2800" dirty="0"/>
              <a:t> </a:t>
            </a:r>
            <a:r>
              <a:rPr lang="en-US" sz="2800" dirty="0" err="1"/>
              <a:t>seguido</a:t>
            </a:r>
            <a:r>
              <a:rPr lang="en-US" sz="2800" dirty="0"/>
              <a:t> de </a:t>
            </a:r>
            <a:r>
              <a:rPr lang="en-US" sz="2800" dirty="0" err="1"/>
              <a:t>nebulosidade</a:t>
            </a:r>
            <a:r>
              <a:rPr lang="en-US" sz="2800" dirty="0"/>
              <a:t> </a:t>
            </a:r>
          </a:p>
          <a:p>
            <a:pPr lvl="1">
              <a:lnSpc>
                <a:spcPct val="180000"/>
              </a:lnSpc>
            </a:pPr>
            <a:r>
              <a:rPr lang="en-US" dirty="0" err="1"/>
              <a:t>Favorece</a:t>
            </a:r>
            <a:r>
              <a:rPr lang="en-US" dirty="0"/>
              <a:t> a </a:t>
            </a:r>
            <a:r>
              <a:rPr lang="en-US" dirty="0" err="1"/>
              <a:t>disseminação</a:t>
            </a:r>
            <a:r>
              <a:rPr lang="en-US" dirty="0"/>
              <a:t>, </a:t>
            </a:r>
            <a:r>
              <a:rPr lang="en-US" dirty="0" err="1"/>
              <a:t>penetração</a:t>
            </a:r>
            <a:r>
              <a:rPr lang="en-US" dirty="0"/>
              <a:t> e </a:t>
            </a:r>
            <a:r>
              <a:rPr lang="en-US" dirty="0" err="1"/>
              <a:t>multiplicação</a:t>
            </a:r>
            <a:r>
              <a:rPr lang="en-US" dirty="0"/>
              <a:t> </a:t>
            </a:r>
          </a:p>
          <a:p>
            <a:pPr lvl="2">
              <a:lnSpc>
                <a:spcPct val="180000"/>
              </a:lnSpc>
            </a:pPr>
            <a:r>
              <a:rPr lang="en-US" dirty="0" err="1"/>
              <a:t>Ataque</a:t>
            </a:r>
            <a:r>
              <a:rPr lang="en-US" dirty="0"/>
              <a:t> </a:t>
            </a:r>
            <a:r>
              <a:rPr lang="en-US" dirty="0" err="1"/>
              <a:t>severo</a:t>
            </a:r>
            <a:endParaRPr lang="en-US" dirty="0"/>
          </a:p>
          <a:p>
            <a:pPr lvl="2">
              <a:lnSpc>
                <a:spcPct val="180000"/>
              </a:lnSpc>
            </a:pPr>
            <a:r>
              <a:rPr lang="en-US" dirty="0" err="1"/>
              <a:t>Uso</a:t>
            </a:r>
            <a:r>
              <a:rPr lang="en-US" dirty="0"/>
              <a:t> do </a:t>
            </a:r>
            <a:r>
              <a:rPr lang="en-US" dirty="0" err="1"/>
              <a:t>sombrite</a:t>
            </a:r>
            <a:r>
              <a:rPr lang="en-US" dirty="0"/>
              <a:t> (30%)</a:t>
            </a:r>
          </a:p>
          <a:p>
            <a:pPr>
              <a:lnSpc>
                <a:spcPct val="180000"/>
              </a:lnSpc>
            </a:pPr>
            <a:r>
              <a:rPr lang="en-US" sz="2800" dirty="0" err="1"/>
              <a:t>Disseminação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semente</a:t>
            </a:r>
            <a:endParaRPr lang="pt-BR" sz="2800" dirty="0"/>
          </a:p>
          <a:p>
            <a:pPr>
              <a:lnSpc>
                <a:spcPct val="180000"/>
              </a:lnSpc>
            </a:pPr>
            <a:endParaRPr lang="pt-BR" sz="2800" dirty="0"/>
          </a:p>
        </p:txBody>
      </p:sp>
      <p:sp>
        <p:nvSpPr>
          <p:cNvPr id="14131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114800" y="155679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3600" i="1" dirty="0"/>
            </a:br>
            <a:endParaRPr lang="pt-BR" sz="3600" i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5FCE61-D697-7E7E-CAFC-2C7BB1C0F26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Mancha bacteriana 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Xanthomonas axonopodis </a:t>
            </a:r>
            <a:r>
              <a:rPr lang="pt-BR" dirty="0">
                <a:latin typeface="Candara" panose="020E0502030303020204" pitchFamily="34" charset="0"/>
              </a:rPr>
              <a:t>pv. </a:t>
            </a:r>
            <a:r>
              <a:rPr lang="pt-BR" i="1" dirty="0">
                <a:latin typeface="Candara" panose="020E0502030303020204" pitchFamily="34" charset="0"/>
              </a:rPr>
              <a:t>vesicatoria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5" descr="fotografia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63" y="2714626"/>
            <a:ext cx="5580062" cy="348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2339" name="Picture 4" descr="fotografia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232693"/>
            <a:ext cx="3475037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AB13644-C013-89B8-58D8-21A24BFDD8B2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Mancha bacteriana 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Xanthomonas axonopodis </a:t>
            </a:r>
            <a:r>
              <a:rPr lang="pt-BR" dirty="0">
                <a:latin typeface="Candara" panose="020E0502030303020204" pitchFamily="34" charset="0"/>
              </a:rPr>
              <a:t>pv. </a:t>
            </a:r>
            <a:r>
              <a:rPr lang="pt-BR" i="1" dirty="0">
                <a:latin typeface="Candara" panose="020E0502030303020204" pitchFamily="34" charset="0"/>
              </a:rPr>
              <a:t>vesicatoria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59496" y="1118862"/>
            <a:ext cx="10441160" cy="5257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  <a:defRPr/>
            </a:pPr>
            <a:r>
              <a:rPr lang="en-US" b="1" dirty="0"/>
              <a:t>CONTROLE</a:t>
            </a:r>
          </a:p>
          <a:p>
            <a:pPr>
              <a:lnSpc>
                <a:spcPct val="160000"/>
              </a:lnSpc>
              <a:defRPr/>
            </a:pPr>
            <a:r>
              <a:rPr lang="en-US" dirty="0" err="1"/>
              <a:t>Sementes</a:t>
            </a:r>
            <a:r>
              <a:rPr lang="en-US" dirty="0"/>
              <a:t> e </a:t>
            </a:r>
            <a:r>
              <a:rPr lang="en-US" dirty="0" err="1"/>
              <a:t>mudas</a:t>
            </a:r>
            <a:r>
              <a:rPr lang="en-US" dirty="0"/>
              <a:t> </a:t>
            </a:r>
            <a:r>
              <a:rPr lang="en-US" dirty="0" err="1"/>
              <a:t>sadias</a:t>
            </a:r>
            <a:endParaRPr lang="en-US" dirty="0"/>
          </a:p>
          <a:p>
            <a:pPr>
              <a:lnSpc>
                <a:spcPct val="16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plantio</a:t>
            </a:r>
            <a:r>
              <a:rPr lang="en-US" dirty="0"/>
              <a:t> no </a:t>
            </a:r>
            <a:r>
              <a:rPr lang="en-US" dirty="0" err="1"/>
              <a:t>verão</a:t>
            </a:r>
            <a:endParaRPr lang="en-US" dirty="0"/>
          </a:p>
          <a:p>
            <a:pPr>
              <a:lnSpc>
                <a:spcPct val="16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irrigação</a:t>
            </a:r>
            <a:r>
              <a:rPr lang="en-US" dirty="0"/>
              <a:t> (</a:t>
            </a:r>
            <a:r>
              <a:rPr lang="en-US" dirty="0" err="1"/>
              <a:t>aspersão</a:t>
            </a:r>
            <a:r>
              <a:rPr lang="en-US" dirty="0"/>
              <a:t>)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excesso</a:t>
            </a:r>
            <a:endParaRPr lang="en-US" dirty="0"/>
          </a:p>
          <a:p>
            <a:pPr>
              <a:lnSpc>
                <a:spcPct val="160000"/>
              </a:lnSpc>
              <a:defRPr/>
            </a:pPr>
            <a:r>
              <a:rPr lang="en-US" dirty="0" err="1"/>
              <a:t>Destruir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de </a:t>
            </a:r>
            <a:r>
              <a:rPr lang="en-US" dirty="0" err="1"/>
              <a:t>cultura</a:t>
            </a:r>
            <a:r>
              <a:rPr lang="en-US" dirty="0"/>
              <a:t> e </a:t>
            </a:r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rotação</a:t>
            </a:r>
            <a:endParaRPr lang="en-US" dirty="0"/>
          </a:p>
          <a:p>
            <a:pPr>
              <a:lnSpc>
                <a:spcPct val="160000"/>
              </a:lnSpc>
              <a:defRPr/>
            </a:pPr>
            <a:r>
              <a:rPr lang="en-US" dirty="0" err="1"/>
              <a:t>Pulverização</a:t>
            </a:r>
            <a:r>
              <a:rPr lang="en-US" dirty="0"/>
              <a:t> </a:t>
            </a:r>
            <a:r>
              <a:rPr lang="en-US" dirty="0" err="1"/>
              <a:t>preventiva</a:t>
            </a:r>
            <a:r>
              <a:rPr lang="en-US" dirty="0"/>
              <a:t> com </a:t>
            </a:r>
            <a:r>
              <a:rPr lang="en-US" dirty="0" err="1"/>
              <a:t>fungicidas</a:t>
            </a:r>
            <a:r>
              <a:rPr lang="en-US" dirty="0"/>
              <a:t> </a:t>
            </a:r>
            <a:r>
              <a:rPr lang="en-US" dirty="0" err="1"/>
              <a:t>cúpricos</a:t>
            </a:r>
            <a:r>
              <a:rPr lang="en-US" dirty="0"/>
              <a:t> (</a:t>
            </a:r>
            <a:r>
              <a:rPr lang="en-US" dirty="0" err="1"/>
              <a:t>Hidróxido</a:t>
            </a:r>
            <a:r>
              <a:rPr lang="en-US" dirty="0"/>
              <a:t> de </a:t>
            </a:r>
            <a:r>
              <a:rPr lang="en-US" dirty="0" err="1"/>
              <a:t>cobre</a:t>
            </a:r>
            <a:r>
              <a:rPr lang="en-US" dirty="0"/>
              <a:t>) e </a:t>
            </a:r>
            <a:r>
              <a:rPr lang="en-US" dirty="0" err="1"/>
              <a:t>antibióticos</a:t>
            </a:r>
            <a:r>
              <a:rPr lang="en-US" dirty="0"/>
              <a:t> (</a:t>
            </a:r>
            <a:r>
              <a:rPr lang="en-US" dirty="0" err="1"/>
              <a:t>Estreptomicina</a:t>
            </a:r>
            <a:r>
              <a:rPr lang="en-US" dirty="0"/>
              <a:t> + </a:t>
            </a:r>
            <a:r>
              <a:rPr lang="en-US" dirty="0" err="1"/>
              <a:t>Oxitetraciclina</a:t>
            </a:r>
            <a:r>
              <a:rPr lang="en-US" dirty="0"/>
              <a:t>)</a:t>
            </a:r>
          </a:p>
          <a:p>
            <a:pPr>
              <a:lnSpc>
                <a:spcPct val="160000"/>
              </a:lnSpc>
              <a:defRPr/>
            </a:pPr>
            <a:endParaRPr lang="pt-BR" dirty="0"/>
          </a:p>
          <a:p>
            <a:pPr>
              <a:lnSpc>
                <a:spcPct val="160000"/>
              </a:lnSpc>
              <a:defRPr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F090B-1692-7796-A5C2-63635A69B31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Mancha bacteriana 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Xanthomonas axonopodis </a:t>
            </a:r>
            <a:r>
              <a:rPr lang="pt-BR" dirty="0">
                <a:latin typeface="Candara" panose="020E0502030303020204" pitchFamily="34" charset="0"/>
              </a:rPr>
              <a:t>pv. </a:t>
            </a:r>
            <a:r>
              <a:rPr lang="pt-BR" i="1" dirty="0">
                <a:latin typeface="Candara" panose="020E0502030303020204" pitchFamily="34" charset="0"/>
              </a:rPr>
              <a:t>vesicatoria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423592" y="1988840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TOMATEIRO CAUSADAS POR </a:t>
            </a:r>
            <a:r>
              <a:rPr lang="pt-BR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FUNGOS</a:t>
            </a:r>
          </a:p>
        </p:txBody>
      </p:sp>
      <p:pic>
        <p:nvPicPr>
          <p:cNvPr id="2050" name="Picture 2" descr="Tomatoes Free PNG Transparent Tomato PNG Clipart Free Download - Free  Transparent PNG Logos">
            <a:extLst>
              <a:ext uri="{FF2B5EF4-FFF2-40B4-BE49-F238E27FC236}">
                <a16:creationId xmlns:a16="http://schemas.microsoft.com/office/drawing/2014/main" id="{4C05A4F1-5516-6D8B-9F8B-DE494267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645024"/>
            <a:ext cx="4030936" cy="25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8083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1763219" y="1988840"/>
            <a:ext cx="907300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PIMENTÃO</a:t>
            </a:r>
          </a:p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CAUSADAS POR </a:t>
            </a:r>
            <a:r>
              <a:rPr lang="pt-BR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VÍRUS</a:t>
            </a:r>
          </a:p>
        </p:txBody>
      </p:sp>
      <p:pic>
        <p:nvPicPr>
          <p:cNvPr id="1026" name="Picture 2" descr="Paprika - Pimentões Coloridos, HD Png Download , Transparent Png Image -  PNGitem">
            <a:extLst>
              <a:ext uri="{FF2B5EF4-FFF2-40B4-BE49-F238E27FC236}">
                <a16:creationId xmlns:a16="http://schemas.microsoft.com/office/drawing/2014/main" id="{AFD63BA3-4019-B41F-3DF0-97F4CC6D7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8793" r="20991" b="7208"/>
          <a:stretch/>
        </p:blipFill>
        <p:spPr bwMode="auto">
          <a:xfrm>
            <a:off x="9624392" y="4005064"/>
            <a:ext cx="24210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938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59496" y="1340768"/>
            <a:ext cx="993710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220000"/>
              </a:lnSpc>
              <a:defRPr/>
            </a:pPr>
            <a:r>
              <a:rPr lang="en-US" dirty="0" err="1"/>
              <a:t>Espécies</a:t>
            </a:r>
            <a:r>
              <a:rPr lang="en-US" dirty="0"/>
              <a:t> </a:t>
            </a:r>
            <a:r>
              <a:rPr lang="en-US" dirty="0" err="1"/>
              <a:t>conforme</a:t>
            </a:r>
            <a:r>
              <a:rPr lang="en-US" dirty="0"/>
              <a:t> a </a:t>
            </a:r>
            <a:r>
              <a:rPr lang="en-US" dirty="0" err="1"/>
              <a:t>região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GRSV &gt;&gt; </a:t>
            </a:r>
            <a:r>
              <a:rPr lang="en-US" dirty="0" err="1"/>
              <a:t>incidência</a:t>
            </a:r>
            <a:endParaRPr lang="en-US" dirty="0"/>
          </a:p>
          <a:p>
            <a:pPr>
              <a:lnSpc>
                <a:spcPct val="220000"/>
              </a:lnSpc>
              <a:defRPr/>
            </a:pPr>
            <a:r>
              <a:rPr lang="en-US" dirty="0" err="1"/>
              <a:t>Plantios</a:t>
            </a:r>
            <a:r>
              <a:rPr lang="en-US" dirty="0"/>
              <a:t> de </a:t>
            </a:r>
            <a:r>
              <a:rPr lang="en-US" dirty="0" err="1"/>
              <a:t>novembro</a:t>
            </a:r>
            <a:r>
              <a:rPr lang="en-US" dirty="0"/>
              <a:t> a </a:t>
            </a:r>
            <a:r>
              <a:rPr lang="en-US" dirty="0" err="1"/>
              <a:t>março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SP</a:t>
            </a:r>
            <a:endParaRPr lang="en-US" dirty="0"/>
          </a:p>
          <a:p>
            <a:pPr>
              <a:lnSpc>
                <a:spcPct val="220000"/>
              </a:lnSpc>
              <a:defRPr/>
            </a:pPr>
            <a:r>
              <a:rPr lang="en-US" dirty="0" err="1"/>
              <a:t>Transmitido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tripes</a:t>
            </a:r>
            <a:r>
              <a:rPr lang="en-US" dirty="0"/>
              <a:t> </a:t>
            </a:r>
          </a:p>
          <a:p>
            <a:pPr lvl="1">
              <a:lnSpc>
                <a:spcPct val="220000"/>
              </a:lnSpc>
              <a:defRPr/>
            </a:pPr>
            <a:r>
              <a:rPr lang="en-US" i="1" dirty="0" err="1"/>
              <a:t>Frankliniella</a:t>
            </a:r>
            <a:r>
              <a:rPr lang="en-US" i="1" dirty="0"/>
              <a:t> </a:t>
            </a:r>
            <a:r>
              <a:rPr lang="en-US" i="1" dirty="0" err="1"/>
              <a:t>occidentalis</a:t>
            </a:r>
            <a:r>
              <a:rPr lang="en-US" dirty="0"/>
              <a:t> e </a:t>
            </a:r>
            <a:r>
              <a:rPr lang="en-US" i="1" dirty="0"/>
              <a:t>F. </a:t>
            </a:r>
            <a:r>
              <a:rPr lang="en-US" i="1" dirty="0" err="1"/>
              <a:t>sbultzei</a:t>
            </a:r>
            <a:endParaRPr lang="en-US" dirty="0"/>
          </a:p>
          <a:p>
            <a:pPr>
              <a:lnSpc>
                <a:spcPct val="220000"/>
              </a:lnSpc>
              <a:defRPr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52CAD6-219D-D1DE-5BA0-86A33F06579D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Vira-cabeça</a:t>
            </a:r>
          </a:p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TSWV, GRSV, TCSV e CSNV (</a:t>
            </a:r>
            <a:r>
              <a:rPr lang="pt-BR" dirty="0" err="1">
                <a:latin typeface="Candara" panose="020E0502030303020204" pitchFamily="34" charset="0"/>
              </a:rPr>
              <a:t>Tospovirus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5" descr="fotografia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988840"/>
            <a:ext cx="5651500" cy="378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6435" name="Picture 4" descr="fotografia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1611014"/>
            <a:ext cx="3403600" cy="453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A8F149-70C8-37DC-5710-F905BE4DACFB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Vira-cabeça</a:t>
            </a:r>
          </a:p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TSWV, GRSV, TCSV e CSNV (</a:t>
            </a:r>
            <a:r>
              <a:rPr lang="pt-BR" dirty="0" err="1">
                <a:latin typeface="Candara" panose="020E0502030303020204" pitchFamily="34" charset="0"/>
              </a:rPr>
              <a:t>Tospovirus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23232" y="1175229"/>
            <a:ext cx="10133408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CONTROLE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Destruir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de </a:t>
            </a:r>
            <a:r>
              <a:rPr lang="en-US" dirty="0" err="1"/>
              <a:t>cultura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plantas</a:t>
            </a:r>
            <a:r>
              <a:rPr lang="en-US" dirty="0"/>
              <a:t> </a:t>
            </a:r>
            <a:r>
              <a:rPr lang="en-US" dirty="0" err="1"/>
              <a:t>daninhas</a:t>
            </a:r>
            <a:r>
              <a:rPr lang="en-US" dirty="0"/>
              <a:t> </a:t>
            </a:r>
            <a:r>
              <a:rPr lang="en-US" dirty="0" err="1"/>
              <a:t>hospedeiras</a:t>
            </a:r>
            <a:r>
              <a:rPr lang="en-US" dirty="0"/>
              <a:t> de </a:t>
            </a:r>
            <a:r>
              <a:rPr lang="en-US" dirty="0" err="1"/>
              <a:t>vírus</a:t>
            </a:r>
            <a:r>
              <a:rPr lang="en-US" dirty="0"/>
              <a:t> e </a:t>
            </a:r>
            <a:r>
              <a:rPr lang="en-US" dirty="0" err="1"/>
              <a:t>vetor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Produzir</a:t>
            </a:r>
            <a:r>
              <a:rPr lang="en-US" dirty="0"/>
              <a:t> </a:t>
            </a:r>
            <a:r>
              <a:rPr lang="en-US" dirty="0" err="1"/>
              <a:t>mudas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local </a:t>
            </a:r>
            <a:r>
              <a:rPr lang="en-US" dirty="0" err="1"/>
              <a:t>específico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cv. </a:t>
            </a:r>
            <a:r>
              <a:rPr lang="en-US" dirty="0" err="1"/>
              <a:t>Resistente</a:t>
            </a:r>
            <a:r>
              <a:rPr lang="en-US" dirty="0"/>
              <a:t>??? </a:t>
            </a:r>
          </a:p>
          <a:p>
            <a:pPr lvl="1">
              <a:lnSpc>
                <a:spcPct val="120000"/>
              </a:lnSpc>
            </a:pPr>
            <a:r>
              <a:rPr lang="en-US" sz="2400" dirty="0" err="1"/>
              <a:t>várias</a:t>
            </a:r>
            <a:r>
              <a:rPr lang="en-US" sz="2400" dirty="0"/>
              <a:t> </a:t>
            </a:r>
            <a:r>
              <a:rPr lang="en-US" sz="2400" dirty="0" err="1"/>
              <a:t>raças</a:t>
            </a:r>
            <a:r>
              <a:rPr lang="en-US" sz="2400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Inseticida</a:t>
            </a:r>
            <a:r>
              <a:rPr lang="en-US" dirty="0"/>
              <a:t> logo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plantio</a:t>
            </a:r>
            <a:r>
              <a:rPr lang="en-US" dirty="0"/>
              <a:t> (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registrados</a:t>
            </a:r>
            <a:r>
              <a:rPr lang="en-US" dirty="0"/>
              <a:t>)</a:t>
            </a:r>
            <a:endParaRPr lang="pt-BR" dirty="0"/>
          </a:p>
          <a:p>
            <a:pPr>
              <a:lnSpc>
                <a:spcPct val="120000"/>
              </a:lnSpc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C69314-E5B7-DB92-33D0-011CA6D7782F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Vira-cabeça</a:t>
            </a:r>
          </a:p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TSWV, GRSV, TCSV e CSNV (</a:t>
            </a:r>
            <a:r>
              <a:rPr lang="pt-BR" dirty="0" err="1">
                <a:latin typeface="Candara" panose="020E0502030303020204" pitchFamily="34" charset="0"/>
              </a:rPr>
              <a:t>Tospovirus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524000" y="1143000"/>
            <a:ext cx="10297144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defRPr/>
            </a:pP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década</a:t>
            </a:r>
            <a:r>
              <a:rPr lang="en-US" dirty="0"/>
              <a:t> de 80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predomínio</a:t>
            </a:r>
            <a:r>
              <a:rPr lang="en-US" dirty="0"/>
              <a:t> PVY </a:t>
            </a:r>
          </a:p>
          <a:p>
            <a:pPr lvl="1">
              <a:lnSpc>
                <a:spcPct val="140000"/>
              </a:lnSpc>
              <a:defRPr/>
            </a:pPr>
            <a:r>
              <a:rPr lang="en-US" dirty="0" err="1"/>
              <a:t>Cultivo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de </a:t>
            </a:r>
            <a:r>
              <a:rPr lang="en-US" dirty="0" err="1"/>
              <a:t>variedades</a:t>
            </a:r>
            <a:r>
              <a:rPr lang="en-US" dirty="0"/>
              <a:t> </a:t>
            </a:r>
            <a:r>
              <a:rPr lang="en-US" dirty="0" err="1"/>
              <a:t>resistentes</a:t>
            </a:r>
            <a:r>
              <a:rPr lang="en-US" dirty="0"/>
              <a:t> </a:t>
            </a:r>
          </a:p>
          <a:p>
            <a:pPr lvl="2">
              <a:lnSpc>
                <a:spcPct val="140000"/>
              </a:lnSpc>
              <a:defRPr/>
            </a:pPr>
            <a:r>
              <a:rPr lang="en-US" dirty="0"/>
              <a:t>IAC = H. Nagai – </a:t>
            </a:r>
            <a:r>
              <a:rPr lang="en-US" dirty="0" err="1"/>
              <a:t>Agronômico</a:t>
            </a:r>
            <a:r>
              <a:rPr lang="en-US" dirty="0"/>
              <a:t> 10G, Casca Dura Ikeda</a:t>
            </a:r>
          </a:p>
          <a:p>
            <a:pPr>
              <a:lnSpc>
                <a:spcPct val="140000"/>
              </a:lnSpc>
              <a:defRPr/>
            </a:pPr>
            <a:r>
              <a:rPr lang="en-US" dirty="0"/>
              <a:t>Final da </a:t>
            </a:r>
            <a:r>
              <a:rPr lang="en-US" dirty="0" err="1"/>
              <a:t>década</a:t>
            </a:r>
            <a:r>
              <a:rPr lang="en-US" dirty="0"/>
              <a:t> de 80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nova </a:t>
            </a:r>
            <a:r>
              <a:rPr lang="en-US" dirty="0" err="1"/>
              <a:t>raça</a:t>
            </a:r>
            <a:r>
              <a:rPr lang="en-US" dirty="0"/>
              <a:t> de PVY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 err="1"/>
              <a:t>PVYm</a:t>
            </a:r>
            <a:endParaRPr lang="en-US" dirty="0"/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Resistência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PVYm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F1 Magali R &gt;&gt; 10 </a:t>
            </a:r>
            <a:r>
              <a:rPr lang="en-US" dirty="0" err="1"/>
              <a:t>anos</a:t>
            </a:r>
            <a:endParaRPr lang="en-US" dirty="0"/>
          </a:p>
          <a:p>
            <a:pPr>
              <a:lnSpc>
                <a:spcPct val="140000"/>
              </a:lnSpc>
              <a:defRPr/>
            </a:pPr>
            <a:r>
              <a:rPr lang="en-US" dirty="0"/>
              <a:t> Principal </a:t>
            </a:r>
            <a:r>
              <a:rPr lang="en-US" dirty="0" err="1"/>
              <a:t>virose</a:t>
            </a:r>
            <a:endParaRPr lang="en-US" dirty="0"/>
          </a:p>
          <a:p>
            <a:pPr lvl="1">
              <a:lnSpc>
                <a:spcPct val="140000"/>
              </a:lnSpc>
              <a:defRPr/>
            </a:pPr>
            <a:r>
              <a:rPr lang="en-US" dirty="0"/>
              <a:t>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18-22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proliferação</a:t>
            </a:r>
            <a:r>
              <a:rPr lang="en-US" dirty="0">
                <a:sym typeface="Wingdings" pitchFamily="2" charset="2"/>
              </a:rPr>
              <a:t> do </a:t>
            </a:r>
            <a:r>
              <a:rPr lang="en-US" dirty="0" err="1">
                <a:sym typeface="Wingdings" pitchFamily="2" charset="2"/>
              </a:rPr>
              <a:t>vetor</a:t>
            </a:r>
            <a:endParaRPr lang="en-US" dirty="0"/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Transmitida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pulgão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persistente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CF89CB-DAE0-57A0-7F19-4B3566259770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Mosaico – PVY e </a:t>
            </a:r>
            <a:r>
              <a:rPr lang="pt-BR" dirty="0" err="1">
                <a:latin typeface="Candara" panose="020E0502030303020204" pitchFamily="34" charset="0"/>
              </a:rPr>
              <a:t>PepYMV</a:t>
            </a:r>
            <a:r>
              <a:rPr lang="pt-BR" dirty="0">
                <a:latin typeface="Candara" panose="020E0502030303020204" pitchFamily="34" charset="0"/>
              </a:rPr>
              <a:t> (</a:t>
            </a:r>
            <a:r>
              <a:rPr lang="pt-BR" dirty="0" err="1">
                <a:latin typeface="Candara" panose="020E0502030303020204" pitchFamily="34" charset="0"/>
              </a:rPr>
              <a:t>Potyvirus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 descr="fotografia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2132856"/>
            <a:ext cx="5999162" cy="373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507" name="Picture 4" descr="fotografia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507" y="1772816"/>
            <a:ext cx="3030538" cy="430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CB5943-20DB-F171-6564-0CF5CD77725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Mosaico – PVY e </a:t>
            </a:r>
            <a:r>
              <a:rPr lang="pt-BR" dirty="0" err="1">
                <a:latin typeface="Candara" panose="020E0502030303020204" pitchFamily="34" charset="0"/>
              </a:rPr>
              <a:t>PepYMV</a:t>
            </a:r>
            <a:r>
              <a:rPr lang="pt-BR" dirty="0">
                <a:latin typeface="Candara" panose="020E0502030303020204" pitchFamily="34" charset="0"/>
              </a:rPr>
              <a:t> (</a:t>
            </a:r>
            <a:r>
              <a:rPr lang="pt-BR" dirty="0" err="1">
                <a:latin typeface="Candara" panose="020E0502030303020204" pitchFamily="34" charset="0"/>
              </a:rPr>
              <a:t>Potyvirus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03512" y="1484784"/>
            <a:ext cx="9987543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CONTROLE</a:t>
            </a:r>
          </a:p>
          <a:p>
            <a:r>
              <a:rPr lang="en-US" dirty="0" err="1"/>
              <a:t>Produzir</a:t>
            </a:r>
            <a:r>
              <a:rPr lang="en-US" dirty="0"/>
              <a:t> e usar </a:t>
            </a:r>
            <a:r>
              <a:rPr lang="en-US" dirty="0" err="1"/>
              <a:t>mudas</a:t>
            </a:r>
            <a:r>
              <a:rPr lang="en-US" dirty="0"/>
              <a:t> </a:t>
            </a:r>
            <a:r>
              <a:rPr lang="en-US" dirty="0" err="1"/>
              <a:t>sadias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</a:t>
            </a:r>
            <a:r>
              <a:rPr lang="en-US" dirty="0" err="1"/>
              <a:t>culturais</a:t>
            </a:r>
            <a:endParaRPr lang="en-US" dirty="0"/>
          </a:p>
          <a:p>
            <a:endParaRPr lang="en-US" dirty="0"/>
          </a:p>
          <a:p>
            <a:r>
              <a:rPr lang="en-US" dirty="0"/>
              <a:t>F1 </a:t>
            </a:r>
            <a:r>
              <a:rPr lang="en-US" dirty="0" err="1"/>
              <a:t>resistente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“</a:t>
            </a:r>
            <a:r>
              <a:rPr lang="en-US" dirty="0" err="1"/>
              <a:t>obrigatório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híbridos</a:t>
            </a:r>
            <a:r>
              <a:rPr lang="en-US" dirty="0"/>
              <a:t> no mercado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A74D6-8241-2564-6A44-80994FA35231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Mosaico – PVY e </a:t>
            </a:r>
            <a:r>
              <a:rPr lang="pt-BR" dirty="0" err="1">
                <a:latin typeface="Candara" panose="020E0502030303020204" pitchFamily="34" charset="0"/>
              </a:rPr>
              <a:t>PepYMV</a:t>
            </a:r>
            <a:r>
              <a:rPr lang="pt-BR" dirty="0">
                <a:latin typeface="Candara" panose="020E0502030303020204" pitchFamily="34" charset="0"/>
              </a:rPr>
              <a:t> (</a:t>
            </a:r>
            <a:r>
              <a:rPr lang="pt-BR" dirty="0" err="1">
                <a:latin typeface="Candara" panose="020E0502030303020204" pitchFamily="34" charset="0"/>
              </a:rPr>
              <a:t>Potyvirus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559496" y="980728"/>
            <a:ext cx="10297144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80000"/>
              </a:lnSpc>
              <a:defRPr/>
            </a:pPr>
            <a:r>
              <a:rPr lang="en-US" dirty="0" err="1"/>
              <a:t>Ganhou</a:t>
            </a:r>
            <a:r>
              <a:rPr lang="en-US" dirty="0"/>
              <a:t> </a:t>
            </a:r>
            <a:r>
              <a:rPr lang="en-US" dirty="0" err="1"/>
              <a:t>importância</a:t>
            </a:r>
            <a:r>
              <a:rPr lang="en-US" dirty="0"/>
              <a:t> </a:t>
            </a:r>
            <a:r>
              <a:rPr lang="en-US" dirty="0" err="1"/>
              <a:t>recente</a:t>
            </a:r>
            <a:r>
              <a:rPr lang="en-US" dirty="0"/>
              <a:t> </a:t>
            </a:r>
          </a:p>
          <a:p>
            <a:pPr lvl="1">
              <a:lnSpc>
                <a:spcPct val="180000"/>
              </a:lnSpc>
              <a:defRPr/>
            </a:pPr>
            <a:r>
              <a:rPr lang="en-US" dirty="0" err="1"/>
              <a:t>cultivares</a:t>
            </a:r>
            <a:r>
              <a:rPr lang="en-US" dirty="0"/>
              <a:t> </a:t>
            </a:r>
            <a:r>
              <a:rPr lang="en-US" dirty="0" err="1"/>
              <a:t>eram</a:t>
            </a:r>
            <a:r>
              <a:rPr lang="en-US" dirty="0"/>
              <a:t> </a:t>
            </a:r>
            <a:r>
              <a:rPr lang="en-US" dirty="0" err="1"/>
              <a:t>resistentes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CMV, </a:t>
            </a:r>
            <a:r>
              <a:rPr lang="en-US" dirty="0" err="1"/>
              <a:t>enquanto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híbridos</a:t>
            </a:r>
            <a:r>
              <a:rPr lang="en-US" dirty="0"/>
              <a:t> </a:t>
            </a:r>
            <a:r>
              <a:rPr lang="en-US" dirty="0" err="1"/>
              <a:t>resistentes</a:t>
            </a:r>
            <a:r>
              <a:rPr lang="en-US" dirty="0"/>
              <a:t> a  </a:t>
            </a:r>
            <a:r>
              <a:rPr lang="en-US" dirty="0" err="1"/>
              <a:t>PepYMV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suscetíveis</a:t>
            </a:r>
            <a:r>
              <a:rPr lang="en-US" dirty="0"/>
              <a:t> a CMV</a:t>
            </a:r>
          </a:p>
          <a:p>
            <a:pPr>
              <a:lnSpc>
                <a:spcPct val="180000"/>
              </a:lnSpc>
              <a:defRPr/>
            </a:pPr>
            <a:r>
              <a:rPr lang="en-US" dirty="0" err="1"/>
              <a:t>Lins</a:t>
            </a:r>
            <a:r>
              <a:rPr lang="en-US" dirty="0"/>
              <a:t>, SP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região</a:t>
            </a:r>
            <a:r>
              <a:rPr lang="en-US" dirty="0"/>
              <a:t> </a:t>
            </a:r>
            <a:r>
              <a:rPr lang="en-US" dirty="0" err="1"/>
              <a:t>produtora</a:t>
            </a:r>
            <a:r>
              <a:rPr lang="en-US" dirty="0"/>
              <a:t> </a:t>
            </a:r>
          </a:p>
          <a:p>
            <a:pPr lvl="1">
              <a:lnSpc>
                <a:spcPct val="180000"/>
              </a:lnSpc>
              <a:defRPr/>
            </a:pPr>
            <a:r>
              <a:rPr lang="en-US" dirty="0"/>
              <a:t>2001 = 600 ha/</a:t>
            </a:r>
            <a:r>
              <a:rPr lang="en-US" dirty="0" err="1"/>
              <a:t>ano</a:t>
            </a:r>
            <a:r>
              <a:rPr lang="en-US" dirty="0"/>
              <a:t>; 2004 = 50 ha/</a:t>
            </a:r>
            <a:r>
              <a:rPr lang="en-US" dirty="0" err="1"/>
              <a:t>ano</a:t>
            </a:r>
            <a:endParaRPr lang="en-US" dirty="0"/>
          </a:p>
          <a:p>
            <a:pPr>
              <a:lnSpc>
                <a:spcPct val="180000"/>
              </a:lnSpc>
              <a:defRPr/>
            </a:pPr>
            <a:r>
              <a:rPr lang="en-US" dirty="0" err="1"/>
              <a:t>Transmissão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espécies</a:t>
            </a:r>
            <a:r>
              <a:rPr lang="en-US" dirty="0"/>
              <a:t> de </a:t>
            </a:r>
            <a:r>
              <a:rPr lang="en-US" dirty="0" err="1"/>
              <a:t>pulgão</a:t>
            </a:r>
            <a:r>
              <a:rPr lang="en-US" dirty="0"/>
              <a:t> </a:t>
            </a:r>
          </a:p>
          <a:p>
            <a:pPr lvl="1">
              <a:lnSpc>
                <a:spcPct val="180000"/>
              </a:lnSpc>
              <a:defRPr/>
            </a:pP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persistente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449379-69DB-53DA-4747-DE4669CEA4D8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Mosaico do pepino – CMV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fotografia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16" y="1484784"/>
            <a:ext cx="3884171" cy="489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D3756F-936C-2488-6D5D-9B1AAAABDB3D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Mosaico do pepino – CMV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31120" y="1143000"/>
            <a:ext cx="9621464" cy="516632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defRPr/>
            </a:pPr>
            <a:r>
              <a:rPr lang="pt-BR" dirty="0"/>
              <a:t>Bastante raro</a:t>
            </a:r>
          </a:p>
          <a:p>
            <a:pPr>
              <a:lnSpc>
                <a:spcPct val="160000"/>
              </a:lnSpc>
              <a:defRPr/>
            </a:pPr>
            <a:r>
              <a:rPr lang="pt-BR" dirty="0"/>
              <a:t>Gênero </a:t>
            </a:r>
            <a:r>
              <a:rPr lang="pt-BR" i="1" dirty="0" err="1"/>
              <a:t>Tobravirus</a:t>
            </a:r>
            <a:endParaRPr lang="pt-BR" dirty="0"/>
          </a:p>
          <a:p>
            <a:pPr>
              <a:lnSpc>
                <a:spcPct val="160000"/>
              </a:lnSpc>
              <a:defRPr/>
            </a:pPr>
            <a:r>
              <a:rPr lang="pt-BR" dirty="0"/>
              <a:t>Transmitido por </a:t>
            </a:r>
            <a:r>
              <a:rPr lang="pt-BR" dirty="0" err="1"/>
              <a:t>nematóides</a:t>
            </a:r>
            <a:r>
              <a:rPr lang="pt-BR" dirty="0"/>
              <a:t> (</a:t>
            </a:r>
            <a:r>
              <a:rPr lang="pt-BR" i="1" dirty="0" err="1"/>
              <a:t>Trichodorus</a:t>
            </a:r>
            <a:r>
              <a:rPr lang="pt-BR" dirty="0"/>
              <a:t>) e sementes</a:t>
            </a:r>
          </a:p>
          <a:p>
            <a:pPr>
              <a:lnSpc>
                <a:spcPct val="160000"/>
              </a:lnSpc>
              <a:defRPr/>
            </a:pPr>
            <a:r>
              <a:rPr lang="pt-BR" dirty="0"/>
              <a:t>Controle</a:t>
            </a:r>
          </a:p>
          <a:p>
            <a:pPr lvl="1">
              <a:lnSpc>
                <a:spcPct val="160000"/>
              </a:lnSpc>
              <a:defRPr/>
            </a:pPr>
            <a:r>
              <a:rPr lang="pt-BR" dirty="0"/>
              <a:t>Sementes livres de vírus</a:t>
            </a:r>
          </a:p>
          <a:p>
            <a:pPr lvl="1">
              <a:lnSpc>
                <a:spcPct val="160000"/>
              </a:lnSpc>
              <a:defRPr/>
            </a:pPr>
            <a:r>
              <a:rPr lang="pt-BR" dirty="0"/>
              <a:t>Plantio em solos livres de nematóides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F46FF2-80F5-9AA5-4733-B8A27A03BEE5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Anel do pimentão - </a:t>
            </a:r>
            <a:r>
              <a:rPr lang="pt-BR" dirty="0" err="1">
                <a:latin typeface="Candara" panose="020E0502030303020204" pitchFamily="34" charset="0"/>
              </a:rPr>
              <a:t>PepRSV</a:t>
            </a:r>
            <a:endParaRPr lang="pt-BR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REQUEIMA (</a:t>
            </a:r>
            <a:r>
              <a:rPr lang="pt-BR" sz="4800" i="1" dirty="0">
                <a:latin typeface="Candara" panose="020E0502030303020204" pitchFamily="34" charset="0"/>
              </a:rPr>
              <a:t>Phytophthora infestans</a:t>
            </a:r>
            <a:r>
              <a:rPr lang="pt-BR" sz="48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D9987-2CEF-8A9F-1054-D16F8D31DC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0413" y="1239979"/>
            <a:ext cx="10539326" cy="47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021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1763219" y="1988840"/>
            <a:ext cx="907300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600" dirty="0">
                <a:latin typeface="Candara" panose="020E0502030303020204" pitchFamily="34" charset="0"/>
              </a:rPr>
              <a:t>Distúrbios Fisiológicos</a:t>
            </a:r>
          </a:p>
        </p:txBody>
      </p:sp>
      <p:pic>
        <p:nvPicPr>
          <p:cNvPr id="1026" name="Picture 2" descr="Paprika - Pimentões Coloridos, HD Png Download , Transparent Png Image -  PNGitem">
            <a:extLst>
              <a:ext uri="{FF2B5EF4-FFF2-40B4-BE49-F238E27FC236}">
                <a16:creationId xmlns:a16="http://schemas.microsoft.com/office/drawing/2014/main" id="{AFD63BA3-4019-B41F-3DF0-97F4CC6D7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8793" r="20991" b="7208"/>
          <a:stretch/>
        </p:blipFill>
        <p:spPr bwMode="auto">
          <a:xfrm>
            <a:off x="9624392" y="4005064"/>
            <a:ext cx="24210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81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fotografia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980" y="695398"/>
            <a:ext cx="4064000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5651" name="Text Box 5"/>
          <p:cNvSpPr txBox="1">
            <a:spLocks noChangeArrowheads="1"/>
          </p:cNvSpPr>
          <p:nvPr/>
        </p:nvSpPr>
        <p:spPr bwMode="auto">
          <a:xfrm>
            <a:off x="2173731" y="4941168"/>
            <a:ext cx="356388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Candara" panose="020E0502030303020204" pitchFamily="34" charset="0"/>
              </a:rPr>
              <a:t>Podridão</a:t>
            </a:r>
            <a:r>
              <a:rPr lang="en-US" sz="2400" dirty="0">
                <a:latin typeface="Candara" panose="020E0502030303020204" pitchFamily="34" charset="0"/>
              </a:rPr>
              <a:t> apical (- Ca)</a:t>
            </a:r>
            <a:endParaRPr lang="pt-BR" sz="2400" dirty="0">
              <a:latin typeface="Candara" panose="020E0502030303020204" pitchFamily="34" charset="0"/>
            </a:endParaRPr>
          </a:p>
        </p:txBody>
      </p:sp>
      <p:pic>
        <p:nvPicPr>
          <p:cNvPr id="155652" name="Picture 6" descr="fotografia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332" y="2060848"/>
            <a:ext cx="4859337" cy="381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5653" name="Text Box 7"/>
          <p:cNvSpPr txBox="1">
            <a:spLocks noChangeArrowheads="1"/>
          </p:cNvSpPr>
          <p:nvPr/>
        </p:nvSpPr>
        <p:spPr bwMode="auto">
          <a:xfrm>
            <a:off x="6604001" y="1412776"/>
            <a:ext cx="406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Candara" panose="020E0502030303020204" pitchFamily="34" charset="0"/>
              </a:rPr>
              <a:t>Queima</a:t>
            </a:r>
            <a:r>
              <a:rPr lang="en-US" sz="2400" dirty="0">
                <a:latin typeface="Candara" panose="020E0502030303020204" pitchFamily="34" charset="0"/>
              </a:rPr>
              <a:t> de sol </a:t>
            </a:r>
            <a:r>
              <a:rPr lang="en-US" sz="2400" dirty="0" err="1">
                <a:latin typeface="Candara" panose="020E0502030303020204" pitchFamily="34" charset="0"/>
              </a:rPr>
              <a:t>ou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escaldadura</a:t>
            </a:r>
            <a:endParaRPr lang="pt-BR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5" descr="fotografia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88640"/>
            <a:ext cx="3063875" cy="3933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6675" name="Picture 6" descr="fotografia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6" y="2852936"/>
            <a:ext cx="5953125" cy="3529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676" name="Text Box 7"/>
          <p:cNvSpPr txBox="1">
            <a:spLocks noChangeArrowheads="1"/>
          </p:cNvSpPr>
          <p:nvPr/>
        </p:nvSpPr>
        <p:spPr bwMode="auto">
          <a:xfrm>
            <a:off x="5880100" y="1268413"/>
            <a:ext cx="460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latin typeface="Candara" panose="020E0502030303020204" pitchFamily="34" charset="0"/>
              </a:rPr>
              <a:t> Ácaro</a:t>
            </a:r>
            <a:endParaRPr lang="pt-BR" sz="4000" b="1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 descr="fotografia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951" y="69851"/>
            <a:ext cx="5724525" cy="3503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7699" name="Text Box 5"/>
          <p:cNvSpPr txBox="1">
            <a:spLocks noChangeArrowheads="1"/>
          </p:cNvSpPr>
          <p:nvPr/>
        </p:nvSpPr>
        <p:spPr bwMode="auto">
          <a:xfrm>
            <a:off x="7896226" y="620713"/>
            <a:ext cx="230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ndara" panose="020E0502030303020204" pitchFamily="34" charset="0"/>
              </a:rPr>
              <a:t>Tripes</a:t>
            </a:r>
          </a:p>
        </p:txBody>
      </p:sp>
      <p:pic>
        <p:nvPicPr>
          <p:cNvPr id="157700" name="Picture 6" descr="fotografia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638" y="3086100"/>
            <a:ext cx="4932362" cy="37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7701" name="Text Box 7"/>
          <p:cNvSpPr txBox="1">
            <a:spLocks noChangeArrowheads="1"/>
          </p:cNvSpPr>
          <p:nvPr/>
        </p:nvSpPr>
        <p:spPr bwMode="auto">
          <a:xfrm>
            <a:off x="2566989" y="4838701"/>
            <a:ext cx="3095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ndara" panose="020E0502030303020204" pitchFamily="34" charset="0"/>
              </a:rPr>
              <a:t> Quimera: distúrbio genético (mutação)</a:t>
            </a:r>
            <a:endParaRPr lang="pt-BR" sz="240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090551" y="666666"/>
            <a:ext cx="907300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600" dirty="0">
                <a:latin typeface="Candara" panose="020E0502030303020204" pitchFamily="34" charset="0"/>
              </a:rPr>
              <a:t>DOENÇAS DA BERINGELA, JILÓ E PIMENTAS</a:t>
            </a:r>
          </a:p>
        </p:txBody>
      </p:sp>
      <p:pic>
        <p:nvPicPr>
          <p:cNvPr id="3" name="Picture 7" descr="http://dicasemagrecer.net/wp-content/uploads/2013/07/beringela2.jpg">
            <a:extLst>
              <a:ext uri="{FF2B5EF4-FFF2-40B4-BE49-F238E27FC236}">
                <a16:creationId xmlns:a16="http://schemas.microsoft.com/office/drawing/2014/main" id="{8DF80365-5E6E-31C3-8184-C23DA31D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1154" y="2824974"/>
            <a:ext cx="3071802" cy="3080680"/>
          </a:xfrm>
          <a:prstGeom prst="rect">
            <a:avLst/>
          </a:prstGeom>
          <a:noFill/>
        </p:spPr>
      </p:pic>
      <p:pic>
        <p:nvPicPr>
          <p:cNvPr id="4" name="Picture 13" descr="http://www.nossagente.net/wordpress/wp-content/uploads/2013/08/pimenta-capsicum-spp-1336160302864_956x500.jpg">
            <a:extLst>
              <a:ext uri="{FF2B5EF4-FFF2-40B4-BE49-F238E27FC236}">
                <a16:creationId xmlns:a16="http://schemas.microsoft.com/office/drawing/2014/main" id="{B93CBDD3-1517-5E3E-2E69-7E5B56EA8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694" y="3360702"/>
            <a:ext cx="3714744" cy="1942858"/>
          </a:xfrm>
          <a:prstGeom prst="rect">
            <a:avLst/>
          </a:prstGeom>
          <a:noFill/>
        </p:spPr>
      </p:pic>
      <p:pic>
        <p:nvPicPr>
          <p:cNvPr id="5" name="Picture 9" descr="http://4.bp.blogspot.com/-E9idroCVbPI/UMOwVVFNkwI/AAAAAAAAC6E/0k6U5aU-CGc/s1600/jilo.jpg">
            <a:extLst>
              <a:ext uri="{FF2B5EF4-FFF2-40B4-BE49-F238E27FC236}">
                <a16:creationId xmlns:a16="http://schemas.microsoft.com/office/drawing/2014/main" id="{AC97ECE5-2D28-A0CF-EEF0-E01B9F92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284984"/>
            <a:ext cx="2595554" cy="2595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8271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3E89D-00C7-E6B8-EB5D-6C8593829FF7}"/>
              </a:ext>
            </a:extLst>
          </p:cNvPr>
          <p:cNvSpPr txBox="1">
            <a:spLocks/>
          </p:cNvSpPr>
          <p:nvPr/>
        </p:nvSpPr>
        <p:spPr>
          <a:xfrm>
            <a:off x="1847528" y="1844824"/>
            <a:ext cx="9073008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600" dirty="0">
                <a:latin typeface="Candara" panose="020E0502030303020204" pitchFamily="34" charset="0"/>
              </a:rPr>
              <a:t>DOENÇAS DA BERINGELA, JILÓ E PIMENTAS</a:t>
            </a:r>
          </a:p>
          <a:p>
            <a:pPr fontAlgn="auto">
              <a:spcAft>
                <a:spcPts val="0"/>
              </a:spcAft>
            </a:pPr>
            <a:r>
              <a:rPr lang="pt-BR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FUNGOS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859868" y="1268760"/>
            <a:ext cx="9984432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b="1" dirty="0">
                <a:latin typeface="Candara" panose="020E0502030303020204" pitchFamily="34" charset="0"/>
              </a:rPr>
              <a:t>Berinjela, jiló e pimentas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b="1" dirty="0">
                <a:latin typeface="Candara" panose="020E0502030303020204" pitchFamily="34" charset="0"/>
              </a:rPr>
              <a:t>Pode afetar quase a totalidade dos frutos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b="1" dirty="0">
                <a:latin typeface="Candara" panose="020E0502030303020204" pitchFamily="34" charset="0"/>
              </a:rPr>
              <a:t>Temperatura e umidade elevadas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b="1" dirty="0">
                <a:latin typeface="Candara" panose="020E0502030303020204" pitchFamily="34" charset="0"/>
              </a:rPr>
              <a:t>Controle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Cvs. resistentes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Sementes sadias ou tratadas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Favorecer ventilação entre plantas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Evitar solos mal drenados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Eliminação restos culturais 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Rotação com pastagens ou cereais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b="1" dirty="0">
                <a:latin typeface="Candara" panose="020E0502030303020204" pitchFamily="34" charset="0"/>
              </a:rPr>
              <a:t>Fungicidas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4D548C-9CB0-EE0B-EB1C-EDA450FCD54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Colletotrich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3183" y="2255835"/>
            <a:ext cx="4572000" cy="3038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1795" name="Picture 5" descr="ddantracn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2818" y="1247774"/>
            <a:ext cx="3292791" cy="505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A827EB-1DA9-BCA5-1EB8-A1137BF810D1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27335" y="1268760"/>
            <a:ext cx="8229600" cy="4997450"/>
          </a:xfrm>
        </p:spPr>
        <p:txBody>
          <a:bodyPr/>
          <a:lstStyle/>
          <a:p>
            <a:pPr eaLnBrk="1" hangingPunct="1"/>
            <a:r>
              <a:rPr lang="pt-BR" sz="2800" b="1" dirty="0"/>
              <a:t>Berinjela e pimentas</a:t>
            </a:r>
          </a:p>
          <a:p>
            <a:pPr eaLnBrk="1" hangingPunct="1"/>
            <a:r>
              <a:rPr lang="pt-BR" sz="2800" b="1" dirty="0"/>
              <a:t>Alta umidade do ar e solo com chuva</a:t>
            </a:r>
          </a:p>
          <a:p>
            <a:pPr eaLnBrk="1" hangingPunct="1"/>
            <a:r>
              <a:rPr lang="pt-BR" sz="2800" b="1" dirty="0"/>
              <a:t>Temperatura elevada (25-30 ºC)</a:t>
            </a:r>
          </a:p>
          <a:p>
            <a:pPr eaLnBrk="1" hangingPunct="1"/>
            <a:r>
              <a:rPr lang="pt-BR" sz="2800" b="1" dirty="0"/>
              <a:t>Locais pouco ventilados</a:t>
            </a:r>
          </a:p>
          <a:p>
            <a:pPr eaLnBrk="1" hangingPunct="1"/>
            <a:r>
              <a:rPr lang="pt-BR" sz="2800" b="1" dirty="0"/>
              <a:t>Controle</a:t>
            </a:r>
          </a:p>
          <a:p>
            <a:pPr lvl="1" eaLnBrk="1" hangingPunct="1"/>
            <a:r>
              <a:rPr lang="pt-BR" sz="2400" b="1" dirty="0"/>
              <a:t>Evitar plantio em áreas com  histórico da doença</a:t>
            </a:r>
          </a:p>
          <a:p>
            <a:pPr lvl="1" eaLnBrk="1" hangingPunct="1"/>
            <a:r>
              <a:rPr lang="pt-BR" sz="2400" b="1" dirty="0"/>
              <a:t>Rotação com gramíneas</a:t>
            </a:r>
          </a:p>
          <a:p>
            <a:pPr lvl="1" eaLnBrk="1" hangingPunct="1"/>
            <a:r>
              <a:rPr lang="pt-BR" sz="2400" b="1" dirty="0"/>
              <a:t>Evitar solos pesados, argilosos, de difícil drenagem</a:t>
            </a:r>
          </a:p>
          <a:p>
            <a:pPr lvl="1" eaLnBrk="1" hangingPunct="1"/>
            <a:r>
              <a:rPr lang="pt-BR" sz="2400" b="1" dirty="0"/>
              <a:t>Sementes sadias ou tratadas</a:t>
            </a:r>
          </a:p>
          <a:p>
            <a:pPr lvl="1" eaLnBrk="1" hangingPunct="1"/>
            <a:r>
              <a:rPr lang="pt-BR" sz="2400" b="1" dirty="0"/>
              <a:t>Fungicidas sistêmicos ou protetores</a:t>
            </a:r>
          </a:p>
          <a:p>
            <a:pPr eaLnBrk="1" hangingPunct="1"/>
            <a:endParaRPr lang="pt-BR" sz="2800" b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2BA904-5B7B-ACF6-C827-48803691E5B1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Requeima (</a:t>
            </a:r>
            <a:r>
              <a:rPr lang="pt-BR" i="1" dirty="0">
                <a:latin typeface="Candara" panose="020E0502030303020204" pitchFamily="34" charset="0"/>
              </a:rPr>
              <a:t>Phytophthora capsici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Phytophthora em pime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294607"/>
            <a:ext cx="6032500" cy="3987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843" name="Picture 5" descr="ddmurcha-de-fitoft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140968"/>
            <a:ext cx="4932362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4DE6D8-0B61-02BF-67E8-648A0836821C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Requeima (</a:t>
            </a:r>
            <a:r>
              <a:rPr lang="pt-BR" i="1" dirty="0">
                <a:latin typeface="Candara" panose="020E0502030303020204" pitchFamily="34" charset="0"/>
              </a:rPr>
              <a:t>Phytophthora capsici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REQUEIMA (</a:t>
            </a:r>
            <a:r>
              <a:rPr lang="pt-BR" sz="4800" i="1" dirty="0">
                <a:latin typeface="Candara" panose="020E0502030303020204" pitchFamily="34" charset="0"/>
              </a:rPr>
              <a:t>Phytophthora infestans</a:t>
            </a:r>
            <a:r>
              <a:rPr lang="pt-BR" sz="4800" dirty="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B2FE5B1-82A1-72FF-3B90-02E72227C44A}"/>
              </a:ext>
            </a:extLst>
          </p:cNvPr>
          <p:cNvSpPr txBox="1">
            <a:spLocks/>
          </p:cNvSpPr>
          <p:nvPr/>
        </p:nvSpPr>
        <p:spPr>
          <a:xfrm>
            <a:off x="1566501" y="1052736"/>
            <a:ext cx="10427149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Sobrevivência </a:t>
            </a:r>
            <a:r>
              <a:rPr lang="pt-BR" sz="40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4000" dirty="0">
                <a:latin typeface="Candara" panose="020E0502030303020204" pitchFamily="34" charset="0"/>
              </a:rPr>
              <a:t> restos culturais e outras solanáceas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18-21 ºC, alta umidade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Disseminação </a:t>
            </a:r>
            <a:r>
              <a:rPr lang="pt-BR" sz="4000" dirty="0"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4000" dirty="0">
                <a:latin typeface="Candara" panose="020E0502030303020204" pitchFamily="34" charset="0"/>
              </a:rPr>
              <a:t>vento, chuva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Fatores de importância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latin typeface="Candara" panose="020E0502030303020204" pitchFamily="34" charset="0"/>
              </a:rPr>
              <a:t>12-16 ºC </a:t>
            </a:r>
            <a:r>
              <a:rPr lang="pt-BR" sz="40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4000" dirty="0">
                <a:latin typeface="Candara" panose="020E0502030303020204" pitchFamily="34" charset="0"/>
              </a:rPr>
              <a:t> liberação zoósporo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latin typeface="Candara" panose="020E0502030303020204" pitchFamily="34" charset="0"/>
              </a:rPr>
              <a:t>+ 18 ºC </a:t>
            </a:r>
            <a:r>
              <a:rPr lang="pt-BR" sz="40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4000" dirty="0">
                <a:latin typeface="Candara" panose="020E0502030303020204" pitchFamily="34" charset="0"/>
              </a:rPr>
              <a:t> germinação esporângio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latin typeface="Candara" panose="020E0502030303020204" pitchFamily="34" charset="0"/>
              </a:rPr>
              <a:t>Umidade &gt; 90% &gt; 12 h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latin typeface="Candara" panose="020E0502030303020204" pitchFamily="34" charset="0"/>
              </a:rPr>
              <a:t>Molhamento foliar &gt; 12 h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latin typeface="Candara" panose="020E0502030303020204" pitchFamily="34" charset="0"/>
              </a:rPr>
              <a:t>Chuva constante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latin typeface="Candara" panose="020E0502030303020204" pitchFamily="34" charset="0"/>
              </a:rPr>
              <a:t>Presença de nevoeiro</a:t>
            </a:r>
          </a:p>
        </p:txBody>
      </p:sp>
    </p:spTree>
    <p:extLst>
      <p:ext uri="{BB962C8B-B14F-4D97-AF65-F5344CB8AC3E}">
        <p14:creationId xmlns:p14="http://schemas.microsoft.com/office/powerpoint/2010/main" val="38586438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72658" y="980728"/>
            <a:ext cx="10111974" cy="5257800"/>
          </a:xfrm>
        </p:spPr>
        <p:txBody>
          <a:bodyPr/>
          <a:lstStyle/>
          <a:p>
            <a:pPr eaLnBrk="1" hangingPunct="1"/>
            <a:r>
              <a:rPr lang="pt-BR" sz="2800" b="1" dirty="0"/>
              <a:t>Jiló e Berinjela (mais importante)</a:t>
            </a:r>
          </a:p>
          <a:p>
            <a:pPr eaLnBrk="1" hangingPunct="1"/>
            <a:r>
              <a:rPr lang="pt-BR" sz="2800" b="1" dirty="0"/>
              <a:t>Período mais fresco do ano T=21-24 ºC</a:t>
            </a:r>
            <a:r>
              <a:rPr lang="pt-BR" sz="2800" b="1" dirty="0">
                <a:sym typeface="Wingdings" pitchFamily="2" charset="2"/>
              </a:rPr>
              <a:t> SP</a:t>
            </a:r>
          </a:p>
          <a:p>
            <a:pPr eaLnBrk="1" hangingPunct="1"/>
            <a:r>
              <a:rPr lang="pt-BR" sz="2800" b="1" dirty="0">
                <a:sym typeface="Wingdings" pitchFamily="2" charset="2"/>
              </a:rPr>
              <a:t>Estádio de frutificação  até 100% perdas</a:t>
            </a:r>
          </a:p>
          <a:p>
            <a:pPr eaLnBrk="1" hangingPunct="1"/>
            <a:r>
              <a:rPr lang="pt-BR" sz="2800" b="1" dirty="0">
                <a:sym typeface="Wingdings" pitchFamily="2" charset="2"/>
              </a:rPr>
              <a:t>Disseminação por sementes, água e vento</a:t>
            </a:r>
          </a:p>
          <a:p>
            <a:pPr eaLnBrk="1" hangingPunct="1"/>
            <a:r>
              <a:rPr lang="pt-BR" sz="2800" b="1" dirty="0">
                <a:sym typeface="Wingdings" pitchFamily="2" charset="2"/>
              </a:rPr>
              <a:t>Controle</a:t>
            </a:r>
          </a:p>
          <a:p>
            <a:pPr lvl="1" eaLnBrk="1" hangingPunct="1"/>
            <a:r>
              <a:rPr lang="pt-BR" sz="2400" b="1" dirty="0"/>
              <a:t>Plantio em locais arejados</a:t>
            </a:r>
          </a:p>
          <a:p>
            <a:pPr lvl="1" eaLnBrk="1" hangingPunct="1"/>
            <a:r>
              <a:rPr lang="pt-BR" sz="2400" b="1" dirty="0"/>
              <a:t>Destruição restos culturais</a:t>
            </a:r>
          </a:p>
          <a:p>
            <a:pPr lvl="1" eaLnBrk="1" hangingPunct="1"/>
            <a:r>
              <a:rPr lang="pt-BR" sz="2400" b="1" dirty="0"/>
              <a:t>Sementes sadias ou tratadas</a:t>
            </a:r>
          </a:p>
          <a:p>
            <a:pPr lvl="1" eaLnBrk="1" hangingPunct="1"/>
            <a:r>
              <a:rPr lang="pt-BR" sz="2400" b="1" dirty="0"/>
              <a:t>Rotação com gramíneas</a:t>
            </a:r>
          </a:p>
          <a:p>
            <a:pPr lvl="1" eaLnBrk="1" hangingPunct="1"/>
            <a:r>
              <a:rPr lang="pt-BR" sz="2400" b="1" dirty="0"/>
              <a:t>Fungicidas protetores </a:t>
            </a:r>
          </a:p>
          <a:p>
            <a:pPr lvl="2" eaLnBrk="1" hangingPunct="1"/>
            <a:r>
              <a:rPr lang="pt-BR" b="1" dirty="0" err="1"/>
              <a:t>Mancozeb</a:t>
            </a:r>
            <a:r>
              <a:rPr lang="pt-BR" b="1" dirty="0"/>
              <a:t>, </a:t>
            </a:r>
            <a:r>
              <a:rPr lang="pt-BR" b="1" dirty="0" err="1"/>
              <a:t>chlorothalonil</a:t>
            </a:r>
            <a:endParaRPr lang="pt-BR" b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FDB2E1-FD22-FC12-81FC-63D5234451DB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Seca dos ramos (</a:t>
            </a:r>
            <a:r>
              <a:rPr lang="pt-BR" i="1" dirty="0">
                <a:latin typeface="Candara" panose="020E0502030303020204" pitchFamily="34" charset="0"/>
              </a:rPr>
              <a:t>Ascochyta phaseolorum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00425" y="1412776"/>
            <a:ext cx="10200456" cy="4608512"/>
          </a:xfrm>
        </p:spPr>
        <p:txBody>
          <a:bodyPr/>
          <a:lstStyle/>
          <a:p>
            <a:pPr eaLnBrk="1" hangingPunct="1"/>
            <a:r>
              <a:rPr lang="pt-BR" b="1" dirty="0"/>
              <a:t>Jiló e Berinjela</a:t>
            </a:r>
          </a:p>
          <a:p>
            <a:pPr eaLnBrk="1" hangingPunct="1"/>
            <a:r>
              <a:rPr lang="pt-BR" b="1" dirty="0"/>
              <a:t>Permanece muitos anos no solo </a:t>
            </a:r>
            <a:r>
              <a:rPr lang="pt-BR" b="1" dirty="0">
                <a:sym typeface="Wingdings" pitchFamily="2" charset="2"/>
              </a:rPr>
              <a:t> abandono área</a:t>
            </a:r>
          </a:p>
          <a:p>
            <a:pPr eaLnBrk="1" hangingPunct="1"/>
            <a:r>
              <a:rPr lang="pt-BR" b="1" dirty="0">
                <a:sym typeface="Wingdings" pitchFamily="2" charset="2"/>
              </a:rPr>
              <a:t>T = 22-26 ºC (umidade não interfere)</a:t>
            </a:r>
          </a:p>
          <a:p>
            <a:pPr eaLnBrk="1" hangingPunct="1"/>
            <a:r>
              <a:rPr lang="pt-BR" b="1" dirty="0">
                <a:sym typeface="Wingdings" pitchFamily="2" charset="2"/>
              </a:rPr>
              <a:t>Controle</a:t>
            </a:r>
          </a:p>
          <a:p>
            <a:pPr lvl="1" eaLnBrk="1" hangingPunct="1"/>
            <a:r>
              <a:rPr lang="pt-BR" b="1" dirty="0">
                <a:sym typeface="Wingdings" pitchFamily="2" charset="2"/>
              </a:rPr>
              <a:t>Sementes certificadas</a:t>
            </a:r>
          </a:p>
          <a:p>
            <a:pPr lvl="1" eaLnBrk="1" hangingPunct="1"/>
            <a:r>
              <a:rPr lang="pt-BR" b="1" dirty="0">
                <a:sym typeface="Wingdings" pitchFamily="2" charset="2"/>
              </a:rPr>
              <a:t>Evitar áreas com histórico da doença ou que já foi plantado tomateiro, algodoeiro, amendoim ou quiabeiro (hospedeiras)</a:t>
            </a:r>
          </a:p>
          <a:p>
            <a:pPr lvl="1" eaLnBrk="1" hangingPunct="1"/>
            <a:r>
              <a:rPr lang="pt-BR" b="1" dirty="0">
                <a:sym typeface="Wingdings" pitchFamily="2" charset="2"/>
              </a:rPr>
              <a:t>Destruição restos culturais</a:t>
            </a:r>
            <a:endParaRPr lang="pt-BR" b="1" dirty="0"/>
          </a:p>
          <a:p>
            <a:pPr eaLnBrk="1" hangingPunct="1"/>
            <a:endParaRPr lang="pt-BR" b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4FE3E9-3F5D-88AE-097D-CF530B9E880B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Murcha de Verticillium 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Verticillium dahliae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Verticill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592" y="1772816"/>
            <a:ext cx="6032500" cy="3987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6915" name="Picture 5" descr="Verticillium em berinje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2852936"/>
            <a:ext cx="5611812" cy="3787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4356A4-64E3-3221-3EA9-F849243E3A98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Murcha de Verticillium 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Verticillium dahliae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68324" y="1598599"/>
            <a:ext cx="8153400" cy="4495800"/>
          </a:xfrm>
        </p:spPr>
        <p:txBody>
          <a:bodyPr/>
          <a:lstStyle/>
          <a:p>
            <a:pPr eaLnBrk="1" hangingPunct="1"/>
            <a:r>
              <a:rPr lang="pt-BR" dirty="0"/>
              <a:t>Berinjela, jiló e pimentas</a:t>
            </a:r>
          </a:p>
          <a:p>
            <a:pPr eaLnBrk="1" hangingPunct="1"/>
            <a:r>
              <a:rPr lang="pt-BR" dirty="0"/>
              <a:t>Plasticultura </a:t>
            </a:r>
            <a:r>
              <a:rPr lang="pt-BR" dirty="0">
                <a:sym typeface="Wingdings" pitchFamily="2" charset="2"/>
              </a:rPr>
              <a:t> SP</a:t>
            </a:r>
          </a:p>
          <a:p>
            <a:pPr eaLnBrk="1" hangingPunct="1"/>
            <a:r>
              <a:rPr lang="pt-BR" dirty="0">
                <a:sym typeface="Wingdings" pitchFamily="2" charset="2"/>
              </a:rPr>
              <a:t>Folhas já desenvolvidas</a:t>
            </a:r>
            <a:endParaRPr lang="pt-BR" dirty="0"/>
          </a:p>
        </p:txBody>
      </p:sp>
      <p:pic>
        <p:nvPicPr>
          <p:cNvPr id="167940" name="Picture 4" descr="ddoid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1629" y="1303338"/>
            <a:ext cx="3597275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5" descr="Leveillula em pimen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0726" y="3665538"/>
            <a:ext cx="4392613" cy="2932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5ECB19-1B8A-265E-4FBA-842D87715BD9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Oídio (</a:t>
            </a:r>
            <a:r>
              <a:rPr lang="pt-BR" i="1" dirty="0">
                <a:latin typeface="Candara" panose="020E0502030303020204" pitchFamily="34" charset="0"/>
              </a:rPr>
              <a:t>Oidium</a:t>
            </a:r>
            <a:r>
              <a:rPr lang="pt-BR" dirty="0">
                <a:latin typeface="Candara" panose="020E0502030303020204" pitchFamily="34" charset="0"/>
              </a:rPr>
              <a:t> sp.)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 descr="Leveillula em pime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534" y="1178474"/>
            <a:ext cx="6769100" cy="4518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34517C-F7FC-6455-FA33-9CDAAA2F55B8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Oídio (</a:t>
            </a:r>
            <a:r>
              <a:rPr lang="pt-BR" i="1" dirty="0">
                <a:latin typeface="Candara" panose="020E0502030303020204" pitchFamily="34" charset="0"/>
              </a:rPr>
              <a:t>Oidium</a:t>
            </a:r>
            <a:r>
              <a:rPr lang="pt-BR" dirty="0">
                <a:latin typeface="Candara" panose="020E0502030303020204" pitchFamily="34" charset="0"/>
              </a:rPr>
              <a:t> sp.)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68420" y="1412776"/>
            <a:ext cx="8964083" cy="4852988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pt-BR" b="1" dirty="0"/>
              <a:t>Jiló e Berinjela</a:t>
            </a:r>
          </a:p>
          <a:p>
            <a:pPr eaLnBrk="1" hangingPunct="1">
              <a:lnSpc>
                <a:spcPct val="110000"/>
              </a:lnSpc>
            </a:pPr>
            <a:r>
              <a:rPr lang="pt-BR" b="1" dirty="0"/>
              <a:t>Ambiente úmido, má ventilação, temperatura elevada e má drenagem</a:t>
            </a:r>
          </a:p>
          <a:p>
            <a:pPr eaLnBrk="1" hangingPunct="1">
              <a:lnSpc>
                <a:spcPct val="110000"/>
              </a:lnSpc>
            </a:pPr>
            <a:r>
              <a:rPr lang="pt-BR" b="1" dirty="0"/>
              <a:t>Frutos próximos ao solo</a:t>
            </a:r>
          </a:p>
          <a:p>
            <a:pPr eaLnBrk="1" hangingPunct="1">
              <a:lnSpc>
                <a:spcPct val="110000"/>
              </a:lnSpc>
            </a:pPr>
            <a:r>
              <a:rPr lang="pt-BR" b="1" dirty="0"/>
              <a:t>Controle</a:t>
            </a:r>
          </a:p>
          <a:p>
            <a:pPr lvl="1" eaLnBrk="1" hangingPunct="1">
              <a:lnSpc>
                <a:spcPct val="110000"/>
              </a:lnSpc>
            </a:pPr>
            <a:r>
              <a:rPr lang="pt-BR" b="1" dirty="0"/>
              <a:t>Evitar locais com má ventilação</a:t>
            </a:r>
          </a:p>
          <a:p>
            <a:pPr lvl="1" eaLnBrk="1" hangingPunct="1">
              <a:lnSpc>
                <a:spcPct val="110000"/>
              </a:lnSpc>
            </a:pPr>
            <a:r>
              <a:rPr lang="pt-BR" b="1" dirty="0"/>
              <a:t>Evitar solos pesados e mal drenados</a:t>
            </a:r>
          </a:p>
          <a:p>
            <a:pPr eaLnBrk="1" hangingPunct="1">
              <a:lnSpc>
                <a:spcPct val="110000"/>
              </a:lnSpc>
            </a:pPr>
            <a:endParaRPr lang="pt-BR" b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A72F6D-E32E-772E-2626-9EB1C1E8F8A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Podridão algodão </a:t>
            </a:r>
          </a:p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Pythium</a:t>
            </a:r>
            <a:r>
              <a:rPr lang="pt-BR" dirty="0">
                <a:latin typeface="Candara" panose="020E0502030303020204" pitchFamily="34" charset="0"/>
              </a:rPr>
              <a:t> sp. e </a:t>
            </a:r>
            <a:r>
              <a:rPr lang="pt-BR" i="1" dirty="0">
                <a:latin typeface="Candara" panose="020E0502030303020204" pitchFamily="34" charset="0"/>
              </a:rPr>
              <a:t>Phytophthora</a:t>
            </a:r>
            <a:r>
              <a:rPr lang="pt-BR" dirty="0">
                <a:latin typeface="Candara" panose="020E0502030303020204" pitchFamily="34" charset="0"/>
              </a:rPr>
              <a:t> spp.)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19300" y="1844824"/>
            <a:ext cx="8153400" cy="2592288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000" dirty="0"/>
              <a:t>Pimentas </a:t>
            </a:r>
          </a:p>
          <a:p>
            <a:pPr eaLnBrk="1" hangingPunct="1"/>
            <a:r>
              <a:rPr lang="pt-BR" sz="4000" dirty="0"/>
              <a:t>Períodos úmidos e quentes do ano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21D276-AEC5-919C-499F-49E12519BB01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Ferrugem (</a:t>
            </a:r>
            <a:r>
              <a:rPr lang="pt-BR" i="1" dirty="0">
                <a:latin typeface="Candara" panose="020E0502030303020204" pitchFamily="34" charset="0"/>
              </a:rPr>
              <a:t>Puccinia pampeana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847528" y="1700808"/>
            <a:ext cx="81534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400" dirty="0"/>
              <a:t>Berinjela e jiló</a:t>
            </a:r>
          </a:p>
          <a:p>
            <a:pPr eaLnBrk="1" hangingPunct="1"/>
            <a:r>
              <a:rPr lang="pt-BR" sz="4400" dirty="0"/>
              <a:t>Doença não é preocupante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B52FC2-03EE-4B54-D1D9-6D7B49C9DBC6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Mancha de Alternaria (</a:t>
            </a:r>
            <a:r>
              <a:rPr lang="pt-BR" i="1" dirty="0">
                <a:latin typeface="Candara" panose="020E0502030303020204" pitchFamily="34" charset="0"/>
              </a:rPr>
              <a:t>Alternaria solani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19300" y="1988840"/>
            <a:ext cx="8153400" cy="3672408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400" dirty="0"/>
              <a:t>Berinjela e pimentas</a:t>
            </a:r>
          </a:p>
          <a:p>
            <a:pPr eaLnBrk="1" hangingPunct="1"/>
            <a:r>
              <a:rPr lang="pt-BR" sz="4400" dirty="0"/>
              <a:t>Alta umidade e temperatura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040C2B7-6997-2C6A-3DF0-28BC1AA3430E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Mancha de Cercospora </a:t>
            </a:r>
          </a:p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Cercospora melangena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75520" y="1609981"/>
            <a:ext cx="8153400" cy="4495800"/>
          </a:xfrm>
        </p:spPr>
        <p:txBody>
          <a:bodyPr/>
          <a:lstStyle/>
          <a:p>
            <a:pPr eaLnBrk="1" hangingPunct="1"/>
            <a:r>
              <a:rPr lang="pt-BR" dirty="0"/>
              <a:t>Jiló</a:t>
            </a:r>
          </a:p>
          <a:p>
            <a:pPr eaLnBrk="1" hangingPunct="1"/>
            <a:r>
              <a:rPr lang="pt-BR" dirty="0"/>
              <a:t>Controle</a:t>
            </a:r>
          </a:p>
          <a:p>
            <a:pPr lvl="1" eaLnBrk="1" hangingPunct="1"/>
            <a:r>
              <a:rPr lang="pt-BR" dirty="0"/>
              <a:t>Medidas recomendadas para outras doenças são suficientes para seu controle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9A6307-FA4F-DDAD-37E9-B930E5D76E6D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Mancha de Stemphylium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Stemphylium solani</a:t>
            </a:r>
            <a:r>
              <a:rPr lang="pt-BR" dirty="0">
                <a:latin typeface="Candara" panose="020E0502030303020204" pitchFamily="34" charset="0"/>
              </a:rPr>
              <a:t>)</a:t>
            </a:r>
            <a:r>
              <a:rPr lang="pt-BR" i="1" dirty="0">
                <a:latin typeface="Candara" panose="020E0502030303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FUNGICIDAS REGISTRADOS</a:t>
            </a:r>
          </a:p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REQUEIMA (</a:t>
            </a:r>
            <a:r>
              <a:rPr lang="pt-BR" sz="4800" i="1" dirty="0">
                <a:latin typeface="Candara" panose="020E0502030303020204" pitchFamily="34" charset="0"/>
              </a:rPr>
              <a:t>Phytophthora infestans</a:t>
            </a:r>
            <a:r>
              <a:rPr lang="pt-BR" sz="48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E3407-BD37-EFA7-DC69-51AC0937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271"/>
          <a:stretch/>
        </p:blipFill>
        <p:spPr>
          <a:xfrm>
            <a:off x="1487489" y="1412776"/>
            <a:ext cx="4608512" cy="4680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8B5F6-C898-6012-0198-795610498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60" r="-1389"/>
          <a:stretch/>
        </p:blipFill>
        <p:spPr>
          <a:xfrm>
            <a:off x="6076600" y="1412776"/>
            <a:ext cx="460851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07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19300" y="1412776"/>
            <a:ext cx="9405292" cy="4495800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pt-BR" dirty="0"/>
              <a:t>Berinjela, jiló e pimentas</a:t>
            </a:r>
          </a:p>
          <a:p>
            <a:pPr eaLnBrk="1" hangingPunct="1">
              <a:lnSpc>
                <a:spcPct val="180000"/>
              </a:lnSpc>
            </a:pPr>
            <a:r>
              <a:rPr lang="pt-BR" i="1" dirty="0"/>
              <a:t>P. capsici, R. solani, Pythium </a:t>
            </a:r>
            <a:r>
              <a:rPr lang="pt-BR" dirty="0"/>
              <a:t>spp.,</a:t>
            </a:r>
            <a:r>
              <a:rPr lang="pt-BR" i="1" dirty="0"/>
              <a:t> A. solani, Colletotrichum </a:t>
            </a:r>
            <a:r>
              <a:rPr lang="pt-BR" dirty="0"/>
              <a:t>spp.</a:t>
            </a:r>
            <a:r>
              <a:rPr lang="pt-BR" i="1" dirty="0"/>
              <a:t>, Phomopsis </a:t>
            </a:r>
            <a:r>
              <a:rPr lang="pt-BR" i="1" dirty="0" err="1"/>
              <a:t>vexans</a:t>
            </a:r>
            <a:r>
              <a:rPr lang="pt-BR" i="1" dirty="0"/>
              <a:t>, S. sclerotiorum, Sclerotium rolfsii</a:t>
            </a:r>
          </a:p>
          <a:p>
            <a:pPr eaLnBrk="1" hangingPunct="1">
              <a:lnSpc>
                <a:spcPct val="180000"/>
              </a:lnSpc>
            </a:pPr>
            <a:endParaRPr lang="pt-BR" i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D9A1EA-E024-08F8-571A-7F8332A5FE33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Damping-off e podridões colo e raízes</a:t>
            </a:r>
            <a:endParaRPr lang="pt-BR" i="1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3E89D-00C7-E6B8-EB5D-6C8593829FF7}"/>
              </a:ext>
            </a:extLst>
          </p:cNvPr>
          <p:cNvSpPr txBox="1">
            <a:spLocks/>
          </p:cNvSpPr>
          <p:nvPr/>
        </p:nvSpPr>
        <p:spPr>
          <a:xfrm>
            <a:off x="1847528" y="1844824"/>
            <a:ext cx="9073008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600" dirty="0">
                <a:latin typeface="Candara" panose="020E0502030303020204" pitchFamily="34" charset="0"/>
              </a:rPr>
              <a:t>DOENÇAS DA BERINGELA, JILÓ E PIMENTAS</a:t>
            </a:r>
          </a:p>
          <a:p>
            <a:pPr fontAlgn="auto">
              <a:spcAft>
                <a:spcPts val="0"/>
              </a:spcAft>
            </a:pPr>
            <a:r>
              <a:rPr lang="pt-B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BACTÉRIAS</a:t>
            </a:r>
          </a:p>
        </p:txBody>
      </p:sp>
    </p:spTree>
    <p:extLst>
      <p:ext uri="{BB962C8B-B14F-4D97-AF65-F5344CB8AC3E}">
        <p14:creationId xmlns:p14="http://schemas.microsoft.com/office/powerpoint/2010/main" val="7849581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91544" y="1646514"/>
            <a:ext cx="9865096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30000"/>
              </a:lnSpc>
            </a:pPr>
            <a:r>
              <a:rPr lang="pt-BR" sz="3600" b="1" dirty="0"/>
              <a:t>Berinjela, jiló e pimenta </a:t>
            </a:r>
            <a:r>
              <a:rPr lang="pt-BR" sz="3600" b="1" dirty="0">
                <a:sym typeface="Wingdings" pitchFamily="2" charset="2"/>
              </a:rPr>
              <a:t> pouca importância</a:t>
            </a:r>
          </a:p>
          <a:p>
            <a:pPr eaLnBrk="1" hangingPunct="1">
              <a:lnSpc>
                <a:spcPct val="130000"/>
              </a:lnSpc>
            </a:pPr>
            <a:r>
              <a:rPr lang="pt-BR" sz="3600" b="1" dirty="0">
                <a:sym typeface="Wingdings" pitchFamily="2" charset="2"/>
              </a:rPr>
              <a:t>Controle</a:t>
            </a:r>
          </a:p>
          <a:p>
            <a:pPr lvl="1" eaLnBrk="1" hangingPunct="1">
              <a:lnSpc>
                <a:spcPct val="130000"/>
              </a:lnSpc>
            </a:pPr>
            <a:r>
              <a:rPr lang="pt-BR" sz="3200" b="1" dirty="0"/>
              <a:t>Cvs. berinjela resistentes</a:t>
            </a:r>
          </a:p>
          <a:p>
            <a:pPr lvl="2" eaLnBrk="1" hangingPunct="1">
              <a:lnSpc>
                <a:spcPct val="130000"/>
              </a:lnSpc>
            </a:pPr>
            <a:r>
              <a:rPr lang="pt-BR" sz="2800" b="1" dirty="0"/>
              <a:t>P12, </a:t>
            </a:r>
            <a:r>
              <a:rPr lang="pt-BR" sz="2800" b="1" dirty="0" err="1"/>
              <a:t>Nantou</a:t>
            </a:r>
            <a:r>
              <a:rPr lang="pt-BR" sz="2800" b="1" dirty="0"/>
              <a:t> </a:t>
            </a:r>
            <a:r>
              <a:rPr lang="pt-BR" sz="2800" b="1" dirty="0" err="1"/>
              <a:t>Nasu</a:t>
            </a:r>
            <a:r>
              <a:rPr lang="pt-BR" sz="2800" b="1" dirty="0"/>
              <a:t>, </a:t>
            </a:r>
            <a:r>
              <a:rPr lang="pt-BR" sz="2800" b="1" dirty="0" err="1"/>
              <a:t>Dingaras</a:t>
            </a:r>
            <a:r>
              <a:rPr lang="pt-BR" sz="2800" b="1" dirty="0"/>
              <a:t>, </a:t>
            </a:r>
            <a:r>
              <a:rPr lang="pt-BR" sz="2800" b="1" dirty="0" err="1"/>
              <a:t>Multiple</a:t>
            </a:r>
            <a:r>
              <a:rPr lang="pt-BR" sz="2800" b="1" dirty="0"/>
              <a:t> </a:t>
            </a:r>
            <a:r>
              <a:rPr lang="pt-BR" sz="2800" b="1" dirty="0" err="1"/>
              <a:t>Purple</a:t>
            </a:r>
            <a:r>
              <a:rPr lang="pt-BR" sz="2800" b="1" dirty="0"/>
              <a:t>, P18, CNPH-17</a:t>
            </a:r>
          </a:p>
          <a:p>
            <a:pPr lvl="2" eaLnBrk="1" hangingPunct="1">
              <a:lnSpc>
                <a:spcPct val="130000"/>
              </a:lnSpc>
            </a:pPr>
            <a:r>
              <a:rPr lang="pt-BR" sz="2800" b="1" dirty="0"/>
              <a:t>Somente </a:t>
            </a:r>
            <a:r>
              <a:rPr lang="pt-BR" sz="2800" b="1" dirty="0" err="1"/>
              <a:t>Nantou</a:t>
            </a:r>
            <a:r>
              <a:rPr lang="pt-BR" sz="2800" b="1" dirty="0"/>
              <a:t> </a:t>
            </a:r>
            <a:r>
              <a:rPr lang="pt-BR" sz="2800" b="1" dirty="0" err="1"/>
              <a:t>Nasu</a:t>
            </a:r>
            <a:r>
              <a:rPr lang="pt-BR" sz="2800" b="1" dirty="0"/>
              <a:t> apresenta boas características agronômicas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3663C0-D38B-CCDC-730C-A7B865548D58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Murcha bacteriana </a:t>
            </a:r>
          </a:p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Ralstonia solanacearum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3E89D-00C7-E6B8-EB5D-6C8593829FF7}"/>
              </a:ext>
            </a:extLst>
          </p:cNvPr>
          <p:cNvSpPr txBox="1">
            <a:spLocks/>
          </p:cNvSpPr>
          <p:nvPr/>
        </p:nvSpPr>
        <p:spPr>
          <a:xfrm>
            <a:off x="1847528" y="1844824"/>
            <a:ext cx="9073008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600" dirty="0">
                <a:latin typeface="Candara" panose="020E0502030303020204" pitchFamily="34" charset="0"/>
              </a:rPr>
              <a:t>DOENÇAS DA BERINGELA, JILÓ E PIMENTAS</a:t>
            </a:r>
          </a:p>
          <a:p>
            <a:pPr fontAlgn="auto">
              <a:spcAft>
                <a:spcPts val="0"/>
              </a:spcAft>
            </a:pPr>
            <a:r>
              <a:rPr lang="pt-BR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VÍRUS</a:t>
            </a:r>
          </a:p>
        </p:txBody>
      </p:sp>
    </p:spTree>
    <p:extLst>
      <p:ext uri="{BB962C8B-B14F-4D97-AF65-F5344CB8AC3E}">
        <p14:creationId xmlns:p14="http://schemas.microsoft.com/office/powerpoint/2010/main" val="397682419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19300" y="1484784"/>
            <a:ext cx="8153400" cy="4495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pt-BR" dirty="0"/>
              <a:t>Gênero </a:t>
            </a:r>
            <a:r>
              <a:rPr lang="pt-BR" i="1" dirty="0" err="1"/>
              <a:t>Comovirus</a:t>
            </a:r>
            <a:endParaRPr lang="pt-BR" i="1" dirty="0"/>
          </a:p>
          <a:p>
            <a:pPr eaLnBrk="1" hangingPunct="1">
              <a:lnSpc>
                <a:spcPct val="150000"/>
              </a:lnSpc>
            </a:pPr>
            <a:r>
              <a:rPr lang="pt-BR" dirty="0"/>
              <a:t>Restrito a Solanáceas</a:t>
            </a:r>
          </a:p>
          <a:p>
            <a:pPr eaLnBrk="1" hangingPunct="1">
              <a:lnSpc>
                <a:spcPct val="150000"/>
              </a:lnSpc>
            </a:pPr>
            <a:r>
              <a:rPr lang="pt-BR" dirty="0"/>
              <a:t>Temperatura elevada </a:t>
            </a:r>
            <a:r>
              <a:rPr lang="pt-BR" dirty="0">
                <a:sym typeface="Wingdings" pitchFamily="2" charset="2"/>
              </a:rPr>
              <a:t> sintoma imperceptível</a:t>
            </a:r>
          </a:p>
          <a:p>
            <a:pPr eaLnBrk="1" hangingPunct="1">
              <a:lnSpc>
                <a:spcPct val="150000"/>
              </a:lnSpc>
            </a:pPr>
            <a:r>
              <a:rPr lang="pt-BR" dirty="0">
                <a:sym typeface="Wingdings" pitchFamily="2" charset="2"/>
              </a:rPr>
              <a:t>Transmitido por </a:t>
            </a:r>
            <a:r>
              <a:rPr lang="pt-BR" i="1" dirty="0" err="1">
                <a:sym typeface="Wingdings" pitchFamily="2" charset="2"/>
              </a:rPr>
              <a:t>Diabrotica</a:t>
            </a:r>
            <a:r>
              <a:rPr lang="pt-BR" i="1" dirty="0">
                <a:sym typeface="Wingdings" pitchFamily="2" charset="2"/>
              </a:rPr>
              <a:t> </a:t>
            </a:r>
            <a:r>
              <a:rPr lang="pt-BR" i="1" dirty="0" err="1">
                <a:sym typeface="Wingdings" pitchFamily="2" charset="2"/>
              </a:rPr>
              <a:t>speciosa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F49200-937B-D64E-A2BD-E619B08E31B8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Vírus do mosaico da berinjela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 err="1">
                <a:latin typeface="Candara" panose="020E0502030303020204" pitchFamily="34" charset="0"/>
              </a:rPr>
              <a:t>APMoV</a:t>
            </a:r>
            <a:endParaRPr lang="pt-BR" i="1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4" descr="bct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069" y="1528111"/>
            <a:ext cx="3648075" cy="24264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8179" name="Picture 5" descr="cm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364" y="4116653"/>
            <a:ext cx="3648075" cy="241908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8180" name="Picture 6" descr="ddvi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1410341"/>
            <a:ext cx="3648075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6AC89-C7A3-E50B-F585-AA08B37798AB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Vírus do mosaico da berinjela</a:t>
            </a:r>
            <a:br>
              <a:rPr lang="pt-BR" dirty="0">
                <a:latin typeface="Candara" panose="020E0502030303020204" pitchFamily="34" charset="0"/>
              </a:rPr>
            </a:br>
            <a:r>
              <a:rPr lang="pt-BR" dirty="0" err="1">
                <a:latin typeface="Candara" panose="020E0502030303020204" pitchFamily="34" charset="0"/>
              </a:rPr>
              <a:t>APMoV</a:t>
            </a:r>
            <a:endParaRPr lang="pt-BR" i="1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3E89D-00C7-E6B8-EB5D-6C8593829FF7}"/>
              </a:ext>
            </a:extLst>
          </p:cNvPr>
          <p:cNvSpPr txBox="1">
            <a:spLocks/>
          </p:cNvSpPr>
          <p:nvPr/>
        </p:nvSpPr>
        <p:spPr>
          <a:xfrm>
            <a:off x="1847528" y="1844824"/>
            <a:ext cx="9073008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600" dirty="0">
                <a:latin typeface="Candara" panose="020E0502030303020204" pitchFamily="34" charset="0"/>
              </a:rPr>
              <a:t>DOENÇAS DA BERINGELA, JILÓ E PIMENTAS</a:t>
            </a:r>
          </a:p>
          <a:p>
            <a:pPr fontAlgn="auto">
              <a:spcAft>
                <a:spcPts val="0"/>
              </a:spcAft>
            </a:pPr>
            <a:r>
              <a:rPr lang="pt-BR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NEMATÓIDES</a:t>
            </a:r>
          </a:p>
        </p:txBody>
      </p:sp>
    </p:spTree>
    <p:extLst>
      <p:ext uri="{BB962C8B-B14F-4D97-AF65-F5344CB8AC3E}">
        <p14:creationId xmlns:p14="http://schemas.microsoft.com/office/powerpoint/2010/main" val="405976437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19300" y="1484784"/>
            <a:ext cx="8757220" cy="4495800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pt-BR" dirty="0"/>
              <a:t>Berinjela, jiló e pimentas</a:t>
            </a:r>
          </a:p>
          <a:p>
            <a:pPr eaLnBrk="1" hangingPunct="1">
              <a:lnSpc>
                <a:spcPct val="180000"/>
              </a:lnSpc>
            </a:pPr>
            <a:r>
              <a:rPr lang="pt-BR" i="1" dirty="0"/>
              <a:t>Meloidogyne </a:t>
            </a:r>
            <a:r>
              <a:rPr lang="pt-BR" dirty="0"/>
              <a:t>spp. e </a:t>
            </a:r>
            <a:r>
              <a:rPr lang="pt-BR" i="1" dirty="0"/>
              <a:t>Pratylenchus </a:t>
            </a:r>
            <a:r>
              <a:rPr lang="pt-BR" dirty="0"/>
              <a:t>spp.</a:t>
            </a:r>
          </a:p>
          <a:p>
            <a:pPr eaLnBrk="1" hangingPunct="1">
              <a:lnSpc>
                <a:spcPct val="180000"/>
              </a:lnSpc>
            </a:pPr>
            <a:r>
              <a:rPr lang="pt-BR" dirty="0"/>
              <a:t>Cultivo intensivo na mesma área</a:t>
            </a:r>
          </a:p>
          <a:p>
            <a:pPr eaLnBrk="1" hangingPunct="1">
              <a:lnSpc>
                <a:spcPct val="180000"/>
              </a:lnSpc>
            </a:pPr>
            <a:r>
              <a:rPr lang="pt-BR" dirty="0"/>
              <a:t>Plasticultura </a:t>
            </a:r>
            <a:r>
              <a:rPr lang="pt-BR" dirty="0">
                <a:sym typeface="Wingdings" pitchFamily="2" charset="2"/>
              </a:rPr>
              <a:t> limitante</a:t>
            </a:r>
            <a:endParaRPr lang="pt-BR" i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87022F-E5DE-C077-204A-1C6517322EB7}"/>
              </a:ext>
            </a:extLst>
          </p:cNvPr>
          <p:cNvSpPr txBox="1">
            <a:spLocks/>
          </p:cNvSpPr>
          <p:nvPr/>
        </p:nvSpPr>
        <p:spPr>
          <a:xfrm>
            <a:off x="1559496" y="161900"/>
            <a:ext cx="10297144" cy="146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7532688" algn="l"/>
              </a:tabLst>
            </a:pPr>
            <a:r>
              <a:rPr lang="pt-BR" dirty="0">
                <a:latin typeface="Candara" panose="020E0502030303020204" pitchFamily="34" charset="0"/>
              </a:rPr>
              <a:t>NEMATÓIDES</a:t>
            </a:r>
            <a:endParaRPr lang="pt-BR" i="1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http://img241.imageshack.us/img241/3863/dsc02753ic5.jpg"/>
          <p:cNvPicPr>
            <a:picLocks noChangeAspect="1" noChangeArrowheads="1"/>
          </p:cNvPicPr>
          <p:nvPr/>
        </p:nvPicPr>
        <p:blipFill rotWithShape="1">
          <a:blip r:embed="rId2" cstate="print"/>
          <a:srcRect t="9051" b="12201"/>
          <a:stretch/>
        </p:blipFill>
        <p:spPr bwMode="auto">
          <a:xfrm>
            <a:off x="1797482" y="476672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1" name="CaixaDeTexto 5"/>
          <p:cNvSpPr txBox="1">
            <a:spLocks noChangeArrowheads="1"/>
          </p:cNvSpPr>
          <p:nvPr/>
        </p:nvSpPr>
        <p:spPr bwMode="auto">
          <a:xfrm>
            <a:off x="2524100" y="4214818"/>
            <a:ext cx="4429156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</a:rPr>
              <a:t>Obrigado!</a:t>
            </a:r>
          </a:p>
        </p:txBody>
      </p:sp>
      <p:sp>
        <p:nvSpPr>
          <p:cNvPr id="183302" name="CaixaDeTexto 6"/>
          <p:cNvSpPr txBox="1">
            <a:spLocks noChangeArrowheads="1"/>
          </p:cNvSpPr>
          <p:nvPr/>
        </p:nvSpPr>
        <p:spPr bwMode="auto">
          <a:xfrm>
            <a:off x="7369607" y="5085184"/>
            <a:ext cx="3571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 err="1">
                <a:solidFill>
                  <a:schemeClr val="bg1"/>
                </a:solidFill>
              </a:rPr>
              <a:t>J.O.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Menten</a:t>
            </a:r>
            <a:endParaRPr lang="pt-BR" sz="2000" b="1" dirty="0">
              <a:solidFill>
                <a:schemeClr val="bg1"/>
              </a:solidFill>
            </a:endParaRPr>
          </a:p>
          <a:p>
            <a:pPr algn="ctr"/>
            <a:r>
              <a:rPr lang="pt-BR" sz="2000" i="1" dirty="0">
                <a:solidFill>
                  <a:schemeClr val="bg1"/>
                </a:solidFill>
              </a:rPr>
              <a:t>jomenten@usp.br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5400" dirty="0">
                <a:latin typeface="Candara" panose="020E0502030303020204" pitchFamily="34" charset="0"/>
              </a:rPr>
              <a:t>PINTA PRETA (</a:t>
            </a:r>
            <a:r>
              <a:rPr lang="pt-BR" sz="5400" i="1" dirty="0">
                <a:latin typeface="Candara" panose="020E0502030303020204" pitchFamily="34" charset="0"/>
              </a:rPr>
              <a:t>Alternaria solani</a:t>
            </a:r>
            <a:r>
              <a:rPr lang="pt-BR" sz="54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54EBD-817B-EDF6-1021-30C2D51EBC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5456" y="1412776"/>
            <a:ext cx="1061654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3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5400" dirty="0">
                <a:latin typeface="Candara" panose="020E0502030303020204" pitchFamily="34" charset="0"/>
              </a:rPr>
              <a:t>PINTA PRETA (</a:t>
            </a:r>
            <a:r>
              <a:rPr lang="pt-BR" sz="5400" i="1" dirty="0">
                <a:latin typeface="Candara" panose="020E0502030303020204" pitchFamily="34" charset="0"/>
              </a:rPr>
              <a:t>Alternaria solani</a:t>
            </a:r>
            <a:r>
              <a:rPr lang="pt-BR" sz="5400" dirty="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4C76F3A-FFEC-A227-2652-ED1A8EA85A16}"/>
              </a:ext>
            </a:extLst>
          </p:cNvPr>
          <p:cNvSpPr txBox="1">
            <a:spLocks/>
          </p:cNvSpPr>
          <p:nvPr/>
        </p:nvSpPr>
        <p:spPr>
          <a:xfrm>
            <a:off x="1631504" y="1124744"/>
            <a:ext cx="10297144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Sobrevivência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folhas e caules infectados ou plantas voluntárias / hospedeiros alternativos</a:t>
            </a:r>
          </a:p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Pode formar clamidósporos </a:t>
            </a:r>
          </a:p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25-32 ºC, umidade (água livre)</a:t>
            </a:r>
          </a:p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Disseminação</a:t>
            </a:r>
          </a:p>
          <a:p>
            <a:pPr marL="914400" lvl="1" indent="-45720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Mudas, sementes, vento, água, implementos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Baixo teor de matéria orgânica e baixo N</a:t>
            </a:r>
          </a:p>
          <a:p>
            <a:pPr marL="914400" lvl="1" indent="-45720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Favorecem ocorrência doença</a:t>
            </a:r>
          </a:p>
        </p:txBody>
      </p:sp>
    </p:spTree>
    <p:extLst>
      <p:ext uri="{BB962C8B-B14F-4D97-AF65-F5344CB8AC3E}">
        <p14:creationId xmlns:p14="http://schemas.microsoft.com/office/powerpoint/2010/main" val="348382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5400" dirty="0">
                <a:latin typeface="Candara" panose="020E0502030303020204" pitchFamily="34" charset="0"/>
              </a:rPr>
              <a:t>FUNGICIDAS REGISTRADOS</a:t>
            </a:r>
          </a:p>
          <a:p>
            <a:pPr fontAlgn="auto">
              <a:spcAft>
                <a:spcPts val="0"/>
              </a:spcAft>
            </a:pPr>
            <a:r>
              <a:rPr lang="pt-BR" sz="5400" dirty="0">
                <a:latin typeface="Candara" panose="020E0502030303020204" pitchFamily="34" charset="0"/>
              </a:rPr>
              <a:t>PINTA PRETA (</a:t>
            </a:r>
            <a:r>
              <a:rPr lang="pt-BR" sz="5400" i="1" dirty="0">
                <a:latin typeface="Candara" panose="020E0502030303020204" pitchFamily="34" charset="0"/>
              </a:rPr>
              <a:t>Alternaria solani</a:t>
            </a:r>
            <a:r>
              <a:rPr lang="pt-BR" sz="54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77186-A0CA-A0C1-5625-D5A418202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50"/>
          <a:stretch/>
        </p:blipFill>
        <p:spPr>
          <a:xfrm>
            <a:off x="2063552" y="1484784"/>
            <a:ext cx="4536504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B04CD-216B-B7A7-CC83-1CFC286B8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16" r="462"/>
          <a:stretch/>
        </p:blipFill>
        <p:spPr>
          <a:xfrm>
            <a:off x="6596261" y="1484784"/>
            <a:ext cx="4324274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774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4000" dirty="0">
                <a:latin typeface="Candara" panose="020E0502030303020204" pitchFamily="34" charset="0"/>
              </a:rPr>
              <a:t>MANCHA DE SEPTORIA (</a:t>
            </a:r>
            <a:r>
              <a:rPr lang="es-ES" sz="4000" i="1" dirty="0">
                <a:latin typeface="Candara" panose="020E0502030303020204" pitchFamily="34" charset="0"/>
              </a:rPr>
              <a:t>Septoria lycopersici</a:t>
            </a:r>
            <a:r>
              <a:rPr lang="es-ES" sz="4000" dirty="0">
                <a:latin typeface="Candara" panose="020E0502030303020204" pitchFamily="34" charset="0"/>
              </a:rPr>
              <a:t>)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2EB81-FE10-33B4-3FFF-3D0E248AE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92" b="5762"/>
          <a:stretch/>
        </p:blipFill>
        <p:spPr>
          <a:xfrm>
            <a:off x="1487488" y="1268760"/>
            <a:ext cx="10544929" cy="47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4000" dirty="0">
                <a:latin typeface="Candara" panose="020E0502030303020204" pitchFamily="34" charset="0"/>
              </a:rPr>
              <a:t>MANCHA DE SEPTORIA (</a:t>
            </a:r>
            <a:r>
              <a:rPr lang="es-ES" sz="4000" i="1" dirty="0">
                <a:latin typeface="Candara" panose="020E0502030303020204" pitchFamily="34" charset="0"/>
              </a:rPr>
              <a:t>Septoria lycopersici</a:t>
            </a:r>
            <a:r>
              <a:rPr lang="es-ES" sz="4000" dirty="0">
                <a:latin typeface="Candara" panose="020E0502030303020204" pitchFamily="34" charset="0"/>
              </a:rPr>
              <a:t>)</a:t>
            </a:r>
            <a:endParaRPr lang="pt-BR" sz="4000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09FB5E9-DF53-863A-E3CE-251C669B125E}"/>
              </a:ext>
            </a:extLst>
          </p:cNvPr>
          <p:cNvSpPr txBox="1">
            <a:spLocks/>
          </p:cNvSpPr>
          <p:nvPr/>
        </p:nvSpPr>
        <p:spPr>
          <a:xfrm>
            <a:off x="1847528" y="1124744"/>
            <a:ext cx="9865096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600" dirty="0">
                <a:latin typeface="Candara" panose="020E0502030303020204" pitchFamily="34" charset="0"/>
              </a:rPr>
              <a:t>Sobrevivência </a:t>
            </a:r>
            <a:r>
              <a:rPr lang="pt-BR" sz="36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600" dirty="0">
                <a:latin typeface="Candara" panose="020E0502030303020204" pitchFamily="34" charset="0"/>
              </a:rPr>
              <a:t> restos culturais e plantas remanescentes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600" dirty="0">
                <a:latin typeface="Candara" panose="020E0502030303020204" pitchFamily="34" charset="0"/>
              </a:rPr>
              <a:t>20-25 ºC, alta umidade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600" dirty="0">
                <a:latin typeface="Candara" panose="020E0502030303020204" pitchFamily="34" charset="0"/>
              </a:rPr>
              <a:t>Disseminação</a:t>
            </a:r>
          </a:p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Chuvas associadas a ventos, irrigação, tratos culturais, implementos</a:t>
            </a:r>
          </a:p>
        </p:txBody>
      </p:sp>
    </p:spTree>
    <p:extLst>
      <p:ext uri="{BB962C8B-B14F-4D97-AF65-F5344CB8AC3E}">
        <p14:creationId xmlns:p14="http://schemas.microsoft.com/office/powerpoint/2010/main" val="346948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455741"/>
              </p:ext>
            </p:extLst>
          </p:nvPr>
        </p:nvGraphicFramePr>
        <p:xfrm>
          <a:off x="1415480" y="980728"/>
          <a:ext cx="686559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5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latin typeface="Candara" panose="020E0502030303020204" pitchFamily="34" charset="0"/>
                        </a:rPr>
                        <a:t>Gênero</a:t>
                      </a:r>
                      <a:endParaRPr lang="pt-BR" sz="28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A87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Candara" panose="020E0502030303020204" pitchFamily="34" charset="0"/>
                        </a:rPr>
                        <a:t>Nº aproximado de</a:t>
                      </a:r>
                      <a:r>
                        <a:rPr lang="pt-BR" sz="2800" b="1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pt-BR" sz="2800" b="1" dirty="0">
                          <a:latin typeface="Candara" panose="020E0502030303020204" pitchFamily="34" charset="0"/>
                        </a:rPr>
                        <a:t>espécies</a:t>
                      </a:r>
                      <a:endParaRPr lang="pt-BR" sz="28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A87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Solanum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1000-2000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Cestrum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250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Lycianthes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250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Nolana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80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Physalis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Lycium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Nicotiana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i="1" dirty="0" err="1">
                          <a:latin typeface="Candara" panose="020E0502030303020204" pitchFamily="34" charset="0"/>
                        </a:rPr>
                        <a:t>Brunfelsia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45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i="1" dirty="0">
                          <a:latin typeface="Candara" panose="020E0502030303020204" pitchFamily="34" charset="0"/>
                        </a:rPr>
                        <a:t>Capsicum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i="1" kern="1200" dirty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Lycopersicum</a:t>
                      </a:r>
                      <a:r>
                        <a:rPr lang="pt-BR" sz="2400" b="0" i="0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 </a:t>
                      </a:r>
                      <a:endParaRPr lang="pt-BR" sz="2800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Candara" panose="020E050203030302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314" name="Título 1"/>
          <p:cNvSpPr>
            <a:spLocks noGrp="1"/>
          </p:cNvSpPr>
          <p:nvPr>
            <p:ph type="title" idx="4294967295"/>
          </p:nvPr>
        </p:nvSpPr>
        <p:spPr>
          <a:xfrm>
            <a:off x="2207568" y="-25630"/>
            <a:ext cx="8229600" cy="1139825"/>
          </a:xfrm>
        </p:spPr>
        <p:txBody>
          <a:bodyPr>
            <a:normAutofit/>
          </a:bodyPr>
          <a:lstStyle/>
          <a:p>
            <a:pPr eaLnBrk="1" hangingPunct="1"/>
            <a:r>
              <a:rPr lang="pt-BR" sz="5400" dirty="0">
                <a:latin typeface="Candara" panose="020E0502030303020204" pitchFamily="34" charset="0"/>
              </a:rPr>
              <a:t>FAMÍLIA DAS SOLANÁCEAS</a:t>
            </a:r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8385920" y="4509120"/>
            <a:ext cx="3806080" cy="1584846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pt-BR" dirty="0">
                <a:latin typeface="Candara" panose="020E0502030303020204" pitchFamily="34" charset="0"/>
              </a:rPr>
              <a:t>90 gêneros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dirty="0">
                <a:latin typeface="Candara" panose="020E0502030303020204" pitchFamily="34" charset="0"/>
              </a:rPr>
              <a:t>3000 - 4000 espécies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FUNGICIDAS REGISTRADOS</a:t>
            </a:r>
            <a:endParaRPr lang="es-ES" sz="40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s-ES" sz="4000" dirty="0">
                <a:latin typeface="Candara" panose="020E0502030303020204" pitchFamily="34" charset="0"/>
              </a:rPr>
              <a:t>MANCHA DE SEPTORIA (</a:t>
            </a:r>
            <a:r>
              <a:rPr lang="es-ES" sz="4000" i="1" dirty="0">
                <a:latin typeface="Candara" panose="020E0502030303020204" pitchFamily="34" charset="0"/>
              </a:rPr>
              <a:t>Septoria lycopersici</a:t>
            </a:r>
            <a:r>
              <a:rPr lang="es-ES" sz="4000" dirty="0">
                <a:latin typeface="Candara" panose="020E0502030303020204" pitchFamily="34" charset="0"/>
              </a:rPr>
              <a:t>)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00963-02D7-5F83-B39E-EC05E89D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024"/>
          <a:stretch/>
        </p:blipFill>
        <p:spPr>
          <a:xfrm>
            <a:off x="2279576" y="1484784"/>
            <a:ext cx="4680520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28B28-BA37-3816-BA98-25794AA76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18" t="503" r="25" b="-503"/>
          <a:stretch/>
        </p:blipFill>
        <p:spPr>
          <a:xfrm>
            <a:off x="6960096" y="1482582"/>
            <a:ext cx="3960440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8718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3600" dirty="0">
                <a:latin typeface="Candara" panose="020E0502030303020204" pitchFamily="34" charset="0"/>
              </a:rPr>
              <a:t>MURCHA DE FUSARIUM </a:t>
            </a:r>
          </a:p>
          <a:p>
            <a:pPr fontAlgn="auto">
              <a:spcAft>
                <a:spcPts val="0"/>
              </a:spcAft>
            </a:pPr>
            <a:r>
              <a:rPr lang="es-ES" sz="3600" dirty="0">
                <a:latin typeface="Candara" panose="020E0502030303020204" pitchFamily="34" charset="0"/>
              </a:rPr>
              <a:t>(</a:t>
            </a:r>
            <a:r>
              <a:rPr lang="es-ES" sz="3600" i="1" dirty="0">
                <a:latin typeface="Candara" panose="020E0502030303020204" pitchFamily="34" charset="0"/>
              </a:rPr>
              <a:t>Fusarium oxysporum</a:t>
            </a:r>
            <a:r>
              <a:rPr lang="es-ES" sz="3600" dirty="0">
                <a:latin typeface="Candara" panose="020E0502030303020204" pitchFamily="34" charset="0"/>
              </a:rPr>
              <a:t> f. sp. </a:t>
            </a:r>
            <a:r>
              <a:rPr lang="es-ES" sz="3600" i="1" dirty="0">
                <a:latin typeface="Candara" panose="020E0502030303020204" pitchFamily="34" charset="0"/>
              </a:rPr>
              <a:t>lycopersici</a:t>
            </a:r>
            <a:r>
              <a:rPr lang="es-ES" sz="3600" dirty="0">
                <a:latin typeface="Candara" panose="020E0502030303020204" pitchFamily="34" charset="0"/>
              </a:rPr>
              <a:t>)</a:t>
            </a:r>
            <a:endParaRPr lang="pt-BR" sz="36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3DC6D-F1A2-80A2-1ABB-2EE8CC77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576387"/>
            <a:ext cx="10773952" cy="40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15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3600" dirty="0">
                <a:latin typeface="Candara" panose="020E0502030303020204" pitchFamily="34" charset="0"/>
              </a:rPr>
              <a:t>MURCHA DE FUSARIUM </a:t>
            </a:r>
          </a:p>
          <a:p>
            <a:pPr fontAlgn="auto">
              <a:spcAft>
                <a:spcPts val="0"/>
              </a:spcAft>
            </a:pPr>
            <a:r>
              <a:rPr lang="es-ES" sz="3600" dirty="0">
                <a:latin typeface="Candara" panose="020E0502030303020204" pitchFamily="34" charset="0"/>
              </a:rPr>
              <a:t>(</a:t>
            </a:r>
            <a:r>
              <a:rPr lang="es-ES" sz="3600" i="1" dirty="0">
                <a:latin typeface="Candara" panose="020E0502030303020204" pitchFamily="34" charset="0"/>
              </a:rPr>
              <a:t>Fusarium oxysporum</a:t>
            </a:r>
            <a:r>
              <a:rPr lang="es-ES" sz="3600" dirty="0">
                <a:latin typeface="Candara" panose="020E0502030303020204" pitchFamily="34" charset="0"/>
              </a:rPr>
              <a:t> f. sp. </a:t>
            </a:r>
            <a:r>
              <a:rPr lang="es-ES" sz="3600" i="1" dirty="0">
                <a:latin typeface="Candara" panose="020E0502030303020204" pitchFamily="34" charset="0"/>
              </a:rPr>
              <a:t>lycopersici</a:t>
            </a:r>
            <a:r>
              <a:rPr lang="es-ES" sz="3600" dirty="0">
                <a:latin typeface="Candara" panose="020E0502030303020204" pitchFamily="34" charset="0"/>
              </a:rPr>
              <a:t>)</a:t>
            </a:r>
            <a:endParaRPr lang="pt-BR" sz="3600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09FB5E9-DF53-863A-E3CE-251C669B125E}"/>
              </a:ext>
            </a:extLst>
          </p:cNvPr>
          <p:cNvSpPr txBox="1">
            <a:spLocks/>
          </p:cNvSpPr>
          <p:nvPr/>
        </p:nvSpPr>
        <p:spPr>
          <a:xfrm>
            <a:off x="1607840" y="1268760"/>
            <a:ext cx="1058416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Sobrevivência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clamidósporos, restos culturais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Raças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Temperatura alta de solo, umidade ideal para cultura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Disseminação</a:t>
            </a:r>
          </a:p>
          <a:p>
            <a:pPr marL="571500" indent="-5715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400" dirty="0">
                <a:latin typeface="Candara" panose="020E0502030303020204" pitchFamily="34" charset="0"/>
              </a:rPr>
              <a:t>Mudas, sementes, movimentação de solo, água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pH 3,6 a 8,4, baixo N e P e alto K, dias curtos e pouca luz</a:t>
            </a:r>
          </a:p>
        </p:txBody>
      </p:sp>
    </p:spTree>
    <p:extLst>
      <p:ext uri="{BB962C8B-B14F-4D97-AF65-F5344CB8AC3E}">
        <p14:creationId xmlns:p14="http://schemas.microsoft.com/office/powerpoint/2010/main" val="37381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3600" dirty="0">
                <a:latin typeface="Candara" panose="020E0502030303020204" pitchFamily="34" charset="0"/>
              </a:rPr>
              <a:t>MURCHA DE FUSARIUM </a:t>
            </a:r>
          </a:p>
          <a:p>
            <a:pPr fontAlgn="auto">
              <a:spcAft>
                <a:spcPts val="0"/>
              </a:spcAft>
            </a:pPr>
            <a:r>
              <a:rPr lang="es-ES" sz="3600" dirty="0">
                <a:latin typeface="Candara" panose="020E0502030303020204" pitchFamily="34" charset="0"/>
              </a:rPr>
              <a:t>(</a:t>
            </a:r>
            <a:r>
              <a:rPr lang="es-ES" sz="3600" i="1" dirty="0">
                <a:latin typeface="Candara" panose="020E0502030303020204" pitchFamily="34" charset="0"/>
              </a:rPr>
              <a:t>Fusarium oxysporum</a:t>
            </a:r>
            <a:r>
              <a:rPr lang="es-ES" sz="3600" dirty="0">
                <a:latin typeface="Candara" panose="020E0502030303020204" pitchFamily="34" charset="0"/>
              </a:rPr>
              <a:t> f. sp. </a:t>
            </a:r>
            <a:r>
              <a:rPr lang="es-ES" sz="3600" i="1" dirty="0">
                <a:latin typeface="Candara" panose="020E0502030303020204" pitchFamily="34" charset="0"/>
              </a:rPr>
              <a:t>lycopersici</a:t>
            </a:r>
            <a:r>
              <a:rPr lang="es-ES" sz="3600" dirty="0">
                <a:latin typeface="Candara" panose="020E0502030303020204" pitchFamily="34" charset="0"/>
              </a:rPr>
              <a:t>)</a:t>
            </a:r>
            <a:endParaRPr lang="pt-BR" sz="36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82D47-EEE5-81B9-ACB3-56C38CE10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56"/>
          <a:stretch/>
        </p:blipFill>
        <p:spPr>
          <a:xfrm>
            <a:off x="3215680" y="2313632"/>
            <a:ext cx="6696744" cy="2230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4000" dirty="0">
                <a:latin typeface="Candara" panose="020E0502030303020204" pitchFamily="34" charset="0"/>
              </a:rPr>
              <a:t>MURCHA DE VERTICILLIUM (</a:t>
            </a:r>
            <a:r>
              <a:rPr lang="es-ES" sz="4000" i="1" dirty="0">
                <a:latin typeface="Candara" panose="020E0502030303020204" pitchFamily="34" charset="0"/>
              </a:rPr>
              <a:t>Verticillium </a:t>
            </a:r>
            <a:r>
              <a:rPr lang="es-ES" sz="4000" i="1" dirty="0" err="1">
                <a:latin typeface="Candara" panose="020E0502030303020204" pitchFamily="34" charset="0"/>
              </a:rPr>
              <a:t>dahliae</a:t>
            </a:r>
            <a:r>
              <a:rPr lang="es-ES" sz="4000" dirty="0">
                <a:latin typeface="Candara" panose="020E0502030303020204" pitchFamily="34" charset="0"/>
              </a:rPr>
              <a:t>)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4EF9D-5A08-D802-87CD-6499249E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63" y="1228725"/>
            <a:ext cx="101060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87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4000" dirty="0">
                <a:latin typeface="Candara" panose="020E0502030303020204" pitchFamily="34" charset="0"/>
              </a:rPr>
              <a:t>MURCHA DE VERTICILLIUM (</a:t>
            </a:r>
            <a:r>
              <a:rPr lang="es-ES" sz="4000" i="1" dirty="0">
                <a:latin typeface="Candara" panose="020E0502030303020204" pitchFamily="34" charset="0"/>
              </a:rPr>
              <a:t>Verticillium </a:t>
            </a:r>
            <a:r>
              <a:rPr lang="es-ES" sz="4000" i="1" dirty="0" err="1">
                <a:latin typeface="Candara" panose="020E0502030303020204" pitchFamily="34" charset="0"/>
              </a:rPr>
              <a:t>dahliae</a:t>
            </a:r>
            <a:r>
              <a:rPr lang="es-ES" sz="4000" dirty="0">
                <a:latin typeface="Candara" panose="020E0502030303020204" pitchFamily="34" charset="0"/>
              </a:rPr>
              <a:t>)</a:t>
            </a:r>
            <a:endParaRPr lang="pt-BR" sz="4000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C1890E2-2064-9203-D676-F5C98611F406}"/>
              </a:ext>
            </a:extLst>
          </p:cNvPr>
          <p:cNvSpPr txBox="1">
            <a:spLocks/>
          </p:cNvSpPr>
          <p:nvPr/>
        </p:nvSpPr>
        <p:spPr>
          <a:xfrm>
            <a:off x="1487488" y="1628800"/>
            <a:ext cx="10704512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latin typeface="Candara" panose="020E0502030303020204" pitchFamily="34" charset="0"/>
              </a:rPr>
              <a:t>Sobrevivência </a:t>
            </a:r>
            <a:r>
              <a:rPr lang="pt-BR" sz="3000" dirty="0"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3000" dirty="0">
                <a:latin typeface="Candara" panose="020E0502030303020204" pitchFamily="34" charset="0"/>
              </a:rPr>
              <a:t>clamidósporos, restos culturais (+de 8 anos)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latin typeface="Candara" panose="020E0502030303020204" pitchFamily="34" charset="0"/>
              </a:rPr>
              <a:t>Raças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latin typeface="Candara" panose="020E0502030303020204" pitchFamily="34" charset="0"/>
              </a:rPr>
              <a:t>Temperatura amena, umidade ideal para cultura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latin typeface="Candara" panose="020E0502030303020204" pitchFamily="34" charset="0"/>
              </a:rPr>
              <a:t>Disseminação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latin typeface="Candara" panose="020E0502030303020204" pitchFamily="34" charset="0"/>
              </a:rPr>
              <a:t>Mudas, movimentação de solo, água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latin typeface="Candara" panose="020E0502030303020204" pitchFamily="34" charset="0"/>
              </a:rPr>
              <a:t>pH próximo de 5,0 </a:t>
            </a:r>
            <a:r>
              <a:rPr lang="pt-BR" sz="30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Candara" panose="020E0502030303020204" pitchFamily="34" charset="0"/>
              </a:rPr>
              <a:t> doença não é severa</a:t>
            </a:r>
          </a:p>
        </p:txBody>
      </p:sp>
    </p:spTree>
    <p:extLst>
      <p:ext uri="{BB962C8B-B14F-4D97-AF65-F5344CB8AC3E}">
        <p14:creationId xmlns:p14="http://schemas.microsoft.com/office/powerpoint/2010/main" val="2310100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OÍDIOS (</a:t>
            </a:r>
            <a:r>
              <a:rPr lang="pt-BR" i="1" dirty="0">
                <a:latin typeface="Candara" panose="020E0502030303020204" pitchFamily="34" charset="0"/>
              </a:rPr>
              <a:t>Oidiopsis sicula; Oidium lycopersici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23F54-AFEF-661F-3026-61174D2DE2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512" y="1247733"/>
            <a:ext cx="981565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24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OÍDIOS (</a:t>
            </a:r>
            <a:r>
              <a:rPr lang="pt-BR" i="1" dirty="0">
                <a:latin typeface="Candara" panose="020E0502030303020204" pitchFamily="34" charset="0"/>
              </a:rPr>
              <a:t>Oidiopsis sicula; Oidium lycopersici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C1890E2-2064-9203-D676-F5C98611F406}"/>
              </a:ext>
            </a:extLst>
          </p:cNvPr>
          <p:cNvSpPr txBox="1">
            <a:spLocks/>
          </p:cNvSpPr>
          <p:nvPr/>
        </p:nvSpPr>
        <p:spPr>
          <a:xfrm>
            <a:off x="1607840" y="1268760"/>
            <a:ext cx="1058416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Sobrevivência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plantas voluntárias, hospedeiros alternativos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Alta temperatura e alta umidade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Disseminação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vento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Temperatura &gt; 30 ºC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•Favorece desenvolvimento de sintomas</a:t>
            </a:r>
          </a:p>
        </p:txBody>
      </p:sp>
    </p:spTree>
    <p:extLst>
      <p:ext uri="{BB962C8B-B14F-4D97-AF65-F5344CB8AC3E}">
        <p14:creationId xmlns:p14="http://schemas.microsoft.com/office/powerpoint/2010/main" val="1333793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PODRIDÃO BRANCA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1A453-131C-8DAA-E7A2-9FF9D2F33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82" y="1124744"/>
            <a:ext cx="9915450" cy="48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7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PODRIDÃO BRANCA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C1890E2-2064-9203-D676-F5C98611F406}"/>
              </a:ext>
            </a:extLst>
          </p:cNvPr>
          <p:cNvSpPr txBox="1">
            <a:spLocks/>
          </p:cNvSpPr>
          <p:nvPr/>
        </p:nvSpPr>
        <p:spPr>
          <a:xfrm>
            <a:off x="1607840" y="1268760"/>
            <a:ext cx="1058416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Sobrevivência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escleródios, restos culturais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Centenas de hospedeiras (hortaliças, ornamentais, daninhas)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Temperatura alta e alta umidade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Disseminação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haste e caules doentes</a:t>
            </a:r>
          </a:p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400" dirty="0">
                <a:latin typeface="Candara" panose="020E0502030303020204" pitchFamily="34" charset="0"/>
              </a:rPr>
              <a:t>Movimentação de solo, esterco, enxurradas, irrigação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Falta de arejamento, excesso de 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F8E4281-E160-B8C3-937C-5C2758A11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874051"/>
              </p:ext>
            </p:extLst>
          </p:nvPr>
        </p:nvGraphicFramePr>
        <p:xfrm>
          <a:off x="13008768" y="2993152"/>
          <a:ext cx="8928992" cy="159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Nº DE PRODUTOS FORMULADOS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87169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fluxapiroxade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piraclostrobina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9ECAD78D-6980-3371-0016-9241102CD37A}"/>
              </a:ext>
            </a:extLst>
          </p:cNvPr>
          <p:cNvSpPr txBox="1">
            <a:spLocks/>
          </p:cNvSpPr>
          <p:nvPr/>
        </p:nvSpPr>
        <p:spPr>
          <a:xfrm>
            <a:off x="12468708" y="126876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400" dirty="0">
                <a:latin typeface="Candara" panose="020E0502030303020204" pitchFamily="34" charset="0"/>
              </a:rPr>
              <a:t>FUNGICIDAS REGISTRADOS</a:t>
            </a:r>
            <a:endParaRPr lang="es-ES" sz="44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PODRIDÃO BRANCA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8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A6B750-A6D6-6DA0-09E2-C79524F38E60}"/>
              </a:ext>
            </a:extLst>
          </p:cNvPr>
          <p:cNvSpPr/>
          <p:nvPr/>
        </p:nvSpPr>
        <p:spPr>
          <a:xfrm rot="21480000" flipH="1">
            <a:off x="4913924" y="3609468"/>
            <a:ext cx="3158125" cy="2357429"/>
          </a:xfrm>
          <a:prstGeom prst="rect">
            <a:avLst/>
          </a:prstGeom>
          <a:solidFill>
            <a:srgbClr val="A87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9E4E97-F721-B1BA-12E8-14DFE5D84813}"/>
              </a:ext>
            </a:extLst>
          </p:cNvPr>
          <p:cNvSpPr/>
          <p:nvPr/>
        </p:nvSpPr>
        <p:spPr>
          <a:xfrm rot="120000">
            <a:off x="1156085" y="4401799"/>
            <a:ext cx="3158125" cy="2357429"/>
          </a:xfrm>
          <a:prstGeom prst="rect">
            <a:avLst/>
          </a:prstGeom>
          <a:solidFill>
            <a:srgbClr val="A87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Título 1"/>
          <p:cNvSpPr>
            <a:spLocks noGrp="1"/>
          </p:cNvSpPr>
          <p:nvPr>
            <p:ph type="title" idx="4294967295"/>
          </p:nvPr>
        </p:nvSpPr>
        <p:spPr>
          <a:xfrm>
            <a:off x="2323400" y="-41039"/>
            <a:ext cx="8229600" cy="1016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5400" dirty="0">
                <a:latin typeface="Candara" panose="020E0502030303020204" pitchFamily="34" charset="0"/>
              </a:rPr>
              <a:t>DISTRIBUIÇÃO</a:t>
            </a:r>
          </a:p>
        </p:txBody>
      </p:sp>
      <p:sp>
        <p:nvSpPr>
          <p:cNvPr id="14340" name="Retângulo 6"/>
          <p:cNvSpPr>
            <a:spLocks noChangeArrowheads="1"/>
          </p:cNvSpPr>
          <p:nvPr/>
        </p:nvSpPr>
        <p:spPr bwMode="auto">
          <a:xfrm>
            <a:off x="7146737" y="1667629"/>
            <a:ext cx="49887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Candara" panose="020E0502030303020204" pitchFamily="34" charset="0"/>
              </a:rPr>
              <a:t>• Maioria ocorre nas Américas</a:t>
            </a:r>
          </a:p>
          <a:p>
            <a:pPr algn="just"/>
            <a:r>
              <a:rPr lang="pt-BR" sz="2400" dirty="0">
                <a:latin typeface="Candara" panose="020E0502030303020204" pitchFamily="34" charset="0"/>
              </a:rPr>
              <a:t>do Sul e Central</a:t>
            </a:r>
          </a:p>
          <a:p>
            <a:pPr algn="just"/>
            <a:r>
              <a:rPr lang="pt-BR" sz="2400" dirty="0">
                <a:latin typeface="Candara" panose="020E0502030303020204" pitchFamily="34" charset="0"/>
              </a:rPr>
              <a:t>• Em diferentes habitats:</a:t>
            </a:r>
          </a:p>
        </p:txBody>
      </p:sp>
      <p:sp>
        <p:nvSpPr>
          <p:cNvPr id="14344" name="Retângulo 12"/>
          <p:cNvSpPr>
            <a:spLocks noChangeArrowheads="1"/>
          </p:cNvSpPr>
          <p:nvPr/>
        </p:nvSpPr>
        <p:spPr bwMode="auto">
          <a:xfrm>
            <a:off x="1467550" y="4044603"/>
            <a:ext cx="2500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Candara" panose="020E0502030303020204" pitchFamily="34" charset="0"/>
              </a:rPr>
              <a:t>Regiões de altitude</a:t>
            </a:r>
            <a:endParaRPr lang="pt-BR" sz="2000" dirty="0">
              <a:latin typeface="Candara" panose="020E0502030303020204" pitchFamily="34" charset="0"/>
            </a:endParaRPr>
          </a:p>
        </p:txBody>
      </p:sp>
      <p:sp>
        <p:nvSpPr>
          <p:cNvPr id="14345" name="Retângulo 13"/>
          <p:cNvSpPr>
            <a:spLocks noChangeArrowheads="1"/>
          </p:cNvSpPr>
          <p:nvPr/>
        </p:nvSpPr>
        <p:spPr bwMode="auto">
          <a:xfrm>
            <a:off x="5246123" y="5988850"/>
            <a:ext cx="2500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Candara" panose="020E0502030303020204" pitchFamily="34" charset="0"/>
              </a:rPr>
              <a:t>Florestas Tropicais</a:t>
            </a:r>
            <a:endParaRPr lang="pt-BR" sz="2000" dirty="0">
              <a:latin typeface="Candara" panose="020E0502030303020204" pitchFamily="34" charset="0"/>
            </a:endParaRPr>
          </a:p>
        </p:txBody>
      </p:sp>
      <p:sp>
        <p:nvSpPr>
          <p:cNvPr id="14346" name="Retângulo 14"/>
          <p:cNvSpPr>
            <a:spLocks noChangeArrowheads="1"/>
          </p:cNvSpPr>
          <p:nvPr/>
        </p:nvSpPr>
        <p:spPr bwMode="auto">
          <a:xfrm>
            <a:off x="9426502" y="4099846"/>
            <a:ext cx="171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ndara" panose="020E0502030303020204" pitchFamily="34" charset="0"/>
              </a:rPr>
              <a:t>Desertos</a:t>
            </a:r>
            <a:endParaRPr lang="pt-BR" sz="2000" dirty="0">
              <a:latin typeface="Candara" panose="020E0502030303020204" pitchFamily="34" charset="0"/>
            </a:endParaRPr>
          </a:p>
        </p:txBody>
      </p:sp>
      <p:pic>
        <p:nvPicPr>
          <p:cNvPr id="14350" name="Picture 14" descr="https://encrypted-tbn2.gstatic.com/images?q=tbn:ANd9GcRNjLY0PzNUdlj-1LaBg3gRDIz1IoT4dxXgbSb-e3ibKkHXJ2RD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269" y="3642110"/>
            <a:ext cx="3177716" cy="2229145"/>
          </a:xfrm>
          <a:prstGeom prst="rect">
            <a:avLst/>
          </a:prstGeom>
          <a:noFill/>
        </p:spPr>
      </p:pic>
      <p:pic>
        <p:nvPicPr>
          <p:cNvPr id="2050" name="Picture 2" descr="http://blog.myheritage.com.br/wp-content/uploads/2012/06/2-mapa-mundi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2313" b="12961"/>
          <a:stretch/>
        </p:blipFill>
        <p:spPr bwMode="auto">
          <a:xfrm>
            <a:off x="1502297" y="869150"/>
            <a:ext cx="5583299" cy="27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a direita 4"/>
          <p:cNvSpPr/>
          <p:nvPr/>
        </p:nvSpPr>
        <p:spPr>
          <a:xfrm>
            <a:off x="1569723" y="2005236"/>
            <a:ext cx="504056" cy="37206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2009675" y="2506501"/>
            <a:ext cx="504056" cy="37206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Grass found growing around Mount Everest as warming climate melts ice | The  Independent | The Independent">
            <a:extLst>
              <a:ext uri="{FF2B5EF4-FFF2-40B4-BE49-F238E27FC236}">
                <a16:creationId xmlns:a16="http://schemas.microsoft.com/office/drawing/2014/main" id="{BAA1E6B5-D2A1-D7E9-9958-3C4CD411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63" y="4458897"/>
            <a:ext cx="2914631" cy="218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B63FCB-03B8-5225-5AE1-CEECE131077F}"/>
              </a:ext>
            </a:extLst>
          </p:cNvPr>
          <p:cNvSpPr/>
          <p:nvPr/>
        </p:nvSpPr>
        <p:spPr>
          <a:xfrm rot="120000">
            <a:off x="8678348" y="4457888"/>
            <a:ext cx="3158125" cy="2357429"/>
          </a:xfrm>
          <a:prstGeom prst="rect">
            <a:avLst/>
          </a:prstGeom>
          <a:solidFill>
            <a:srgbClr val="A87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8" name="Picture 12" descr="http://t3.gstatic.com/images?q=tbn:ANd9GcR9Yr9QdNO315wDRz4Jd-DDh4XXmx9zGZRtR97pumrOqHp6UB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46867" y="4596415"/>
            <a:ext cx="3078691" cy="2052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MOFO BRANCO (</a:t>
            </a:r>
            <a:r>
              <a:rPr lang="pt-BR" i="1" dirty="0">
                <a:latin typeface="Candara" panose="020E0502030303020204" pitchFamily="34" charset="0"/>
              </a:rPr>
              <a:t>Sclerotinia sclerotiorum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89E03-FF47-963D-22F5-8AC123A3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214437"/>
            <a:ext cx="10441160" cy="46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2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MOFO BRANCO (</a:t>
            </a:r>
            <a:r>
              <a:rPr lang="pt-BR" i="1" dirty="0">
                <a:latin typeface="Candara" panose="020E0502030303020204" pitchFamily="34" charset="0"/>
              </a:rPr>
              <a:t>Sclerotinia sclerotiorum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F1D08B2-A54D-B197-C45D-4098BF1DAA87}"/>
              </a:ext>
            </a:extLst>
          </p:cNvPr>
          <p:cNvSpPr txBox="1">
            <a:spLocks/>
          </p:cNvSpPr>
          <p:nvPr/>
        </p:nvSpPr>
        <p:spPr>
          <a:xfrm>
            <a:off x="1607840" y="1268760"/>
            <a:ext cx="1058416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Sobrevivência escleródios, restos culturais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Centenas de hospedeiras (hortaliças, ornamentais, daninhas)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Temperatura amena e alta umidade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Disseminação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haste e caules doentes</a:t>
            </a:r>
          </a:p>
          <a:p>
            <a:pPr marL="457200" indent="-45720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400" dirty="0">
                <a:latin typeface="Candara" panose="020E0502030303020204" pitchFamily="34" charset="0"/>
              </a:rPr>
              <a:t>Movimentação de solo, esterco, enxurradas, irrigação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Falta de arejamento, excesso de N</a:t>
            </a:r>
          </a:p>
        </p:txBody>
      </p:sp>
    </p:spTree>
    <p:extLst>
      <p:ext uri="{BB962C8B-B14F-4D97-AF65-F5344CB8AC3E}">
        <p14:creationId xmlns:p14="http://schemas.microsoft.com/office/powerpoint/2010/main" val="81861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400" dirty="0">
                <a:latin typeface="Candara" panose="020E0502030303020204" pitchFamily="34" charset="0"/>
              </a:rPr>
              <a:t>FUNGICIDAS REGISTRADOS</a:t>
            </a:r>
            <a:endParaRPr lang="es-ES" sz="44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MOFO BRANCO (</a:t>
            </a:r>
            <a:r>
              <a:rPr lang="pt-BR" i="1" dirty="0">
                <a:latin typeface="Candara" panose="020E0502030303020204" pitchFamily="34" charset="0"/>
              </a:rPr>
              <a:t>Sclerotinia sclerotiorum</a:t>
            </a:r>
            <a:r>
              <a:rPr lang="pt-BR" dirty="0">
                <a:latin typeface="Candara" panose="020E0502030303020204" pitchFamily="34" charset="0"/>
              </a:rPr>
              <a:t>)</a:t>
            </a:r>
            <a:endParaRPr lang="pt-BR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7326E-8EC5-B5EB-198D-1BDD53960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772816"/>
            <a:ext cx="10321756" cy="40288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E4A066-CFE5-7930-B47C-A42D79C87EA7}"/>
              </a:ext>
            </a:extLst>
          </p:cNvPr>
          <p:cNvSpPr/>
          <p:nvPr/>
        </p:nvSpPr>
        <p:spPr>
          <a:xfrm flipH="1">
            <a:off x="10056440" y="1772816"/>
            <a:ext cx="1980008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03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ESTENFÍLIO (</a:t>
            </a:r>
            <a:r>
              <a:rPr lang="pt-BR" sz="4000" i="1" dirty="0">
                <a:latin typeface="Candara" panose="020E0502030303020204" pitchFamily="34" charset="0"/>
              </a:rPr>
              <a:t>Stemphylium solani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15A9B-F067-80DC-8884-30F554683F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9536" y="1268760"/>
            <a:ext cx="10009112" cy="48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ESTENFÍLIO (</a:t>
            </a:r>
            <a:r>
              <a:rPr lang="pt-BR" sz="4000" i="1" dirty="0">
                <a:latin typeface="Candara" panose="020E0502030303020204" pitchFamily="34" charset="0"/>
              </a:rPr>
              <a:t>Stemphylium solani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CEB1959-90BA-922F-46B9-8961BB899133}"/>
              </a:ext>
            </a:extLst>
          </p:cNvPr>
          <p:cNvSpPr txBox="1">
            <a:spLocks/>
          </p:cNvSpPr>
          <p:nvPr/>
        </p:nvSpPr>
        <p:spPr>
          <a:xfrm>
            <a:off x="1607840" y="1664804"/>
            <a:ext cx="10584160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Sobrevivência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restos culturais, plantas voluntárias e hospedeiros alternativos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25 28 ºC, alta umidade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Disseminação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•Chuvas, vento, tratos culturais</a:t>
            </a:r>
          </a:p>
        </p:txBody>
      </p:sp>
    </p:spTree>
    <p:extLst>
      <p:ext uri="{BB962C8B-B14F-4D97-AF65-F5344CB8AC3E}">
        <p14:creationId xmlns:p14="http://schemas.microsoft.com/office/powerpoint/2010/main" val="3286767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ESTENFÍLIO (</a:t>
            </a:r>
            <a:r>
              <a:rPr lang="pt-BR" sz="4000" i="1" dirty="0">
                <a:latin typeface="Candara" panose="020E0502030303020204" pitchFamily="34" charset="0"/>
              </a:rPr>
              <a:t>Stemphylium solani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B5FF0-A043-94B7-1A64-24DD381F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672" y="1916832"/>
            <a:ext cx="10094570" cy="3960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C6FD1F-900E-3064-43ED-274B36DBD1EE}"/>
              </a:ext>
            </a:extLst>
          </p:cNvPr>
          <p:cNvSpPr/>
          <p:nvPr/>
        </p:nvSpPr>
        <p:spPr>
          <a:xfrm flipH="1">
            <a:off x="10297328" y="1736812"/>
            <a:ext cx="1691914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6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MOFO CINZENTO (</a:t>
            </a:r>
            <a:r>
              <a:rPr lang="pt-BR" sz="4800" i="1" dirty="0" err="1">
                <a:latin typeface="Candara" panose="020E0502030303020204" pitchFamily="34" charset="0"/>
              </a:rPr>
              <a:t>Botrytis</a:t>
            </a:r>
            <a:r>
              <a:rPr lang="pt-BR" sz="4800" i="1" dirty="0">
                <a:latin typeface="Candara" panose="020E0502030303020204" pitchFamily="34" charset="0"/>
              </a:rPr>
              <a:t> </a:t>
            </a:r>
            <a:r>
              <a:rPr lang="pt-BR" sz="4800" i="1" dirty="0" err="1">
                <a:latin typeface="Candara" panose="020E0502030303020204" pitchFamily="34" charset="0"/>
              </a:rPr>
              <a:t>cinerea</a:t>
            </a:r>
            <a:r>
              <a:rPr lang="pt-BR" sz="4800" dirty="0">
                <a:latin typeface="Candara" panose="020E0502030303020204" pitchFamily="34" charset="0"/>
              </a:rPr>
              <a:t>)</a:t>
            </a:r>
            <a:endParaRPr lang="pt-BR" sz="48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BD949-2D90-390D-032D-523AC6349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195387"/>
            <a:ext cx="9734120" cy="48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MOFO CINZENTO (</a:t>
            </a:r>
            <a:r>
              <a:rPr lang="pt-BR" sz="4800" i="1" dirty="0" err="1">
                <a:latin typeface="Candara" panose="020E0502030303020204" pitchFamily="34" charset="0"/>
              </a:rPr>
              <a:t>Botrytis</a:t>
            </a:r>
            <a:r>
              <a:rPr lang="pt-BR" sz="4800" i="1" dirty="0">
                <a:latin typeface="Candara" panose="020E0502030303020204" pitchFamily="34" charset="0"/>
              </a:rPr>
              <a:t> </a:t>
            </a:r>
            <a:r>
              <a:rPr lang="pt-BR" sz="4800" i="1" dirty="0" err="1">
                <a:latin typeface="Candara" panose="020E0502030303020204" pitchFamily="34" charset="0"/>
              </a:rPr>
              <a:t>cinerea</a:t>
            </a:r>
            <a:r>
              <a:rPr lang="pt-BR" sz="4800" dirty="0">
                <a:latin typeface="Candara" panose="020E0502030303020204" pitchFamily="34" charset="0"/>
              </a:rPr>
              <a:t>)</a:t>
            </a:r>
            <a:endParaRPr lang="pt-BR" sz="48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607840" y="1412776"/>
            <a:ext cx="10584160" cy="406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Ampla gama de hospedeiros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Pode produzir escleródios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3400" dirty="0" err="1">
                <a:latin typeface="Candara" panose="020E0502030303020204" pitchFamily="34" charset="0"/>
              </a:rPr>
              <a:t>saprófita</a:t>
            </a:r>
            <a:endParaRPr lang="pt-BR" sz="3400" dirty="0">
              <a:latin typeface="Candara" panose="020E0502030303020204" pitchFamily="34" charset="0"/>
            </a:endParaRP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18 23 ºC e alta umidade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400" dirty="0">
                <a:latin typeface="Candara" panose="020E0502030303020204" pitchFamily="34" charset="0"/>
              </a:rPr>
              <a:t>Disseminação </a:t>
            </a:r>
            <a:r>
              <a:rPr lang="pt-BR" sz="34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400" dirty="0">
                <a:latin typeface="Candara" panose="020E0502030303020204" pitchFamily="34" charset="0"/>
              </a:rPr>
              <a:t> principalmente vento</a:t>
            </a:r>
          </a:p>
        </p:txBody>
      </p:sp>
    </p:spTree>
    <p:extLst>
      <p:ext uri="{BB962C8B-B14F-4D97-AF65-F5344CB8AC3E}">
        <p14:creationId xmlns:p14="http://schemas.microsoft.com/office/powerpoint/2010/main" val="3477548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MOFO CINZENTO (</a:t>
            </a:r>
            <a:r>
              <a:rPr lang="pt-BR" sz="4800" i="1" dirty="0" err="1">
                <a:latin typeface="Candara" panose="020E0502030303020204" pitchFamily="34" charset="0"/>
              </a:rPr>
              <a:t>Botrytis</a:t>
            </a:r>
            <a:r>
              <a:rPr lang="pt-BR" sz="4800" i="1" dirty="0">
                <a:latin typeface="Candara" panose="020E0502030303020204" pitchFamily="34" charset="0"/>
              </a:rPr>
              <a:t> </a:t>
            </a:r>
            <a:r>
              <a:rPr lang="pt-BR" sz="4800" i="1" dirty="0" err="1">
                <a:latin typeface="Candara" panose="020E0502030303020204" pitchFamily="34" charset="0"/>
              </a:rPr>
              <a:t>cinerea</a:t>
            </a:r>
            <a:r>
              <a:rPr lang="pt-BR" sz="4800" dirty="0">
                <a:latin typeface="Candara" panose="020E0502030303020204" pitchFamily="34" charset="0"/>
              </a:rPr>
              <a:t>)</a:t>
            </a:r>
            <a:endParaRPr lang="pt-BR" sz="48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6EE16-6E6B-AE3C-8436-94EA320E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50" y="2420888"/>
            <a:ext cx="10279582" cy="2929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B37EE2-D998-58FD-7321-B8F20F38E7B8}"/>
              </a:ext>
            </a:extLst>
          </p:cNvPr>
          <p:cNvSpPr/>
          <p:nvPr/>
        </p:nvSpPr>
        <p:spPr>
          <a:xfrm flipH="1">
            <a:off x="8987016" y="2276871"/>
            <a:ext cx="2797615" cy="136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RECOMENDAÇÕES GERAIS DE CONTROLE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DOENÇAS FÚNGICAS EM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412776"/>
            <a:ext cx="10584160" cy="4896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Sementes e mudas sadias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Controle de umidade (evitar irrigação por aspersão)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Aeração entre plantas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Adubação equilibrada (evitar excesso N)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Evitar plantio em baixadas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Eliminar plantas daninhas e restos culturais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Rotação de culturas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Variedades resistentes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Fungicidas sistêmicos e de contato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Histórico da área, isolar áreas em casos de fungos de solo</a:t>
            </a:r>
          </a:p>
        </p:txBody>
      </p:sp>
    </p:spTree>
    <p:extLst>
      <p:ext uri="{BB962C8B-B14F-4D97-AF65-F5344CB8AC3E}">
        <p14:creationId xmlns:p14="http://schemas.microsoft.com/office/powerpoint/2010/main" val="203175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38370" y="160338"/>
            <a:ext cx="8229600" cy="828775"/>
          </a:xfrm>
        </p:spPr>
        <p:txBody>
          <a:bodyPr>
            <a:normAutofit fontScale="90000"/>
          </a:bodyPr>
          <a:lstStyle/>
          <a:p>
            <a:r>
              <a:rPr lang="pt-BR" sz="5400" dirty="0">
                <a:latin typeface="Candara" panose="020E0502030303020204" pitchFamily="34" charset="0"/>
              </a:rPr>
              <a:t>USOS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77371869"/>
              </p:ext>
            </p:extLst>
          </p:nvPr>
        </p:nvGraphicFramePr>
        <p:xfrm>
          <a:off x="1850710" y="1124744"/>
          <a:ext cx="8686800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9688" name="AutoShape 8" descr="data:image/jpeg;base64,/9j/4AAQSkZJRgABAQAAAQABAAD/2wCEAAkGBw8PEBIQDxAVEBAVEBQUFxQQFBUUFxUVFRUWFxYXFRYYHSggGBonHhQVITEiJSkrLi4uFx8zODMsNygtLisBCgoKDg0OGxAQGywkICQ0LCwtLCwsLCwsLCwsLCwsLCwsLCwsLCwsLCwsLCwsLCwsLCwsLCwsLCwsLCwsLCwsLP/AABEIAMkA+wMBEQACEQEDEQH/xAAcAAEAAQUBAQAAAAAAAAAAAAAAAQIDBAUGBwj/xAA6EAABBAECBAQDBgUDBQEAAAABAAIDEQQSIQUGMUETUWFxMoGRByKxwdHwI0JSYqEU4fEXJENjshX/xAAbAQEAAgMBAQAAAAAAAAAAAAAAAQIDBAUGB//EADERAQACAgEEAQIFAwQCAwAAAAABAgMRBAUSITFBE1EiMmFxsSOBkRSh0fAGQmLB8f/aAAwDAQACEQMRAD8A9jaEFYCCoBBUAgkIJQEBBKAgICAgICCEEoCAgICAgICAgICCEEEIKSEFJCCmkEtCCoBBUAgqpBNICAgUgIJQEBAQECkCkCkBAQKQKQKQKQKQKQRSAgIIKCCEFJCCmkFYagqDUEhqCaQKQTSBSBSBSBSBSBSBSBSCaQKQKQKQKQKQKQKQKQKQKQKQKQRpQNKCNKCC1BTpQXQEEoCAgICAgICAgICAgICAgICAgICAgICAgICAgICAgUgICAgICAgICAgICAgICAgICAgICAgICAgICAgICAgICAgICAgICAgICAgICAgICAgICAgICAgICAgICAgICAgICAgICAgICAgICAgICAgICAgICAgICAgICAgtZM7Y2Oe801oJJKiZ1G18dJyWitfcuB4L9oTjO6LMDI2kkNLQQNnEUST7fsha9c871Z6fl/8Aj9YxRfjzMz8x/b9nfwTNe0OY4OaehC2Infp5e9LUnttGpXFKogICAgICAgICAgICAgICAgICAgICAgICAgICAg0/Ntf6OXV0IaPq4BUyfllv9M3/AKqmv1/h5JmQxyOpjtchjfINTRu+MWW0OzmWPdrStWa7e5x2vSN2jURMR7+J/wCJ/mXa8hcTMXgwE/wZoz4f9krLtl9w5rdQ9iPJZMc9s9vw891rjfU78sfmrPn9az8/2mdT/l3y2XmBAQEBAQEBAQEBAQEBAQEBAQEBAQEBAQEBAQEBBxv2mcYbBjeFf35D09B3/fksWWfh3+gcS2XP3/FXmvJmqTPgB3aNXybpcPzCw73bT1vVJinDvP7f53DruW8YPY8VRizJtFbaXMe17aPy/FTEbcXn5ey0f/Kld/rExMS9OW08aICAgICAgICAgICAgtOyYxsXtB9SFG4XjHefUSxsjjGNH8czR87/AAUTesfLNTiZ7/lrLHZzHiuNNeXezHH8lX6lWWenciPca/vCuLj+K52nxQHXVOtu/wA1PfVW3A5FY7u3x+nlsgQdxuPRXacxpKAgICDXZfHcSI1JOwHyB1H/ABax2y0r7ls04ea8bis/x/KnG5gxJfgmaa69RXvYURnxz6lS3HyV9x/vDYRTNeLY4OHS2kEf4WSJifTC0/G+aMXEDtTw57erWnofU9lhy8imP37WrWZcWftMzpH/APbcKkni/qZr6eYOmiq4817+e1knHEe5dlyxzI3Oabikglb8UcrS1w+RCzVvudTClq6bnInbGxz3mmtFlWmdIpSb2itfcvB+c+KPysh0julkAeQ7ALW7t7l9J6Vxa8fDFI/u3v2fYJbG+ehZBonrQUUj5aHWs0TeuJ0vCccxxxFuzpMh7zfm8j9Vb7ORysnfktE+q1iP8O6Wy80ICAgICAgICAgINXxDjDI7DTqd6bqlrxDcwcO9/M+mkk4kZDuT9fyWLv26NeLGOPDQcdkcDpa43SxW9urwq1mNzDH4NlMdbZItZqtTiNvUWprpl5eK1fNLadPwzIBGnSBW3ostZcbkY9T3bef/AGjujbN9y2yVqNGg7evr0WPJ6nT0HSJv9Lz6bjkzmNzoQHTBkjaG7qserTspi2oanUuDXv3FdxP6f/b0vhec2eMPa4Oo0dJsWOq2K23DyfIwWw37ZjX7sxWYEOcALPRCI247mPiUsxdFCS1g+IjqVr5LTbxDv8DjY8URkyeZ+HjXOOYIPhfT7JJB79gfl+K0a1+pk1rw1+r8mMmSO34jTK4MRK3xWyObKA1rw5hI1D4gK2N2R1XPz92O3Z2+Phx67t6lv8LjcuDjvjZMWucXG9rGrsCPlXcLNgy3xR4bGOnxLsuReVG+EzJyqlc8amNduGg93ebl0eNx4t/Vv5mfX6GS2p7Yd21oGwFD0W+wGkda3Qchz3xQhngM3J60sOW3w7nR+Nu/1Lenk+TC6SURNAJveuvzKwPcYrRTH32el8HxDFExjbbsP2VlrHh5LlZvqZJtZusSC5ImHq06zXuCP/lWiNzDnZb6pa338f8Af8ujWZyRAQEBAQEBAQEGn5g4gI26Adz1ryWPJbXhvcLjzkt3fEOMny7J7/h/utaZeiph1BBkAGiB8tkiS+P7LvGMbxIxIzdzRuBvYVrRuNwx8XL9O/Zb1LjXcRbC/WHtuzt199lSHdnFOSvbMSoj5tnp1OonpQ69gFePvtE9Ow+NwwOIDLzA0vhke4H4gx3Q9rpVtWLQvX/T4vy2iI+24dNwv7PGiMPzMtmO5wvw2lrnAe99fYLJqtY8zpyc3W79014+Obfr8Ot5UkwuGQOhjlfOXSFznaas0BtfoAq0zY6xqJmXJ52HlczJF71iuo17b+HmCJ38rh8gs0ZYlz79PyV+YafmLmqMOdDGdwzUb89zp+Vf5VcmT4hv8HpV7RGS3rf/AGXH5HMHhlz2mwRv6rBFp27teD3xFZeU8/ZolmZIxmnXE3VXQu6bfRTxojdv3eV6pg+jyLVYuBxIxNFSGg6wCe99XKuXDF7emjXUN9wjI8WpXPBIdTA/4TJVgUO1/gtDLTsnsiP3/Zecvh9BcizSvwmGZgjeCRTTY89vSyV1uLO8cKXmZ1MugWwoxeI5jYWFxNeV+ai06hlw4pyW7YeUcx8TJeQ23SvPTv8ATstO07l7bp/EiK7t4rDO5Y5c8M+LLu8jc+XoFetWHqPUe+Oynp1WOQ5wDegWRxLxNa7lsOCU+SWQdL0D5fsqaeZmWrzN1pWn925WVzxAQEEOcALJoeqbFrFy45QTG9rwDRLSDR8tlETs0vKQQEBBxfM4PiOcenRa2T29D06Y+nEQ5mSaun/Cw7dmtN+1tknmfl3/AOEXmrOgziwXamJat8EWnSy8wzEudjQuPm6NjnH3JCidT8Qt9O9I132/zOkCct2jDYx/Y1ra9gB1Ve5aMVfdvP7sDP4s6P4i5xJprGanHr1IAtY7XlktTFixzkt4rHudfwf/ALbIWNdkTDSQSG6Q9tgWRd20/ILDGe0+IjbjZ+qcf3jpP771/CvB5hxHOe1j2vc2iGt8qHmet9lnxX3+aNLcblzyb9nqUcY5olhYC1ujUaF+nVZ7Xmsbdbj9PxXtPfO9OFyuJPkkc8uNk31P77rWtlnfh26dlK9lfULORluLNGrZWtfxpXJMfHtqOI4+plar36V+atitFZ2831Tps5Z+pW3n7NZDwyQAECgXUSdx12uui2bZq/Ly+Xi5cf5qul5O4bJO9sJYHRtkIfW96qcCPXstTPPdP4fc/wC3wjBx7Zr6j18/s+nuE4gggjiArS0CvI910cVOykV+yuWYm89vr4ZE0rWNLnGgFdWtZtOoeac28zmSTwoAXyE6R6ew7e61r33Ph63pfTO2v1MviFXLPKxj/jznVId78vQJWnzK3UOqd/8ASxeIdBmZAZpY3qf8q8y5WLHNt2kefBhLv53bN+f/AConxBEfVyxHxHtueX8fw4R6m/y/In5q+ONQ5/Oyd+X9mzWRpiAgIOM+1nIyYuGyPxrBBGojqGHYkLBnjdV6T5a37EJYjw8tabf4ji/zs90wW8a+xd6Ks6iLQQSgpc9E6clxh3iAn1J/yte/l3eH+CdNGMBsnTZY4rt05zzT2sHhZumqO1l/1Ua8qJsF46qO1NM9fhcxsVx2AUdsq5MtY8q8nB8Nhe7oAomiuPP32isPP8vjRHizGztoYBt3BNHsfh3Wpkp3/hR1/JGLBXDWfM+ZaDgeV4k/gQwnVLJ/57cGOq3uFVRDb97WfPTsx99p9R8fLxVtzL0aLk3B21CQPaL1se1rr3PYXV+foubh5WSfbLjvbHbdZ8qeYeGx5mhhfK0sBDS0MIs9S8UN9h0K255M39w7GLqmXH8R59uP4xy7NjVpeJAe9aN+w3PX02+atW9LTp0sPWYt4nw5ybJINGwRsQdqKzxjbN+dHxK2JiVbt0xxmm8tvwPhuRkSNjx2OfI7YBv5nsPdViJmdRDb/BTH35dRX9XufIPIgwB4s5a+cnVpb8LDXn/M716fitvHhis7n28xzudjvM049e2s+5+Z/wCIdZncThhB1uF+Q6/7LLNohoYsGTJP4Yecc380yy2yM0Oga397rXvk7vD1XS+lVpPdkXuSeWnN/jzi5HefYeimlfk6t1KJ/pY/UOo4pk6WljfLt2WSZcbj4+6e6Ws4Tjuldb+xu1WI23OTkrjjVVyeT/UZDY2fC1wHz/e6rM7tpWlfo4Zvb3LsmMDQAOgFD5LZefmZmdyqRAgICC1lY7JWOjeA5rgQQe4KiY34Hj+by5n8Andk4AM+G426MbuYPbuPVaeTHek91f8Av7sm9uv5d+0bEygA8+G89Q7paivOrvtyRqf9lZq6+KdrxbXAj0W7FonzCqolSlQ7cImHHcScWuc07U0/itaz0HHiLRFoaT/UEHY0Vi26fZEx5VMy63tTsnF8Mlmc2OPxJTQN6QeprbZa2TmUo43L5uOlprTzMMHNzp2NMhIaOoYK+6K81ix8jJeZ3/htdKvXk2mt4aqLmh0wMUgDmkVR2v2KzfUt8u/bpdcX9SviYajjHLr5GBuK5jOv3ZwTd3dOB67+SilYi25cHqXAyci85O7y00vAeNYrQ9kTXlr2vBhLX9LHwnc7GuizWw4rz524N+Blr+rPyucnY8ZJbLq7mT+DTuulrdIcStHHw7TbtiYj9mCazHtz2Pz1nWXsrTq6OfK49B3L1vzw6xHmZZ8PHtkr3R6dFw/npkoDcphY/prbTmm/62109gtLJw7RO6z/AN/Zntw7RG6tRx7hLZXeJCRqcAdjbXex/Xcd1fFmmni/pOLLNfw2c5C2QO0lhBBo3tS2rTWY3t2OLbJafw1et/Zhx/HxInh0bjkEbvcQGgE/Cyt+wJJ6/JWw5KxHhn6jwORyIruYiPtH8y6bN54kfbWAezQb+qyTmn4YMPQ6x5tLSSHJyiRekeRJWPzZ0q1wcaPW2Vwrg0cTtUhbY7u/Uq0R92Lk8y+SNUdBLzBFENLTt09FfviHLr0/Jk8yxsbIdlP+5uL6lInbLkxxgr+JteKZLceLQz43ClNp1DT42Oc2Tut6hd5R4fTfGd3BDb731d+X1U4q/LH1Tkbn6cf3/wCHSrM5AgICAgIIc0EUdwg4Dmv7NoMlxmxj4ExNnTsCfZaebi93mv8Aj4Tty2Ji8a4e/Q63RA7OG+y5uWuXBG6xMft5haZ26XG5znZQljseYVMfV7x4tCrZx85wnZzaPuFsV6xT5rJticTz4Mj7wJa6qvY2FNupYbN7i82cPiY3DQzYmrcSX8itaeo4/ceXVp1nFHusrEbNBBeXOAN1VX5WsM9VifHarn63WazGOup+7kuNcfllyYoaDI4nagQbLyN6ryV8eP8Ao98+Z1r9nl7XmZ26jiGSx2MWvla1726jfY1sPZUwZIpP3mfbrdM5f+nzRafTgcfLpwcOxW/3any+jUzVyV/d6hy/4WZjiviGx8wVtVrFoed5k34+b9HM8yw5OHJtI8Md0omgfJYMndR2eDfBysfmsbhoMzLkmFSu8Qf3gO/FV7p9tm3CwT/6Q08mAyqaNO97bbqfr3+7TydNw61Suv28MKXF09rWSMm3My8Ocfwv4LnN+BxHoPP9VS/nxMMF+n05NNV8S32FLFluEUpEeSDQdVNlb1r0dSwfTmk7/wDX+GpweZk4OWcOePH8frH6N47CbHTWtIrz6/PzW7WY14ekpmm8d2/bZ4WdHGPgt34qYlgy4r3n2uT8ccTTGhv77K21KcOsfmna3HkeKKNvd/d2T2tNPpz48Q2mFyxLKNTz93rVqYpMtTL1PHj/AA19tvizR4gLWDevNTE9rRyUvyZ3ZVwzDky5gZPhHX0Hl7pWJtKORmpxsWq+3dxsDQGtFACgB5BbTzNpm07lUiBAQEBAQEEFBQ9gPUWg1uZwTHl+JgB8xstfJxcWT81UufzuRYXm2uIPqAVpX6Vjn8kzCWnn5Ee34XNPzc38CtW3SsserRP7wnthqeIcpTst1Pr/ANcjvwWvk4XIx13MRKs43LcRw82O3wzPe0fyuP3h8j1WPFk49vw3rESw2raPUuJm4tPLPV0+6uqI8wu3XjY6Yt/CnbuO6XY8YnjZAGtFvc0WT2v1XH49LWybn1Ds9KwVyZfPx5c6w0uhPl7bHMV8Q7D7PeMCDKa15qOT7pvoHdj+XzWTBfttqVOo4pz8ede48vW+J8Jiy4jHI29tiP8ABC3bUi0PK8fl5ONk76S844xyHkxE+F/Eb9CtecMw9XxuuYMsfj8S0R5cyr0mFzT6rDOFvzzePMbi0MeXgGQDpMTr9lEYpVnNgtG+6GoysF8LtwWkdlbUx7a1sMVn6mNmnDxsmG/EbDkMFhznUDW9O9Fs+Jjx6c3qOKOTHmPMep+37/o3vIk8vEWTRu2lgjBsn496oE7HYE/RYYxTW3ifDk8Ll349/p5I8ev/AMbtvBpLpwKvES708umt1lt8XlZh3PRX7Gjk6naPENrj8Px4gCQNu6tERDUvnzZPEJ4px5sQ0QgH190tfXpHH4Fsk92RruHYj5nja3ErHWJmW3nzVxVn7O+4bhthZpb16k+ZW3WuoeX5Ga2W3dLLVmBKAglECAgICAghBSQgocESsvaoWiWO9iLbeec+47oCJIGjcgOB6b915nncfHXk69RMb/uxZZmPMPPuIcIDp2ZOjQBJplobdL1K2HkTGKcW9/Zh7ZmWPzDFpkDQbZVhZOJO6zPy9V0LF4tLVaVtbeg7JiVyNxCrLPS0w9A5T58lhDYsg62AUHHqPfzWxizz6lo8zpWPP+PH4n7PScHjkU7Q4EEEdja2ovEvN5uDkxW0yJ3xuF7WpnTFSLxLX5DGgB1DruFWYbdJtvTT8X4TjTFriwH5BUmsN7j8nNjiY20P/T3Ckc7U97Rs4aCOncbhRGOFs3MtaI/DEz8un5ZwsXBhMMTf5ydTjZcSOp+gWSuoaPIjJltE/H2RxPicY9wq2tDY4/FvLBfx46aHVV72zHAje5YEuVJJ1O1qu9tquKlPTL4Vwt8pAAsX1U1rMtfk8quKNy7zhXDmwt23d3P5BbNK9rzHJ5Ns1vPpsgsjUVBEJQSiBAQEBAQEEIIKCCEStuagtOYi22h5oxA6Nrj0EjSfZcrqmHupW8fEwnW3FcUzIIfEbKRpJP3asmx5LkY+Pe0zWI+W9xOm5uR+WHnfFJg+W42kRAUA7qF0sGOcddWen6d0/Jw9xadxKyGgrY7Yl2IiJQY1HZCOxIaqzjWr4ZmDnSwm43lvsfyVo7qr2pTJGrxt0uJzlPVPAPqP0WaLbadulYp81bFnNDpBQSZlrz0ytPKocWkPboo7kf6SkJHFpR+/NO6UTxMcqHZ8p3BpRuVowY4WfE3txsoya+IZEEZd8IvdGG94r7lvuE8Fc+id/XsP1KyVx7cjldRiPFXZ4GG2NoAC2IrpwcuWbzuWc0KzArClCoIhKIEBAQEBAQEEICCEFJRKkhErGTA2Rpa8W09QVExExqVq2mJ3DzXm/keUkyY48Qda7j09VqThmk+PT1vTOtYojsy+P4ee5nDpojUkbm+4Kpp6KubHkjdLRLC0KNJ7U0pTopSaSAmkxC/EwnoFeI0v3RHttOHnT1HZRZgy222McpI2VNNa2tgD3GqTSvfWI2yvBAH3nUFOmvbP9mfw7h/jEaGlw8/5fr+itFNtHPzop8ux4ZwANov3Pl2WatNOHn5tr+m/gxw0UAsmmha22SApU2qAUoVBEJRCUBAQEBAQEEICCEEWgglEqSUSocUFtxRZi5WNHIKkY1w9QqzET7ZceS9J3WdOV4xyJhz2WXC7zb0+ipOOPh1+N1rkYvFvxR+rmMr7NZRfh5DXD+5pH5qk4nUp/wCQ0n81J/y1c3I2a3+h3s79Qo7Jbdet8afv/hZbyvkM3e0ewISYn4ZJ6tgnxWSTFLNiNIVO2VY5mOfO1h2fDF1DnHya0qeyUWz79Su43E55TUGI8+rtvyU/Ta189I/NLdYPLnEp/ic3Haf6Bqd9SrRRo5eo46+vLqODch48RD5Lmf8A1Sku+l9FeKObm6jkv4idQ67GwmMFNACvpz7XmWW1ilTa4GqVVQCITSCUEogQEBAQQgIIQLQRaCm0EEolSSgpJRKglEqHFQtC04otCxI5QvEMSV5ReIYU1lQyxphSYTn9lVkjJEKG8ua/iCaWnla9MzG5ThG5YD7qe1itzLz8t1i8IjZ0aB8lMVa1s0z7Z8eOB2VtMU2XmsRXasNUo2rARCQEEohKAgICAgICClAQCghBBQQQgppEoIQQWolSWIbUlihba2YkTErbse0W7lP+jtRo70twR5Jo711mGB2TSO9ebAAp0r3LgjUo2q0IjaQ1BOlEJpBKISgICAgICAgICChSJUCaQKQRSBSBpQRpQNKJNKBoQRoQ2aETtOlEbTpQKQKQKQTSIEEoCAgICAgICAgICAgpCCUEoCAgICAgICAgICAgICAgICAgICAgICAgICAgICAgpCkSFAlAQEBAQEBAQEBAQEBAQEBAQEBAQEBAQEBAQEBAQEH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9690" name="AutoShape 10" descr="data:image/jpeg;base64,/9j/4AAQSkZJRgABAQAAAQABAAD/2wCEAAkGBw8PEBIQDxAVEBAVEBQUFxQQFBUUFxUVFRUWFxYXFRYYHSggGBonHhQVITEiJSkrLi4uFx8zODMsNygtLisBCgoKDg0OGxAQGywkICQ0LCwtLCwsLCwsLCwsLCwsLCwsLCwsLCwsLCwsLCwsLCwsLCwsLCwsLCwsLCwsLCwsLP/AABEIAMkA+wMBEQACEQEDEQH/xAAcAAEAAQUBAQAAAAAAAAAAAAAAAQIDBAUGBwj/xAA6EAABBAECBAQDBgUDBQEAAAABAAIDEQQSIQUGMUETUWFxMoGRByKxwdHwI0JSYqEU4fEXJENjshX/xAAbAQEAAgMBAQAAAAAAAAAAAAAAAQIDBAUGB//EADERAQACAgEEAQIFAwQCAwAAAAABAgMRBAUSITFBE1EiMmFxsSOBkRSh0fAGQmLB8f/aAAwDAQACEQMRAD8A9jaEFYCCoBBUAgkIJQEBBKAgICAgICCEEoCAgICAgICAgICCEEEIKSEFJCCmkEtCCoBBUAgqpBNICAgUgIJQEBAQECkCkCkBAQKQKQKQKQKQKQRSAgIIKCCEFJCCmkFYagqDUEhqCaQKQTSBSBSBSBSBSBSBSBSCaQKQKQKQKQKQKQKQKQKQKQKQKQRpQNKCNKCC1BTpQXQEEoCAgICAgICAgICAgICAgICAgICAgICAgICAgICAgUgICAgICAgICAgICAgICAgICAgICAgICAgICAgICAgICAgICAgICAgICAgICAgICAgICAgICAgICAgICAgICAgICAgICAgICAgICAgICAgICAgICAgICAgICAgtZM7Y2Oe801oJJKiZ1G18dJyWitfcuB4L9oTjO6LMDI2kkNLQQNnEUST7fsha9c871Z6fl/8Aj9YxRfjzMz8x/b9nfwTNe0OY4OaehC2Infp5e9LUnttGpXFKogICAgICAgICAgICAgICAgICAgICAgICAgICAg0/Ntf6OXV0IaPq4BUyfllv9M3/AKqmv1/h5JmQxyOpjtchjfINTRu+MWW0OzmWPdrStWa7e5x2vSN2jURMR7+J/wCJ/mXa8hcTMXgwE/wZoz4f9krLtl9w5rdQ9iPJZMc9s9vw891rjfU78sfmrPn9az8/2mdT/l3y2XmBAQEBAQEBAQEBAQEBAQEBAQEBAQEBAQEBAQEBBxv2mcYbBjeFf35D09B3/fksWWfh3+gcS2XP3/FXmvJmqTPgB3aNXybpcPzCw73bT1vVJinDvP7f53DruW8YPY8VRizJtFbaXMe17aPy/FTEbcXn5ey0f/Kld/rExMS9OW08aICAgICAgICAgICAgtOyYxsXtB9SFG4XjHefUSxsjjGNH8czR87/AAUTesfLNTiZ7/lrLHZzHiuNNeXezHH8lX6lWWenciPca/vCuLj+K52nxQHXVOtu/wA1PfVW3A5FY7u3x+nlsgQdxuPRXacxpKAgICDXZfHcSI1JOwHyB1H/ABax2y0r7ls04ea8bis/x/KnG5gxJfgmaa69RXvYURnxz6lS3HyV9x/vDYRTNeLY4OHS2kEf4WSJifTC0/G+aMXEDtTw57erWnofU9lhy8imP37WrWZcWftMzpH/APbcKkni/qZr6eYOmiq4817+e1knHEe5dlyxzI3Oabikglb8UcrS1w+RCzVvudTClq6bnInbGxz3mmtFlWmdIpSb2itfcvB+c+KPysh0julkAeQ7ALW7t7l9J6Vxa8fDFI/u3v2fYJbG+ehZBonrQUUj5aHWs0TeuJ0vCccxxxFuzpMh7zfm8j9Vb7ORysnfktE+q1iP8O6Wy80ICAgICAgICAgINXxDjDI7DTqd6bqlrxDcwcO9/M+mkk4kZDuT9fyWLv26NeLGOPDQcdkcDpa43SxW9urwq1mNzDH4NlMdbZItZqtTiNvUWprpl5eK1fNLadPwzIBGnSBW3ostZcbkY9T3bef/AGjujbN9y2yVqNGg7evr0WPJ6nT0HSJv9Lz6bjkzmNzoQHTBkjaG7qserTspi2oanUuDXv3FdxP6f/b0vhec2eMPa4Oo0dJsWOq2K23DyfIwWw37ZjX7sxWYEOcALPRCI247mPiUsxdFCS1g+IjqVr5LTbxDv8DjY8URkyeZ+HjXOOYIPhfT7JJB79gfl+K0a1+pk1rw1+r8mMmSO34jTK4MRK3xWyObKA1rw5hI1D4gK2N2R1XPz92O3Z2+Phx67t6lv8LjcuDjvjZMWucXG9rGrsCPlXcLNgy3xR4bGOnxLsuReVG+EzJyqlc8amNduGg93ebl0eNx4t/Vv5mfX6GS2p7Yd21oGwFD0W+wGkda3Qchz3xQhngM3J60sOW3w7nR+Nu/1Lenk+TC6SURNAJveuvzKwPcYrRTH32el8HxDFExjbbsP2VlrHh5LlZvqZJtZusSC5ImHq06zXuCP/lWiNzDnZb6pa338f8Af8ujWZyRAQEBAQEBAQEGn5g4gI26Adz1ryWPJbXhvcLjzkt3fEOMny7J7/h/utaZeiph1BBkAGiB8tkiS+P7LvGMbxIxIzdzRuBvYVrRuNwx8XL9O/Zb1LjXcRbC/WHtuzt199lSHdnFOSvbMSoj5tnp1OonpQ69gFePvtE9Ow+NwwOIDLzA0vhke4H4gx3Q9rpVtWLQvX/T4vy2iI+24dNwv7PGiMPzMtmO5wvw2lrnAe99fYLJqtY8zpyc3W79014+Obfr8Ot5UkwuGQOhjlfOXSFznaas0BtfoAq0zY6xqJmXJ52HlczJF71iuo17b+HmCJ38rh8gs0ZYlz79PyV+YafmLmqMOdDGdwzUb89zp+Vf5VcmT4hv8HpV7RGS3rf/AGXH5HMHhlz2mwRv6rBFp27teD3xFZeU8/ZolmZIxmnXE3VXQu6bfRTxojdv3eV6pg+jyLVYuBxIxNFSGg6wCe99XKuXDF7emjXUN9wjI8WpXPBIdTA/4TJVgUO1/gtDLTsnsiP3/Zecvh9BcizSvwmGZgjeCRTTY89vSyV1uLO8cKXmZ1MugWwoxeI5jYWFxNeV+ai06hlw4pyW7YeUcx8TJeQ23SvPTv8ATstO07l7bp/EiK7t4rDO5Y5c8M+LLu8jc+XoFetWHqPUe+Oynp1WOQ5wDegWRxLxNa7lsOCU+SWQdL0D5fsqaeZmWrzN1pWn925WVzxAQEEOcALJoeqbFrFy45QTG9rwDRLSDR8tlETs0vKQQEBBxfM4PiOcenRa2T29D06Y+nEQ5mSaun/Cw7dmtN+1tknmfl3/AOEXmrOgziwXamJat8EWnSy8wzEudjQuPm6NjnH3JCidT8Qt9O9I132/zOkCct2jDYx/Y1ra9gB1Ve5aMVfdvP7sDP4s6P4i5xJprGanHr1IAtY7XlktTFixzkt4rHudfwf/ALbIWNdkTDSQSG6Q9tgWRd20/ILDGe0+IjbjZ+qcf3jpP771/CvB5hxHOe1j2vc2iGt8qHmet9lnxX3+aNLcblzyb9nqUcY5olhYC1ujUaF+nVZ7Xmsbdbj9PxXtPfO9OFyuJPkkc8uNk31P77rWtlnfh26dlK9lfULORluLNGrZWtfxpXJMfHtqOI4+plar36V+atitFZ2831Tps5Z+pW3n7NZDwyQAECgXUSdx12uui2bZq/Ly+Xi5cf5qul5O4bJO9sJYHRtkIfW96qcCPXstTPPdP4fc/wC3wjBx7Zr6j18/s+nuE4gggjiArS0CvI910cVOykV+yuWYm89vr4ZE0rWNLnGgFdWtZtOoeac28zmSTwoAXyE6R6ew7e61r33Ph63pfTO2v1MviFXLPKxj/jznVId78vQJWnzK3UOqd/8ASxeIdBmZAZpY3qf8q8y5WLHNt2kefBhLv53bN+f/AConxBEfVyxHxHtueX8fw4R6m/y/In5q+ONQ5/Oyd+X9mzWRpiAgIOM+1nIyYuGyPxrBBGojqGHYkLBnjdV6T5a37EJYjw8tabf4ji/zs90wW8a+xd6Ks6iLQQSgpc9E6clxh3iAn1J/yte/l3eH+CdNGMBsnTZY4rt05zzT2sHhZumqO1l/1Ua8qJsF46qO1NM9fhcxsVx2AUdsq5MtY8q8nB8Nhe7oAomiuPP32isPP8vjRHizGztoYBt3BNHsfh3Wpkp3/hR1/JGLBXDWfM+ZaDgeV4k/gQwnVLJ/57cGOq3uFVRDb97WfPTsx99p9R8fLxVtzL0aLk3B21CQPaL1se1rr3PYXV+foubh5WSfbLjvbHbdZ8qeYeGx5mhhfK0sBDS0MIs9S8UN9h0K255M39w7GLqmXH8R59uP4xy7NjVpeJAe9aN+w3PX02+atW9LTp0sPWYt4nw5ybJINGwRsQdqKzxjbN+dHxK2JiVbt0xxmm8tvwPhuRkSNjx2OfI7YBv5nsPdViJmdRDb/BTH35dRX9XufIPIgwB4s5a+cnVpb8LDXn/M716fitvHhis7n28xzudjvM049e2s+5+Z/wCIdZncThhB1uF+Q6/7LLNohoYsGTJP4Yecc380yy2yM0Oga397rXvk7vD1XS+lVpPdkXuSeWnN/jzi5HefYeimlfk6t1KJ/pY/UOo4pk6WljfLt2WSZcbj4+6e6Ws4Tjuldb+xu1WI23OTkrjjVVyeT/UZDY2fC1wHz/e6rM7tpWlfo4Zvb3LsmMDQAOgFD5LZefmZmdyqRAgICC1lY7JWOjeA5rgQQe4KiY34Hj+by5n8Andk4AM+G426MbuYPbuPVaeTHek91f8Av7sm9uv5d+0bEygA8+G89Q7paivOrvtyRqf9lZq6+KdrxbXAj0W7FonzCqolSlQ7cImHHcScWuc07U0/itaz0HHiLRFoaT/UEHY0Vi26fZEx5VMy63tTsnF8Mlmc2OPxJTQN6QeprbZa2TmUo43L5uOlprTzMMHNzp2NMhIaOoYK+6K81ix8jJeZ3/htdKvXk2mt4aqLmh0wMUgDmkVR2v2KzfUt8u/bpdcX9SviYajjHLr5GBuK5jOv3ZwTd3dOB67+SilYi25cHqXAyci85O7y00vAeNYrQ9kTXlr2vBhLX9LHwnc7GuizWw4rz524N+Blr+rPyucnY8ZJbLq7mT+DTuulrdIcStHHw7TbtiYj9mCazHtz2Pz1nWXsrTq6OfK49B3L1vzw6xHmZZ8PHtkr3R6dFw/npkoDcphY/prbTmm/62109gtLJw7RO6z/AN/Zntw7RG6tRx7hLZXeJCRqcAdjbXex/Xcd1fFmmni/pOLLNfw2c5C2QO0lhBBo3tS2rTWY3t2OLbJafw1et/Zhx/HxInh0bjkEbvcQGgE/Cyt+wJJ6/JWw5KxHhn6jwORyIruYiPtH8y6bN54kfbWAezQb+qyTmn4YMPQ6x5tLSSHJyiRekeRJWPzZ0q1wcaPW2Vwrg0cTtUhbY7u/Uq0R92Lk8y+SNUdBLzBFENLTt09FfviHLr0/Jk8yxsbIdlP+5uL6lInbLkxxgr+JteKZLceLQz43ClNp1DT42Oc2Tut6hd5R4fTfGd3BDb731d+X1U4q/LH1Tkbn6cf3/wCHSrM5AgICAgIIc0EUdwg4Dmv7NoMlxmxj4ExNnTsCfZaebi93mv8Aj4Tty2Ji8a4e/Q63RA7OG+y5uWuXBG6xMft5haZ26XG5znZQljseYVMfV7x4tCrZx85wnZzaPuFsV6xT5rJticTz4Mj7wJa6qvY2FNupYbN7i82cPiY3DQzYmrcSX8itaeo4/ceXVp1nFHusrEbNBBeXOAN1VX5WsM9VifHarn63WazGOup+7kuNcfllyYoaDI4nagQbLyN6ryV8eP8Ao98+Z1r9nl7XmZ26jiGSx2MWvla1726jfY1sPZUwZIpP3mfbrdM5f+nzRafTgcfLpwcOxW/3any+jUzVyV/d6hy/4WZjiviGx8wVtVrFoed5k34+b9HM8yw5OHJtI8Md0omgfJYMndR2eDfBysfmsbhoMzLkmFSu8Qf3gO/FV7p9tm3CwT/6Q08mAyqaNO97bbqfr3+7TydNw61Suv28MKXF09rWSMm3My8Ocfwv4LnN+BxHoPP9VS/nxMMF+n05NNV8S32FLFluEUpEeSDQdVNlb1r0dSwfTmk7/wDX+GpweZk4OWcOePH8frH6N47CbHTWtIrz6/PzW7WY14ekpmm8d2/bZ4WdHGPgt34qYlgy4r3n2uT8ccTTGhv77K21KcOsfmna3HkeKKNvd/d2T2tNPpz48Q2mFyxLKNTz93rVqYpMtTL1PHj/AA19tvizR4gLWDevNTE9rRyUvyZ3ZVwzDky5gZPhHX0Hl7pWJtKORmpxsWq+3dxsDQGtFACgB5BbTzNpm07lUiBAQEBAQEEFBQ9gPUWg1uZwTHl+JgB8xstfJxcWT81UufzuRYXm2uIPqAVpX6Vjn8kzCWnn5Ee34XNPzc38CtW3SsserRP7wnthqeIcpTst1Pr/ANcjvwWvk4XIx13MRKs43LcRw82O3wzPe0fyuP3h8j1WPFk49vw3rESw2raPUuJm4tPLPV0+6uqI8wu3XjY6Yt/CnbuO6XY8YnjZAGtFvc0WT2v1XH49LWybn1Ds9KwVyZfPx5c6w0uhPl7bHMV8Q7D7PeMCDKa15qOT7pvoHdj+XzWTBfttqVOo4pz8ede48vW+J8Jiy4jHI29tiP8ABC3bUi0PK8fl5ONk76S844xyHkxE+F/Eb9CtecMw9XxuuYMsfj8S0R5cyr0mFzT6rDOFvzzePMbi0MeXgGQDpMTr9lEYpVnNgtG+6GoysF8LtwWkdlbUx7a1sMVn6mNmnDxsmG/EbDkMFhznUDW9O9Fs+Jjx6c3qOKOTHmPMep+37/o3vIk8vEWTRu2lgjBsn496oE7HYE/RYYxTW3ifDk8Ll349/p5I8ev/AMbtvBpLpwKvES708umt1lt8XlZh3PRX7Gjk6naPENrj8Px4gCQNu6tERDUvnzZPEJ4px5sQ0QgH190tfXpHH4Fsk92RruHYj5nja3ErHWJmW3nzVxVn7O+4bhthZpb16k+ZW3WuoeX5Ga2W3dLLVmBKAglECAgICAghBSQgocESsvaoWiWO9iLbeec+47oCJIGjcgOB6b915nncfHXk69RMb/uxZZmPMPPuIcIDp2ZOjQBJplobdL1K2HkTGKcW9/Zh7ZmWPzDFpkDQbZVhZOJO6zPy9V0LF4tLVaVtbeg7JiVyNxCrLPS0w9A5T58lhDYsg62AUHHqPfzWxizz6lo8zpWPP+PH4n7PScHjkU7Q4EEEdja2ovEvN5uDkxW0yJ3xuF7WpnTFSLxLX5DGgB1DruFWYbdJtvTT8X4TjTFriwH5BUmsN7j8nNjiY20P/T3Ckc7U97Rs4aCOncbhRGOFs3MtaI/DEz8un5ZwsXBhMMTf5ydTjZcSOp+gWSuoaPIjJltE/H2RxPicY9wq2tDY4/FvLBfx46aHVV72zHAje5YEuVJJ1O1qu9tquKlPTL4Vwt8pAAsX1U1rMtfk8quKNy7zhXDmwt23d3P5BbNK9rzHJ5Ns1vPpsgsjUVBEJQSiBAQEBAQEEIIKCCEStuagtOYi22h5oxA6Nrj0EjSfZcrqmHupW8fEwnW3FcUzIIfEbKRpJP3asmx5LkY+Pe0zWI+W9xOm5uR+WHnfFJg+W42kRAUA7qF0sGOcddWen6d0/Jw9xadxKyGgrY7Yl2IiJQY1HZCOxIaqzjWr4ZmDnSwm43lvsfyVo7qr2pTJGrxt0uJzlPVPAPqP0WaLbadulYp81bFnNDpBQSZlrz0ytPKocWkPboo7kf6SkJHFpR+/NO6UTxMcqHZ8p3BpRuVowY4WfE3txsoya+IZEEZd8IvdGG94r7lvuE8Fc+id/XsP1KyVx7cjldRiPFXZ4GG2NoAC2IrpwcuWbzuWc0KzArClCoIhKIEBAQEBAQEEICCEFJRKkhErGTA2Rpa8W09QVExExqVq2mJ3DzXm/keUkyY48Qda7j09VqThmk+PT1vTOtYojsy+P4ee5nDpojUkbm+4Kpp6KubHkjdLRLC0KNJ7U0pTopSaSAmkxC/EwnoFeI0v3RHttOHnT1HZRZgy222McpI2VNNa2tgD3GqTSvfWI2yvBAH3nUFOmvbP9mfw7h/jEaGlw8/5fr+itFNtHPzop8ux4ZwANov3Pl2WatNOHn5tr+m/gxw0UAsmmha22SApU2qAUoVBEJRCUBAQEBAQEEICCEEWgglEqSUSocUFtxRZi5WNHIKkY1w9QqzET7ZceS9J3WdOV4xyJhz2WXC7zb0+ipOOPh1+N1rkYvFvxR+rmMr7NZRfh5DXD+5pH5qk4nUp/wCQ0n81J/y1c3I2a3+h3s79Qo7Jbdet8afv/hZbyvkM3e0ewISYn4ZJ6tgnxWSTFLNiNIVO2VY5mOfO1h2fDF1DnHya0qeyUWz79Su43E55TUGI8+rtvyU/Ta189I/NLdYPLnEp/ic3Haf6Bqd9SrRRo5eo46+vLqODch48RD5Lmf8A1Sku+l9FeKObm6jkv4idQ67GwmMFNACvpz7XmWW1ilTa4GqVVQCITSCUEogQEBAQQgIIQLQRaCm0EEolSSgpJRKglEqHFQtC04otCxI5QvEMSV5ReIYU1lQyxphSYTn9lVkjJEKG8ua/iCaWnla9MzG5ThG5YD7qe1itzLz8t1i8IjZ0aB8lMVa1s0z7Z8eOB2VtMU2XmsRXasNUo2rARCQEEohKAgICAgICClAQCghBBQQQgppEoIQQWolSWIbUlihba2YkTErbse0W7lP+jtRo70twR5Jo711mGB2TSO9ebAAp0r3LgjUo2q0IjaQ1BOlEJpBKISgICAgICAgICChSJUCaQKQRSBSBpQRpQNKJNKBoQRoQ2aETtOlEbTpQKQKQKQTSIEEoCAgICAgICAgICAgpCCUEoCAgICAgICAgICAgICAgICAgICAgICAgICAgICAgpCkSFAlAQEBAQEBAQEBAQEBAQEBAQEBAQEBAQEBAQEBAQEH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9693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5708" y="7937"/>
            <a:ext cx="1126006" cy="601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135560" y="1772816"/>
            <a:ext cx="8877672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TOMATEIRO CAUSADAS POR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BACTÉRIAS</a:t>
            </a:r>
          </a:p>
        </p:txBody>
      </p:sp>
      <p:pic>
        <p:nvPicPr>
          <p:cNvPr id="2050" name="Picture 2" descr="Tomatoes Free PNG Transparent Tomato PNG Clipart Free Download - Free  Transparent PNG Logos">
            <a:extLst>
              <a:ext uri="{FF2B5EF4-FFF2-40B4-BE49-F238E27FC236}">
                <a16:creationId xmlns:a16="http://schemas.microsoft.com/office/drawing/2014/main" id="{4C05A4F1-5516-6D8B-9F8B-DE494267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645024"/>
            <a:ext cx="4030936" cy="25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22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CANCRO BACTERIANO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Clavibacter michiganensis </a:t>
            </a:r>
            <a:r>
              <a:rPr lang="pt-BR" sz="4000" dirty="0">
                <a:latin typeface="Candara" panose="020E0502030303020204" pitchFamily="34" charset="0"/>
              </a:rPr>
              <a:t>subsp. </a:t>
            </a:r>
            <a:r>
              <a:rPr lang="pt-BR" sz="4000" i="1" dirty="0">
                <a:latin typeface="Candara" panose="020E0502030303020204" pitchFamily="34" charset="0"/>
              </a:rPr>
              <a:t>michiganensis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8D5DD-F89A-F47E-6075-F7F83990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520" y="1700808"/>
            <a:ext cx="10009111" cy="45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30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CANCRO BACTERIANO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Clavibacter michiganensis </a:t>
            </a:r>
            <a:r>
              <a:rPr lang="pt-BR" sz="4000" dirty="0">
                <a:latin typeface="Candara" panose="020E0502030303020204" pitchFamily="34" charset="0"/>
              </a:rPr>
              <a:t>subsp. </a:t>
            </a:r>
            <a:r>
              <a:rPr lang="pt-BR" sz="4000" i="1" dirty="0">
                <a:latin typeface="Candara" panose="020E0502030303020204" pitchFamily="34" charset="0"/>
              </a:rPr>
              <a:t>michiganensis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412776"/>
            <a:ext cx="10584160" cy="48965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T ºC amena , alta UR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Característica </a:t>
            </a:r>
            <a:r>
              <a:rPr lang="pt-BR" sz="28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latin typeface="Candara" panose="020E0502030303020204" pitchFamily="34" charset="0"/>
              </a:rPr>
              <a:t> solo pH alcalino, pouca luz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Disseminação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Respingos, desbrota, amarração, poda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Sobrevivência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Sementes, restos culturais, epifítica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Hospedeiras </a:t>
            </a:r>
            <a:r>
              <a:rPr lang="pt-BR" sz="28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latin typeface="Candara" panose="020E0502030303020204" pitchFamily="34" charset="0"/>
              </a:rPr>
              <a:t> Solanáceas (cultivadas e daninhas)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Sintomas localizados e sistêmicos</a:t>
            </a:r>
          </a:p>
        </p:txBody>
      </p:sp>
    </p:spTree>
    <p:extLst>
      <p:ext uri="{BB962C8B-B14F-4D97-AF65-F5344CB8AC3E}">
        <p14:creationId xmlns:p14="http://schemas.microsoft.com/office/powerpoint/2010/main" val="527975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CANCRO BACTERIANO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Clavibacter michiganensis </a:t>
            </a:r>
            <a:r>
              <a:rPr lang="pt-BR" sz="4000" dirty="0">
                <a:latin typeface="Candara" panose="020E0502030303020204" pitchFamily="34" charset="0"/>
              </a:rPr>
              <a:t>subsp. </a:t>
            </a:r>
            <a:r>
              <a:rPr lang="pt-BR" sz="4000" i="1" dirty="0">
                <a:latin typeface="Candara" panose="020E0502030303020204" pitchFamily="34" charset="0"/>
              </a:rPr>
              <a:t>michiganensis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3399E-F782-B9C5-CBBB-F9421444B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63" y="2060848"/>
            <a:ext cx="10044548" cy="33443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D470FB-5BC7-A487-E48E-6D2EA81B4070}"/>
              </a:ext>
            </a:extLst>
          </p:cNvPr>
          <p:cNvSpPr/>
          <p:nvPr/>
        </p:nvSpPr>
        <p:spPr>
          <a:xfrm flipH="1">
            <a:off x="10164726" y="2060848"/>
            <a:ext cx="169191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77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TALO OCO OU CANELA PRETA OU ERWINIA (</a:t>
            </a:r>
            <a:r>
              <a:rPr lang="pt-BR" sz="4000" i="1" dirty="0">
                <a:latin typeface="Candara" panose="020E0502030303020204" pitchFamily="34" charset="0"/>
              </a:rPr>
              <a:t>Pectobacterium carotovora </a:t>
            </a:r>
            <a:r>
              <a:rPr lang="pt-BR" sz="4000" dirty="0">
                <a:latin typeface="Candara" panose="020E0502030303020204" pitchFamily="34" charset="0"/>
              </a:rPr>
              <a:t>subsp. </a:t>
            </a:r>
            <a:r>
              <a:rPr lang="pt-BR" sz="4000" i="1" dirty="0">
                <a:latin typeface="Candara" panose="020E0502030303020204" pitchFamily="34" charset="0"/>
              </a:rPr>
              <a:t>carotovora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321EF-D78B-9270-367A-F6CB9431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57" y="1700808"/>
            <a:ext cx="1029317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4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TALO OCO OU CANELA PRETA OU ERWINIA (</a:t>
            </a:r>
            <a:r>
              <a:rPr lang="pt-BR" sz="4000" i="1" dirty="0">
                <a:latin typeface="Candara" panose="020E0502030303020204" pitchFamily="34" charset="0"/>
              </a:rPr>
              <a:t>Pectobacterium carotovora </a:t>
            </a:r>
            <a:r>
              <a:rPr lang="pt-BR" sz="4000" dirty="0">
                <a:latin typeface="Candara" panose="020E0502030303020204" pitchFamily="34" charset="0"/>
              </a:rPr>
              <a:t>subsp. </a:t>
            </a:r>
            <a:r>
              <a:rPr lang="pt-BR" sz="4000" i="1" dirty="0">
                <a:latin typeface="Candara" panose="020E0502030303020204" pitchFamily="34" charset="0"/>
              </a:rPr>
              <a:t>carotovora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700808"/>
            <a:ext cx="10584160" cy="42484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Sobrevivência </a:t>
            </a:r>
            <a:r>
              <a:rPr lang="pt-BR" sz="28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latin typeface="Candara" panose="020E0502030303020204" pitchFamily="34" charset="0"/>
              </a:rPr>
              <a:t> restos culturais, raízes de plantas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Muitos hospedeiros em hortaliças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Mais suscetíveis: batata, tomate, pimentão, cenoura, mandioquinha salsa, repolho, couve flor, cebola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Temperatura e umidade elevadas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Disseminação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Água de irrigação e ferimentos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Excesso de matéria orgânica e adubação nitrogenada</a:t>
            </a:r>
          </a:p>
        </p:txBody>
      </p:sp>
    </p:spTree>
    <p:extLst>
      <p:ext uri="{BB962C8B-B14F-4D97-AF65-F5344CB8AC3E}">
        <p14:creationId xmlns:p14="http://schemas.microsoft.com/office/powerpoint/2010/main" val="434316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TALO OCO OU CANELA PRETA OU ERWINIA (</a:t>
            </a:r>
            <a:r>
              <a:rPr lang="pt-BR" sz="4000" i="1" dirty="0">
                <a:latin typeface="Candara" panose="020E0502030303020204" pitchFamily="34" charset="0"/>
              </a:rPr>
              <a:t>Pectobacterium carotovora </a:t>
            </a:r>
            <a:r>
              <a:rPr lang="pt-BR" sz="4000" dirty="0">
                <a:latin typeface="Candara" panose="020E0502030303020204" pitchFamily="34" charset="0"/>
              </a:rPr>
              <a:t>subsp. </a:t>
            </a:r>
            <a:r>
              <a:rPr lang="pt-BR" sz="4000" i="1" dirty="0">
                <a:latin typeface="Candara" panose="020E0502030303020204" pitchFamily="34" charset="0"/>
              </a:rPr>
              <a:t>carotovora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A6C44-4410-4870-E9F7-675CB02BF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56" y="2132856"/>
            <a:ext cx="10279799" cy="31683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363015-EB1E-8D02-0798-6FCDB6AC63D6}"/>
              </a:ext>
            </a:extLst>
          </p:cNvPr>
          <p:cNvSpPr/>
          <p:nvPr/>
        </p:nvSpPr>
        <p:spPr>
          <a:xfrm flipH="1">
            <a:off x="10171741" y="1916832"/>
            <a:ext cx="1691914" cy="219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71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MURCHA BACTERIANA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Ralstonia solanacearum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D5D8F-4A9E-EE7A-78D0-00184B64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580998"/>
            <a:ext cx="9565506" cy="44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55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MURCHA BACTERIANA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Ralstonia solanacearum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700808"/>
            <a:ext cx="10584160" cy="42484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Sobrevive por vários anos no solo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Restos culturais e raízes de plantas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Mais de 50 famílias de hospedeiras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Temperatura e umidade elevadas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Ocorre em reboleiras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Disseminação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Mudas, água de irrigação, solo</a:t>
            </a:r>
          </a:p>
        </p:txBody>
      </p:sp>
    </p:spTree>
    <p:extLst>
      <p:ext uri="{BB962C8B-B14F-4D97-AF65-F5344CB8AC3E}">
        <p14:creationId xmlns:p14="http://schemas.microsoft.com/office/powerpoint/2010/main" val="3362647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BACTERIANA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Xanthomonas</a:t>
            </a:r>
            <a:r>
              <a:rPr lang="pt-BR" sz="4000" dirty="0">
                <a:latin typeface="Candara" panose="020E0502030303020204" pitchFamily="34" charset="0"/>
              </a:rPr>
              <a:t> spp.)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700808"/>
            <a:ext cx="10584160" cy="42484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</a:t>
            </a:r>
            <a:r>
              <a:rPr lang="pt-BR" sz="3200" i="1" dirty="0">
                <a:latin typeface="Candara" panose="020E0502030303020204" pitchFamily="34" charset="0"/>
              </a:rPr>
              <a:t>X. axonopodis </a:t>
            </a:r>
            <a:r>
              <a:rPr lang="pt-BR" sz="3200" dirty="0">
                <a:latin typeface="Candara" panose="020E0502030303020204" pitchFamily="34" charset="0"/>
              </a:rPr>
              <a:t>pv. </a:t>
            </a:r>
            <a:r>
              <a:rPr lang="pt-BR" sz="3200" i="1" dirty="0">
                <a:latin typeface="Candara" panose="020E0502030303020204" pitchFamily="34" charset="0"/>
              </a:rPr>
              <a:t>vesicatoria , X. vesicatoria, X. </a:t>
            </a:r>
            <a:r>
              <a:rPr lang="pt-BR" sz="3200" i="1" dirty="0" err="1">
                <a:latin typeface="Candara" panose="020E0502030303020204" pitchFamily="34" charset="0"/>
              </a:rPr>
              <a:t>gardneri</a:t>
            </a:r>
            <a:endParaRPr lang="pt-BR" sz="3200" i="1" dirty="0">
              <a:latin typeface="Candara" panose="020E0502030303020204" pitchFamily="34" charset="0"/>
            </a:endParaRP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Disseminação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3200" dirty="0">
                <a:latin typeface="Candara" panose="020E0502030303020204" pitchFamily="34" charset="0"/>
              </a:rPr>
              <a:t>sementes, mudas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Hospedeiros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pimentão, berinjela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24 30 ºC e alta umidade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Vento, aspersão, excesso de nitrogênio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Característica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orvalho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Ocorre normalmente em folhas mais baixas</a:t>
            </a:r>
          </a:p>
        </p:txBody>
      </p:sp>
    </p:spTree>
    <p:extLst>
      <p:ext uri="{BB962C8B-B14F-4D97-AF65-F5344CB8AC3E}">
        <p14:creationId xmlns:p14="http://schemas.microsoft.com/office/powerpoint/2010/main" val="3109128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A8A850-4918-BD90-EE44-F850E54C0093}"/>
              </a:ext>
            </a:extLst>
          </p:cNvPr>
          <p:cNvSpPr/>
          <p:nvPr/>
        </p:nvSpPr>
        <p:spPr>
          <a:xfrm rot="120000">
            <a:off x="2024868" y="1140586"/>
            <a:ext cx="8740331" cy="4877085"/>
          </a:xfrm>
          <a:prstGeom prst="rect">
            <a:avLst/>
          </a:prstGeom>
          <a:solidFill>
            <a:srgbClr val="A87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ítulo 1"/>
          <p:cNvSpPr>
            <a:spLocks noGrp="1"/>
          </p:cNvSpPr>
          <p:nvPr>
            <p:ph type="title" idx="4294967295"/>
          </p:nvPr>
        </p:nvSpPr>
        <p:spPr>
          <a:xfrm>
            <a:off x="2127250" y="160337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800" dirty="0">
                <a:latin typeface="Candara" panose="020E0502030303020204" pitchFamily="34" charset="0"/>
              </a:rPr>
              <a:t>DIVERSIDADE GENÉTICA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b="5664"/>
          <a:stretch/>
        </p:blipFill>
        <p:spPr bwMode="auto">
          <a:xfrm>
            <a:off x="2127250" y="1213977"/>
            <a:ext cx="8509000" cy="46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BACTERIANA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Xanthomonas</a:t>
            </a:r>
            <a:r>
              <a:rPr lang="pt-BR" sz="4000" dirty="0">
                <a:latin typeface="Candara" panose="020E0502030303020204" pitchFamily="34" charset="0"/>
              </a:rPr>
              <a:t> spp.)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44A96-4828-2A38-1B2C-6157B7866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98"/>
          <a:stretch/>
        </p:blipFill>
        <p:spPr>
          <a:xfrm>
            <a:off x="2423592" y="1700808"/>
            <a:ext cx="6984776" cy="4219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47350B-8EE9-C307-47B7-4D2089D85907}"/>
              </a:ext>
            </a:extLst>
          </p:cNvPr>
          <p:cNvSpPr/>
          <p:nvPr/>
        </p:nvSpPr>
        <p:spPr>
          <a:xfrm>
            <a:off x="9048328" y="5157192"/>
            <a:ext cx="1440160" cy="504056"/>
          </a:xfrm>
          <a:prstGeom prst="rect">
            <a:avLst/>
          </a:prstGeom>
          <a:solidFill>
            <a:srgbClr val="009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24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45050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PINTA BACTERIANA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Pseudomonas syringae </a:t>
            </a:r>
            <a:r>
              <a:rPr lang="pt-BR" sz="4000" dirty="0">
                <a:latin typeface="Candara" panose="020E0502030303020204" pitchFamily="34" charset="0"/>
              </a:rPr>
              <a:t>pv. </a:t>
            </a:r>
            <a:r>
              <a:rPr lang="pt-BR" sz="4000" i="1" dirty="0">
                <a:latin typeface="Candara" panose="020E0502030303020204" pitchFamily="34" charset="0"/>
              </a:rPr>
              <a:t>tomato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0F9E8-B1C2-5F80-F898-FE060D0CF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844824"/>
            <a:ext cx="10646914" cy="38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89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PINTA BACTERIANA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Pseudomonas syringae </a:t>
            </a:r>
            <a:r>
              <a:rPr lang="pt-BR" sz="4000" dirty="0">
                <a:latin typeface="Candara" panose="020E0502030303020204" pitchFamily="34" charset="0"/>
              </a:rPr>
              <a:t>pv. </a:t>
            </a:r>
            <a:r>
              <a:rPr lang="pt-BR" sz="4000" i="1" dirty="0">
                <a:latin typeface="Candara" panose="020E0502030303020204" pitchFamily="34" charset="0"/>
              </a:rPr>
              <a:t>tomato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E831376-F230-A5A8-9132-3BA8FC2DD753}"/>
              </a:ext>
            </a:extLst>
          </p:cNvPr>
          <p:cNvSpPr txBox="1">
            <a:spLocks/>
          </p:cNvSpPr>
          <p:nvPr/>
        </p:nvSpPr>
        <p:spPr>
          <a:xfrm>
            <a:off x="1487488" y="1700808"/>
            <a:ext cx="10584160" cy="42484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Sobrevivência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semente (20 anos), restos culturais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Hospedeiras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pimentão, berinjela, daninhas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18 23 ºC e alta umidade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Vento, aspersão, excesso de nitrogênio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Característica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temperatura alta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epífita</a:t>
            </a:r>
          </a:p>
        </p:txBody>
      </p:sp>
    </p:spTree>
    <p:extLst>
      <p:ext uri="{BB962C8B-B14F-4D97-AF65-F5344CB8AC3E}">
        <p14:creationId xmlns:p14="http://schemas.microsoft.com/office/powerpoint/2010/main" val="1735233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C8DE39-A876-B219-5EA1-8130D49DD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917175"/>
              </p:ext>
            </p:extLst>
          </p:nvPr>
        </p:nvGraphicFramePr>
        <p:xfrm>
          <a:off x="2279576" y="2564904"/>
          <a:ext cx="8928992" cy="246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Nº DE PRODUTOS FORMULADOS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871695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Acibenzolar-S-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metílico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  <a:tr h="871695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Oxicloreto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99251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C4986548-36E0-6C9A-16CE-5BE3C003381A}"/>
              </a:ext>
            </a:extLst>
          </p:cNvPr>
          <p:cNvSpPr txBox="1">
            <a:spLocks/>
          </p:cNvSpPr>
          <p:nvPr/>
        </p:nvSpPr>
        <p:spPr>
          <a:xfrm>
            <a:off x="1559496" y="332656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400" dirty="0">
                <a:latin typeface="Candara" panose="020E0502030303020204" pitchFamily="34" charset="0"/>
              </a:rPr>
              <a:t>PRODUTOS REGISTRADOS</a:t>
            </a:r>
            <a:endParaRPr lang="es-ES" sz="44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sz="4400" dirty="0">
                <a:latin typeface="Candara" panose="020E0502030303020204" pitchFamily="34" charset="0"/>
              </a:rPr>
              <a:t>PINTA BACTERIANA (</a:t>
            </a:r>
            <a:r>
              <a:rPr lang="pt-BR" sz="4400" i="1" dirty="0">
                <a:latin typeface="Candara" panose="020E0502030303020204" pitchFamily="34" charset="0"/>
              </a:rPr>
              <a:t>Pseudomonas syringae </a:t>
            </a:r>
            <a:r>
              <a:rPr lang="pt-BR" sz="4400" dirty="0">
                <a:latin typeface="Candara" panose="020E0502030303020204" pitchFamily="34" charset="0"/>
              </a:rPr>
              <a:t>pv. </a:t>
            </a:r>
            <a:r>
              <a:rPr lang="pt-BR" sz="4400" i="1" dirty="0">
                <a:latin typeface="Candara" panose="020E0502030303020204" pitchFamily="34" charset="0"/>
              </a:rPr>
              <a:t>tomato</a:t>
            </a:r>
            <a:r>
              <a:rPr lang="pt-BR" sz="4400" dirty="0">
                <a:latin typeface="Candara" panose="020E0502030303020204" pitchFamily="34" charset="0"/>
              </a:rPr>
              <a:t>)</a:t>
            </a:r>
            <a:endParaRPr lang="pt-BR" sz="44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7633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NECROSE DA MEDULA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Pseudomonas corrugata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4E90E-0A82-EF9E-CAAF-88ACFDFF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4" y="1785937"/>
            <a:ext cx="10404365" cy="37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8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NECROSE DA MEDULA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Pseudomonas corrugata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E831376-F230-A5A8-9132-3BA8FC2DD753}"/>
              </a:ext>
            </a:extLst>
          </p:cNvPr>
          <p:cNvSpPr txBox="1">
            <a:spLocks/>
          </p:cNvSpPr>
          <p:nvPr/>
        </p:nvSpPr>
        <p:spPr>
          <a:xfrm>
            <a:off x="1487996" y="1588457"/>
            <a:ext cx="10584160" cy="42484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Relato em 1989 (SP)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Tomate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principal hospedeira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Temperatura amena e alta umidade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Excesso de nitrogênio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Planta vigorosa / época de frutificação</a:t>
            </a:r>
          </a:p>
        </p:txBody>
      </p:sp>
    </p:spTree>
    <p:extLst>
      <p:ext uri="{BB962C8B-B14F-4D97-AF65-F5344CB8AC3E}">
        <p14:creationId xmlns:p14="http://schemas.microsoft.com/office/powerpoint/2010/main" val="1709760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RECOMENDAÇÕES GERAIS DE CONTROLE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DOENÇAS BACTERIANAS EM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412776"/>
            <a:ext cx="10584160" cy="4896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Sementes e mudas sadias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Controle de umidade (evitar irrigação por aspersão)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Aeração entre plantas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Adubação equilibrada (evitar excesso N)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Evitar ferimentos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Instalar quebra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ventos (períodos de chuva)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Eliminar plantas daninhas e restos culturais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Rotação de culturas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Cuidados com tratos culturais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Evitar plantio em baixadas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Variedades resistentes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Controle químico</a:t>
            </a:r>
          </a:p>
        </p:txBody>
      </p:sp>
    </p:spTree>
    <p:extLst>
      <p:ext uri="{BB962C8B-B14F-4D97-AF65-F5344CB8AC3E}">
        <p14:creationId xmlns:p14="http://schemas.microsoft.com/office/powerpoint/2010/main" val="23404439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135560" y="1772816"/>
            <a:ext cx="8877672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TOMATEIRO CAUSADAS POR </a:t>
            </a:r>
            <a:r>
              <a:rPr lang="pt-BR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VÍRUS</a:t>
            </a:r>
          </a:p>
        </p:txBody>
      </p:sp>
      <p:pic>
        <p:nvPicPr>
          <p:cNvPr id="2050" name="Picture 2" descr="Tomatoes Free PNG Transparent Tomato PNG Clipart Free Download - Free  Transparent PNG Logos">
            <a:extLst>
              <a:ext uri="{FF2B5EF4-FFF2-40B4-BE49-F238E27FC236}">
                <a16:creationId xmlns:a16="http://schemas.microsoft.com/office/drawing/2014/main" id="{4C05A4F1-5516-6D8B-9F8B-DE494267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645024"/>
            <a:ext cx="4030936" cy="25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99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GEMINIVIROSES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MOSAICO DOURADO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CF4E6-087E-7BC3-8715-DC111729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21" y="1556792"/>
            <a:ext cx="9956519" cy="44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9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1C8EA1-53A0-C5A5-986A-49A7DCA776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7715" y="3461420"/>
            <a:ext cx="7144285" cy="26967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GEMINIVIROSES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MOSAICO DOURADO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E831376-F230-A5A8-9132-3BA8FC2DD753}"/>
              </a:ext>
            </a:extLst>
          </p:cNvPr>
          <p:cNvSpPr txBox="1">
            <a:spLocks/>
          </p:cNvSpPr>
          <p:nvPr/>
        </p:nvSpPr>
        <p:spPr>
          <a:xfrm>
            <a:off x="1607840" y="1196752"/>
            <a:ext cx="10584160" cy="29523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• Várias espécies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Vetor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mosca branca (</a:t>
            </a:r>
            <a:r>
              <a:rPr lang="pt-BR" sz="3200" i="1" dirty="0">
                <a:latin typeface="Candara" panose="020E0502030303020204" pitchFamily="34" charset="0"/>
              </a:rPr>
              <a:t>Bemisia tabaci </a:t>
            </a:r>
            <a:r>
              <a:rPr lang="pt-BR" sz="3200" dirty="0">
                <a:latin typeface="Candara" panose="020E0502030303020204" pitchFamily="34" charset="0"/>
              </a:rPr>
              <a:t>biótipos B e Q)</a:t>
            </a:r>
          </a:p>
          <a:p>
            <a:pPr algn="l" fontAlgn="auto">
              <a:lnSpc>
                <a:spcPct val="200000"/>
              </a:lnSpc>
              <a:spcAft>
                <a:spcPts val="0"/>
              </a:spcAft>
            </a:pPr>
            <a:r>
              <a:rPr lang="pt-BR" sz="3200" dirty="0">
                <a:latin typeface="Candara" panose="020E0502030303020204" pitchFamily="34" charset="0"/>
              </a:rPr>
              <a:t>Condições de seca</a:t>
            </a:r>
          </a:p>
        </p:txBody>
      </p:sp>
    </p:spTree>
    <p:extLst>
      <p:ext uri="{BB962C8B-B14F-4D97-AF65-F5344CB8AC3E}">
        <p14:creationId xmlns:p14="http://schemas.microsoft.com/office/powerpoint/2010/main" val="33401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7DA437-111D-422E-2700-15F0AC23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90" y="3590534"/>
            <a:ext cx="2288495" cy="2128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F5B4-99D2-F5EB-AD93-3102F21D5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26" y="1358287"/>
            <a:ext cx="2288495" cy="21283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C64E9B-169E-4D09-538D-05754CE3F574}"/>
              </a:ext>
            </a:extLst>
          </p:cNvPr>
          <p:cNvSpPr txBox="1">
            <a:spLocks/>
          </p:cNvSpPr>
          <p:nvPr/>
        </p:nvSpPr>
        <p:spPr>
          <a:xfrm>
            <a:off x="2127250" y="160337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DIVERSIDADE GENÉTICA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A1CE1-D3D3-F7D8-2245-6F3193BC7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7150" t="25186" r="61001" b="56030"/>
          <a:stretch/>
        </p:blipFill>
        <p:spPr bwMode="auto">
          <a:xfrm>
            <a:off x="2055088" y="1538535"/>
            <a:ext cx="1736502" cy="1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13">
            <a:extLst>
              <a:ext uri="{FF2B5EF4-FFF2-40B4-BE49-F238E27FC236}">
                <a16:creationId xmlns:a16="http://schemas.microsoft.com/office/drawing/2014/main" id="{5300677E-E769-22DC-A72D-F9064F4CC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125" y="3086478"/>
            <a:ext cx="2274554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Habanero</a:t>
            </a:r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 chocolate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440BB-4C1C-E9CF-C352-F70377880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8007" t="49798" r="61674" b="36222"/>
          <a:stretch/>
        </p:blipFill>
        <p:spPr bwMode="auto">
          <a:xfrm>
            <a:off x="1919536" y="3717032"/>
            <a:ext cx="2031673" cy="1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3">
            <a:extLst>
              <a:ext uri="{FF2B5EF4-FFF2-40B4-BE49-F238E27FC236}">
                <a16:creationId xmlns:a16="http://schemas.microsoft.com/office/drawing/2014/main" id="{D417BDD3-3DD7-C27B-C7D4-04E947A83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183" y="5313685"/>
            <a:ext cx="2288495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Biquinho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23350A-F78C-0C2F-7621-923EF94D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310" y="1361181"/>
            <a:ext cx="2288495" cy="2128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264ED-69FC-A8A9-6052-239FACCDA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8293" t="69611" r="63061" b="19360"/>
          <a:stretch/>
        </p:blipFill>
        <p:spPr bwMode="auto">
          <a:xfrm>
            <a:off x="4370233" y="1538535"/>
            <a:ext cx="2054647" cy="147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3">
            <a:extLst>
              <a:ext uri="{FF2B5EF4-FFF2-40B4-BE49-F238E27FC236}">
                <a16:creationId xmlns:a16="http://schemas.microsoft.com/office/drawing/2014/main" id="{69FCD5DC-FD47-7B45-A67E-CBBBC6FF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309" y="3084332"/>
            <a:ext cx="2288496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Habanero</a:t>
            </a:r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Yellow</a:t>
            </a:r>
            <a:endParaRPr lang="pt-BR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D38802-B2BA-8106-F72C-C012601A8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310" y="3566255"/>
            <a:ext cx="2288495" cy="2128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80AF75-73B8-E0FF-ACCA-E7166FD56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3879" t="36299" r="44845" b="50462"/>
          <a:stretch/>
        </p:blipFill>
        <p:spPr bwMode="auto">
          <a:xfrm>
            <a:off x="4426660" y="3745899"/>
            <a:ext cx="1941791" cy="128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3">
            <a:extLst>
              <a:ext uri="{FF2B5EF4-FFF2-40B4-BE49-F238E27FC236}">
                <a16:creationId xmlns:a16="http://schemas.microsoft.com/office/drawing/2014/main" id="{685B4D79-9D21-05D6-6AE5-2F051BC07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309" y="5289406"/>
            <a:ext cx="2288495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Habanero</a:t>
            </a:r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 Orange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3FE328-8AF5-624F-7493-CD0A01A3E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435" y="1358891"/>
            <a:ext cx="2288495" cy="21283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42EF3E-0447-1F9D-EB0A-2291B60D9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3521" t="59111" r="44196" b="23599"/>
          <a:stretch/>
        </p:blipFill>
        <p:spPr bwMode="auto">
          <a:xfrm>
            <a:off x="6908921" y="1496759"/>
            <a:ext cx="1929519" cy="152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13">
            <a:extLst>
              <a:ext uri="{FF2B5EF4-FFF2-40B4-BE49-F238E27FC236}">
                <a16:creationId xmlns:a16="http://schemas.microsoft.com/office/drawing/2014/main" id="{B53926D7-C711-2BD0-AED0-04258B03B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34" y="3082042"/>
            <a:ext cx="2288495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Scotch </a:t>
            </a:r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Bonnet</a:t>
            </a:r>
            <a:endParaRPr lang="pt-BR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99BD9A2-4A72-A502-B272-5B82CC28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435" y="3552499"/>
            <a:ext cx="2288495" cy="21283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AF9312-AAB1-BAD3-3049-2C74C120C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9265" t="26397" r="28452" b="56313"/>
          <a:stretch/>
        </p:blipFill>
        <p:spPr bwMode="auto">
          <a:xfrm>
            <a:off x="6908921" y="3690367"/>
            <a:ext cx="1929519" cy="152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tângulo 13">
            <a:extLst>
              <a:ext uri="{FF2B5EF4-FFF2-40B4-BE49-F238E27FC236}">
                <a16:creationId xmlns:a16="http://schemas.microsoft.com/office/drawing/2014/main" id="{819448C3-B79C-98B2-C0B3-69A7259A5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34" y="5275650"/>
            <a:ext cx="2288495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Habanero</a:t>
            </a:r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 Black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A4E06D7-4DDE-FFE9-9E77-314D907A4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558" y="1358891"/>
            <a:ext cx="2288495" cy="2128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42042B-7518-1256-3AE9-EA5AB718E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0232" t="49527" r="30325" b="36752"/>
          <a:stretch/>
        </p:blipFill>
        <p:spPr bwMode="auto">
          <a:xfrm>
            <a:off x="9402235" y="1508410"/>
            <a:ext cx="1855138" cy="151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tângulo 13">
            <a:extLst>
              <a:ext uri="{FF2B5EF4-FFF2-40B4-BE49-F238E27FC236}">
                <a16:creationId xmlns:a16="http://schemas.microsoft.com/office/drawing/2014/main" id="{0141F106-73AA-A2CF-B073-602A70734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5557" y="3082042"/>
            <a:ext cx="2288495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Bhut</a:t>
            </a:r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Jolokia</a:t>
            </a:r>
            <a:endParaRPr lang="pt-BR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EBD1A7-C29F-147D-7298-FA8357C1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937" y="3552499"/>
            <a:ext cx="2288495" cy="21283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E50E1A-8A7C-2C4D-8A61-13EAB4B39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0769" t="69974" r="29866" b="18061"/>
          <a:stretch/>
        </p:blipFill>
        <p:spPr bwMode="auto">
          <a:xfrm>
            <a:off x="9365043" y="3740782"/>
            <a:ext cx="1954097" cy="140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tângulo 13">
            <a:extLst>
              <a:ext uri="{FF2B5EF4-FFF2-40B4-BE49-F238E27FC236}">
                <a16:creationId xmlns:a16="http://schemas.microsoft.com/office/drawing/2014/main" id="{8E5D3D8F-A68E-4A56-95C9-78995E56D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7936" y="5275650"/>
            <a:ext cx="2288495" cy="369332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Habanero</a:t>
            </a:r>
            <a:r>
              <a:rPr lang="pt-BR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Candara" panose="020E0502030303020204" pitchFamily="34" charset="0"/>
              </a:rPr>
              <a:t>Red</a:t>
            </a:r>
            <a:endParaRPr lang="pt-BR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TOMV (Tomato mosaic virus )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TMV (Tobacco mosaic virus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MOSAICO DO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F86D2-A5C1-D8B4-2B32-FD355F5A4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67" y="1700808"/>
            <a:ext cx="9743018" cy="43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5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TOMV (Tomato mosaic virus )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TMV (Tobacco mosaic virus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MOSAICO DO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76FF0-3DEE-2CEF-2EBD-352DF2FF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556792"/>
            <a:ext cx="74295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425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TOMV (Tomato mosaic virus )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TMV (Tobacco mosaic virus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MOSAICO DO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214D7D8-4179-0027-8279-8E109892229A}"/>
              </a:ext>
            </a:extLst>
          </p:cNvPr>
          <p:cNvSpPr txBox="1">
            <a:spLocks/>
          </p:cNvSpPr>
          <p:nvPr/>
        </p:nvSpPr>
        <p:spPr>
          <a:xfrm>
            <a:off x="1775520" y="1556792"/>
            <a:ext cx="10584160" cy="4104456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pt-BR" sz="3600" dirty="0">
                <a:latin typeface="Candara" panose="020E0502030303020204" pitchFamily="34" charset="0"/>
              </a:rPr>
              <a:t>Transmissão </a:t>
            </a:r>
            <a:r>
              <a:rPr lang="pt-BR" sz="36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600" dirty="0">
                <a:latin typeface="Candara" panose="020E0502030303020204" pitchFamily="34" charset="0"/>
              </a:rPr>
              <a:t> contato, sementes, homem</a:t>
            </a:r>
          </a:p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pt-BR" sz="3600" dirty="0">
                <a:latin typeface="Candara" panose="020E0502030303020204" pitchFamily="34" charset="0"/>
              </a:rPr>
              <a:t>Características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Elevada estabilidade do vírus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Várias estirpes / espécies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Ocorrência em qualquer condição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1016577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VIRA-CABEÇA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(TSWV, TCSV, GRSV, CSNV)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69D8A-5EBE-7060-E793-424C463D34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664" y="1700807"/>
            <a:ext cx="7416824" cy="45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10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VIRA-CABEÇA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(TSWV, TCSV, GRSV, CSNV)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33729FF-4263-94F3-BA44-D0C3ED2E2B09}"/>
              </a:ext>
            </a:extLst>
          </p:cNvPr>
          <p:cNvSpPr txBox="1">
            <a:spLocks/>
          </p:cNvSpPr>
          <p:nvPr/>
        </p:nvSpPr>
        <p:spPr>
          <a:xfrm>
            <a:off x="1742817" y="1700808"/>
            <a:ext cx="10584160" cy="2952328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Tospovírus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Vetor </a:t>
            </a:r>
            <a:r>
              <a:rPr lang="pt-BR" sz="28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latin typeface="Candara" panose="020E0502030303020204" pitchFamily="34" charset="0"/>
              </a:rPr>
              <a:t> tripes (</a:t>
            </a:r>
            <a:r>
              <a:rPr lang="pt-BR" sz="2800" i="1" dirty="0">
                <a:latin typeface="Candara" panose="020E0502030303020204" pitchFamily="34" charset="0"/>
              </a:rPr>
              <a:t>F. shultzei, F. occidentalis, T. palmi, T. tabaci</a:t>
            </a:r>
            <a:r>
              <a:rPr lang="pt-BR" sz="2800" dirty="0">
                <a:latin typeface="Candara" panose="020E0502030303020204" pitchFamily="34" charset="0"/>
              </a:rPr>
              <a:t>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Forma circulativa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Vetor </a:t>
            </a:r>
            <a:r>
              <a:rPr lang="pt-BR" sz="28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latin typeface="Candara" panose="020E0502030303020204" pitchFamily="34" charset="0"/>
              </a:rPr>
              <a:t> alta temperatura e baixa umidade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Vírus </a:t>
            </a:r>
            <a:r>
              <a:rPr lang="pt-BR" sz="28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latin typeface="Candara" panose="020E0502030303020204" pitchFamily="34" charset="0"/>
              </a:rPr>
              <a:t> alta temperatura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F4982-96BC-C379-E75E-8B829A8A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7203" y="4073910"/>
            <a:ext cx="8961695" cy="21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41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RECOMENDAÇÕES GERAIS DE CONTROLE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DOENÇAS DE ORIGEM VIRAL EM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87488" y="1412776"/>
            <a:ext cx="10584160" cy="4896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Sementes livres de vírus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Mudas sadias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Aplicação de inseticidas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Uso de cobertura morta (palha de arroz)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Armadilhas amarelas ou </a:t>
            </a:r>
            <a:r>
              <a:rPr lang="pt-BR" sz="2800" dirty="0" err="1">
                <a:latin typeface="Candara" panose="020E0502030303020204" pitchFamily="34" charset="0"/>
              </a:rPr>
              <a:t>mulches</a:t>
            </a:r>
            <a:r>
              <a:rPr lang="pt-BR" sz="2800" dirty="0">
                <a:latin typeface="Candara" panose="020E0502030303020204" pitchFamily="34" charset="0"/>
              </a:rPr>
              <a:t> repelentes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Plástico / tela </a:t>
            </a:r>
            <a:r>
              <a:rPr lang="pt-BR" sz="2800" dirty="0" err="1">
                <a:latin typeface="Candara" panose="020E0502030303020204" pitchFamily="34" charset="0"/>
              </a:rPr>
              <a:t>anti</a:t>
            </a:r>
            <a:r>
              <a:rPr lang="pt-BR" sz="2800" dirty="0">
                <a:latin typeface="Candara" panose="020E0502030303020204" pitchFamily="34" charset="0"/>
              </a:rPr>
              <a:t> vírus (estufa)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Quebra ventos?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Posição dos campos de cultivo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Plantas hospedeiras (vírus / vetor)</a:t>
            </a:r>
          </a:p>
          <a:p>
            <a:pPr marL="457200" indent="-457200" algn="l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Candara" panose="020E0502030303020204" pitchFamily="34" charset="0"/>
              </a:rPr>
              <a:t>Cultivares resistentes</a:t>
            </a:r>
          </a:p>
        </p:txBody>
      </p:sp>
    </p:spTree>
    <p:extLst>
      <p:ext uri="{BB962C8B-B14F-4D97-AF65-F5344CB8AC3E}">
        <p14:creationId xmlns:p14="http://schemas.microsoft.com/office/powerpoint/2010/main" val="14717314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1703512" y="1556792"/>
            <a:ext cx="9525744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TOMATEIRO CAUSADAS POR </a:t>
            </a:r>
            <a:r>
              <a:rPr lang="pt-BR" sz="6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NEMATÓIDES</a:t>
            </a:r>
          </a:p>
        </p:txBody>
      </p:sp>
      <p:pic>
        <p:nvPicPr>
          <p:cNvPr id="2050" name="Picture 2" descr="Tomatoes Free PNG Transparent Tomato PNG Clipart Free Download - Free  Transparent PNG Logos">
            <a:extLst>
              <a:ext uri="{FF2B5EF4-FFF2-40B4-BE49-F238E27FC236}">
                <a16:creationId xmlns:a16="http://schemas.microsoft.com/office/drawing/2014/main" id="{4C05A4F1-5516-6D8B-9F8B-DE494267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645024"/>
            <a:ext cx="4030936" cy="25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34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NEMATÓIDE DAS GALHAS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Meloidogyne incognita , M. javanica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9201C-C8A6-55CF-BF94-E459C4A2F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1619250"/>
            <a:ext cx="10241710" cy="41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7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NEMATÓIDE DAS GALHAS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Meloidogyne incognita , M. javanica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36B83B0-7BD1-EE81-DD95-115B345C7A9D}"/>
              </a:ext>
            </a:extLst>
          </p:cNvPr>
          <p:cNvSpPr txBox="1">
            <a:spLocks/>
          </p:cNvSpPr>
          <p:nvPr/>
        </p:nvSpPr>
        <p:spPr>
          <a:xfrm>
            <a:off x="1487488" y="1572816"/>
            <a:ext cx="10584160" cy="4464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Ampla distribuição em áreas de cultivo de hortaliças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Ampla gama de hospedeiros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Períodos mais quentes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+ 27 ºC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favorece multiplicação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Candara" panose="020E0502030303020204" pitchFamily="34" charset="0"/>
              </a:rPr>
              <a:t>Solos arenosos </a:t>
            </a:r>
            <a:r>
              <a:rPr lang="pt-BR" sz="3200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pt-BR" sz="3200" dirty="0">
                <a:latin typeface="Candara" panose="020E0502030303020204" pitchFamily="34" charset="0"/>
              </a:rPr>
              <a:t> favorece doença</a:t>
            </a:r>
          </a:p>
        </p:txBody>
      </p:sp>
    </p:spTree>
    <p:extLst>
      <p:ext uri="{BB962C8B-B14F-4D97-AF65-F5344CB8AC3E}">
        <p14:creationId xmlns:p14="http://schemas.microsoft.com/office/powerpoint/2010/main" val="1194494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NEMATÓIDE DAS GALHAS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Meloidogyne incognita , M. javanica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295A4-D9B2-D75F-CC66-311314A48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31" y="2060848"/>
            <a:ext cx="10759489" cy="32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423592" y="1988840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TOMATEIRO</a:t>
            </a:r>
          </a:p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(</a:t>
            </a:r>
            <a:r>
              <a:rPr lang="pt-BR" sz="6000" i="1" dirty="0">
                <a:latin typeface="Candara" panose="020E0502030303020204" pitchFamily="34" charset="0"/>
              </a:rPr>
              <a:t>Solanum lycopersicum</a:t>
            </a:r>
            <a:r>
              <a:rPr lang="pt-BR" sz="60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050" name="Picture 2" descr="Tomatoes Free PNG Transparent Tomato PNG Clipart Free Download - Free  Transparent PNG Logos">
            <a:extLst>
              <a:ext uri="{FF2B5EF4-FFF2-40B4-BE49-F238E27FC236}">
                <a16:creationId xmlns:a16="http://schemas.microsoft.com/office/drawing/2014/main" id="{4C05A4F1-5516-6D8B-9F8B-DE494267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645024"/>
            <a:ext cx="4030936" cy="25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350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NEMATÓIDE DAS LESÕES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Pratylenchus brachyurus , P. coffeae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0F7CA-E880-8256-FF8C-D2FEFA0D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1772816"/>
            <a:ext cx="6073849" cy="42158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86591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NEMATÓIDE DAS LESÕES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Pratylenchus brachyurus , P. coffeae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2B2CE41-5E9D-FF4C-4C39-781E43B3052F}"/>
              </a:ext>
            </a:extLst>
          </p:cNvPr>
          <p:cNvSpPr txBox="1">
            <a:spLocks/>
          </p:cNvSpPr>
          <p:nvPr/>
        </p:nvSpPr>
        <p:spPr>
          <a:xfrm>
            <a:off x="1487488" y="1572816"/>
            <a:ext cx="10584160" cy="4464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Ampla distribuição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Ampla gama de hospedeiros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Solos arenosos</a:t>
            </a:r>
          </a:p>
          <a:p>
            <a:pPr marL="457200" indent="-4572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latin typeface="Candara" panose="020E0502030303020204" pitchFamily="34" charset="0"/>
              </a:rPr>
              <a:t>Lesões radiculares </a:t>
            </a:r>
            <a:r>
              <a:rPr lang="pt-BR" sz="3600" dirty="0"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3600" dirty="0">
                <a:latin typeface="Candara" panose="020E0502030303020204" pitchFamily="34" charset="0"/>
              </a:rPr>
              <a:t>entrada de fungos, bactérias</a:t>
            </a:r>
          </a:p>
        </p:txBody>
      </p:sp>
    </p:spTree>
    <p:extLst>
      <p:ext uri="{BB962C8B-B14F-4D97-AF65-F5344CB8AC3E}">
        <p14:creationId xmlns:p14="http://schemas.microsoft.com/office/powerpoint/2010/main" val="38249148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83CF424-E0C5-B3AC-083A-5E26DE371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890631"/>
              </p:ext>
            </p:extLst>
          </p:nvPr>
        </p:nvGraphicFramePr>
        <p:xfrm>
          <a:off x="2063552" y="2633112"/>
          <a:ext cx="8928992" cy="159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Nº DE PRODUTOS FORMULADOS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871695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Metam-sódico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2BCE6848-CD4C-9042-9131-1BBFAF963B52}"/>
              </a:ext>
            </a:extLst>
          </p:cNvPr>
          <p:cNvSpPr txBox="1">
            <a:spLocks/>
          </p:cNvSpPr>
          <p:nvPr/>
        </p:nvSpPr>
        <p:spPr>
          <a:xfrm>
            <a:off x="1559496" y="546825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400" dirty="0">
                <a:latin typeface="Candara" panose="020E0502030303020204" pitchFamily="34" charset="0"/>
              </a:rPr>
              <a:t>PRODUTOS REGISTRADOS</a:t>
            </a:r>
            <a:endParaRPr lang="es-ES" sz="44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sz="4400" dirty="0">
                <a:latin typeface="Candara" panose="020E0502030303020204" pitchFamily="34" charset="0"/>
              </a:rPr>
              <a:t>NEMATÓIDE DAS LESÕES (</a:t>
            </a:r>
            <a:r>
              <a:rPr lang="pt-BR" sz="4400" i="1" dirty="0">
                <a:latin typeface="Candara" panose="020E0502030303020204" pitchFamily="34" charset="0"/>
              </a:rPr>
              <a:t>Pratylenchus brachyurus , P. coffeae</a:t>
            </a:r>
            <a:r>
              <a:rPr lang="pt-BR" sz="4400" dirty="0">
                <a:latin typeface="Candara" panose="020E0502030303020204" pitchFamily="34" charset="0"/>
              </a:rPr>
              <a:t>)</a:t>
            </a:r>
            <a:endParaRPr lang="pt-BR" sz="44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79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NEMATÓIDE DAS LESÕES 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(</a:t>
            </a:r>
            <a:r>
              <a:rPr lang="pt-BR" sz="4000" i="1" dirty="0">
                <a:latin typeface="Candara" panose="020E0502030303020204" pitchFamily="34" charset="0"/>
              </a:rPr>
              <a:t>Pratylenchus brachyurus , P. coffeae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2ABB8-66AC-3EFD-6C7C-F7CF23FF0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690812"/>
            <a:ext cx="10473218" cy="16742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6FFCED-DC44-7341-469E-21B7A5D2471A}"/>
              </a:ext>
            </a:extLst>
          </p:cNvPr>
          <p:cNvSpPr/>
          <p:nvPr/>
        </p:nvSpPr>
        <p:spPr>
          <a:xfrm>
            <a:off x="9408368" y="2492896"/>
            <a:ext cx="1584176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0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RECOMENDAÇÕES GERAIS DE CONTROLE</a:t>
            </a: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DE NEMATOSES EM TOMATEIRO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A6C9EA-87BC-83A8-54F1-67C4FB5B0BEC}"/>
              </a:ext>
            </a:extLst>
          </p:cNvPr>
          <p:cNvSpPr txBox="1">
            <a:spLocks/>
          </p:cNvSpPr>
          <p:nvPr/>
        </p:nvSpPr>
        <p:spPr>
          <a:xfrm>
            <a:off x="1415480" y="1160748"/>
            <a:ext cx="10584160" cy="5004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Mudas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isentas</a:t>
            </a: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Variedades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resistentes</a:t>
            </a: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Maquinário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/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tráfego</a:t>
            </a: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pt-BR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Tratamento de solo e/ou substrato</a:t>
            </a:r>
          </a:p>
          <a:p>
            <a:pPr algn="l">
              <a:lnSpc>
                <a:spcPct val="110000"/>
              </a:lnSpc>
            </a:pPr>
            <a:r>
              <a:rPr lang="pt-BR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Eliminação restos culturais e daninhas</a:t>
            </a:r>
          </a:p>
          <a:p>
            <a:pPr algn="l">
              <a:lnSpc>
                <a:spcPct val="110000"/>
              </a:lnSpc>
            </a:pPr>
            <a:r>
              <a:rPr lang="pt-BR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Alqueive + aração e gradagem periódica (período seco)</a:t>
            </a:r>
          </a:p>
          <a:p>
            <a:pPr algn="l">
              <a:lnSpc>
                <a:spcPct val="110000"/>
              </a:lnSpc>
            </a:pPr>
            <a:r>
              <a:rPr lang="pt-BR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Arar, gradear terreno 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expor restos de raízes</a:t>
            </a:r>
          </a:p>
          <a:p>
            <a:pPr algn="l">
              <a:lnSpc>
                <a:spcPct val="110000"/>
              </a:lnSpc>
            </a:pPr>
            <a:r>
              <a:rPr lang="pt-BR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Nematicidas sistêmicos 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pt-BR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cova ou sulco de plantio</a:t>
            </a:r>
          </a:p>
          <a:p>
            <a:pPr algn="l">
              <a:lnSpc>
                <a:spcPct val="110000"/>
              </a:lnSpc>
            </a:pPr>
            <a:r>
              <a:rPr lang="en-US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Rotação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com </a:t>
            </a:r>
            <a:r>
              <a:rPr lang="en-US" sz="2800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Crotalaria spectabilis</a:t>
            </a: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Matéria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orgânica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solos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supressivos</a:t>
            </a: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i="0" u="none" strike="noStrike" baseline="0" dirty="0">
                <a:solidFill>
                  <a:srgbClr val="7E7E7E"/>
                </a:solidFill>
                <a:latin typeface="Candara" panose="020E0502030303020204" pitchFamily="34" charset="0"/>
              </a:rPr>
              <a:t>•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Local /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época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de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Candara" panose="020E0502030303020204" pitchFamily="34" charset="0"/>
              </a:rPr>
              <a:t>plantio</a:t>
            </a:r>
            <a:endParaRPr lang="en-US" sz="280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32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423592" y="1988840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PIMENTÃO</a:t>
            </a:r>
          </a:p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(</a:t>
            </a:r>
            <a:r>
              <a:rPr lang="pt-BR" sz="6000" i="1" dirty="0">
                <a:latin typeface="Candara" panose="020E0502030303020204" pitchFamily="34" charset="0"/>
              </a:rPr>
              <a:t>Capsicum anuum</a:t>
            </a:r>
            <a:r>
              <a:rPr lang="pt-BR" sz="60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1026" name="Picture 2" descr="Paprika - Pimentões Coloridos, HD Png Download , Transparent Png Image -  PNGitem">
            <a:extLst>
              <a:ext uri="{FF2B5EF4-FFF2-40B4-BE49-F238E27FC236}">
                <a16:creationId xmlns:a16="http://schemas.microsoft.com/office/drawing/2014/main" id="{AFD63BA3-4019-B41F-3DF0-97F4CC6D7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8793" r="20991" b="7208"/>
          <a:stretch/>
        </p:blipFill>
        <p:spPr bwMode="auto">
          <a:xfrm>
            <a:off x="9624392" y="4005064"/>
            <a:ext cx="24210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976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FUNGOS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550133-6A19-477A-5957-A67A5435C2CE}"/>
              </a:ext>
            </a:extLst>
          </p:cNvPr>
          <p:cNvSpPr txBox="1">
            <a:spLocks/>
          </p:cNvSpPr>
          <p:nvPr/>
        </p:nvSpPr>
        <p:spPr>
          <a:xfrm>
            <a:off x="1559496" y="1628800"/>
            <a:ext cx="10427149" cy="4283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7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REQUEIMA..................................................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Phytophthora capsici</a:t>
            </a:r>
          </a:p>
          <a:p>
            <a:pPr algn="l" fontAlgn="auto">
              <a:lnSpc>
                <a:spcPct val="17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MURCHA DE ESCLERÓCIO...............................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 Sclerotium rolfsii</a:t>
            </a:r>
          </a:p>
          <a:p>
            <a:pPr algn="l" fontAlgn="auto">
              <a:lnSpc>
                <a:spcPct val="17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CERCÓSPORA............................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Cercospora capsici</a:t>
            </a:r>
          </a:p>
          <a:p>
            <a:pPr algn="l" fontAlgn="auto">
              <a:lnSpc>
                <a:spcPct val="17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ANTRACNOSE.............................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Colletotrichum gloeosporioides</a:t>
            </a:r>
          </a:p>
          <a:p>
            <a:pPr algn="l" fontAlgn="auto">
              <a:lnSpc>
                <a:spcPct val="17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OÍDIOS..............</a:t>
            </a:r>
            <a:r>
              <a:rPr lang="pt-BR" sz="4000" i="1" dirty="0">
                <a:latin typeface="Candara" panose="020E0502030303020204" pitchFamily="34" charset="0"/>
              </a:rPr>
              <a:t>Oidiopsis sicula </a:t>
            </a:r>
            <a:r>
              <a:rPr lang="pt-BR" sz="4000" dirty="0">
                <a:latin typeface="Candara" panose="020E0502030303020204" pitchFamily="34" charset="0"/>
              </a:rPr>
              <a:t>e</a:t>
            </a:r>
            <a:r>
              <a:rPr lang="pt-BR" sz="4000" i="1" dirty="0">
                <a:latin typeface="Candara" panose="020E0502030303020204" pitchFamily="34" charset="0"/>
              </a:rPr>
              <a:t> Oidium </a:t>
            </a:r>
            <a:r>
              <a:rPr lang="pt-BR" sz="4000" dirty="0">
                <a:latin typeface="Candara" panose="020E0502030303020204" pitchFamily="34" charset="0"/>
              </a:rPr>
              <a:t>sp. (</a:t>
            </a:r>
            <a:r>
              <a:rPr lang="pt-BR" sz="4000" i="1" dirty="0">
                <a:latin typeface="Candara" panose="020E0502030303020204" pitchFamily="34" charset="0"/>
              </a:rPr>
              <a:t>Leveillula taurica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  <a:p>
            <a:pPr algn="l" fontAlgn="auto">
              <a:lnSpc>
                <a:spcPct val="170000"/>
              </a:lnSpc>
              <a:spcAft>
                <a:spcPts val="0"/>
              </a:spcAft>
            </a:pPr>
            <a:endParaRPr lang="pt-BR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05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BACTÉRIAS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550133-6A19-477A-5957-A67A5435C2CE}"/>
              </a:ext>
            </a:extLst>
          </p:cNvPr>
          <p:cNvSpPr txBox="1">
            <a:spLocks/>
          </p:cNvSpPr>
          <p:nvPr/>
        </p:nvSpPr>
        <p:spPr>
          <a:xfrm>
            <a:off x="1467326" y="1280459"/>
            <a:ext cx="10625499" cy="121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MURCHA BACTERIANA.......................................</a:t>
            </a:r>
            <a:r>
              <a:rPr lang="pt-BR" sz="2800" i="1" dirty="0">
                <a:latin typeface="Candara" panose="020E0502030303020204" pitchFamily="34" charset="0"/>
              </a:rPr>
              <a:t>Ralstonia solanacearum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MANCHA BACTERIANA...........</a:t>
            </a:r>
            <a:r>
              <a:rPr lang="pt-BR" sz="2800" i="1" dirty="0">
                <a:latin typeface="Candara" panose="020E0502030303020204" pitchFamily="34" charset="0"/>
              </a:rPr>
              <a:t>Xanthomonas axonopodis </a:t>
            </a:r>
            <a:r>
              <a:rPr lang="pt-BR" sz="2800" dirty="0">
                <a:latin typeface="Candara" panose="020E0502030303020204" pitchFamily="34" charset="0"/>
              </a:rPr>
              <a:t>pv. </a:t>
            </a:r>
            <a:r>
              <a:rPr lang="pt-BR" sz="2800" i="1" dirty="0">
                <a:latin typeface="Candara" panose="020E0502030303020204" pitchFamily="34" charset="0"/>
              </a:rPr>
              <a:t>vesicatoria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6ADE6AE-B842-02A9-FD3D-15FB923C0538}"/>
              </a:ext>
            </a:extLst>
          </p:cNvPr>
          <p:cNvSpPr txBox="1">
            <a:spLocks/>
          </p:cNvSpPr>
          <p:nvPr/>
        </p:nvSpPr>
        <p:spPr>
          <a:xfrm>
            <a:off x="1827366" y="2852936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VÍRUS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3F01D8E-8C53-C31A-82B0-611986302BAB}"/>
              </a:ext>
            </a:extLst>
          </p:cNvPr>
          <p:cNvSpPr txBox="1">
            <a:spLocks/>
          </p:cNvSpPr>
          <p:nvPr/>
        </p:nvSpPr>
        <p:spPr>
          <a:xfrm>
            <a:off x="1467326" y="3789040"/>
            <a:ext cx="10625499" cy="2099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VIRA-CABEÇA............................TSWV, GRSV, TCSV e CSNV (</a:t>
            </a:r>
            <a:r>
              <a:rPr lang="pt-BR" sz="2800" dirty="0" err="1">
                <a:latin typeface="Candara" panose="020E0502030303020204" pitchFamily="34" charset="0"/>
              </a:rPr>
              <a:t>Tospovirus</a:t>
            </a:r>
            <a:r>
              <a:rPr lang="pt-BR" sz="2800" dirty="0">
                <a:latin typeface="Candara" panose="020E0502030303020204" pitchFamily="34" charset="0"/>
              </a:rPr>
              <a:t>)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MOSAICO........................................................PVY e </a:t>
            </a:r>
            <a:r>
              <a:rPr lang="pt-BR" sz="2800" dirty="0" err="1">
                <a:latin typeface="Candara" panose="020E0502030303020204" pitchFamily="34" charset="0"/>
              </a:rPr>
              <a:t>PepYMV</a:t>
            </a:r>
            <a:r>
              <a:rPr lang="pt-BR" sz="2800" dirty="0">
                <a:latin typeface="Candara" panose="020E0502030303020204" pitchFamily="34" charset="0"/>
              </a:rPr>
              <a:t> (</a:t>
            </a:r>
            <a:r>
              <a:rPr lang="pt-BR" sz="2800" dirty="0" err="1">
                <a:latin typeface="Candara" panose="020E0502030303020204" pitchFamily="34" charset="0"/>
              </a:rPr>
              <a:t>Potyvirus</a:t>
            </a:r>
            <a:r>
              <a:rPr lang="pt-BR" sz="2800" dirty="0">
                <a:latin typeface="Candara" panose="020E0502030303020204" pitchFamily="34" charset="0"/>
              </a:rPr>
              <a:t>)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MOSAICO DO PEPINO................................... Mosaico do pepino – CMV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ANEL DO PIMENTÃO.....................................................................</a:t>
            </a:r>
            <a:r>
              <a:rPr lang="pt-BR" sz="2800" dirty="0" err="1">
                <a:latin typeface="Candara" panose="020E0502030303020204" pitchFamily="34" charset="0"/>
              </a:rPr>
              <a:t>PepRSV</a:t>
            </a:r>
            <a:endParaRPr lang="pt-BR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5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E721-C5F0-251A-3CA2-577D309F9550}"/>
              </a:ext>
            </a:extLst>
          </p:cNvPr>
          <p:cNvSpPr txBox="1">
            <a:spLocks/>
          </p:cNvSpPr>
          <p:nvPr/>
        </p:nvSpPr>
        <p:spPr>
          <a:xfrm>
            <a:off x="2423592" y="1988840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DOENÇAS DO PIMENTÃO</a:t>
            </a:r>
          </a:p>
          <a:p>
            <a:pPr fontAlgn="auto">
              <a:spcAft>
                <a:spcPts val="0"/>
              </a:spcAft>
            </a:pPr>
            <a:r>
              <a:rPr lang="pt-BR" sz="6000" dirty="0">
                <a:latin typeface="Candara" panose="020E0502030303020204" pitchFamily="34" charset="0"/>
              </a:rPr>
              <a:t>CAUSADAS POR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FUNGOS</a:t>
            </a:r>
          </a:p>
        </p:txBody>
      </p:sp>
      <p:pic>
        <p:nvPicPr>
          <p:cNvPr id="1026" name="Picture 2" descr="Paprika - Pimentões Coloridos, HD Png Download , Transparent Png Image -  PNGitem">
            <a:extLst>
              <a:ext uri="{FF2B5EF4-FFF2-40B4-BE49-F238E27FC236}">
                <a16:creationId xmlns:a16="http://schemas.microsoft.com/office/drawing/2014/main" id="{AFD63BA3-4019-B41F-3DF0-97F4CC6D7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8793" r="20991" b="7208"/>
          <a:stretch/>
        </p:blipFill>
        <p:spPr bwMode="auto">
          <a:xfrm>
            <a:off x="9624392" y="4005064"/>
            <a:ext cx="24210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588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Zoospo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7763" y="4365104"/>
            <a:ext cx="2635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992312" y="1451496"/>
            <a:ext cx="9360272" cy="4530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80000"/>
              </a:lnSpc>
            </a:pPr>
            <a:r>
              <a:rPr lang="en-US" dirty="0"/>
              <a:t>Principal </a:t>
            </a:r>
            <a:r>
              <a:rPr lang="en-US" dirty="0" err="1"/>
              <a:t>doença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verão</a:t>
            </a:r>
            <a:endParaRPr lang="en-US" dirty="0"/>
          </a:p>
          <a:p>
            <a:pPr>
              <a:lnSpc>
                <a:spcPct val="180000"/>
              </a:lnSpc>
            </a:pPr>
            <a:r>
              <a:rPr lang="en-US" dirty="0"/>
              <a:t>&gt; </a:t>
            </a:r>
            <a:r>
              <a:rPr lang="en-US" dirty="0" err="1"/>
              <a:t>chuvas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50% </a:t>
            </a:r>
            <a:r>
              <a:rPr lang="en-US" dirty="0" err="1"/>
              <a:t>perdas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melhores</a:t>
            </a:r>
            <a:r>
              <a:rPr lang="en-US" dirty="0"/>
              <a:t> </a:t>
            </a:r>
            <a:r>
              <a:rPr lang="en-US" dirty="0" err="1"/>
              <a:t>preços</a:t>
            </a:r>
            <a:r>
              <a:rPr lang="en-US" dirty="0"/>
              <a:t> no mercado</a:t>
            </a:r>
          </a:p>
          <a:p>
            <a:pPr>
              <a:lnSpc>
                <a:spcPct val="180000"/>
              </a:lnSpc>
            </a:pPr>
            <a:r>
              <a:rPr lang="en-US" dirty="0" err="1"/>
              <a:t>Favorecido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 &gt;&gt; 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e UR</a:t>
            </a:r>
          </a:p>
          <a:p>
            <a:pPr>
              <a:lnSpc>
                <a:spcPct val="180000"/>
              </a:lnSpc>
            </a:pPr>
            <a:r>
              <a:rPr lang="en-US" dirty="0" err="1"/>
              <a:t>Patógeno</a:t>
            </a:r>
            <a:r>
              <a:rPr lang="en-US" dirty="0"/>
              <a:t> de solo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difícil</a:t>
            </a:r>
            <a:endParaRPr lang="en-US" dirty="0"/>
          </a:p>
          <a:p>
            <a:pPr>
              <a:lnSpc>
                <a:spcPct val="180000"/>
              </a:lnSpc>
            </a:pP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protegido</a:t>
            </a:r>
            <a:r>
              <a:rPr lang="en-US" dirty="0"/>
              <a:t> </a:t>
            </a:r>
            <a:r>
              <a:rPr lang="en-US" dirty="0" err="1"/>
              <a:t>exige</a:t>
            </a:r>
            <a:r>
              <a:rPr lang="en-US" dirty="0"/>
              <a:t> </a:t>
            </a:r>
            <a:r>
              <a:rPr lang="en-US" dirty="0" err="1"/>
              <a:t>rotação</a:t>
            </a:r>
            <a:endParaRPr lang="pt-BR" dirty="0"/>
          </a:p>
          <a:p>
            <a:pPr>
              <a:lnSpc>
                <a:spcPct val="180000"/>
              </a:lnSpc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740A38-5ECD-5E37-DA88-884289191363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 do pimentão (</a:t>
            </a:r>
            <a:r>
              <a:rPr lang="pt-BR" sz="4000" i="1" dirty="0">
                <a:latin typeface="Candara" panose="020E0502030303020204" pitchFamily="34" charset="0"/>
              </a:rPr>
              <a:t>Phytophthora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FUNGOS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550133-6A19-477A-5957-A67A5435C2CE}"/>
              </a:ext>
            </a:extLst>
          </p:cNvPr>
          <p:cNvSpPr txBox="1">
            <a:spLocks/>
          </p:cNvSpPr>
          <p:nvPr/>
        </p:nvSpPr>
        <p:spPr>
          <a:xfrm>
            <a:off x="1566501" y="1052736"/>
            <a:ext cx="10427149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REQUEIMA..............................................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Phytophthora infestans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PINTA PRETA......................................................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Alternaria solani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SEPTORIA................................</a:t>
            </a:r>
            <a:r>
              <a:rPr lang="pt-BR" sz="4000" i="1" dirty="0" err="1">
                <a:latin typeface="Candara" panose="020E0502030303020204" pitchFamily="34" charset="0"/>
              </a:rPr>
              <a:t>Septoria</a:t>
            </a:r>
            <a:r>
              <a:rPr lang="pt-BR" sz="4000" i="1" dirty="0">
                <a:latin typeface="Candara" panose="020E0502030303020204" pitchFamily="34" charset="0"/>
              </a:rPr>
              <a:t> </a:t>
            </a:r>
            <a:r>
              <a:rPr lang="pt-BR" sz="4000" i="1" dirty="0" err="1">
                <a:latin typeface="Candara" panose="020E0502030303020204" pitchFamily="34" charset="0"/>
              </a:rPr>
              <a:t>lycopersici</a:t>
            </a:r>
            <a:endParaRPr lang="pt-BR" sz="4000" i="1" dirty="0">
              <a:latin typeface="Candara" panose="020E0502030303020204" pitchFamily="34" charset="0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MURCHA DE </a:t>
            </a:r>
            <a:r>
              <a:rPr lang="pt-BR" sz="4000" dirty="0" err="1">
                <a:latin typeface="Candara" panose="020E0502030303020204" pitchFamily="34" charset="0"/>
              </a:rPr>
              <a:t>FUSARIUM.</a:t>
            </a:r>
            <a:r>
              <a:rPr lang="pt-BR" sz="4000" i="1" dirty="0" err="1">
                <a:latin typeface="Candara" panose="020E0502030303020204" pitchFamily="34" charset="0"/>
              </a:rPr>
              <a:t>Fusarium</a:t>
            </a:r>
            <a:r>
              <a:rPr lang="pt-BR" sz="4000" i="1" dirty="0">
                <a:latin typeface="Candara" panose="020E0502030303020204" pitchFamily="34" charset="0"/>
              </a:rPr>
              <a:t> oxysporum </a:t>
            </a:r>
            <a:r>
              <a:rPr lang="pt-BR" sz="4000" dirty="0">
                <a:latin typeface="Candara" panose="020E0502030303020204" pitchFamily="34" charset="0"/>
              </a:rPr>
              <a:t>f. sp. </a:t>
            </a:r>
            <a:r>
              <a:rPr lang="pt-BR" sz="4000" i="1" dirty="0" err="1">
                <a:latin typeface="Candara" panose="020E0502030303020204" pitchFamily="34" charset="0"/>
              </a:rPr>
              <a:t>lycopersici</a:t>
            </a:r>
            <a:endParaRPr lang="pt-BR" sz="4000" i="1" dirty="0">
              <a:latin typeface="Candara" panose="020E0502030303020204" pitchFamily="34" charset="0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MURCHA DE VERTICILIUM............................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Verticillium dahliae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OÍDIOS.................................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Oidiopsis sicula / Oidium lycopersici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PODRIDÃO BRANCA..........................................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Sclerotium rolfsii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MOFO BRANCO......................................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Sclerotinia sclerotiorum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ESTENFILIO.............................</a:t>
            </a:r>
            <a:r>
              <a:rPr lang="pt-BR" sz="4000" i="1" dirty="0">
                <a:latin typeface="Candara" panose="020E0502030303020204" pitchFamily="34" charset="0"/>
              </a:rPr>
              <a:t>Stemphylium solani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MOFO CINZENTO................................................</a:t>
            </a:r>
            <a:r>
              <a:rPr lang="pt-BR" sz="4000" i="1" dirty="0" err="1">
                <a:latin typeface="Candara" panose="020E0502030303020204" pitchFamily="34" charset="0"/>
              </a:rPr>
              <a:t>Botrytis</a:t>
            </a:r>
            <a:r>
              <a:rPr lang="pt-BR" sz="4000" i="1" dirty="0">
                <a:latin typeface="Candara" panose="020E0502030303020204" pitchFamily="34" charset="0"/>
              </a:rPr>
              <a:t> </a:t>
            </a:r>
            <a:r>
              <a:rPr lang="pt-BR" sz="4000" i="1" dirty="0" err="1">
                <a:latin typeface="Candara" panose="020E0502030303020204" pitchFamily="34" charset="0"/>
              </a:rPr>
              <a:t>cinerea</a:t>
            </a:r>
            <a:endParaRPr lang="pt-BR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207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2" descr="fotografia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719262"/>
            <a:ext cx="5472112" cy="341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7763" name="Picture 10" descr="fotografia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3212976"/>
            <a:ext cx="5435600" cy="327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2C1951-5243-6A88-A915-F3C4C7B0DC15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 do pimentão (</a:t>
            </a:r>
            <a:r>
              <a:rPr lang="pt-BR" sz="4000" i="1" dirty="0">
                <a:latin typeface="Candara" panose="020E0502030303020204" pitchFamily="34" charset="0"/>
              </a:rPr>
              <a:t>Phytophthora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fotografia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1190084"/>
            <a:ext cx="4968875" cy="304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8787" name="Picture 5" descr="peppe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1781428"/>
            <a:ext cx="3255962" cy="489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8788" name="Picture 6" descr="P_capsicisul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6" y="4294246"/>
            <a:ext cx="4124562" cy="2384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107A1E-C6C8-A2A4-5209-0A82E8544980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 do pimentão (</a:t>
            </a:r>
            <a:r>
              <a:rPr lang="pt-BR" sz="4000" i="1" dirty="0">
                <a:latin typeface="Candara" panose="020E0502030303020204" pitchFamily="34" charset="0"/>
              </a:rPr>
              <a:t>Phytophthora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59496" y="1379641"/>
            <a:ext cx="10225136" cy="4825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b="1" dirty="0"/>
              <a:t>CONTROLE</a:t>
            </a:r>
          </a:p>
          <a:p>
            <a:pPr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plantios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períodos</a:t>
            </a:r>
            <a:r>
              <a:rPr lang="en-US" dirty="0"/>
              <a:t> </a:t>
            </a:r>
            <a:r>
              <a:rPr lang="en-US" dirty="0" err="1"/>
              <a:t>quentes</a:t>
            </a:r>
            <a:r>
              <a:rPr lang="en-US" dirty="0"/>
              <a:t> e </a:t>
            </a:r>
            <a:r>
              <a:rPr lang="en-US" dirty="0" err="1"/>
              <a:t>úmidos</a:t>
            </a:r>
            <a:r>
              <a:rPr lang="en-US" dirty="0"/>
              <a:t> do </a:t>
            </a:r>
            <a:r>
              <a:rPr lang="en-US" dirty="0" err="1"/>
              <a:t>ano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 err="1"/>
              <a:t>Evitar</a:t>
            </a:r>
            <a:r>
              <a:rPr lang="en-US" dirty="0"/>
              <a:t> solos mal </a:t>
            </a:r>
            <a:r>
              <a:rPr lang="en-US" dirty="0" err="1"/>
              <a:t>drenados</a:t>
            </a:r>
            <a:r>
              <a:rPr lang="en-US" dirty="0"/>
              <a:t> e com </a:t>
            </a:r>
            <a:r>
              <a:rPr lang="pt-BR" dirty="0"/>
              <a:t>encharcamento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mudas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substrato</a:t>
            </a:r>
            <a:endParaRPr lang="en-US" dirty="0"/>
          </a:p>
          <a:p>
            <a:pPr>
              <a:defRPr/>
            </a:pPr>
            <a:r>
              <a:rPr lang="en-US" dirty="0" err="1"/>
              <a:t>Manejo</a:t>
            </a:r>
            <a:r>
              <a:rPr lang="en-US" dirty="0"/>
              <a:t> </a:t>
            </a:r>
            <a:r>
              <a:rPr lang="en-US" dirty="0" err="1"/>
              <a:t>adequado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irrigação</a:t>
            </a:r>
            <a:endParaRPr lang="en-US" dirty="0"/>
          </a:p>
          <a:p>
            <a:pPr>
              <a:defRPr/>
            </a:pPr>
            <a:r>
              <a:rPr lang="en-US" dirty="0" err="1"/>
              <a:t>Rotação</a:t>
            </a:r>
            <a:r>
              <a:rPr lang="en-US" dirty="0"/>
              <a:t> de </a:t>
            </a:r>
            <a:r>
              <a:rPr lang="en-US" dirty="0" err="1"/>
              <a:t>culturas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gramíneas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cucurbitáceas</a:t>
            </a:r>
            <a:endParaRPr lang="en-US" dirty="0"/>
          </a:p>
          <a:p>
            <a:pPr>
              <a:defRPr/>
            </a:pPr>
            <a:r>
              <a:rPr lang="en-US" dirty="0" err="1"/>
              <a:t>Enxertia</a:t>
            </a:r>
            <a:r>
              <a:rPr lang="en-US" dirty="0"/>
              <a:t> (estufa)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porta-</a:t>
            </a:r>
            <a:r>
              <a:rPr lang="en-US" dirty="0" err="1"/>
              <a:t>enxerto</a:t>
            </a:r>
            <a:r>
              <a:rPr lang="en-US" dirty="0"/>
              <a:t> F1 Silver</a:t>
            </a:r>
          </a:p>
          <a:p>
            <a:pPr>
              <a:defRPr/>
            </a:pPr>
            <a:r>
              <a:rPr lang="en-US" dirty="0" err="1"/>
              <a:t>Uso</a:t>
            </a:r>
            <a:r>
              <a:rPr lang="en-US" dirty="0"/>
              <a:t> de F1 “</a:t>
            </a:r>
            <a:r>
              <a:rPr lang="en-US" dirty="0" err="1"/>
              <a:t>tolerante</a:t>
            </a:r>
            <a:r>
              <a:rPr lang="en-US" dirty="0"/>
              <a:t>”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R x 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57D43A-0A46-B7F0-18CC-417ACAB9918F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 do pimentão (</a:t>
            </a:r>
            <a:r>
              <a:rPr lang="pt-BR" sz="4000" i="1" dirty="0">
                <a:latin typeface="Candara" panose="020E0502030303020204" pitchFamily="34" charset="0"/>
              </a:rPr>
              <a:t>Phytophthora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7D43A-0A46-B7F0-18CC-417ACAB9918F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FUNGICIDAS REGISTRADOS</a:t>
            </a:r>
            <a:endParaRPr lang="es-ES" sz="40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Requeima do pimentão (</a:t>
            </a:r>
            <a:r>
              <a:rPr lang="pt-BR" sz="4000" i="1" dirty="0">
                <a:latin typeface="Candara" panose="020E0502030303020204" pitchFamily="34" charset="0"/>
              </a:rPr>
              <a:t>Phytophthora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980DDEC-1354-758A-F202-CAD28BCF1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08845"/>
              </p:ext>
            </p:extLst>
          </p:nvPr>
        </p:nvGraphicFramePr>
        <p:xfrm>
          <a:off x="2099556" y="1518280"/>
          <a:ext cx="8928992" cy="3315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Hidróxido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oxicloreto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fenamidona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Cloridrato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propamocarbe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Mancozebe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oxicloreto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80579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hidróxido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mancozebe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oxicloreto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064876"/>
                  </a:ext>
                </a:extLst>
              </a:tr>
              <a:tr h="132576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clorotalonil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difenoconazol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Dimetomorfe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50910"/>
                  </a:ext>
                </a:extLst>
              </a:tr>
              <a:tr h="198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cimoxanil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zoxamida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fluopicolide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Cloridrato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propamocarbe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090349"/>
                  </a:ext>
                </a:extLst>
              </a:tr>
              <a:tr h="265152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óxido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cuproso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clorotalonil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cymoxanil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71736"/>
                  </a:ext>
                </a:extLst>
              </a:tr>
              <a:tr h="185112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famoxadona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Oxatiapiprolim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sulfato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25063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217B9B-0A88-3D75-7DBB-65C80419C7A5}"/>
              </a:ext>
            </a:extLst>
          </p:cNvPr>
          <p:cNvSpPr/>
          <p:nvPr/>
        </p:nvSpPr>
        <p:spPr>
          <a:xfrm>
            <a:off x="9912424" y="4797152"/>
            <a:ext cx="1512168" cy="720080"/>
          </a:xfrm>
          <a:prstGeom prst="rect">
            <a:avLst/>
          </a:prstGeom>
          <a:solidFill>
            <a:srgbClr val="009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40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6580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847528" y="1319731"/>
            <a:ext cx="91440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Campo e estufa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Estufa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&gt; </a:t>
            </a:r>
            <a:r>
              <a:rPr lang="en-US" dirty="0" err="1"/>
              <a:t>problemas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Tomate e </a:t>
            </a:r>
            <a:r>
              <a:rPr lang="en-US" dirty="0" err="1"/>
              <a:t>feijão-vagem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hospedeiras</a:t>
            </a:r>
            <a:r>
              <a:rPr lang="en-US" dirty="0"/>
              <a:t> do fungo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&gt;&gt; 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e UR</a:t>
            </a:r>
          </a:p>
          <a:p>
            <a:pPr>
              <a:lnSpc>
                <a:spcPct val="150000"/>
              </a:lnSpc>
              <a:defRPr/>
            </a:pPr>
            <a:r>
              <a:rPr lang="en-US" dirty="0" err="1"/>
              <a:t>Escleródios</a:t>
            </a:r>
            <a:r>
              <a:rPr lang="en-US" dirty="0"/>
              <a:t> </a:t>
            </a:r>
            <a:r>
              <a:rPr lang="en-US" dirty="0" err="1"/>
              <a:t>permanecem</a:t>
            </a:r>
            <a:r>
              <a:rPr lang="en-US" dirty="0"/>
              <a:t> no solo </a:t>
            </a:r>
            <a:r>
              <a:rPr lang="en-US" dirty="0" err="1"/>
              <a:t>por</a:t>
            </a:r>
            <a:r>
              <a:rPr lang="en-US" dirty="0"/>
              <a:t> 15 </a:t>
            </a:r>
            <a:r>
              <a:rPr lang="en-US" dirty="0" err="1"/>
              <a:t>anos</a:t>
            </a:r>
            <a:r>
              <a:rPr lang="en-US" dirty="0"/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err="1"/>
              <a:t>Difícil</a:t>
            </a:r>
            <a:r>
              <a:rPr lang="en-US" dirty="0"/>
              <a:t> </a:t>
            </a:r>
            <a:r>
              <a:rPr lang="en-US" dirty="0" err="1"/>
              <a:t>controle</a:t>
            </a:r>
            <a:endParaRPr lang="pt-BR" dirty="0"/>
          </a:p>
          <a:p>
            <a:pPr>
              <a:lnSpc>
                <a:spcPct val="150000"/>
              </a:lnSpc>
              <a:defRPr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1D12B1-5DC8-3488-C1C1-C1BE8914A904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Murcha de esclerócio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fotografia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0121" y="1270348"/>
            <a:ext cx="4383087" cy="532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859" name="Picture 5" descr="fotografia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1" y="1268760"/>
            <a:ext cx="4452938" cy="532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AD6E9A-D962-F696-D976-629896E031C4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Murcha de esclerócio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fotografia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3623075"/>
            <a:ext cx="5219700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883" name="Picture 5" descr="S_rolfs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9" y="985838"/>
            <a:ext cx="4824413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884" name="Text Box 6"/>
          <p:cNvSpPr txBox="1">
            <a:spLocks noChangeArrowheads="1"/>
          </p:cNvSpPr>
          <p:nvPr/>
        </p:nvSpPr>
        <p:spPr bwMode="auto">
          <a:xfrm>
            <a:off x="7535864" y="1557339"/>
            <a:ext cx="280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pt-BR" sz="20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2885" name="Line 8"/>
          <p:cNvSpPr>
            <a:spLocks noChangeShapeType="1"/>
          </p:cNvSpPr>
          <p:nvPr/>
        </p:nvSpPr>
        <p:spPr bwMode="auto">
          <a:xfrm flipH="1">
            <a:off x="8362951" y="2781301"/>
            <a:ext cx="828675" cy="23034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2886" name="Text Box 9"/>
          <p:cNvSpPr txBox="1">
            <a:spLocks noChangeArrowheads="1"/>
          </p:cNvSpPr>
          <p:nvPr/>
        </p:nvSpPr>
        <p:spPr bwMode="auto">
          <a:xfrm>
            <a:off x="8472488" y="2420939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/>
              <a:t>Escleródios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3C392C-6F50-2BCA-1A87-959FBD6DD93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Murcha de esclerócio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03512" y="1085574"/>
            <a:ext cx="9859462" cy="499745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b="1" dirty="0"/>
              <a:t>CONTROLE</a:t>
            </a:r>
          </a:p>
          <a:p>
            <a:pPr>
              <a:lnSpc>
                <a:spcPct val="13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com </a:t>
            </a:r>
            <a:r>
              <a:rPr lang="en-US" dirty="0" err="1"/>
              <a:t>histórico</a:t>
            </a:r>
            <a:r>
              <a:rPr lang="en-US" dirty="0"/>
              <a:t> da </a:t>
            </a:r>
            <a:r>
              <a:rPr lang="en-US" dirty="0" err="1"/>
              <a:t>doença</a:t>
            </a:r>
            <a:r>
              <a:rPr lang="en-US" dirty="0"/>
              <a:t> (</a:t>
            </a:r>
            <a:r>
              <a:rPr lang="en-US" dirty="0" err="1"/>
              <a:t>tomate</a:t>
            </a:r>
            <a:r>
              <a:rPr lang="en-US" dirty="0"/>
              <a:t> + </a:t>
            </a:r>
            <a:r>
              <a:rPr lang="en-US" dirty="0" err="1"/>
              <a:t>feijão</a:t>
            </a:r>
            <a:r>
              <a:rPr lang="en-US" dirty="0"/>
              <a:t>)</a:t>
            </a:r>
          </a:p>
          <a:p>
            <a:pPr>
              <a:lnSpc>
                <a:spcPct val="13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solos mal </a:t>
            </a:r>
            <a:r>
              <a:rPr lang="en-US" dirty="0" err="1"/>
              <a:t>drenados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verão</a:t>
            </a:r>
            <a:endParaRPr lang="en-US" dirty="0"/>
          </a:p>
          <a:p>
            <a:pPr>
              <a:lnSpc>
                <a:spcPct val="13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“mulch” </a:t>
            </a:r>
            <a:r>
              <a:rPr lang="en-US" dirty="0" err="1"/>
              <a:t>preto</a:t>
            </a:r>
            <a:r>
              <a:rPr lang="en-US" dirty="0"/>
              <a:t> no </a:t>
            </a:r>
            <a:r>
              <a:rPr lang="en-US" dirty="0" err="1"/>
              <a:t>verão</a:t>
            </a:r>
            <a:endParaRPr lang="en-US" dirty="0"/>
          </a:p>
          <a:p>
            <a:pPr lvl="1">
              <a:lnSpc>
                <a:spcPct val="130000"/>
              </a:lnSpc>
              <a:defRPr/>
            </a:pPr>
            <a:r>
              <a:rPr lang="en-US" dirty="0"/>
              <a:t>&gt;&gt; 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do solo e &gt;&gt;&gt; </a:t>
            </a:r>
            <a:r>
              <a:rPr lang="en-US" dirty="0" err="1"/>
              <a:t>doença</a:t>
            </a:r>
            <a:endParaRPr lang="en-US" dirty="0"/>
          </a:p>
          <a:p>
            <a:pPr lvl="1">
              <a:lnSpc>
                <a:spcPct val="130000"/>
              </a:lnSpc>
              <a:defRPr/>
            </a:pPr>
            <a:r>
              <a:rPr lang="en-US" dirty="0"/>
              <a:t>Usar “mulch” </a:t>
            </a:r>
            <a:r>
              <a:rPr lang="en-US" dirty="0" err="1"/>
              <a:t>prateado</a:t>
            </a:r>
            <a:r>
              <a:rPr lang="en-US" dirty="0"/>
              <a:t> (</a:t>
            </a:r>
            <a:r>
              <a:rPr lang="en-US" dirty="0" err="1"/>
              <a:t>acima</a:t>
            </a:r>
            <a:r>
              <a:rPr lang="en-US" dirty="0"/>
              <a:t>)  x  </a:t>
            </a:r>
            <a:r>
              <a:rPr lang="en-US" dirty="0" err="1"/>
              <a:t>preto</a:t>
            </a:r>
            <a:r>
              <a:rPr lang="en-US" dirty="0"/>
              <a:t>  (</a:t>
            </a:r>
            <a:r>
              <a:rPr lang="en-US" dirty="0" err="1"/>
              <a:t>abaixo</a:t>
            </a:r>
            <a:r>
              <a:rPr lang="en-US" dirty="0"/>
              <a:t>)</a:t>
            </a:r>
          </a:p>
          <a:p>
            <a:pPr lvl="2">
              <a:lnSpc>
                <a:spcPct val="130000"/>
              </a:lnSpc>
              <a:defRPr/>
            </a:pPr>
            <a:r>
              <a:rPr lang="en-US" dirty="0" err="1"/>
              <a:t>Diminui</a:t>
            </a:r>
            <a:r>
              <a:rPr lang="en-US" dirty="0"/>
              <a:t> 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e </a:t>
            </a:r>
            <a:r>
              <a:rPr lang="en-US" dirty="0" err="1"/>
              <a:t>repele</a:t>
            </a:r>
            <a:r>
              <a:rPr lang="en-US" dirty="0"/>
              <a:t> </a:t>
            </a:r>
            <a:r>
              <a:rPr lang="en-US" dirty="0" err="1"/>
              <a:t>pragas</a:t>
            </a:r>
            <a:endParaRPr lang="en-US" dirty="0"/>
          </a:p>
          <a:p>
            <a:pPr>
              <a:lnSpc>
                <a:spcPct val="130000"/>
              </a:lnSpc>
              <a:defRPr/>
            </a:pP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de </a:t>
            </a:r>
            <a:r>
              <a:rPr lang="en-US" dirty="0" err="1"/>
              <a:t>cultura</a:t>
            </a:r>
            <a:endParaRPr lang="en-US" dirty="0"/>
          </a:p>
          <a:p>
            <a:pPr>
              <a:lnSpc>
                <a:spcPct val="130000"/>
              </a:lnSpc>
              <a:defRPr/>
            </a:pPr>
            <a:r>
              <a:rPr lang="en-US" dirty="0" err="1"/>
              <a:t>Rotação</a:t>
            </a:r>
            <a:r>
              <a:rPr lang="en-US" dirty="0"/>
              <a:t> (3 </a:t>
            </a:r>
            <a:r>
              <a:rPr lang="en-US" dirty="0" err="1"/>
              <a:t>anos</a:t>
            </a:r>
            <a:r>
              <a:rPr lang="en-US" dirty="0"/>
              <a:t>) com </a:t>
            </a:r>
            <a:r>
              <a:rPr lang="en-US" dirty="0" err="1"/>
              <a:t>gramíneas</a:t>
            </a:r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13141E-7270-8F6D-1306-AAB0CDF15DC4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Murcha de esclerócio (</a:t>
            </a:r>
            <a:r>
              <a:rPr lang="pt-BR" i="1" dirty="0">
                <a:latin typeface="Candara" panose="020E0502030303020204" pitchFamily="34" charset="0"/>
              </a:rPr>
              <a:t>Sclerotium rolfsii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847528" y="1268760"/>
            <a:ext cx="9433048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90000"/>
              </a:lnSpc>
              <a:defRPr/>
            </a:pPr>
            <a:r>
              <a:rPr lang="en-US" dirty="0" err="1"/>
              <a:t>Comum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quentes</a:t>
            </a:r>
            <a:endParaRPr lang="en-US" dirty="0"/>
          </a:p>
          <a:p>
            <a:pPr>
              <a:lnSpc>
                <a:spcPct val="190000"/>
              </a:lnSpc>
              <a:defRPr/>
            </a:pPr>
            <a:r>
              <a:rPr lang="en-US" dirty="0"/>
              <a:t>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&gt;&gt; 25 ºC e 90% UR</a:t>
            </a:r>
          </a:p>
          <a:p>
            <a:pPr>
              <a:lnSpc>
                <a:spcPct val="190000"/>
              </a:lnSpc>
              <a:defRPr/>
            </a:pPr>
            <a:r>
              <a:rPr lang="en-US" dirty="0" err="1"/>
              <a:t>Plantas</a:t>
            </a:r>
            <a:r>
              <a:rPr lang="en-US" dirty="0"/>
              <a:t> mal </a:t>
            </a:r>
            <a:r>
              <a:rPr lang="en-US" dirty="0" err="1"/>
              <a:t>nutridas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+</a:t>
            </a:r>
            <a:r>
              <a:rPr lang="en-US" dirty="0"/>
              <a:t> </a:t>
            </a:r>
            <a:r>
              <a:rPr lang="en-US" dirty="0" err="1"/>
              <a:t>afetadas</a:t>
            </a:r>
            <a:endParaRPr lang="en-US" dirty="0"/>
          </a:p>
          <a:p>
            <a:pPr>
              <a:lnSpc>
                <a:spcPct val="190000"/>
              </a:lnSpc>
              <a:defRPr/>
            </a:pPr>
            <a:r>
              <a:rPr lang="en-US" dirty="0" err="1"/>
              <a:t>Transmitida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sementes</a:t>
            </a:r>
            <a:endParaRPr lang="en-US" dirty="0"/>
          </a:p>
          <a:p>
            <a:pPr>
              <a:lnSpc>
                <a:spcPct val="190000"/>
              </a:lnSpc>
              <a:defRPr/>
            </a:pPr>
            <a:r>
              <a:rPr lang="en-US" dirty="0"/>
              <a:t>Estufa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incidência</a:t>
            </a:r>
            <a:r>
              <a:rPr lang="en-US" dirty="0"/>
              <a:t> (</a:t>
            </a:r>
            <a:r>
              <a:rPr lang="en-US" dirty="0" err="1"/>
              <a:t>irrigação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gotejo</a:t>
            </a:r>
            <a:r>
              <a:rPr lang="en-US" dirty="0"/>
              <a:t>)</a:t>
            </a:r>
            <a:endParaRPr lang="pt-BR" dirty="0"/>
          </a:p>
          <a:p>
            <a:pPr>
              <a:lnSpc>
                <a:spcPct val="190000"/>
              </a:lnSpc>
              <a:defRPr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C5F248-B28D-FA37-DDC5-4835208AD6A2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Mancha de cercóspora (</a:t>
            </a:r>
            <a:r>
              <a:rPr lang="pt-BR" i="1" dirty="0">
                <a:latin typeface="Candara" panose="020E0502030303020204" pitchFamily="34" charset="0"/>
              </a:rPr>
              <a:t>Cercospora capsici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6" descr="fotografia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9546" y="3452814"/>
            <a:ext cx="5181466" cy="3117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5" name="Picture 7" descr="fotografia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196752"/>
            <a:ext cx="5543550" cy="333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1BA571-9305-90D5-1028-B96356378748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Mancha de cercóspora (</a:t>
            </a:r>
            <a:r>
              <a:rPr lang="pt-BR" i="1" dirty="0">
                <a:latin typeface="Candara" panose="020E0502030303020204" pitchFamily="34" charset="0"/>
              </a:rPr>
              <a:t>Cercospora capsici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1D35-56EE-B6B8-9079-1AB603A0BDB9}"/>
              </a:ext>
            </a:extLst>
          </p:cNvPr>
          <p:cNvSpPr txBox="1">
            <a:spLocks/>
          </p:cNvSpPr>
          <p:nvPr/>
        </p:nvSpPr>
        <p:spPr>
          <a:xfrm>
            <a:off x="1775520" y="18864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800" dirty="0">
                <a:latin typeface="Candara" panose="020E0502030303020204" pitchFamily="34" charset="0"/>
              </a:rPr>
              <a:t>DOENÇAS CAUSADAS POR BACTÉRIAS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550133-6A19-477A-5957-A67A5435C2CE}"/>
              </a:ext>
            </a:extLst>
          </p:cNvPr>
          <p:cNvSpPr txBox="1">
            <a:spLocks/>
          </p:cNvSpPr>
          <p:nvPr/>
        </p:nvSpPr>
        <p:spPr>
          <a:xfrm>
            <a:off x="1467326" y="1280459"/>
            <a:ext cx="10625499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CANCRO BACTERIANO.............................................................</a:t>
            </a:r>
            <a:r>
              <a:rPr lang="pt-BR" sz="2800" i="1" dirty="0">
                <a:latin typeface="Candara" panose="020E0502030303020204" pitchFamily="34" charset="0"/>
              </a:rPr>
              <a:t>Clavibacter michiganensis </a:t>
            </a:r>
            <a:r>
              <a:rPr lang="pt-BR" sz="2800" dirty="0">
                <a:latin typeface="Candara" panose="020E0502030303020204" pitchFamily="34" charset="0"/>
              </a:rPr>
              <a:t>subsp</a:t>
            </a:r>
            <a:r>
              <a:rPr lang="pt-BR" sz="2800" i="1" dirty="0">
                <a:latin typeface="Candara" panose="020E0502030303020204" pitchFamily="34" charset="0"/>
              </a:rPr>
              <a:t>. michiganensis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TALO OCO / CANELA PRETA / ERWÍNIA..........................</a:t>
            </a:r>
            <a:r>
              <a:rPr lang="pt-BR" sz="2800" i="1" dirty="0">
                <a:latin typeface="Candara" panose="020E0502030303020204" pitchFamily="34" charset="0"/>
              </a:rPr>
              <a:t>Pectobacterium </a:t>
            </a:r>
            <a:r>
              <a:rPr lang="pt-BR" sz="2800" i="1" dirty="0" err="1">
                <a:latin typeface="Candara" panose="020E0502030303020204" pitchFamily="34" charset="0"/>
              </a:rPr>
              <a:t>carotovorum</a:t>
            </a:r>
            <a:r>
              <a:rPr lang="pt-BR" sz="2800" i="1" dirty="0">
                <a:latin typeface="Candara" panose="020E0502030303020204" pitchFamily="34" charset="0"/>
              </a:rPr>
              <a:t> </a:t>
            </a:r>
            <a:r>
              <a:rPr lang="pt-BR" sz="2800" dirty="0">
                <a:latin typeface="Candara" panose="020E0502030303020204" pitchFamily="34" charset="0"/>
              </a:rPr>
              <a:t>subsp. </a:t>
            </a:r>
            <a:r>
              <a:rPr lang="pt-BR" sz="2800" i="1" dirty="0" err="1">
                <a:latin typeface="Candara" panose="020E0502030303020204" pitchFamily="34" charset="0"/>
              </a:rPr>
              <a:t>carotovorum</a:t>
            </a:r>
            <a:endParaRPr lang="pt-BR" sz="2800" i="1" dirty="0">
              <a:latin typeface="Candara" panose="020E0502030303020204" pitchFamily="34" charset="0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MURCHA BACTERIANA.......................................</a:t>
            </a:r>
            <a:r>
              <a:rPr lang="pt-BR" sz="2800" i="1" dirty="0">
                <a:latin typeface="Candara" panose="020E0502030303020204" pitchFamily="34" charset="0"/>
              </a:rPr>
              <a:t>Ralstonia solanacearum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MANCHA BACTERIANA...............................................</a:t>
            </a:r>
            <a:r>
              <a:rPr lang="pt-BR" sz="2800" i="1" dirty="0">
                <a:latin typeface="Candara" panose="020E0502030303020204" pitchFamily="34" charset="0"/>
              </a:rPr>
              <a:t>Xanthomonas </a:t>
            </a:r>
            <a:r>
              <a:rPr lang="pt-BR" sz="2800" dirty="0">
                <a:latin typeface="Candara" panose="020E0502030303020204" pitchFamily="34" charset="0"/>
              </a:rPr>
              <a:t>spp.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PINTA BACTERIANA...........................</a:t>
            </a:r>
            <a:r>
              <a:rPr lang="pt-BR" sz="2800" i="1" dirty="0">
                <a:latin typeface="Candara" panose="020E0502030303020204" pitchFamily="34" charset="0"/>
              </a:rPr>
              <a:t>Pseudomonas syringae </a:t>
            </a:r>
            <a:r>
              <a:rPr lang="pt-BR" sz="2800" dirty="0">
                <a:latin typeface="Candara" panose="020E0502030303020204" pitchFamily="34" charset="0"/>
              </a:rPr>
              <a:t>pv. </a:t>
            </a:r>
            <a:r>
              <a:rPr lang="pt-BR" sz="2800" i="1" dirty="0">
                <a:latin typeface="Candara" panose="020E0502030303020204" pitchFamily="34" charset="0"/>
              </a:rPr>
              <a:t>tomato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latin typeface="Candara" panose="020E0502030303020204" pitchFamily="34" charset="0"/>
              </a:rPr>
              <a:t>NECROSE DA MEDULA.......................................</a:t>
            </a:r>
            <a:r>
              <a:rPr lang="pt-BR" sz="2800" i="1" dirty="0">
                <a:latin typeface="Candara" panose="020E0502030303020204" pitchFamily="34" charset="0"/>
              </a:rPr>
              <a:t>Pseudomonas corrugata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endParaRPr lang="pt-BR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314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03512" y="1057109"/>
            <a:ext cx="10344361" cy="5257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40000"/>
              </a:lnSpc>
              <a:buNone/>
              <a:defRPr/>
            </a:pPr>
            <a:r>
              <a:rPr lang="en-US" b="1" dirty="0"/>
              <a:t>CONTROLE</a:t>
            </a:r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Semente</a:t>
            </a:r>
            <a:r>
              <a:rPr lang="en-US" dirty="0"/>
              <a:t> de </a:t>
            </a:r>
            <a:r>
              <a:rPr lang="en-US" dirty="0" err="1"/>
              <a:t>qualidade</a:t>
            </a:r>
            <a:r>
              <a:rPr lang="en-US" dirty="0"/>
              <a:t> </a:t>
            </a:r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plantio</a:t>
            </a:r>
            <a:r>
              <a:rPr lang="en-US" dirty="0"/>
              <a:t> </a:t>
            </a:r>
            <a:r>
              <a:rPr lang="en-US" dirty="0" err="1"/>
              <a:t>próximo</a:t>
            </a:r>
            <a:r>
              <a:rPr lang="en-US" dirty="0"/>
              <a:t> a </a:t>
            </a:r>
            <a:r>
              <a:rPr lang="en-US" dirty="0" err="1"/>
              <a:t>culturas</a:t>
            </a:r>
            <a:r>
              <a:rPr lang="en-US" dirty="0"/>
              <a:t> </a:t>
            </a:r>
            <a:r>
              <a:rPr lang="en-US" dirty="0" err="1"/>
              <a:t>velhas</a:t>
            </a:r>
            <a:endParaRPr lang="en-US" dirty="0"/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Adubação</a:t>
            </a:r>
            <a:r>
              <a:rPr lang="en-US" dirty="0"/>
              <a:t> </a:t>
            </a:r>
            <a:r>
              <a:rPr lang="en-US" dirty="0" err="1"/>
              <a:t>balanceada</a:t>
            </a:r>
            <a:endParaRPr lang="en-US" dirty="0"/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excesso</a:t>
            </a:r>
            <a:r>
              <a:rPr lang="en-US" dirty="0"/>
              <a:t> de </a:t>
            </a:r>
            <a:r>
              <a:rPr lang="en-US" dirty="0" err="1"/>
              <a:t>irrigação</a:t>
            </a:r>
            <a:endParaRPr lang="en-US" dirty="0"/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de </a:t>
            </a:r>
            <a:r>
              <a:rPr lang="en-US" dirty="0" err="1"/>
              <a:t>cultura</a:t>
            </a:r>
            <a:r>
              <a:rPr lang="en-US" dirty="0"/>
              <a:t> </a:t>
            </a:r>
          </a:p>
          <a:p>
            <a:pPr>
              <a:lnSpc>
                <a:spcPct val="140000"/>
              </a:lnSpc>
              <a:defRPr/>
            </a:pPr>
            <a:r>
              <a:rPr lang="en-US" dirty="0" err="1"/>
              <a:t>Rotação</a:t>
            </a:r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C287CB-9930-3ADC-DCA5-D445EB0A112F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Mancha de cercóspora (</a:t>
            </a:r>
            <a:r>
              <a:rPr lang="pt-BR" i="1" dirty="0">
                <a:latin typeface="Candara" panose="020E0502030303020204" pitchFamily="34" charset="0"/>
              </a:rPr>
              <a:t>Cercospora capsici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7D43A-0A46-B7F0-18CC-417ACAB9918F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FUNGICIDAS REGISTRADOS</a:t>
            </a:r>
            <a:endParaRPr lang="es-ES" sz="40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cercóspora (</a:t>
            </a:r>
            <a:r>
              <a:rPr lang="pt-BR" sz="4000" i="1" dirty="0">
                <a:latin typeface="Candara" panose="020E0502030303020204" pitchFamily="34" charset="0"/>
              </a:rPr>
              <a:t>Cercospora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980DDEC-1354-758A-F202-CAD28BCF1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567709"/>
              </p:ext>
            </p:extLst>
          </p:nvPr>
        </p:nvGraphicFramePr>
        <p:xfrm>
          <a:off x="2099556" y="2526043"/>
          <a:ext cx="8928992" cy="1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difenoconazol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mancozebe</a:t>
                      </a:r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217B9B-0A88-3D75-7DBB-65C80419C7A5}"/>
              </a:ext>
            </a:extLst>
          </p:cNvPr>
          <p:cNvSpPr/>
          <p:nvPr/>
        </p:nvSpPr>
        <p:spPr>
          <a:xfrm>
            <a:off x="10056440" y="3933056"/>
            <a:ext cx="1512168" cy="720080"/>
          </a:xfrm>
          <a:prstGeom prst="rect">
            <a:avLst/>
          </a:prstGeom>
          <a:solidFill>
            <a:srgbClr val="009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28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5294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703512" y="1340768"/>
            <a:ext cx="10297144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20000"/>
              </a:lnSpc>
              <a:defRPr/>
            </a:pPr>
            <a:r>
              <a:rPr lang="en-US" dirty="0" err="1"/>
              <a:t>Importância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frutos</a:t>
            </a:r>
            <a:r>
              <a:rPr lang="en-US" dirty="0"/>
              <a:t> (campo e </a:t>
            </a:r>
            <a:r>
              <a:rPr lang="en-US" dirty="0" err="1"/>
              <a:t>pós-colheita</a:t>
            </a:r>
            <a:r>
              <a:rPr lang="en-US" dirty="0"/>
              <a:t>)</a:t>
            </a:r>
          </a:p>
          <a:p>
            <a:pPr>
              <a:lnSpc>
                <a:spcPct val="220000"/>
              </a:lnSpc>
              <a:defRPr/>
            </a:pPr>
            <a:r>
              <a:rPr lang="en-US" dirty="0" err="1"/>
              <a:t>Verão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&gt;&gt; </a:t>
            </a:r>
            <a:r>
              <a:rPr lang="en-US" dirty="0" err="1"/>
              <a:t>chuvas</a:t>
            </a:r>
            <a:r>
              <a:rPr lang="en-US" dirty="0"/>
              <a:t> (100 mm/</a:t>
            </a:r>
            <a:r>
              <a:rPr lang="en-US" dirty="0" err="1"/>
              <a:t>dia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&gt;&gt;&gt; </a:t>
            </a:r>
            <a:r>
              <a:rPr lang="en-US" dirty="0" err="1"/>
              <a:t>incidência</a:t>
            </a:r>
            <a:endParaRPr lang="en-US" dirty="0"/>
          </a:p>
          <a:p>
            <a:pPr>
              <a:lnSpc>
                <a:spcPct val="220000"/>
              </a:lnSpc>
              <a:defRPr/>
            </a:pPr>
            <a:r>
              <a:rPr lang="en-US" dirty="0"/>
              <a:t> &gt;&gt;&gt; </a:t>
            </a:r>
            <a:r>
              <a:rPr lang="en-US" dirty="0" err="1"/>
              <a:t>perdas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100% </a:t>
            </a:r>
            <a:r>
              <a:rPr lang="en-US" dirty="0" err="1">
                <a:sym typeface="Wingdings" pitchFamily="2" charset="2"/>
              </a:rPr>
              <a:t>frutos</a:t>
            </a:r>
            <a:endParaRPr lang="en-US" dirty="0"/>
          </a:p>
          <a:p>
            <a:pPr>
              <a:lnSpc>
                <a:spcPct val="220000"/>
              </a:lnSpc>
              <a:defRPr/>
            </a:pP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químico</a:t>
            </a:r>
            <a:r>
              <a:rPr lang="en-US" dirty="0"/>
              <a:t> é </a:t>
            </a:r>
            <a:r>
              <a:rPr lang="en-US" dirty="0" err="1"/>
              <a:t>difícil</a:t>
            </a:r>
            <a:endParaRPr lang="en-US" dirty="0"/>
          </a:p>
          <a:p>
            <a:pPr>
              <a:lnSpc>
                <a:spcPct val="220000"/>
              </a:lnSpc>
              <a:defRPr/>
            </a:pPr>
            <a:r>
              <a:rPr lang="en-US" dirty="0" err="1"/>
              <a:t>Disseminação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semente</a:t>
            </a:r>
            <a:r>
              <a:rPr lang="en-US" dirty="0"/>
              <a:t> e </a:t>
            </a:r>
            <a:r>
              <a:rPr lang="en-US" dirty="0" err="1"/>
              <a:t>respingos</a:t>
            </a:r>
            <a:r>
              <a:rPr lang="en-US" dirty="0"/>
              <a:t> de </a:t>
            </a:r>
            <a:r>
              <a:rPr lang="en-US" dirty="0" err="1"/>
              <a:t>água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3CFB04-F57F-84CC-21C7-5B757E51065A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6" descr="Co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2740486"/>
            <a:ext cx="5292725" cy="397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9027" name="Picture 4" descr="fotografia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1" y="1268760"/>
            <a:ext cx="5651500" cy="312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1322362-35A6-DDD3-D5B6-C81522FF1702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8" descr="DSC0014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23592" y="1999979"/>
            <a:ext cx="4932363" cy="3698875"/>
          </a:xfrm>
          <a:ln>
            <a:solidFill>
              <a:schemeClr val="tx1"/>
            </a:solidFill>
          </a:ln>
        </p:spPr>
      </p:pic>
      <p:pic>
        <p:nvPicPr>
          <p:cNvPr id="130051" name="Picture 9" descr="DSC0014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896200" y="1586436"/>
            <a:ext cx="3394075" cy="4525963"/>
          </a:xfrm>
          <a:ln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306F98-4921-BC68-41AC-7D6D20564547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2" descr="Mvc-013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48058" y="1412776"/>
            <a:ext cx="3640138" cy="2730500"/>
          </a:xfrm>
          <a:ln>
            <a:solidFill>
              <a:schemeClr val="tx1"/>
            </a:solidFill>
          </a:ln>
        </p:spPr>
      </p:pic>
      <p:pic>
        <p:nvPicPr>
          <p:cNvPr id="131075" name="Picture 13" descr="Dsc0036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0" y="999157"/>
            <a:ext cx="4679950" cy="3509963"/>
          </a:xfrm>
          <a:ln>
            <a:solidFill>
              <a:schemeClr val="tx1"/>
            </a:solidFill>
          </a:ln>
        </p:spPr>
      </p:pic>
      <p:pic>
        <p:nvPicPr>
          <p:cNvPr id="131076" name="Picture 14" descr="Dsc0034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423592" y="4509120"/>
            <a:ext cx="2917825" cy="2189162"/>
          </a:xfrm>
          <a:ln>
            <a:solidFill>
              <a:schemeClr val="tx1"/>
            </a:solidFill>
          </a:ln>
        </p:spPr>
      </p:pic>
      <p:pic>
        <p:nvPicPr>
          <p:cNvPr id="131077" name="Picture 15" descr="Dsc003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104112" y="4668838"/>
            <a:ext cx="2919412" cy="2189162"/>
          </a:xfrm>
          <a:ln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4CEED8-F95C-4634-103E-6196548C14A2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81244" y="1143000"/>
            <a:ext cx="10031379" cy="52578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b="1" dirty="0"/>
              <a:t>CONTROLE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Concentrar</a:t>
            </a:r>
            <a:r>
              <a:rPr lang="en-US" dirty="0"/>
              <a:t> </a:t>
            </a:r>
            <a:r>
              <a:rPr lang="en-US" dirty="0" err="1"/>
              <a:t>plantios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épocas</a:t>
            </a:r>
            <a:r>
              <a:rPr lang="en-US" dirty="0"/>
              <a:t> </a:t>
            </a:r>
            <a:r>
              <a:rPr lang="en-US" dirty="0" err="1"/>
              <a:t>secas</a:t>
            </a:r>
            <a:r>
              <a:rPr lang="en-US" dirty="0"/>
              <a:t> 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excesso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gotejador</a:t>
            </a:r>
            <a:endParaRPr lang="en-US" dirty="0"/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Destruir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</a:t>
            </a:r>
            <a:r>
              <a:rPr lang="en-US" dirty="0" err="1"/>
              <a:t>culturais</a:t>
            </a:r>
            <a:endParaRPr lang="en-US" dirty="0"/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Rotação</a:t>
            </a:r>
            <a:endParaRPr lang="en-US" dirty="0"/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Embalar</a:t>
            </a:r>
            <a:r>
              <a:rPr lang="en-US" dirty="0"/>
              <a:t> </a:t>
            </a:r>
            <a:r>
              <a:rPr lang="en-US" dirty="0" err="1"/>
              <a:t>frutos</a:t>
            </a:r>
            <a:r>
              <a:rPr lang="en-US" dirty="0"/>
              <a:t> </a:t>
            </a:r>
            <a:r>
              <a:rPr lang="en-US" dirty="0" err="1"/>
              <a:t>somente</a:t>
            </a:r>
            <a:r>
              <a:rPr lang="en-US" dirty="0"/>
              <a:t> </a:t>
            </a:r>
            <a:r>
              <a:rPr lang="en-US" dirty="0" err="1"/>
              <a:t>secos</a:t>
            </a:r>
            <a:endParaRPr lang="en-US" dirty="0"/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cvs</a:t>
            </a:r>
            <a:r>
              <a:rPr lang="en-US" dirty="0"/>
              <a:t>. com </a:t>
            </a:r>
            <a:r>
              <a:rPr lang="en-US" dirty="0" err="1"/>
              <a:t>frutos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depressão</a:t>
            </a:r>
            <a:r>
              <a:rPr lang="en-US" dirty="0"/>
              <a:t> no </a:t>
            </a:r>
            <a:r>
              <a:rPr lang="en-US" dirty="0" err="1"/>
              <a:t>pedúnculo</a:t>
            </a:r>
            <a:endParaRPr lang="en-US" dirty="0"/>
          </a:p>
          <a:p>
            <a:pPr algn="just">
              <a:lnSpc>
                <a:spcPct val="120000"/>
              </a:lnSpc>
              <a:defRPr/>
            </a:pPr>
            <a:r>
              <a:rPr lang="en-US" dirty="0" err="1"/>
              <a:t>Fosfito</a:t>
            </a:r>
            <a:r>
              <a:rPr lang="en-US" dirty="0"/>
              <a:t> e </a:t>
            </a:r>
            <a:r>
              <a:rPr lang="en-US" dirty="0" err="1"/>
              <a:t>Óleo</a:t>
            </a:r>
            <a:r>
              <a:rPr lang="en-US" dirty="0"/>
              <a:t> de Nin (</a:t>
            </a:r>
            <a:r>
              <a:rPr lang="en-US" i="1" dirty="0"/>
              <a:t>in vitro</a:t>
            </a:r>
            <a:r>
              <a:rPr lang="en-US" dirty="0"/>
              <a:t> x campo) </a:t>
            </a:r>
            <a:endParaRPr lang="pt-BR" dirty="0"/>
          </a:p>
          <a:p>
            <a:pPr algn="just">
              <a:lnSpc>
                <a:spcPct val="120000"/>
              </a:lnSpc>
              <a:defRPr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2A6A95-8FE2-CDDB-BD7A-C6536FFA71A1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fotografia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1143000"/>
            <a:ext cx="6009805" cy="3707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23" name="Text Box 6"/>
          <p:cNvSpPr txBox="1">
            <a:spLocks noChangeArrowheads="1"/>
          </p:cNvSpPr>
          <p:nvPr/>
        </p:nvSpPr>
        <p:spPr bwMode="auto">
          <a:xfrm>
            <a:off x="95671" y="4941168"/>
            <a:ext cx="12000656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uso</a:t>
            </a:r>
            <a:r>
              <a:rPr lang="en-US" sz="2200" dirty="0"/>
              <a:t> de </a:t>
            </a:r>
            <a:r>
              <a:rPr lang="en-US" sz="2200" dirty="0" err="1"/>
              <a:t>sobrite</a:t>
            </a:r>
            <a:r>
              <a:rPr lang="en-US" sz="2200" dirty="0"/>
              <a:t> (30%) </a:t>
            </a:r>
            <a:r>
              <a:rPr lang="en-US" sz="2200" dirty="0">
                <a:sym typeface="Wingdings" pitchFamily="2" charset="2"/>
              </a:rPr>
              <a:t></a:t>
            </a:r>
            <a:r>
              <a:rPr lang="en-US" sz="2200" dirty="0"/>
              <a:t> </a:t>
            </a:r>
            <a:r>
              <a:rPr lang="en-US" sz="2200" dirty="0" err="1"/>
              <a:t>minimizar</a:t>
            </a:r>
            <a:r>
              <a:rPr lang="en-US" sz="2200" dirty="0"/>
              <a:t> </a:t>
            </a:r>
            <a:r>
              <a:rPr lang="en-US" sz="2200" dirty="0" err="1"/>
              <a:t>impacto</a:t>
            </a:r>
            <a:r>
              <a:rPr lang="en-US" sz="2200" dirty="0"/>
              <a:t> da </a:t>
            </a:r>
            <a:r>
              <a:rPr lang="en-US" sz="2200" dirty="0" err="1"/>
              <a:t>chuva</a:t>
            </a:r>
            <a:endParaRPr lang="en-US" sz="2200" dirty="0"/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não</a:t>
            </a:r>
            <a:r>
              <a:rPr lang="en-US" sz="2200" dirty="0"/>
              <a:t> </a:t>
            </a:r>
            <a:r>
              <a:rPr lang="en-US" sz="2200" dirty="0" err="1"/>
              <a:t>há</a:t>
            </a:r>
            <a:r>
              <a:rPr lang="en-US" sz="2200" dirty="0"/>
              <a:t> </a:t>
            </a:r>
            <a:r>
              <a:rPr lang="en-US" sz="2200" dirty="0" err="1"/>
              <a:t>materiais</a:t>
            </a:r>
            <a:r>
              <a:rPr lang="en-US" sz="2200" dirty="0"/>
              <a:t> </a:t>
            </a:r>
            <a:r>
              <a:rPr lang="en-US" sz="2200" dirty="0" err="1"/>
              <a:t>resistentes</a:t>
            </a:r>
            <a:r>
              <a:rPr lang="en-US" sz="2200" dirty="0"/>
              <a:t> de </a:t>
            </a:r>
            <a:r>
              <a:rPr lang="en-US" sz="2200" dirty="0" err="1"/>
              <a:t>pimentão</a:t>
            </a:r>
            <a:r>
              <a:rPr lang="en-US" sz="2200" dirty="0"/>
              <a:t>, </a:t>
            </a:r>
            <a:r>
              <a:rPr lang="en-US" sz="2200" dirty="0" err="1"/>
              <a:t>somente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pimenta</a:t>
            </a:r>
            <a:r>
              <a:rPr lang="en-US" sz="2200" dirty="0"/>
              <a:t> </a:t>
            </a:r>
            <a:r>
              <a:rPr lang="en-US" sz="2200" dirty="0">
                <a:sym typeface="Wingdings" pitchFamily="2" charset="2"/>
              </a:rPr>
              <a:t></a:t>
            </a:r>
            <a:r>
              <a:rPr lang="en-US" sz="2200" dirty="0"/>
              <a:t> </a:t>
            </a:r>
            <a:r>
              <a:rPr lang="en-US" sz="2200" i="1" dirty="0"/>
              <a:t>C. </a:t>
            </a:r>
            <a:r>
              <a:rPr lang="en-US" sz="2200" i="1" dirty="0" err="1"/>
              <a:t>gloesporioides</a:t>
            </a:r>
            <a:r>
              <a:rPr lang="en-US" sz="2200" dirty="0"/>
              <a:t>, </a:t>
            </a:r>
            <a:r>
              <a:rPr lang="en-US" sz="2200" i="1" dirty="0"/>
              <a:t>C. </a:t>
            </a:r>
            <a:r>
              <a:rPr lang="en-US" sz="2200" i="1" dirty="0" err="1"/>
              <a:t>acutato</a:t>
            </a:r>
            <a:r>
              <a:rPr lang="en-US" sz="2200" dirty="0"/>
              <a:t> e </a:t>
            </a:r>
            <a:r>
              <a:rPr lang="en-US" sz="2200" i="1" dirty="0"/>
              <a:t>C. capsici </a:t>
            </a:r>
            <a:r>
              <a:rPr lang="en-US" sz="2200" dirty="0"/>
              <a:t>(</a:t>
            </a:r>
            <a:r>
              <a:rPr lang="en-US" sz="2200" dirty="0" err="1"/>
              <a:t>Índia</a:t>
            </a:r>
            <a:r>
              <a:rPr lang="en-US" sz="2200" dirty="0"/>
              <a:t>)</a:t>
            </a:r>
            <a:endParaRPr lang="pt-BR" sz="2200" i="1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248F33-C44F-EBCD-D32A-3AA7D37E242F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Antracnose (</a:t>
            </a:r>
            <a:r>
              <a:rPr lang="pt-BR" i="1" dirty="0">
                <a:latin typeface="Candara" panose="020E0502030303020204" pitchFamily="34" charset="0"/>
              </a:rPr>
              <a:t>Colletotrichum gloeosporioides</a:t>
            </a:r>
            <a:r>
              <a:rPr lang="pt-BR" dirty="0">
                <a:latin typeface="Candara" panose="020E0502030303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7D43A-0A46-B7F0-18CC-417ACAB9918F}"/>
              </a:ext>
            </a:extLst>
          </p:cNvPr>
          <p:cNvSpPr txBox="1">
            <a:spLocks/>
          </p:cNvSpPr>
          <p:nvPr/>
        </p:nvSpPr>
        <p:spPr>
          <a:xfrm>
            <a:off x="1559496" y="295758"/>
            <a:ext cx="100091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FUNGICIDAS REGISTRADOS</a:t>
            </a:r>
            <a:endParaRPr lang="es-ES" sz="4000" dirty="0"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pt-BR" sz="4000" dirty="0">
                <a:latin typeface="Candara" panose="020E0502030303020204" pitchFamily="34" charset="0"/>
              </a:rPr>
              <a:t>Mancha de cercóspora (</a:t>
            </a:r>
            <a:r>
              <a:rPr lang="pt-BR" sz="4000" i="1" dirty="0">
                <a:latin typeface="Candara" panose="020E0502030303020204" pitchFamily="34" charset="0"/>
              </a:rPr>
              <a:t>Cercospora capsici</a:t>
            </a:r>
            <a:r>
              <a:rPr lang="pt-BR" sz="4000" dirty="0">
                <a:latin typeface="Candara" panose="020E0502030303020204" pitchFamily="34" charset="0"/>
              </a:rPr>
              <a:t>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980DDEC-1354-758A-F202-CAD28BCF100E}"/>
              </a:ext>
            </a:extLst>
          </p:cNvPr>
          <p:cNvGraphicFramePr>
            <a:graphicFrameLocks noGrp="1"/>
          </p:cNvGraphicFramePr>
          <p:nvPr/>
        </p:nvGraphicFramePr>
        <p:xfrm>
          <a:off x="2099556" y="2526043"/>
          <a:ext cx="8928992" cy="1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09">
                  <a:extLst>
                    <a:ext uri="{9D8B030D-6E8A-4147-A177-3AD203B41FA5}">
                      <a16:colId xmlns:a16="http://schemas.microsoft.com/office/drawing/2014/main" val="1767594329"/>
                    </a:ext>
                  </a:extLst>
                </a:gridCol>
                <a:gridCol w="4554383">
                  <a:extLst>
                    <a:ext uri="{9D8B030D-6E8A-4147-A177-3AD203B41FA5}">
                      <a16:colId xmlns:a16="http://schemas.microsoft.com/office/drawing/2014/main" val="310829205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INGREDIENTE ATIVO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428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difenoconazol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mancozebe</a:t>
                      </a:r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3054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217B9B-0A88-3D75-7DBB-65C80419C7A5}"/>
              </a:ext>
            </a:extLst>
          </p:cNvPr>
          <p:cNvSpPr/>
          <p:nvPr/>
        </p:nvSpPr>
        <p:spPr>
          <a:xfrm>
            <a:off x="10056440" y="3933056"/>
            <a:ext cx="1512168" cy="720080"/>
          </a:xfrm>
          <a:prstGeom prst="rect">
            <a:avLst/>
          </a:prstGeom>
          <a:solidFill>
            <a:srgbClr val="009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28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31121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59496" y="1268760"/>
            <a:ext cx="10441160" cy="499745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doença</a:t>
            </a:r>
            <a:r>
              <a:rPr lang="en-US" dirty="0"/>
              <a:t> de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protegido</a:t>
            </a:r>
            <a:endParaRPr lang="en-US" dirty="0"/>
          </a:p>
          <a:p>
            <a:pPr algn="just">
              <a:lnSpc>
                <a:spcPct val="130000"/>
              </a:lnSpc>
              <a:defRPr/>
            </a:pPr>
            <a:r>
              <a:rPr lang="en-US" dirty="0" err="1"/>
              <a:t>Doença</a:t>
            </a:r>
            <a:r>
              <a:rPr lang="en-US" dirty="0"/>
              <a:t> de planta </a:t>
            </a:r>
            <a:r>
              <a:rPr lang="en-US" dirty="0" err="1"/>
              <a:t>adulta</a:t>
            </a:r>
            <a:r>
              <a:rPr lang="en-US" dirty="0"/>
              <a:t> </a:t>
            </a:r>
          </a:p>
          <a:p>
            <a:pPr lvl="1" algn="just">
              <a:lnSpc>
                <a:spcPct val="130000"/>
              </a:lnSpc>
              <a:defRPr/>
            </a:pPr>
            <a:r>
              <a:rPr lang="en-US" dirty="0" err="1"/>
              <a:t>Intensa</a:t>
            </a:r>
            <a:r>
              <a:rPr lang="en-US" dirty="0"/>
              <a:t> </a:t>
            </a:r>
            <a:r>
              <a:rPr lang="en-US" dirty="0" err="1"/>
              <a:t>frutificação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incidência</a:t>
            </a:r>
            <a:r>
              <a:rPr lang="en-US" dirty="0"/>
              <a:t> da </a:t>
            </a:r>
            <a:r>
              <a:rPr lang="en-US" dirty="0" err="1"/>
              <a:t>doença</a:t>
            </a:r>
            <a:endParaRPr lang="en-US" dirty="0"/>
          </a:p>
          <a:p>
            <a:pPr algn="just">
              <a:lnSpc>
                <a:spcPct val="130000"/>
              </a:lnSpc>
              <a:defRPr/>
            </a:pPr>
            <a:r>
              <a:rPr lang="en-US" dirty="0" err="1"/>
              <a:t>Estufa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&gt;&gt; </a:t>
            </a:r>
            <a:r>
              <a:rPr lang="en-US" dirty="0" err="1"/>
              <a:t>ciclo</a:t>
            </a:r>
            <a:r>
              <a:rPr lang="en-US" dirty="0"/>
              <a:t> e </a:t>
            </a:r>
            <a:r>
              <a:rPr lang="en-US" dirty="0" err="1"/>
              <a:t>colheita</a:t>
            </a:r>
            <a:r>
              <a:rPr lang="en-US" dirty="0"/>
              <a:t> de </a:t>
            </a:r>
            <a:r>
              <a:rPr lang="en-US" dirty="0" err="1"/>
              <a:t>frutos</a:t>
            </a:r>
            <a:r>
              <a:rPr lang="en-US" dirty="0"/>
              <a:t> </a:t>
            </a:r>
            <a:r>
              <a:rPr lang="en-US" dirty="0" err="1"/>
              <a:t>maduros</a:t>
            </a:r>
            <a:endParaRPr lang="en-US" dirty="0"/>
          </a:p>
          <a:p>
            <a:pPr algn="just">
              <a:lnSpc>
                <a:spcPct val="130000"/>
              </a:lnSpc>
              <a:defRPr/>
            </a:pPr>
            <a:r>
              <a:rPr lang="en-US" dirty="0"/>
              <a:t>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</a:t>
            </a:r>
            <a:r>
              <a:rPr lang="en-US" dirty="0" err="1"/>
              <a:t>altas</a:t>
            </a:r>
            <a:endParaRPr lang="en-US" dirty="0"/>
          </a:p>
          <a:p>
            <a:pPr algn="just">
              <a:lnSpc>
                <a:spcPct val="130000"/>
              </a:lnSpc>
              <a:defRPr/>
            </a:pPr>
            <a:r>
              <a:rPr lang="en-US" dirty="0"/>
              <a:t>Campo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baixa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ocorrência</a:t>
            </a:r>
            <a:r>
              <a:rPr lang="en-US" dirty="0"/>
              <a:t> </a:t>
            </a:r>
          </a:p>
          <a:p>
            <a:pPr lvl="1" algn="just">
              <a:lnSpc>
                <a:spcPct val="130000"/>
              </a:lnSpc>
              <a:defRPr/>
            </a:pPr>
            <a:r>
              <a:rPr lang="en-US" dirty="0" err="1"/>
              <a:t>Irrigação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aspersão</a:t>
            </a:r>
            <a:r>
              <a:rPr lang="en-US" dirty="0"/>
              <a:t> “remove” </a:t>
            </a:r>
            <a:r>
              <a:rPr lang="en-US" dirty="0" err="1"/>
              <a:t>fungo</a:t>
            </a:r>
            <a:r>
              <a:rPr lang="en-US" dirty="0"/>
              <a:t> e </a:t>
            </a:r>
            <a:r>
              <a:rPr lang="en-US" dirty="0" err="1"/>
              <a:t>auxilia</a:t>
            </a:r>
            <a:r>
              <a:rPr lang="en-US" dirty="0"/>
              <a:t> no “</a:t>
            </a:r>
            <a:r>
              <a:rPr lang="en-US" dirty="0" err="1"/>
              <a:t>controle</a:t>
            </a:r>
            <a:r>
              <a:rPr lang="en-US" dirty="0"/>
              <a:t>”</a:t>
            </a:r>
          </a:p>
          <a:p>
            <a:pPr lvl="1" algn="just">
              <a:lnSpc>
                <a:spcPct val="130000"/>
              </a:lnSpc>
              <a:defRPr/>
            </a:pPr>
            <a:r>
              <a:rPr lang="en-US" dirty="0" err="1"/>
              <a:t>Colheita</a:t>
            </a:r>
            <a:r>
              <a:rPr lang="en-US" dirty="0"/>
              <a:t> de </a:t>
            </a:r>
            <a:r>
              <a:rPr lang="en-US" dirty="0" err="1"/>
              <a:t>frutos</a:t>
            </a:r>
            <a:r>
              <a:rPr lang="en-US" dirty="0"/>
              <a:t> </a:t>
            </a:r>
            <a:r>
              <a:rPr lang="en-US" dirty="0" err="1"/>
              <a:t>imaturos</a:t>
            </a:r>
            <a:r>
              <a:rPr lang="en-US" dirty="0"/>
              <a:t> (</a:t>
            </a:r>
            <a:r>
              <a:rPr lang="en-US" dirty="0" err="1"/>
              <a:t>verdes</a:t>
            </a:r>
            <a:r>
              <a:rPr lang="en-US" dirty="0"/>
              <a:t>)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dirty="0"/>
              <a:t>&gt;&gt; </a:t>
            </a:r>
            <a:r>
              <a:rPr lang="en-US" dirty="0" err="1"/>
              <a:t>importância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década</a:t>
            </a:r>
            <a:r>
              <a:rPr lang="en-US" dirty="0"/>
              <a:t> de 90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&gt;&gt;&gt; </a:t>
            </a:r>
            <a:r>
              <a:rPr lang="en-US" dirty="0" err="1"/>
              <a:t>estufas</a:t>
            </a:r>
            <a:endParaRPr lang="pt-BR" dirty="0"/>
          </a:p>
          <a:p>
            <a:pPr algn="just">
              <a:lnSpc>
                <a:spcPct val="130000"/>
              </a:lnSpc>
              <a:defRPr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90B4D1-FEF7-C009-0D53-18AD7AF8C2B3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10297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Oídio </a:t>
            </a:r>
          </a:p>
          <a:p>
            <a:pPr fontAlgn="auto">
              <a:spcAft>
                <a:spcPts val="0"/>
              </a:spcAft>
            </a:pPr>
            <a:r>
              <a:rPr lang="pt-BR" dirty="0">
                <a:latin typeface="Candara" panose="020E0502030303020204" pitchFamily="34" charset="0"/>
              </a:rPr>
              <a:t>(</a:t>
            </a:r>
            <a:r>
              <a:rPr lang="pt-BR" i="1" dirty="0">
                <a:latin typeface="Candara" panose="020E0502030303020204" pitchFamily="34" charset="0"/>
              </a:rPr>
              <a:t>Leveillula taurica/ Oidiopsis sicula </a:t>
            </a:r>
            <a:r>
              <a:rPr lang="pt-BR" dirty="0">
                <a:latin typeface="Candara" panose="020E0502030303020204" pitchFamily="34" charset="0"/>
              </a:rPr>
              <a:t>e </a:t>
            </a:r>
            <a:r>
              <a:rPr lang="pt-BR" i="1" dirty="0">
                <a:latin typeface="Candara" panose="020E0502030303020204" pitchFamily="34" charset="0"/>
              </a:rPr>
              <a:t>Oidium</a:t>
            </a:r>
            <a:r>
              <a:rPr lang="pt-BR" dirty="0">
                <a:latin typeface="Candara" panose="020E0502030303020204" pitchFamily="34" charset="0"/>
              </a:rPr>
              <a:t> sp.)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9038</TotalTime>
  <Words>3661</Words>
  <Application>Microsoft Office PowerPoint</Application>
  <PresentationFormat>Widescreen</PresentationFormat>
  <Paragraphs>723</Paragraphs>
  <Slides>148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148</vt:i4>
      </vt:variant>
    </vt:vector>
  </HeadingPairs>
  <TitlesOfParts>
    <vt:vector size="149" baseType="lpstr">
      <vt:lpstr>Tema do Office</vt:lpstr>
      <vt:lpstr>Apresentação do PowerPoint</vt:lpstr>
      <vt:lpstr>FAMÍLIA DAS SOLANÁCEAS</vt:lpstr>
      <vt:lpstr>DISTRIBUIÇÃO</vt:lpstr>
      <vt:lpstr>USOS</vt:lpstr>
      <vt:lpstr>DIVERSIDADE GENÉTICA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Doenças do tomateiro</dc:title>
  <dc:creator>Andressa</dc:creator>
  <cp:lastModifiedBy>Diego Lucas</cp:lastModifiedBy>
  <cp:revision>87</cp:revision>
  <dcterms:created xsi:type="dcterms:W3CDTF">2002-08-09T17:08:46Z</dcterms:created>
  <dcterms:modified xsi:type="dcterms:W3CDTF">2023-08-28T02:06:11Z</dcterms:modified>
</cp:coreProperties>
</file>