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8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5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142" indent="0" algn="ctr">
              <a:buNone/>
            </a:lvl2pPr>
            <a:lvl3pPr marL="914285" indent="0" algn="ctr">
              <a:buNone/>
            </a:lvl3pPr>
            <a:lvl4pPr marL="1371427" indent="0" algn="ctr">
              <a:buNone/>
            </a:lvl4pPr>
            <a:lvl5pPr marL="1828569" indent="0" algn="ctr">
              <a:buNone/>
            </a:lvl5pPr>
            <a:lvl6pPr marL="2285713" indent="0" algn="ctr">
              <a:buNone/>
            </a:lvl6pPr>
            <a:lvl7pPr marL="2742854" indent="0" algn="ctr">
              <a:buNone/>
            </a:lvl7pPr>
            <a:lvl8pPr marL="3199997" indent="0" algn="ctr">
              <a:buNone/>
            </a:lvl8pPr>
            <a:lvl9pPr marL="3657139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23/02/2015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0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23/02/2015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3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23/02/2015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31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7E9C-A148-4261-BE6F-8341FA89C0EB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99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23/02/2015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83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5" y="491697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lIns="91428" tIns="45715" rIns="91428" bIns="45715" rtlCol="0" anchor="ctr"/>
          <a:lstStyle/>
          <a:p>
            <a:pPr algn="ctr" defTabSz="914285">
              <a:defRPr/>
            </a:pPr>
            <a:endParaRPr lang="en-US" kern="0">
              <a:solidFill>
                <a:sysClr val="window" lastClr="FFFFFF"/>
              </a:solidFill>
              <a:latin typeface="Corbel"/>
              <a:cs typeface="Arial" charset="0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1" y="795998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1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1" y="5958840"/>
            <a:ext cx="2133600" cy="365760"/>
          </a:xfrm>
        </p:spPr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23/02/2015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1" y="5958840"/>
            <a:ext cx="2895600" cy="365760"/>
          </a:xfrm>
        </p:spPr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1" y="5958840"/>
            <a:ext cx="2133600" cy="365760"/>
          </a:xfrm>
        </p:spPr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73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23/02/2015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6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3"/>
            <a:ext cx="5760720" cy="914400"/>
          </a:xfrm>
        </p:spPr>
        <p:txBody>
          <a:bodyPr lIns="91428" rIns="91428" anchor="ctr">
            <a:noAutofit/>
          </a:bodyPr>
          <a:lstStyle>
            <a:lvl1pPr algn="ctr"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1" y="547469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28" tIns="91428" rIns="91428" bIns="91428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142" indent="0">
              <a:buNone/>
              <a:defRPr sz="2000" b="1"/>
            </a:lvl2pPr>
            <a:lvl3pPr marL="914285" indent="0">
              <a:buNone/>
              <a:defRPr sz="1800" b="1"/>
            </a:lvl3pPr>
            <a:lvl4pPr marL="1371427" indent="0">
              <a:buNone/>
              <a:defRPr sz="1600" b="1"/>
            </a:lvl4pPr>
            <a:lvl5pPr marL="1828569" indent="0">
              <a:buNone/>
              <a:defRPr sz="1600" b="1"/>
            </a:lvl5pPr>
            <a:lvl6pPr marL="2285713" indent="0">
              <a:buNone/>
              <a:defRPr sz="1600" b="1"/>
            </a:lvl6pPr>
            <a:lvl7pPr marL="2742854" indent="0">
              <a:buNone/>
              <a:defRPr sz="1600" b="1"/>
            </a:lvl7pPr>
            <a:lvl8pPr marL="3199997" indent="0">
              <a:buNone/>
              <a:defRPr sz="1600" b="1"/>
            </a:lvl8pPr>
            <a:lvl9pPr marL="3657139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1" y="1322363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9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28" tIns="91428" rIns="91428" bIns="91428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142" indent="0">
              <a:buNone/>
              <a:defRPr sz="2000" b="1"/>
            </a:lvl2pPr>
            <a:lvl3pPr marL="914285" indent="0">
              <a:buNone/>
              <a:defRPr sz="1800" b="1"/>
            </a:lvl3pPr>
            <a:lvl4pPr marL="1371427" indent="0">
              <a:buNone/>
              <a:defRPr sz="1600" b="1"/>
            </a:lvl4pPr>
            <a:lvl5pPr marL="1828569" indent="0">
              <a:buNone/>
              <a:defRPr sz="1600" b="1"/>
            </a:lvl5pPr>
            <a:lvl6pPr marL="2285713" indent="0">
              <a:buNone/>
              <a:defRPr sz="1600" b="1"/>
            </a:lvl6pPr>
            <a:lvl7pPr marL="2742854" indent="0">
              <a:buNone/>
              <a:defRPr sz="1600" b="1"/>
            </a:lvl7pPr>
            <a:lvl8pPr marL="3199997" indent="0">
              <a:buNone/>
              <a:defRPr sz="1600" b="1"/>
            </a:lvl8pPr>
            <a:lvl9pPr marL="3657139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3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23/02/2015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1" y="6214405"/>
            <a:ext cx="2133600" cy="365760"/>
          </a:xfrm>
        </p:spPr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1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23/02/2015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23/02/2015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5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1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28" rIns="91428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142" indent="0">
              <a:buNone/>
              <a:defRPr sz="1200"/>
            </a:lvl2pPr>
            <a:lvl3pPr marL="914285" indent="0">
              <a:buNone/>
              <a:defRPr sz="1000"/>
            </a:lvl3pPr>
            <a:lvl4pPr marL="1371427" indent="0">
              <a:buNone/>
              <a:defRPr sz="900"/>
            </a:lvl4pPr>
            <a:lvl5pPr marL="1828569" indent="0">
              <a:buNone/>
              <a:defRPr sz="900"/>
            </a:lvl5pPr>
            <a:lvl6pPr marL="2285713" indent="0">
              <a:buNone/>
              <a:defRPr sz="900"/>
            </a:lvl6pPr>
            <a:lvl7pPr marL="2742854" indent="0">
              <a:buNone/>
              <a:defRPr sz="900"/>
            </a:lvl7pPr>
            <a:lvl8pPr marL="3199997" indent="0">
              <a:buNone/>
              <a:defRPr sz="900"/>
            </a:lvl8pPr>
            <a:lvl9pPr marL="3657139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23/02/2015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1" y="6214405"/>
            <a:ext cx="2133600" cy="365760"/>
          </a:xfrm>
        </p:spPr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03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3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 defTabSz="914285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5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8" y="821204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pt-BR" sz="2000" smtClean="0"/>
              <a:t>Clique no ícone para adicionar uma imagem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2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18" marR="0" indent="-112699">
              <a:buFontTx/>
              <a:buNone/>
              <a:defRPr sz="1200"/>
            </a:lvl2pPr>
            <a:lvl3pPr marL="914285" marR="0" indent="-117460">
              <a:buFontTx/>
              <a:buNone/>
              <a:defRPr sz="1000"/>
            </a:lvl3pPr>
            <a:lvl4pPr marL="1315872" marR="0" indent="-112699">
              <a:buFontTx/>
              <a:buNone/>
              <a:defRPr sz="900"/>
            </a:lvl4pPr>
            <a:lvl5pPr marL="1711108" marR="0" indent="-117460"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23/02/2015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48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1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lIns="91428" tIns="45715" rIns="91428" bIns="45715" rtlCol="0" anchor="ctr"/>
          <a:lstStyle/>
          <a:p>
            <a:pPr algn="ctr" defTabSz="914285">
              <a:defRPr/>
            </a:pPr>
            <a:endParaRPr lang="en-US" kern="0">
              <a:solidFill>
                <a:sysClr val="window" lastClr="FFFFFF"/>
              </a:solidFill>
              <a:latin typeface="Corbel"/>
              <a:cs typeface="Arial" charset="0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1"/>
            <a:ext cx="8229600" cy="1143000"/>
          </a:xfrm>
          <a:prstGeom prst="rect">
            <a:avLst/>
          </a:prstGeom>
        </p:spPr>
        <p:txBody>
          <a:bodyPr lIns="91428" tIns="45715" rIns="91428" bIns="45715"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45715" tIns="45715" rIns="45715" bIns="45715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5"/>
            <a:ext cx="2133600" cy="365760"/>
          </a:xfrm>
          <a:prstGeom prst="rect">
            <a:avLst/>
          </a:prstGeom>
        </p:spPr>
        <p:txBody>
          <a:bodyPr lIns="91428" tIns="45715" rIns="91428" bIns="45715"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 defTabSz="914285"/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 defTabSz="914285"/>
              <a:t>23/02/2015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1" y="6214405"/>
            <a:ext cx="2895600" cy="365760"/>
          </a:xfrm>
          <a:prstGeom prst="rect">
            <a:avLst/>
          </a:prstGeom>
        </p:spPr>
        <p:txBody>
          <a:bodyPr lIns="91428" tIns="45715" rIns="91428" bIns="45715"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 defTabSz="914285"/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1" y="6214405"/>
            <a:ext cx="2133600" cy="365760"/>
          </a:xfrm>
          <a:prstGeom prst="rect">
            <a:avLst/>
          </a:prstGeom>
        </p:spPr>
        <p:txBody>
          <a:bodyPr lIns="91428" tIns="45715" rIns="91428" bIns="45715"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 defTabSz="914285"/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 defTabSz="914285"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142" indent="-274285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857" indent="-228571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142" indent="-228571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284" indent="-228571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284" indent="-228571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284" indent="-228571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426" indent="-228571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569" indent="-228571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570" indent="-228571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142" eaLnBrk="1" hangingPunct="1"/>
      <a:lvl3pPr marL="914285" eaLnBrk="1" hangingPunct="1"/>
      <a:lvl4pPr marL="1371427" eaLnBrk="1" hangingPunct="1"/>
      <a:lvl5pPr marL="1828569" eaLnBrk="1" hangingPunct="1"/>
      <a:lvl6pPr marL="2285713" eaLnBrk="1" hangingPunct="1"/>
      <a:lvl7pPr marL="2742854" eaLnBrk="1" hangingPunct="1"/>
      <a:lvl8pPr marL="3199997" eaLnBrk="1" hangingPunct="1"/>
      <a:lvl9pPr marL="3657139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310896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itchFamily="34" charset="0"/>
                <a:cs typeface="Arial" pitchFamily="34" charset="0"/>
              </a:rPr>
              <a:t> </a:t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>PMT-2509 - Metalurgia Extrativa dos Metais Não-Ferrosos</a:t>
            </a:r>
            <a:r>
              <a:rPr lang="pt-BR" sz="2800" dirty="0">
                <a:latin typeface="Calibri" pitchFamily="34" charset="0"/>
              </a:rPr>
              <a:t/>
            </a:r>
            <a:br>
              <a:rPr lang="pt-BR" sz="2800" dirty="0">
                <a:latin typeface="Calibri" pitchFamily="34" charset="0"/>
              </a:rPr>
            </a:br>
            <a:r>
              <a:rPr lang="pt-BR" sz="2800" dirty="0" smtClean="0">
                <a:latin typeface="Calibri" pitchFamily="34" charset="0"/>
              </a:rPr>
              <a:t/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dirty="0" smtClean="0">
                <a:latin typeface="Calibri" pitchFamily="34" charset="0"/>
              </a:rPr>
              <a:t>TÓPICOS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653136"/>
            <a:ext cx="7772400" cy="1508760"/>
          </a:xfrm>
        </p:spPr>
        <p:txBody>
          <a:bodyPr>
            <a:normAutofit/>
          </a:bodyPr>
          <a:lstStyle/>
          <a:p>
            <a:r>
              <a:rPr lang="pt-BR" sz="1600" dirty="0"/>
              <a:t>Prof. Dr. Thomaz Augusto </a:t>
            </a:r>
            <a:r>
              <a:rPr lang="pt-BR" sz="1600" dirty="0" err="1"/>
              <a:t>Guisard</a:t>
            </a:r>
            <a:r>
              <a:rPr lang="pt-BR" sz="1600" dirty="0"/>
              <a:t> Restivo</a:t>
            </a:r>
          </a:p>
        </p:txBody>
      </p:sp>
    </p:spTree>
    <p:extLst>
      <p:ext uri="{BB962C8B-B14F-4D97-AF65-F5344CB8AC3E}">
        <p14:creationId xmlns:p14="http://schemas.microsoft.com/office/powerpoint/2010/main" val="24470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310896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itchFamily="34" charset="0"/>
                <a:cs typeface="Arial" pitchFamily="34" charset="0"/>
              </a:rPr>
              <a:t> </a:t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653136"/>
            <a:ext cx="7772400" cy="1508760"/>
          </a:xfrm>
        </p:spPr>
        <p:txBody>
          <a:bodyPr>
            <a:normAutofit/>
          </a:bodyPr>
          <a:lstStyle/>
          <a:p>
            <a:r>
              <a:rPr lang="pt-BR" sz="1600" dirty="0"/>
              <a:t>Prof. Dr. Thomaz Augusto </a:t>
            </a:r>
            <a:r>
              <a:rPr lang="pt-BR" sz="1600" dirty="0" err="1"/>
              <a:t>Guisard</a:t>
            </a:r>
            <a:r>
              <a:rPr lang="pt-BR" sz="1600" dirty="0"/>
              <a:t> Restivo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275856" y="620688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TÓPICOS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1628800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“Classificação” de Entalpias</a:t>
            </a:r>
          </a:p>
          <a:p>
            <a:pPr marL="742950" lvl="1" indent="-285750">
              <a:buFontTx/>
              <a:buChar char="-"/>
            </a:pPr>
            <a:r>
              <a:rPr lang="pt-BR" dirty="0" smtClean="0"/>
              <a:t>Aquecimento</a:t>
            </a:r>
          </a:p>
          <a:p>
            <a:pPr marL="742950" lvl="1" indent="-285750">
              <a:buFontTx/>
              <a:buChar char="-"/>
            </a:pPr>
            <a:r>
              <a:rPr lang="pt-BR" dirty="0" smtClean="0"/>
              <a:t>Reação </a:t>
            </a:r>
            <a:r>
              <a:rPr lang="pt-BR" dirty="0" err="1" smtClean="0"/>
              <a:t>exo</a:t>
            </a:r>
            <a:r>
              <a:rPr lang="pt-BR" dirty="0" smtClean="0"/>
              <a:t>/ endotérmica – sistemas adiabáticos/ Le </a:t>
            </a:r>
            <a:r>
              <a:rPr lang="pt-BR" dirty="0" err="1" smtClean="0"/>
              <a:t>Chatelier</a:t>
            </a:r>
            <a:endParaRPr lang="pt-BR" dirty="0" smtClean="0"/>
          </a:p>
          <a:p>
            <a:pPr marL="742950" lvl="1" indent="-285750">
              <a:buFontTx/>
              <a:buChar char="-"/>
            </a:pPr>
            <a:r>
              <a:rPr lang="pt-BR" dirty="0" smtClean="0"/>
              <a:t>Transformação : </a:t>
            </a:r>
            <a:r>
              <a:rPr lang="pt-BR" dirty="0" err="1" smtClean="0"/>
              <a:t>exo</a:t>
            </a:r>
            <a:r>
              <a:rPr lang="pt-BR" dirty="0" smtClean="0"/>
              <a:t>/</a:t>
            </a:r>
            <a:r>
              <a:rPr lang="pt-BR" dirty="0" err="1" smtClean="0"/>
              <a:t>endo</a:t>
            </a:r>
            <a:endParaRPr lang="pt-BR" dirty="0" smtClean="0"/>
          </a:p>
          <a:p>
            <a:pPr marL="285750" indent="-285750">
              <a:buFontTx/>
              <a:buChar char="-"/>
            </a:pPr>
            <a:r>
              <a:rPr lang="pt-BR" dirty="0" smtClean="0"/>
              <a:t>Energia livre – equações</a:t>
            </a:r>
          </a:p>
          <a:p>
            <a:pPr marL="742950" lvl="1" indent="-285750">
              <a:buFontTx/>
              <a:buChar char="-"/>
            </a:pPr>
            <a:r>
              <a:rPr lang="pt-BR" dirty="0" smtClean="0">
                <a:sym typeface="Symbol"/>
              </a:rPr>
              <a:t>Sinal de G e H e espontaneidade</a:t>
            </a:r>
          </a:p>
          <a:p>
            <a:pPr marL="0" lvl="1"/>
            <a:endParaRPr lang="pt-BR" dirty="0" smtClean="0">
              <a:sym typeface="Symbol"/>
            </a:endParaRPr>
          </a:p>
          <a:p>
            <a:pPr marL="0" lvl="1"/>
            <a:r>
              <a:rPr lang="pt-BR" dirty="0" smtClean="0">
                <a:sym typeface="Symbol"/>
              </a:rPr>
              <a:t>-  Diagramas de </a:t>
            </a:r>
            <a:r>
              <a:rPr lang="pt-BR" dirty="0" err="1" smtClean="0">
                <a:sym typeface="Symbol"/>
              </a:rPr>
              <a:t>Ellinghan</a:t>
            </a:r>
            <a:r>
              <a:rPr lang="pt-BR" dirty="0" smtClean="0">
                <a:sym typeface="Symbol"/>
              </a:rPr>
              <a:t> e estabilidade de óxidos</a:t>
            </a:r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24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310896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itchFamily="34" charset="0"/>
                <a:cs typeface="Arial" pitchFamily="34" charset="0"/>
              </a:rPr>
              <a:t> </a:t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653136"/>
            <a:ext cx="7772400" cy="1508760"/>
          </a:xfrm>
        </p:spPr>
        <p:txBody>
          <a:bodyPr>
            <a:normAutofit/>
          </a:bodyPr>
          <a:lstStyle/>
          <a:p>
            <a:r>
              <a:rPr lang="pt-BR" sz="1600" dirty="0"/>
              <a:t>Prof. Dr. Thomaz Augusto </a:t>
            </a:r>
            <a:r>
              <a:rPr lang="pt-BR" sz="1600" dirty="0" err="1"/>
              <a:t>Guisard</a:t>
            </a:r>
            <a:r>
              <a:rPr lang="pt-BR" sz="1600" dirty="0"/>
              <a:t> Restivo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275856" y="33265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TÓPICOS</a:t>
            </a:r>
            <a:endParaRPr lang="pt-BR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683568" y="1124744"/>
                <a:ext cx="7704856" cy="53553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b="1" dirty="0" smtClean="0">
                    <a:solidFill>
                      <a:srgbClr val="002060"/>
                    </a:solidFill>
                    <a:latin typeface="Frutiger LT Std 55 Roman" pitchFamily="34" charset="0"/>
                    <a:sym typeface="Wingdings" pitchFamily="2" charset="2"/>
                  </a:rPr>
                  <a:t>Diagrama de </a:t>
                </a:r>
                <a:r>
                  <a:rPr lang="pt-BR" b="1" dirty="0" err="1" smtClean="0">
                    <a:solidFill>
                      <a:srgbClr val="002060"/>
                    </a:solidFill>
                    <a:latin typeface="Frutiger LT Std 55 Roman" pitchFamily="34" charset="0"/>
                    <a:sym typeface="Wingdings" pitchFamily="2" charset="2"/>
                  </a:rPr>
                  <a:t>Ellinghan</a:t>
                </a:r>
                <a:endParaRPr lang="pt-BR" b="1" dirty="0" smtClean="0">
                  <a:solidFill>
                    <a:srgbClr val="002060"/>
                  </a:solidFill>
                  <a:latin typeface="Frutiger LT Std 55 Roman" pitchFamily="34" charset="0"/>
                  <a:sym typeface="Wingdings" pitchFamily="2" charset="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pt-BR" b="1" dirty="0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</a:t>
                </a:r>
                <a:r>
                  <a:rPr lang="pt-BR" b="1" dirty="0" err="1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G°</a:t>
                </a:r>
                <a:r>
                  <a:rPr lang="pt-BR" b="1" baseline="-25000" dirty="0" err="1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formação</a:t>
                </a:r>
                <a:r>
                  <a:rPr lang="pt-BR" b="1" dirty="0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 x T</a:t>
                </a:r>
              </a:p>
              <a:p>
                <a:pPr>
                  <a:spcBef>
                    <a:spcPct val="50000"/>
                  </a:spcBef>
                </a:pPr>
                <a:endParaRPr lang="pt-BR" b="1" dirty="0">
                  <a:solidFill>
                    <a:srgbClr val="002060"/>
                  </a:solidFill>
                  <a:latin typeface="Frutiger LT Std 55 Roman" pitchFamily="34" charset="0"/>
                  <a:sym typeface="Symbol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pt-BR" b="1" dirty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</a:t>
                </a:r>
                <a:r>
                  <a:rPr lang="pt-BR" b="1" dirty="0" err="1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G</a:t>
                </a:r>
                <a:r>
                  <a:rPr lang="pt-BR" b="1" dirty="0" err="1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°</a:t>
                </a:r>
                <a:r>
                  <a:rPr lang="pt-BR" b="1" dirty="0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 = </a:t>
                </a:r>
                <a:r>
                  <a:rPr lang="pt-BR" b="1" dirty="0" err="1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H°</a:t>
                </a:r>
                <a:r>
                  <a:rPr lang="pt-BR" b="1" dirty="0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 - T</a:t>
                </a:r>
                <a:r>
                  <a:rPr lang="pt-BR" b="1" dirty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 </a:t>
                </a:r>
                <a:r>
                  <a:rPr lang="pt-BR" b="1" dirty="0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</a:t>
                </a:r>
                <a:r>
                  <a:rPr lang="pt-BR" b="1" dirty="0" err="1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S°</a:t>
                </a:r>
                <a:endParaRPr lang="pt-BR" b="1" dirty="0" smtClean="0">
                  <a:solidFill>
                    <a:srgbClr val="002060"/>
                  </a:solidFill>
                  <a:latin typeface="Frutiger LT Std 55 Roman" pitchFamily="34" charset="0"/>
                  <a:sym typeface="Symbol"/>
                </a:endParaRPr>
              </a:p>
              <a:p>
                <a:pPr>
                  <a:spcBef>
                    <a:spcPct val="50000"/>
                  </a:spcBef>
                </a:pPr>
                <a:endParaRPr lang="pt-BR" b="1" dirty="0">
                  <a:solidFill>
                    <a:srgbClr val="002060"/>
                  </a:solidFill>
                  <a:latin typeface="Frutiger LT Std 55 Roman" pitchFamily="34" charset="0"/>
                  <a:sym typeface="Symbol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pt-BR" b="1" dirty="0" err="1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Coef</a:t>
                </a:r>
                <a:r>
                  <a:rPr lang="pt-BR" b="1" dirty="0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 angular = -</a:t>
                </a:r>
                <a:r>
                  <a:rPr lang="pt-BR" b="1" dirty="0">
                    <a:solidFill>
                      <a:srgbClr val="FF0066"/>
                    </a:solidFill>
                    <a:latin typeface="Frutiger LT Std 55 Roman" pitchFamily="34" charset="0"/>
                    <a:sym typeface="Symbol" pitchFamily="18" charset="2"/>
                  </a:rPr>
                  <a:t> </a:t>
                </a:r>
                <a:r>
                  <a:rPr lang="pt-BR" b="1" dirty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</a:t>
                </a:r>
                <a:r>
                  <a:rPr lang="pt-BR" b="1" dirty="0" err="1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S</a:t>
                </a:r>
                <a:r>
                  <a:rPr lang="pt-BR" b="1" dirty="0" err="1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°</a:t>
                </a:r>
                <a:endParaRPr lang="pt-BR" b="1" dirty="0" smtClean="0">
                  <a:solidFill>
                    <a:srgbClr val="002060"/>
                  </a:solidFill>
                  <a:latin typeface="Frutiger LT Std 55 Roman" pitchFamily="34" charset="0"/>
                  <a:sym typeface="Symbol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pt-BR" b="1" dirty="0" err="1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Coef</a:t>
                </a:r>
                <a:r>
                  <a:rPr lang="pt-BR" b="1" dirty="0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. Linear = </a:t>
                </a:r>
                <a:r>
                  <a:rPr lang="pt-BR" b="1" dirty="0" err="1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H°</a:t>
                </a:r>
                <a:endParaRPr lang="pt-BR" b="1" dirty="0">
                  <a:solidFill>
                    <a:srgbClr val="002060"/>
                  </a:solidFill>
                  <a:latin typeface="Frutiger LT Std 55 Roman" pitchFamily="34" charset="0"/>
                  <a:sym typeface="Wingdings" pitchFamily="2" charset="2"/>
                </a:endParaRPr>
              </a:p>
              <a:p>
                <a:pPr>
                  <a:spcBef>
                    <a:spcPct val="50000"/>
                  </a:spcBef>
                </a:pPr>
                <a:endParaRPr lang="pt-BR" b="1" dirty="0" smtClean="0">
                  <a:solidFill>
                    <a:srgbClr val="002060"/>
                  </a:solidFill>
                  <a:latin typeface="Frutiger LT Std 55 Roman" pitchFamily="34" charset="0"/>
                  <a:sym typeface="Wingdings" pitchFamily="2" charset="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pt-BR" b="1" dirty="0" smtClean="0">
                    <a:solidFill>
                      <a:srgbClr val="002060"/>
                    </a:solidFill>
                    <a:latin typeface="Frutiger LT Std 55 Roman" pitchFamily="34" charset="0"/>
                    <a:sym typeface="Wingdings" pitchFamily="2" charset="2"/>
                  </a:rPr>
                  <a:t>Importante:</a:t>
                </a:r>
              </a:p>
              <a:p>
                <a:pPr>
                  <a:spcBef>
                    <a:spcPct val="50000"/>
                  </a:spcBef>
                </a:pPr>
                <a:endParaRPr lang="pt-BR" b="1" dirty="0">
                  <a:solidFill>
                    <a:srgbClr val="002060"/>
                  </a:solidFill>
                  <a:latin typeface="Frutiger LT Std 55 Roman" pitchFamily="34" charset="0"/>
                  <a:sym typeface="Wingdings" pitchFamily="2" charset="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pt-BR" b="1" dirty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</a:t>
                </a:r>
                <a:r>
                  <a:rPr lang="pt-BR" b="1" dirty="0" err="1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G°</a:t>
                </a:r>
                <a:r>
                  <a:rPr lang="pt-BR" b="1" dirty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 </a:t>
                </a:r>
                <a:r>
                  <a:rPr lang="pt-BR" b="1" dirty="0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fica menos</a:t>
                </a:r>
                <a14:m>
                  <m:oMath xmlns:m="http://schemas.openxmlformats.org/officeDocument/2006/math">
                    <m:r>
                      <a:rPr lang="pt-BR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r>
                      <a:rPr lang="pt-BR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sym typeface="Symbol"/>
                      </a:rPr>
                      <m:t>⊖</m:t>
                    </m:r>
                  </m:oMath>
                </a14:m>
                <a:r>
                  <a:rPr lang="pt-BR" b="1" dirty="0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 com  T</a:t>
                </a:r>
              </a:p>
              <a:p>
                <a:pPr>
                  <a:spcBef>
                    <a:spcPct val="50000"/>
                  </a:spcBef>
                </a:pPr>
                <a:r>
                  <a:rPr lang="pt-BR" b="1" dirty="0" smtClean="0">
                    <a:solidFill>
                      <a:srgbClr val="002060"/>
                    </a:solidFill>
                    <a:latin typeface="Frutiger LT Std 55 Roman" pitchFamily="34" charset="0"/>
                    <a:sym typeface="Symbol"/>
                  </a:rPr>
                  <a:t>Pois é exotérmica</a:t>
                </a:r>
                <a:endParaRPr lang="pt-BR" b="1" dirty="0">
                  <a:solidFill>
                    <a:srgbClr val="002060"/>
                  </a:solidFill>
                  <a:latin typeface="Frutiger LT Std 55 Roman" pitchFamily="34" charset="0"/>
                  <a:sym typeface="Symbol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pt-BR" b="1" dirty="0">
                    <a:solidFill>
                      <a:srgbClr val="002060"/>
                    </a:solidFill>
                    <a:latin typeface="Frutiger LT Std 55 Roman" pitchFamily="34" charset="0"/>
                    <a:sym typeface="Wingdings" pitchFamily="2" charset="2"/>
                  </a:rPr>
                  <a:t>		</a:t>
                </a:r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124744"/>
                <a:ext cx="7704856" cy="5355312"/>
              </a:xfrm>
              <a:prstGeom prst="rect">
                <a:avLst/>
              </a:prstGeom>
              <a:blipFill rotWithShape="1">
                <a:blip r:embed="rId2"/>
                <a:stretch>
                  <a:fillRect l="-633" t="-5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http://www.doitpoms.ac.uk/tlplib/recycling-metals/figures/Ellingham_sm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580" y="980727"/>
            <a:ext cx="4979892" cy="553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49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310896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itchFamily="34" charset="0"/>
                <a:cs typeface="Arial" pitchFamily="34" charset="0"/>
              </a:rPr>
              <a:t> </a:t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653136"/>
            <a:ext cx="7772400" cy="1508760"/>
          </a:xfrm>
        </p:spPr>
        <p:txBody>
          <a:bodyPr>
            <a:normAutofit/>
          </a:bodyPr>
          <a:lstStyle/>
          <a:p>
            <a:r>
              <a:rPr lang="pt-BR" sz="1600" dirty="0"/>
              <a:t>Prof. Dr. Thomaz Augusto </a:t>
            </a:r>
            <a:r>
              <a:rPr lang="pt-BR" sz="1600" dirty="0" err="1"/>
              <a:t>Guisard</a:t>
            </a:r>
            <a:r>
              <a:rPr lang="pt-BR" sz="1600" dirty="0"/>
              <a:t> Restivo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275856" y="620688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ATIVIDADES</a:t>
            </a:r>
            <a:endParaRPr lang="pt-BR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539552" y="1628800"/>
                <a:ext cx="8136904" cy="3948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pt-BR" dirty="0" smtClean="0">
                    <a:solidFill>
                      <a:srgbClr val="002060"/>
                    </a:solidFill>
                  </a:rPr>
                  <a:t>Estudar o Cap. III do </a:t>
                </a:r>
                <a:r>
                  <a:rPr lang="pt-BR" dirty="0" err="1" smtClean="0">
                    <a:solidFill>
                      <a:srgbClr val="002060"/>
                    </a:solidFill>
                  </a:rPr>
                  <a:t>Kubaschewski</a:t>
                </a:r>
                <a:r>
                  <a:rPr lang="pt-BR" dirty="0" smtClean="0">
                    <a:solidFill>
                      <a:srgbClr val="002060"/>
                    </a:solidFill>
                  </a:rPr>
                  <a:t> e explicar o significado físico e </a:t>
                </a:r>
                <a:r>
                  <a:rPr lang="pt-BR" dirty="0" err="1" smtClean="0">
                    <a:solidFill>
                      <a:srgbClr val="002060"/>
                    </a:solidFill>
                  </a:rPr>
                  <a:t>orígens</a:t>
                </a:r>
                <a:r>
                  <a:rPr lang="pt-BR" dirty="0" smtClean="0">
                    <a:solidFill>
                      <a:srgbClr val="002060"/>
                    </a:solidFill>
                  </a:rPr>
                  <a:t> dos valores de </a:t>
                </a:r>
                <a:r>
                  <a:rPr lang="pt-BR" dirty="0" err="1" smtClean="0">
                    <a:solidFill>
                      <a:srgbClr val="002060"/>
                    </a:solidFill>
                  </a:rPr>
                  <a:t>Cp</a:t>
                </a:r>
                <a:r>
                  <a:rPr lang="pt-BR" dirty="0" smtClean="0">
                    <a:solidFill>
                      <a:srgbClr val="002060"/>
                    </a:solidFill>
                  </a:rPr>
                  <a:t> dos compostos e elementos; </a:t>
                </a:r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:r>
                  <a:rPr lang="pt-BR" dirty="0" smtClean="0">
                    <a:solidFill>
                      <a:srgbClr val="002060"/>
                    </a:solidFill>
                  </a:rPr>
                  <a:t>estimar </a:t>
                </a:r>
                <a:r>
                  <a:rPr lang="pt-BR" dirty="0" err="1" smtClean="0">
                    <a:solidFill>
                      <a:srgbClr val="002060"/>
                    </a:solidFill>
                  </a:rPr>
                  <a:t>Cp</a:t>
                </a:r>
                <a:r>
                  <a:rPr lang="pt-BR" dirty="0" smtClean="0">
                    <a:solidFill>
                      <a:srgbClr val="002060"/>
                    </a:solidFill>
                  </a:rPr>
                  <a:t> de: Cl2, F2, H2O, Fe, Al, U, Al2O3, </a:t>
                </a:r>
                <a:r>
                  <a:rPr lang="pt-BR" dirty="0" err="1" smtClean="0">
                    <a:solidFill>
                      <a:srgbClr val="002060"/>
                    </a:solidFill>
                  </a:rPr>
                  <a:t>MgO</a:t>
                </a:r>
                <a:r>
                  <a:rPr lang="pt-BR" dirty="0" smtClean="0">
                    <a:solidFill>
                      <a:srgbClr val="002060"/>
                    </a:solidFill>
                  </a:rPr>
                  <a:t>, Nb2O5, </a:t>
                </a:r>
                <a:r>
                  <a:rPr lang="pt-BR" dirty="0" err="1" smtClean="0">
                    <a:solidFill>
                      <a:srgbClr val="002060"/>
                    </a:solidFill>
                  </a:rPr>
                  <a:t>SiC</a:t>
                </a:r>
                <a:r>
                  <a:rPr lang="pt-BR" dirty="0" smtClean="0">
                    <a:solidFill>
                      <a:srgbClr val="002060"/>
                    </a:solidFill>
                  </a:rPr>
                  <a:t> e comparar com valores tabelados @ </a:t>
                </a:r>
                <a:r>
                  <a:rPr lang="pt-BR" dirty="0" smtClean="0">
                    <a:solidFill>
                      <a:srgbClr val="002060"/>
                    </a:solidFill>
                  </a:rPr>
                  <a:t>25°C; como varia </a:t>
                </a:r>
                <a:r>
                  <a:rPr lang="pt-BR" dirty="0" err="1" smtClean="0">
                    <a:solidFill>
                      <a:srgbClr val="002060"/>
                    </a:solidFill>
                  </a:rPr>
                  <a:t>Cp</a:t>
                </a:r>
                <a:r>
                  <a:rPr lang="pt-BR" smtClean="0">
                    <a:solidFill>
                      <a:srgbClr val="002060"/>
                    </a:solidFill>
                  </a:rPr>
                  <a:t> com </a:t>
                </a:r>
                <a:r>
                  <a:rPr lang="pt-BR" dirty="0" smtClean="0">
                    <a:solidFill>
                      <a:srgbClr val="002060"/>
                    </a:solidFill>
                  </a:rPr>
                  <a:t>T?</a:t>
                </a:r>
                <a:endParaRPr lang="pt-BR" dirty="0" smtClean="0">
                  <a:solidFill>
                    <a:srgbClr val="002060"/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:r>
                  <a:rPr lang="pt-BR" dirty="0" smtClean="0">
                    <a:solidFill>
                      <a:srgbClr val="002060"/>
                    </a:solidFill>
                  </a:rPr>
                  <a:t>Formular explicações para eventuais divergências</a:t>
                </a:r>
              </a:p>
              <a:p>
                <a:pPr>
                  <a:lnSpc>
                    <a:spcPct val="150000"/>
                  </a:lnSpc>
                </a:pPr>
                <a:endParaRPr lang="pt-BR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pt-BR" dirty="0" smtClean="0">
                    <a:solidFill>
                      <a:srgbClr val="002060"/>
                    </a:solidFill>
                  </a:rPr>
                  <a:t>2. Deduzir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b="1" i="1" smtClean="0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pt-BR" b="1" i="1" smtClean="0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  <m:t>𝒅</m:t>
                        </m:r>
                        <m:r>
                          <a:rPr lang="pt-BR" b="1" i="1" smtClean="0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  <m:t>(</m:t>
                        </m:r>
                        <m:f>
                          <m:fPr>
                            <m:ctrlPr>
                              <a:rPr lang="pt-BR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</m:ctrlPr>
                          </m:fPr>
                          <m:num>
                            <m:r>
                              <a:rPr lang="pt-BR" b="1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∆</m:t>
                            </m:r>
                            <m:r>
                              <a:rPr lang="pt-BR" b="1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𝑮</m:t>
                            </m:r>
                            <m:r>
                              <a:rPr lang="pt-BR" b="1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°</m:t>
                            </m:r>
                          </m:num>
                          <m:den>
                            <m:r>
                              <a:rPr lang="pt-BR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𝑻</m:t>
                            </m:r>
                          </m:den>
                        </m:f>
                        <m:r>
                          <a:rPr lang="pt-BR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)</m:t>
                        </m:r>
                      </m:num>
                      <m:den>
                        <m:r>
                          <a:rPr lang="pt-BR" b="1" i="1" smtClean="0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  <m:t>𝒅</m:t>
                        </m:r>
                        <m:r>
                          <a:rPr lang="pt-BR" b="1" i="1" smtClean="0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  <m:t>(</m:t>
                        </m:r>
                        <m:f>
                          <m:fPr>
                            <m:ctrlPr>
                              <a:rPr lang="pt-BR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sym typeface="Symbol" pitchFamily="18" charset="2"/>
                              </a:rPr>
                            </m:ctrlPr>
                          </m:fPr>
                          <m:num>
                            <m:r>
                              <a:rPr lang="pt-BR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𝟏</m:t>
                            </m:r>
                          </m:num>
                          <m:den>
                            <m:r>
                              <a:rPr lang="pt-BR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𝑻</m:t>
                            </m:r>
                          </m:den>
                        </m:f>
                        <m:r>
                          <a:rPr lang="pt-BR" b="1" i="1" smtClean="0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  <m:t>)</m:t>
                        </m:r>
                      </m:den>
                    </m:f>
                    <m:r>
                      <a:rPr lang="pt-BR" b="1" i="1" smtClean="0">
                        <a:solidFill>
                          <a:srgbClr val="002060"/>
                        </a:solidFill>
                        <a:latin typeface="Cambria Math"/>
                        <a:sym typeface="Symbol" pitchFamily="18" charset="2"/>
                      </a:rPr>
                      <m:t>=</m:t>
                    </m:r>
                    <m:r>
                      <a:rPr lang="pt-BR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∆</m:t>
                    </m:r>
                    <m:r>
                      <a:rPr lang="pt-BR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𝑯</m:t>
                    </m:r>
                    <m:r>
                      <a:rPr lang="pt-BR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°</m:t>
                    </m:r>
                    <m:r>
                      <a:rPr lang="pt-BR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pt-BR" dirty="0" smtClean="0">
                    <a:solidFill>
                      <a:srgbClr val="002060"/>
                    </a:solidFill>
                  </a:rPr>
                  <a:t>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b="1" i="1" smtClean="0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pt-BR" b="1" i="1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  <m:t>𝒅</m:t>
                        </m:r>
                        <m:r>
                          <a:rPr lang="pt-BR" b="1" i="1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  <m:t>(</m:t>
                        </m:r>
                        <m:r>
                          <a:rPr lang="pt-BR" b="1" i="1" smtClean="0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  <m:t>𝒍𝒏𝑲𝒆𝒒</m:t>
                        </m:r>
                        <m:r>
                          <a:rPr lang="pt-BR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)</m:t>
                        </m:r>
                      </m:num>
                      <m:den>
                        <m:r>
                          <a:rPr lang="pt-BR" b="1" i="1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  <m:t>𝒅</m:t>
                        </m:r>
                        <m:r>
                          <a:rPr lang="pt-BR" b="1" i="1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  <m:t>(</m:t>
                        </m:r>
                        <m:f>
                          <m:fPr>
                            <m:ctrlPr>
                              <a:rPr lang="pt-BR" b="1" i="1">
                                <a:solidFill>
                                  <a:srgbClr val="002060"/>
                                </a:solidFill>
                                <a:latin typeface="Cambria Math"/>
                                <a:sym typeface="Symbol" pitchFamily="18" charset="2"/>
                              </a:rPr>
                            </m:ctrlPr>
                          </m:fPr>
                          <m:num>
                            <m:r>
                              <a:rPr lang="pt-BR" b="1" i="1">
                                <a:solidFill>
                                  <a:srgbClr val="00206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𝟏</m:t>
                            </m:r>
                          </m:num>
                          <m:den>
                            <m:r>
                              <a:rPr lang="pt-BR" b="1" i="1">
                                <a:solidFill>
                                  <a:srgbClr val="00206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𝑻</m:t>
                            </m:r>
                          </m:den>
                        </m:f>
                        <m:r>
                          <a:rPr lang="pt-BR" b="1" i="1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  <m:t>)</m:t>
                        </m:r>
                      </m:den>
                    </m:f>
                    <m:r>
                      <a:rPr lang="pt-BR" b="1" i="1">
                        <a:solidFill>
                          <a:srgbClr val="002060"/>
                        </a:solidFill>
                        <a:latin typeface="Cambria Math"/>
                        <a:sym typeface="Symbol" pitchFamily="18" charset="2"/>
                      </a:rPr>
                      <m:t>=</m:t>
                    </m:r>
                    <m:r>
                      <a:rPr lang="pt-BR" b="1" i="1" smtClean="0">
                        <a:solidFill>
                          <a:srgbClr val="002060"/>
                        </a:solidFill>
                        <a:latin typeface="Cambria Math"/>
                        <a:sym typeface="Symbol" pitchFamily="18" charset="2"/>
                      </a:rPr>
                      <m:t>−</m:t>
                    </m:r>
                    <m:f>
                      <m:fPr>
                        <m:ctrlPr>
                          <a:rPr lang="pt-BR" b="1" i="1" smtClean="0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pt-BR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∆</m:t>
                        </m:r>
                        <m:r>
                          <a:rPr lang="pt-BR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𝑯</m:t>
                        </m:r>
                        <m:r>
                          <a:rPr lang="pt-BR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°</m:t>
                        </m:r>
                      </m:num>
                      <m:den>
                        <m:r>
                          <a:rPr lang="pt-BR" b="1" i="1" smtClean="0">
                            <a:solidFill>
                              <a:srgbClr val="002060"/>
                            </a:solidFill>
                            <a:latin typeface="Cambria Math"/>
                            <a:sym typeface="Symbol" pitchFamily="18" charset="2"/>
                          </a:rPr>
                          <m:t>𝑹</m:t>
                        </m:r>
                      </m:den>
                    </m:f>
                  </m:oMath>
                </a14:m>
                <a:r>
                  <a:rPr lang="pt-BR" dirty="0" smtClean="0">
                    <a:solidFill>
                      <a:srgbClr val="002060"/>
                    </a:solidFill>
                  </a:rPr>
                  <a:t> a partir das equações de </a:t>
                </a:r>
                <a:r>
                  <a:rPr lang="pt-BR" dirty="0" smtClean="0">
                    <a:solidFill>
                      <a:srgbClr val="002060"/>
                    </a:solidFill>
                    <a:sym typeface="Symbol"/>
                  </a:rPr>
                  <a:t>G</a:t>
                </a:r>
                <a:endParaRPr lang="pt-BR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628800"/>
                <a:ext cx="8136904" cy="3948132"/>
              </a:xfrm>
              <a:prstGeom prst="rect">
                <a:avLst/>
              </a:prstGeom>
              <a:blipFill rotWithShape="1">
                <a:blip r:embed="rId2"/>
                <a:stretch>
                  <a:fillRect l="-675" r="-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38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254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2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233</Words>
  <Application>Microsoft Office PowerPoint</Application>
  <PresentationFormat>Apresentação na tela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1_Carnival</vt:lpstr>
      <vt:lpstr>   PMT-2509 - Metalurgia Extrativa dos Metais Não-Ferrosos  TÓPICOS</vt:lpstr>
      <vt:lpstr>   </vt:lpstr>
      <vt:lpstr>   </vt:lpstr>
      <vt:lpstr> 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PMT-2509 - Metalurgia Extrativa dos Metais Não-Ferrosos  TÓPICOS</dc:title>
  <dc:creator>lapta5</dc:creator>
  <cp:lastModifiedBy>lapta5</cp:lastModifiedBy>
  <cp:revision>5</cp:revision>
  <dcterms:created xsi:type="dcterms:W3CDTF">2015-02-23T22:30:58Z</dcterms:created>
  <dcterms:modified xsi:type="dcterms:W3CDTF">2015-02-23T23:09:04Z</dcterms:modified>
</cp:coreProperties>
</file>