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095E-7D6B-4A84-BF5F-03C97EB76709}" type="datetimeFigureOut">
              <a:rPr lang="pt-BR" smtClean="0"/>
              <a:pPr/>
              <a:t>11/08/2016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FCBD7-99EB-4688-94A4-BBEF7FC68B2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51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FCBD7-99EB-4688-94A4-BBEF7FC68B2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DBE9DA-5DB8-41E4-8421-6A458A764626}" type="datetime1">
              <a:rPr lang="pt-BR" smtClean="0"/>
              <a:t>11/08/2016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1286D-255B-4407-8092-D322B673AA12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ACBC051-A716-4FFA-85A2-53F2942F021D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95F2C8-472C-4563-94AC-0834330EDADB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BBE6657-31DB-41A6-80A2-26D35D2AC27C}" type="datetime1">
              <a:rPr lang="pt-BR" smtClean="0"/>
              <a:t>11/08/2016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6D00A-02D1-4C87-8BFA-A9DB767387A8}" type="datetime1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B2957-2F3A-4AD0-91FB-B73632B8B4E6}" type="datetime1">
              <a:rPr lang="pt-BR" smtClean="0"/>
              <a:t>11/08/2016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8BB9FF-457F-4249-8D9D-7FBEA5BAAEAC}" type="datetime1">
              <a:rPr lang="pt-BR" smtClean="0"/>
              <a:t>11/08/2016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7A4D25-0F34-4D8C-8F64-DA49C09C0F09}" type="datetime1">
              <a:rPr lang="pt-BR" smtClean="0"/>
              <a:t>11/08/2016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8097B-2579-42AA-9EA3-E8C5D25D5117}" type="datetime1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4DA22-EB9E-4704-82D1-0B81C868947F}" type="datetime1">
              <a:rPr lang="pt-BR" smtClean="0"/>
              <a:t>11/08/2016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EE4B9AE-3D0D-4D4A-A425-244DE6499177}" type="datetime1">
              <a:rPr lang="pt-BR" smtClean="0"/>
              <a:t>11/08/2016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pt-BR" smtClean="0"/>
              <a:t>SABBAG, 2016.2</a:t>
            </a:r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40DF1A-4E3C-4DF7-8C17-E5199AFDCA7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Relações </a:t>
            </a:r>
            <a:r>
              <a:rPr lang="pt-BR" dirty="0" err="1" smtClean="0"/>
              <a:t>lInguísticas</a:t>
            </a:r>
            <a:r>
              <a:rPr lang="pt-BR" dirty="0" smtClean="0"/>
              <a:t> e documentação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51920" y="4941168"/>
            <a:ext cx="5114778" cy="1101248"/>
          </a:xfrm>
        </p:spPr>
        <p:txBody>
          <a:bodyPr/>
          <a:lstStyle/>
          <a:p>
            <a:r>
              <a:rPr lang="pt-BR" smtClean="0"/>
              <a:t>Prof.ª Deise </a:t>
            </a:r>
            <a:r>
              <a:rPr lang="pt-BR" dirty="0" err="1" smtClean="0"/>
              <a:t>Sabbag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pic>
        <p:nvPicPr>
          <p:cNvPr id="7" name="Espaço Reservado para Conteúdo 6" descr="mudança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8104" y="1556792"/>
            <a:ext cx="2438008" cy="2927588"/>
          </a:xfrm>
        </p:spPr>
      </p:pic>
      <p:sp>
        <p:nvSpPr>
          <p:cNvPr id="9" name="CaixaDeTexto 8"/>
          <p:cNvSpPr txBox="1"/>
          <p:nvPr/>
        </p:nvSpPr>
        <p:spPr>
          <a:xfrm>
            <a:off x="395536" y="1772816"/>
            <a:ext cx="734481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Linguagem Natural:</a:t>
            </a:r>
          </a:p>
          <a:p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Dinâmica;</a:t>
            </a:r>
          </a:p>
          <a:p>
            <a:pPr>
              <a:buFont typeface="Wingdings" pitchFamily="2" charset="2"/>
              <a:buChar char="ü"/>
            </a:pP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err="1" smtClean="0"/>
              <a:t>Tranforma-se</a:t>
            </a:r>
            <a:r>
              <a:rPr lang="pt-BR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Evolui;</a:t>
            </a:r>
          </a:p>
          <a:p>
            <a:pPr>
              <a:buFont typeface="Wingdings" pitchFamily="2" charset="2"/>
              <a:buChar char="ü"/>
            </a:pP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Instrumento de representação da realidade;</a:t>
            </a:r>
          </a:p>
          <a:p>
            <a:pPr>
              <a:buFont typeface="Wingdings" pitchFamily="2" charset="2"/>
              <a:buChar char="ü"/>
            </a:pPr>
            <a:endParaRPr lang="pt-BR" sz="2400" dirty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Realidade: múltiplo e plurissignificativo</a:t>
            </a:r>
          </a:p>
          <a:p>
            <a:endParaRPr lang="pt-BR" sz="2400" dirty="0" smtClean="0"/>
          </a:p>
          <a:p>
            <a:endParaRPr lang="pt-BR" sz="2400" dirty="0"/>
          </a:p>
          <a:p>
            <a:endParaRPr lang="pt-BR" sz="2400" dirty="0" smtClean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ço Reservado para Conteúdo 8" descr="alvo 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8172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1412776"/>
            <a:ext cx="63367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LINGUAGENS CONTRUÍDAS:</a:t>
            </a:r>
          </a:p>
          <a:p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 smtClean="0"/>
              <a:t> Significam de maneira precisa;</a:t>
            </a:r>
          </a:p>
          <a:p>
            <a:pPr>
              <a:buFont typeface="Wingdings" pitchFamily="2" charset="2"/>
              <a:buChar char="§"/>
            </a:pPr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 smtClean="0"/>
              <a:t>Significados fixos;</a:t>
            </a:r>
          </a:p>
          <a:p>
            <a:pPr>
              <a:buFont typeface="Wingdings" pitchFamily="2" charset="2"/>
              <a:buChar char="§"/>
            </a:pPr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/>
              <a:t> </a:t>
            </a:r>
            <a:r>
              <a:rPr lang="pt-BR" b="1" dirty="0" smtClean="0"/>
              <a:t>Coerção;</a:t>
            </a:r>
          </a:p>
          <a:p>
            <a:pPr>
              <a:buFont typeface="Wingdings" pitchFamily="2" charset="2"/>
              <a:buChar char="§"/>
            </a:pPr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 smtClean="0"/>
              <a:t> O termo comporta-se de maneira uniforme;</a:t>
            </a:r>
          </a:p>
          <a:p>
            <a:pPr>
              <a:buFont typeface="Wingdings" pitchFamily="2" charset="2"/>
              <a:buChar char="§"/>
            </a:pPr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 smtClean="0"/>
              <a:t> Pequenas variações;</a:t>
            </a:r>
          </a:p>
          <a:p>
            <a:pPr>
              <a:buFont typeface="Wingdings" pitchFamily="2" charset="2"/>
              <a:buChar char="§"/>
            </a:pPr>
            <a:endParaRPr lang="pt-BR" b="1" dirty="0"/>
          </a:p>
          <a:p>
            <a:pPr>
              <a:buFont typeface="Wingdings" pitchFamily="2" charset="2"/>
              <a:buChar char="§"/>
            </a:pPr>
            <a:r>
              <a:rPr lang="pt-BR" b="1" dirty="0" smtClean="0"/>
              <a:t>Significam de maneira determinada.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endParaRPr lang="pt-BR" dirty="0"/>
          </a:p>
          <a:p>
            <a:pPr algn="just"/>
            <a:r>
              <a:rPr lang="pt-BR" b="1" dirty="0" smtClean="0"/>
              <a:t>No vocabulário especializado as relações entre forma significante e significado tendem a ser unívocas. O termo, ao contrário da palavra polissêmica, é de natureza </a:t>
            </a:r>
            <a:r>
              <a:rPr lang="pt-BR" b="1" dirty="0" err="1" smtClean="0"/>
              <a:t>monossêmica</a:t>
            </a:r>
            <a:r>
              <a:rPr lang="pt-BR" b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pt-BR" dirty="0" smtClean="0"/>
          </a:p>
          <a:p>
            <a:pPr>
              <a:buFont typeface="Wingdings" pitchFamily="2" charset="2"/>
              <a:buChar char="§"/>
            </a:pP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construção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52736"/>
            <a:ext cx="1187624" cy="1440160"/>
          </a:xfr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187624" y="1124744"/>
            <a:ext cx="691276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Linguagens Documentárias:</a:t>
            </a:r>
          </a:p>
          <a:p>
            <a:pPr algn="just"/>
            <a:endParaRPr lang="pt-BR" sz="2400" dirty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 existências de mecanismos interpretativos próprios para determinar significados das unidades destinadas à representação da informação;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 possibilidade de se produzir linguagens de natureza </a:t>
            </a:r>
            <a:r>
              <a:rPr lang="pt-BR" sz="2400" dirty="0" err="1" smtClean="0"/>
              <a:t>monossêmica</a:t>
            </a:r>
            <a:r>
              <a:rPr lang="pt-BR" sz="2400" dirty="0" smtClean="0"/>
              <a:t> que participam da elaboração de </a:t>
            </a:r>
            <a:r>
              <a:rPr lang="pt-BR" sz="2400" dirty="0" err="1" smtClean="0"/>
              <a:t>LDs</a:t>
            </a:r>
            <a:r>
              <a:rPr lang="pt-BR" sz="2400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endParaRPr lang="pt-BR" sz="2400" dirty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/>
              <a:t>Existência de vocabulário próprio, termos, “vocabulários especializados”, </a:t>
            </a:r>
            <a:endParaRPr lang="pt-BR" sz="24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Polissemia e </a:t>
            </a:r>
            <a:r>
              <a:rPr lang="pt-BR" dirty="0" err="1" smtClean="0"/>
              <a:t>ambiguidade</a:t>
            </a:r>
            <a:endParaRPr lang="pt-BR" dirty="0"/>
          </a:p>
        </p:txBody>
      </p:sp>
      <p:pic>
        <p:nvPicPr>
          <p:cNvPr id="4" name="Espaço Reservado para Conteúdo 3" descr="polissemia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7920880" cy="1656184"/>
          </a:xfrm>
        </p:spPr>
      </p:pic>
      <p:pic>
        <p:nvPicPr>
          <p:cNvPr id="5" name="Imagem 4" descr="polissemia 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89040"/>
            <a:ext cx="8100392" cy="1800200"/>
          </a:xfrm>
          <a:prstGeom prst="rect">
            <a:avLst/>
          </a:prstGeom>
        </p:spPr>
      </p:pic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7499176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PALAVRA: fonte de significação.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Plurissignificação</a:t>
            </a:r>
            <a:r>
              <a:rPr lang="pt-BR" dirty="0" smtClean="0"/>
              <a:t>: fenômeno geral, decorrente da organização sintático-semântica de enunciados.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Polissemia: fenômeno específico da área vocabular. A palavra pode comportar mais de um significado.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err="1" smtClean="0"/>
              <a:t>Ambiguidade</a:t>
            </a:r>
            <a:r>
              <a:rPr lang="pt-BR" dirty="0" smtClean="0"/>
              <a:t>: pode ser </a:t>
            </a:r>
            <a:r>
              <a:rPr lang="pt-BR" dirty="0" err="1" smtClean="0"/>
              <a:t>consequência</a:t>
            </a:r>
            <a:r>
              <a:rPr lang="pt-BR" dirty="0" smtClean="0"/>
              <a:t>, na área vocabular, da polissemia ou da homonímia e, no plano mais geral, de deficiências na utilização de padrões sintático-semânticos.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Polissemia e </a:t>
            </a:r>
            <a:r>
              <a:rPr lang="pt-BR" dirty="0" err="1" smtClean="0"/>
              <a:t>ambiguidade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construção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2592288" cy="2736304"/>
          </a:xfr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Polissemia e </a:t>
            </a:r>
            <a:r>
              <a:rPr lang="pt-BR" dirty="0" err="1" smtClean="0"/>
              <a:t>ambiguidade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419872" y="1340768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Na linguagem documentária, tanto a polissemia, quanto a </a:t>
            </a:r>
            <a:r>
              <a:rPr lang="pt-BR" dirty="0" err="1" smtClean="0"/>
              <a:t>ambiguidade</a:t>
            </a:r>
            <a:r>
              <a:rPr lang="pt-BR" dirty="0" smtClean="0"/>
              <a:t> devem ser neutralizadas, para que seja garantida a MONOSSEMIA entre a forma do significante e a do significado</a:t>
            </a:r>
          </a:p>
          <a:p>
            <a:pPr algn="just"/>
            <a:endParaRPr lang="pt-BR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3491880" y="350100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A POLISSEMIA e a MONOSSEMIA são fenômenos que devem ser objeto das operações de elaboração de linguagens documentárias.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67544" y="4941168"/>
            <a:ext cx="76129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Na linguagem documentária, a </a:t>
            </a:r>
            <a:r>
              <a:rPr lang="pt-BR" dirty="0" err="1" smtClean="0"/>
              <a:t>ambiguidade</a:t>
            </a:r>
            <a:r>
              <a:rPr lang="pt-BR" dirty="0" smtClean="0"/>
              <a:t> é tratada com o auxílio de </a:t>
            </a:r>
          </a:p>
          <a:p>
            <a:r>
              <a:rPr lang="pt-BR" dirty="0" smtClean="0"/>
              <a:t>Modificadores que contextualizam o sentido:</a:t>
            </a:r>
          </a:p>
          <a:p>
            <a:r>
              <a:rPr lang="pt-BR" dirty="0" smtClean="0"/>
              <a:t>PLANTA (BOTÂNICA)</a:t>
            </a:r>
          </a:p>
          <a:p>
            <a:r>
              <a:rPr lang="pt-BR" dirty="0" smtClean="0"/>
              <a:t>PLANTA (ARQUITETURA)</a:t>
            </a:r>
          </a:p>
          <a:p>
            <a:r>
              <a:rPr lang="pt-BR" dirty="0" smtClean="0"/>
              <a:t>COMPANHIA (EMPRESA)</a:t>
            </a:r>
          </a:p>
          <a:p>
            <a:r>
              <a:rPr lang="pt-BR" dirty="0" smtClean="0"/>
              <a:t>COMPANHIA (PESSOA)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build="p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7776864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Relação de equivalência entre, ao menos, duas palavras. Ex.: mandioca – macaxeira – aipim.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Equivalência: um recurso </a:t>
            </a:r>
            <a:r>
              <a:rPr lang="pt-BR" dirty="0" err="1" smtClean="0"/>
              <a:t>normalizador</a:t>
            </a:r>
            <a:r>
              <a:rPr lang="pt-BR" dirty="0" smtClean="0"/>
              <a:t> importante para a compreensão de uma linguagem documentária.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Equivalência: permite normalizar a </a:t>
            </a:r>
            <a:r>
              <a:rPr lang="pt-BR" u="sng" dirty="0" smtClean="0"/>
              <a:t>polissemia</a:t>
            </a:r>
            <a:r>
              <a:rPr lang="pt-BR" dirty="0" smtClean="0"/>
              <a:t> (indicando que várias palavras, uma vez que compartilham </a:t>
            </a:r>
            <a:r>
              <a:rPr lang="pt-BR" dirty="0" err="1" smtClean="0"/>
              <a:t>signifícados</a:t>
            </a:r>
            <a:r>
              <a:rPr lang="pt-BR" dirty="0" smtClean="0"/>
              <a:t> próprios, expressam-se por um mesmo descritor) e permite </a:t>
            </a:r>
            <a:r>
              <a:rPr lang="pt-BR" u="sng" dirty="0" smtClean="0"/>
              <a:t>compatibilizar</a:t>
            </a:r>
            <a:r>
              <a:rPr lang="pt-BR" dirty="0" smtClean="0"/>
              <a:t> a linguagem dos usuários com a linguagem do sistema, funcionando como um operador de sentidos.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err="1" smtClean="0"/>
              <a:t>sINONÍMIA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7776864" cy="1944216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 estruturação hierárquica de um vocabulário pode ser dada sob dois modos: relação de hiponímia e relação parte-todo.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Hiponímia: opera com a noção de inclusão, a mesma noção que permite reunir unidades em classes.</a:t>
            </a:r>
            <a:endParaRPr lang="pt-BR" sz="20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hiponímia</a:t>
            </a:r>
            <a:endParaRPr lang="pt-BR" dirty="0"/>
          </a:p>
        </p:txBody>
      </p:sp>
      <p:pic>
        <p:nvPicPr>
          <p:cNvPr id="5" name="Imagem 4" descr="rosa e cra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924944"/>
            <a:ext cx="2110740" cy="1386840"/>
          </a:xfrm>
          <a:prstGeom prst="rect">
            <a:avLst/>
          </a:prstGeom>
        </p:spPr>
      </p:pic>
      <p:pic>
        <p:nvPicPr>
          <p:cNvPr id="6" name="Imagem 5" descr="leão e ga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581128"/>
            <a:ext cx="2088232" cy="168402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355976" y="3284984"/>
            <a:ext cx="33843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FLOR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ANIMAL</a:t>
            </a:r>
          </a:p>
        </p:txBody>
      </p:sp>
      <p:sp>
        <p:nvSpPr>
          <p:cNvPr id="8" name="Seta para a direita 7"/>
          <p:cNvSpPr/>
          <p:nvPr/>
        </p:nvSpPr>
        <p:spPr>
          <a:xfrm>
            <a:off x="2627784" y="3429000"/>
            <a:ext cx="122413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2699792" y="5373216"/>
            <a:ext cx="122413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allAtOnce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24744"/>
            <a:ext cx="7776864" cy="2448272"/>
          </a:xfrm>
        </p:spPr>
        <p:txBody>
          <a:bodyPr/>
          <a:lstStyle/>
          <a:p>
            <a:pPr algn="just"/>
            <a:r>
              <a:rPr lang="pt-BR" dirty="0" smtClean="0"/>
              <a:t>Hiponímia: expressa “ a relação existente entre um lexema mais específico ou subordinado, a um lexema mais geral ou </a:t>
            </a:r>
            <a:r>
              <a:rPr lang="pt-BR" dirty="0" err="1" smtClean="0"/>
              <a:t>superordenado</a:t>
            </a:r>
            <a:r>
              <a:rPr lang="pt-BR" dirty="0" smtClean="0"/>
              <a:t>, tal como é exemplificada por pares como  [....]” (LYONS, 1997, p. 235 apud CINTRA </a:t>
            </a:r>
            <a:r>
              <a:rPr lang="pt-BR" dirty="0" err="1" smtClean="0"/>
              <a:t>et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, 2002, p. 78).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hiponímia</a:t>
            </a:r>
            <a:endParaRPr lang="pt-BR" dirty="0"/>
          </a:p>
        </p:txBody>
      </p:sp>
      <p:pic>
        <p:nvPicPr>
          <p:cNvPr id="5" name="Imagem 4" descr="Vaca[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717032"/>
            <a:ext cx="3451275" cy="251383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580112" y="4653136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/>
              <a:t>ANIMAL</a:t>
            </a:r>
            <a:endParaRPr lang="pt-BR" sz="4800" dirty="0"/>
          </a:p>
        </p:txBody>
      </p:sp>
      <p:sp>
        <p:nvSpPr>
          <p:cNvPr id="7" name="Seta para a direita 6"/>
          <p:cNvSpPr/>
          <p:nvPr/>
        </p:nvSpPr>
        <p:spPr>
          <a:xfrm>
            <a:off x="3995936" y="4797152"/>
            <a:ext cx="122413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7499176" cy="44644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dirty="0" smtClean="0"/>
              <a:t>Neste relação considera-se dois termos:</a:t>
            </a:r>
          </a:p>
          <a:p>
            <a:pPr algn="just"/>
            <a:r>
              <a:rPr lang="pt-BR" dirty="0" smtClean="0"/>
              <a:t>SUPERIOR: </a:t>
            </a:r>
            <a:r>
              <a:rPr lang="pt-BR" dirty="0" err="1" smtClean="0"/>
              <a:t>Supeordenado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INFERIOR: Hipônimo.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HIPONÍMIA: pode ser definida, também, em termos de implicação unilateral e representa uma relação transitiva:</a:t>
            </a:r>
          </a:p>
          <a:p>
            <a:pPr algn="just"/>
            <a:endParaRPr lang="pt-BR" dirty="0" smtClean="0"/>
          </a:p>
          <a:p>
            <a:pPr algn="just">
              <a:buNone/>
            </a:pPr>
            <a:r>
              <a:rPr lang="pt-BR" dirty="0" smtClean="0"/>
              <a:t>  X é hipônimo de Y e Y é hipônimo de Z, então X é hipônimo de Z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hiponímia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construção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40768"/>
            <a:ext cx="2411760" cy="2880320"/>
          </a:xfrm>
        </p:spPr>
      </p:pic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55776" y="1225689"/>
            <a:ext cx="55446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Linguagens Documentárias</a:t>
            </a:r>
          </a:p>
          <a:p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Linguagens Construídas;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Exige rigor nas relações;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Grau de controle;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Produto de operação nas palavras que transforma  em termos;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/>
              <a:t>Neutraliza as diferenças existentes entre a palavra e seus significados em LN (linguagem natural);</a:t>
            </a:r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Wingdings" pitchFamily="2" charset="2"/>
              <a:buChar char="ü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vaca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2123728" cy="1728192"/>
          </a:xfrm>
        </p:spPr>
      </p:pic>
      <p:pic>
        <p:nvPicPr>
          <p:cNvPr id="5" name="Imagem 4" descr="vaca mamífero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836712"/>
            <a:ext cx="1579346" cy="144016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5436096" y="112474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 smtClean="0"/>
              <a:t>ANIMAL</a:t>
            </a:r>
            <a:endParaRPr lang="pt-BR" sz="36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323528" y="2492896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   VACA                              MAMÍFERO</a:t>
            </a:r>
            <a:endParaRPr lang="pt-BR" b="1" dirty="0"/>
          </a:p>
        </p:txBody>
      </p:sp>
      <p:pic>
        <p:nvPicPr>
          <p:cNvPr id="8" name="Espaço Reservado para Conteúdo 3" descr="vaca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861048"/>
            <a:ext cx="2123728" cy="1728192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483768" y="458112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   VACA                              ANIMAL</a:t>
            </a:r>
            <a:endParaRPr lang="pt-BR" b="1" dirty="0"/>
          </a:p>
        </p:txBody>
      </p:sp>
      <p:sp>
        <p:nvSpPr>
          <p:cNvPr id="10" name="Seta para a direita 9"/>
          <p:cNvSpPr/>
          <p:nvPr/>
        </p:nvSpPr>
        <p:spPr>
          <a:xfrm>
            <a:off x="3995936" y="4725144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allAtOnce"/>
      <p:bldP spid="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332656"/>
            <a:ext cx="7239000" cy="648072"/>
          </a:xfrm>
        </p:spPr>
        <p:txBody>
          <a:bodyPr/>
          <a:lstStyle/>
          <a:p>
            <a:pPr algn="ctr">
              <a:buNone/>
            </a:pPr>
            <a:r>
              <a:rPr lang="pt-BR" dirty="0" smtClean="0"/>
              <a:t>X é uma ESPÉCIE (ou tipo) de Y</a:t>
            </a:r>
            <a:endParaRPr lang="pt-BR" dirty="0"/>
          </a:p>
        </p:txBody>
      </p:sp>
      <p:pic>
        <p:nvPicPr>
          <p:cNvPr id="4" name="Imagem 3" descr="ga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1973580" cy="14859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555776" y="1916832"/>
            <a:ext cx="4946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/>
              <a:t>ESPÉCIE        de          ANIMAL</a:t>
            </a:r>
            <a:endParaRPr lang="pt-BR" sz="28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251520" y="3429000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A relação de hiponímia representa uma operação de conjunção em face do termo </a:t>
            </a:r>
            <a:r>
              <a:rPr lang="pt-BR" sz="2000" dirty="0" err="1" smtClean="0"/>
              <a:t>superordenado</a:t>
            </a:r>
            <a:r>
              <a:rPr lang="pt-BR" sz="2000" dirty="0" smtClean="0"/>
              <a:t>, bem como de disjunção, tomando-se a série de termos obtidos a partir da divisão.</a:t>
            </a:r>
          </a:p>
          <a:p>
            <a:pPr algn="just"/>
            <a:r>
              <a:rPr lang="pt-BR" sz="2000" dirty="0" smtClean="0"/>
              <a:t>Mas no caso de especificadores ocorre o inverso: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TODAS AS FLORES SÃO BELAS     inclui</a:t>
            </a:r>
          </a:p>
          <a:p>
            <a:pPr algn="just"/>
            <a:r>
              <a:rPr lang="pt-BR" sz="2000" dirty="0" smtClean="0"/>
              <a:t>TODAS AS ROSAS SÃO BELAS</a:t>
            </a:r>
            <a:endParaRPr lang="pt-BR" sz="20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7776864" cy="5544616"/>
          </a:xfrm>
        </p:spPr>
        <p:txBody>
          <a:bodyPr/>
          <a:lstStyle/>
          <a:p>
            <a:r>
              <a:rPr lang="pt-BR" dirty="0" smtClean="0"/>
              <a:t>Permite explicar vários relacionamentos tomados como hierárquicos que não cabem dentro da classificação GÊNERO/ESPÉCIE (e tão pouco nas relações TODO/PARTE).</a:t>
            </a:r>
          </a:p>
          <a:p>
            <a:endParaRPr lang="pt-BR" dirty="0" smtClean="0"/>
          </a:p>
          <a:p>
            <a:r>
              <a:rPr lang="pt-BR" dirty="0" smtClean="0"/>
              <a:t>Casos de dois ou mais termos não existirem, no léxico, palavras que lhes sejam </a:t>
            </a:r>
            <a:r>
              <a:rPr lang="pt-BR" dirty="0" err="1" smtClean="0"/>
              <a:t>supeordenados</a:t>
            </a:r>
            <a:r>
              <a:rPr lang="pt-BR" dirty="0" smtClean="0"/>
              <a:t>.</a:t>
            </a:r>
          </a:p>
          <a:p>
            <a:pPr lvl="3"/>
            <a:endParaRPr lang="pt-BR" dirty="0" smtClean="0"/>
          </a:p>
          <a:p>
            <a:pPr>
              <a:buNone/>
            </a:pPr>
            <a:r>
              <a:rPr lang="pt-BR" dirty="0" smtClean="0"/>
              <a:t>CIDADES MÉDIDAS</a:t>
            </a:r>
          </a:p>
          <a:p>
            <a:pPr>
              <a:buNone/>
            </a:pPr>
            <a:r>
              <a:rPr lang="pt-BR" dirty="0" smtClean="0"/>
              <a:t>CIDADES PEQUENAS                  </a:t>
            </a:r>
            <a:r>
              <a:rPr lang="pt-BR" sz="2400" dirty="0" smtClean="0"/>
              <a:t>Tamanho das Cidades</a:t>
            </a:r>
          </a:p>
          <a:p>
            <a:pPr>
              <a:buNone/>
            </a:pPr>
            <a:r>
              <a:rPr lang="pt-BR" dirty="0" smtClean="0"/>
              <a:t>MEGALÓPOLIS                              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/>
              <a:t>hiponímia</a:t>
            </a:r>
            <a:endParaRPr lang="pt-BR" dirty="0"/>
          </a:p>
        </p:txBody>
      </p:sp>
      <p:cxnSp>
        <p:nvCxnSpPr>
          <p:cNvPr id="6" name="Conector de seta reta 5"/>
          <p:cNvCxnSpPr/>
          <p:nvPr/>
        </p:nvCxnSpPr>
        <p:spPr>
          <a:xfrm>
            <a:off x="3059832" y="4797152"/>
            <a:ext cx="172819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275856" y="5301208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V="1">
            <a:off x="2555776" y="5445224"/>
            <a:ext cx="22322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olissemia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olissemia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20688"/>
            <a:ext cx="9144000" cy="4797152"/>
          </a:xfr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olissemia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548680"/>
            <a:ext cx="8100392" cy="2384058"/>
          </a:xfrm>
        </p:spPr>
      </p:pic>
      <p:pic>
        <p:nvPicPr>
          <p:cNvPr id="5" name="Imagem 4" descr="polissemi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429000"/>
            <a:ext cx="8100392" cy="2160240"/>
          </a:xfrm>
          <a:prstGeom prst="rect">
            <a:avLst/>
          </a:prstGeom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onstrução 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2627784" cy="4320480"/>
          </a:xfrm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31840" y="1484784"/>
            <a:ext cx="4752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 LINGUAGEM DOCUMENTÁRIAS INTREGAM VOCABULÁRIOS CONTROLADOS</a:t>
            </a:r>
          </a:p>
          <a:p>
            <a:endParaRPr lang="pt-BR" dirty="0"/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 PARA QUE NÃO COEXISTAM DUAS OU MAIS PALAVRAS COM O MESMO CONCEITO;</a:t>
            </a:r>
          </a:p>
          <a:p>
            <a:pPr>
              <a:buFont typeface="Wingdings" pitchFamily="2" charset="2"/>
              <a:buChar char="q"/>
            </a:pPr>
            <a:endParaRPr lang="pt-BR" dirty="0"/>
          </a:p>
          <a:p>
            <a:pPr>
              <a:buFont typeface="Wingdings" pitchFamily="2" charset="2"/>
              <a:buChar char="q"/>
            </a:pPr>
            <a:r>
              <a:rPr lang="pt-BR" dirty="0"/>
              <a:t> </a:t>
            </a:r>
            <a:r>
              <a:rPr lang="pt-BR" dirty="0" smtClean="0"/>
              <a:t>OU UMA PALAVRA QUE DESIGNE VÁRIOS CONCEITOS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pic>
        <p:nvPicPr>
          <p:cNvPr id="9" name="Espaço Reservado para Conteúdo 8" descr="interrogação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780928"/>
            <a:ext cx="3635896" cy="4077072"/>
          </a:xfrm>
        </p:spPr>
      </p:pic>
      <p:sp>
        <p:nvSpPr>
          <p:cNvPr id="10" name="CaixaDeTexto 9"/>
          <p:cNvSpPr txBox="1"/>
          <p:nvPr/>
        </p:nvSpPr>
        <p:spPr>
          <a:xfrm>
            <a:off x="3059832" y="1484784"/>
            <a:ext cx="5112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</a:p>
          <a:p>
            <a:pPr algn="ctr"/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QUE </a:t>
            </a:r>
          </a:p>
          <a:p>
            <a:pPr algn="ctr"/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É</a:t>
            </a:r>
          </a:p>
          <a:p>
            <a:pPr algn="ctr"/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VOCABULÁRIO</a:t>
            </a:r>
          </a:p>
          <a:p>
            <a:pPr algn="ctr"/>
            <a:endParaRPr lang="pt-BR" sz="32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pt-BR" sz="3200" b="1" dirty="0" smtClean="0">
                <a:solidFill>
                  <a:schemeClr val="bg2">
                    <a:lumMod val="50000"/>
                  </a:schemeClr>
                </a:solidFill>
              </a:rPr>
              <a:t>CONTROLADO</a:t>
            </a:r>
          </a:p>
          <a:p>
            <a:pPr algn="ctr"/>
            <a:endParaRPr lang="pt-BR" sz="32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pic>
        <p:nvPicPr>
          <p:cNvPr id="7" name="Espaço Reservado para Conteúdo 6" descr="interrogação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268760"/>
            <a:ext cx="4306788" cy="5589240"/>
          </a:xfrm>
        </p:spPr>
      </p:pic>
      <p:sp>
        <p:nvSpPr>
          <p:cNvPr id="8" name="CaixaDeTexto 7"/>
          <p:cNvSpPr txBox="1"/>
          <p:nvPr/>
        </p:nvSpPr>
        <p:spPr>
          <a:xfrm>
            <a:off x="179512" y="1484784"/>
            <a:ext cx="360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C00000"/>
                </a:solidFill>
              </a:rPr>
              <a:t>O </a:t>
            </a:r>
          </a:p>
          <a:p>
            <a:pPr algn="ctr"/>
            <a:endParaRPr lang="pt-BR" sz="4000" b="1" dirty="0" smtClean="0">
              <a:solidFill>
                <a:srgbClr val="C00000"/>
              </a:solidFill>
            </a:endParaRPr>
          </a:p>
          <a:p>
            <a:pPr algn="ctr"/>
            <a:r>
              <a:rPr lang="pt-BR" sz="4000" b="1" dirty="0" smtClean="0">
                <a:solidFill>
                  <a:srgbClr val="C00000"/>
                </a:solidFill>
              </a:rPr>
              <a:t>QUE </a:t>
            </a:r>
          </a:p>
          <a:p>
            <a:pPr algn="ctr"/>
            <a:endParaRPr lang="pt-BR" sz="4000" b="1" dirty="0" smtClean="0">
              <a:solidFill>
                <a:srgbClr val="C00000"/>
              </a:solidFill>
            </a:endParaRPr>
          </a:p>
          <a:p>
            <a:pPr algn="ctr"/>
            <a:r>
              <a:rPr lang="pt-BR" sz="4000" b="1" dirty="0" smtClean="0">
                <a:solidFill>
                  <a:srgbClr val="C00000"/>
                </a:solidFill>
              </a:rPr>
              <a:t>É</a:t>
            </a:r>
          </a:p>
          <a:p>
            <a:pPr algn="ctr"/>
            <a:r>
              <a:rPr lang="pt-BR" sz="4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pt-BR" sz="4000" b="1" dirty="0" smtClean="0">
                <a:solidFill>
                  <a:srgbClr val="C00000"/>
                </a:solidFill>
              </a:rPr>
              <a:t>SIGNIFICAÇÃO</a:t>
            </a:r>
            <a:endParaRPr lang="pt-BR" sz="4000" b="1" dirty="0">
              <a:solidFill>
                <a:srgbClr val="C00000"/>
              </a:solidFill>
            </a:endParaRP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Bakhtin (1981) apud Cintra et. al. (2002, p. 67) “observa que, no plano ideológico, a palavra é uma unidade ‘neutra’, isto é, apta a se adequar a diferentes padrões culturais. E isso ocorre, porque ela é portadora de uma gama de significação que a torna capaz de assumir sentidos ou valores diferentes, dependendo do contexto”. 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 palavra de molda as realidades contextuais;</a:t>
            </a:r>
          </a:p>
          <a:p>
            <a:pPr algn="just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Relações </a:t>
            </a:r>
            <a:r>
              <a:rPr lang="pt-BR" sz="2400" dirty="0" err="1" smtClean="0"/>
              <a:t>Linguísticas</a:t>
            </a:r>
            <a:r>
              <a:rPr lang="pt-BR" sz="2400" dirty="0" smtClean="0"/>
              <a:t> e documentação</a:t>
            </a:r>
            <a:endParaRPr lang="pt-BR" sz="2400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SABBAG, 2016.2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356</TotalTime>
  <Words>896</Words>
  <Application>Microsoft Office PowerPoint</Application>
  <PresentationFormat>Apresentação na tela (4:3)</PresentationFormat>
  <Paragraphs>169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Opulento</vt:lpstr>
      <vt:lpstr>Relações lInguísticas e documentação</vt:lpstr>
      <vt:lpstr>Relações Linguísticas e documentação</vt:lpstr>
      <vt:lpstr>Apresentação do PowerPoint</vt:lpstr>
      <vt:lpstr>Apresentação do PowerPoint</vt:lpstr>
      <vt:lpstr>Apresentação do PowerPoint</vt:lpstr>
      <vt:lpstr>Relações Linguísticas e documentação</vt:lpstr>
      <vt:lpstr>Relações Linguísticas e documentação</vt:lpstr>
      <vt:lpstr>Relações Linguísticas e documentação</vt:lpstr>
      <vt:lpstr>Relações Linguísticas e documentação</vt:lpstr>
      <vt:lpstr>Relações Linguísticas e documentação</vt:lpstr>
      <vt:lpstr>Relações Linguísticas e documentação</vt:lpstr>
      <vt:lpstr>Relações Linguísticas e documentação</vt:lpstr>
      <vt:lpstr>Polissemia e ambiguidade</vt:lpstr>
      <vt:lpstr>Polissemia e ambiguidade</vt:lpstr>
      <vt:lpstr>Polissemia e ambiguidade</vt:lpstr>
      <vt:lpstr>sINONÍMIA</vt:lpstr>
      <vt:lpstr>hiponímia</vt:lpstr>
      <vt:lpstr>hiponímia</vt:lpstr>
      <vt:lpstr>hiponímia</vt:lpstr>
      <vt:lpstr>Apresentação do PowerPoint</vt:lpstr>
      <vt:lpstr>Apresentação do PowerPoint</vt:lpstr>
      <vt:lpstr>hiponímia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Relações lInguísticas e documentação</dc:title>
  <dc:creator>Deise Marian</dc:creator>
  <cp:lastModifiedBy>Deise</cp:lastModifiedBy>
  <cp:revision>51</cp:revision>
  <dcterms:created xsi:type="dcterms:W3CDTF">2011-10-04T22:16:25Z</dcterms:created>
  <dcterms:modified xsi:type="dcterms:W3CDTF">2016-08-11T19:44:56Z</dcterms:modified>
</cp:coreProperties>
</file>