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271" r:id="rId4"/>
    <p:sldId id="292" r:id="rId5"/>
    <p:sldId id="293" r:id="rId6"/>
    <p:sldId id="281" r:id="rId7"/>
    <p:sldId id="282" r:id="rId8"/>
    <p:sldId id="283" r:id="rId9"/>
    <p:sldId id="284" r:id="rId10"/>
    <p:sldId id="294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BECD-B842-4F84-A9F2-2D2D49DD1F09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8418C-9620-453E-BB50-66F2642B2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27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98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10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88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9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46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92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4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9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63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40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91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4B5C-C472-47EF-825E-7669C1FDB4F5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D8CA-9DA3-4485-8083-154E656C43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95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independências latino americanas </a:t>
            </a:r>
            <a:r>
              <a:rPr lang="pt-BR" dirty="0" smtClean="0"/>
              <a:t>(3)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4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34FB7-062E-4EEE-BEBB-939EC9DE0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9247"/>
            <a:ext cx="10876878" cy="5477716"/>
          </a:xfrm>
        </p:spPr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Expandir saindo da Venezuela – generais (cuidado com traição dos generais) </a:t>
            </a:r>
          </a:p>
          <a:p>
            <a:pPr lvl="1"/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Vinculo de lealdade mas resguardo de sua liderança</a:t>
            </a:r>
          </a:p>
          <a:p>
            <a:pPr lvl="1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Batalhas: </a:t>
            </a:r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Boiaca </a:t>
            </a: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(Colômbia), </a:t>
            </a:r>
            <a:r>
              <a:rPr lang="pt-BR" dirty="0" err="1">
                <a:solidFill>
                  <a:schemeClr val="bg1">
                    <a:lumMod val="75000"/>
                  </a:schemeClr>
                </a:solidFill>
              </a:rPr>
              <a:t>Carabobo</a:t>
            </a:r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 (Venezuela)  </a:t>
            </a:r>
            <a:r>
              <a:rPr lang="pt-BR" dirty="0" err="1">
                <a:solidFill>
                  <a:schemeClr val="bg1">
                    <a:lumMod val="75000"/>
                  </a:schemeClr>
                </a:solidFill>
              </a:rPr>
              <a:t>Pichincha</a:t>
            </a:r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 (Equador) – Pablo </a:t>
            </a:r>
            <a:r>
              <a:rPr lang="pt-BR" dirty="0" err="1">
                <a:solidFill>
                  <a:schemeClr val="bg1">
                    <a:lumMod val="75000"/>
                  </a:schemeClr>
                </a:solidFill>
              </a:rPr>
              <a:t>Morillo</a:t>
            </a:r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 assume derrota e assina armistício – retirada </a:t>
            </a:r>
          </a:p>
          <a:p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1819 – congresso de </a:t>
            </a:r>
            <a:r>
              <a:rPr lang="pt-BR" dirty="0" err="1">
                <a:solidFill>
                  <a:schemeClr val="bg1">
                    <a:lumMod val="75000"/>
                  </a:schemeClr>
                </a:solidFill>
              </a:rPr>
              <a:t>Angostura</a:t>
            </a:r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 – constituinte – regular a independência da Nova Granada (</a:t>
            </a:r>
            <a:r>
              <a:rPr lang="pt-BR" i="1" dirty="0" smtClean="0">
                <a:solidFill>
                  <a:schemeClr val="bg1">
                    <a:lumMod val="75000"/>
                  </a:schemeClr>
                </a:solidFill>
              </a:rPr>
              <a:t>discurso de </a:t>
            </a:r>
            <a:r>
              <a:rPr lang="pt-BR" i="1" dirty="0" err="1" smtClean="0">
                <a:solidFill>
                  <a:schemeClr val="bg1">
                    <a:lumMod val="75000"/>
                  </a:schemeClr>
                </a:solidFill>
              </a:rPr>
              <a:t>Angostura</a:t>
            </a:r>
            <a:r>
              <a:rPr lang="pt-BR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) </a:t>
            </a:r>
          </a:p>
          <a:p>
            <a:r>
              <a:rPr lang="pt-BR" dirty="0" err="1" smtClean="0">
                <a:solidFill>
                  <a:schemeClr val="bg1">
                    <a:lumMod val="75000"/>
                  </a:schemeClr>
                </a:solidFill>
              </a:rPr>
              <a:t>Bolivar</a:t>
            </a: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 vai Peru e deixa Colômbia sob as mãos de General Santander para organizar a Grã Colômbia centrada em </a:t>
            </a:r>
            <a:r>
              <a:rPr lang="pt-BR" dirty="0" err="1" smtClean="0">
                <a:solidFill>
                  <a:schemeClr val="bg1">
                    <a:lumMod val="75000"/>
                  </a:schemeClr>
                </a:solidFill>
              </a:rPr>
              <a:t>Bogota</a:t>
            </a: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 (Bolívar presidente mas sem poderes) </a:t>
            </a:r>
          </a:p>
          <a:p>
            <a:pPr lvl="1"/>
            <a:r>
              <a:rPr lang="pt-BR" dirty="0" smtClean="0"/>
              <a:t>Retorno (1824) – situação complicada</a:t>
            </a:r>
          </a:p>
          <a:p>
            <a:pPr lvl="2"/>
            <a:r>
              <a:rPr lang="pt-BR" dirty="0" smtClean="0"/>
              <a:t>Aversão a sua pessoa, acolhida ruim – atentado (salvo pela sua amante Emanuela </a:t>
            </a:r>
            <a:r>
              <a:rPr lang="pt-BR" dirty="0" err="1" smtClean="0"/>
              <a:t>Sainz</a:t>
            </a:r>
            <a:endParaRPr lang="pt-BR" dirty="0" smtClean="0"/>
          </a:p>
          <a:p>
            <a:pPr lvl="2"/>
            <a:r>
              <a:rPr lang="pt-BR" dirty="0" smtClean="0"/>
              <a:t>Dificuldade de se manter unida </a:t>
            </a:r>
            <a:r>
              <a:rPr lang="pt-BR" dirty="0" err="1" smtClean="0"/>
              <a:t>Gra</a:t>
            </a:r>
            <a:r>
              <a:rPr lang="pt-BR" dirty="0" smtClean="0"/>
              <a:t> </a:t>
            </a:r>
            <a:r>
              <a:rPr lang="pt-BR" dirty="0" err="1" smtClean="0"/>
              <a:t>Colombia</a:t>
            </a:r>
            <a:endParaRPr lang="pt-BR" dirty="0" smtClean="0"/>
          </a:p>
          <a:p>
            <a:pPr lvl="3"/>
            <a:r>
              <a:rPr lang="pt-BR" dirty="0" smtClean="0"/>
              <a:t>Venezuela e Equador movimento separatista </a:t>
            </a:r>
          </a:p>
          <a:p>
            <a:pPr lvl="1"/>
            <a:r>
              <a:rPr lang="pt-BR" dirty="0" smtClean="0"/>
              <a:t>Desilusão de </a:t>
            </a:r>
            <a:r>
              <a:rPr lang="pt-BR" dirty="0" err="1" smtClean="0"/>
              <a:t>Bolivar</a:t>
            </a:r>
            <a:r>
              <a:rPr lang="pt-BR" dirty="0" smtClean="0"/>
              <a:t> – auto exilio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0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4CC73-6C07-4C26-BA2C-EDB711C1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94" y="1838794"/>
            <a:ext cx="10515600" cy="990431"/>
          </a:xfrm>
        </p:spPr>
        <p:txBody>
          <a:bodyPr/>
          <a:lstStyle/>
          <a:p>
            <a:r>
              <a:rPr lang="pt-BR" dirty="0"/>
              <a:t>Historiografia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CC464C-6154-4762-8001-96C0E1865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789" y="3474721"/>
            <a:ext cx="10515600" cy="3303419"/>
          </a:xfrm>
        </p:spPr>
        <p:txBody>
          <a:bodyPr>
            <a:normAutofit/>
          </a:bodyPr>
          <a:lstStyle/>
          <a:p>
            <a:r>
              <a:rPr lang="pt-BR" sz="3600" dirty="0"/>
              <a:t>Debate sobre ao caráter revolucionário dos movimentos </a:t>
            </a:r>
            <a:r>
              <a:rPr lang="pt-BR" sz="3600" dirty="0" smtClean="0"/>
              <a:t>–houve </a:t>
            </a:r>
            <a:r>
              <a:rPr lang="pt-BR" sz="3600" dirty="0"/>
              <a:t>ou não rupturas ?</a:t>
            </a:r>
          </a:p>
          <a:p>
            <a:pPr lvl="1"/>
            <a:r>
              <a:rPr lang="pt-BR" sz="3200" dirty="0"/>
              <a:t>Acompanhado </a:t>
            </a:r>
            <a:r>
              <a:rPr lang="pt-BR" sz="3200" dirty="0" smtClean="0"/>
              <a:t>(comparado) com </a:t>
            </a:r>
            <a:r>
              <a:rPr lang="pt-BR" sz="3200" dirty="0"/>
              <a:t>referencia a </a:t>
            </a:r>
          </a:p>
          <a:p>
            <a:pPr lvl="2"/>
            <a:r>
              <a:rPr lang="pt-BR" sz="2800" dirty="0" smtClean="0"/>
              <a:t>Independência </a:t>
            </a:r>
            <a:r>
              <a:rPr lang="pt-BR" sz="2800" dirty="0"/>
              <a:t>dos EUA </a:t>
            </a:r>
            <a:endParaRPr lang="pt-BR" sz="2800" dirty="0" smtClean="0"/>
          </a:p>
          <a:p>
            <a:pPr lvl="2"/>
            <a:r>
              <a:rPr lang="pt-BR" sz="2800" dirty="0" smtClean="0"/>
              <a:t>Independência </a:t>
            </a:r>
            <a:r>
              <a:rPr lang="pt-BR" sz="2800" dirty="0"/>
              <a:t>Haiti </a:t>
            </a:r>
            <a:r>
              <a:rPr lang="pt-BR" sz="2800" dirty="0" smtClean="0"/>
              <a:t>(esta ultima, </a:t>
            </a:r>
            <a:r>
              <a:rPr lang="pt-BR" sz="2800" dirty="0"/>
              <a:t>não há duvida sobre caráter </a:t>
            </a:r>
            <a:r>
              <a:rPr lang="pt-BR" sz="2800" dirty="0" smtClean="0"/>
              <a:t>revolucionário)</a:t>
            </a:r>
            <a:endParaRPr lang="pt-BR" sz="2800" dirty="0"/>
          </a:p>
          <a:p>
            <a:pPr lvl="3"/>
            <a:endParaRPr lang="pt-BR" dirty="0"/>
          </a:p>
        </p:txBody>
      </p:sp>
      <p:pic>
        <p:nvPicPr>
          <p:cNvPr id="1026" name="Picture 2" descr="Resultado de imagem para independencias latino america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643" y="173784"/>
            <a:ext cx="5715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7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548" y="677731"/>
            <a:ext cx="11360076" cy="5809129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AL debate - mudanças de posição na historiografia ao longo do tempo</a:t>
            </a:r>
          </a:p>
          <a:p>
            <a:pPr lvl="1"/>
            <a:r>
              <a:rPr lang="pt-BR" dirty="0"/>
              <a:t>A partir da segunda metade do século XIX: </a:t>
            </a:r>
            <a:r>
              <a:rPr lang="pt-BR" u="sng" dirty="0"/>
              <a:t>Historiografia nacionalista</a:t>
            </a:r>
            <a:r>
              <a:rPr lang="pt-BR" dirty="0"/>
              <a:t>: afirmação da nação,  especialmente na região de Grã Colômbia (visão </a:t>
            </a:r>
            <a:r>
              <a:rPr lang="pt-BR" dirty="0" err="1"/>
              <a:t>heroicizante</a:t>
            </a:r>
            <a:r>
              <a:rPr lang="pt-BR" dirty="0"/>
              <a:t> de </a:t>
            </a:r>
            <a:r>
              <a:rPr lang="pt-BR" dirty="0" err="1"/>
              <a:t>Bolivar</a:t>
            </a:r>
            <a:r>
              <a:rPr lang="pt-BR" dirty="0"/>
              <a:t>) mas não só,  fomenta uso da noção da emancipação como revolução </a:t>
            </a:r>
          </a:p>
          <a:p>
            <a:pPr lvl="2"/>
            <a:r>
              <a:rPr lang="pt-BR" dirty="0"/>
              <a:t>Pátria – nação forjada na ruptura com a </a:t>
            </a:r>
            <a:r>
              <a:rPr lang="pt-BR" dirty="0" smtClean="0"/>
              <a:t>anterior subserviência </a:t>
            </a:r>
            <a:r>
              <a:rPr lang="pt-BR" dirty="0"/>
              <a:t>a um centro externo, </a:t>
            </a:r>
            <a:endParaRPr lang="pt-BR" dirty="0" smtClean="0"/>
          </a:p>
          <a:p>
            <a:pPr lvl="2"/>
            <a:r>
              <a:rPr lang="pt-BR" dirty="0" smtClean="0"/>
              <a:t>historia enaltece </a:t>
            </a:r>
            <a:r>
              <a:rPr lang="pt-BR" dirty="0"/>
              <a:t>noção de novidade, de revolução , nascimento de um pais que decide seus rumos </a:t>
            </a:r>
            <a:r>
              <a:rPr lang="pt-BR" dirty="0" err="1"/>
              <a:t>promissoramente</a:t>
            </a:r>
            <a:r>
              <a:rPr lang="pt-BR" dirty="0"/>
              <a:t>, auspiciosamente com muita esperança, de modernização e civilizacional</a:t>
            </a:r>
          </a:p>
          <a:p>
            <a:pPr lvl="1"/>
            <a:r>
              <a:rPr lang="pt-BR" dirty="0"/>
              <a:t>Depois cresce visão pessimista de uma trajetória de ausências ou a de que as independências são inconclusas (falta algo): não ocorreu o que se esperava  </a:t>
            </a:r>
            <a:endParaRPr lang="pt-BR" dirty="0" smtClean="0"/>
          </a:p>
          <a:p>
            <a:pPr lvl="1"/>
            <a:r>
              <a:rPr lang="pt-BR" dirty="0" smtClean="0"/>
              <a:t>começa </a:t>
            </a:r>
            <a:r>
              <a:rPr lang="pt-BR" dirty="0"/>
              <a:t>a se duvidar se efetivamente houve tal ruptura ou se houve </a:t>
            </a:r>
            <a:r>
              <a:rPr lang="pt-BR" dirty="0" smtClean="0"/>
              <a:t>grandes (quais ?) novidade </a:t>
            </a:r>
            <a:r>
              <a:rPr lang="pt-BR" dirty="0"/>
              <a:t>na passagem da ordem colonial para a independência </a:t>
            </a:r>
          </a:p>
          <a:p>
            <a:pPr lvl="2"/>
            <a:r>
              <a:rPr lang="pt-BR" dirty="0"/>
              <a:t>Historiografia marxista da força a esta ideia de que independência não implicou em grandes mudanças, não engendrou sociedades novas – existe mais continuidades do que rupturas, </a:t>
            </a:r>
          </a:p>
          <a:p>
            <a:pPr lvl="3"/>
            <a:r>
              <a:rPr lang="pt-BR" dirty="0"/>
              <a:t>emancipação rompe laços externos com a metrópole mas se mantem aspectos fundamentais da antiga colônia, status quo da velha ordem (desigualdade, exclusão) mantida  e tentativas de revolução efetivas foram sufocadas.</a:t>
            </a:r>
          </a:p>
          <a:p>
            <a:pPr lvl="3"/>
            <a:r>
              <a:rPr lang="pt-BR" dirty="0" smtClean="0"/>
              <a:t>pouca </a:t>
            </a:r>
            <a:r>
              <a:rPr lang="pt-BR" dirty="0"/>
              <a:t>refundação da ordem social em novos termos (representação politica, incorporação dos diferentes setores sociais , conversão de população em cidadãos), ao inverso – republicas são de fechada,  cresce pobreza e exploração, </a:t>
            </a:r>
          </a:p>
          <a:p>
            <a:pPr lvl="3"/>
            <a:r>
              <a:rPr lang="pt-BR" dirty="0" smtClean="0"/>
              <a:t>Palavra </a:t>
            </a:r>
            <a:r>
              <a:rPr lang="pt-BR" dirty="0" smtClean="0"/>
              <a:t>independência é </a:t>
            </a:r>
            <a:r>
              <a:rPr lang="pt-BR" dirty="0"/>
              <a:t>trocada por emancipação (da colônia), mas não independência ainda subordinado a divisão internacional do trabalho, relações econômicas ainda dependentes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8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E59683-2FB1-4E12-935D-1D9B0EC4C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096"/>
            <a:ext cx="10515600" cy="5337867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Anos 50 – volta a ideia de revolução </a:t>
            </a:r>
            <a:r>
              <a:rPr lang="pt-BR" dirty="0" smtClean="0"/>
              <a:t>acompanhando agora os </a:t>
            </a:r>
            <a:r>
              <a:rPr lang="pt-BR" dirty="0"/>
              <a:t>debates em torno da revolução </a:t>
            </a:r>
            <a:r>
              <a:rPr lang="pt-BR" dirty="0" smtClean="0"/>
              <a:t>francesa e de sua importância </a:t>
            </a:r>
            <a:endParaRPr lang="pt-BR" dirty="0"/>
          </a:p>
          <a:p>
            <a:pPr lvl="1"/>
            <a:r>
              <a:rPr lang="pt-BR" dirty="0"/>
              <a:t>Inspirados em J. </a:t>
            </a:r>
            <a:r>
              <a:rPr lang="pt-BR" dirty="0" err="1"/>
              <a:t>Godechot</a:t>
            </a:r>
            <a:r>
              <a:rPr lang="pt-BR" dirty="0"/>
              <a:t> – visão que aplica a independência o conceito de revolução, na verdade como um desdobramento da revolução francesa e seus ideais (liberdade, emancipação)</a:t>
            </a:r>
          </a:p>
          <a:p>
            <a:pPr lvl="2"/>
            <a:r>
              <a:rPr lang="pt-BR" dirty="0"/>
              <a:t>Visão onde questões locais da América </a:t>
            </a:r>
            <a:r>
              <a:rPr lang="pt-BR" dirty="0" smtClean="0"/>
              <a:t>são menos </a:t>
            </a:r>
            <a:r>
              <a:rPr lang="pt-BR" dirty="0"/>
              <a:t>importante </a:t>
            </a:r>
            <a:r>
              <a:rPr lang="pt-BR" dirty="0" smtClean="0"/>
              <a:t>e o </a:t>
            </a:r>
            <a:r>
              <a:rPr lang="pt-BR" dirty="0"/>
              <a:t>que importa é entrada das ideias externas (francesas) na AL. </a:t>
            </a:r>
            <a:endParaRPr lang="pt-BR" dirty="0" smtClean="0"/>
          </a:p>
          <a:p>
            <a:pPr lvl="2"/>
            <a:r>
              <a:rPr lang="pt-BR" dirty="0" smtClean="0"/>
              <a:t>Estas </a:t>
            </a:r>
            <a:r>
              <a:rPr lang="pt-BR" dirty="0"/>
              <a:t>ideias </a:t>
            </a:r>
            <a:r>
              <a:rPr lang="pt-BR" dirty="0" smtClean="0"/>
              <a:t>são (foram) fundamentais </a:t>
            </a:r>
            <a:r>
              <a:rPr lang="pt-BR" dirty="0"/>
              <a:t>para por fim ao Antigo regime (junto com isto fim da era colonial)</a:t>
            </a:r>
          </a:p>
          <a:p>
            <a:pPr lvl="1"/>
            <a:r>
              <a:rPr lang="pt-BR" dirty="0"/>
              <a:t>Debate sobre papel dos </a:t>
            </a:r>
            <a:r>
              <a:rPr lang="pt-BR" dirty="0" smtClean="0"/>
              <a:t>textos </a:t>
            </a:r>
            <a:r>
              <a:rPr lang="pt-BR" dirty="0"/>
              <a:t>e ideias revolucionarias</a:t>
            </a:r>
          </a:p>
          <a:p>
            <a:pPr lvl="2"/>
            <a:r>
              <a:rPr lang="pt-BR" dirty="0"/>
              <a:t>Textos entram clandestinamente na AL e despertam ideais revolucionarias na América</a:t>
            </a:r>
          </a:p>
          <a:p>
            <a:pPr lvl="1"/>
            <a:r>
              <a:rPr lang="pt-BR" dirty="0"/>
              <a:t>Visão de ideias iluministas franceses semeando a revolução ganhou força mas depois contestada (atualmente p. ex. </a:t>
            </a:r>
            <a:r>
              <a:rPr lang="pt-BR" dirty="0" smtClean="0"/>
              <a:t>por </a:t>
            </a:r>
            <a:r>
              <a:rPr lang="pt-BR" dirty="0" err="1" smtClean="0"/>
              <a:t>Chiaramonte</a:t>
            </a:r>
            <a:r>
              <a:rPr lang="pt-BR" dirty="0"/>
              <a:t>)</a:t>
            </a:r>
          </a:p>
          <a:p>
            <a:pPr lvl="3"/>
            <a:r>
              <a:rPr lang="pt-BR" dirty="0"/>
              <a:t>Mesmo na França R. Danton – circulação de textos iluministas é menor do que se imagina, </a:t>
            </a:r>
            <a:r>
              <a:rPr lang="pt-BR" dirty="0" err="1"/>
              <a:t>best</a:t>
            </a:r>
            <a:r>
              <a:rPr lang="pt-BR" dirty="0"/>
              <a:t> </a:t>
            </a:r>
            <a:r>
              <a:rPr lang="pt-BR" dirty="0" err="1"/>
              <a:t>sellers</a:t>
            </a:r>
            <a:r>
              <a:rPr lang="pt-BR" dirty="0"/>
              <a:t> da França do XVIII não são textos iluministas; </a:t>
            </a:r>
            <a:endParaRPr lang="pt-BR" dirty="0" smtClean="0"/>
          </a:p>
          <a:p>
            <a:pPr lvl="3"/>
            <a:r>
              <a:rPr lang="pt-BR" dirty="0" err="1" smtClean="0"/>
              <a:t>Chartier</a:t>
            </a:r>
            <a:r>
              <a:rPr lang="pt-BR" dirty="0" smtClean="0"/>
              <a:t> </a:t>
            </a:r>
            <a:r>
              <a:rPr lang="pt-BR" dirty="0" err="1"/>
              <a:t>tb</a:t>
            </a:r>
            <a:r>
              <a:rPr lang="pt-BR" dirty="0"/>
              <a:t> questiona a importância das ideias iluministas na </a:t>
            </a:r>
            <a:r>
              <a:rPr lang="pt-BR" dirty="0" smtClean="0"/>
              <a:t>própria </a:t>
            </a:r>
            <a:r>
              <a:rPr lang="pt-BR" dirty="0"/>
              <a:t>revolução francesas</a:t>
            </a:r>
          </a:p>
          <a:p>
            <a:pPr lvl="2"/>
            <a:r>
              <a:rPr lang="pt-BR" dirty="0"/>
              <a:t>Não quer dizer que não são importantes mas isto deve ser relativizado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BA86B6-3D02-4F7D-98D4-4ED4795B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125" y="462579"/>
            <a:ext cx="11155680" cy="6057491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Volta incomodo com a pergunta qual a novidade da independência  latino americana?</a:t>
            </a:r>
          </a:p>
          <a:p>
            <a:pPr lvl="1"/>
            <a:r>
              <a:rPr lang="pt-BR" dirty="0"/>
              <a:t>Incomodo – vira um problema da historiografia a partir dos anos 60 </a:t>
            </a:r>
          </a:p>
          <a:p>
            <a:r>
              <a:rPr lang="pt-BR" dirty="0"/>
              <a:t>P. </a:t>
            </a:r>
            <a:r>
              <a:rPr lang="pt-BR" dirty="0" err="1"/>
              <a:t>Channu</a:t>
            </a:r>
            <a:r>
              <a:rPr lang="pt-BR" dirty="0"/>
              <a:t> (</a:t>
            </a:r>
            <a:r>
              <a:rPr lang="pt-BR" i="1" dirty="0"/>
              <a:t>La independência de </a:t>
            </a:r>
            <a:r>
              <a:rPr lang="pt-BR" i="1" dirty="0" err="1"/>
              <a:t>la</a:t>
            </a:r>
            <a:r>
              <a:rPr lang="pt-BR" i="1" dirty="0"/>
              <a:t> </a:t>
            </a:r>
            <a:r>
              <a:rPr lang="pt-BR" i="1" dirty="0" err="1"/>
              <a:t>America</a:t>
            </a:r>
            <a:r>
              <a:rPr lang="pt-BR" i="1" dirty="0"/>
              <a:t> Latina</a:t>
            </a:r>
            <a:r>
              <a:rPr lang="pt-BR" dirty="0"/>
              <a:t>) – historiador hispanista da escola dos </a:t>
            </a:r>
            <a:r>
              <a:rPr lang="pt-BR" dirty="0" err="1"/>
              <a:t>Annales</a:t>
            </a:r>
            <a:r>
              <a:rPr lang="pt-BR" dirty="0"/>
              <a:t>, </a:t>
            </a:r>
            <a:r>
              <a:rPr lang="pt-BR" dirty="0" err="1"/>
              <a:t>quantitavista</a:t>
            </a:r>
            <a:endParaRPr lang="pt-BR" dirty="0"/>
          </a:p>
          <a:p>
            <a:pPr lvl="1"/>
            <a:r>
              <a:rPr lang="pt-BR" dirty="0"/>
              <a:t>Existem interesses contraditórios no processo de independência – não se pode ver homogeneidade dos povos latino americanos que teriam objetivo em comum (libertação) e que agiram coletivamente  </a:t>
            </a:r>
          </a:p>
          <a:p>
            <a:pPr lvl="2"/>
            <a:r>
              <a:rPr lang="pt-BR" dirty="0"/>
              <a:t>Historia da independência – grupos que se aliam, pressionam, barganham, disputam – existem </a:t>
            </a:r>
            <a:r>
              <a:rPr lang="pt-BR" dirty="0" smtClean="0"/>
              <a:t>“tensões</a:t>
            </a:r>
            <a:r>
              <a:rPr lang="pt-BR" dirty="0"/>
              <a:t>, </a:t>
            </a:r>
            <a:r>
              <a:rPr lang="pt-BR" dirty="0" smtClean="0"/>
              <a:t>negociações” entre </a:t>
            </a:r>
            <a:r>
              <a:rPr lang="pt-BR" dirty="0"/>
              <a:t>grupos em sociedades profundamente heterogêneas, inclusive com grupos que </a:t>
            </a:r>
            <a:r>
              <a:rPr lang="pt-BR" dirty="0" smtClean="0"/>
              <a:t>preferiam a manutenção das regras </a:t>
            </a:r>
            <a:r>
              <a:rPr lang="pt-BR" dirty="0"/>
              <a:t>coloniais</a:t>
            </a:r>
          </a:p>
          <a:p>
            <a:pPr lvl="1"/>
            <a:r>
              <a:rPr lang="pt-BR" dirty="0"/>
              <a:t>Houve negociações com perspectivas de mudança, </a:t>
            </a:r>
            <a:r>
              <a:rPr lang="pt-BR" dirty="0" smtClean="0"/>
              <a:t>existem grupos com </a:t>
            </a:r>
            <a:r>
              <a:rPr lang="pt-BR" dirty="0"/>
              <a:t>perspectivas de ruptura (nem tanto por povos inteiros que lutam heroicamente contra opressor) e de revolução (talvez nem tanto influenciadas por revolução francesa) mas que foram </a:t>
            </a:r>
            <a:r>
              <a:rPr lang="pt-BR" dirty="0" smtClean="0"/>
              <a:t>administradas, negociadas muitas vezes contidas,  </a:t>
            </a:r>
            <a:r>
              <a:rPr lang="pt-BR" dirty="0"/>
              <a:t>dentro de </a:t>
            </a:r>
            <a:r>
              <a:rPr lang="pt-BR" dirty="0" smtClean="0"/>
              <a:t>situações compostas por fortes assimetrias</a:t>
            </a:r>
            <a:r>
              <a:rPr lang="pt-BR" dirty="0"/>
              <a:t>, tensões e complexidades com soluções diferentes dependendo do contexto </a:t>
            </a:r>
          </a:p>
          <a:p>
            <a:pPr lvl="2"/>
            <a:r>
              <a:rPr lang="pt-BR" dirty="0"/>
              <a:t>Grupos prevaleceram sobre outros</a:t>
            </a:r>
            <a:r>
              <a:rPr lang="pt-BR" dirty="0" smtClean="0"/>
              <a:t>, em geral  </a:t>
            </a:r>
            <a:r>
              <a:rPr lang="pt-BR" dirty="0"/>
              <a:t>índios abandonados, escravidão prevalece</a:t>
            </a:r>
          </a:p>
          <a:p>
            <a:pPr lvl="2"/>
            <a:r>
              <a:rPr lang="pt-BR" dirty="0"/>
              <a:t>Direção das independências não </a:t>
            </a:r>
            <a:r>
              <a:rPr lang="pt-BR" dirty="0" smtClean="0"/>
              <a:t>são unívocas</a:t>
            </a:r>
            <a:endParaRPr lang="pt-BR" dirty="0"/>
          </a:p>
          <a:p>
            <a:pPr lvl="1"/>
            <a:r>
              <a:rPr lang="pt-BR" dirty="0"/>
              <a:t>Foco passa para as ambiguidades e contradições das sociedades latino americanas antes e depois da emancipação</a:t>
            </a:r>
          </a:p>
          <a:p>
            <a:pPr lvl="2"/>
            <a:r>
              <a:rPr lang="pt-BR" dirty="0"/>
              <a:t>Existem varias revoluções francesas e varias independências latino-americanas – dependendo dos grupos e segmentos </a:t>
            </a:r>
          </a:p>
          <a:p>
            <a:pPr lvl="2"/>
            <a:r>
              <a:rPr lang="pt-BR" dirty="0"/>
              <a:t>Outras </a:t>
            </a:r>
            <a:r>
              <a:rPr lang="pt-BR" dirty="0" smtClean="0"/>
              <a:t>independências </a:t>
            </a:r>
            <a:r>
              <a:rPr lang="pt-BR" dirty="0"/>
              <a:t>teriam sido possíveis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8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185EAE-B60C-41A1-AB32-50F757054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849854"/>
            <a:ext cx="11778065" cy="580913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Atualmente importância de François Xavier Guerra (1992)</a:t>
            </a:r>
          </a:p>
          <a:p>
            <a:pPr marL="457200" lvl="1" indent="0">
              <a:buNone/>
            </a:pPr>
            <a:r>
              <a:rPr lang="pt-BR" dirty="0" smtClean="0"/>
              <a:t>“Modernidade </a:t>
            </a:r>
            <a:r>
              <a:rPr lang="pt-BR" dirty="0"/>
              <a:t>e Independência ensaio sobre as revoluções </a:t>
            </a:r>
            <a:r>
              <a:rPr lang="pt-BR" dirty="0" smtClean="0"/>
              <a:t>hispânicas”</a:t>
            </a:r>
            <a:endParaRPr lang="pt-BR" dirty="0"/>
          </a:p>
          <a:p>
            <a:pPr lvl="1"/>
            <a:r>
              <a:rPr lang="pt-BR" dirty="0" smtClean="0"/>
              <a:t>Recoloca </a:t>
            </a:r>
            <a:r>
              <a:rPr lang="pt-BR" dirty="0"/>
              <a:t>debate sobre revolução / ruptura a partir de uma abordagem diferente relacionado a questões politicas e culturais</a:t>
            </a:r>
          </a:p>
          <a:p>
            <a:pPr lvl="2"/>
            <a:r>
              <a:rPr lang="pt-BR" u="sng" dirty="0"/>
              <a:t>Modernidade</a:t>
            </a:r>
            <a:r>
              <a:rPr lang="pt-BR" dirty="0"/>
              <a:t> – qual arcabouço politico, cultural? – novo contrato social sendo formado desde sec. XVIII por liberais e ilustrados – se dispensa poder absoluto e legitimidade do poder que se afasta de </a:t>
            </a:r>
            <a:r>
              <a:rPr lang="pt-BR" dirty="0" smtClean="0"/>
              <a:t>razões </a:t>
            </a:r>
            <a:r>
              <a:rPr lang="pt-BR" dirty="0"/>
              <a:t>religiosas </a:t>
            </a:r>
            <a:r>
              <a:rPr lang="pt-BR" dirty="0" smtClean="0"/>
              <a:t>e é </a:t>
            </a:r>
            <a:r>
              <a:rPr lang="pt-BR" dirty="0"/>
              <a:t>substituído por escolha e/ou representação de individuo e vontades racionais. Formação do espaço/esfera público como principio da Republica. </a:t>
            </a:r>
          </a:p>
          <a:p>
            <a:pPr lvl="2"/>
            <a:r>
              <a:rPr lang="pt-BR" dirty="0" smtClean="0"/>
              <a:t>Bases </a:t>
            </a:r>
            <a:r>
              <a:rPr lang="pt-BR" dirty="0"/>
              <a:t>para novas concepções e organizações politicas, do espaço publico - como isto se constituiu na América latina? Quais sinais de modernidade na América Latina ?</a:t>
            </a:r>
          </a:p>
          <a:p>
            <a:pPr lvl="1"/>
            <a:r>
              <a:rPr lang="pt-BR" dirty="0" smtClean="0"/>
              <a:t>Modernidade está </a:t>
            </a:r>
            <a:r>
              <a:rPr lang="pt-BR" dirty="0"/>
              <a:t>no horizonte das sociedades </a:t>
            </a:r>
            <a:r>
              <a:rPr lang="pt-BR" dirty="0" smtClean="0"/>
              <a:t>latino-americanas relacionados </a:t>
            </a:r>
            <a:r>
              <a:rPr lang="pt-BR" dirty="0"/>
              <a:t>com Europa (França) mas também com debate/acontecimentos na </a:t>
            </a:r>
            <a:r>
              <a:rPr lang="pt-BR" dirty="0" smtClean="0"/>
              <a:t>Espanha/Portugal </a:t>
            </a:r>
            <a:r>
              <a:rPr lang="pt-BR" dirty="0"/>
              <a:t>-  </a:t>
            </a:r>
            <a:r>
              <a:rPr lang="pt-BR" dirty="0" err="1" smtClean="0"/>
              <a:t>Cadiz</a:t>
            </a:r>
            <a:r>
              <a:rPr lang="pt-BR" dirty="0" smtClean="0"/>
              <a:t>/Porto </a:t>
            </a:r>
            <a:r>
              <a:rPr lang="pt-BR" dirty="0"/>
              <a:t>– liberalismo português e espanhol, relacionados com especificidade da América Latina</a:t>
            </a:r>
          </a:p>
          <a:p>
            <a:pPr lvl="2"/>
            <a:r>
              <a:rPr lang="pt-BR" dirty="0" smtClean="0"/>
              <a:t>matriz </a:t>
            </a:r>
            <a:r>
              <a:rPr lang="pt-BR" dirty="0"/>
              <a:t>moderna é parcial </a:t>
            </a:r>
            <a:endParaRPr lang="pt-BR" dirty="0" smtClean="0"/>
          </a:p>
          <a:p>
            <a:pPr lvl="2"/>
            <a:r>
              <a:rPr lang="pt-BR" dirty="0"/>
              <a:t>Espaço publico limitado, 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aminhos </a:t>
            </a:r>
            <a:r>
              <a:rPr lang="pt-BR" dirty="0"/>
              <a:t>da modernidade existem e estão presentes mas estão entrando de modo lento e significado da modernidade tem dificuldade de se livrar de velhas ideias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8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1C5447-82B0-4CEB-B367-E574A475E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713" y="878952"/>
            <a:ext cx="11178092" cy="5511090"/>
          </a:xfrm>
        </p:spPr>
        <p:txBody>
          <a:bodyPr>
            <a:normAutofit fontScale="92500" lnSpcReduction="10000"/>
          </a:bodyPr>
          <a:lstStyle/>
          <a:p>
            <a:r>
              <a:rPr lang="pt-BR" dirty="0" err="1" smtClean="0"/>
              <a:t>Chiaramonte</a:t>
            </a:r>
            <a:r>
              <a:rPr lang="pt-BR" dirty="0" smtClean="0"/>
              <a:t>/Guerra </a:t>
            </a:r>
            <a:endParaRPr lang="pt-BR" dirty="0"/>
          </a:p>
          <a:p>
            <a:pPr lvl="1"/>
            <a:r>
              <a:rPr lang="pt-BR" dirty="0" smtClean="0"/>
              <a:t>Independência </a:t>
            </a:r>
            <a:r>
              <a:rPr lang="pt-BR" dirty="0"/>
              <a:t>mas </a:t>
            </a:r>
            <a:r>
              <a:rPr lang="pt-BR" dirty="0" smtClean="0"/>
              <a:t>com muitas </a:t>
            </a:r>
            <a:r>
              <a:rPr lang="pt-BR" dirty="0"/>
              <a:t>referencias da velha ordem,  transição se </a:t>
            </a:r>
            <a:r>
              <a:rPr lang="pt-BR" dirty="0" smtClean="0"/>
              <a:t>fará </a:t>
            </a:r>
            <a:r>
              <a:rPr lang="pt-BR" dirty="0"/>
              <a:t>de forma conservadora, gradual</a:t>
            </a:r>
          </a:p>
          <a:p>
            <a:pPr lvl="2"/>
            <a:r>
              <a:rPr lang="pt-BR" dirty="0" smtClean="0"/>
              <a:t>Ideias </a:t>
            </a:r>
            <a:r>
              <a:rPr lang="pt-BR" dirty="0"/>
              <a:t>ilustradas vão ganhando corpo na América espanhola </a:t>
            </a:r>
            <a:r>
              <a:rPr lang="pt-BR" dirty="0" smtClean="0"/>
              <a:t>mas existe uma </a:t>
            </a:r>
            <a:r>
              <a:rPr lang="pt-BR" dirty="0"/>
              <a:t>formação de uma ilustração ibero-americana, diferente das ideias francesas</a:t>
            </a:r>
          </a:p>
          <a:p>
            <a:pPr lvl="3"/>
            <a:r>
              <a:rPr lang="pt-BR" dirty="0" smtClean="0"/>
              <a:t>P. ex.: </a:t>
            </a:r>
            <a:r>
              <a:rPr lang="pt-BR" dirty="0"/>
              <a:t>conciliação entre razão e religião, fé e ciência </a:t>
            </a:r>
          </a:p>
          <a:p>
            <a:pPr lvl="4"/>
            <a:r>
              <a:rPr lang="pt-BR" dirty="0"/>
              <a:t>Individualismos e racionalismo mitigado ou articulado com ideias antigas – ilustração ibérica</a:t>
            </a:r>
          </a:p>
          <a:p>
            <a:pPr lvl="5"/>
            <a:r>
              <a:rPr lang="pt-BR" dirty="0"/>
              <a:t>Naturalistas , cientistas são sempre importantes na AL mas </a:t>
            </a:r>
            <a:r>
              <a:rPr lang="pt-BR" dirty="0" smtClean="0"/>
              <a:t>fé </a:t>
            </a:r>
            <a:r>
              <a:rPr lang="pt-BR" dirty="0"/>
              <a:t>, religião sempre </a:t>
            </a:r>
            <a:r>
              <a:rPr lang="pt-BR" dirty="0" smtClean="0"/>
              <a:t>resguardada</a:t>
            </a:r>
            <a:endParaRPr lang="pt-BR" dirty="0"/>
          </a:p>
          <a:p>
            <a:pPr lvl="5"/>
            <a:r>
              <a:rPr lang="pt-BR" dirty="0"/>
              <a:t>Ideias </a:t>
            </a:r>
            <a:r>
              <a:rPr lang="pt-BR" dirty="0" err="1"/>
              <a:t>anti</a:t>
            </a:r>
            <a:r>
              <a:rPr lang="pt-BR" dirty="0"/>
              <a:t> clericais radicais, empirismo sem </a:t>
            </a:r>
            <a:r>
              <a:rPr lang="pt-BR" dirty="0" smtClean="0"/>
              <a:t>o conhecimento </a:t>
            </a:r>
            <a:r>
              <a:rPr lang="pt-BR" dirty="0"/>
              <a:t>revelado – entra de modo muito lento na </a:t>
            </a:r>
            <a:r>
              <a:rPr lang="pt-BR" dirty="0" err="1"/>
              <a:t>Am</a:t>
            </a:r>
            <a:r>
              <a:rPr lang="pt-BR" dirty="0"/>
              <a:t> Latina n</a:t>
            </a:r>
            <a:r>
              <a:rPr lang="pt-BR" dirty="0" smtClean="0"/>
              <a:t>o </a:t>
            </a:r>
            <a:r>
              <a:rPr lang="pt-BR" dirty="0"/>
              <a:t>curso dos acontecimentos </a:t>
            </a:r>
          </a:p>
          <a:p>
            <a:pPr lvl="3"/>
            <a:r>
              <a:rPr lang="pt-BR" dirty="0"/>
              <a:t>P. ex. cidadania estava sendo significado como conceito de cidadania do Antigo regime – </a:t>
            </a:r>
            <a:r>
              <a:rPr lang="pt-BR" dirty="0" err="1"/>
              <a:t>vecino</a:t>
            </a:r>
            <a:r>
              <a:rPr lang="pt-BR" dirty="0"/>
              <a:t>/</a:t>
            </a:r>
            <a:r>
              <a:rPr lang="pt-BR" dirty="0" err="1"/>
              <a:t>vecindad</a:t>
            </a:r>
            <a:endParaRPr lang="pt-BR" dirty="0"/>
          </a:p>
          <a:p>
            <a:pPr lvl="4"/>
            <a:r>
              <a:rPr lang="pt-BR" dirty="0"/>
              <a:t>Não igualdade, não universalidade; mas tem ligação com antigos estamentos (tem lugar especifico de onde ele vive</a:t>
            </a:r>
            <a:r>
              <a:rPr lang="pt-BR" dirty="0" smtClean="0"/>
              <a:t>)</a:t>
            </a:r>
          </a:p>
          <a:p>
            <a:pPr lvl="3"/>
            <a:r>
              <a:rPr lang="pt-BR" dirty="0" smtClean="0"/>
              <a:t>República não a francesa, mas a Romana </a:t>
            </a:r>
            <a:endParaRPr lang="pt-BR" dirty="0"/>
          </a:p>
          <a:p>
            <a:pPr lvl="2"/>
            <a:r>
              <a:rPr lang="pt-BR" dirty="0" smtClean="0"/>
              <a:t>Repertorio </a:t>
            </a:r>
            <a:r>
              <a:rPr lang="pt-BR" dirty="0" err="1"/>
              <a:t>frances</a:t>
            </a:r>
            <a:r>
              <a:rPr lang="pt-BR" dirty="0"/>
              <a:t> circula </a:t>
            </a:r>
            <a:r>
              <a:rPr lang="pt-BR" dirty="0" smtClean="0"/>
              <a:t>de forma extremamente matizada </a:t>
            </a:r>
            <a:endParaRPr lang="pt-BR" dirty="0"/>
          </a:p>
          <a:p>
            <a:pPr lvl="1"/>
            <a:r>
              <a:rPr lang="pt-BR" dirty="0"/>
              <a:t>Possibilidade de nova ordem – ideias hispano americanas vão sendo colocadas em operação em avanço e sendo moldadas durante transição </a:t>
            </a:r>
          </a:p>
          <a:p>
            <a:pPr lvl="2"/>
            <a:r>
              <a:rPr lang="pt-BR" dirty="0"/>
              <a:t>Ideia já gradual mas ainda vai ser matizada pelas próprias experiencias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1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Aula Passada</a:t>
            </a:r>
          </a:p>
          <a:p>
            <a:pPr lvl="1"/>
            <a:r>
              <a:rPr lang="pt-BR" dirty="0" smtClean="0"/>
              <a:t>Independência Nova Espanha (México)</a:t>
            </a:r>
          </a:p>
          <a:p>
            <a:pPr lvl="2"/>
            <a:r>
              <a:rPr lang="pt-BR" dirty="0" smtClean="0"/>
              <a:t>Movimento Hidalgo </a:t>
            </a:r>
            <a:r>
              <a:rPr lang="pt-BR" dirty="0" err="1" smtClean="0"/>
              <a:t>Moerelos</a:t>
            </a:r>
            <a:r>
              <a:rPr lang="pt-BR" dirty="0" smtClean="0"/>
              <a:t> x </a:t>
            </a:r>
            <a:r>
              <a:rPr lang="pt-BR" dirty="0" err="1" smtClean="0"/>
              <a:t>Iturbide</a:t>
            </a:r>
            <a:endParaRPr lang="pt-BR" dirty="0" smtClean="0"/>
          </a:p>
          <a:p>
            <a:pPr lvl="2"/>
            <a:r>
              <a:rPr lang="pt-BR" dirty="0" smtClean="0"/>
              <a:t>Participação popular (indígenas) x transição conservadora</a:t>
            </a:r>
          </a:p>
          <a:p>
            <a:pPr lvl="3"/>
            <a:r>
              <a:rPr lang="pt-BR" dirty="0" smtClean="0"/>
              <a:t>Liberalismo x Monarquismo (Autoritarismo) </a:t>
            </a:r>
          </a:p>
          <a:p>
            <a:pPr lvl="3"/>
            <a:r>
              <a:rPr lang="pt-BR" dirty="0" smtClean="0"/>
              <a:t>Marginalização população</a:t>
            </a:r>
          </a:p>
          <a:p>
            <a:pPr lvl="1"/>
            <a:r>
              <a:rPr lang="pt-BR" dirty="0" smtClean="0"/>
              <a:t>América do Sul 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1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9788" y="-111611"/>
            <a:ext cx="3932237" cy="1600200"/>
          </a:xfrm>
        </p:spPr>
        <p:txBody>
          <a:bodyPr/>
          <a:lstStyle/>
          <a:p>
            <a:r>
              <a:rPr lang="pt-BR" dirty="0" smtClean="0"/>
              <a:t>Independências Hispano Americanas </a:t>
            </a:r>
            <a:endParaRPr lang="pt-BR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318" y="688489"/>
            <a:ext cx="5909994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lipse 2"/>
          <p:cNvSpPr/>
          <p:nvPr/>
        </p:nvSpPr>
        <p:spPr>
          <a:xfrm rot="19131615">
            <a:off x="6961384" y="2758922"/>
            <a:ext cx="1560213" cy="268877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3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98713" y="682624"/>
            <a:ext cx="11321143" cy="601209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Aula Passada</a:t>
            </a:r>
          </a:p>
          <a:p>
            <a:pPr lvl="1"/>
            <a:r>
              <a:rPr lang="pt-BR" dirty="0" smtClean="0"/>
              <a:t>Independência Nova Espanha (México)</a:t>
            </a:r>
          </a:p>
          <a:p>
            <a:pPr lvl="2"/>
            <a:r>
              <a:rPr lang="pt-BR" dirty="0" smtClean="0"/>
              <a:t>Movimento Hidalgo </a:t>
            </a:r>
            <a:r>
              <a:rPr lang="pt-BR" dirty="0" err="1" smtClean="0"/>
              <a:t>Moerelos</a:t>
            </a:r>
            <a:r>
              <a:rPr lang="pt-BR" dirty="0" smtClean="0"/>
              <a:t> x </a:t>
            </a:r>
            <a:r>
              <a:rPr lang="pt-BR" dirty="0" err="1" smtClean="0"/>
              <a:t>Iturbide</a:t>
            </a:r>
            <a:endParaRPr lang="pt-BR" dirty="0" smtClean="0"/>
          </a:p>
          <a:p>
            <a:pPr lvl="2"/>
            <a:r>
              <a:rPr lang="pt-BR" dirty="0" smtClean="0"/>
              <a:t>Participação popular (indígenas) x transição conservadora</a:t>
            </a:r>
          </a:p>
          <a:p>
            <a:pPr lvl="3"/>
            <a:r>
              <a:rPr lang="pt-BR" dirty="0" smtClean="0"/>
              <a:t>Liberalismo x Monarquismo (Autoritarismo) </a:t>
            </a:r>
          </a:p>
          <a:p>
            <a:pPr lvl="3"/>
            <a:r>
              <a:rPr lang="pt-BR" dirty="0" smtClean="0"/>
              <a:t>Marginalização população</a:t>
            </a:r>
          </a:p>
          <a:p>
            <a:pPr lvl="1"/>
            <a:r>
              <a:rPr lang="pt-BR" dirty="0" smtClean="0"/>
              <a:t>América do Sul </a:t>
            </a:r>
          </a:p>
          <a:p>
            <a:pPr lvl="2"/>
            <a:r>
              <a:rPr lang="pt-BR" dirty="0" smtClean="0"/>
              <a:t>Movimento que se inicia em Bueno Ayres</a:t>
            </a:r>
          </a:p>
          <a:p>
            <a:pPr lvl="3"/>
            <a:r>
              <a:rPr lang="pt-BR" dirty="0" smtClean="0"/>
              <a:t>Grupo  Saavedra (realista, províncias, não separação) x grupo Mariano Moreno (Liberal, Bueno Ayres – emancipação)</a:t>
            </a:r>
          </a:p>
          <a:p>
            <a:pPr lvl="2"/>
            <a:r>
              <a:rPr lang="pt-BR" dirty="0" smtClean="0"/>
              <a:t>San </a:t>
            </a:r>
            <a:r>
              <a:rPr lang="pt-BR" dirty="0"/>
              <a:t>M</a:t>
            </a:r>
            <a:r>
              <a:rPr lang="pt-BR" dirty="0" smtClean="0"/>
              <a:t>artin </a:t>
            </a:r>
            <a:r>
              <a:rPr lang="pt-BR" dirty="0"/>
              <a:t>em 1813 na Batalha de San Lorenzo (Santa Fe) </a:t>
            </a:r>
          </a:p>
          <a:p>
            <a:pPr lvl="3"/>
            <a:r>
              <a:rPr lang="pt-BR" dirty="0" smtClean="0"/>
              <a:t>Declaração </a:t>
            </a:r>
            <a:r>
              <a:rPr lang="pt-BR" dirty="0"/>
              <a:t>de independência 9 de julho de  1816 - </a:t>
            </a:r>
            <a:r>
              <a:rPr lang="pt-BR" dirty="0" err="1"/>
              <a:t>Tucuman</a:t>
            </a:r>
            <a:endParaRPr lang="pt-BR" dirty="0"/>
          </a:p>
          <a:p>
            <a:pPr lvl="3"/>
            <a:r>
              <a:rPr lang="pt-BR" dirty="0"/>
              <a:t>Em Buenos Ayres  </a:t>
            </a:r>
            <a:r>
              <a:rPr lang="pt-BR" dirty="0" smtClean="0"/>
              <a:t>– </a:t>
            </a:r>
            <a:r>
              <a:rPr lang="pt-BR" dirty="0" err="1" smtClean="0"/>
              <a:t>Pueyrredon</a:t>
            </a:r>
            <a:r>
              <a:rPr lang="pt-BR" dirty="0" smtClean="0"/>
              <a:t> - 1816 </a:t>
            </a:r>
            <a:r>
              <a:rPr lang="pt-BR" dirty="0"/>
              <a:t>– constituinte </a:t>
            </a:r>
            <a:r>
              <a:rPr lang="pt-BR" dirty="0" smtClean="0"/>
              <a:t>das Províncias </a:t>
            </a:r>
            <a:r>
              <a:rPr lang="pt-BR" dirty="0"/>
              <a:t>Unidas  - Constituição em 1819</a:t>
            </a:r>
          </a:p>
          <a:p>
            <a:pPr lvl="4"/>
            <a:r>
              <a:rPr lang="pt-BR" dirty="0"/>
              <a:t>Centralismo de Buenos </a:t>
            </a:r>
            <a:r>
              <a:rPr lang="pt-BR" dirty="0" smtClean="0"/>
              <a:t>Ayres</a:t>
            </a:r>
          </a:p>
          <a:p>
            <a:pPr lvl="5"/>
            <a:r>
              <a:rPr lang="pt-BR" dirty="0" smtClean="0"/>
              <a:t>3 histórias</a:t>
            </a:r>
          </a:p>
          <a:p>
            <a:pPr lvl="6"/>
            <a:r>
              <a:rPr lang="pt-BR" dirty="0"/>
              <a:t>Quem são as </a:t>
            </a:r>
            <a:r>
              <a:rPr lang="pt-BR" dirty="0" smtClean="0"/>
              <a:t>Províncias </a:t>
            </a:r>
            <a:r>
              <a:rPr lang="pt-BR" dirty="0"/>
              <a:t>Unidas (não </a:t>
            </a:r>
            <a:r>
              <a:rPr lang="pt-BR" dirty="0" smtClean="0"/>
              <a:t>Paraguai, </a:t>
            </a:r>
            <a:r>
              <a:rPr lang="pt-BR" dirty="0"/>
              <a:t>não Uruguai)</a:t>
            </a:r>
          </a:p>
          <a:p>
            <a:pPr lvl="6"/>
            <a:r>
              <a:rPr lang="pt-BR" dirty="0" smtClean="0"/>
              <a:t>Expedição </a:t>
            </a:r>
            <a:r>
              <a:rPr lang="pt-BR" dirty="0"/>
              <a:t>de San Martin</a:t>
            </a:r>
          </a:p>
          <a:p>
            <a:pPr lvl="6"/>
            <a:r>
              <a:rPr lang="pt-BR" dirty="0" smtClean="0"/>
              <a:t>Centralismo x federalismo Argentina </a:t>
            </a:r>
          </a:p>
          <a:p>
            <a:pPr lvl="2"/>
            <a:r>
              <a:rPr lang="pt-BR" dirty="0" smtClean="0"/>
              <a:t>Expedição San Martin</a:t>
            </a:r>
          </a:p>
          <a:p>
            <a:pPr lvl="3"/>
            <a:r>
              <a:rPr lang="pt-BR" dirty="0" smtClean="0"/>
              <a:t>Travessia do Andes – libertação do Chile</a:t>
            </a:r>
          </a:p>
          <a:p>
            <a:pPr lvl="3"/>
            <a:r>
              <a:rPr lang="pt-BR" dirty="0" smtClean="0"/>
              <a:t>Bernardo </a:t>
            </a:r>
            <a:r>
              <a:rPr lang="pt-BR" dirty="0" err="1" smtClean="0"/>
              <a:t>O’Higgins</a:t>
            </a:r>
            <a:r>
              <a:rPr lang="pt-BR" dirty="0" smtClean="0"/>
              <a:t> – Projeto Centralizador</a:t>
            </a:r>
          </a:p>
          <a:p>
            <a:pPr lvl="3"/>
            <a:r>
              <a:rPr lang="pt-BR" dirty="0" smtClean="0"/>
              <a:t>Vai para o Peru </a:t>
            </a:r>
            <a:endParaRPr lang="pt-BR" dirty="0"/>
          </a:p>
          <a:p>
            <a:endParaRPr lang="pt-BR" dirty="0"/>
          </a:p>
          <a:p>
            <a:pPr lvl="4"/>
            <a:endParaRPr lang="pt-BR" dirty="0" smtClean="0"/>
          </a:p>
          <a:p>
            <a:pPr lvl="3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41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9788" y="-111611"/>
            <a:ext cx="3932237" cy="1600200"/>
          </a:xfrm>
        </p:spPr>
        <p:txBody>
          <a:bodyPr/>
          <a:lstStyle/>
          <a:p>
            <a:r>
              <a:rPr lang="pt-BR" dirty="0" smtClean="0"/>
              <a:t>Independências Hispano Americanas </a:t>
            </a:r>
            <a:endParaRPr lang="pt-BR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318" y="688489"/>
            <a:ext cx="5909994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lipse 2"/>
          <p:cNvSpPr/>
          <p:nvPr/>
        </p:nvSpPr>
        <p:spPr>
          <a:xfrm rot="2778639">
            <a:off x="6906956" y="1006322"/>
            <a:ext cx="1560213" cy="268877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4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B3E25-4DA0-43EB-89C1-A9E0E5E38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r>
              <a:rPr lang="pt-BR" dirty="0"/>
              <a:t>Vice Reino de Nova Granada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867512-21BF-461C-AF83-0AD2419BD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993912"/>
            <a:ext cx="11675165" cy="573819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Venezuela – retomada da economia – produção de cacau</a:t>
            </a:r>
          </a:p>
          <a:p>
            <a:pPr lvl="1"/>
            <a:r>
              <a:rPr lang="pt-BR" dirty="0" err="1"/>
              <a:t>Bolivar</a:t>
            </a:r>
            <a:r>
              <a:rPr lang="pt-BR" dirty="0"/>
              <a:t> – família </a:t>
            </a:r>
            <a:r>
              <a:rPr lang="pt-BR" dirty="0" err="1"/>
              <a:t>criolla</a:t>
            </a:r>
            <a:r>
              <a:rPr lang="pt-BR" dirty="0"/>
              <a:t> </a:t>
            </a:r>
            <a:r>
              <a:rPr lang="pt-BR" dirty="0" smtClean="0"/>
              <a:t>rica </a:t>
            </a:r>
            <a:r>
              <a:rPr lang="pt-BR" dirty="0"/>
              <a:t>da Venezuela desde o século XVI </a:t>
            </a:r>
            <a:r>
              <a:rPr lang="pt-BR" sz="1900" dirty="0"/>
              <a:t>(tenta comprar </a:t>
            </a:r>
            <a:r>
              <a:rPr lang="pt-BR" sz="1900" dirty="0" smtClean="0"/>
              <a:t>titulo de </a:t>
            </a:r>
            <a:r>
              <a:rPr lang="pt-BR" sz="1900" dirty="0"/>
              <a:t>Marques negado pois existiu </a:t>
            </a:r>
            <a:r>
              <a:rPr lang="pt-BR" sz="1900" dirty="0" smtClean="0"/>
              <a:t>mestiçagem na família)</a:t>
            </a:r>
            <a:endParaRPr lang="pt-BR" dirty="0"/>
          </a:p>
          <a:p>
            <a:pPr lvl="2"/>
            <a:r>
              <a:rPr lang="pt-BR" dirty="0" smtClean="0"/>
              <a:t>Órfão, </a:t>
            </a:r>
            <a:r>
              <a:rPr lang="pt-BR" dirty="0"/>
              <a:t>mas muito bem formado, tem dois preceptores importantes </a:t>
            </a:r>
            <a:r>
              <a:rPr lang="pt-BR" dirty="0" err="1"/>
              <a:t>Andres</a:t>
            </a:r>
            <a:r>
              <a:rPr lang="pt-BR" dirty="0"/>
              <a:t> </a:t>
            </a:r>
            <a:r>
              <a:rPr lang="pt-BR" dirty="0" err="1"/>
              <a:t>Bello</a:t>
            </a:r>
            <a:r>
              <a:rPr lang="pt-BR" dirty="0"/>
              <a:t> (intelectual ilustrado, marcante na Venezuela, no Chile – universidade) e Simon Rodrigues (ilustrado, </a:t>
            </a:r>
            <a:r>
              <a:rPr lang="pt-BR" dirty="0" err="1"/>
              <a:t>tb</a:t>
            </a:r>
            <a:r>
              <a:rPr lang="pt-BR" dirty="0"/>
              <a:t> ligado a educação, acaba sendo exilado por participar de movimentos clandestinos), vai a Europa se casa, vai e volta, se relaciona com pessoas que discutem a América (Humbold)</a:t>
            </a:r>
          </a:p>
          <a:p>
            <a:pPr lvl="3"/>
            <a:r>
              <a:rPr lang="pt-BR" dirty="0"/>
              <a:t>Debate na historiografia sobre consciência latino americana de </a:t>
            </a:r>
            <a:r>
              <a:rPr lang="pt-BR" dirty="0" err="1"/>
              <a:t>Bolivar</a:t>
            </a:r>
            <a:r>
              <a:rPr lang="pt-BR" dirty="0"/>
              <a:t> e compromisso com causa emancipadora já estava dada antes ou não </a:t>
            </a:r>
          </a:p>
          <a:p>
            <a:pPr lvl="2"/>
            <a:r>
              <a:rPr lang="pt-BR" dirty="0"/>
              <a:t>Volta para Venezuela – cuida da fazenda </a:t>
            </a:r>
          </a:p>
          <a:p>
            <a:pPr lvl="1"/>
            <a:r>
              <a:rPr lang="pt-BR" dirty="0"/>
              <a:t>1808 – cai Fernando e se funda em Caracas Junta  em 1810</a:t>
            </a:r>
          </a:p>
          <a:p>
            <a:pPr lvl="2"/>
            <a:r>
              <a:rPr lang="pt-BR" dirty="0"/>
              <a:t>Junta cria comissão (Com </a:t>
            </a:r>
            <a:r>
              <a:rPr lang="pt-BR" dirty="0" err="1"/>
              <a:t>Bolivar</a:t>
            </a:r>
            <a:r>
              <a:rPr lang="pt-BR" dirty="0"/>
              <a:t> e </a:t>
            </a:r>
            <a:r>
              <a:rPr lang="pt-BR" dirty="0" err="1"/>
              <a:t>Andres</a:t>
            </a:r>
            <a:r>
              <a:rPr lang="pt-BR" dirty="0"/>
              <a:t> </a:t>
            </a:r>
            <a:r>
              <a:rPr lang="pt-BR" dirty="0" err="1"/>
              <a:t>Bello</a:t>
            </a:r>
            <a:r>
              <a:rPr lang="pt-BR" dirty="0"/>
              <a:t>) para ir a Inglaterra – se encontra com Francisco Miranda – decidem pela volta de Miranda e preparação de movimento militar para a independência </a:t>
            </a:r>
          </a:p>
          <a:p>
            <a:pPr lvl="1"/>
            <a:r>
              <a:rPr lang="pt-BR" dirty="0"/>
              <a:t>1811 – primeira republica proclamada na Venezuela</a:t>
            </a:r>
          </a:p>
          <a:p>
            <a:pPr lvl="2"/>
            <a:r>
              <a:rPr lang="pt-BR" dirty="0"/>
              <a:t>Existe conquista de Caracas, mas não existe força para expandir movimento</a:t>
            </a:r>
          </a:p>
          <a:p>
            <a:pPr lvl="3"/>
            <a:r>
              <a:rPr lang="pt-BR" dirty="0"/>
              <a:t>Pascoa de 1812 – terremoto em Caracas alarme da população usado pela Igreja como </a:t>
            </a:r>
            <a:r>
              <a:rPr lang="pt-BR" dirty="0" smtClean="0"/>
              <a:t>símbolo </a:t>
            </a:r>
            <a:r>
              <a:rPr lang="pt-BR" dirty="0"/>
              <a:t>da retaliação aos desrespeito aos valores e ambição dos homens . </a:t>
            </a:r>
          </a:p>
          <a:p>
            <a:pPr lvl="2"/>
            <a:r>
              <a:rPr lang="pt-BR" dirty="0"/>
              <a:t>Espanha se aproveita manda exercito (Domingo Monteverde) e conseguem rendição de Miranda apesar de contrariedade de </a:t>
            </a:r>
            <a:r>
              <a:rPr lang="pt-BR" dirty="0" err="1"/>
              <a:t>Bolivar</a:t>
            </a:r>
            <a:r>
              <a:rPr lang="pt-BR" dirty="0"/>
              <a:t> e outros (entrega de Miranda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8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975" y="434658"/>
            <a:ext cx="7962863" cy="642334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pt-BR" dirty="0" smtClean="0"/>
              <a:t>1813 - Liderança de </a:t>
            </a:r>
            <a:r>
              <a:rPr lang="pt-BR" dirty="0" err="1" smtClean="0"/>
              <a:t>Bolivar</a:t>
            </a:r>
            <a:r>
              <a:rPr lang="pt-BR" dirty="0" smtClean="0"/>
              <a:t> passa a ser costurado a partir de </a:t>
            </a:r>
            <a:r>
              <a:rPr lang="pt-BR" dirty="0" err="1" smtClean="0"/>
              <a:t>Cartegena</a:t>
            </a:r>
            <a:r>
              <a:rPr lang="pt-BR" dirty="0" smtClean="0"/>
              <a:t> de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Indias</a:t>
            </a:r>
            <a:r>
              <a:rPr lang="pt-BR" dirty="0" smtClean="0"/>
              <a:t> – </a:t>
            </a:r>
            <a:r>
              <a:rPr lang="pt-BR" i="1" dirty="0" smtClean="0"/>
              <a:t>Manifesto de </a:t>
            </a:r>
            <a:r>
              <a:rPr lang="pt-BR" i="1" dirty="0" err="1" smtClean="0"/>
              <a:t>Cartegena</a:t>
            </a:r>
            <a:r>
              <a:rPr lang="pt-BR" i="1" dirty="0" smtClean="0"/>
              <a:t> </a:t>
            </a:r>
            <a:r>
              <a:rPr lang="pt-BR" dirty="0" smtClean="0"/>
              <a:t>– busca e obtém reconquista de Caracas em 1813</a:t>
            </a:r>
          </a:p>
          <a:p>
            <a:pPr lvl="2"/>
            <a:r>
              <a:rPr lang="pt-BR" dirty="0" smtClean="0"/>
              <a:t>Problemas fragilidade da conquista e recuperação do trono de Fernando VII (1814) </a:t>
            </a:r>
          </a:p>
          <a:p>
            <a:pPr lvl="2"/>
            <a:r>
              <a:rPr lang="pt-BR" dirty="0" smtClean="0"/>
              <a:t>Fernando VII  escolhe Venezuela par acalmar </a:t>
            </a:r>
            <a:r>
              <a:rPr lang="pt-BR" dirty="0" err="1" smtClean="0"/>
              <a:t>America</a:t>
            </a:r>
            <a:r>
              <a:rPr lang="pt-BR" dirty="0" smtClean="0"/>
              <a:t> (</a:t>
            </a:r>
            <a:r>
              <a:rPr lang="pt-BR" dirty="0" err="1" smtClean="0"/>
              <a:t>Mexico</a:t>
            </a:r>
            <a:r>
              <a:rPr lang="pt-BR" dirty="0" smtClean="0"/>
              <a:t> calmo, Venezuela estratégico e mais próximo) – grande exercito liderado por </a:t>
            </a:r>
            <a:r>
              <a:rPr lang="pt-BR" dirty="0" err="1" smtClean="0"/>
              <a:t>Morillo</a:t>
            </a:r>
            <a:r>
              <a:rPr lang="pt-BR" dirty="0" smtClean="0"/>
              <a:t> </a:t>
            </a:r>
          </a:p>
          <a:p>
            <a:pPr lvl="3"/>
            <a:r>
              <a:rPr lang="pt-BR" dirty="0" smtClean="0"/>
              <a:t>Exercito grande com reputação de atrocidades </a:t>
            </a:r>
          </a:p>
          <a:p>
            <a:pPr lvl="1"/>
            <a:r>
              <a:rPr lang="pt-BR" dirty="0" smtClean="0"/>
              <a:t>1815 - Nova retirada dos insurgentes  – </a:t>
            </a:r>
            <a:r>
              <a:rPr lang="pt-BR" dirty="0" err="1" smtClean="0"/>
              <a:t>Bolivar</a:t>
            </a:r>
            <a:r>
              <a:rPr lang="pt-BR" dirty="0" smtClean="0"/>
              <a:t> vai a Jamaica </a:t>
            </a:r>
          </a:p>
          <a:p>
            <a:pPr lvl="2"/>
            <a:r>
              <a:rPr lang="pt-BR" i="1" dirty="0" smtClean="0"/>
              <a:t>Carta da Jamaica </a:t>
            </a:r>
            <a:r>
              <a:rPr lang="pt-BR" dirty="0" smtClean="0"/>
              <a:t>- conclama população, analisa organizações politicas </a:t>
            </a:r>
          </a:p>
          <a:p>
            <a:pPr lvl="3"/>
            <a:r>
              <a:rPr lang="pt-BR" dirty="0" smtClean="0"/>
              <a:t>População acostumados a ser subservientes, estão despreparados, preciso forma-los para que possam tomar decisões – necessário que mesmo em republica que cidadania seja limitada, preciso de critérios (sempre alguma exclusão) </a:t>
            </a:r>
          </a:p>
          <a:p>
            <a:pPr lvl="3"/>
            <a:r>
              <a:rPr lang="pt-BR" dirty="0" smtClean="0"/>
              <a:t>Republica vai mudar de figura ao longo do pensamento dele: mas centralização e importante, com freios e limites a participação popular (p. ex. Congresso de censores) </a:t>
            </a:r>
          </a:p>
          <a:p>
            <a:pPr lvl="1"/>
            <a:r>
              <a:rPr lang="pt-BR" dirty="0" smtClean="0"/>
              <a:t>1816 - </a:t>
            </a:r>
            <a:r>
              <a:rPr lang="pt-BR" dirty="0" err="1" smtClean="0"/>
              <a:t>Bolivar</a:t>
            </a:r>
            <a:r>
              <a:rPr lang="pt-BR" dirty="0" smtClean="0"/>
              <a:t> vai a Haiti já emancipado e </a:t>
            </a:r>
            <a:r>
              <a:rPr lang="pt-BR" dirty="0" err="1" smtClean="0"/>
              <a:t>pos</a:t>
            </a:r>
            <a:r>
              <a:rPr lang="pt-BR" dirty="0" smtClean="0"/>
              <a:t> revolução dos escravos – governado por Alexandre </a:t>
            </a:r>
            <a:r>
              <a:rPr lang="pt-BR" dirty="0" err="1" smtClean="0"/>
              <a:t>Petion</a:t>
            </a:r>
            <a:r>
              <a:rPr lang="pt-BR" dirty="0"/>
              <a:t> </a:t>
            </a:r>
            <a:r>
              <a:rPr lang="pt-BR" dirty="0" smtClean="0"/>
              <a:t>busca negociar apoio a processo de independência </a:t>
            </a:r>
          </a:p>
          <a:p>
            <a:pPr lvl="2"/>
            <a:r>
              <a:rPr lang="pt-BR" dirty="0" smtClean="0"/>
              <a:t>Conversa sobre a escravidão – sinalização sobre fim da escravidão por parte de </a:t>
            </a:r>
            <a:r>
              <a:rPr lang="pt-BR" dirty="0" err="1" smtClean="0"/>
              <a:t>Bolivar</a:t>
            </a:r>
            <a:r>
              <a:rPr lang="pt-BR" dirty="0" smtClean="0"/>
              <a:t> mas esta solução não muito fácil </a:t>
            </a:r>
          </a:p>
          <a:p>
            <a:pPr lvl="2"/>
            <a:r>
              <a:rPr lang="pt-BR" dirty="0" smtClean="0"/>
              <a:t>Nova campanha no continente e enfrentamento do exercito e resistência de parte das elites locais </a:t>
            </a:r>
          </a:p>
          <a:p>
            <a:pPr lvl="3"/>
            <a:r>
              <a:rPr lang="pt-BR" dirty="0" smtClean="0"/>
              <a:t>Busca apoio dos </a:t>
            </a:r>
            <a:r>
              <a:rPr lang="pt-BR" dirty="0" err="1" smtClean="0"/>
              <a:t>llanos</a:t>
            </a:r>
            <a:r>
              <a:rPr lang="pt-BR" dirty="0" smtClean="0"/>
              <a:t> (vaqueiros) , costura apoios indígenas </a:t>
            </a:r>
          </a:p>
          <a:p>
            <a:pPr lvl="1"/>
            <a:r>
              <a:rPr lang="pt-BR" dirty="0" smtClean="0"/>
              <a:t>Retomada da Venezuela </a:t>
            </a:r>
          </a:p>
          <a:p>
            <a:endParaRPr lang="pt-BR" dirty="0"/>
          </a:p>
        </p:txBody>
      </p:sp>
      <p:sp>
        <p:nvSpPr>
          <p:cNvPr id="2" name="AutoShape 2" descr="Resultado de imagem para Boliv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Boliv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539" y="512003"/>
            <a:ext cx="3355975" cy="557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0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34FB7-062E-4EEE-BEBB-939EC9DE0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9247"/>
            <a:ext cx="10876878" cy="5477716"/>
          </a:xfrm>
        </p:spPr>
        <p:txBody>
          <a:bodyPr>
            <a:normAutofit/>
          </a:bodyPr>
          <a:lstStyle/>
          <a:p>
            <a:r>
              <a:rPr lang="pt-BR" dirty="0"/>
              <a:t>Expandir saindo da Venezuela – generais (cuidado com traição dos generais) </a:t>
            </a:r>
          </a:p>
          <a:p>
            <a:pPr lvl="1"/>
            <a:r>
              <a:rPr lang="pt-BR" dirty="0"/>
              <a:t>Vinculo de lealdade mas resguardo de sua liderança</a:t>
            </a:r>
          </a:p>
          <a:p>
            <a:pPr lvl="1"/>
            <a:r>
              <a:rPr lang="pt-BR" dirty="0" smtClean="0"/>
              <a:t>Batalhas: </a:t>
            </a:r>
            <a:r>
              <a:rPr lang="pt-BR" dirty="0"/>
              <a:t>Boiaca (</a:t>
            </a:r>
            <a:r>
              <a:rPr lang="pt-BR" dirty="0" err="1"/>
              <a:t>Colombia</a:t>
            </a:r>
            <a:r>
              <a:rPr lang="pt-BR" dirty="0"/>
              <a:t>), </a:t>
            </a:r>
            <a:r>
              <a:rPr lang="pt-BR" dirty="0" err="1"/>
              <a:t>Carabobo</a:t>
            </a:r>
            <a:r>
              <a:rPr lang="pt-BR" dirty="0"/>
              <a:t> (Venezuela)  </a:t>
            </a:r>
            <a:r>
              <a:rPr lang="pt-BR" dirty="0" err="1"/>
              <a:t>Pichincha</a:t>
            </a:r>
            <a:r>
              <a:rPr lang="pt-BR" dirty="0"/>
              <a:t> (Equador) – Pablo </a:t>
            </a:r>
            <a:r>
              <a:rPr lang="pt-BR" dirty="0" err="1"/>
              <a:t>Morillo</a:t>
            </a:r>
            <a:r>
              <a:rPr lang="pt-BR" dirty="0"/>
              <a:t> assume derrota e assina armistício – retirada </a:t>
            </a:r>
          </a:p>
          <a:p>
            <a:r>
              <a:rPr lang="pt-BR" dirty="0"/>
              <a:t>1819 – congresso de </a:t>
            </a:r>
            <a:r>
              <a:rPr lang="pt-BR" dirty="0" err="1"/>
              <a:t>Angostura</a:t>
            </a:r>
            <a:r>
              <a:rPr lang="pt-BR" dirty="0"/>
              <a:t> – constituinte – regular a independência da Nova Granada (</a:t>
            </a:r>
            <a:r>
              <a:rPr lang="pt-BR" i="1" dirty="0" smtClean="0"/>
              <a:t>discurso de </a:t>
            </a:r>
            <a:r>
              <a:rPr lang="pt-BR" i="1" dirty="0" err="1" smtClean="0"/>
              <a:t>Angostura</a:t>
            </a:r>
            <a:r>
              <a:rPr lang="pt-BR" i="1" dirty="0" smtClean="0"/>
              <a:t> </a:t>
            </a:r>
            <a:r>
              <a:rPr lang="pt-BR" dirty="0" smtClean="0"/>
              <a:t>) </a:t>
            </a:r>
          </a:p>
          <a:p>
            <a:r>
              <a:rPr lang="pt-BR" dirty="0" err="1" smtClean="0"/>
              <a:t>Bolivar</a:t>
            </a:r>
            <a:r>
              <a:rPr lang="pt-BR" dirty="0" smtClean="0"/>
              <a:t> vai Peru e deixa Colômbia sob as mãos de General Santander para organizar a Grã Colômbia centrada em </a:t>
            </a:r>
            <a:r>
              <a:rPr lang="pt-BR" dirty="0" err="1" smtClean="0"/>
              <a:t>Bogota</a:t>
            </a:r>
            <a:r>
              <a:rPr lang="pt-BR" dirty="0" smtClean="0"/>
              <a:t> (Bolívar presidente mas sem poderes) </a:t>
            </a:r>
          </a:p>
        </p:txBody>
      </p:sp>
    </p:spTree>
    <p:extLst>
      <p:ext uri="{BB962C8B-B14F-4D97-AF65-F5344CB8AC3E}">
        <p14:creationId xmlns:p14="http://schemas.microsoft.com/office/powerpoint/2010/main" val="24058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49823" y="0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Peru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12F7F6-5E91-411A-8B2E-F0AA54F44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742" y="1250576"/>
            <a:ext cx="5399834" cy="543261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San Martin – chegando em Lima  Peru funda uma Republica independente (1821</a:t>
            </a:r>
            <a:r>
              <a:rPr lang="pt-BR" dirty="0" smtClean="0"/>
              <a:t>) – </a:t>
            </a:r>
            <a:r>
              <a:rPr lang="pt-BR" dirty="0"/>
              <a:t>mas é oscilante </a:t>
            </a:r>
            <a:endParaRPr lang="pt-BR" dirty="0"/>
          </a:p>
          <a:p>
            <a:pPr lvl="1"/>
            <a:r>
              <a:rPr lang="pt-BR" dirty="0" smtClean="0"/>
              <a:t>é </a:t>
            </a:r>
            <a:r>
              <a:rPr lang="pt-BR" dirty="0"/>
              <a:t>incapaz de se defender de forças realistas (peninsulares e </a:t>
            </a:r>
            <a:r>
              <a:rPr lang="pt-BR" dirty="0" err="1"/>
              <a:t>criollos</a:t>
            </a:r>
            <a:r>
              <a:rPr lang="pt-BR" dirty="0"/>
              <a:t> que preferem manutenção dos laços peninsulares</a:t>
            </a:r>
            <a:r>
              <a:rPr lang="pt-BR" dirty="0" smtClean="0"/>
              <a:t>)</a:t>
            </a:r>
          </a:p>
          <a:p>
            <a:r>
              <a:rPr lang="pt-BR" dirty="0"/>
              <a:t>San Martin e Bernardo de </a:t>
            </a:r>
            <a:r>
              <a:rPr lang="pt-BR" dirty="0" err="1"/>
              <a:t>Monteagudos</a:t>
            </a:r>
            <a:r>
              <a:rPr lang="pt-BR" dirty="0"/>
              <a:t> (radical que se torna monarquista) – dificuldades</a:t>
            </a:r>
          </a:p>
          <a:p>
            <a:pPr lvl="1"/>
            <a:r>
              <a:rPr lang="pt-BR" dirty="0" smtClean="0"/>
              <a:t>Peru </a:t>
            </a:r>
            <a:r>
              <a:rPr lang="pt-BR" dirty="0"/>
              <a:t>sempre teve um mundo áureo com forte apoio da Espanha na época colonial – necessidade de restauração de um mundo </a:t>
            </a:r>
            <a:r>
              <a:rPr lang="pt-BR" dirty="0" err="1" smtClean="0"/>
              <a:t>pré</a:t>
            </a:r>
            <a:r>
              <a:rPr lang="pt-BR" dirty="0" smtClean="0"/>
              <a:t> </a:t>
            </a:r>
            <a:r>
              <a:rPr lang="pt-BR" dirty="0" err="1"/>
              <a:t>Bourbonico</a:t>
            </a:r>
            <a:endParaRPr lang="pt-BR" dirty="0"/>
          </a:p>
          <a:p>
            <a:pPr lvl="1"/>
            <a:r>
              <a:rPr lang="pt-BR" dirty="0"/>
              <a:t>Receio da força popular com revolta de </a:t>
            </a:r>
            <a:r>
              <a:rPr lang="pt-BR" dirty="0" err="1"/>
              <a:t>Tupac</a:t>
            </a:r>
            <a:r>
              <a:rPr lang="pt-BR" dirty="0"/>
              <a:t> </a:t>
            </a:r>
            <a:r>
              <a:rPr lang="pt-BR" dirty="0" err="1" smtClean="0"/>
              <a:t>Amaru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6128017" y="411956"/>
            <a:ext cx="5661212" cy="3290607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1822 – encontro de </a:t>
            </a:r>
            <a:r>
              <a:rPr lang="pt-BR" dirty="0" err="1"/>
              <a:t>Bolivar</a:t>
            </a:r>
            <a:r>
              <a:rPr lang="pt-BR" dirty="0"/>
              <a:t> e San Martin em Guayaquil,</a:t>
            </a:r>
            <a:r>
              <a:rPr lang="pt-BR" dirty="0" smtClean="0"/>
              <a:t> </a:t>
            </a:r>
            <a:endParaRPr lang="pt-BR" dirty="0"/>
          </a:p>
          <a:p>
            <a:pPr lvl="1"/>
            <a:r>
              <a:rPr lang="pt-BR" dirty="0" smtClean="0"/>
              <a:t>Bolívar </a:t>
            </a:r>
            <a:r>
              <a:rPr lang="pt-BR" dirty="0"/>
              <a:t>assume comando no Peru/</a:t>
            </a:r>
            <a:r>
              <a:rPr lang="pt-BR" dirty="0" err="1"/>
              <a:t>Bolivia</a:t>
            </a:r>
            <a:r>
              <a:rPr lang="pt-BR" dirty="0"/>
              <a:t> com importância do General Sucre</a:t>
            </a:r>
          </a:p>
          <a:p>
            <a:pPr lvl="2"/>
            <a:r>
              <a:rPr lang="pt-BR" dirty="0"/>
              <a:t>San Martin se retira volta a França com filha </a:t>
            </a:r>
          </a:p>
          <a:p>
            <a:pPr lvl="1"/>
            <a:r>
              <a:rPr lang="pt-BR" dirty="0"/>
              <a:t>Lutar contra realistas e remontar a nova ordem</a:t>
            </a:r>
          </a:p>
          <a:p>
            <a:pPr lvl="1"/>
            <a:r>
              <a:rPr lang="pt-BR" dirty="0"/>
              <a:t>Batalha de </a:t>
            </a:r>
            <a:r>
              <a:rPr lang="pt-BR" dirty="0" err="1"/>
              <a:t>Junin</a:t>
            </a:r>
            <a:r>
              <a:rPr lang="pt-BR" dirty="0"/>
              <a:t> (Peru) e </a:t>
            </a:r>
            <a:r>
              <a:rPr lang="pt-BR" b="1" dirty="0" err="1">
                <a:solidFill>
                  <a:srgbClr val="FF0000"/>
                </a:solidFill>
              </a:rPr>
              <a:t>Ayacucho</a:t>
            </a:r>
            <a:r>
              <a:rPr lang="pt-BR" dirty="0"/>
              <a:t> (Alto Peru – </a:t>
            </a:r>
            <a:r>
              <a:rPr lang="pt-BR" dirty="0" err="1"/>
              <a:t>Bolivia</a:t>
            </a:r>
            <a:r>
              <a:rPr lang="pt-BR" dirty="0"/>
              <a:t>) </a:t>
            </a:r>
          </a:p>
          <a:p>
            <a:pPr lvl="1"/>
            <a:r>
              <a:rPr lang="pt-BR" dirty="0"/>
              <a:t>1824 – Escreve  </a:t>
            </a:r>
            <a:r>
              <a:rPr lang="pt-BR" i="1" dirty="0"/>
              <a:t>constituição da </a:t>
            </a:r>
            <a:r>
              <a:rPr lang="pt-BR" i="1" dirty="0" err="1"/>
              <a:t>Bolivia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dirty="0" err="1"/>
              <a:t>Bolivar</a:t>
            </a:r>
            <a:r>
              <a:rPr lang="pt-BR" dirty="0"/>
              <a:t>) – fortemente autoritária, ordem com força </a:t>
            </a:r>
            <a:r>
              <a:rPr lang="pt-BR" dirty="0" smtClean="0"/>
              <a:t>militar e </a:t>
            </a:r>
            <a:r>
              <a:rPr lang="pt-BR" dirty="0"/>
              <a:t>limites a anarquia e </a:t>
            </a:r>
            <a:r>
              <a:rPr lang="pt-BR" dirty="0" smtClean="0"/>
              <a:t>à participação popular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pic>
        <p:nvPicPr>
          <p:cNvPr id="5" name="Picture 2" descr="http://www.memorial.org.br/wp-content/uploads/2017/06/068_monumento_a_bolivar_y_san_martin_jose_dimitrak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620" y="3980328"/>
            <a:ext cx="4710980" cy="256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1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2164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As independências latino americanas (3) </vt:lpstr>
      <vt:lpstr>Apresentação do PowerPoint</vt:lpstr>
      <vt:lpstr>Independências Hispano Americanas </vt:lpstr>
      <vt:lpstr>Apresentação do PowerPoint</vt:lpstr>
      <vt:lpstr>Independências Hispano Americanas </vt:lpstr>
      <vt:lpstr>Vice Reino de Nova Granada </vt:lpstr>
      <vt:lpstr>Apresentação do PowerPoint</vt:lpstr>
      <vt:lpstr>Apresentação do PowerPoint</vt:lpstr>
      <vt:lpstr>Apresentação do PowerPoint</vt:lpstr>
      <vt:lpstr>Apresentação do PowerPoint</vt:lpstr>
      <vt:lpstr>Historiografia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Patrick Gremaud</dc:creator>
  <cp:lastModifiedBy>Amaury Patrick Gremaud</cp:lastModifiedBy>
  <cp:revision>27</cp:revision>
  <dcterms:created xsi:type="dcterms:W3CDTF">2017-09-13T21:13:07Z</dcterms:created>
  <dcterms:modified xsi:type="dcterms:W3CDTF">2017-09-20T23:41:35Z</dcterms:modified>
</cp:coreProperties>
</file>