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60" r:id="rId2"/>
    <p:sldId id="440" r:id="rId3"/>
    <p:sldId id="443" r:id="rId4"/>
    <p:sldId id="445" r:id="rId5"/>
    <p:sldId id="446" r:id="rId6"/>
    <p:sldId id="448" r:id="rId7"/>
    <p:sldId id="447" r:id="rId8"/>
    <p:sldId id="449" r:id="rId9"/>
    <p:sldId id="450" r:id="rId10"/>
    <p:sldId id="451" r:id="rId11"/>
    <p:sldId id="452" r:id="rId12"/>
    <p:sldId id="453" r:id="rId13"/>
    <p:sldId id="454" r:id="rId14"/>
    <p:sldId id="456" r:id="rId15"/>
    <p:sldId id="455" r:id="rId16"/>
    <p:sldId id="457" r:id="rId17"/>
    <p:sldId id="441" r:id="rId18"/>
    <p:sldId id="444" r:id="rId19"/>
    <p:sldId id="458" r:id="rId20"/>
    <p:sldId id="459" r:id="rId21"/>
    <p:sldId id="460" r:id="rId22"/>
  </p:sldIdLst>
  <p:sldSz cx="9144000" cy="6858000" type="screen4x3"/>
  <p:notesSz cx="6743700" cy="98552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F86E7B4-D919-4D3A-82EE-819A4AA05881}" type="datetimeFigureOut">
              <a:rPr lang="pt-BR"/>
              <a:pPr>
                <a:defRPr/>
              </a:pPr>
              <a:t>16/09/2020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19525" y="9361488"/>
            <a:ext cx="2922588" cy="492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A57354C-0742-40FC-90B6-667E3676C1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2860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E69B56F-A277-4C01-9573-08CA41C2D2BE}" type="datetimeFigureOut">
              <a:rPr lang="pt-BR"/>
              <a:pPr>
                <a:defRPr/>
              </a:pPr>
              <a:t>16/09/2020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4688" y="4681538"/>
            <a:ext cx="5394325" cy="44338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9525" y="9361488"/>
            <a:ext cx="2922588" cy="492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60F5CE3-86B2-40B6-9C83-D91A7EA7E2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887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DF3802-9BE7-4AC3-886F-1E8A98964839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9976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11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10903951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12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10903951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13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10903951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14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10903951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15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10903951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16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10903951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18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20839790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19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20839790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20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20839790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21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2083979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3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1090395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4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1090395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5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1090395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6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1090395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7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1090395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8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1090395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9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1090395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9AEAA-CC15-40DD-9024-FEDF19651797}" type="slidenum">
              <a:rPr lang="pt-BR" altLang="pt-BR" sz="1200"/>
              <a:pPr/>
              <a:t>10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1090395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51720" y="332656"/>
            <a:ext cx="6912768" cy="504056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1196752"/>
            <a:ext cx="8147248" cy="4680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7B9EC8-5443-4997-901C-2785A835D05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937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C1227-7C4A-4555-8A6E-A4333FA842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636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4B671-AC65-4339-8CCE-6C82A2CA33A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7631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9B382-586C-4831-8FAD-4F0507BAE42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65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986C8-3C33-49EF-BBA3-4C8131391A3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178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4E22F-5DE7-483A-BC77-842B4C30F39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0271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5101B-52F8-4D20-BFF1-EB4EB163DA7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005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72207-01F4-4203-984F-A9A4EE8B5E8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049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8E1614-FE24-4815-BFEE-C4EB774311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90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67991-50C3-4F94-9557-E0A3B0147FE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855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42ED0-6E63-4387-839F-3767CAE2B3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17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DDF3AA-1E7F-4A80-9B77-07209AB634C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286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A9B382-586C-4831-8FAD-4F0507BAE42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0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2130425"/>
            <a:ext cx="8750746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5400" b="1" dirty="0">
                <a:solidFill>
                  <a:schemeClr val="tx2"/>
                </a:solidFill>
              </a:rPr>
              <a:t>PETIÇÃO INICIAL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971600" y="4581128"/>
            <a:ext cx="71287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800" b="1" dirty="0">
                <a:solidFill>
                  <a:schemeClr val="accent3">
                    <a:lumMod val="50000"/>
                  </a:schemeClr>
                </a:solidFill>
              </a:rPr>
              <a:t>16 e 17.09.2020</a:t>
            </a:r>
            <a:endParaRPr lang="pt-BR" altLang="pt-BR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720"/>
            <a:ext cx="7773987" cy="5688632"/>
          </a:xfrm>
        </p:spPr>
        <p:txBody>
          <a:bodyPr>
            <a:normAutofit/>
          </a:bodyPr>
          <a:lstStyle/>
          <a:p>
            <a:br>
              <a:rPr lang="pt-BR" altLang="pt-BR" sz="3600" dirty="0"/>
            </a:br>
            <a:endParaRPr lang="pt-BR" altLang="pt-BR" sz="3600" b="1" dirty="0">
              <a:solidFill>
                <a:srgbClr val="FFC000"/>
              </a:solidFill>
            </a:endParaRP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3399"/>
            <a:ext cx="8642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600" b="1" dirty="0"/>
              <a:t>Cumulação de pedidos</a:t>
            </a:r>
            <a:endParaRPr lang="pt-BR" altLang="pt-BR" sz="3600" dirty="0"/>
          </a:p>
        </p:txBody>
      </p:sp>
      <p:sp>
        <p:nvSpPr>
          <p:cNvPr id="2" name="Retângulo 1"/>
          <p:cNvSpPr/>
          <p:nvPr/>
        </p:nvSpPr>
        <p:spPr>
          <a:xfrm>
            <a:off x="-108520" y="162880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t-BR" sz="2400" b="1" dirty="0">
                <a:latin typeface="+mn-lt"/>
              </a:rPr>
              <a:t>Cumulação própria </a:t>
            </a:r>
            <a:r>
              <a:rPr lang="pt-BR" sz="2400" dirty="0">
                <a:latin typeface="+mn-lt"/>
              </a:rPr>
              <a:t>– simultaneidade / multiplicidade </a:t>
            </a:r>
          </a:p>
          <a:p>
            <a:pPr lvl="2"/>
            <a:endParaRPr lang="pt-BR" sz="2400" dirty="0">
              <a:latin typeface="+mn-lt"/>
            </a:endParaRPr>
          </a:p>
          <a:p>
            <a:pPr marL="1714500" lvl="3" indent="-342900">
              <a:buFont typeface="Courier New" panose="02070309020205020404" pitchFamily="49" charset="0"/>
              <a:buChar char="o"/>
            </a:pPr>
            <a:r>
              <a:rPr lang="pt-BR" sz="2400" b="1" dirty="0">
                <a:latin typeface="+mn-lt"/>
              </a:rPr>
              <a:t>Cumulação simples </a:t>
            </a:r>
            <a:r>
              <a:rPr lang="pt-BR" sz="2400" dirty="0">
                <a:latin typeface="+mn-lt"/>
              </a:rPr>
              <a:t>(art. 327 CPC15): Autor justapõe dois ou mais pedidos na petição inicial, que podem ser apreciados de modo independente (ex.: pedidos de indenização por dano material e moral).</a:t>
            </a:r>
          </a:p>
          <a:p>
            <a:pPr lvl="3"/>
            <a:endParaRPr lang="pt-BR" sz="2400" dirty="0">
              <a:latin typeface="+mn-lt"/>
            </a:endParaRPr>
          </a:p>
          <a:p>
            <a:pPr marL="1714500" lvl="3" indent="-342900">
              <a:buFont typeface="Courier New" panose="02070309020205020404" pitchFamily="49" charset="0"/>
              <a:buChar char="o"/>
            </a:pPr>
            <a:r>
              <a:rPr lang="pt-BR" sz="2400" b="1" dirty="0">
                <a:latin typeface="+mn-lt"/>
              </a:rPr>
              <a:t>Cumulação sucessiva: </a:t>
            </a:r>
            <a:r>
              <a:rPr lang="pt-BR" sz="2400" dirty="0">
                <a:latin typeface="+mn-lt"/>
              </a:rPr>
              <a:t>Autor deduz dois pedidos, mas a apreciação do segundo depende da procedência do primeiro (ex.: a ação possessória, cumulada com perdas e danos). </a:t>
            </a:r>
          </a:p>
        </p:txBody>
      </p:sp>
    </p:spTree>
    <p:extLst>
      <p:ext uri="{BB962C8B-B14F-4D97-AF65-F5344CB8AC3E}">
        <p14:creationId xmlns:p14="http://schemas.microsoft.com/office/powerpoint/2010/main" val="1420520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720"/>
            <a:ext cx="7773987" cy="5688632"/>
          </a:xfrm>
        </p:spPr>
        <p:txBody>
          <a:bodyPr>
            <a:normAutofit/>
          </a:bodyPr>
          <a:lstStyle/>
          <a:p>
            <a:br>
              <a:rPr lang="pt-BR" altLang="pt-BR" sz="3600" dirty="0"/>
            </a:br>
            <a:endParaRPr lang="pt-BR" altLang="pt-BR" sz="3600" b="1" dirty="0">
              <a:solidFill>
                <a:srgbClr val="FFC000"/>
              </a:solidFill>
            </a:endParaRP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3399"/>
            <a:ext cx="8642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600" b="1" dirty="0"/>
              <a:t>Cumulação de pedidos</a:t>
            </a:r>
            <a:endParaRPr lang="pt-BR" altLang="pt-BR" sz="3600" dirty="0"/>
          </a:p>
        </p:txBody>
      </p:sp>
      <p:sp>
        <p:nvSpPr>
          <p:cNvPr id="2" name="Retângulo 1"/>
          <p:cNvSpPr/>
          <p:nvPr/>
        </p:nvSpPr>
        <p:spPr>
          <a:xfrm>
            <a:off x="791580" y="1628799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b="1" dirty="0">
                <a:latin typeface="+mn-lt"/>
              </a:rPr>
              <a:t>Cumulação imprópria</a:t>
            </a:r>
            <a:r>
              <a:rPr lang="pt-BR" sz="2400" dirty="0">
                <a:latin typeface="+mn-lt"/>
              </a:rPr>
              <a:t> – singularidade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BR" sz="2400" dirty="0">
              <a:latin typeface="+mn-lt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400" b="1" dirty="0">
                <a:latin typeface="+mn-lt"/>
              </a:rPr>
              <a:t>Cumulação alternativa </a:t>
            </a:r>
            <a:r>
              <a:rPr lang="pt-BR" sz="2400" dirty="0">
                <a:latin typeface="+mn-lt"/>
              </a:rPr>
              <a:t>(art. 325 CPC15): Credor deduz duplo pedido, e ao devedor cabe escolher qual dos pedidos deve atender. (ex.: inquilino deve pagar aluguel em sacas de café ou em dinheiro). Se a escolha cabe ao credor, não há cumulação nem mesmo imprópria.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pt-BR" sz="2400" dirty="0">
              <a:latin typeface="+mn-lt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400" b="1" dirty="0">
                <a:latin typeface="+mn-lt"/>
              </a:rPr>
              <a:t>Cumulação eventual ou subsidiária </a:t>
            </a:r>
            <a:r>
              <a:rPr lang="pt-BR" sz="2400" dirty="0">
                <a:latin typeface="+mn-lt"/>
              </a:rPr>
              <a:t>(326 CPC15)</a:t>
            </a:r>
            <a:r>
              <a:rPr lang="pt-BR" sz="2400" b="1" dirty="0">
                <a:latin typeface="+mn-lt"/>
              </a:rPr>
              <a:t>:</a:t>
            </a:r>
            <a:r>
              <a:rPr lang="pt-BR" sz="2400" dirty="0">
                <a:latin typeface="+mn-lt"/>
              </a:rPr>
              <a:t> Autor deduz um pedido, e, caso não seja acolhido, apresenta outro, subsidiário.</a:t>
            </a:r>
          </a:p>
        </p:txBody>
      </p:sp>
    </p:spTree>
    <p:extLst>
      <p:ext uri="{BB962C8B-B14F-4D97-AF65-F5344CB8AC3E}">
        <p14:creationId xmlns:p14="http://schemas.microsoft.com/office/powerpoint/2010/main" val="2586146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720"/>
            <a:ext cx="7773987" cy="5688632"/>
          </a:xfrm>
        </p:spPr>
        <p:txBody>
          <a:bodyPr>
            <a:normAutofit/>
          </a:bodyPr>
          <a:lstStyle/>
          <a:p>
            <a:br>
              <a:rPr lang="pt-BR" altLang="pt-BR" sz="3600" dirty="0"/>
            </a:br>
            <a:endParaRPr lang="pt-BR" altLang="pt-BR" sz="3600" b="1" dirty="0">
              <a:solidFill>
                <a:srgbClr val="FFC000"/>
              </a:solidFill>
            </a:endParaRP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3399"/>
            <a:ext cx="8642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600" b="1" dirty="0"/>
              <a:t>Cumulação de pedidos</a:t>
            </a:r>
            <a:endParaRPr lang="pt-BR" altLang="pt-BR" sz="3600" dirty="0"/>
          </a:p>
        </p:txBody>
      </p:sp>
      <p:sp>
        <p:nvSpPr>
          <p:cNvPr id="2" name="Retângulo 1"/>
          <p:cNvSpPr/>
          <p:nvPr/>
        </p:nvSpPr>
        <p:spPr>
          <a:xfrm>
            <a:off x="1272609" y="1813814"/>
            <a:ext cx="659878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Requisitos do §1º do art. 327 para a cumulação de pedidos:</a:t>
            </a:r>
          </a:p>
          <a:p>
            <a:pPr marL="800100" lvl="1" indent="-342900">
              <a:buFont typeface="+mj-lt"/>
              <a:buAutoNum type="alphaLcParenR"/>
            </a:pPr>
            <a:r>
              <a:rPr lang="pt-BR" sz="2800" dirty="0">
                <a:latin typeface="+mn-lt"/>
              </a:rPr>
              <a:t>Competência</a:t>
            </a:r>
          </a:p>
          <a:p>
            <a:pPr marL="800100" lvl="1" indent="-342900">
              <a:buFont typeface="+mj-lt"/>
              <a:buAutoNum type="alphaLcParenR"/>
            </a:pPr>
            <a:r>
              <a:rPr lang="pt-BR" sz="2800" dirty="0">
                <a:latin typeface="+mn-lt"/>
              </a:rPr>
              <a:t>Procedimento</a:t>
            </a:r>
          </a:p>
          <a:p>
            <a:pPr marL="800100" lvl="1" indent="-342900">
              <a:buFont typeface="+mj-lt"/>
              <a:buAutoNum type="alphaLcParenR"/>
            </a:pPr>
            <a:r>
              <a:rPr lang="pt-BR" sz="2800" dirty="0">
                <a:latin typeface="+mn-lt"/>
              </a:rPr>
              <a:t>Compatibilidade</a:t>
            </a:r>
          </a:p>
          <a:p>
            <a:pPr marL="800100" lvl="1" indent="-342900">
              <a:buFont typeface="+mj-lt"/>
              <a:buAutoNum type="alphaLcParenR"/>
            </a:pPr>
            <a:endParaRPr lang="pt-BR" sz="16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Redução ao ordinário (art. 327, §2º CPC15) </a:t>
            </a:r>
            <a:r>
              <a:rPr lang="pt-BR" sz="2800" u="sng" dirty="0">
                <a:latin typeface="+mn-lt"/>
              </a:rPr>
              <a:t>aproveitando as técnicas especiais que forem com ele compatíveis </a:t>
            </a:r>
            <a:endParaRPr lang="pt-B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229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3399"/>
            <a:ext cx="8642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4000" b="1" dirty="0"/>
              <a:t>V – Valor da causa</a:t>
            </a:r>
            <a:endParaRPr lang="pt-BR" altLang="pt-BR" sz="4000" dirty="0"/>
          </a:p>
        </p:txBody>
      </p:sp>
      <p:sp>
        <p:nvSpPr>
          <p:cNvPr id="2" name="Retângulo 1"/>
          <p:cNvSpPr/>
          <p:nvPr/>
        </p:nvSpPr>
        <p:spPr>
          <a:xfrm>
            <a:off x="881416" y="1556792"/>
            <a:ext cx="738116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+mn-lt"/>
              </a:rPr>
              <a:t>A toda causa será atribuído um valor, que deve equivaler ao benefício econômico pretendido – art. 291 CPC15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BR" sz="14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+mn-lt"/>
              </a:rPr>
              <a:t>Réu pode impugnar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400" dirty="0">
                <a:latin typeface="+mn-lt"/>
              </a:rPr>
              <a:t>Muito alto – para prejudicar o réu se o autor é beneficiário de justiça gratuita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400" dirty="0">
                <a:latin typeface="+mn-lt"/>
              </a:rPr>
              <a:t>Baixo – para pagar menos custas e reduzir risco de multas na contestação (art. 293 CPC15)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pt-BR" sz="14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+mn-lt"/>
              </a:rPr>
              <a:t>Juiz tem que pode controlar de ofício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400" dirty="0">
                <a:latin typeface="+mn-lt"/>
              </a:rPr>
              <a:t>Jurisprudência impõe limite temporal</a:t>
            </a:r>
          </a:p>
        </p:txBody>
      </p:sp>
    </p:spTree>
    <p:extLst>
      <p:ext uri="{BB962C8B-B14F-4D97-AF65-F5344CB8AC3E}">
        <p14:creationId xmlns:p14="http://schemas.microsoft.com/office/powerpoint/2010/main" val="44888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3399"/>
            <a:ext cx="8642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4000" b="1" dirty="0"/>
              <a:t>V – Valor da causa</a:t>
            </a:r>
            <a:endParaRPr lang="pt-BR" altLang="pt-BR" sz="4000" dirty="0"/>
          </a:p>
        </p:txBody>
      </p:sp>
      <p:sp>
        <p:nvSpPr>
          <p:cNvPr id="2" name="Retângulo 1"/>
          <p:cNvSpPr/>
          <p:nvPr/>
        </p:nvSpPr>
        <p:spPr>
          <a:xfrm>
            <a:off x="1232542" y="1725216"/>
            <a:ext cx="667891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Finalidades: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Competência – JE, foro regional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Procedimento – JE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Cálculo custas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Cálculo multas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pt-BR" sz="16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Causas de valor “inestimável” - valor “para fins de alçada”.</a:t>
            </a:r>
          </a:p>
          <a:p>
            <a:pPr lvl="0"/>
            <a:r>
              <a:rPr lang="pt-BR" sz="2800" dirty="0">
                <a:latin typeface="+mn-lt"/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Critérios estão no art. 292 CPC15</a:t>
            </a:r>
          </a:p>
        </p:txBody>
      </p:sp>
    </p:spTree>
    <p:extLst>
      <p:ext uri="{BB962C8B-B14F-4D97-AF65-F5344CB8AC3E}">
        <p14:creationId xmlns:p14="http://schemas.microsoft.com/office/powerpoint/2010/main" val="3999585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3399"/>
            <a:ext cx="8642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4000" b="1" dirty="0"/>
              <a:t>VI – Provas</a:t>
            </a:r>
            <a:endParaRPr lang="pt-BR" altLang="pt-BR" sz="4000" dirty="0"/>
          </a:p>
        </p:txBody>
      </p:sp>
      <p:sp>
        <p:nvSpPr>
          <p:cNvPr id="2" name="Retângulo 1"/>
          <p:cNvSpPr/>
          <p:nvPr/>
        </p:nvSpPr>
        <p:spPr>
          <a:xfrm>
            <a:off x="701396" y="1377667"/>
            <a:ext cx="774120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+mn-lt"/>
              </a:rPr>
              <a:t>Comum é a expressão “todas as provas em direito admitidas, sem exceção”.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400" dirty="0">
                <a:latin typeface="+mn-lt"/>
              </a:rPr>
              <a:t>Não é errado, pois ele não tem como saber o que será necessário.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400" dirty="0">
                <a:latin typeface="+mn-lt"/>
              </a:rPr>
              <a:t>Se não usar essa expressão, tudo bem.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pt-BR" sz="14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+mn-lt"/>
              </a:rPr>
              <a:t>Prova documental</a:t>
            </a:r>
          </a:p>
          <a:p>
            <a:pPr marL="800100" lvl="1" indent="-342900">
              <a:buFont typeface="+mj-lt"/>
              <a:buAutoNum type="alphaLcPeriod"/>
            </a:pPr>
            <a:r>
              <a:rPr lang="pt-BR" sz="2400" dirty="0">
                <a:latin typeface="+mn-lt"/>
              </a:rPr>
              <a:t>Documentos indispensáveis – interpretação restritiva – prova legal – falta gera indeferimento (art. 320 CPC15)</a:t>
            </a:r>
          </a:p>
          <a:p>
            <a:pPr marL="800100" lvl="1" indent="-342900">
              <a:buFont typeface="+mj-lt"/>
              <a:buAutoNum type="alphaLcPeriod"/>
            </a:pPr>
            <a:r>
              <a:rPr lang="pt-BR" sz="2400" dirty="0">
                <a:latin typeface="+mn-lt"/>
              </a:rPr>
              <a:t>Outros documentos – </a:t>
            </a:r>
            <a:r>
              <a:rPr lang="pt-BR" sz="2400" dirty="0" err="1">
                <a:latin typeface="+mn-lt"/>
              </a:rPr>
              <a:t>arts</a:t>
            </a:r>
            <a:r>
              <a:rPr lang="pt-BR" sz="2400" dirty="0">
                <a:latin typeface="+mn-lt"/>
              </a:rPr>
              <a:t>. 434-435 CPC15 – falta mão gera extinção. </a:t>
            </a:r>
          </a:p>
        </p:txBody>
      </p:sp>
    </p:spTree>
    <p:extLst>
      <p:ext uri="{BB962C8B-B14F-4D97-AF65-F5344CB8AC3E}">
        <p14:creationId xmlns:p14="http://schemas.microsoft.com/office/powerpoint/2010/main" val="3414575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3399"/>
            <a:ext cx="8642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200" b="1" dirty="0"/>
              <a:t>VII – Opção pela audiência – só no CPC15</a:t>
            </a:r>
            <a:endParaRPr lang="pt-BR" altLang="pt-BR" sz="3200" dirty="0"/>
          </a:p>
        </p:txBody>
      </p:sp>
      <p:sp>
        <p:nvSpPr>
          <p:cNvPr id="2" name="Retângulo 1"/>
          <p:cNvSpPr/>
          <p:nvPr/>
        </p:nvSpPr>
        <p:spPr>
          <a:xfrm>
            <a:off x="1160534" y="1368350"/>
            <a:ext cx="68229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Se ele disser que não quer e o réu disser que também não quer, não ocorrerá 334-4º-I CPC15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t-BR" sz="2800" dirty="0">
              <a:latin typeface="+mn-lt"/>
            </a:endParaRPr>
          </a:p>
          <a:p>
            <a:r>
              <a:rPr lang="pt-BR" sz="2400" b="1" u="sng" dirty="0">
                <a:latin typeface="+mn-lt"/>
              </a:rPr>
              <a:t>Advogado em causa própria</a:t>
            </a:r>
            <a:r>
              <a:rPr lang="pt-BR" sz="2400" dirty="0">
                <a:latin typeface="+mn-lt"/>
              </a:rPr>
              <a:t> – requisitos adicionais do 106 CPC15</a:t>
            </a:r>
          </a:p>
          <a:p>
            <a:r>
              <a:rPr lang="pt-BR" sz="2800" dirty="0">
                <a:latin typeface="+mn-lt"/>
              </a:rPr>
              <a:t>	</a:t>
            </a:r>
          </a:p>
          <a:p>
            <a:r>
              <a:rPr lang="pt-BR" sz="2400" b="1" u="sng" dirty="0">
                <a:latin typeface="+mn-lt"/>
              </a:rPr>
              <a:t>“Rótulo” da petição inicial </a:t>
            </a:r>
            <a:endParaRPr lang="pt-BR" sz="2400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>
                <a:latin typeface="+mn-lt"/>
              </a:rPr>
              <a:t>Pedido e causa de pedir é que determinam o procedimento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pt-BR" sz="2400" dirty="0">
                <a:latin typeface="+mn-lt"/>
              </a:rPr>
              <a:t>Irrelevância do rótulo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pt-BR" sz="2400" dirty="0">
                <a:latin typeface="+mn-lt"/>
              </a:rPr>
              <a:t>Erro / falta não geram impedimento.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04302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5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5400" b="1" dirty="0">
                <a:solidFill>
                  <a:schemeClr val="tx2"/>
                </a:solidFill>
              </a:rPr>
              <a:t>Parte II</a:t>
            </a:r>
            <a:br>
              <a:rPr lang="pt-BR" altLang="pt-BR" sz="5400" b="1" dirty="0">
                <a:solidFill>
                  <a:schemeClr val="tx2"/>
                </a:solidFill>
              </a:rPr>
            </a:br>
            <a:br>
              <a:rPr lang="pt-BR" altLang="pt-BR" sz="5400" b="1" dirty="0">
                <a:solidFill>
                  <a:schemeClr val="tx2"/>
                </a:solidFill>
              </a:rPr>
            </a:br>
            <a:r>
              <a:rPr lang="pt-BR" altLang="pt-BR" sz="5400" b="1" dirty="0">
                <a:solidFill>
                  <a:schemeClr val="tx2"/>
                </a:solidFill>
              </a:rPr>
              <a:t>Juízo de admissibilidade da petição inicial </a:t>
            </a:r>
          </a:p>
        </p:txBody>
      </p:sp>
    </p:spTree>
    <p:extLst>
      <p:ext uri="{BB962C8B-B14F-4D97-AF65-F5344CB8AC3E}">
        <p14:creationId xmlns:p14="http://schemas.microsoft.com/office/powerpoint/2010/main" val="932699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6863"/>
            <a:ext cx="8642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4000" b="1" dirty="0"/>
              <a:t>Juízo positivo</a:t>
            </a:r>
            <a:endParaRPr lang="pt-BR" altLang="pt-BR" sz="4000" dirty="0"/>
          </a:p>
        </p:txBody>
      </p:sp>
      <p:sp>
        <p:nvSpPr>
          <p:cNvPr id="2" name="Retângulo 1"/>
          <p:cNvSpPr/>
          <p:nvPr/>
        </p:nvSpPr>
        <p:spPr>
          <a:xfrm>
            <a:off x="1243577" y="2564904"/>
            <a:ext cx="66247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u="sng" dirty="0">
                <a:latin typeface="+mn-lt"/>
              </a:rPr>
              <a:t>Positivo</a:t>
            </a:r>
            <a:r>
              <a:rPr lang="pt-BR" sz="2800" dirty="0">
                <a:latin typeface="+mn-lt"/>
              </a:rPr>
              <a:t> – citação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Não gera preclusão, podendo o juiz reconhecer vício </a:t>
            </a:r>
            <a:r>
              <a:rPr lang="pt-BR" sz="2800" i="1" dirty="0">
                <a:latin typeface="+mn-lt"/>
              </a:rPr>
              <a:t>a posteriori</a:t>
            </a:r>
            <a:r>
              <a:rPr lang="pt-BR" sz="2800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4606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6863"/>
            <a:ext cx="8642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4000" b="1" dirty="0"/>
              <a:t>Juízo neutro</a:t>
            </a:r>
            <a:endParaRPr lang="pt-BR" altLang="pt-BR" sz="4000" dirty="0"/>
          </a:p>
        </p:txBody>
      </p:sp>
      <p:sp>
        <p:nvSpPr>
          <p:cNvPr id="2" name="Retângulo 1"/>
          <p:cNvSpPr/>
          <p:nvPr/>
        </p:nvSpPr>
        <p:spPr>
          <a:xfrm>
            <a:off x="1259632" y="2420888"/>
            <a:ext cx="66247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u="sng" dirty="0">
                <a:latin typeface="+mn-lt"/>
              </a:rPr>
              <a:t>Neutro </a:t>
            </a:r>
            <a:r>
              <a:rPr lang="pt-BR" sz="2800" dirty="0">
                <a:latin typeface="+mn-lt"/>
              </a:rPr>
              <a:t>– correção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Se for possível a correção, o juiz é obrigado a determiná-la (</a:t>
            </a:r>
            <a:r>
              <a:rPr lang="pt-BR" sz="2800" dirty="0" err="1">
                <a:latin typeface="+mn-lt"/>
              </a:rPr>
              <a:t>arts</a:t>
            </a:r>
            <a:r>
              <a:rPr lang="pt-BR" sz="2800" dirty="0">
                <a:latin typeface="+mn-lt"/>
              </a:rPr>
              <a:t>. 317 e 321 CPC15)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Ausência de atendimento gera juízo negativo</a:t>
            </a:r>
          </a:p>
        </p:txBody>
      </p:sp>
    </p:spTree>
    <p:extLst>
      <p:ext uri="{BB962C8B-B14F-4D97-AF65-F5344CB8AC3E}">
        <p14:creationId xmlns:p14="http://schemas.microsoft.com/office/powerpoint/2010/main" val="1451138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5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5400" b="1" dirty="0">
                <a:solidFill>
                  <a:schemeClr val="tx2"/>
                </a:solidFill>
              </a:rPr>
              <a:t>Parte I </a:t>
            </a:r>
            <a:br>
              <a:rPr lang="pt-BR" altLang="pt-BR" sz="5400" b="1" dirty="0">
                <a:solidFill>
                  <a:schemeClr val="tx2"/>
                </a:solidFill>
              </a:rPr>
            </a:br>
            <a:br>
              <a:rPr lang="pt-BR" altLang="pt-BR" sz="5400" b="1" dirty="0">
                <a:solidFill>
                  <a:schemeClr val="tx2"/>
                </a:solidFill>
              </a:rPr>
            </a:br>
            <a:r>
              <a:rPr lang="pt-BR" altLang="pt-BR" sz="5400" b="1" dirty="0">
                <a:solidFill>
                  <a:schemeClr val="tx2"/>
                </a:solidFill>
              </a:rPr>
              <a:t>Requisitos da petição inicial (art. 319, CPC/15)</a:t>
            </a:r>
          </a:p>
        </p:txBody>
      </p:sp>
    </p:spTree>
    <p:extLst>
      <p:ext uri="{BB962C8B-B14F-4D97-AF65-F5344CB8AC3E}">
        <p14:creationId xmlns:p14="http://schemas.microsoft.com/office/powerpoint/2010/main" val="18991439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6863"/>
            <a:ext cx="8642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4000" b="1" dirty="0"/>
              <a:t>Juízo negativo</a:t>
            </a:r>
            <a:endParaRPr lang="pt-BR" altLang="pt-BR" sz="4000" dirty="0"/>
          </a:p>
        </p:txBody>
      </p:sp>
      <p:sp>
        <p:nvSpPr>
          <p:cNvPr id="2" name="Retângulo 1"/>
          <p:cNvSpPr/>
          <p:nvPr/>
        </p:nvSpPr>
        <p:spPr>
          <a:xfrm>
            <a:off x="396231" y="1700808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u="sng" dirty="0">
                <a:latin typeface="+mn-lt"/>
              </a:rPr>
              <a:t>Negativo </a:t>
            </a:r>
            <a:r>
              <a:rPr lang="pt-BR" sz="2400" dirty="0">
                <a:latin typeface="+mn-lt"/>
              </a:rPr>
              <a:t>– indeferimento – excepcional, apenas quanto o vício não pode ser corrigido.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pt-BR" sz="2400" dirty="0">
                <a:latin typeface="+mn-lt"/>
              </a:rPr>
              <a:t>Art. 330 CPC15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pt-BR" sz="2400" dirty="0">
                <a:latin typeface="+mn-lt"/>
              </a:rPr>
              <a:t>VI ou IV – não atendimento da ordem para emenda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pt-BR" sz="2400" dirty="0">
                <a:latin typeface="+mn-lt"/>
              </a:rPr>
              <a:t>I – inépcia (§único)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pt-BR" sz="2400" dirty="0">
                <a:latin typeface="+mn-lt"/>
              </a:rPr>
              <a:t>falta de pedido / causa de pedir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pt-BR" sz="2400" dirty="0">
                <a:latin typeface="+mn-lt"/>
              </a:rPr>
              <a:t>falta de conexão entre pedido e causa de pedir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pt-BR" sz="2400" dirty="0">
                <a:latin typeface="+mn-lt"/>
              </a:rPr>
              <a:t>incompatibilidade de pedidos – </a:t>
            </a:r>
            <a:r>
              <a:rPr lang="pt-BR" sz="2400" b="1" i="1" dirty="0">
                <a:latin typeface="+mn-lt"/>
              </a:rPr>
              <a:t>juiz conserta?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pt-BR" sz="2400" dirty="0">
                <a:latin typeface="+mn-lt"/>
              </a:rPr>
              <a:t>pedido juridicamente impossível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pt-BR" sz="2400" dirty="0">
                <a:latin typeface="+mn-lt"/>
              </a:rPr>
              <a:t>II e III – interesse e legitimidade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pt-BR" sz="2400" dirty="0">
                <a:latin typeface="+mn-lt"/>
              </a:rPr>
              <a:t>CPC15 – prevalência para os casos sem exame de mérito </a:t>
            </a:r>
          </a:p>
        </p:txBody>
      </p:sp>
    </p:spTree>
    <p:extLst>
      <p:ext uri="{BB962C8B-B14F-4D97-AF65-F5344CB8AC3E}">
        <p14:creationId xmlns:p14="http://schemas.microsoft.com/office/powerpoint/2010/main" val="1682687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6863"/>
            <a:ext cx="8642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4000" b="1" dirty="0"/>
              <a:t>Improcedência liminar</a:t>
            </a:r>
            <a:endParaRPr lang="pt-BR" altLang="pt-BR" sz="4000" dirty="0"/>
          </a:p>
        </p:txBody>
      </p:sp>
      <p:sp>
        <p:nvSpPr>
          <p:cNvPr id="2" name="Retângulo 1"/>
          <p:cNvSpPr/>
          <p:nvPr/>
        </p:nvSpPr>
        <p:spPr>
          <a:xfrm>
            <a:off x="1223975" y="2348880"/>
            <a:ext cx="669604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2800" u="sng" dirty="0">
                <a:latin typeface="+mn-lt"/>
              </a:rPr>
              <a:t>Improcedência liminar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art. 285-A CPC73 – Casos repetitivos no mesmo juízo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art. 332 CPC15 – contra súmula e julgamento de processos repetitivos</a:t>
            </a:r>
          </a:p>
        </p:txBody>
      </p:sp>
    </p:spTree>
    <p:extLst>
      <p:ext uri="{BB962C8B-B14F-4D97-AF65-F5344CB8AC3E}">
        <p14:creationId xmlns:p14="http://schemas.microsoft.com/office/powerpoint/2010/main" val="3416048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720"/>
            <a:ext cx="7773987" cy="5688632"/>
          </a:xfrm>
        </p:spPr>
        <p:txBody>
          <a:bodyPr>
            <a:normAutofit/>
          </a:bodyPr>
          <a:lstStyle/>
          <a:p>
            <a:br>
              <a:rPr lang="pt-BR" altLang="pt-BR" sz="3600" dirty="0"/>
            </a:br>
            <a:endParaRPr lang="pt-BR" altLang="pt-BR" sz="3600" b="1" dirty="0">
              <a:solidFill>
                <a:srgbClr val="FFC000"/>
              </a:solidFill>
            </a:endParaRP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6863"/>
            <a:ext cx="8642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4000" b="1" dirty="0"/>
              <a:t>I – Juízo a que se dirige</a:t>
            </a:r>
            <a:endParaRPr lang="pt-BR" altLang="pt-BR" sz="4000" dirty="0"/>
          </a:p>
        </p:txBody>
      </p:sp>
      <p:sp>
        <p:nvSpPr>
          <p:cNvPr id="2" name="Retângulo 1"/>
          <p:cNvSpPr/>
          <p:nvPr/>
        </p:nvSpPr>
        <p:spPr>
          <a:xfrm>
            <a:off x="917594" y="1484783"/>
            <a:ext cx="730881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Juízo (órgão) ≠ Juiz (pessoa)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BR" sz="14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Quando há mais de um órgão no mesmo foro, a petição inicial passa pela distribuição, hipótese em que se usa “Um a das varas” ou “__ Vara”.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BR" sz="14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Vara específica, quando a distribuição é por dependência (art. 286)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BR" sz="14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Erro será objeto de correção de ofício se houver incompetência absoluta</a:t>
            </a:r>
          </a:p>
        </p:txBody>
      </p:sp>
    </p:spTree>
    <p:extLst>
      <p:ext uri="{BB962C8B-B14F-4D97-AF65-F5344CB8AC3E}">
        <p14:creationId xmlns:p14="http://schemas.microsoft.com/office/powerpoint/2010/main" val="2929304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720"/>
            <a:ext cx="7773987" cy="5688632"/>
          </a:xfrm>
        </p:spPr>
        <p:txBody>
          <a:bodyPr>
            <a:normAutofit/>
          </a:bodyPr>
          <a:lstStyle/>
          <a:p>
            <a:br>
              <a:rPr lang="pt-BR" altLang="pt-BR" sz="3600" dirty="0"/>
            </a:br>
            <a:endParaRPr lang="pt-BR" altLang="pt-BR" sz="3600" b="1" dirty="0">
              <a:solidFill>
                <a:srgbClr val="FFC000"/>
              </a:solidFill>
            </a:endParaRP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6863"/>
            <a:ext cx="8642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4000" b="1" dirty="0"/>
              <a:t>II – Dados das partes</a:t>
            </a:r>
            <a:endParaRPr lang="pt-BR" altLang="pt-BR" sz="4000" dirty="0"/>
          </a:p>
        </p:txBody>
      </p:sp>
      <p:sp>
        <p:nvSpPr>
          <p:cNvPr id="2" name="Retângulo 1"/>
          <p:cNvSpPr/>
          <p:nvPr/>
        </p:nvSpPr>
        <p:spPr>
          <a:xfrm>
            <a:off x="917594" y="1528693"/>
            <a:ext cx="73088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Nomes, os prenomes, o estado civil, a existência de união estável, a profissão, o número de inscrição no Cadastro de Pessoas Físicas ou no Cadastro Nacional da Pessoa Jurídica, o endereço eletrônico, o domicílio e a residência do autor e do réu;</a:t>
            </a:r>
          </a:p>
          <a:p>
            <a:pPr lvl="0"/>
            <a:endParaRPr lang="pt-BR" sz="14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Impossibilidade de saber quem é o réu – edital (art.256-I CPC/15)</a:t>
            </a:r>
          </a:p>
          <a:p>
            <a:pPr lvl="0"/>
            <a:endParaRPr lang="pt-BR" sz="14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Estado civil é útil para saber sobre eventual necessidade de litisconsórcio necessário. </a:t>
            </a:r>
          </a:p>
        </p:txBody>
      </p:sp>
    </p:spTree>
    <p:extLst>
      <p:ext uri="{BB962C8B-B14F-4D97-AF65-F5344CB8AC3E}">
        <p14:creationId xmlns:p14="http://schemas.microsoft.com/office/powerpoint/2010/main" val="2156625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720"/>
            <a:ext cx="7773987" cy="5688632"/>
          </a:xfrm>
        </p:spPr>
        <p:txBody>
          <a:bodyPr>
            <a:normAutofit/>
          </a:bodyPr>
          <a:lstStyle/>
          <a:p>
            <a:br>
              <a:rPr lang="pt-BR" altLang="pt-BR" sz="3600" dirty="0"/>
            </a:br>
            <a:endParaRPr lang="pt-BR" altLang="pt-BR" sz="3600" b="1" dirty="0">
              <a:solidFill>
                <a:srgbClr val="FFC000"/>
              </a:solidFill>
            </a:endParaRP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6863"/>
            <a:ext cx="8642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200" b="1" dirty="0"/>
              <a:t>III – Fato e fundamento jurídico do pedido</a:t>
            </a:r>
            <a:endParaRPr lang="pt-BR" altLang="pt-BR" sz="3200" dirty="0"/>
          </a:p>
        </p:txBody>
      </p:sp>
      <p:sp>
        <p:nvSpPr>
          <p:cNvPr id="2" name="Retângulo 1"/>
          <p:cNvSpPr/>
          <p:nvPr/>
        </p:nvSpPr>
        <p:spPr>
          <a:xfrm>
            <a:off x="434014" y="1484784"/>
            <a:ext cx="823661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Causa de pedir.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Próxima – fatos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Remota – fundamentos jurídicos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pt-BR" sz="14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Fatos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Principais – núcleo da causa de pedir (contrato + inadimplemento) – obrigatórios e vinculam o juiz.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Secundários – reforçam principais (cartas enviadas ao devedor e suas respostas) – úteis, mas não obrigatórios, e não vinculam o juiz </a:t>
            </a:r>
          </a:p>
        </p:txBody>
      </p:sp>
    </p:spTree>
    <p:extLst>
      <p:ext uri="{BB962C8B-B14F-4D97-AF65-F5344CB8AC3E}">
        <p14:creationId xmlns:p14="http://schemas.microsoft.com/office/powerpoint/2010/main" val="1914556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720"/>
            <a:ext cx="7773987" cy="5688632"/>
          </a:xfrm>
        </p:spPr>
        <p:txBody>
          <a:bodyPr>
            <a:normAutofit/>
          </a:bodyPr>
          <a:lstStyle/>
          <a:p>
            <a:br>
              <a:rPr lang="pt-BR" altLang="pt-BR" sz="3600" dirty="0"/>
            </a:br>
            <a:endParaRPr lang="pt-BR" altLang="pt-BR" sz="3600" b="1" dirty="0">
              <a:solidFill>
                <a:srgbClr val="FFC000"/>
              </a:solidFill>
            </a:endParaRP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6863"/>
            <a:ext cx="8642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200" b="1" dirty="0"/>
              <a:t>III – Fato e fundamento jurídico do pedido</a:t>
            </a:r>
            <a:endParaRPr lang="pt-BR" altLang="pt-BR" sz="3200" dirty="0"/>
          </a:p>
        </p:txBody>
      </p:sp>
      <p:sp>
        <p:nvSpPr>
          <p:cNvPr id="2" name="Retângulo 1"/>
          <p:cNvSpPr/>
          <p:nvPr/>
        </p:nvSpPr>
        <p:spPr>
          <a:xfrm>
            <a:off x="453695" y="1556792"/>
            <a:ext cx="823661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Fundamento jurídico ≠ fundamento legal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BR" sz="14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Fundamento jurídico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Individuação – juiz deve ser ater à qualificação jurídica dos fatos proposta pelo autor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800" dirty="0" err="1">
                <a:latin typeface="+mn-lt"/>
              </a:rPr>
              <a:t>Substanciação</a:t>
            </a:r>
            <a:r>
              <a:rPr lang="pt-BR" sz="2800" dirty="0">
                <a:latin typeface="+mn-lt"/>
              </a:rPr>
              <a:t> – autor apenas propõe, mas não há vinculação do juiz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pt-BR" sz="2800" dirty="0">
                <a:latin typeface="+mn-lt"/>
              </a:rPr>
              <a:t>Regime próprio de sistemas preclusivos.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pt-BR" sz="2800" dirty="0">
                <a:latin typeface="+mn-lt"/>
              </a:rPr>
              <a:t>Nosso sistema adotou a segunda, mas com temperamentos.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B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0384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720"/>
            <a:ext cx="7773987" cy="5688632"/>
          </a:xfrm>
        </p:spPr>
        <p:txBody>
          <a:bodyPr>
            <a:normAutofit/>
          </a:bodyPr>
          <a:lstStyle/>
          <a:p>
            <a:br>
              <a:rPr lang="pt-BR" altLang="pt-BR" sz="3600" dirty="0"/>
            </a:br>
            <a:endParaRPr lang="pt-BR" altLang="pt-BR" sz="3600" b="1" dirty="0">
              <a:solidFill>
                <a:srgbClr val="FFC000"/>
              </a:solidFill>
            </a:endParaRP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3399"/>
            <a:ext cx="8642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4000" b="1" dirty="0"/>
              <a:t>IV – Pedido e suas especificações </a:t>
            </a:r>
            <a:endParaRPr lang="pt-BR" altLang="pt-BR" sz="4000" dirty="0"/>
          </a:p>
        </p:txBody>
      </p:sp>
      <p:sp>
        <p:nvSpPr>
          <p:cNvPr id="2" name="Retângulo 1"/>
          <p:cNvSpPr/>
          <p:nvPr/>
        </p:nvSpPr>
        <p:spPr>
          <a:xfrm>
            <a:off x="917594" y="1412776"/>
            <a:ext cx="730881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Classificação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Remoto = bem da vida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Próximo = provimento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pt-BR" sz="14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Deve ser </a:t>
            </a:r>
            <a:r>
              <a:rPr lang="pt-BR" sz="2800" b="1" u="sng" dirty="0">
                <a:latin typeface="+mn-lt"/>
              </a:rPr>
              <a:t>certo</a:t>
            </a:r>
            <a:r>
              <a:rPr lang="pt-BR" sz="2800" dirty="0">
                <a:latin typeface="+mn-lt"/>
              </a:rPr>
              <a:t> = expressamente formulado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Interpretado restritivamente (293 CPC/73) x interpretado no conjunto da postulação à luz da boa-fé (322-2º, CPC15)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Pedidos “implícitos”: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pt-BR" sz="2800" dirty="0">
                <a:latin typeface="+mn-lt"/>
              </a:rPr>
              <a:t>Juros, correção, verbas de sucumbência (art. 322, §1º CPC15)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pt-BR" sz="2800" dirty="0">
                <a:latin typeface="+mn-lt"/>
              </a:rPr>
              <a:t>Parcelas vincendas (art. 322, §1º CPC15)</a:t>
            </a:r>
          </a:p>
        </p:txBody>
      </p:sp>
    </p:spTree>
    <p:extLst>
      <p:ext uri="{BB962C8B-B14F-4D97-AF65-F5344CB8AC3E}">
        <p14:creationId xmlns:p14="http://schemas.microsoft.com/office/powerpoint/2010/main" val="1486813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720"/>
            <a:ext cx="7773987" cy="5688632"/>
          </a:xfrm>
        </p:spPr>
        <p:txBody>
          <a:bodyPr>
            <a:normAutofit/>
          </a:bodyPr>
          <a:lstStyle/>
          <a:p>
            <a:br>
              <a:rPr lang="pt-BR" altLang="pt-BR" sz="3600" dirty="0"/>
            </a:br>
            <a:endParaRPr lang="pt-BR" altLang="pt-BR" sz="3600" b="1" dirty="0">
              <a:solidFill>
                <a:srgbClr val="FFC000"/>
              </a:solidFill>
            </a:endParaRP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3399"/>
            <a:ext cx="8642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4000" b="1" dirty="0"/>
              <a:t>IV – Pedido e suas especificações </a:t>
            </a:r>
            <a:endParaRPr lang="pt-BR" altLang="pt-BR" sz="4000" dirty="0"/>
          </a:p>
        </p:txBody>
      </p:sp>
      <p:sp>
        <p:nvSpPr>
          <p:cNvPr id="2" name="Retângulo 1"/>
          <p:cNvSpPr/>
          <p:nvPr/>
        </p:nvSpPr>
        <p:spPr>
          <a:xfrm>
            <a:off x="917594" y="1340767"/>
            <a:ext cx="73088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Deve ser determinado = delimitado em relação a gênero e, se o caso, quantidade (art. 324, §1º CPC15).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Art. 330, §2º CPC15 – reforçam o ônus do pedido determinado em ações de revisão contratual 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2800" dirty="0">
                <a:latin typeface="+mn-lt"/>
              </a:rPr>
              <a:t>Pedido “genérico” ou “ilíquido”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pt-BR" sz="2800" dirty="0">
                <a:latin typeface="+mn-lt"/>
              </a:rPr>
              <a:t>I – universalidades (de fato ou de direito – </a:t>
            </a:r>
            <a:r>
              <a:rPr lang="pt-BR" sz="2800" dirty="0" err="1">
                <a:latin typeface="+mn-lt"/>
              </a:rPr>
              <a:t>arts</a:t>
            </a:r>
            <a:r>
              <a:rPr lang="pt-BR" sz="2800" dirty="0">
                <a:latin typeface="+mn-lt"/>
              </a:rPr>
              <a:t>. 90-91, CC)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pt-BR" sz="2800" dirty="0">
                <a:latin typeface="+mn-lt"/>
              </a:rPr>
              <a:t>II – ato ilícito 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pt-BR" sz="2800" dirty="0">
                <a:latin typeface="+mn-lt"/>
              </a:rPr>
              <a:t>III – determinação depende de dados em poder do réu </a:t>
            </a:r>
          </a:p>
        </p:txBody>
      </p:sp>
    </p:spTree>
    <p:extLst>
      <p:ext uri="{BB962C8B-B14F-4D97-AF65-F5344CB8AC3E}">
        <p14:creationId xmlns:p14="http://schemas.microsoft.com/office/powerpoint/2010/main" val="381553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720"/>
            <a:ext cx="7773987" cy="5688632"/>
          </a:xfrm>
        </p:spPr>
        <p:txBody>
          <a:bodyPr>
            <a:normAutofit/>
          </a:bodyPr>
          <a:lstStyle/>
          <a:p>
            <a:br>
              <a:rPr lang="pt-BR" altLang="pt-BR" sz="3600" dirty="0"/>
            </a:br>
            <a:endParaRPr lang="pt-BR" altLang="pt-BR" sz="3600" b="1" dirty="0">
              <a:solidFill>
                <a:srgbClr val="FFC000"/>
              </a:solidFill>
            </a:endParaRP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50825" y="293399"/>
            <a:ext cx="8642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4000" b="1" dirty="0"/>
              <a:t>IV – Pedido e suas especificações </a:t>
            </a:r>
            <a:endParaRPr lang="pt-BR" altLang="pt-BR" sz="4000" dirty="0"/>
          </a:p>
        </p:txBody>
      </p:sp>
      <p:sp>
        <p:nvSpPr>
          <p:cNvPr id="3" name="Retângulo 2"/>
          <p:cNvSpPr/>
          <p:nvPr/>
        </p:nvSpPr>
        <p:spPr>
          <a:xfrm>
            <a:off x="948945" y="1340768"/>
            <a:ext cx="724611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600" dirty="0">
                <a:latin typeface="+mn-lt"/>
              </a:rPr>
              <a:t>No inc. II há mais que simples iliquidez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600" dirty="0">
                <a:latin typeface="+mn-lt"/>
              </a:rPr>
              <a:t>Há outros casos admitidos pela prática: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sz="2600" dirty="0">
                <a:latin typeface="+mn-lt"/>
              </a:rPr>
              <a:t>Indenização por dano moral – súmula 326 STJ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sz="2600" dirty="0">
                <a:latin typeface="+mn-lt"/>
              </a:rPr>
              <a:t>Determinação de valor por perícia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sz="2600" dirty="0">
                <a:latin typeface="+mn-lt"/>
              </a:rPr>
              <a:t>Vantagens: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pt-BR" sz="2600" dirty="0">
                <a:latin typeface="+mn-lt"/>
              </a:rPr>
              <a:t>Diminui valor da causa e custas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pt-BR" sz="2600" dirty="0">
                <a:latin typeface="+mn-lt"/>
              </a:rPr>
              <a:t>Reduz risco de sucumbência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pt-BR" sz="2600" dirty="0">
                <a:latin typeface="+mn-lt"/>
              </a:rPr>
              <a:t>Condenação a maior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600" dirty="0">
                <a:latin typeface="+mn-lt"/>
              </a:rPr>
              <a:t>Pedido ilíquido -&gt; sentença líquida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600" dirty="0">
                <a:latin typeface="+mn-lt"/>
              </a:rPr>
              <a:t>Pedido ilíquido –&gt; sentença ilíquida (salvo JEC)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600" dirty="0">
                <a:latin typeface="+mn-lt"/>
              </a:rPr>
              <a:t>Pedido líquido -&gt; sentença ilíquida (Súmula 318/STJ – interesse apenas do autor).</a:t>
            </a:r>
          </a:p>
        </p:txBody>
      </p:sp>
    </p:spTree>
    <p:extLst>
      <p:ext uri="{BB962C8B-B14F-4D97-AF65-F5344CB8AC3E}">
        <p14:creationId xmlns:p14="http://schemas.microsoft.com/office/powerpoint/2010/main" val="284224916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adrão AASP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AAsp</Template>
  <TotalTime>1373</TotalTime>
  <Words>1195</Words>
  <Application>Microsoft Office PowerPoint</Application>
  <PresentationFormat>Apresentação na tela (4:3)</PresentationFormat>
  <Paragraphs>169</Paragraphs>
  <Slides>21</Slides>
  <Notes>19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Courier New</vt:lpstr>
      <vt:lpstr>Wingdings</vt:lpstr>
      <vt:lpstr>template padrão AASP</vt:lpstr>
      <vt:lpstr>PETIÇÃO INICIAL</vt:lpstr>
      <vt:lpstr>Parte I   Requisitos da petição inicial (art. 319, CPC/15)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Apresentação do PowerPoint</vt:lpstr>
      <vt:lpstr>Apresentação do PowerPoint</vt:lpstr>
      <vt:lpstr>Apresentação do PowerPoint</vt:lpstr>
      <vt:lpstr>Apresentação do PowerPoint</vt:lpstr>
      <vt:lpstr>Parte II  Juízo de admissibilidade da petição inicial 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Luciano Engholm Cardoso Adv. Associados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Impactos das recentes reformas processuais na 2ª instância e nos Tribunais Superiores</dc:title>
  <dc:creator>hsica</dc:creator>
  <cp:lastModifiedBy>Heitor Sica | TUCCI ADVOGADOS ASSOCIADOS</cp:lastModifiedBy>
  <cp:revision>258</cp:revision>
  <cp:lastPrinted>2013-07-15T15:47:39Z</cp:lastPrinted>
  <dcterms:created xsi:type="dcterms:W3CDTF">2007-06-27T20:21:28Z</dcterms:created>
  <dcterms:modified xsi:type="dcterms:W3CDTF">2020-09-16T12:02:02Z</dcterms:modified>
</cp:coreProperties>
</file>