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362" r:id="rId2"/>
    <p:sldId id="385" r:id="rId3"/>
    <p:sldId id="315"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2" r:id="rId18"/>
    <p:sldId id="330" r:id="rId19"/>
    <p:sldId id="333" r:id="rId20"/>
    <p:sldId id="334" r:id="rId21"/>
    <p:sldId id="335" r:id="rId22"/>
    <p:sldId id="336" r:id="rId23"/>
    <p:sldId id="337" r:id="rId24"/>
    <p:sldId id="338" r:id="rId25"/>
    <p:sldId id="359" r:id="rId26"/>
    <p:sldId id="360" r:id="rId27"/>
    <p:sldId id="344" r:id="rId28"/>
    <p:sldId id="361" r:id="rId29"/>
    <p:sldId id="345" r:id="rId30"/>
    <p:sldId id="348" r:id="rId31"/>
    <p:sldId id="349" r:id="rId32"/>
    <p:sldId id="350" r:id="rId33"/>
    <p:sldId id="351" r:id="rId34"/>
    <p:sldId id="352" r:id="rId35"/>
    <p:sldId id="353" r:id="rId36"/>
    <p:sldId id="354" r:id="rId37"/>
    <p:sldId id="355" r:id="rId38"/>
    <p:sldId id="356" r:id="rId39"/>
    <p:sldId id="358" r:id="rId40"/>
    <p:sldId id="501" r:id="rId41"/>
    <p:sldId id="502" r:id="rId42"/>
    <p:sldId id="393" r:id="rId43"/>
    <p:sldId id="394" r:id="rId44"/>
    <p:sldId id="395" r:id="rId45"/>
    <p:sldId id="523" r:id="rId46"/>
    <p:sldId id="397" r:id="rId47"/>
    <p:sldId id="398" r:id="rId48"/>
    <p:sldId id="399" r:id="rId49"/>
    <p:sldId id="400" r:id="rId50"/>
    <p:sldId id="486" r:id="rId51"/>
    <p:sldId id="487" r:id="rId52"/>
    <p:sldId id="488" r:id="rId53"/>
    <p:sldId id="489" r:id="rId54"/>
    <p:sldId id="490" r:id="rId55"/>
    <p:sldId id="491" r:id="rId56"/>
    <p:sldId id="492" r:id="rId57"/>
    <p:sldId id="493" r:id="rId58"/>
    <p:sldId id="494" r:id="rId59"/>
    <p:sldId id="495" r:id="rId60"/>
    <p:sldId id="496" r:id="rId61"/>
    <p:sldId id="497" r:id="rId62"/>
    <p:sldId id="498" r:id="rId63"/>
    <p:sldId id="500" r:id="rId64"/>
    <p:sldId id="507" r:id="rId65"/>
    <p:sldId id="508" r:id="rId66"/>
    <p:sldId id="509" r:id="rId67"/>
    <p:sldId id="510" r:id="rId68"/>
    <p:sldId id="511" r:id="rId69"/>
    <p:sldId id="512" r:id="rId70"/>
    <p:sldId id="513" r:id="rId71"/>
    <p:sldId id="514" r:id="rId72"/>
    <p:sldId id="515" r:id="rId73"/>
    <p:sldId id="516" r:id="rId74"/>
    <p:sldId id="517" r:id="rId75"/>
    <p:sldId id="518" r:id="rId76"/>
    <p:sldId id="519" r:id="rId77"/>
    <p:sldId id="520" r:id="rId78"/>
    <p:sldId id="521" r:id="rId79"/>
    <p:sldId id="522" r:id="rId80"/>
    <p:sldId id="413" r:id="rId81"/>
    <p:sldId id="414" r:id="rId82"/>
    <p:sldId id="417" r:id="rId83"/>
    <p:sldId id="418" r:id="rId84"/>
    <p:sldId id="419" r:id="rId85"/>
    <p:sldId id="259" r:id="rId86"/>
    <p:sldId id="261" r:id="rId8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72" d="100"/>
          <a:sy n="72" d="100"/>
        </p:scale>
        <p:origin x="576" y="66"/>
      </p:cViewPr>
      <p:guideLst/>
    </p:cSldViewPr>
  </p:slideViewPr>
  <p:notesTextViewPr>
    <p:cViewPr>
      <p:scale>
        <a:sx n="3" d="2"/>
        <a:sy n="3" d="2"/>
      </p:scale>
      <p:origin x="0" y="0"/>
    </p:cViewPr>
  </p:notesTextViewPr>
  <p:sorterViewPr>
    <p:cViewPr varScale="1">
      <p:scale>
        <a:sx n="100" d="100"/>
        <a:sy n="100" d="100"/>
      </p:scale>
      <p:origin x="0" y="-66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9B640-AA5D-430A-B4E2-6D3E25EEB153}" type="datetimeFigureOut">
              <a:rPr lang="pt-BR" smtClean="0"/>
              <a:t>24/03/2020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1948B-ED9E-4A92-BF69-1A3F7B2CB90A}" type="slidenum">
              <a:rPr lang="pt-BR" smtClean="0"/>
              <a:t>‹nº›</a:t>
            </a:fld>
            <a:endParaRPr lang="pt-BR"/>
          </a:p>
        </p:txBody>
      </p:sp>
    </p:spTree>
    <p:extLst>
      <p:ext uri="{BB962C8B-B14F-4D97-AF65-F5344CB8AC3E}">
        <p14:creationId xmlns:p14="http://schemas.microsoft.com/office/powerpoint/2010/main" val="181087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a:extLst>
              <a:ext uri="{FF2B5EF4-FFF2-40B4-BE49-F238E27FC236}">
                <a16:creationId xmlns:a16="http://schemas.microsoft.com/office/drawing/2014/main" id="{183A457A-48E0-4902-9CC4-0419CD63FF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ço Reservado para Anotações 2">
            <a:extLst>
              <a:ext uri="{FF2B5EF4-FFF2-40B4-BE49-F238E27FC236}">
                <a16:creationId xmlns:a16="http://schemas.microsoft.com/office/drawing/2014/main" id="{F2407A81-74DC-4099-82CF-AE3176AFCD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23556" name="Espaço Reservado para Número de Slide 3">
            <a:extLst>
              <a:ext uri="{FF2B5EF4-FFF2-40B4-BE49-F238E27FC236}">
                <a16:creationId xmlns:a16="http://schemas.microsoft.com/office/drawing/2014/main" id="{E1A5820C-BFBE-442E-AF99-049BEFB406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30E1D2-D695-44AE-A796-FCCA9DE7F362}" type="slidenum">
              <a:rPr lang="pt-BR" altLang="pt-BR" smtClean="0"/>
              <a:pPr/>
              <a:t>5</a:t>
            </a:fld>
            <a:endParaRPr lang="pt-BR" altLang="pt-BR"/>
          </a:p>
        </p:txBody>
      </p:sp>
    </p:spTree>
    <p:extLst>
      <p:ext uri="{BB962C8B-B14F-4D97-AF65-F5344CB8AC3E}">
        <p14:creationId xmlns:p14="http://schemas.microsoft.com/office/powerpoint/2010/main" val="358666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E1BE9AA-7887-48D8-8A6A-6AB946508A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77BF150-034C-4EF3-94C2-DB09A78AA5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26628" name="Slide Number Placeholder 3">
            <a:extLst>
              <a:ext uri="{FF2B5EF4-FFF2-40B4-BE49-F238E27FC236}">
                <a16:creationId xmlns:a16="http://schemas.microsoft.com/office/drawing/2014/main" id="{3D78A76B-AA35-4356-A54F-6392947978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C24909-F047-495F-A766-18C3276197A2}" type="slidenum">
              <a:rPr lang="pt-BR" altLang="pt-BR" smtClean="0"/>
              <a:pPr/>
              <a:t>7</a:t>
            </a:fld>
            <a:endParaRPr lang="pt-BR" altLang="pt-BR"/>
          </a:p>
        </p:txBody>
      </p:sp>
    </p:spTree>
    <p:extLst>
      <p:ext uri="{BB962C8B-B14F-4D97-AF65-F5344CB8AC3E}">
        <p14:creationId xmlns:p14="http://schemas.microsoft.com/office/powerpoint/2010/main" val="406883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a:extLst>
              <a:ext uri="{FF2B5EF4-FFF2-40B4-BE49-F238E27FC236}">
                <a16:creationId xmlns:a16="http://schemas.microsoft.com/office/drawing/2014/main" id="{C6159558-FD4F-4FB1-B081-3EBE73E5D7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ço Reservado para Anotações 2">
            <a:extLst>
              <a:ext uri="{FF2B5EF4-FFF2-40B4-BE49-F238E27FC236}">
                <a16:creationId xmlns:a16="http://schemas.microsoft.com/office/drawing/2014/main" id="{C85216B5-11AB-49D3-B54E-64846FE5C3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30724" name="Espaço Reservado para Número de Slide 3">
            <a:extLst>
              <a:ext uri="{FF2B5EF4-FFF2-40B4-BE49-F238E27FC236}">
                <a16:creationId xmlns:a16="http://schemas.microsoft.com/office/drawing/2014/main" id="{313518B3-1C05-4175-8D1B-EF84AFDB0B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ED746F-C54F-4E04-8B62-6C04329575AB}" type="slidenum">
              <a:rPr lang="pt-BR" altLang="pt-BR" sz="1200" smtClean="0">
                <a:latin typeface="Arial" panose="020B0604020202020204" pitchFamily="34" charset="0"/>
              </a:rPr>
              <a:pPr/>
              <a:t>53</a:t>
            </a:fld>
            <a:endParaRPr lang="pt-BR" altLang="pt-BR" sz="1200">
              <a:latin typeface="Arial" panose="020B0604020202020204" pitchFamily="34" charset="0"/>
            </a:endParaRPr>
          </a:p>
        </p:txBody>
      </p:sp>
    </p:spTree>
    <p:extLst>
      <p:ext uri="{BB962C8B-B14F-4D97-AF65-F5344CB8AC3E}">
        <p14:creationId xmlns:p14="http://schemas.microsoft.com/office/powerpoint/2010/main" val="2031460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Imagem de Slide 1">
            <a:extLst>
              <a:ext uri="{FF2B5EF4-FFF2-40B4-BE49-F238E27FC236}">
                <a16:creationId xmlns:a16="http://schemas.microsoft.com/office/drawing/2014/main" id="{671343F8-9551-4E3B-ABEE-9DD4C334BD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ço Reservado para Anotações 2">
            <a:extLst>
              <a:ext uri="{FF2B5EF4-FFF2-40B4-BE49-F238E27FC236}">
                <a16:creationId xmlns:a16="http://schemas.microsoft.com/office/drawing/2014/main" id="{B794EAA6-EBA3-4700-970A-A51DF1F3A0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33796" name="Espaço Reservado para Número de Slide 3">
            <a:extLst>
              <a:ext uri="{FF2B5EF4-FFF2-40B4-BE49-F238E27FC236}">
                <a16:creationId xmlns:a16="http://schemas.microsoft.com/office/drawing/2014/main" id="{2624DEEF-4407-4298-A033-D5AB65341E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2CB2E8-E73F-481A-9D73-60A1A1DF10E5}" type="slidenum">
              <a:rPr lang="pt-BR" altLang="pt-BR" sz="1200" smtClean="0">
                <a:latin typeface="Arial" panose="020B0604020202020204" pitchFamily="34" charset="0"/>
              </a:rPr>
              <a:pPr/>
              <a:t>55</a:t>
            </a:fld>
            <a:endParaRPr lang="pt-BR" altLang="pt-BR" sz="1200">
              <a:latin typeface="Arial" panose="020B0604020202020204" pitchFamily="34" charset="0"/>
            </a:endParaRPr>
          </a:p>
        </p:txBody>
      </p:sp>
    </p:spTree>
    <p:extLst>
      <p:ext uri="{BB962C8B-B14F-4D97-AF65-F5344CB8AC3E}">
        <p14:creationId xmlns:p14="http://schemas.microsoft.com/office/powerpoint/2010/main" val="90753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a:extLst>
              <a:ext uri="{FF2B5EF4-FFF2-40B4-BE49-F238E27FC236}">
                <a16:creationId xmlns:a16="http://schemas.microsoft.com/office/drawing/2014/main" id="{CF651DBB-19C7-4AA0-BA3D-0DBEA89997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ço Reservado para Anotações 2">
            <a:extLst>
              <a:ext uri="{FF2B5EF4-FFF2-40B4-BE49-F238E27FC236}">
                <a16:creationId xmlns:a16="http://schemas.microsoft.com/office/drawing/2014/main" id="{92DA21AA-AAD8-4687-8B9D-C0F500583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35844" name="Espaço Reservado para Número de Slide 3">
            <a:extLst>
              <a:ext uri="{FF2B5EF4-FFF2-40B4-BE49-F238E27FC236}">
                <a16:creationId xmlns:a16="http://schemas.microsoft.com/office/drawing/2014/main" id="{FAC7529D-844F-4F40-83AE-33128F4D02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B40F3B-8169-4700-BF69-443BA97605E2}" type="slidenum">
              <a:rPr lang="pt-BR" altLang="pt-BR" sz="1200" smtClean="0">
                <a:latin typeface="Arial" panose="020B0604020202020204" pitchFamily="34" charset="0"/>
              </a:rPr>
              <a:pPr/>
              <a:t>56</a:t>
            </a:fld>
            <a:endParaRPr lang="pt-BR" altLang="pt-BR" sz="1200">
              <a:latin typeface="Arial" panose="020B0604020202020204" pitchFamily="34" charset="0"/>
            </a:endParaRPr>
          </a:p>
        </p:txBody>
      </p:sp>
    </p:spTree>
    <p:extLst>
      <p:ext uri="{BB962C8B-B14F-4D97-AF65-F5344CB8AC3E}">
        <p14:creationId xmlns:p14="http://schemas.microsoft.com/office/powerpoint/2010/main" val="83301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a:extLst>
              <a:ext uri="{FF2B5EF4-FFF2-40B4-BE49-F238E27FC236}">
                <a16:creationId xmlns:a16="http://schemas.microsoft.com/office/drawing/2014/main" id="{EFA314FF-20B3-4E88-A86B-F234CA2FDC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ço Reservado para Anotações 2">
            <a:extLst>
              <a:ext uri="{FF2B5EF4-FFF2-40B4-BE49-F238E27FC236}">
                <a16:creationId xmlns:a16="http://schemas.microsoft.com/office/drawing/2014/main" id="{FBDFBA96-72FE-4BDC-A47E-E54603EC96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37892" name="Espaço Reservado para Número de Slide 3">
            <a:extLst>
              <a:ext uri="{FF2B5EF4-FFF2-40B4-BE49-F238E27FC236}">
                <a16:creationId xmlns:a16="http://schemas.microsoft.com/office/drawing/2014/main" id="{2DAA8780-B6F0-4F20-ABAB-FA82730D04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570FDD1-9DAD-4672-9421-3722A2FABE09}" type="slidenum">
              <a:rPr lang="pt-BR" altLang="pt-BR" sz="1200" smtClean="0">
                <a:latin typeface="Arial" panose="020B0604020202020204" pitchFamily="34" charset="0"/>
              </a:rPr>
              <a:pPr/>
              <a:t>57</a:t>
            </a:fld>
            <a:endParaRPr lang="pt-BR" altLang="pt-BR" sz="1200">
              <a:latin typeface="Arial" panose="020B0604020202020204" pitchFamily="34" charset="0"/>
            </a:endParaRPr>
          </a:p>
        </p:txBody>
      </p:sp>
    </p:spTree>
    <p:extLst>
      <p:ext uri="{BB962C8B-B14F-4D97-AF65-F5344CB8AC3E}">
        <p14:creationId xmlns:p14="http://schemas.microsoft.com/office/powerpoint/2010/main" val="234057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a:extLst>
              <a:ext uri="{FF2B5EF4-FFF2-40B4-BE49-F238E27FC236}">
                <a16:creationId xmlns:a16="http://schemas.microsoft.com/office/drawing/2014/main" id="{FFDBC939-81CC-4176-ABE1-699983FCC8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ço Reservado para Anotações 2">
            <a:extLst>
              <a:ext uri="{FF2B5EF4-FFF2-40B4-BE49-F238E27FC236}">
                <a16:creationId xmlns:a16="http://schemas.microsoft.com/office/drawing/2014/main" id="{A3AD3BCB-0F5A-42E2-9BE2-FC9D98A4C4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1988" name="Espaço Reservado para Número de Slide 3">
            <a:extLst>
              <a:ext uri="{FF2B5EF4-FFF2-40B4-BE49-F238E27FC236}">
                <a16:creationId xmlns:a16="http://schemas.microsoft.com/office/drawing/2014/main" id="{638A9CF7-207E-44E4-9DA4-1C1A060F5D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4113F5-20A9-45CB-9892-14CB80DCCE4A}" type="slidenum">
              <a:rPr lang="pt-BR" altLang="pt-BR" sz="1200" smtClean="0">
                <a:latin typeface="Arial" panose="020B0604020202020204" pitchFamily="34" charset="0"/>
              </a:rPr>
              <a:pPr/>
              <a:t>60</a:t>
            </a:fld>
            <a:endParaRPr lang="pt-BR" altLang="pt-BR" sz="1200">
              <a:latin typeface="Arial" panose="020B0604020202020204" pitchFamily="34" charset="0"/>
            </a:endParaRPr>
          </a:p>
        </p:txBody>
      </p:sp>
    </p:spTree>
    <p:extLst>
      <p:ext uri="{BB962C8B-B14F-4D97-AF65-F5344CB8AC3E}">
        <p14:creationId xmlns:p14="http://schemas.microsoft.com/office/powerpoint/2010/main" val="302070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a:extLst>
              <a:ext uri="{FF2B5EF4-FFF2-40B4-BE49-F238E27FC236}">
                <a16:creationId xmlns:a16="http://schemas.microsoft.com/office/drawing/2014/main" id="{D9247C16-6844-4E0C-8DAA-79B8E0326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ço Reservado para Anotações 2">
            <a:extLst>
              <a:ext uri="{FF2B5EF4-FFF2-40B4-BE49-F238E27FC236}">
                <a16:creationId xmlns:a16="http://schemas.microsoft.com/office/drawing/2014/main" id="{618EF692-E915-43A3-B4D9-43F06A399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4036" name="Espaço Reservado para Número de Slide 3">
            <a:extLst>
              <a:ext uri="{FF2B5EF4-FFF2-40B4-BE49-F238E27FC236}">
                <a16:creationId xmlns:a16="http://schemas.microsoft.com/office/drawing/2014/main" id="{70629BF2-A154-4088-8474-C4D98BB8B1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4F1622-6E49-4FC5-AFD1-D3631967E265}" type="slidenum">
              <a:rPr lang="pt-BR" altLang="pt-BR" sz="1200" smtClean="0">
                <a:latin typeface="Arial" panose="020B0604020202020204" pitchFamily="34" charset="0"/>
              </a:rPr>
              <a:pPr/>
              <a:t>61</a:t>
            </a:fld>
            <a:endParaRPr lang="pt-BR" altLang="pt-BR" sz="1200">
              <a:latin typeface="Arial" panose="020B0604020202020204" pitchFamily="34" charset="0"/>
            </a:endParaRPr>
          </a:p>
        </p:txBody>
      </p:sp>
    </p:spTree>
    <p:extLst>
      <p:ext uri="{BB962C8B-B14F-4D97-AF65-F5344CB8AC3E}">
        <p14:creationId xmlns:p14="http://schemas.microsoft.com/office/powerpoint/2010/main" val="397755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B515A-4A91-4C15-87CB-BB45A39A542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AB53D9CA-EE7F-4288-8843-F1E8918F1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EF2A897-0D4E-4E28-A521-0570A8D9773E}"/>
              </a:ext>
            </a:extLst>
          </p:cNvPr>
          <p:cNvSpPr>
            <a:spLocks noGrp="1"/>
          </p:cNvSpPr>
          <p:nvPr>
            <p:ph type="dt" sz="half" idx="10"/>
          </p:nvPr>
        </p:nvSpPr>
        <p:spPr/>
        <p:txBody>
          <a:bodyPr/>
          <a:lstStyle/>
          <a:p>
            <a:fld id="{C80424C0-7BD2-4F80-9A3B-5C6D3CCB0400}" type="datetimeFigureOut">
              <a:rPr lang="pt-BR" smtClean="0"/>
              <a:t>24/03/2020</a:t>
            </a:fld>
            <a:endParaRPr lang="pt-BR"/>
          </a:p>
        </p:txBody>
      </p:sp>
      <p:sp>
        <p:nvSpPr>
          <p:cNvPr id="5" name="Espaço Reservado para Rodapé 4">
            <a:extLst>
              <a:ext uri="{FF2B5EF4-FFF2-40B4-BE49-F238E27FC236}">
                <a16:creationId xmlns:a16="http://schemas.microsoft.com/office/drawing/2014/main" id="{29122495-4088-4AB3-ABA9-EE2C2DFBC68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BC68395-3552-4CE7-ADCC-0215FE092234}"/>
              </a:ext>
            </a:extLst>
          </p:cNvPr>
          <p:cNvSpPr>
            <a:spLocks noGrp="1"/>
          </p:cNvSpPr>
          <p:nvPr>
            <p:ph type="sldNum" sz="quarter" idx="12"/>
          </p:nvPr>
        </p:nvSpPr>
        <p:spPr/>
        <p:txBody>
          <a:bodyPr/>
          <a:lstStyle/>
          <a:p>
            <a:fld id="{EC75A165-C6C3-40B8-A9B4-CDD876D37AA0}" type="slidenum">
              <a:rPr lang="pt-BR" smtClean="0"/>
              <a:t>‹nº›</a:t>
            </a:fld>
            <a:endParaRPr lang="pt-BR"/>
          </a:p>
        </p:txBody>
      </p:sp>
    </p:spTree>
    <p:extLst>
      <p:ext uri="{BB962C8B-B14F-4D97-AF65-F5344CB8AC3E}">
        <p14:creationId xmlns:p14="http://schemas.microsoft.com/office/powerpoint/2010/main" val="337355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8A3354-79ED-408B-AA7E-849B97541D7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14B1053-D524-4DDA-A9BF-C8ABECF18830}"/>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22B33C6-16E2-4927-A37B-2F68DED2A06A}"/>
              </a:ext>
            </a:extLst>
          </p:cNvPr>
          <p:cNvSpPr>
            <a:spLocks noGrp="1"/>
          </p:cNvSpPr>
          <p:nvPr>
            <p:ph type="dt" sz="half" idx="10"/>
          </p:nvPr>
        </p:nvSpPr>
        <p:spPr/>
        <p:txBody>
          <a:bodyPr/>
          <a:lstStyle/>
          <a:p>
            <a:fld id="{C80424C0-7BD2-4F80-9A3B-5C6D3CCB0400}" type="datetimeFigureOut">
              <a:rPr lang="pt-BR" smtClean="0"/>
              <a:t>24/03/2020</a:t>
            </a:fld>
            <a:endParaRPr lang="pt-BR"/>
          </a:p>
        </p:txBody>
      </p:sp>
      <p:sp>
        <p:nvSpPr>
          <p:cNvPr id="5" name="Espaço Reservado para Rodapé 4">
            <a:extLst>
              <a:ext uri="{FF2B5EF4-FFF2-40B4-BE49-F238E27FC236}">
                <a16:creationId xmlns:a16="http://schemas.microsoft.com/office/drawing/2014/main" id="{4D3E1D5D-BF96-441A-9174-9475B109A5A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F32D012-704A-4DC0-ACEE-D19F200193AC}"/>
              </a:ext>
            </a:extLst>
          </p:cNvPr>
          <p:cNvSpPr>
            <a:spLocks noGrp="1"/>
          </p:cNvSpPr>
          <p:nvPr>
            <p:ph type="sldNum" sz="quarter" idx="12"/>
          </p:nvPr>
        </p:nvSpPr>
        <p:spPr/>
        <p:txBody>
          <a:bodyPr/>
          <a:lstStyle/>
          <a:p>
            <a:fld id="{EC75A165-C6C3-40B8-A9B4-CDD876D37AA0}" type="slidenum">
              <a:rPr lang="pt-BR" smtClean="0"/>
              <a:t>‹nº›</a:t>
            </a:fld>
            <a:endParaRPr lang="pt-BR"/>
          </a:p>
        </p:txBody>
      </p:sp>
    </p:spTree>
    <p:extLst>
      <p:ext uri="{BB962C8B-B14F-4D97-AF65-F5344CB8AC3E}">
        <p14:creationId xmlns:p14="http://schemas.microsoft.com/office/powerpoint/2010/main" val="211902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9FEADD-C328-4453-B1A2-EA6F88E597E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99DA88F-51AA-4AED-9EAD-A87080945C8F}"/>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D4F02B9-DB15-4FA3-AD8F-92DEB06AB3EE}"/>
              </a:ext>
            </a:extLst>
          </p:cNvPr>
          <p:cNvSpPr>
            <a:spLocks noGrp="1"/>
          </p:cNvSpPr>
          <p:nvPr>
            <p:ph type="dt" sz="half" idx="10"/>
          </p:nvPr>
        </p:nvSpPr>
        <p:spPr/>
        <p:txBody>
          <a:bodyPr/>
          <a:lstStyle/>
          <a:p>
            <a:fld id="{C80424C0-7BD2-4F80-9A3B-5C6D3CCB0400}" type="datetimeFigureOut">
              <a:rPr lang="pt-BR" smtClean="0"/>
              <a:t>24/03/2020</a:t>
            </a:fld>
            <a:endParaRPr lang="pt-BR"/>
          </a:p>
        </p:txBody>
      </p:sp>
      <p:sp>
        <p:nvSpPr>
          <p:cNvPr id="5" name="Espaço Reservado para Rodapé 4">
            <a:extLst>
              <a:ext uri="{FF2B5EF4-FFF2-40B4-BE49-F238E27FC236}">
                <a16:creationId xmlns:a16="http://schemas.microsoft.com/office/drawing/2014/main" id="{F265971E-D3E5-40D5-A4B6-454D8A3D4BD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4EB29D-8503-468A-A5C3-5B0D93B617C5}"/>
              </a:ext>
            </a:extLst>
          </p:cNvPr>
          <p:cNvSpPr>
            <a:spLocks noGrp="1"/>
          </p:cNvSpPr>
          <p:nvPr>
            <p:ph type="sldNum" sz="quarter" idx="12"/>
          </p:nvPr>
        </p:nvSpPr>
        <p:spPr/>
        <p:txBody>
          <a:bodyPr/>
          <a:lstStyle/>
          <a:p>
            <a:fld id="{EC75A165-C6C3-40B8-A9B4-CDD876D37AA0}" type="slidenum">
              <a:rPr lang="pt-BR" smtClean="0"/>
              <a:t>‹nº›</a:t>
            </a:fld>
            <a:endParaRPr lang="pt-BR"/>
          </a:p>
        </p:txBody>
      </p:sp>
    </p:spTree>
    <p:extLst>
      <p:ext uri="{BB962C8B-B14F-4D97-AF65-F5344CB8AC3E}">
        <p14:creationId xmlns:p14="http://schemas.microsoft.com/office/powerpoint/2010/main" val="80119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06730A-BC4A-40B9-A919-10B411FE579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2274044-3DF7-48A8-8158-85E9703E8BF5}"/>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CAF1CB1-9CC9-40D7-B980-4FE68E24CED7}"/>
              </a:ext>
            </a:extLst>
          </p:cNvPr>
          <p:cNvSpPr>
            <a:spLocks noGrp="1"/>
          </p:cNvSpPr>
          <p:nvPr>
            <p:ph type="dt" sz="half" idx="10"/>
          </p:nvPr>
        </p:nvSpPr>
        <p:spPr/>
        <p:txBody>
          <a:bodyPr/>
          <a:lstStyle/>
          <a:p>
            <a:fld id="{C80424C0-7BD2-4F80-9A3B-5C6D3CCB0400}" type="datetimeFigureOut">
              <a:rPr lang="pt-BR" smtClean="0"/>
              <a:t>24/03/2020</a:t>
            </a:fld>
            <a:endParaRPr lang="pt-BR"/>
          </a:p>
        </p:txBody>
      </p:sp>
      <p:sp>
        <p:nvSpPr>
          <p:cNvPr id="5" name="Espaço Reservado para Rodapé 4">
            <a:extLst>
              <a:ext uri="{FF2B5EF4-FFF2-40B4-BE49-F238E27FC236}">
                <a16:creationId xmlns:a16="http://schemas.microsoft.com/office/drawing/2014/main" id="{55BFEA46-D7A6-4708-8295-EDFCDE5ED6A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048190A-16B9-4EBA-97E1-8E6556B00CCE}"/>
              </a:ext>
            </a:extLst>
          </p:cNvPr>
          <p:cNvSpPr>
            <a:spLocks noGrp="1"/>
          </p:cNvSpPr>
          <p:nvPr>
            <p:ph type="sldNum" sz="quarter" idx="12"/>
          </p:nvPr>
        </p:nvSpPr>
        <p:spPr/>
        <p:txBody>
          <a:bodyPr/>
          <a:lstStyle/>
          <a:p>
            <a:fld id="{EC75A165-C6C3-40B8-A9B4-CDD876D37AA0}" type="slidenum">
              <a:rPr lang="pt-BR" smtClean="0"/>
              <a:t>‹nº›</a:t>
            </a:fld>
            <a:endParaRPr lang="pt-BR"/>
          </a:p>
        </p:txBody>
      </p:sp>
    </p:spTree>
    <p:extLst>
      <p:ext uri="{BB962C8B-B14F-4D97-AF65-F5344CB8AC3E}">
        <p14:creationId xmlns:p14="http://schemas.microsoft.com/office/powerpoint/2010/main" val="164826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5A14AF-A207-498F-8199-D732888EC3C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67E872D-6C13-4D91-9E34-B70AE3B92F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7726DCF2-4920-4658-8812-6F29DC2207AA}"/>
              </a:ext>
            </a:extLst>
          </p:cNvPr>
          <p:cNvSpPr>
            <a:spLocks noGrp="1"/>
          </p:cNvSpPr>
          <p:nvPr>
            <p:ph type="dt" sz="half" idx="10"/>
          </p:nvPr>
        </p:nvSpPr>
        <p:spPr/>
        <p:txBody>
          <a:bodyPr/>
          <a:lstStyle/>
          <a:p>
            <a:fld id="{C80424C0-7BD2-4F80-9A3B-5C6D3CCB0400}" type="datetimeFigureOut">
              <a:rPr lang="pt-BR" smtClean="0"/>
              <a:t>24/03/2020</a:t>
            </a:fld>
            <a:endParaRPr lang="pt-BR"/>
          </a:p>
        </p:txBody>
      </p:sp>
      <p:sp>
        <p:nvSpPr>
          <p:cNvPr id="5" name="Espaço Reservado para Rodapé 4">
            <a:extLst>
              <a:ext uri="{FF2B5EF4-FFF2-40B4-BE49-F238E27FC236}">
                <a16:creationId xmlns:a16="http://schemas.microsoft.com/office/drawing/2014/main" id="{24DAE711-77D6-4C02-8630-F87762BFFA7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CB694F0-3D1D-4BA5-B3F9-0A0B574AA888}"/>
              </a:ext>
            </a:extLst>
          </p:cNvPr>
          <p:cNvSpPr>
            <a:spLocks noGrp="1"/>
          </p:cNvSpPr>
          <p:nvPr>
            <p:ph type="sldNum" sz="quarter" idx="12"/>
          </p:nvPr>
        </p:nvSpPr>
        <p:spPr/>
        <p:txBody>
          <a:bodyPr/>
          <a:lstStyle/>
          <a:p>
            <a:fld id="{EC75A165-C6C3-40B8-A9B4-CDD876D37AA0}" type="slidenum">
              <a:rPr lang="pt-BR" smtClean="0"/>
              <a:t>‹nº›</a:t>
            </a:fld>
            <a:endParaRPr lang="pt-BR"/>
          </a:p>
        </p:txBody>
      </p:sp>
    </p:spTree>
    <p:extLst>
      <p:ext uri="{BB962C8B-B14F-4D97-AF65-F5344CB8AC3E}">
        <p14:creationId xmlns:p14="http://schemas.microsoft.com/office/powerpoint/2010/main" val="2975271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CA0B08-49D6-4065-B893-BFFBCD6A98A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5C06E1F-7898-40F5-B04B-82FFD473F92D}"/>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4B6F793-5A87-4585-B6DE-17360A370E7E}"/>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BFD5392-B733-4331-8472-0D58E9449A27}"/>
              </a:ext>
            </a:extLst>
          </p:cNvPr>
          <p:cNvSpPr>
            <a:spLocks noGrp="1"/>
          </p:cNvSpPr>
          <p:nvPr>
            <p:ph type="dt" sz="half" idx="10"/>
          </p:nvPr>
        </p:nvSpPr>
        <p:spPr/>
        <p:txBody>
          <a:bodyPr/>
          <a:lstStyle/>
          <a:p>
            <a:fld id="{C80424C0-7BD2-4F80-9A3B-5C6D3CCB0400}" type="datetimeFigureOut">
              <a:rPr lang="pt-BR" smtClean="0"/>
              <a:t>24/03/2020</a:t>
            </a:fld>
            <a:endParaRPr lang="pt-BR"/>
          </a:p>
        </p:txBody>
      </p:sp>
      <p:sp>
        <p:nvSpPr>
          <p:cNvPr id="6" name="Espaço Reservado para Rodapé 5">
            <a:extLst>
              <a:ext uri="{FF2B5EF4-FFF2-40B4-BE49-F238E27FC236}">
                <a16:creationId xmlns:a16="http://schemas.microsoft.com/office/drawing/2014/main" id="{8AC2C6A7-A3F2-49BA-B0E8-EEA05FFF134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4094960-41DE-4438-96D5-2902A0145403}"/>
              </a:ext>
            </a:extLst>
          </p:cNvPr>
          <p:cNvSpPr>
            <a:spLocks noGrp="1"/>
          </p:cNvSpPr>
          <p:nvPr>
            <p:ph type="sldNum" sz="quarter" idx="12"/>
          </p:nvPr>
        </p:nvSpPr>
        <p:spPr/>
        <p:txBody>
          <a:bodyPr/>
          <a:lstStyle/>
          <a:p>
            <a:fld id="{EC75A165-C6C3-40B8-A9B4-CDD876D37AA0}" type="slidenum">
              <a:rPr lang="pt-BR" smtClean="0"/>
              <a:t>‹nº›</a:t>
            </a:fld>
            <a:endParaRPr lang="pt-BR"/>
          </a:p>
        </p:txBody>
      </p:sp>
    </p:spTree>
    <p:extLst>
      <p:ext uri="{BB962C8B-B14F-4D97-AF65-F5344CB8AC3E}">
        <p14:creationId xmlns:p14="http://schemas.microsoft.com/office/powerpoint/2010/main" val="242194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081B7-8DF9-49D2-AFAF-DC65219EFBD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CC8E471-742C-432D-9632-D05B1E9B2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957ED835-2482-41BA-9A21-16FBA0F933EA}"/>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E078434-6AB5-4F55-9210-177F53B08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EC50A40B-B88E-4044-A6E6-7F6590BF2D4B}"/>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0BB88AD-B3B4-4290-8868-5A5929C20D9D}"/>
              </a:ext>
            </a:extLst>
          </p:cNvPr>
          <p:cNvSpPr>
            <a:spLocks noGrp="1"/>
          </p:cNvSpPr>
          <p:nvPr>
            <p:ph type="dt" sz="half" idx="10"/>
          </p:nvPr>
        </p:nvSpPr>
        <p:spPr/>
        <p:txBody>
          <a:bodyPr/>
          <a:lstStyle/>
          <a:p>
            <a:fld id="{C80424C0-7BD2-4F80-9A3B-5C6D3CCB0400}" type="datetimeFigureOut">
              <a:rPr lang="pt-BR" smtClean="0"/>
              <a:t>24/03/2020</a:t>
            </a:fld>
            <a:endParaRPr lang="pt-BR"/>
          </a:p>
        </p:txBody>
      </p:sp>
      <p:sp>
        <p:nvSpPr>
          <p:cNvPr id="8" name="Espaço Reservado para Rodapé 7">
            <a:extLst>
              <a:ext uri="{FF2B5EF4-FFF2-40B4-BE49-F238E27FC236}">
                <a16:creationId xmlns:a16="http://schemas.microsoft.com/office/drawing/2014/main" id="{46C8CB12-CAE4-409F-A5F4-10F8E419B02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66B1980-D139-4597-ADDC-71C654F95B26}"/>
              </a:ext>
            </a:extLst>
          </p:cNvPr>
          <p:cNvSpPr>
            <a:spLocks noGrp="1"/>
          </p:cNvSpPr>
          <p:nvPr>
            <p:ph type="sldNum" sz="quarter" idx="12"/>
          </p:nvPr>
        </p:nvSpPr>
        <p:spPr/>
        <p:txBody>
          <a:bodyPr/>
          <a:lstStyle/>
          <a:p>
            <a:fld id="{EC75A165-C6C3-40B8-A9B4-CDD876D37AA0}" type="slidenum">
              <a:rPr lang="pt-BR" smtClean="0"/>
              <a:t>‹nº›</a:t>
            </a:fld>
            <a:endParaRPr lang="pt-BR"/>
          </a:p>
        </p:txBody>
      </p:sp>
    </p:spTree>
    <p:extLst>
      <p:ext uri="{BB962C8B-B14F-4D97-AF65-F5344CB8AC3E}">
        <p14:creationId xmlns:p14="http://schemas.microsoft.com/office/powerpoint/2010/main" val="97691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F244B-348B-40DA-A4B5-867B1FA50DC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DEBA834-60AC-4A95-B7F0-D068559C1DB0}"/>
              </a:ext>
            </a:extLst>
          </p:cNvPr>
          <p:cNvSpPr>
            <a:spLocks noGrp="1"/>
          </p:cNvSpPr>
          <p:nvPr>
            <p:ph type="dt" sz="half" idx="10"/>
          </p:nvPr>
        </p:nvSpPr>
        <p:spPr/>
        <p:txBody>
          <a:bodyPr/>
          <a:lstStyle/>
          <a:p>
            <a:fld id="{C80424C0-7BD2-4F80-9A3B-5C6D3CCB0400}" type="datetimeFigureOut">
              <a:rPr lang="pt-BR" smtClean="0"/>
              <a:t>24/03/2020</a:t>
            </a:fld>
            <a:endParaRPr lang="pt-BR"/>
          </a:p>
        </p:txBody>
      </p:sp>
      <p:sp>
        <p:nvSpPr>
          <p:cNvPr id="4" name="Espaço Reservado para Rodapé 3">
            <a:extLst>
              <a:ext uri="{FF2B5EF4-FFF2-40B4-BE49-F238E27FC236}">
                <a16:creationId xmlns:a16="http://schemas.microsoft.com/office/drawing/2014/main" id="{DD1D89DC-40E1-44DF-9FAE-D814D3850EC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7C90839-A85D-4A90-B916-32D41DCFDE81}"/>
              </a:ext>
            </a:extLst>
          </p:cNvPr>
          <p:cNvSpPr>
            <a:spLocks noGrp="1"/>
          </p:cNvSpPr>
          <p:nvPr>
            <p:ph type="sldNum" sz="quarter" idx="12"/>
          </p:nvPr>
        </p:nvSpPr>
        <p:spPr/>
        <p:txBody>
          <a:bodyPr/>
          <a:lstStyle/>
          <a:p>
            <a:fld id="{EC75A165-C6C3-40B8-A9B4-CDD876D37AA0}" type="slidenum">
              <a:rPr lang="pt-BR" smtClean="0"/>
              <a:t>‹nº›</a:t>
            </a:fld>
            <a:endParaRPr lang="pt-BR"/>
          </a:p>
        </p:txBody>
      </p:sp>
    </p:spTree>
    <p:extLst>
      <p:ext uri="{BB962C8B-B14F-4D97-AF65-F5344CB8AC3E}">
        <p14:creationId xmlns:p14="http://schemas.microsoft.com/office/powerpoint/2010/main" val="227022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06CA4C7-CA33-406B-B6C3-6262ADD1BCC6}"/>
              </a:ext>
            </a:extLst>
          </p:cNvPr>
          <p:cNvSpPr>
            <a:spLocks noGrp="1"/>
          </p:cNvSpPr>
          <p:nvPr>
            <p:ph type="dt" sz="half" idx="10"/>
          </p:nvPr>
        </p:nvSpPr>
        <p:spPr/>
        <p:txBody>
          <a:bodyPr/>
          <a:lstStyle/>
          <a:p>
            <a:fld id="{C80424C0-7BD2-4F80-9A3B-5C6D3CCB0400}" type="datetimeFigureOut">
              <a:rPr lang="pt-BR" smtClean="0"/>
              <a:t>24/03/2020</a:t>
            </a:fld>
            <a:endParaRPr lang="pt-BR"/>
          </a:p>
        </p:txBody>
      </p:sp>
      <p:sp>
        <p:nvSpPr>
          <p:cNvPr id="3" name="Espaço Reservado para Rodapé 2">
            <a:extLst>
              <a:ext uri="{FF2B5EF4-FFF2-40B4-BE49-F238E27FC236}">
                <a16:creationId xmlns:a16="http://schemas.microsoft.com/office/drawing/2014/main" id="{82E462AB-D5EB-41B2-B028-5EF6B9D1844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C4A7335-82EA-4DD8-B7E0-01B046131D09}"/>
              </a:ext>
            </a:extLst>
          </p:cNvPr>
          <p:cNvSpPr>
            <a:spLocks noGrp="1"/>
          </p:cNvSpPr>
          <p:nvPr>
            <p:ph type="sldNum" sz="quarter" idx="12"/>
          </p:nvPr>
        </p:nvSpPr>
        <p:spPr/>
        <p:txBody>
          <a:bodyPr/>
          <a:lstStyle/>
          <a:p>
            <a:fld id="{EC75A165-C6C3-40B8-A9B4-CDD876D37AA0}" type="slidenum">
              <a:rPr lang="pt-BR" smtClean="0"/>
              <a:t>‹nº›</a:t>
            </a:fld>
            <a:endParaRPr lang="pt-BR"/>
          </a:p>
        </p:txBody>
      </p:sp>
    </p:spTree>
    <p:extLst>
      <p:ext uri="{BB962C8B-B14F-4D97-AF65-F5344CB8AC3E}">
        <p14:creationId xmlns:p14="http://schemas.microsoft.com/office/powerpoint/2010/main" val="177453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D3586-B906-439A-9D08-C5361F09902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6F2814B-B071-47E6-A6F0-81EC9D8439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2FC3388-05F7-4678-BC97-1719D6D5F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64F14672-EBD4-4B48-A209-2497AF9C16F7}"/>
              </a:ext>
            </a:extLst>
          </p:cNvPr>
          <p:cNvSpPr>
            <a:spLocks noGrp="1"/>
          </p:cNvSpPr>
          <p:nvPr>
            <p:ph type="dt" sz="half" idx="10"/>
          </p:nvPr>
        </p:nvSpPr>
        <p:spPr/>
        <p:txBody>
          <a:bodyPr/>
          <a:lstStyle/>
          <a:p>
            <a:fld id="{C80424C0-7BD2-4F80-9A3B-5C6D3CCB0400}" type="datetimeFigureOut">
              <a:rPr lang="pt-BR" smtClean="0"/>
              <a:t>24/03/2020</a:t>
            </a:fld>
            <a:endParaRPr lang="pt-BR"/>
          </a:p>
        </p:txBody>
      </p:sp>
      <p:sp>
        <p:nvSpPr>
          <p:cNvPr id="6" name="Espaço Reservado para Rodapé 5">
            <a:extLst>
              <a:ext uri="{FF2B5EF4-FFF2-40B4-BE49-F238E27FC236}">
                <a16:creationId xmlns:a16="http://schemas.microsoft.com/office/drawing/2014/main" id="{5BF6BD89-9937-49AF-922A-DEC22CBEA94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926B8FF-8E9C-4E83-9CA6-C0FC34A2CF8A}"/>
              </a:ext>
            </a:extLst>
          </p:cNvPr>
          <p:cNvSpPr>
            <a:spLocks noGrp="1"/>
          </p:cNvSpPr>
          <p:nvPr>
            <p:ph type="sldNum" sz="quarter" idx="12"/>
          </p:nvPr>
        </p:nvSpPr>
        <p:spPr/>
        <p:txBody>
          <a:bodyPr/>
          <a:lstStyle/>
          <a:p>
            <a:fld id="{EC75A165-C6C3-40B8-A9B4-CDD876D37AA0}" type="slidenum">
              <a:rPr lang="pt-BR" smtClean="0"/>
              <a:t>‹nº›</a:t>
            </a:fld>
            <a:endParaRPr lang="pt-BR"/>
          </a:p>
        </p:txBody>
      </p:sp>
    </p:spTree>
    <p:extLst>
      <p:ext uri="{BB962C8B-B14F-4D97-AF65-F5344CB8AC3E}">
        <p14:creationId xmlns:p14="http://schemas.microsoft.com/office/powerpoint/2010/main" val="406155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8CEB68-0498-4696-BEDB-15B328BE811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2E6F4A2-E4F2-4D77-B4E8-6AB37F4A9F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95A2B94A-05B7-453A-B771-84B51BAFD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24233401-4E93-45BF-8DFA-BB0D000F28A8}"/>
              </a:ext>
            </a:extLst>
          </p:cNvPr>
          <p:cNvSpPr>
            <a:spLocks noGrp="1"/>
          </p:cNvSpPr>
          <p:nvPr>
            <p:ph type="dt" sz="half" idx="10"/>
          </p:nvPr>
        </p:nvSpPr>
        <p:spPr/>
        <p:txBody>
          <a:bodyPr/>
          <a:lstStyle/>
          <a:p>
            <a:fld id="{C80424C0-7BD2-4F80-9A3B-5C6D3CCB0400}" type="datetimeFigureOut">
              <a:rPr lang="pt-BR" smtClean="0"/>
              <a:t>24/03/2020</a:t>
            </a:fld>
            <a:endParaRPr lang="pt-BR"/>
          </a:p>
        </p:txBody>
      </p:sp>
      <p:sp>
        <p:nvSpPr>
          <p:cNvPr id="6" name="Espaço Reservado para Rodapé 5">
            <a:extLst>
              <a:ext uri="{FF2B5EF4-FFF2-40B4-BE49-F238E27FC236}">
                <a16:creationId xmlns:a16="http://schemas.microsoft.com/office/drawing/2014/main" id="{8BC56BE8-5BBA-4CFC-8D05-63CFB7BA000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B7994ED-CC7B-42FE-8F28-1551F05218D8}"/>
              </a:ext>
            </a:extLst>
          </p:cNvPr>
          <p:cNvSpPr>
            <a:spLocks noGrp="1"/>
          </p:cNvSpPr>
          <p:nvPr>
            <p:ph type="sldNum" sz="quarter" idx="12"/>
          </p:nvPr>
        </p:nvSpPr>
        <p:spPr/>
        <p:txBody>
          <a:bodyPr/>
          <a:lstStyle/>
          <a:p>
            <a:fld id="{EC75A165-C6C3-40B8-A9B4-CDD876D37AA0}" type="slidenum">
              <a:rPr lang="pt-BR" smtClean="0"/>
              <a:t>‹nº›</a:t>
            </a:fld>
            <a:endParaRPr lang="pt-BR"/>
          </a:p>
        </p:txBody>
      </p:sp>
    </p:spTree>
    <p:extLst>
      <p:ext uri="{BB962C8B-B14F-4D97-AF65-F5344CB8AC3E}">
        <p14:creationId xmlns:p14="http://schemas.microsoft.com/office/powerpoint/2010/main" val="382730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924AB9F-C12E-4A65-9B70-AD03B8732B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D205197-60B1-47F9-9AD9-E3DDCBD06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F5A2E81-F109-4B29-845D-5433EE39E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424C0-7BD2-4F80-9A3B-5C6D3CCB0400}" type="datetimeFigureOut">
              <a:rPr lang="pt-BR" smtClean="0"/>
              <a:t>24/03/2020</a:t>
            </a:fld>
            <a:endParaRPr lang="pt-BR"/>
          </a:p>
        </p:txBody>
      </p:sp>
      <p:sp>
        <p:nvSpPr>
          <p:cNvPr id="5" name="Espaço Reservado para Rodapé 4">
            <a:extLst>
              <a:ext uri="{FF2B5EF4-FFF2-40B4-BE49-F238E27FC236}">
                <a16:creationId xmlns:a16="http://schemas.microsoft.com/office/drawing/2014/main" id="{AEA6CA73-6056-4F5F-B60A-6D1CBA7A56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64ED981-84F3-44E8-9E50-0FFA51A89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5A165-C6C3-40B8-A9B4-CDD876D37AA0}" type="slidenum">
              <a:rPr lang="pt-BR" smtClean="0"/>
              <a:t>‹nº›</a:t>
            </a:fld>
            <a:endParaRPr lang="pt-BR"/>
          </a:p>
        </p:txBody>
      </p:sp>
    </p:spTree>
    <p:extLst>
      <p:ext uri="{BB962C8B-B14F-4D97-AF65-F5344CB8AC3E}">
        <p14:creationId xmlns:p14="http://schemas.microsoft.com/office/powerpoint/2010/main" val="2772267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stemas.sel.eesc.usp.br/upload/comtec/ECC-01-2016.pdf"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9.jpeg"/><Relationship Id="rId4" Type="http://schemas.openxmlformats.org/officeDocument/2006/relationships/image" Target="../media/image78.wmf"/></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88.png"/></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88.png"/></Relationships>
</file>

<file path=ppt/slides/_rels/slide58.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43.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44.png"/><Relationship Id="rId9" Type="http://schemas.openxmlformats.org/officeDocument/2006/relationships/image" Target="../media/image100.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6.wmf"/><Relationship Id="rId5" Type="http://schemas.openxmlformats.org/officeDocument/2006/relationships/oleObject" Target="../embeddings/oleObject3.bin"/><Relationship Id="rId4" Type="http://schemas.openxmlformats.org/officeDocument/2006/relationships/image" Target="../media/image10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7.png"/><Relationship Id="rId4" Type="http://schemas.openxmlformats.org/officeDocument/2006/relationships/oleObject" Target="../embeddings/oleObject4.bin"/></Relationships>
</file>

<file path=ppt/slides/_rels/slide6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0.jpeg"/><Relationship Id="rId4" Type="http://schemas.openxmlformats.org/officeDocument/2006/relationships/image" Target="../media/image109.wmf"/></Relationships>
</file>

<file path=ppt/slides/_rels/slide6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3.jpeg"/><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 Id="rId5" Type="http://schemas.openxmlformats.org/officeDocument/2006/relationships/image" Target="../media/image125.png"/><Relationship Id="rId4" Type="http://schemas.openxmlformats.org/officeDocument/2006/relationships/image" Target="../media/image124.png"/></Relationships>
</file>

<file path=ppt/slides/_rels/slide7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7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7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youtube.com/watch?v=JBtEckh3L9Q" TargetMode="External"/><Relationship Id="rId2" Type="http://schemas.openxmlformats.org/officeDocument/2006/relationships/hyperlink" Target="https://www.youtube.com/watch?v=OyC02DWq3mI" TargetMode="External"/><Relationship Id="rId1" Type="http://schemas.openxmlformats.org/officeDocument/2006/relationships/slideLayout" Target="../slideLayouts/slideLayout1.xml"/><Relationship Id="rId5" Type="http://schemas.openxmlformats.org/officeDocument/2006/relationships/hyperlink" Target="https://www.youtube.com/watch?v=W6QUEq0nUH8" TargetMode="External"/><Relationship Id="rId4" Type="http://schemas.openxmlformats.org/officeDocument/2006/relationships/hyperlink" Target="https://www.youtube.com/watch?v=4SlfaocMfdA"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www.youtube.com/watch?v=b3xys6rYM_Q" TargetMode="External"/><Relationship Id="rId2" Type="http://schemas.openxmlformats.org/officeDocument/2006/relationships/hyperlink" Target="https://www.youtube.com/watch?v=d4zO39K_ce8" TargetMode="External"/><Relationship Id="rId1" Type="http://schemas.openxmlformats.org/officeDocument/2006/relationships/slideLayout" Target="../slideLayouts/slideLayout1.xml"/><Relationship Id="rId5" Type="http://schemas.openxmlformats.org/officeDocument/2006/relationships/hyperlink" Target="https://www.youtube.com/watch?v=GodkGafZsh4" TargetMode="External"/><Relationship Id="rId4" Type="http://schemas.openxmlformats.org/officeDocument/2006/relationships/hyperlink" Target="https://www.youtube.com/watch?v=2AX0qvnjSn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5">
            <a:extLst>
              <a:ext uri="{FF2B5EF4-FFF2-40B4-BE49-F238E27FC236}">
                <a16:creationId xmlns:a16="http://schemas.microsoft.com/office/drawing/2014/main" id="{13C9621D-9D1B-4C75-BEB7-51E340BA2500}"/>
              </a:ext>
            </a:extLst>
          </p:cNvPr>
          <p:cNvSpPr txBox="1">
            <a:spLocks noChangeArrowheads="1"/>
          </p:cNvSpPr>
          <p:nvPr/>
        </p:nvSpPr>
        <p:spPr bwMode="auto">
          <a:xfrm>
            <a:off x="7002463" y="3062289"/>
            <a:ext cx="163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pt-BR" altLang="pt-BR" sz="2000" b="1">
                <a:solidFill>
                  <a:schemeClr val="bg1"/>
                </a:solidFill>
                <a:latin typeface="Verdana" panose="020B0604030504040204" pitchFamily="34" charset="0"/>
              </a:rPr>
              <a:t>Capítulo 3</a:t>
            </a:r>
          </a:p>
        </p:txBody>
      </p:sp>
      <p:pic>
        <p:nvPicPr>
          <p:cNvPr id="14341" name="Picture 3">
            <a:extLst>
              <a:ext uri="{FF2B5EF4-FFF2-40B4-BE49-F238E27FC236}">
                <a16:creationId xmlns:a16="http://schemas.microsoft.com/office/drawing/2014/main" id="{47D157CB-C5B8-433F-BFBF-63E45A15E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837" y="1490990"/>
            <a:ext cx="3881438" cy="4724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2">
            <a:extLst>
              <a:ext uri="{FF2B5EF4-FFF2-40B4-BE49-F238E27FC236}">
                <a16:creationId xmlns:a16="http://schemas.microsoft.com/office/drawing/2014/main" id="{2E128491-D830-4B44-8BE3-917CB446B976}"/>
              </a:ext>
            </a:extLst>
          </p:cNvPr>
          <p:cNvSpPr>
            <a:spLocks noGrp="1" noChangeArrowheads="1"/>
          </p:cNvSpPr>
          <p:nvPr>
            <p:ph type="ctrTitle"/>
          </p:nvPr>
        </p:nvSpPr>
        <p:spPr>
          <a:xfrm>
            <a:off x="6210258" y="2732089"/>
            <a:ext cx="2750862" cy="727075"/>
          </a:xfrm>
        </p:spPr>
        <p:txBody>
          <a:bodyPr>
            <a:normAutofit/>
          </a:bodyPr>
          <a:lstStyle/>
          <a:p>
            <a:pPr eaLnBrk="1" hangingPunct="1">
              <a:defRPr/>
            </a:pPr>
            <a:r>
              <a:rPr lang="en-US" altLang="pt-BR" sz="2000" b="1" dirty="0">
                <a:ea typeface="+mn-ea"/>
                <a:cs typeface="+mn-cs"/>
              </a:rPr>
              <a:t>Chapter 1</a:t>
            </a:r>
            <a:br>
              <a:rPr lang="en-US" altLang="pt-BR" sz="2000" b="1" dirty="0">
                <a:ea typeface="+mn-ea"/>
                <a:cs typeface="+mn-cs"/>
              </a:rPr>
            </a:br>
            <a:r>
              <a:rPr lang="en-US" altLang="pt-BR" sz="2000" b="1" dirty="0">
                <a:ea typeface="+mn-ea"/>
                <a:cs typeface="+mn-cs"/>
              </a:rPr>
              <a:t>Semiconductor </a:t>
            </a:r>
            <a:r>
              <a:rPr lang="en-US" sz="2000" b="1" dirty="0">
                <a:ea typeface="+mn-ea"/>
                <a:cs typeface="+mn-cs"/>
              </a:rPr>
              <a:t>Diode </a:t>
            </a:r>
          </a:p>
        </p:txBody>
      </p:sp>
      <p:sp>
        <p:nvSpPr>
          <p:cNvPr id="2" name="CaixaDeTexto 1">
            <a:extLst>
              <a:ext uri="{FF2B5EF4-FFF2-40B4-BE49-F238E27FC236}">
                <a16:creationId xmlns:a16="http://schemas.microsoft.com/office/drawing/2014/main" id="{A0A6F505-4F06-4D89-AADA-F3BC8C8BB1D9}"/>
              </a:ext>
            </a:extLst>
          </p:cNvPr>
          <p:cNvSpPr txBox="1"/>
          <p:nvPr/>
        </p:nvSpPr>
        <p:spPr>
          <a:xfrm>
            <a:off x="488515" y="310856"/>
            <a:ext cx="2505206" cy="369332"/>
          </a:xfrm>
          <a:prstGeom prst="rect">
            <a:avLst/>
          </a:prstGeom>
          <a:noFill/>
        </p:spPr>
        <p:txBody>
          <a:bodyPr wrap="square" rtlCol="0">
            <a:spAutoFit/>
          </a:bodyPr>
          <a:lstStyle/>
          <a:p>
            <a:pPr algn="ctr"/>
            <a:r>
              <a:rPr lang="pt-BR" b="1" dirty="0">
                <a:solidFill>
                  <a:srgbClr val="FF0000"/>
                </a:solidFill>
              </a:rPr>
              <a:t>Referência Bibliográfica</a:t>
            </a:r>
          </a:p>
        </p:txBody>
      </p:sp>
    </p:spTree>
    <p:extLst>
      <p:ext uri="{BB962C8B-B14F-4D97-AF65-F5344CB8AC3E}">
        <p14:creationId xmlns:p14="http://schemas.microsoft.com/office/powerpoint/2010/main" val="159803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id="{8A1C9E28-3A13-4464-9185-160234103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387" y="679585"/>
            <a:ext cx="387667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4">
            <a:extLst>
              <a:ext uri="{FF2B5EF4-FFF2-40B4-BE49-F238E27FC236}">
                <a16:creationId xmlns:a16="http://schemas.microsoft.com/office/drawing/2014/main" id="{9DD944DD-606E-4B1B-832C-685ED4417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294" y="536710"/>
            <a:ext cx="39624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0" name="TextBox 3">
            <a:extLst>
              <a:ext uri="{FF2B5EF4-FFF2-40B4-BE49-F238E27FC236}">
                <a16:creationId xmlns:a16="http://schemas.microsoft.com/office/drawing/2014/main" id="{92CBCF6B-F543-4C5C-A78C-D0A238AB0D89}"/>
              </a:ext>
            </a:extLst>
          </p:cNvPr>
          <p:cNvSpPr txBox="1">
            <a:spLocks noChangeArrowheads="1"/>
          </p:cNvSpPr>
          <p:nvPr/>
        </p:nvSpPr>
        <p:spPr bwMode="auto">
          <a:xfrm>
            <a:off x="2136397" y="3059112"/>
            <a:ext cx="1943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solidFill>
                  <a:srgbClr val="FF0000"/>
                </a:solidFill>
              </a:rPr>
              <a:t>singular cristal </a:t>
            </a:r>
          </a:p>
        </p:txBody>
      </p:sp>
      <p:sp>
        <p:nvSpPr>
          <p:cNvPr id="29701" name="TextBox 7">
            <a:extLst>
              <a:ext uri="{FF2B5EF4-FFF2-40B4-BE49-F238E27FC236}">
                <a16:creationId xmlns:a16="http://schemas.microsoft.com/office/drawing/2014/main" id="{6E1F6288-1AE1-45D2-B79E-896C5B2F40C9}"/>
              </a:ext>
            </a:extLst>
          </p:cNvPr>
          <p:cNvSpPr txBox="1">
            <a:spLocks noChangeArrowheads="1"/>
          </p:cNvSpPr>
          <p:nvPr/>
        </p:nvSpPr>
        <p:spPr bwMode="auto">
          <a:xfrm>
            <a:off x="7931357" y="2771776"/>
            <a:ext cx="1944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solidFill>
                  <a:srgbClr val="FF0000"/>
                </a:solidFill>
              </a:rPr>
              <a:t>cristal composto</a:t>
            </a:r>
          </a:p>
        </p:txBody>
      </p:sp>
      <p:pic>
        <p:nvPicPr>
          <p:cNvPr id="29702" name="Picture 5">
            <a:extLst>
              <a:ext uri="{FF2B5EF4-FFF2-40B4-BE49-F238E27FC236}">
                <a16:creationId xmlns:a16="http://schemas.microsoft.com/office/drawing/2014/main" id="{FC673F78-9B23-4CBE-ABAA-63308AE0E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548" y="3429000"/>
            <a:ext cx="2905125" cy="262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3" name="Picture 6">
            <a:extLst>
              <a:ext uri="{FF2B5EF4-FFF2-40B4-BE49-F238E27FC236}">
                <a16:creationId xmlns:a16="http://schemas.microsoft.com/office/drawing/2014/main" id="{F257AB97-B381-4FB2-8FBC-42488C40B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0007" y="3059112"/>
            <a:ext cx="3227387" cy="305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4" name="TextBox 10">
            <a:extLst>
              <a:ext uri="{FF2B5EF4-FFF2-40B4-BE49-F238E27FC236}">
                <a16:creationId xmlns:a16="http://schemas.microsoft.com/office/drawing/2014/main" id="{2FFD2DC4-D193-40C3-8ABE-419E5252B0EC}"/>
              </a:ext>
            </a:extLst>
          </p:cNvPr>
          <p:cNvSpPr txBox="1">
            <a:spLocks noChangeArrowheads="1"/>
          </p:cNvSpPr>
          <p:nvPr/>
        </p:nvSpPr>
        <p:spPr bwMode="auto">
          <a:xfrm>
            <a:off x="1814136" y="6015037"/>
            <a:ext cx="2587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solidFill>
                  <a:srgbClr val="FF0000"/>
                </a:solidFill>
              </a:rPr>
              <a:t>ligação covalente - Si</a:t>
            </a:r>
          </a:p>
        </p:txBody>
      </p:sp>
      <p:sp>
        <p:nvSpPr>
          <p:cNvPr id="29705" name="TextBox 11">
            <a:extLst>
              <a:ext uri="{FF2B5EF4-FFF2-40B4-BE49-F238E27FC236}">
                <a16:creationId xmlns:a16="http://schemas.microsoft.com/office/drawing/2014/main" id="{94C7C57C-E043-46D1-A9A7-15D93206FC3F}"/>
              </a:ext>
            </a:extLst>
          </p:cNvPr>
          <p:cNvSpPr txBox="1">
            <a:spLocks noChangeArrowheads="1"/>
          </p:cNvSpPr>
          <p:nvPr/>
        </p:nvSpPr>
        <p:spPr bwMode="auto">
          <a:xfrm>
            <a:off x="7386844" y="6113462"/>
            <a:ext cx="3130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dirty="0">
                <a:solidFill>
                  <a:srgbClr val="FF0000"/>
                </a:solidFill>
              </a:rPr>
              <a:t>ligação covalente - </a:t>
            </a:r>
            <a:r>
              <a:rPr lang="pt-BR" altLang="pt-BR" sz="1800" b="1" dirty="0" err="1">
                <a:solidFill>
                  <a:srgbClr val="FF0000"/>
                </a:solidFill>
              </a:rPr>
              <a:t>GaAs</a:t>
            </a:r>
            <a:endParaRPr lang="pt-BR" altLang="pt-BR" sz="1800" b="1" dirty="0">
              <a:solidFill>
                <a:srgbClr val="FF0000"/>
              </a:solidFill>
            </a:endParaRPr>
          </a:p>
        </p:txBody>
      </p:sp>
      <p:cxnSp>
        <p:nvCxnSpPr>
          <p:cNvPr id="6" name="Straight Connector 5">
            <a:extLst>
              <a:ext uri="{FF2B5EF4-FFF2-40B4-BE49-F238E27FC236}">
                <a16:creationId xmlns:a16="http://schemas.microsoft.com/office/drawing/2014/main" id="{B6F141C2-70EF-4263-B836-DEFA6083EE87}"/>
              </a:ext>
            </a:extLst>
          </p:cNvPr>
          <p:cNvCxnSpPr/>
          <p:nvPr/>
        </p:nvCxnSpPr>
        <p:spPr>
          <a:xfrm>
            <a:off x="6011311" y="657225"/>
            <a:ext cx="0" cy="5543550"/>
          </a:xfrm>
          <a:prstGeom prst="line">
            <a:avLst/>
          </a:prstGeom>
          <a:ln w="57150">
            <a:solidFill>
              <a:srgbClr val="FFC000"/>
            </a:solidFill>
            <a:prstDash val="dashDot"/>
          </a:ln>
        </p:spPr>
        <p:style>
          <a:lnRef idx="1">
            <a:schemeClr val="accent1"/>
          </a:lnRef>
          <a:fillRef idx="0">
            <a:schemeClr val="accent1"/>
          </a:fillRef>
          <a:effectRef idx="0">
            <a:schemeClr val="accent1"/>
          </a:effectRef>
          <a:fontRef idx="minor">
            <a:schemeClr val="tx1"/>
          </a:fontRef>
        </p:style>
      </p:cxnSp>
      <p:sp>
        <p:nvSpPr>
          <p:cNvPr id="29707" name="TextBox 1">
            <a:extLst>
              <a:ext uri="{FF2B5EF4-FFF2-40B4-BE49-F238E27FC236}">
                <a16:creationId xmlns:a16="http://schemas.microsoft.com/office/drawing/2014/main" id="{C53B299D-87C5-4880-9528-7711A0E3E1F9}"/>
              </a:ext>
            </a:extLst>
          </p:cNvPr>
          <p:cNvSpPr txBox="1">
            <a:spLocks noChangeArrowheads="1"/>
          </p:cNvSpPr>
          <p:nvPr/>
        </p:nvSpPr>
        <p:spPr bwMode="auto">
          <a:xfrm>
            <a:off x="494802" y="1546360"/>
            <a:ext cx="73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600" b="1" dirty="0"/>
              <a:t>n=14</a:t>
            </a:r>
          </a:p>
        </p:txBody>
      </p:sp>
      <p:sp>
        <p:nvSpPr>
          <p:cNvPr id="29708" name="TextBox 11">
            <a:extLst>
              <a:ext uri="{FF2B5EF4-FFF2-40B4-BE49-F238E27FC236}">
                <a16:creationId xmlns:a16="http://schemas.microsoft.com/office/drawing/2014/main" id="{9525C4A6-55A2-4306-8A32-08801C848A0E}"/>
              </a:ext>
            </a:extLst>
          </p:cNvPr>
          <p:cNvSpPr txBox="1">
            <a:spLocks noChangeArrowheads="1"/>
          </p:cNvSpPr>
          <p:nvPr/>
        </p:nvSpPr>
        <p:spPr bwMode="auto">
          <a:xfrm>
            <a:off x="3183836" y="2365510"/>
            <a:ext cx="73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600" b="1"/>
              <a:t>n=32</a:t>
            </a:r>
          </a:p>
        </p:txBody>
      </p:sp>
      <p:sp>
        <p:nvSpPr>
          <p:cNvPr id="29709" name="TextBox 12">
            <a:extLst>
              <a:ext uri="{FF2B5EF4-FFF2-40B4-BE49-F238E27FC236}">
                <a16:creationId xmlns:a16="http://schemas.microsoft.com/office/drawing/2014/main" id="{BA83BD4F-A963-4582-A770-57E6325BC934}"/>
              </a:ext>
            </a:extLst>
          </p:cNvPr>
          <p:cNvSpPr txBox="1">
            <a:spLocks noChangeArrowheads="1"/>
          </p:cNvSpPr>
          <p:nvPr/>
        </p:nvSpPr>
        <p:spPr bwMode="auto">
          <a:xfrm>
            <a:off x="6554994" y="1458364"/>
            <a:ext cx="73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600" b="1" dirty="0"/>
              <a:t>n=31</a:t>
            </a:r>
          </a:p>
        </p:txBody>
      </p:sp>
      <p:sp>
        <p:nvSpPr>
          <p:cNvPr id="29710" name="TextBox 13">
            <a:extLst>
              <a:ext uri="{FF2B5EF4-FFF2-40B4-BE49-F238E27FC236}">
                <a16:creationId xmlns:a16="http://schemas.microsoft.com/office/drawing/2014/main" id="{DFE895F9-C889-4283-8E81-5A330DFFBB9D}"/>
              </a:ext>
            </a:extLst>
          </p:cNvPr>
          <p:cNvSpPr txBox="1">
            <a:spLocks noChangeArrowheads="1"/>
          </p:cNvSpPr>
          <p:nvPr/>
        </p:nvSpPr>
        <p:spPr bwMode="auto">
          <a:xfrm>
            <a:off x="10382801" y="1377291"/>
            <a:ext cx="73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600" b="1" dirty="0"/>
              <a:t>n=33</a:t>
            </a:r>
          </a:p>
        </p:txBody>
      </p:sp>
    </p:spTree>
    <p:extLst>
      <p:ext uri="{BB962C8B-B14F-4D97-AF65-F5344CB8AC3E}">
        <p14:creationId xmlns:p14="http://schemas.microsoft.com/office/powerpoint/2010/main" val="1191473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8B88D0-D141-4D4B-B236-6D3A8A8DAE32}"/>
              </a:ext>
            </a:extLst>
          </p:cNvPr>
          <p:cNvSpPr/>
          <p:nvPr/>
        </p:nvSpPr>
        <p:spPr>
          <a:xfrm>
            <a:off x="669234" y="593035"/>
            <a:ext cx="381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2400"/>
          </a:p>
        </p:txBody>
      </p:sp>
      <p:sp>
        <p:nvSpPr>
          <p:cNvPr id="30723" name="TextBox 7">
            <a:extLst>
              <a:ext uri="{FF2B5EF4-FFF2-40B4-BE49-F238E27FC236}">
                <a16:creationId xmlns:a16="http://schemas.microsoft.com/office/drawing/2014/main" id="{52020471-FE66-43CC-B5E6-41B97ECE0214}"/>
              </a:ext>
            </a:extLst>
          </p:cNvPr>
          <p:cNvSpPr txBox="1">
            <a:spLocks noChangeArrowheads="1"/>
          </p:cNvSpPr>
          <p:nvPr/>
        </p:nvSpPr>
        <p:spPr bwMode="auto">
          <a:xfrm>
            <a:off x="1355033" y="516835"/>
            <a:ext cx="988280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2400" b="1" dirty="0" err="1">
                <a:solidFill>
                  <a:srgbClr val="FF0000"/>
                </a:solidFill>
                <a:latin typeface="Calibri" panose="020F0502020204030204" pitchFamily="34" charset="0"/>
              </a:rPr>
              <a:t>Although</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the</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covalent</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bond</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will</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result</a:t>
            </a:r>
            <a:r>
              <a:rPr lang="pt-BR" altLang="pt-BR" sz="2400" b="1" dirty="0">
                <a:solidFill>
                  <a:srgbClr val="FF0000"/>
                </a:solidFill>
                <a:latin typeface="Calibri" panose="020F0502020204030204" pitchFamily="34" charset="0"/>
              </a:rPr>
              <a:t> in a </a:t>
            </a:r>
            <a:r>
              <a:rPr lang="pt-BR" altLang="pt-BR" sz="2400" b="1" dirty="0" err="1">
                <a:solidFill>
                  <a:srgbClr val="FF0000"/>
                </a:solidFill>
                <a:latin typeface="Calibri" panose="020F0502020204030204" pitchFamily="34" charset="0"/>
              </a:rPr>
              <a:t>stronger</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bond</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between</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the</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valence</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electrons</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and</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their</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parent</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atom</a:t>
            </a:r>
            <a:r>
              <a:rPr lang="pt-BR" altLang="pt-BR" sz="2400" b="1" dirty="0">
                <a:solidFill>
                  <a:srgbClr val="FF0000"/>
                </a:solidFill>
                <a:latin typeface="Calibri" panose="020F0502020204030204" pitchFamily="34" charset="0"/>
              </a:rPr>
              <a:t>, its </a:t>
            </a:r>
            <a:r>
              <a:rPr lang="pt-BR" altLang="pt-BR" sz="2400" b="1" dirty="0" err="1">
                <a:solidFill>
                  <a:srgbClr val="FF0000"/>
                </a:solidFill>
                <a:latin typeface="Calibri" panose="020F0502020204030204" pitchFamily="34" charset="0"/>
              </a:rPr>
              <a:t>possible</a:t>
            </a:r>
            <a:r>
              <a:rPr lang="pt-BR" altLang="pt-BR" sz="2400" b="1" dirty="0">
                <a:solidFill>
                  <a:srgbClr val="FF0000"/>
                </a:solidFill>
                <a:latin typeface="Calibri" panose="020F0502020204030204" pitchFamily="34" charset="0"/>
              </a:rPr>
              <a:t> for </a:t>
            </a:r>
            <a:r>
              <a:rPr lang="pt-BR" altLang="pt-BR" sz="2400" b="1" dirty="0" err="1">
                <a:solidFill>
                  <a:srgbClr val="FF0000"/>
                </a:solidFill>
                <a:latin typeface="Calibri" panose="020F0502020204030204" pitchFamily="34" charset="0"/>
              </a:rPr>
              <a:t>the</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valence</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electron</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to</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absorb</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sufficient</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kinetic</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energy</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from</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external</a:t>
            </a:r>
            <a:r>
              <a:rPr lang="pt-BR" altLang="pt-BR" sz="2400" b="1" dirty="0">
                <a:solidFill>
                  <a:srgbClr val="FF0000"/>
                </a:solidFill>
                <a:latin typeface="Calibri" panose="020F0502020204030204" pitchFamily="34" charset="0"/>
              </a:rPr>
              <a:t> causes </a:t>
            </a:r>
            <a:r>
              <a:rPr lang="pt-BR" altLang="pt-BR" sz="2400" dirty="0">
                <a:latin typeface="Calibri" panose="020F0502020204030204" pitchFamily="34" charset="0"/>
              </a:rPr>
              <a:t>(light </a:t>
            </a:r>
            <a:r>
              <a:rPr lang="pt-BR" altLang="pt-BR" sz="2400" dirty="0" err="1">
                <a:latin typeface="Calibri" panose="020F0502020204030204" pitchFamily="34" charset="0"/>
              </a:rPr>
              <a:t>energy</a:t>
            </a:r>
            <a:r>
              <a:rPr lang="pt-BR" altLang="pt-BR" sz="2400" dirty="0">
                <a:latin typeface="Calibri" panose="020F0502020204030204" pitchFamily="34" charset="0"/>
              </a:rPr>
              <a:t> in </a:t>
            </a:r>
            <a:r>
              <a:rPr lang="pt-BR" altLang="pt-BR" sz="2400" dirty="0" err="1">
                <a:latin typeface="Calibri" panose="020F0502020204030204" pitchFamily="34" charset="0"/>
              </a:rPr>
              <a:t>the</a:t>
            </a:r>
            <a:r>
              <a:rPr lang="pt-BR" altLang="pt-BR" sz="2400" dirty="0">
                <a:latin typeface="Calibri" panose="020F0502020204030204" pitchFamily="34" charset="0"/>
              </a:rPr>
              <a:t> </a:t>
            </a:r>
            <a:r>
              <a:rPr lang="pt-BR" altLang="pt-BR" sz="2400" dirty="0" err="1">
                <a:latin typeface="Calibri" panose="020F0502020204030204" pitchFamily="34" charset="0"/>
              </a:rPr>
              <a:t>form</a:t>
            </a:r>
            <a:r>
              <a:rPr lang="pt-BR" altLang="pt-BR" sz="2400" dirty="0">
                <a:latin typeface="Calibri" panose="020F0502020204030204" pitchFamily="34" charset="0"/>
              </a:rPr>
              <a:t> </a:t>
            </a:r>
            <a:r>
              <a:rPr lang="pt-BR" altLang="pt-BR" sz="2400" dirty="0" err="1">
                <a:latin typeface="Calibri" panose="020F0502020204030204" pitchFamily="34" charset="0"/>
              </a:rPr>
              <a:t>of</a:t>
            </a:r>
            <a:r>
              <a:rPr lang="pt-BR" altLang="pt-BR" sz="2400" dirty="0">
                <a:latin typeface="Calibri" panose="020F0502020204030204" pitchFamily="34" charset="0"/>
              </a:rPr>
              <a:t> </a:t>
            </a:r>
            <a:r>
              <a:rPr lang="pt-BR" altLang="pt-BR" sz="2400" dirty="0" err="1">
                <a:latin typeface="Calibri" panose="020F0502020204030204" pitchFamily="34" charset="0"/>
              </a:rPr>
              <a:t>photons</a:t>
            </a:r>
            <a:r>
              <a:rPr lang="pt-BR" altLang="pt-BR" sz="2400" dirty="0">
                <a:latin typeface="Calibri" panose="020F0502020204030204" pitchFamily="34" charset="0"/>
              </a:rPr>
              <a:t> </a:t>
            </a:r>
            <a:r>
              <a:rPr lang="pt-BR" altLang="pt-BR" sz="2400" dirty="0" err="1">
                <a:latin typeface="Calibri" panose="020F0502020204030204" pitchFamily="34" charset="0"/>
              </a:rPr>
              <a:t>and</a:t>
            </a:r>
            <a:r>
              <a:rPr lang="pt-BR" altLang="pt-BR" sz="2400" dirty="0">
                <a:latin typeface="Calibri" panose="020F0502020204030204" pitchFamily="34" charset="0"/>
              </a:rPr>
              <a:t> </a:t>
            </a:r>
            <a:r>
              <a:rPr lang="pt-BR" altLang="pt-BR" sz="2400" dirty="0" err="1">
                <a:latin typeface="Calibri" panose="020F0502020204030204" pitchFamily="34" charset="0"/>
              </a:rPr>
              <a:t>thermal</a:t>
            </a:r>
            <a:r>
              <a:rPr lang="pt-BR" altLang="pt-BR" sz="2400" dirty="0">
                <a:latin typeface="Calibri" panose="020F0502020204030204" pitchFamily="34" charset="0"/>
              </a:rPr>
              <a:t> </a:t>
            </a:r>
            <a:r>
              <a:rPr lang="pt-BR" altLang="pt-BR" sz="2400" dirty="0" err="1">
                <a:latin typeface="Calibri" panose="020F0502020204030204" pitchFamily="34" charset="0"/>
              </a:rPr>
              <a:t>energy</a:t>
            </a:r>
            <a:r>
              <a:rPr lang="pt-BR" altLang="pt-BR" sz="2400" dirty="0">
                <a:latin typeface="Calibri" panose="020F0502020204030204" pitchFamily="34" charset="0"/>
              </a:rPr>
              <a:t> (</a:t>
            </a:r>
            <a:r>
              <a:rPr lang="pt-BR" altLang="pt-BR" sz="2400" dirty="0" err="1">
                <a:latin typeface="Calibri" panose="020F0502020204030204" pitchFamily="34" charset="0"/>
              </a:rPr>
              <a:t>heat</a:t>
            </a:r>
            <a:r>
              <a:rPr lang="pt-BR" altLang="pt-BR" sz="2400" dirty="0">
                <a:latin typeface="Calibri" panose="020F0502020204030204" pitchFamily="34" charset="0"/>
              </a:rPr>
              <a:t>) </a:t>
            </a:r>
            <a:r>
              <a:rPr lang="pt-BR" altLang="pt-BR" sz="2400" dirty="0" err="1">
                <a:latin typeface="Calibri" panose="020F0502020204030204" pitchFamily="34" charset="0"/>
              </a:rPr>
              <a:t>to</a:t>
            </a:r>
            <a:r>
              <a:rPr lang="pt-BR" altLang="pt-BR" sz="2400" dirty="0">
                <a:latin typeface="Calibri" panose="020F0502020204030204" pitchFamily="34" charset="0"/>
              </a:rPr>
              <a:t> break </a:t>
            </a:r>
            <a:r>
              <a:rPr lang="pt-BR" altLang="pt-BR" sz="2400" dirty="0" err="1">
                <a:latin typeface="Calibri" panose="020F0502020204030204" pitchFamily="34" charset="0"/>
              </a:rPr>
              <a:t>the</a:t>
            </a:r>
            <a:r>
              <a:rPr lang="pt-BR" altLang="pt-BR" sz="2400" dirty="0">
                <a:latin typeface="Calibri" panose="020F0502020204030204" pitchFamily="34" charset="0"/>
              </a:rPr>
              <a:t> </a:t>
            </a:r>
            <a:r>
              <a:rPr lang="pt-BR" altLang="pt-BR" sz="2400" dirty="0" err="1">
                <a:latin typeface="Calibri" panose="020F0502020204030204" pitchFamily="34" charset="0"/>
              </a:rPr>
              <a:t>covalent</a:t>
            </a:r>
            <a:r>
              <a:rPr lang="pt-BR" altLang="pt-BR" sz="2400" dirty="0">
                <a:latin typeface="Calibri" panose="020F0502020204030204" pitchFamily="34" charset="0"/>
              </a:rPr>
              <a:t> </a:t>
            </a:r>
            <a:r>
              <a:rPr lang="pt-BR" altLang="pt-BR" sz="2400" dirty="0" err="1">
                <a:latin typeface="Calibri" panose="020F0502020204030204" pitchFamily="34" charset="0"/>
              </a:rPr>
              <a:t>bond</a:t>
            </a:r>
            <a:r>
              <a:rPr lang="pt-BR" altLang="pt-BR" sz="2400" dirty="0">
                <a:latin typeface="Calibri" panose="020F0502020204030204" pitchFamily="34" charset="0"/>
              </a:rPr>
              <a:t> </a:t>
            </a:r>
            <a:r>
              <a:rPr lang="pt-BR" altLang="pt-BR" sz="2400" dirty="0" err="1">
                <a:latin typeface="Calibri" panose="020F0502020204030204" pitchFamily="34" charset="0"/>
              </a:rPr>
              <a:t>and</a:t>
            </a:r>
            <a:r>
              <a:rPr lang="pt-BR" altLang="pt-BR" sz="2400" dirty="0">
                <a:latin typeface="Calibri" panose="020F0502020204030204" pitchFamily="34" charset="0"/>
              </a:rPr>
              <a:t> assume “</a:t>
            </a:r>
            <a:r>
              <a:rPr lang="pt-BR" altLang="pt-BR" sz="2400" dirty="0" err="1">
                <a:latin typeface="Calibri" panose="020F0502020204030204" pitchFamily="34" charset="0"/>
              </a:rPr>
              <a:t>free</a:t>
            </a:r>
            <a:r>
              <a:rPr lang="pt-BR" altLang="pt-BR" sz="2400" dirty="0">
                <a:latin typeface="Calibri" panose="020F0502020204030204" pitchFamily="34" charset="0"/>
              </a:rPr>
              <a:t>” </a:t>
            </a:r>
            <a:r>
              <a:rPr lang="pt-BR" altLang="pt-BR" sz="2400" dirty="0" err="1">
                <a:latin typeface="Calibri" panose="020F0502020204030204" pitchFamily="34" charset="0"/>
              </a:rPr>
              <a:t>state</a:t>
            </a:r>
            <a:r>
              <a:rPr lang="pt-BR" altLang="pt-BR" sz="2400" dirty="0">
                <a:latin typeface="Calibri" panose="020F0502020204030204" pitchFamily="34" charset="0"/>
              </a:rPr>
              <a:t>. The </a:t>
            </a:r>
            <a:r>
              <a:rPr lang="pt-BR" altLang="pt-BR" sz="2400" dirty="0" err="1">
                <a:latin typeface="Calibri" panose="020F0502020204030204" pitchFamily="34" charset="0"/>
              </a:rPr>
              <a:t>free</a:t>
            </a:r>
            <a:r>
              <a:rPr lang="pt-BR" altLang="pt-BR" sz="2400" dirty="0">
                <a:latin typeface="Calibri" panose="020F0502020204030204" pitchFamily="34" charset="0"/>
              </a:rPr>
              <a:t> </a:t>
            </a:r>
            <a:r>
              <a:rPr lang="pt-BR" altLang="pt-BR" sz="2400" dirty="0" err="1">
                <a:latin typeface="Calibri" panose="020F0502020204030204" pitchFamily="34" charset="0"/>
              </a:rPr>
              <a:t>electrons</a:t>
            </a:r>
            <a:r>
              <a:rPr lang="pt-BR" altLang="pt-BR" sz="2400" dirty="0">
                <a:latin typeface="Calibri" panose="020F0502020204030204" pitchFamily="34" charset="0"/>
              </a:rPr>
              <a:t> are </a:t>
            </a:r>
            <a:r>
              <a:rPr lang="pt-BR" altLang="pt-BR" sz="2400" dirty="0" err="1">
                <a:latin typeface="Calibri" panose="020F0502020204030204" pitchFamily="34" charset="0"/>
              </a:rPr>
              <a:t>very</a:t>
            </a:r>
            <a:r>
              <a:rPr lang="pt-BR" altLang="pt-BR" sz="2400" dirty="0">
                <a:latin typeface="Calibri" panose="020F0502020204030204" pitchFamily="34" charset="0"/>
              </a:rPr>
              <a:t> </a:t>
            </a:r>
            <a:r>
              <a:rPr lang="pt-BR" altLang="pt-BR" sz="2400" dirty="0" err="1">
                <a:latin typeface="Calibri" panose="020F0502020204030204" pitchFamily="34" charset="0"/>
              </a:rPr>
              <a:t>sensitive</a:t>
            </a:r>
            <a:r>
              <a:rPr lang="pt-BR" altLang="pt-BR" sz="2400" dirty="0">
                <a:latin typeface="Calibri" panose="020F0502020204030204" pitchFamily="34" charset="0"/>
              </a:rPr>
              <a:t> </a:t>
            </a:r>
            <a:r>
              <a:rPr lang="pt-BR" altLang="pt-BR" sz="2400" dirty="0" err="1">
                <a:latin typeface="Calibri" panose="020F0502020204030204" pitchFamily="34" charset="0"/>
              </a:rPr>
              <a:t>to</a:t>
            </a:r>
            <a:r>
              <a:rPr lang="pt-BR" altLang="pt-BR" sz="2400" dirty="0">
                <a:latin typeface="Calibri" panose="020F0502020204030204" pitchFamily="34" charset="0"/>
              </a:rPr>
              <a:t> </a:t>
            </a:r>
            <a:r>
              <a:rPr lang="pt-BR" altLang="pt-BR" sz="2400" dirty="0" err="1">
                <a:latin typeface="Calibri" panose="020F0502020204030204" pitchFamily="34" charset="0"/>
              </a:rPr>
              <a:t>any</a:t>
            </a:r>
            <a:r>
              <a:rPr lang="pt-BR" altLang="pt-BR" sz="2400" dirty="0">
                <a:latin typeface="Calibri" panose="020F0502020204030204" pitchFamily="34" charset="0"/>
              </a:rPr>
              <a:t> </a:t>
            </a:r>
            <a:r>
              <a:rPr lang="pt-BR" altLang="pt-BR" sz="2400" dirty="0" err="1">
                <a:latin typeface="Calibri" panose="020F0502020204030204" pitchFamily="34" charset="0"/>
              </a:rPr>
              <a:t>electric</a:t>
            </a:r>
            <a:r>
              <a:rPr lang="pt-BR" altLang="pt-BR" sz="2400" dirty="0">
                <a:latin typeface="Calibri" panose="020F0502020204030204" pitchFamily="34" charset="0"/>
              </a:rPr>
              <a:t> </a:t>
            </a:r>
            <a:r>
              <a:rPr lang="pt-BR" altLang="pt-BR" sz="2400" dirty="0" err="1">
                <a:latin typeface="Calibri" panose="020F0502020204030204" pitchFamily="34" charset="0"/>
              </a:rPr>
              <a:t>fields</a:t>
            </a:r>
            <a:r>
              <a:rPr lang="pt-BR" altLang="pt-BR" sz="2400" dirty="0">
                <a:latin typeface="Calibri" panose="020F0502020204030204" pitchFamily="34" charset="0"/>
              </a:rPr>
              <a:t> </a:t>
            </a:r>
            <a:r>
              <a:rPr lang="pt-BR" altLang="pt-BR" sz="2400" dirty="0" err="1">
                <a:latin typeface="Calibri" panose="020F0502020204030204" pitchFamily="34" charset="0"/>
              </a:rPr>
              <a:t>shuch</a:t>
            </a:r>
            <a:r>
              <a:rPr lang="pt-BR" altLang="pt-BR" sz="2400" dirty="0">
                <a:latin typeface="Calibri" panose="020F0502020204030204" pitchFamily="34" charset="0"/>
              </a:rPr>
              <a:t> as </a:t>
            </a:r>
            <a:r>
              <a:rPr lang="pt-BR" altLang="pt-BR" sz="2400" dirty="0" err="1">
                <a:latin typeface="Calibri" panose="020F0502020204030204" pitchFamily="34" charset="0"/>
              </a:rPr>
              <a:t>established</a:t>
            </a:r>
            <a:r>
              <a:rPr lang="pt-BR" altLang="pt-BR" sz="2400" dirty="0">
                <a:latin typeface="Calibri" panose="020F0502020204030204" pitchFamily="34" charset="0"/>
              </a:rPr>
              <a:t> </a:t>
            </a:r>
            <a:r>
              <a:rPr lang="pt-BR" altLang="pt-BR" sz="2400" dirty="0" err="1">
                <a:latin typeface="Calibri" panose="020F0502020204030204" pitchFamily="34" charset="0"/>
              </a:rPr>
              <a:t>by</a:t>
            </a:r>
            <a:r>
              <a:rPr lang="pt-BR" altLang="pt-BR" sz="2400" dirty="0">
                <a:latin typeface="Calibri" panose="020F0502020204030204" pitchFamily="34" charset="0"/>
              </a:rPr>
              <a:t> </a:t>
            </a:r>
            <a:r>
              <a:rPr lang="pt-BR" altLang="pt-BR" sz="2400" dirty="0" err="1">
                <a:latin typeface="Calibri" panose="020F0502020204030204" pitchFamily="34" charset="0"/>
              </a:rPr>
              <a:t>voltage</a:t>
            </a:r>
            <a:r>
              <a:rPr lang="pt-BR" altLang="pt-BR" sz="2400" dirty="0">
                <a:latin typeface="Calibri" panose="020F0502020204030204" pitchFamily="34" charset="0"/>
              </a:rPr>
              <a:t> </a:t>
            </a:r>
            <a:r>
              <a:rPr lang="pt-BR" altLang="pt-BR" sz="2400" dirty="0" err="1">
                <a:latin typeface="Calibri" panose="020F0502020204030204" pitchFamily="34" charset="0"/>
              </a:rPr>
              <a:t>sources</a:t>
            </a:r>
            <a:r>
              <a:rPr lang="pt-BR" altLang="pt-BR" sz="2400" dirty="0">
                <a:latin typeface="Calibri" panose="020F0502020204030204" pitchFamily="34" charset="0"/>
              </a:rPr>
              <a:t> . </a:t>
            </a:r>
          </a:p>
        </p:txBody>
      </p:sp>
      <p:sp>
        <p:nvSpPr>
          <p:cNvPr id="30725" name="TextBox 7">
            <a:extLst>
              <a:ext uri="{FF2B5EF4-FFF2-40B4-BE49-F238E27FC236}">
                <a16:creationId xmlns:a16="http://schemas.microsoft.com/office/drawing/2014/main" id="{00DF420C-8EE8-4FE4-AEC5-CE33A1BEE89C}"/>
              </a:ext>
            </a:extLst>
          </p:cNvPr>
          <p:cNvSpPr txBox="1">
            <a:spLocks noChangeArrowheads="1"/>
          </p:cNvSpPr>
          <p:nvPr/>
        </p:nvSpPr>
        <p:spPr bwMode="auto">
          <a:xfrm>
            <a:off x="1355034" y="3264793"/>
            <a:ext cx="98828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2400" dirty="0">
                <a:latin typeface="Calibri" panose="020F0502020204030204" pitchFamily="34" charset="0"/>
              </a:rPr>
              <a:t>At </a:t>
            </a:r>
            <a:r>
              <a:rPr lang="pt-BR" altLang="pt-BR" sz="2400" dirty="0" err="1">
                <a:latin typeface="Calibri" panose="020F0502020204030204" pitchFamily="34" charset="0"/>
              </a:rPr>
              <a:t>room</a:t>
            </a:r>
            <a:r>
              <a:rPr lang="pt-BR" altLang="pt-BR" sz="2400" dirty="0">
                <a:latin typeface="Calibri" panose="020F0502020204030204" pitchFamily="34" charset="0"/>
              </a:rPr>
              <a:t> </a:t>
            </a:r>
            <a:r>
              <a:rPr lang="pt-BR" altLang="pt-BR" sz="2400" dirty="0" err="1">
                <a:latin typeface="Calibri" panose="020F0502020204030204" pitchFamily="34" charset="0"/>
              </a:rPr>
              <a:t>temperature</a:t>
            </a:r>
            <a:r>
              <a:rPr lang="pt-BR" altLang="pt-BR" sz="2400" dirty="0">
                <a:latin typeface="Calibri" panose="020F0502020204030204" pitchFamily="34" charset="0"/>
              </a:rPr>
              <a:t> </a:t>
            </a:r>
            <a:r>
              <a:rPr lang="pt-BR" altLang="pt-BR" sz="2400" dirty="0" err="1">
                <a:latin typeface="Calibri" panose="020F0502020204030204" pitchFamily="34" charset="0"/>
              </a:rPr>
              <a:t>there</a:t>
            </a:r>
            <a:r>
              <a:rPr lang="pt-BR" altLang="pt-BR" sz="2400" dirty="0">
                <a:latin typeface="Calibri" panose="020F0502020204030204" pitchFamily="34" charset="0"/>
              </a:rPr>
              <a:t> are 15 </a:t>
            </a:r>
            <a:r>
              <a:rPr lang="pt-BR" altLang="pt-BR" sz="2400" dirty="0" err="1">
                <a:latin typeface="Calibri" panose="020F0502020204030204" pitchFamily="34" charset="0"/>
              </a:rPr>
              <a:t>billion</a:t>
            </a:r>
            <a:r>
              <a:rPr lang="pt-BR" altLang="pt-BR" sz="2400" dirty="0">
                <a:latin typeface="Calibri" panose="020F0502020204030204" pitchFamily="34" charset="0"/>
              </a:rPr>
              <a:t> </a:t>
            </a:r>
            <a:r>
              <a:rPr lang="pt-BR" altLang="pt-BR" sz="2400" dirty="0" err="1">
                <a:latin typeface="Calibri" panose="020F0502020204030204" pitchFamily="34" charset="0"/>
              </a:rPr>
              <a:t>electrons</a:t>
            </a:r>
            <a:r>
              <a:rPr lang="pt-BR" altLang="pt-BR" sz="2400" dirty="0">
                <a:latin typeface="Calibri" panose="020F0502020204030204" pitchFamily="34" charset="0"/>
              </a:rPr>
              <a:t> /cm</a:t>
            </a:r>
            <a:r>
              <a:rPr lang="pt-BR" altLang="pt-BR" sz="2400" baseline="30000" dirty="0">
                <a:latin typeface="Calibri" panose="020F0502020204030204" pitchFamily="34" charset="0"/>
              </a:rPr>
              <a:t>3 </a:t>
            </a:r>
            <a:r>
              <a:rPr lang="pt-BR" altLang="pt-BR" sz="2400" dirty="0">
                <a:latin typeface="Calibri" panose="020F0502020204030204" pitchFamily="34" charset="0"/>
              </a:rPr>
              <a:t> in a </a:t>
            </a:r>
            <a:r>
              <a:rPr lang="pt-BR" altLang="pt-BR" sz="2400" dirty="0" err="1">
                <a:latin typeface="Calibri" panose="020F0502020204030204" pitchFamily="34" charset="0"/>
              </a:rPr>
              <a:t>silicon</a:t>
            </a:r>
            <a:r>
              <a:rPr lang="pt-BR" altLang="pt-BR" sz="2400" dirty="0">
                <a:latin typeface="Calibri" panose="020F0502020204030204" pitchFamily="34" charset="0"/>
              </a:rPr>
              <a:t> material.</a:t>
            </a:r>
          </a:p>
        </p:txBody>
      </p:sp>
      <p:sp>
        <p:nvSpPr>
          <p:cNvPr id="6" name="Rectangle 14">
            <a:extLst>
              <a:ext uri="{FF2B5EF4-FFF2-40B4-BE49-F238E27FC236}">
                <a16:creationId xmlns:a16="http://schemas.microsoft.com/office/drawing/2014/main" id="{16A6BFC3-779E-4AAB-B7C3-EAED1088DAA4}"/>
              </a:ext>
            </a:extLst>
          </p:cNvPr>
          <p:cNvSpPr/>
          <p:nvPr/>
        </p:nvSpPr>
        <p:spPr>
          <a:xfrm>
            <a:off x="669234" y="3381325"/>
            <a:ext cx="381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2400"/>
          </a:p>
        </p:txBody>
      </p:sp>
    </p:spTree>
    <p:extLst>
      <p:ext uri="{BB962C8B-B14F-4D97-AF65-F5344CB8AC3E}">
        <p14:creationId xmlns:p14="http://schemas.microsoft.com/office/powerpoint/2010/main" val="1422963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6">
            <a:extLst>
              <a:ext uri="{FF2B5EF4-FFF2-40B4-BE49-F238E27FC236}">
                <a16:creationId xmlns:a16="http://schemas.microsoft.com/office/drawing/2014/main" id="{46FF4E40-365B-4FE7-80BF-EC53343F1DAE}"/>
              </a:ext>
            </a:extLst>
          </p:cNvPr>
          <p:cNvSpPr txBox="1">
            <a:spLocks noChangeArrowheads="1"/>
          </p:cNvSpPr>
          <p:nvPr/>
        </p:nvSpPr>
        <p:spPr bwMode="auto">
          <a:xfrm>
            <a:off x="2123567" y="215899"/>
            <a:ext cx="28463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solidFill>
                  <a:srgbClr val="FF0000"/>
                </a:solidFill>
              </a:rPr>
              <a:t>Intrinsic carriers  n</a:t>
            </a:r>
            <a:r>
              <a:rPr lang="pt-BR" altLang="pt-BR" sz="1800" b="1" baseline="-25000">
                <a:solidFill>
                  <a:srgbClr val="FF0000"/>
                </a:solidFill>
              </a:rPr>
              <a:t>i </a:t>
            </a:r>
            <a:endParaRPr lang="pt-BR" altLang="pt-BR" sz="1800" b="1">
              <a:solidFill>
                <a:srgbClr val="FF0000"/>
              </a:solidFill>
            </a:endParaRPr>
          </a:p>
          <a:p>
            <a:pPr algn="ctr" eaLnBrk="1" hangingPunct="1">
              <a:spcBef>
                <a:spcPct val="0"/>
              </a:spcBef>
              <a:buFontTx/>
              <a:buNone/>
            </a:pPr>
            <a:r>
              <a:rPr lang="pt-BR" altLang="pt-BR" sz="1800" b="1">
                <a:solidFill>
                  <a:srgbClr val="FF0000"/>
                </a:solidFill>
              </a:rPr>
              <a:t>(free e</a:t>
            </a:r>
            <a:r>
              <a:rPr lang="pt-BR" altLang="pt-BR" sz="1800" b="1" baseline="30000">
                <a:solidFill>
                  <a:srgbClr val="FF0000"/>
                </a:solidFill>
              </a:rPr>
              <a:t>-</a:t>
            </a:r>
            <a:r>
              <a:rPr lang="pt-BR" altLang="pt-BR" sz="1800" b="1">
                <a:solidFill>
                  <a:srgbClr val="FF0000"/>
                </a:solidFill>
              </a:rPr>
              <a:t> in the material)</a:t>
            </a:r>
          </a:p>
        </p:txBody>
      </p:sp>
      <p:pic>
        <p:nvPicPr>
          <p:cNvPr id="31747" name="Picture 2">
            <a:extLst>
              <a:ext uri="{FF2B5EF4-FFF2-40B4-BE49-F238E27FC236}">
                <a16:creationId xmlns:a16="http://schemas.microsoft.com/office/drawing/2014/main" id="{F7F000D7-8E69-43A1-9B78-CCF16A623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04" y="827087"/>
            <a:ext cx="5413375" cy="181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3">
            <a:extLst>
              <a:ext uri="{FF2B5EF4-FFF2-40B4-BE49-F238E27FC236}">
                <a16:creationId xmlns:a16="http://schemas.microsoft.com/office/drawing/2014/main" id="{5C376CFA-199D-496F-8723-F40413205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4217988"/>
            <a:ext cx="5375275" cy="157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9" name="TextBox 7">
            <a:extLst>
              <a:ext uri="{FF2B5EF4-FFF2-40B4-BE49-F238E27FC236}">
                <a16:creationId xmlns:a16="http://schemas.microsoft.com/office/drawing/2014/main" id="{5A34AF0A-576D-43B0-8EEB-30FB7F6E2969}"/>
              </a:ext>
            </a:extLst>
          </p:cNvPr>
          <p:cNvSpPr txBox="1">
            <a:spLocks noChangeArrowheads="1"/>
          </p:cNvSpPr>
          <p:nvPr/>
        </p:nvSpPr>
        <p:spPr bwMode="auto">
          <a:xfrm>
            <a:off x="2220914" y="3429001"/>
            <a:ext cx="4573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solidFill>
                  <a:srgbClr val="FF0000"/>
                </a:solidFill>
              </a:rPr>
              <a:t>Relative mobility factor </a:t>
            </a:r>
            <a:r>
              <a:rPr lang="el-GR" altLang="pt-BR" sz="1800" b="1">
                <a:solidFill>
                  <a:srgbClr val="FF0000"/>
                </a:solidFill>
              </a:rPr>
              <a:t>μ</a:t>
            </a:r>
            <a:r>
              <a:rPr lang="pt-BR" altLang="pt-BR" sz="1800" b="1" baseline="-25000">
                <a:solidFill>
                  <a:srgbClr val="FF0000"/>
                </a:solidFill>
              </a:rPr>
              <a:t>n </a:t>
            </a:r>
            <a:r>
              <a:rPr lang="pt-BR" altLang="pt-BR" sz="1800" b="1">
                <a:solidFill>
                  <a:srgbClr val="FF0000"/>
                </a:solidFill>
              </a:rPr>
              <a:t>(cm</a:t>
            </a:r>
            <a:r>
              <a:rPr lang="pt-BR" altLang="pt-BR" sz="1800" b="1" baseline="30000">
                <a:solidFill>
                  <a:srgbClr val="FF0000"/>
                </a:solidFill>
              </a:rPr>
              <a:t>2</a:t>
            </a:r>
            <a:r>
              <a:rPr lang="pt-BR" altLang="pt-BR" sz="1800" b="1">
                <a:solidFill>
                  <a:srgbClr val="FF0000"/>
                </a:solidFill>
              </a:rPr>
              <a:t>/V.s)</a:t>
            </a:r>
          </a:p>
          <a:p>
            <a:pPr algn="ctr" eaLnBrk="1" hangingPunct="1">
              <a:spcBef>
                <a:spcPct val="0"/>
              </a:spcBef>
              <a:buFontTx/>
              <a:buNone/>
            </a:pPr>
            <a:r>
              <a:rPr lang="pt-BR" altLang="pt-BR" sz="1800" b="1">
                <a:solidFill>
                  <a:srgbClr val="FF0000"/>
                </a:solidFill>
              </a:rPr>
              <a:t>(free e</a:t>
            </a:r>
            <a:r>
              <a:rPr lang="pt-BR" altLang="pt-BR" sz="1800" b="1" baseline="30000">
                <a:solidFill>
                  <a:srgbClr val="FF0000"/>
                </a:solidFill>
              </a:rPr>
              <a:t>-</a:t>
            </a:r>
            <a:r>
              <a:rPr lang="pt-BR" altLang="pt-BR" sz="1800" b="1">
                <a:solidFill>
                  <a:srgbClr val="FF0000"/>
                </a:solidFill>
              </a:rPr>
              <a:t> in the material)</a:t>
            </a:r>
          </a:p>
        </p:txBody>
      </p:sp>
      <p:sp>
        <p:nvSpPr>
          <p:cNvPr id="31750" name="TextBox 2">
            <a:extLst>
              <a:ext uri="{FF2B5EF4-FFF2-40B4-BE49-F238E27FC236}">
                <a16:creationId xmlns:a16="http://schemas.microsoft.com/office/drawing/2014/main" id="{8E7B8BF5-A066-49E9-B8BA-642209EBC794}"/>
              </a:ext>
            </a:extLst>
          </p:cNvPr>
          <p:cNvSpPr txBox="1">
            <a:spLocks noChangeArrowheads="1"/>
          </p:cNvSpPr>
          <p:nvPr/>
        </p:nvSpPr>
        <p:spPr bwMode="auto">
          <a:xfrm>
            <a:off x="7620000" y="3276601"/>
            <a:ext cx="304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pt-BR" sz="1800" b="1" dirty="0">
                <a:solidFill>
                  <a:srgbClr val="FF0000"/>
                </a:solidFill>
                <a:latin typeface="Calibri" panose="020F0502020204030204" pitchFamily="34" charset="0"/>
              </a:rPr>
              <a:t>μ</a:t>
            </a:r>
            <a:r>
              <a:rPr lang="pt-BR" altLang="pt-BR" sz="1800" b="1" baseline="-25000" dirty="0">
                <a:solidFill>
                  <a:srgbClr val="FF0000"/>
                </a:solidFill>
                <a:latin typeface="Calibri" panose="020F0502020204030204" pitchFamily="34" charset="0"/>
              </a:rPr>
              <a:t>n</a:t>
            </a:r>
            <a:r>
              <a:rPr lang="pt-BR" altLang="pt-BR" sz="1800" b="1" dirty="0">
                <a:solidFill>
                  <a:srgbClr val="FF0000"/>
                </a:solidFill>
                <a:latin typeface="Calibri" panose="020F0502020204030204" pitchFamily="34" charset="0"/>
              </a:rPr>
              <a:t> : </a:t>
            </a:r>
            <a:r>
              <a:rPr lang="pt-BR" altLang="pt-BR" sz="1800" b="1" dirty="0" err="1">
                <a:latin typeface="Calibri" panose="020F0502020204030204" pitchFamily="34" charset="0"/>
              </a:rPr>
              <a:t>ability</a:t>
            </a:r>
            <a:r>
              <a:rPr lang="pt-BR" altLang="pt-BR" sz="1800" b="1" dirty="0">
                <a:latin typeface="Calibri" panose="020F0502020204030204" pitchFamily="34" charset="0"/>
              </a:rPr>
              <a:t> </a:t>
            </a:r>
            <a:r>
              <a:rPr lang="pt-BR" altLang="pt-BR" sz="1800" b="1" dirty="0" err="1">
                <a:latin typeface="Calibri" panose="020F0502020204030204" pitchFamily="34" charset="0"/>
              </a:rPr>
              <a:t>of</a:t>
            </a:r>
            <a:r>
              <a:rPr lang="pt-BR" altLang="pt-BR" sz="1800" b="1" dirty="0">
                <a:latin typeface="Calibri" panose="020F0502020204030204" pitchFamily="34" charset="0"/>
              </a:rPr>
              <a:t> </a:t>
            </a:r>
            <a:r>
              <a:rPr lang="pt-BR" altLang="pt-BR" sz="1800" b="1" dirty="0" err="1">
                <a:latin typeface="Calibri" panose="020F0502020204030204" pitchFamily="34" charset="0"/>
              </a:rPr>
              <a:t>the</a:t>
            </a:r>
            <a:r>
              <a:rPr lang="pt-BR" altLang="pt-BR" sz="1800" b="1" dirty="0">
                <a:latin typeface="Calibri" panose="020F0502020204030204" pitchFamily="34" charset="0"/>
              </a:rPr>
              <a:t> </a:t>
            </a:r>
            <a:r>
              <a:rPr lang="pt-BR" altLang="pt-BR" sz="1800" b="1" dirty="0" err="1">
                <a:latin typeface="Calibri" panose="020F0502020204030204" pitchFamily="34" charset="0"/>
              </a:rPr>
              <a:t>free</a:t>
            </a:r>
            <a:r>
              <a:rPr lang="pt-BR" altLang="pt-BR" sz="1800" b="1" dirty="0">
                <a:latin typeface="Calibri" panose="020F0502020204030204" pitchFamily="34" charset="0"/>
              </a:rPr>
              <a:t> </a:t>
            </a:r>
            <a:r>
              <a:rPr lang="pt-BR" altLang="pt-BR" sz="1800" b="1" dirty="0" err="1">
                <a:latin typeface="Calibri" panose="020F0502020204030204" pitchFamily="34" charset="0"/>
              </a:rPr>
              <a:t>carriers</a:t>
            </a:r>
            <a:r>
              <a:rPr lang="pt-BR" altLang="pt-BR" sz="1800" b="1" dirty="0">
                <a:latin typeface="Calibri" panose="020F0502020204030204" pitchFamily="34" charset="0"/>
              </a:rPr>
              <a:t> </a:t>
            </a:r>
            <a:r>
              <a:rPr lang="pt-BR" altLang="pt-BR" sz="1800" b="1" dirty="0" err="1">
                <a:latin typeface="Calibri" panose="020F0502020204030204" pitchFamily="34" charset="0"/>
              </a:rPr>
              <a:t>to</a:t>
            </a:r>
            <a:r>
              <a:rPr lang="pt-BR" altLang="pt-BR" sz="1800" b="1" dirty="0">
                <a:latin typeface="Calibri" panose="020F0502020204030204" pitchFamily="34" charset="0"/>
              </a:rPr>
              <a:t> move </a:t>
            </a:r>
            <a:r>
              <a:rPr lang="pt-BR" altLang="pt-BR" sz="1800" b="1" dirty="0" err="1">
                <a:latin typeface="Calibri" panose="020F0502020204030204" pitchFamily="34" charset="0"/>
              </a:rPr>
              <a:t>throughtout</a:t>
            </a:r>
            <a:r>
              <a:rPr lang="pt-BR" altLang="pt-BR" sz="1800" b="1" dirty="0">
                <a:latin typeface="Calibri" panose="020F0502020204030204" pitchFamily="34" charset="0"/>
              </a:rPr>
              <a:t> </a:t>
            </a:r>
            <a:r>
              <a:rPr lang="pt-BR" altLang="pt-BR" sz="1800" b="1" dirty="0" err="1">
                <a:latin typeface="Calibri" panose="020F0502020204030204" pitchFamily="34" charset="0"/>
              </a:rPr>
              <a:t>the</a:t>
            </a:r>
            <a:r>
              <a:rPr lang="pt-BR" altLang="pt-BR" sz="1800" b="1" dirty="0">
                <a:latin typeface="Calibri" panose="020F0502020204030204" pitchFamily="34" charset="0"/>
              </a:rPr>
              <a:t> material.</a:t>
            </a:r>
          </a:p>
        </p:txBody>
      </p:sp>
      <p:cxnSp>
        <p:nvCxnSpPr>
          <p:cNvPr id="5" name="Straight Arrow Connector 4">
            <a:extLst>
              <a:ext uri="{FF2B5EF4-FFF2-40B4-BE49-F238E27FC236}">
                <a16:creationId xmlns:a16="http://schemas.microsoft.com/office/drawing/2014/main" id="{67A775A3-0F17-4714-A2F2-43F5E5B022BD}"/>
              </a:ext>
            </a:extLst>
          </p:cNvPr>
          <p:cNvCxnSpPr/>
          <p:nvPr/>
        </p:nvCxnSpPr>
        <p:spPr>
          <a:xfrm flipH="1">
            <a:off x="6400800" y="3429000"/>
            <a:ext cx="1085850" cy="7889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59F4D69B-B4DB-4B9E-B0D0-29460553C9C3}"/>
              </a:ext>
            </a:extLst>
          </p:cNvPr>
          <p:cNvSpPr txBox="1"/>
          <p:nvPr/>
        </p:nvSpPr>
        <p:spPr>
          <a:xfrm>
            <a:off x="6593746" y="780059"/>
            <a:ext cx="4874004" cy="1477328"/>
          </a:xfrm>
          <a:prstGeom prst="rect">
            <a:avLst/>
          </a:prstGeom>
          <a:noFill/>
        </p:spPr>
        <p:txBody>
          <a:bodyPr wrap="square" rtlCol="0">
            <a:spAutoFit/>
          </a:bodyPr>
          <a:lstStyle/>
          <a:p>
            <a:r>
              <a:rPr lang="pt-BR" b="1" dirty="0" err="1">
                <a:solidFill>
                  <a:srgbClr val="FF0000"/>
                </a:solidFill>
              </a:rPr>
              <a:t>Intrinsic</a:t>
            </a:r>
            <a:r>
              <a:rPr lang="pt-BR" dirty="0"/>
              <a:t>: </a:t>
            </a:r>
            <a:r>
              <a:rPr lang="pt-BR" dirty="0" err="1"/>
              <a:t>means</a:t>
            </a:r>
            <a:r>
              <a:rPr lang="pt-BR" dirty="0"/>
              <a:t> </a:t>
            </a:r>
            <a:r>
              <a:rPr lang="pt-BR" dirty="0" err="1"/>
              <a:t>any</a:t>
            </a:r>
            <a:r>
              <a:rPr lang="pt-BR" dirty="0"/>
              <a:t> semicondutor material </a:t>
            </a:r>
            <a:r>
              <a:rPr lang="pt-BR" dirty="0" err="1"/>
              <a:t>that</a:t>
            </a:r>
            <a:r>
              <a:rPr lang="pt-BR" dirty="0"/>
              <a:t> </a:t>
            </a:r>
            <a:r>
              <a:rPr lang="pt-BR" dirty="0" err="1"/>
              <a:t>has</a:t>
            </a:r>
            <a:r>
              <a:rPr lang="pt-BR" dirty="0"/>
              <a:t> </a:t>
            </a:r>
            <a:r>
              <a:rPr lang="pt-BR" dirty="0" err="1"/>
              <a:t>beden</a:t>
            </a:r>
            <a:r>
              <a:rPr lang="pt-BR" dirty="0"/>
              <a:t> </a:t>
            </a:r>
            <a:r>
              <a:rPr lang="pt-BR" dirty="0" err="1"/>
              <a:t>carefully</a:t>
            </a:r>
            <a:r>
              <a:rPr lang="pt-BR" dirty="0"/>
              <a:t> </a:t>
            </a:r>
            <a:r>
              <a:rPr lang="pt-BR" dirty="0" err="1"/>
              <a:t>refined</a:t>
            </a:r>
            <a:r>
              <a:rPr lang="pt-BR" dirty="0"/>
              <a:t> </a:t>
            </a:r>
            <a:r>
              <a:rPr lang="pt-BR" dirty="0" err="1"/>
              <a:t>to</a:t>
            </a:r>
            <a:r>
              <a:rPr lang="pt-BR" dirty="0"/>
              <a:t> </a:t>
            </a:r>
            <a:r>
              <a:rPr lang="pt-BR" dirty="0" err="1"/>
              <a:t>reduce</a:t>
            </a:r>
            <a:r>
              <a:rPr lang="pt-BR" dirty="0"/>
              <a:t> </a:t>
            </a:r>
            <a:r>
              <a:rPr lang="pt-BR" dirty="0" err="1"/>
              <a:t>the</a:t>
            </a:r>
            <a:r>
              <a:rPr lang="pt-BR" dirty="0"/>
              <a:t> </a:t>
            </a:r>
            <a:r>
              <a:rPr lang="pt-BR" dirty="0" err="1"/>
              <a:t>numbero</a:t>
            </a:r>
            <a:r>
              <a:rPr lang="pt-BR" dirty="0"/>
              <a:t> </a:t>
            </a:r>
            <a:r>
              <a:rPr lang="pt-BR" dirty="0" err="1"/>
              <a:t>of</a:t>
            </a:r>
            <a:r>
              <a:rPr lang="pt-BR" dirty="0"/>
              <a:t> </a:t>
            </a:r>
            <a:r>
              <a:rPr lang="pt-BR" dirty="0" err="1"/>
              <a:t>impurities</a:t>
            </a:r>
            <a:r>
              <a:rPr lang="pt-BR" dirty="0"/>
              <a:t> </a:t>
            </a:r>
            <a:r>
              <a:rPr lang="pt-BR" dirty="0" err="1"/>
              <a:t>to</a:t>
            </a:r>
            <a:r>
              <a:rPr lang="pt-BR" dirty="0"/>
              <a:t> a </a:t>
            </a:r>
            <a:r>
              <a:rPr lang="pt-BR" dirty="0" err="1"/>
              <a:t>very</a:t>
            </a:r>
            <a:r>
              <a:rPr lang="pt-BR" dirty="0"/>
              <a:t> </a:t>
            </a:r>
            <a:r>
              <a:rPr lang="pt-BR" dirty="0" err="1"/>
              <a:t>low</a:t>
            </a:r>
            <a:r>
              <a:rPr lang="pt-BR" dirty="0"/>
              <a:t> </a:t>
            </a:r>
            <a:r>
              <a:rPr lang="pt-BR" dirty="0" err="1"/>
              <a:t>level</a:t>
            </a:r>
            <a:r>
              <a:rPr lang="pt-BR" dirty="0"/>
              <a:t>. </a:t>
            </a:r>
          </a:p>
          <a:p>
            <a:r>
              <a:rPr lang="pt-BR" u="sng" dirty="0"/>
              <a:t>Note</a:t>
            </a:r>
            <a:r>
              <a:rPr lang="pt-BR" dirty="0"/>
              <a:t>: </a:t>
            </a:r>
            <a:r>
              <a:rPr lang="pt-BR" dirty="0" err="1"/>
              <a:t>impurity</a:t>
            </a:r>
            <a:r>
              <a:rPr lang="pt-BR" dirty="0"/>
              <a:t> </a:t>
            </a:r>
            <a:r>
              <a:rPr lang="pt-BR" dirty="0" err="1"/>
              <a:t>levels</a:t>
            </a:r>
            <a:r>
              <a:rPr lang="pt-BR" dirty="0"/>
              <a:t> </a:t>
            </a:r>
            <a:r>
              <a:rPr lang="pt-BR" dirty="0" err="1"/>
              <a:t>of</a:t>
            </a:r>
            <a:r>
              <a:rPr lang="pt-BR" dirty="0"/>
              <a:t> 1 </a:t>
            </a:r>
            <a:r>
              <a:rPr lang="pt-BR" dirty="0" err="1"/>
              <a:t>part</a:t>
            </a:r>
            <a:r>
              <a:rPr lang="pt-BR" dirty="0"/>
              <a:t> in 10 </a:t>
            </a:r>
            <a:r>
              <a:rPr lang="pt-BR" dirty="0" err="1"/>
              <a:t>billion</a:t>
            </a:r>
            <a:r>
              <a:rPr lang="pt-BR" dirty="0"/>
              <a:t> are common </a:t>
            </a:r>
            <a:r>
              <a:rPr lang="pt-BR" dirty="0" err="1"/>
              <a:t>today</a:t>
            </a:r>
            <a:r>
              <a:rPr lang="pt-BR" dirty="0"/>
              <a:t>. </a:t>
            </a:r>
          </a:p>
        </p:txBody>
      </p:sp>
    </p:spTree>
    <p:extLst>
      <p:ext uri="{BB962C8B-B14F-4D97-AF65-F5344CB8AC3E}">
        <p14:creationId xmlns:p14="http://schemas.microsoft.com/office/powerpoint/2010/main" val="87924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a:extLst>
              <a:ext uri="{FF2B5EF4-FFF2-40B4-BE49-F238E27FC236}">
                <a16:creationId xmlns:a16="http://schemas.microsoft.com/office/drawing/2014/main" id="{F89AB925-8D8F-408A-A39F-F85EFB2D1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434008"/>
            <a:ext cx="3408363" cy="179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1" name="TextBox 16">
            <a:extLst>
              <a:ext uri="{FF2B5EF4-FFF2-40B4-BE49-F238E27FC236}">
                <a16:creationId xmlns:a16="http://schemas.microsoft.com/office/drawing/2014/main" id="{93CBE12E-B69D-48AC-8E8D-62DF3CBE0ADD}"/>
              </a:ext>
            </a:extLst>
          </p:cNvPr>
          <p:cNvSpPr txBox="1">
            <a:spLocks noChangeArrowheads="1"/>
          </p:cNvSpPr>
          <p:nvPr/>
        </p:nvSpPr>
        <p:spPr bwMode="auto">
          <a:xfrm>
            <a:off x="3695700" y="5844208"/>
            <a:ext cx="5041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solidFill>
                  <a:srgbClr val="FF0000"/>
                </a:solidFill>
                <a:latin typeface="Calibri" panose="020F0502020204030204" pitchFamily="34" charset="0"/>
              </a:rPr>
              <a:t>Bandas de valência e de condução de um isolante, </a:t>
            </a:r>
          </a:p>
          <a:p>
            <a:pPr algn="ctr" eaLnBrk="1" hangingPunct="1">
              <a:spcBef>
                <a:spcPct val="0"/>
              </a:spcBef>
              <a:buFontTx/>
              <a:buNone/>
            </a:pPr>
            <a:r>
              <a:rPr lang="pt-BR" altLang="pt-BR" sz="1800" b="1">
                <a:solidFill>
                  <a:srgbClr val="FF0000"/>
                </a:solidFill>
                <a:latin typeface="Calibri" panose="020F0502020204030204" pitchFamily="34" charset="0"/>
              </a:rPr>
              <a:t>um semicondutor e um condutor</a:t>
            </a:r>
          </a:p>
        </p:txBody>
      </p:sp>
      <p:pic>
        <p:nvPicPr>
          <p:cNvPr id="32772" name="Picture 8">
            <a:extLst>
              <a:ext uri="{FF2B5EF4-FFF2-40B4-BE49-F238E27FC236}">
                <a16:creationId xmlns:a16="http://schemas.microsoft.com/office/drawing/2014/main" id="{2C115277-2B4C-4C3D-AD24-51DFD0C0A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2491408"/>
            <a:ext cx="768667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3" name="TextBox 18">
            <a:extLst>
              <a:ext uri="{FF2B5EF4-FFF2-40B4-BE49-F238E27FC236}">
                <a16:creationId xmlns:a16="http://schemas.microsoft.com/office/drawing/2014/main" id="{27A0AC49-671D-493F-AD6A-D19B99E13E02}"/>
              </a:ext>
            </a:extLst>
          </p:cNvPr>
          <p:cNvSpPr txBox="1">
            <a:spLocks noChangeArrowheads="1"/>
          </p:cNvSpPr>
          <p:nvPr/>
        </p:nvSpPr>
        <p:spPr bwMode="auto">
          <a:xfrm>
            <a:off x="1842053" y="2229470"/>
            <a:ext cx="38961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dirty="0">
                <a:solidFill>
                  <a:srgbClr val="FF0000"/>
                </a:solidFill>
                <a:latin typeface="Calibri" panose="020F0502020204030204" pitchFamily="34" charset="0"/>
              </a:rPr>
              <a:t>níveis específicos discretos de energia</a:t>
            </a:r>
          </a:p>
        </p:txBody>
      </p:sp>
      <p:pic>
        <p:nvPicPr>
          <p:cNvPr id="32774" name="Picture 6">
            <a:extLst>
              <a:ext uri="{FF2B5EF4-FFF2-40B4-BE49-F238E27FC236}">
                <a16:creationId xmlns:a16="http://schemas.microsoft.com/office/drawing/2014/main" id="{98D4103C-16F2-4F36-A237-C3CE03997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35596"/>
            <a:ext cx="21145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5" name="Picture 7">
            <a:extLst>
              <a:ext uri="{FF2B5EF4-FFF2-40B4-BE49-F238E27FC236}">
                <a16:creationId xmlns:a16="http://schemas.microsoft.com/office/drawing/2014/main" id="{A690B477-DC5E-4C8F-AC6B-823CAC8541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8975" y="1340471"/>
            <a:ext cx="20574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a:extLst>
              <a:ext uri="{FF2B5EF4-FFF2-40B4-BE49-F238E27FC236}">
                <a16:creationId xmlns:a16="http://schemas.microsoft.com/office/drawing/2014/main" id="{3632D3B9-5EB7-40E3-939F-513FBFB2C0EA}"/>
              </a:ext>
            </a:extLst>
          </p:cNvPr>
          <p:cNvCxnSpPr/>
          <p:nvPr/>
        </p:nvCxnSpPr>
        <p:spPr>
          <a:xfrm>
            <a:off x="6216650" y="680071"/>
            <a:ext cx="0" cy="1354137"/>
          </a:xfrm>
          <a:prstGeom prst="line">
            <a:avLst/>
          </a:prstGeom>
          <a:ln w="57150">
            <a:solidFill>
              <a:srgbClr val="FFC00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037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7">
            <a:extLst>
              <a:ext uri="{FF2B5EF4-FFF2-40B4-BE49-F238E27FC236}">
                <a16:creationId xmlns:a16="http://schemas.microsoft.com/office/drawing/2014/main" id="{81858FBB-86AC-4396-814E-490582673B29}"/>
              </a:ext>
            </a:extLst>
          </p:cNvPr>
          <p:cNvSpPr txBox="1">
            <a:spLocks noChangeArrowheads="1"/>
          </p:cNvSpPr>
          <p:nvPr/>
        </p:nvSpPr>
        <p:spPr bwMode="auto">
          <a:xfrm>
            <a:off x="2049464" y="4569851"/>
            <a:ext cx="3436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dirty="0">
                <a:solidFill>
                  <a:srgbClr val="FF0000"/>
                </a:solidFill>
                <a:latin typeface="Calibri" panose="020F0502020204030204" pitchFamily="34" charset="0"/>
              </a:rPr>
              <a:t>Sb (</a:t>
            </a:r>
            <a:r>
              <a:rPr lang="pt-BR" altLang="pt-BR" sz="1800" b="1" dirty="0" err="1">
                <a:solidFill>
                  <a:srgbClr val="FF0000"/>
                </a:solidFill>
                <a:latin typeface="Calibri" panose="020F0502020204030204" pitchFamily="34" charset="0"/>
              </a:rPr>
              <a:t>or</a:t>
            </a:r>
            <a:r>
              <a:rPr lang="pt-BR" altLang="pt-BR" sz="1800" b="1" dirty="0">
                <a:solidFill>
                  <a:srgbClr val="FF0000"/>
                </a:solidFill>
                <a:latin typeface="Calibri" panose="020F0502020204030204" pitchFamily="34" charset="0"/>
              </a:rPr>
              <a:t> Ar, P)</a:t>
            </a:r>
            <a:endParaRPr lang="pt-BR" altLang="pt-BR" sz="1800" dirty="0">
              <a:latin typeface="Calibri" panose="020F0502020204030204" pitchFamily="34" charset="0"/>
            </a:endParaRPr>
          </a:p>
          <a:p>
            <a:pPr algn="ctr" eaLnBrk="1" hangingPunct="1">
              <a:spcBef>
                <a:spcPct val="0"/>
              </a:spcBef>
              <a:buFontTx/>
              <a:buNone/>
            </a:pPr>
            <a:r>
              <a:rPr lang="pt-BR" altLang="pt-BR" sz="1800" b="1" dirty="0" err="1">
                <a:solidFill>
                  <a:srgbClr val="FF0000"/>
                </a:solidFill>
                <a:latin typeface="Calibri" panose="020F0502020204030204" pitchFamily="34" charset="0"/>
              </a:rPr>
              <a:t>imputurity</a:t>
            </a:r>
            <a:r>
              <a:rPr lang="pt-BR" altLang="pt-BR" sz="1800" b="1" dirty="0">
                <a:solidFill>
                  <a:srgbClr val="FF0000"/>
                </a:solidFill>
                <a:latin typeface="Calibri" panose="020F0502020204030204" pitchFamily="34" charset="0"/>
              </a:rPr>
              <a:t> in </a:t>
            </a:r>
            <a:r>
              <a:rPr lang="pt-BR" altLang="pt-BR" sz="1800" b="1" dirty="0">
                <a:solidFill>
                  <a:srgbClr val="FF0000"/>
                </a:solidFill>
                <a:highlight>
                  <a:srgbClr val="FFFF00"/>
                </a:highlight>
                <a:latin typeface="Calibri" panose="020F0502020204030204" pitchFamily="34" charset="0"/>
              </a:rPr>
              <a:t>n-</a:t>
            </a:r>
            <a:r>
              <a:rPr lang="pt-BR" altLang="pt-BR" sz="1800" b="1" dirty="0" err="1">
                <a:solidFill>
                  <a:srgbClr val="FF0000"/>
                </a:solidFill>
                <a:highlight>
                  <a:srgbClr val="FFFF00"/>
                </a:highlight>
                <a:latin typeface="Calibri" panose="020F0502020204030204" pitchFamily="34" charset="0"/>
              </a:rPr>
              <a:t>type</a:t>
            </a:r>
            <a:r>
              <a:rPr lang="pt-BR" altLang="pt-BR" sz="1800" b="1" dirty="0">
                <a:solidFill>
                  <a:srgbClr val="FF0000"/>
                </a:solidFill>
                <a:highlight>
                  <a:srgbClr val="FFFF00"/>
                </a:highlight>
                <a:latin typeface="Calibri" panose="020F0502020204030204" pitchFamily="34" charset="0"/>
              </a:rPr>
              <a:t> material</a:t>
            </a:r>
          </a:p>
        </p:txBody>
      </p:sp>
      <p:pic>
        <p:nvPicPr>
          <p:cNvPr id="33795" name="Picture 2">
            <a:extLst>
              <a:ext uri="{FF2B5EF4-FFF2-40B4-BE49-F238E27FC236}">
                <a16:creationId xmlns:a16="http://schemas.microsoft.com/office/drawing/2014/main" id="{962BFB09-CA81-4E7F-A20A-D69209F41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88" y="1956826"/>
            <a:ext cx="2786062" cy="2614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6" name="TextBox 6">
            <a:extLst>
              <a:ext uri="{FF2B5EF4-FFF2-40B4-BE49-F238E27FC236}">
                <a16:creationId xmlns:a16="http://schemas.microsoft.com/office/drawing/2014/main" id="{86044A07-3FA7-4CAB-89FC-C4AED2C25010}"/>
              </a:ext>
            </a:extLst>
          </p:cNvPr>
          <p:cNvSpPr txBox="1">
            <a:spLocks noChangeArrowheads="1"/>
          </p:cNvSpPr>
          <p:nvPr/>
        </p:nvSpPr>
        <p:spPr bwMode="auto">
          <a:xfrm>
            <a:off x="6850064" y="4569851"/>
            <a:ext cx="3436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dirty="0">
                <a:solidFill>
                  <a:srgbClr val="FF0000"/>
                </a:solidFill>
                <a:latin typeface="Calibri" panose="020F0502020204030204" pitchFamily="34" charset="0"/>
              </a:rPr>
              <a:t>B (</a:t>
            </a:r>
            <a:r>
              <a:rPr lang="pt-BR" altLang="pt-BR" sz="1800" b="1" dirty="0" err="1">
                <a:solidFill>
                  <a:srgbClr val="FF0000"/>
                </a:solidFill>
                <a:latin typeface="Calibri" panose="020F0502020204030204" pitchFamily="34" charset="0"/>
              </a:rPr>
              <a:t>or</a:t>
            </a:r>
            <a:r>
              <a:rPr lang="pt-BR" altLang="pt-BR" sz="1800" b="1" dirty="0">
                <a:solidFill>
                  <a:srgbClr val="FF0000"/>
                </a:solidFill>
                <a:latin typeface="Calibri" panose="020F0502020204030204" pitchFamily="34" charset="0"/>
              </a:rPr>
              <a:t> Ga, In) </a:t>
            </a:r>
          </a:p>
          <a:p>
            <a:pPr algn="ctr" eaLnBrk="1" hangingPunct="1">
              <a:spcBef>
                <a:spcPct val="0"/>
              </a:spcBef>
              <a:buFontTx/>
              <a:buNone/>
            </a:pPr>
            <a:r>
              <a:rPr lang="pt-BR" altLang="pt-BR" sz="1800" b="1" dirty="0" err="1">
                <a:solidFill>
                  <a:srgbClr val="FF0000"/>
                </a:solidFill>
                <a:latin typeface="Calibri" panose="020F0502020204030204" pitchFamily="34" charset="0"/>
              </a:rPr>
              <a:t>imputurity</a:t>
            </a:r>
            <a:r>
              <a:rPr lang="pt-BR" altLang="pt-BR" sz="1800" b="1" dirty="0">
                <a:solidFill>
                  <a:srgbClr val="FF0000"/>
                </a:solidFill>
                <a:latin typeface="Calibri" panose="020F0502020204030204" pitchFamily="34" charset="0"/>
              </a:rPr>
              <a:t> in </a:t>
            </a:r>
            <a:r>
              <a:rPr lang="pt-BR" altLang="pt-BR" sz="1800" b="1" dirty="0">
                <a:solidFill>
                  <a:srgbClr val="FF0000"/>
                </a:solidFill>
                <a:highlight>
                  <a:srgbClr val="FFFF00"/>
                </a:highlight>
                <a:latin typeface="Calibri" panose="020F0502020204030204" pitchFamily="34" charset="0"/>
              </a:rPr>
              <a:t>p-</a:t>
            </a:r>
            <a:r>
              <a:rPr lang="pt-BR" altLang="pt-BR" sz="1800" b="1" dirty="0" err="1">
                <a:solidFill>
                  <a:srgbClr val="FF0000"/>
                </a:solidFill>
                <a:highlight>
                  <a:srgbClr val="FFFF00"/>
                </a:highlight>
                <a:latin typeface="Calibri" panose="020F0502020204030204" pitchFamily="34" charset="0"/>
              </a:rPr>
              <a:t>type</a:t>
            </a:r>
            <a:r>
              <a:rPr lang="pt-BR" altLang="pt-BR" sz="1800" b="1" dirty="0">
                <a:solidFill>
                  <a:srgbClr val="FF0000"/>
                </a:solidFill>
                <a:highlight>
                  <a:srgbClr val="FFFF00"/>
                </a:highlight>
                <a:latin typeface="Calibri" panose="020F0502020204030204" pitchFamily="34" charset="0"/>
              </a:rPr>
              <a:t> material</a:t>
            </a:r>
            <a:endParaRPr lang="pt-BR" altLang="pt-BR" sz="1800" dirty="0">
              <a:highlight>
                <a:srgbClr val="FFFF00"/>
              </a:highlight>
              <a:latin typeface="Calibri" panose="020F0502020204030204" pitchFamily="34" charset="0"/>
            </a:endParaRPr>
          </a:p>
        </p:txBody>
      </p:sp>
      <p:pic>
        <p:nvPicPr>
          <p:cNvPr id="33798" name="Picture 5">
            <a:extLst>
              <a:ext uri="{FF2B5EF4-FFF2-40B4-BE49-F238E27FC236}">
                <a16:creationId xmlns:a16="http://schemas.microsoft.com/office/drawing/2014/main" id="{B1474D9D-1A35-4235-8410-8E2987927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6" y="2025088"/>
            <a:ext cx="2511425" cy="250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9" name="TextBox 7">
            <a:extLst>
              <a:ext uri="{FF2B5EF4-FFF2-40B4-BE49-F238E27FC236}">
                <a16:creationId xmlns:a16="http://schemas.microsoft.com/office/drawing/2014/main" id="{324296F6-2522-450C-B172-D0E4F099BD89}"/>
              </a:ext>
            </a:extLst>
          </p:cNvPr>
          <p:cNvSpPr txBox="1">
            <a:spLocks noChangeArrowheads="1"/>
          </p:cNvSpPr>
          <p:nvPr/>
        </p:nvSpPr>
        <p:spPr bwMode="auto">
          <a:xfrm>
            <a:off x="1394221" y="382847"/>
            <a:ext cx="98171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pt-BR" altLang="pt-BR" sz="1800" b="1" dirty="0" err="1">
                <a:solidFill>
                  <a:srgbClr val="FF0000"/>
                </a:solidFill>
                <a:latin typeface="Calibri" panose="020F0502020204030204" pitchFamily="34" charset="0"/>
              </a:rPr>
              <a:t>Impurity</a:t>
            </a:r>
            <a:r>
              <a:rPr lang="pt-BR" altLang="pt-BR" sz="1800" dirty="0">
                <a:latin typeface="Calibri" panose="020F0502020204030204" pitchFamily="34" charset="0"/>
              </a:rPr>
              <a:t>: At </a:t>
            </a:r>
            <a:r>
              <a:rPr lang="pt-BR" altLang="pt-BR" sz="1800" dirty="0" err="1">
                <a:latin typeface="Calibri" panose="020F0502020204030204" pitchFamily="34" charset="0"/>
              </a:rPr>
              <a:t>room</a:t>
            </a:r>
            <a:r>
              <a:rPr lang="pt-BR" altLang="pt-BR" sz="1800" dirty="0">
                <a:latin typeface="Calibri" panose="020F0502020204030204" pitchFamily="34" charset="0"/>
              </a:rPr>
              <a:t> </a:t>
            </a:r>
            <a:r>
              <a:rPr lang="pt-BR" altLang="pt-BR" sz="1800" dirty="0" err="1">
                <a:latin typeface="Calibri" panose="020F0502020204030204" pitchFamily="34" charset="0"/>
              </a:rPr>
              <a:t>termperature</a:t>
            </a:r>
            <a:r>
              <a:rPr lang="pt-BR" altLang="pt-BR" sz="1800" dirty="0">
                <a:latin typeface="Calibri" panose="020F0502020204030204" pitchFamily="34" charset="0"/>
              </a:rPr>
              <a:t> in </a:t>
            </a:r>
            <a:r>
              <a:rPr lang="pt-BR" altLang="pt-BR" sz="1800" dirty="0" err="1">
                <a:latin typeface="Calibri" panose="020F0502020204030204" pitchFamily="34" charset="0"/>
              </a:rPr>
              <a:t>an</a:t>
            </a:r>
            <a:r>
              <a:rPr lang="pt-BR" altLang="pt-BR" sz="1800" dirty="0">
                <a:latin typeface="Calibri" panose="020F0502020204030204" pitchFamily="34" charset="0"/>
              </a:rPr>
              <a:t> </a:t>
            </a:r>
            <a:r>
              <a:rPr lang="pt-BR" altLang="pt-BR" sz="1800" dirty="0" err="1">
                <a:latin typeface="Calibri" panose="020F0502020204030204" pitchFamily="34" charset="0"/>
              </a:rPr>
              <a:t>intrinsic</a:t>
            </a:r>
            <a:r>
              <a:rPr lang="pt-BR" altLang="pt-BR" sz="1800" dirty="0">
                <a:latin typeface="Calibri" panose="020F0502020204030204" pitchFamily="34" charset="0"/>
              </a:rPr>
              <a:t> Si </a:t>
            </a:r>
            <a:r>
              <a:rPr lang="pt-BR" altLang="pt-BR" sz="1800" dirty="0" err="1">
                <a:latin typeface="Calibri" panose="020F0502020204030204" pitchFamily="34" charset="0"/>
              </a:rPr>
              <a:t>there</a:t>
            </a:r>
            <a:r>
              <a:rPr lang="pt-BR" altLang="pt-BR" sz="1800" dirty="0">
                <a:latin typeface="Calibri" panose="020F0502020204030204" pitchFamily="34" charset="0"/>
              </a:rPr>
              <a:t> </a:t>
            </a:r>
            <a:r>
              <a:rPr lang="pt-BR" altLang="pt-BR" sz="1800" dirty="0" err="1">
                <a:latin typeface="Calibri" panose="020F0502020204030204" pitchFamily="34" charset="0"/>
              </a:rPr>
              <a:t>is</a:t>
            </a:r>
            <a:r>
              <a:rPr lang="pt-BR" altLang="pt-BR" sz="1800" dirty="0">
                <a:latin typeface="Calibri" panose="020F0502020204030204" pitchFamily="34" charset="0"/>
              </a:rPr>
              <a:t> </a:t>
            </a:r>
            <a:r>
              <a:rPr lang="pt-BR" altLang="pt-BR" sz="1800" dirty="0" err="1">
                <a:latin typeface="Calibri" panose="020F0502020204030204" pitchFamily="34" charset="0"/>
              </a:rPr>
              <a:t>about</a:t>
            </a:r>
            <a:r>
              <a:rPr lang="pt-BR" altLang="pt-BR" sz="1800" dirty="0">
                <a:latin typeface="Calibri" panose="020F0502020204030204" pitchFamily="34" charset="0"/>
              </a:rPr>
              <a:t> </a:t>
            </a:r>
            <a:r>
              <a:rPr lang="pt-BR" altLang="pt-BR" sz="1800" dirty="0" err="1">
                <a:latin typeface="Calibri" panose="020F0502020204030204" pitchFamily="34" charset="0"/>
              </a:rPr>
              <a:t>one</a:t>
            </a:r>
            <a:r>
              <a:rPr lang="pt-BR" altLang="pt-BR" sz="1800" dirty="0">
                <a:latin typeface="Calibri" panose="020F0502020204030204" pitchFamily="34" charset="0"/>
              </a:rPr>
              <a:t> </a:t>
            </a:r>
            <a:r>
              <a:rPr lang="pt-BR" altLang="pt-BR" sz="1800" dirty="0" err="1">
                <a:latin typeface="Calibri" panose="020F0502020204030204" pitchFamily="34" charset="0"/>
              </a:rPr>
              <a:t>free</a:t>
            </a:r>
            <a:r>
              <a:rPr lang="pt-BR" altLang="pt-BR" sz="1800" dirty="0">
                <a:latin typeface="Calibri" panose="020F0502020204030204" pitchFamily="34" charset="0"/>
              </a:rPr>
              <a:t> </a:t>
            </a:r>
            <a:r>
              <a:rPr lang="pt-BR" altLang="pt-BR" sz="1800" dirty="0" err="1">
                <a:latin typeface="Calibri" panose="020F0502020204030204" pitchFamily="34" charset="0"/>
              </a:rPr>
              <a:t>eletron</a:t>
            </a:r>
            <a:r>
              <a:rPr lang="pt-BR" altLang="pt-BR" sz="1800" dirty="0">
                <a:latin typeface="Calibri" panose="020F0502020204030204" pitchFamily="34" charset="0"/>
              </a:rPr>
              <a:t> for </a:t>
            </a:r>
            <a:r>
              <a:rPr lang="pt-BR" altLang="pt-BR" sz="1800" dirty="0" err="1">
                <a:latin typeface="Calibri" panose="020F0502020204030204" pitchFamily="34" charset="0"/>
              </a:rPr>
              <a:t>every</a:t>
            </a:r>
            <a:r>
              <a:rPr lang="pt-BR" altLang="pt-BR" sz="1800" dirty="0">
                <a:latin typeface="Calibri" panose="020F0502020204030204" pitchFamily="34" charset="0"/>
              </a:rPr>
              <a:t> 10</a:t>
            </a:r>
            <a:r>
              <a:rPr lang="pt-BR" altLang="pt-BR" sz="1800" baseline="30000" dirty="0">
                <a:latin typeface="Calibri" panose="020F0502020204030204" pitchFamily="34" charset="0"/>
              </a:rPr>
              <a:t>12</a:t>
            </a:r>
            <a:r>
              <a:rPr lang="pt-BR" altLang="pt-BR" sz="1800" dirty="0">
                <a:latin typeface="Calibri" panose="020F0502020204030204" pitchFamily="34" charset="0"/>
              </a:rPr>
              <a:t> </a:t>
            </a:r>
            <a:r>
              <a:rPr lang="pt-BR" altLang="pt-BR" sz="1800" dirty="0" err="1">
                <a:latin typeface="Calibri" panose="020F0502020204030204" pitchFamily="34" charset="0"/>
              </a:rPr>
              <a:t>atoms</a:t>
            </a:r>
            <a:r>
              <a:rPr lang="pt-BR" altLang="pt-BR" sz="1800" dirty="0">
                <a:latin typeface="Calibri" panose="020F0502020204030204" pitchFamily="34" charset="0"/>
              </a:rPr>
              <a:t>. The </a:t>
            </a:r>
            <a:r>
              <a:rPr lang="pt-BR" altLang="pt-BR" sz="1800" dirty="0" err="1">
                <a:latin typeface="Calibri" panose="020F0502020204030204" pitchFamily="34" charset="0"/>
              </a:rPr>
              <a:t>dosage</a:t>
            </a:r>
            <a:r>
              <a:rPr lang="pt-BR" altLang="pt-BR" sz="1800" dirty="0">
                <a:latin typeface="Calibri" panose="020F0502020204030204" pitchFamily="34" charset="0"/>
              </a:rPr>
              <a:t> </a:t>
            </a:r>
            <a:r>
              <a:rPr lang="pt-BR" altLang="pt-BR" sz="1800" dirty="0" err="1">
                <a:latin typeface="Calibri" panose="020F0502020204030204" pitchFamily="34" charset="0"/>
              </a:rPr>
              <a:t>level</a:t>
            </a:r>
            <a:r>
              <a:rPr lang="pt-BR" altLang="pt-BR" sz="1800" dirty="0">
                <a:latin typeface="Calibri" panose="020F0502020204030204" pitchFamily="34" charset="0"/>
              </a:rPr>
              <a:t> </a:t>
            </a:r>
            <a:r>
              <a:rPr lang="pt-BR" altLang="pt-BR" sz="1800" dirty="0" err="1">
                <a:latin typeface="Calibri" panose="020F0502020204030204" pitchFamily="34" charset="0"/>
              </a:rPr>
              <a:t>is</a:t>
            </a:r>
            <a:r>
              <a:rPr lang="pt-BR" altLang="pt-BR" sz="1800" dirty="0">
                <a:latin typeface="Calibri" panose="020F0502020204030204" pitchFamily="34" charset="0"/>
              </a:rPr>
              <a:t> 1 </a:t>
            </a:r>
            <a:r>
              <a:rPr lang="pt-BR" altLang="pt-BR" sz="1800" dirty="0" err="1">
                <a:latin typeface="Calibri" panose="020F0502020204030204" pitchFamily="34" charset="0"/>
              </a:rPr>
              <a:t>part</a:t>
            </a:r>
            <a:r>
              <a:rPr lang="pt-BR" altLang="pt-BR" sz="1800" dirty="0">
                <a:latin typeface="Calibri" panose="020F0502020204030204" pitchFamily="34" charset="0"/>
              </a:rPr>
              <a:t> in 10</a:t>
            </a:r>
            <a:r>
              <a:rPr lang="pt-BR" altLang="pt-BR" sz="1800" baseline="30000" dirty="0">
                <a:latin typeface="Calibri" panose="020F0502020204030204" pitchFamily="34" charset="0"/>
              </a:rPr>
              <a:t>7</a:t>
            </a:r>
            <a:r>
              <a:rPr lang="pt-BR" altLang="pt-BR" sz="1800" dirty="0">
                <a:latin typeface="Calibri" panose="020F0502020204030204" pitchFamily="34" charset="0"/>
              </a:rPr>
              <a:t> </a:t>
            </a:r>
            <a:r>
              <a:rPr lang="pt-BR" altLang="pt-BR" sz="1800" dirty="0" err="1">
                <a:latin typeface="Calibri" panose="020F0502020204030204" pitchFamily="34" charset="0"/>
              </a:rPr>
              <a:t>and</a:t>
            </a:r>
            <a:r>
              <a:rPr lang="pt-BR" altLang="pt-BR" sz="1800" dirty="0">
                <a:latin typeface="Calibri" panose="020F0502020204030204" pitchFamily="34" charset="0"/>
              </a:rPr>
              <a:t> </a:t>
            </a:r>
            <a:r>
              <a:rPr lang="pt-BR" altLang="pt-BR" sz="1800" dirty="0" err="1">
                <a:latin typeface="Calibri" panose="020F0502020204030204" pitchFamily="34" charset="0"/>
              </a:rPr>
              <a:t>so</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ration</a:t>
            </a:r>
            <a:r>
              <a:rPr lang="pt-BR" altLang="pt-BR" sz="1800" dirty="0">
                <a:latin typeface="Calibri" panose="020F0502020204030204" pitchFamily="34" charset="0"/>
              </a:rPr>
              <a:t> 10</a:t>
            </a:r>
            <a:r>
              <a:rPr lang="pt-BR" altLang="pt-BR" sz="1800" baseline="30000" dirty="0">
                <a:latin typeface="Calibri" panose="020F0502020204030204" pitchFamily="34" charset="0"/>
              </a:rPr>
              <a:t>12</a:t>
            </a:r>
            <a:r>
              <a:rPr lang="pt-BR" altLang="pt-BR" sz="1800" dirty="0">
                <a:latin typeface="Calibri" panose="020F0502020204030204" pitchFamily="34" charset="0"/>
              </a:rPr>
              <a:t> / 10</a:t>
            </a:r>
            <a:r>
              <a:rPr lang="pt-BR" altLang="pt-BR" sz="1800" baseline="30000" dirty="0">
                <a:latin typeface="Calibri" panose="020F0502020204030204" pitchFamily="34" charset="0"/>
              </a:rPr>
              <a:t>7</a:t>
            </a:r>
            <a:r>
              <a:rPr lang="pt-BR" altLang="pt-BR" sz="1800" dirty="0">
                <a:latin typeface="Calibri" panose="020F0502020204030204" pitchFamily="34" charset="0"/>
              </a:rPr>
              <a:t> = 10</a:t>
            </a:r>
            <a:r>
              <a:rPr lang="pt-BR" altLang="pt-BR" sz="1800" baseline="30000" dirty="0">
                <a:latin typeface="Calibri" panose="020F0502020204030204" pitchFamily="34" charset="0"/>
              </a:rPr>
              <a:t>5 </a:t>
            </a:r>
            <a:r>
              <a:rPr lang="pt-BR" altLang="pt-BR" sz="1800" dirty="0">
                <a:latin typeface="Calibri" panose="020F0502020204030204" pitchFamily="34" charset="0"/>
              </a:rPr>
              <a:t> </a:t>
            </a:r>
            <a:r>
              <a:rPr lang="pt-BR" altLang="pt-BR" sz="1800" dirty="0" err="1">
                <a:latin typeface="Calibri" panose="020F0502020204030204" pitchFamily="34" charset="0"/>
              </a:rPr>
              <a:t>indicates</a:t>
            </a:r>
            <a:r>
              <a:rPr lang="pt-BR" altLang="pt-BR" sz="1800" dirty="0">
                <a:latin typeface="Calibri" panose="020F0502020204030204" pitchFamily="34" charset="0"/>
              </a:rPr>
              <a:t> </a:t>
            </a:r>
            <a:r>
              <a:rPr lang="pt-BR" altLang="pt-BR" sz="1800" dirty="0" err="1">
                <a:latin typeface="Calibri" panose="020F0502020204030204" pitchFamily="34" charset="0"/>
              </a:rPr>
              <a:t>that</a:t>
            </a:r>
            <a:r>
              <a:rPr lang="pt-BR" altLang="pt-BR" sz="1800" dirty="0">
                <a:latin typeface="Calibri" panose="020F0502020204030204" pitchFamily="34" charset="0"/>
              </a:rPr>
              <a:t> in a n-</a:t>
            </a:r>
            <a:r>
              <a:rPr lang="pt-BR" altLang="pt-BR" sz="1800" dirty="0" err="1">
                <a:latin typeface="Calibri" panose="020F0502020204030204" pitchFamily="34" charset="0"/>
              </a:rPr>
              <a:t>type</a:t>
            </a:r>
            <a:r>
              <a:rPr lang="pt-BR" altLang="pt-BR" sz="1800" dirty="0">
                <a:latin typeface="Calibri" panose="020F0502020204030204" pitchFamily="34" charset="0"/>
              </a:rPr>
              <a:t> material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b="1" dirty="0" err="1">
                <a:highlight>
                  <a:srgbClr val="FFFF00"/>
                </a:highlight>
                <a:latin typeface="Calibri" panose="020F0502020204030204" pitchFamily="34" charset="0"/>
              </a:rPr>
              <a:t>carrier</a:t>
            </a:r>
            <a:r>
              <a:rPr lang="pt-BR" altLang="pt-BR" sz="1800" b="1" dirty="0">
                <a:highlight>
                  <a:srgbClr val="FFFF00"/>
                </a:highlight>
                <a:latin typeface="Calibri" panose="020F0502020204030204" pitchFamily="34" charset="0"/>
              </a:rPr>
              <a:t> </a:t>
            </a:r>
            <a:r>
              <a:rPr lang="pt-BR" altLang="pt-BR" sz="1800" b="1" dirty="0" err="1">
                <a:highlight>
                  <a:srgbClr val="FFFF00"/>
                </a:highlight>
                <a:latin typeface="Calibri" panose="020F0502020204030204" pitchFamily="34" charset="0"/>
              </a:rPr>
              <a:t>concentration</a:t>
            </a:r>
            <a:r>
              <a:rPr lang="pt-BR" altLang="pt-BR" sz="1800" b="1" dirty="0">
                <a:highlight>
                  <a:srgbClr val="FFFFFF"/>
                </a:highlight>
                <a:latin typeface="Calibri" panose="020F0502020204030204" pitchFamily="34" charset="0"/>
              </a:rPr>
              <a:t> </a:t>
            </a:r>
            <a:r>
              <a:rPr lang="pt-BR" altLang="pt-BR" sz="1800" b="1" dirty="0" err="1">
                <a:highlight>
                  <a:srgbClr val="FFFFFF"/>
                </a:highlight>
                <a:latin typeface="Calibri" panose="020F0502020204030204" pitchFamily="34" charset="0"/>
              </a:rPr>
              <a:t>has</a:t>
            </a:r>
            <a:r>
              <a:rPr lang="pt-BR" altLang="pt-BR" sz="1800" b="1" dirty="0">
                <a:highlight>
                  <a:srgbClr val="FFFFFF"/>
                </a:highlight>
                <a:latin typeface="Calibri" panose="020F0502020204030204" pitchFamily="34" charset="0"/>
              </a:rPr>
              <a:t> </a:t>
            </a:r>
            <a:r>
              <a:rPr lang="pt-BR" altLang="pt-BR" sz="1800" b="1" dirty="0" err="1">
                <a:highlight>
                  <a:srgbClr val="FFFFFF"/>
                </a:highlight>
                <a:latin typeface="Calibri" panose="020F0502020204030204" pitchFamily="34" charset="0"/>
              </a:rPr>
              <a:t>increased</a:t>
            </a:r>
            <a:r>
              <a:rPr lang="pt-BR" altLang="pt-BR" sz="1800" b="1" dirty="0">
                <a:highlight>
                  <a:srgbClr val="FFFFFF"/>
                </a:highlight>
                <a:latin typeface="Calibri" panose="020F0502020204030204" pitchFamily="34" charset="0"/>
              </a:rPr>
              <a:t> </a:t>
            </a:r>
            <a:r>
              <a:rPr lang="pt-BR" altLang="pt-BR" sz="1800" b="1" dirty="0" err="1">
                <a:highlight>
                  <a:srgbClr val="FFFFFF"/>
                </a:highlight>
                <a:latin typeface="Calibri" panose="020F0502020204030204" pitchFamily="34" charset="0"/>
              </a:rPr>
              <a:t>by</a:t>
            </a:r>
            <a:r>
              <a:rPr lang="pt-BR" altLang="pt-BR" sz="1800" b="1" dirty="0">
                <a:highlight>
                  <a:srgbClr val="FFFFFF"/>
                </a:highlight>
                <a:latin typeface="Calibri" panose="020F0502020204030204" pitchFamily="34" charset="0"/>
              </a:rPr>
              <a:t> a </a:t>
            </a:r>
            <a:r>
              <a:rPr lang="pt-BR" altLang="pt-BR" sz="1800" b="1" dirty="0" err="1">
                <a:highlight>
                  <a:srgbClr val="FFFFFF"/>
                </a:highlight>
                <a:latin typeface="Calibri" panose="020F0502020204030204" pitchFamily="34" charset="0"/>
              </a:rPr>
              <a:t>ratio</a:t>
            </a:r>
            <a:r>
              <a:rPr lang="pt-BR" altLang="pt-BR" sz="1800" b="1" dirty="0">
                <a:highlight>
                  <a:srgbClr val="FFFFFF"/>
                </a:highlight>
                <a:latin typeface="Calibri" panose="020F0502020204030204" pitchFamily="34" charset="0"/>
              </a:rPr>
              <a:t> 100.000:1.</a:t>
            </a:r>
            <a:endParaRPr lang="pt-BR" altLang="pt-BR" sz="1800" dirty="0">
              <a:latin typeface="Calibri" panose="020F0502020204030204" pitchFamily="34" charset="0"/>
            </a:endParaRPr>
          </a:p>
        </p:txBody>
      </p:sp>
      <p:sp>
        <p:nvSpPr>
          <p:cNvPr id="33800" name="TextBox 2">
            <a:extLst>
              <a:ext uri="{FF2B5EF4-FFF2-40B4-BE49-F238E27FC236}">
                <a16:creationId xmlns:a16="http://schemas.microsoft.com/office/drawing/2014/main" id="{EEA990F1-9552-4784-A5EB-BA9F879375E5}"/>
              </a:ext>
            </a:extLst>
          </p:cNvPr>
          <p:cNvSpPr txBox="1">
            <a:spLocks noChangeArrowheads="1"/>
          </p:cNvSpPr>
          <p:nvPr/>
        </p:nvSpPr>
        <p:spPr bwMode="auto">
          <a:xfrm>
            <a:off x="4962525" y="2348938"/>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a:latin typeface="Calibri" panose="020F0502020204030204" pitchFamily="34" charset="0"/>
              </a:rPr>
              <a:t>(extrinsic material)</a:t>
            </a:r>
          </a:p>
        </p:txBody>
      </p:sp>
      <p:cxnSp>
        <p:nvCxnSpPr>
          <p:cNvPr id="5" name="Straight Arrow Connector 4">
            <a:extLst>
              <a:ext uri="{FF2B5EF4-FFF2-40B4-BE49-F238E27FC236}">
                <a16:creationId xmlns:a16="http://schemas.microsoft.com/office/drawing/2014/main" id="{7D7A10E2-2254-4749-AD5E-CFCCA2EEB29B}"/>
              </a:ext>
            </a:extLst>
          </p:cNvPr>
          <p:cNvCxnSpPr/>
          <p:nvPr/>
        </p:nvCxnSpPr>
        <p:spPr>
          <a:xfrm>
            <a:off x="6400801" y="2882338"/>
            <a:ext cx="771525" cy="685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CC48453-3D68-45B2-AE6C-D27579BCA0E4}"/>
              </a:ext>
            </a:extLst>
          </p:cNvPr>
          <p:cNvCxnSpPr/>
          <p:nvPr/>
        </p:nvCxnSpPr>
        <p:spPr>
          <a:xfrm flipH="1">
            <a:off x="5124450" y="2882338"/>
            <a:ext cx="666750" cy="685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id="{36E53C3D-A244-42A7-A279-38BDBD4D6A05}"/>
              </a:ext>
            </a:extLst>
          </p:cNvPr>
          <p:cNvCxnSpPr/>
          <p:nvPr/>
        </p:nvCxnSpPr>
        <p:spPr>
          <a:xfrm>
            <a:off x="1746638" y="2870165"/>
            <a:ext cx="11085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de Seta Reta 8">
            <a:extLst>
              <a:ext uri="{FF2B5EF4-FFF2-40B4-BE49-F238E27FC236}">
                <a16:creationId xmlns:a16="http://schemas.microsoft.com/office/drawing/2014/main" id="{7828CC0C-4796-4394-B7D0-88812EA02309}"/>
              </a:ext>
            </a:extLst>
          </p:cNvPr>
          <p:cNvCxnSpPr>
            <a:cxnSpLocks/>
          </p:cNvCxnSpPr>
          <p:nvPr/>
        </p:nvCxnSpPr>
        <p:spPr>
          <a:xfrm>
            <a:off x="2845579" y="2858020"/>
            <a:ext cx="625016" cy="3215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3FB67564-D40B-4544-B3AC-4E803C5E2AF5}"/>
              </a:ext>
            </a:extLst>
          </p:cNvPr>
          <p:cNvSpPr txBox="1"/>
          <p:nvPr/>
        </p:nvSpPr>
        <p:spPr>
          <a:xfrm>
            <a:off x="519522" y="2604594"/>
            <a:ext cx="1263584" cy="523220"/>
          </a:xfrm>
          <a:prstGeom prst="rect">
            <a:avLst/>
          </a:prstGeom>
          <a:noFill/>
        </p:spPr>
        <p:txBody>
          <a:bodyPr wrap="square" rtlCol="0">
            <a:spAutoFit/>
          </a:bodyPr>
          <a:lstStyle/>
          <a:p>
            <a:pPr algn="ctr"/>
            <a:r>
              <a:rPr lang="pt-BR" sz="1400" b="1" dirty="0"/>
              <a:t>Five </a:t>
            </a:r>
            <a:r>
              <a:rPr lang="pt-BR" sz="1400" b="1" dirty="0" err="1"/>
              <a:t>valence</a:t>
            </a:r>
            <a:r>
              <a:rPr lang="pt-BR" sz="1400" b="1" dirty="0"/>
              <a:t> </a:t>
            </a:r>
            <a:r>
              <a:rPr lang="pt-BR" sz="1400" b="1" dirty="0" err="1"/>
              <a:t>electrons</a:t>
            </a:r>
            <a:endParaRPr lang="pt-BR" sz="1400" b="1" dirty="0"/>
          </a:p>
        </p:txBody>
      </p:sp>
      <p:sp>
        <p:nvSpPr>
          <p:cNvPr id="20" name="CaixaDeTexto 19">
            <a:extLst>
              <a:ext uri="{FF2B5EF4-FFF2-40B4-BE49-F238E27FC236}">
                <a16:creationId xmlns:a16="http://schemas.microsoft.com/office/drawing/2014/main" id="{3CB111FF-3376-422E-AD0A-252B8B8BAAFC}"/>
              </a:ext>
            </a:extLst>
          </p:cNvPr>
          <p:cNvSpPr txBox="1"/>
          <p:nvPr/>
        </p:nvSpPr>
        <p:spPr>
          <a:xfrm>
            <a:off x="10433085" y="2596410"/>
            <a:ext cx="1263584" cy="523220"/>
          </a:xfrm>
          <a:prstGeom prst="rect">
            <a:avLst/>
          </a:prstGeom>
          <a:noFill/>
        </p:spPr>
        <p:txBody>
          <a:bodyPr wrap="square" rtlCol="0">
            <a:spAutoFit/>
          </a:bodyPr>
          <a:lstStyle/>
          <a:p>
            <a:pPr algn="ctr"/>
            <a:r>
              <a:rPr lang="pt-BR" sz="1400" b="1" dirty="0" err="1"/>
              <a:t>Three</a:t>
            </a:r>
            <a:r>
              <a:rPr lang="pt-BR" sz="1400" b="1" dirty="0"/>
              <a:t> </a:t>
            </a:r>
            <a:r>
              <a:rPr lang="pt-BR" sz="1400" b="1" dirty="0" err="1"/>
              <a:t>valence</a:t>
            </a:r>
            <a:r>
              <a:rPr lang="pt-BR" sz="1400" b="1" dirty="0"/>
              <a:t> </a:t>
            </a:r>
            <a:r>
              <a:rPr lang="pt-BR" sz="1400" b="1" dirty="0" err="1"/>
              <a:t>electrons</a:t>
            </a:r>
            <a:endParaRPr lang="pt-BR" sz="1400" b="1" dirty="0"/>
          </a:p>
        </p:txBody>
      </p:sp>
      <p:cxnSp>
        <p:nvCxnSpPr>
          <p:cNvPr id="22" name="Conector reto 21">
            <a:extLst>
              <a:ext uri="{FF2B5EF4-FFF2-40B4-BE49-F238E27FC236}">
                <a16:creationId xmlns:a16="http://schemas.microsoft.com/office/drawing/2014/main" id="{BB18A76C-6F86-46F0-9114-EF4C40BD7350}"/>
              </a:ext>
            </a:extLst>
          </p:cNvPr>
          <p:cNvCxnSpPr/>
          <p:nvPr/>
        </p:nvCxnSpPr>
        <p:spPr>
          <a:xfrm>
            <a:off x="9391303" y="2794290"/>
            <a:ext cx="11085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de Seta Reta 22">
            <a:extLst>
              <a:ext uri="{FF2B5EF4-FFF2-40B4-BE49-F238E27FC236}">
                <a16:creationId xmlns:a16="http://schemas.microsoft.com/office/drawing/2014/main" id="{0F1AC8C0-602F-4DF6-8B30-15F1E0D282A6}"/>
              </a:ext>
            </a:extLst>
          </p:cNvPr>
          <p:cNvCxnSpPr>
            <a:cxnSpLocks/>
          </p:cNvCxnSpPr>
          <p:nvPr/>
        </p:nvCxnSpPr>
        <p:spPr>
          <a:xfrm flipH="1">
            <a:off x="8577262" y="2796582"/>
            <a:ext cx="814041" cy="3830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11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a:extLst>
              <a:ext uri="{FF2B5EF4-FFF2-40B4-BE49-F238E27FC236}">
                <a16:creationId xmlns:a16="http://schemas.microsoft.com/office/drawing/2014/main" id="{97961B24-0D26-4F26-9C6E-7E67FC628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630" y="329721"/>
            <a:ext cx="4338638" cy="254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9" name="TextBox 3">
            <a:extLst>
              <a:ext uri="{FF2B5EF4-FFF2-40B4-BE49-F238E27FC236}">
                <a16:creationId xmlns:a16="http://schemas.microsoft.com/office/drawing/2014/main" id="{0AD89CED-6497-4D9C-A8B4-D2B1B16A3B20}"/>
              </a:ext>
            </a:extLst>
          </p:cNvPr>
          <p:cNvSpPr txBox="1">
            <a:spLocks noChangeArrowheads="1"/>
          </p:cNvSpPr>
          <p:nvPr/>
        </p:nvSpPr>
        <p:spPr bwMode="auto">
          <a:xfrm>
            <a:off x="1298259" y="3193465"/>
            <a:ext cx="5761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BR" altLang="pt-BR" sz="1800">
              <a:latin typeface="Calibri" panose="020F0502020204030204" pitchFamily="34" charset="0"/>
            </a:endParaRPr>
          </a:p>
        </p:txBody>
      </p:sp>
      <p:sp>
        <p:nvSpPr>
          <p:cNvPr id="34820" name="TextBox 4">
            <a:extLst>
              <a:ext uri="{FF2B5EF4-FFF2-40B4-BE49-F238E27FC236}">
                <a16:creationId xmlns:a16="http://schemas.microsoft.com/office/drawing/2014/main" id="{20D1CBF1-3DE6-4928-B509-54334C3C2897}"/>
              </a:ext>
            </a:extLst>
          </p:cNvPr>
          <p:cNvSpPr txBox="1">
            <a:spLocks noChangeArrowheads="1"/>
          </p:cNvSpPr>
          <p:nvPr/>
        </p:nvSpPr>
        <p:spPr bwMode="auto">
          <a:xfrm>
            <a:off x="689114" y="2876071"/>
            <a:ext cx="108932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b="1" dirty="0">
                <a:solidFill>
                  <a:srgbClr val="FF0000"/>
                </a:solidFill>
                <a:latin typeface="Calibri" panose="020F0502020204030204" pitchFamily="34" charset="0"/>
              </a:rPr>
              <a:t>A </a:t>
            </a:r>
            <a:r>
              <a:rPr lang="pt-BR" altLang="pt-BR" sz="1800" b="1" dirty="0" err="1">
                <a:solidFill>
                  <a:srgbClr val="FF0000"/>
                </a:solidFill>
                <a:latin typeface="Calibri" panose="020F0502020204030204" pitchFamily="34" charset="0"/>
              </a:rPr>
              <a:t>discrete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energy</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level</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donor</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level</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appears</a:t>
            </a:r>
            <a:r>
              <a:rPr lang="pt-BR" altLang="pt-BR" sz="1800" b="1" dirty="0">
                <a:solidFill>
                  <a:srgbClr val="FF0000"/>
                </a:solidFill>
                <a:latin typeface="Calibri" panose="020F0502020204030204" pitchFamily="34" charset="0"/>
              </a:rPr>
              <a:t> in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forbidden</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band</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with</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an</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E</a:t>
            </a:r>
            <a:r>
              <a:rPr lang="pt-BR" altLang="pt-BR" sz="1800" b="1" baseline="-25000" dirty="0" err="1">
                <a:solidFill>
                  <a:srgbClr val="FF0000"/>
                </a:solidFill>
                <a:latin typeface="Calibri" panose="020F0502020204030204" pitchFamily="34" charset="0"/>
              </a:rPr>
              <a:t>g</a:t>
            </a:r>
            <a:r>
              <a:rPr lang="pt-BR" altLang="pt-BR" sz="1800" b="1" baseline="-25000" dirty="0">
                <a:solidFill>
                  <a:srgbClr val="FF0000"/>
                </a:solidFill>
                <a:latin typeface="Calibri" panose="020F0502020204030204" pitchFamily="34" charset="0"/>
              </a:rPr>
              <a:t> </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significantly</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less</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that</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of</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intrinsic</a:t>
            </a:r>
            <a:r>
              <a:rPr lang="pt-BR" altLang="pt-BR" sz="1800" b="1" dirty="0">
                <a:solidFill>
                  <a:srgbClr val="FF0000"/>
                </a:solidFill>
                <a:latin typeface="Calibri" panose="020F0502020204030204" pitchFamily="34" charset="0"/>
              </a:rPr>
              <a:t> material. The </a:t>
            </a:r>
            <a:r>
              <a:rPr lang="pt-BR" altLang="pt-BR" sz="1800" b="1" dirty="0" err="1">
                <a:solidFill>
                  <a:srgbClr val="FF0000"/>
                </a:solidFill>
                <a:latin typeface="Calibri" panose="020F0502020204030204" pitchFamily="34" charset="0"/>
              </a:rPr>
              <a:t>result</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is</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that</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at</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room</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temperature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there</a:t>
            </a:r>
            <a:r>
              <a:rPr lang="pt-BR" altLang="pt-BR" sz="1800" b="1" dirty="0">
                <a:solidFill>
                  <a:srgbClr val="FF0000"/>
                </a:solidFill>
                <a:latin typeface="Calibri" panose="020F0502020204030204" pitchFamily="34" charset="0"/>
              </a:rPr>
              <a:t> are a </a:t>
            </a:r>
            <a:r>
              <a:rPr lang="pt-BR" altLang="pt-BR" sz="1800" b="1" dirty="0" err="1">
                <a:solidFill>
                  <a:srgbClr val="FF0000"/>
                </a:solidFill>
                <a:latin typeface="Calibri" panose="020F0502020204030204" pitchFamily="34" charset="0"/>
              </a:rPr>
              <a:t>large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number</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of</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carriers</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electrons</a:t>
            </a:r>
            <a:r>
              <a:rPr lang="pt-BR" altLang="pt-BR" sz="1800" b="1" dirty="0">
                <a:solidFill>
                  <a:srgbClr val="FF0000"/>
                </a:solidFill>
                <a:latin typeface="Calibri" panose="020F0502020204030204" pitchFamily="34" charset="0"/>
              </a:rPr>
              <a:t>) in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conduciton</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level</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and</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conductivity</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of</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material </a:t>
            </a:r>
            <a:r>
              <a:rPr lang="pt-BR" altLang="pt-BR" sz="1800" b="1" dirty="0" err="1">
                <a:solidFill>
                  <a:srgbClr val="FF0000"/>
                </a:solidFill>
                <a:latin typeface="Calibri" panose="020F0502020204030204" pitchFamily="34" charset="0"/>
              </a:rPr>
              <a:t>is</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increases</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significantily</a:t>
            </a:r>
            <a:r>
              <a:rPr lang="pt-BR" altLang="pt-BR" sz="1800" b="1" dirty="0">
                <a:solidFill>
                  <a:srgbClr val="FF0000"/>
                </a:solidFill>
                <a:latin typeface="Calibri" panose="020F0502020204030204" pitchFamily="34" charset="0"/>
              </a:rPr>
              <a:t>.</a:t>
            </a:r>
            <a:endParaRPr lang="pt-BR" altLang="pt-BR" sz="1800" dirty="0">
              <a:latin typeface="Calibri" panose="020F0502020204030204" pitchFamily="34" charset="0"/>
            </a:endParaRPr>
          </a:p>
        </p:txBody>
      </p:sp>
    </p:spTree>
    <p:extLst>
      <p:ext uri="{BB962C8B-B14F-4D97-AF65-F5344CB8AC3E}">
        <p14:creationId xmlns:p14="http://schemas.microsoft.com/office/powerpoint/2010/main" val="1551198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7">
            <a:extLst>
              <a:ext uri="{FF2B5EF4-FFF2-40B4-BE49-F238E27FC236}">
                <a16:creationId xmlns:a16="http://schemas.microsoft.com/office/drawing/2014/main" id="{5A26C723-86A4-4979-94F8-832BC0C17B1A}"/>
              </a:ext>
            </a:extLst>
          </p:cNvPr>
          <p:cNvSpPr txBox="1">
            <a:spLocks noChangeArrowheads="1"/>
          </p:cNvSpPr>
          <p:nvPr/>
        </p:nvSpPr>
        <p:spPr bwMode="auto">
          <a:xfrm>
            <a:off x="5148263" y="409367"/>
            <a:ext cx="2347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solidFill>
                  <a:srgbClr val="FF0000"/>
                </a:solidFill>
                <a:latin typeface="Calibri" panose="020F0502020204030204" pitchFamily="34" charset="0"/>
              </a:rPr>
              <a:t>Electrons X hole flow</a:t>
            </a:r>
            <a:endParaRPr lang="pt-BR" altLang="pt-BR" sz="1800">
              <a:latin typeface="Calibri" panose="020F0502020204030204" pitchFamily="34" charset="0"/>
            </a:endParaRPr>
          </a:p>
        </p:txBody>
      </p:sp>
      <p:pic>
        <p:nvPicPr>
          <p:cNvPr id="35843" name="Picture 2">
            <a:extLst>
              <a:ext uri="{FF2B5EF4-FFF2-40B4-BE49-F238E27FC236}">
                <a16:creationId xmlns:a16="http://schemas.microsoft.com/office/drawing/2014/main" id="{8F264BAA-DC05-479B-B702-26721FD6E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701" y="734803"/>
            <a:ext cx="8435975" cy="222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3">
            <a:extLst>
              <a:ext uri="{FF2B5EF4-FFF2-40B4-BE49-F238E27FC236}">
                <a16:creationId xmlns:a16="http://schemas.microsoft.com/office/drawing/2014/main" id="{F6A9A4E3-E8A2-45DB-8D7F-FA47AF728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439" y="3614529"/>
            <a:ext cx="4022725" cy="245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5" name="Picture 4">
            <a:extLst>
              <a:ext uri="{FF2B5EF4-FFF2-40B4-BE49-F238E27FC236}">
                <a16:creationId xmlns:a16="http://schemas.microsoft.com/office/drawing/2014/main" id="{A2692BE0-ABFB-46FF-A693-EDA64087D2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5689" y="3498641"/>
            <a:ext cx="3825875"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6" name="TextBox 7">
            <a:extLst>
              <a:ext uri="{FF2B5EF4-FFF2-40B4-BE49-F238E27FC236}">
                <a16:creationId xmlns:a16="http://schemas.microsoft.com/office/drawing/2014/main" id="{2F032711-C6AC-49CF-9DD3-D4C5535AB2F3}"/>
              </a:ext>
            </a:extLst>
          </p:cNvPr>
          <p:cNvSpPr txBox="1">
            <a:spLocks noChangeArrowheads="1"/>
          </p:cNvSpPr>
          <p:nvPr/>
        </p:nvSpPr>
        <p:spPr bwMode="auto">
          <a:xfrm>
            <a:off x="4146550" y="3157328"/>
            <a:ext cx="415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solidFill>
                  <a:srgbClr val="FF0000"/>
                </a:solidFill>
                <a:latin typeface="Calibri" panose="020F0502020204030204" pitchFamily="34" charset="0"/>
              </a:rPr>
              <a:t>Building blocks of  semiconductor devices</a:t>
            </a:r>
            <a:endParaRPr lang="pt-BR" altLang="pt-BR" sz="1800">
              <a:latin typeface="Calibri" panose="020F0502020204030204" pitchFamily="34" charset="0"/>
            </a:endParaRPr>
          </a:p>
        </p:txBody>
      </p:sp>
    </p:spTree>
    <p:extLst>
      <p:ext uri="{BB962C8B-B14F-4D97-AF65-F5344CB8AC3E}">
        <p14:creationId xmlns:p14="http://schemas.microsoft.com/office/powerpoint/2010/main" val="39439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6">
            <a:extLst>
              <a:ext uri="{FF2B5EF4-FFF2-40B4-BE49-F238E27FC236}">
                <a16:creationId xmlns:a16="http://schemas.microsoft.com/office/drawing/2014/main" id="{2E68EED7-D7C2-4482-B5ED-546638127DEC}"/>
              </a:ext>
            </a:extLst>
          </p:cNvPr>
          <p:cNvSpPr txBox="1">
            <a:spLocks noChangeArrowheads="1"/>
          </p:cNvSpPr>
          <p:nvPr/>
        </p:nvSpPr>
        <p:spPr bwMode="auto">
          <a:xfrm>
            <a:off x="4575176" y="1905001"/>
            <a:ext cx="3205163" cy="120032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BR" sz="7200" b="1">
                <a:solidFill>
                  <a:schemeClr val="bg1"/>
                </a:solidFill>
                <a:cs typeface="Arial" panose="020B0604020202020204" pitchFamily="34" charset="0"/>
              </a:rPr>
              <a:t>Diode</a:t>
            </a:r>
            <a:endParaRPr lang="en-US" altLang="pt-BR" sz="7200">
              <a:solidFill>
                <a:schemeClr val="bg1"/>
              </a:solidFill>
              <a:cs typeface="Arial" panose="020B0604020202020204" pitchFamily="34" charset="0"/>
            </a:endParaRPr>
          </a:p>
        </p:txBody>
      </p:sp>
    </p:spTree>
    <p:extLst>
      <p:ext uri="{BB962C8B-B14F-4D97-AF65-F5344CB8AC3E}">
        <p14:creationId xmlns:p14="http://schemas.microsoft.com/office/powerpoint/2010/main" val="401648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a:extLst>
              <a:ext uri="{FF2B5EF4-FFF2-40B4-BE49-F238E27FC236}">
                <a16:creationId xmlns:a16="http://schemas.microsoft.com/office/drawing/2014/main" id="{2F3772A8-93DC-42F8-BA91-34833F7FADB3}"/>
              </a:ext>
            </a:extLst>
          </p:cNvPr>
          <p:cNvSpPr txBox="1">
            <a:spLocks noChangeArrowheads="1"/>
          </p:cNvSpPr>
          <p:nvPr/>
        </p:nvSpPr>
        <p:spPr bwMode="auto">
          <a:xfrm>
            <a:off x="1215270" y="946466"/>
            <a:ext cx="5761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BR" altLang="pt-BR" sz="2400">
              <a:latin typeface="Calibri" panose="020F0502020204030204" pitchFamily="34" charset="0"/>
            </a:endParaRPr>
          </a:p>
        </p:txBody>
      </p:sp>
      <p:sp>
        <p:nvSpPr>
          <p:cNvPr id="36867" name="TextBox 4">
            <a:extLst>
              <a:ext uri="{FF2B5EF4-FFF2-40B4-BE49-F238E27FC236}">
                <a16:creationId xmlns:a16="http://schemas.microsoft.com/office/drawing/2014/main" id="{B2239147-793A-4DDE-A3DC-34B6E1700ABA}"/>
              </a:ext>
            </a:extLst>
          </p:cNvPr>
          <p:cNvSpPr txBox="1">
            <a:spLocks noChangeArrowheads="1"/>
          </p:cNvSpPr>
          <p:nvPr/>
        </p:nvSpPr>
        <p:spPr bwMode="auto">
          <a:xfrm>
            <a:off x="1072395" y="946467"/>
            <a:ext cx="100962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2400" b="1" dirty="0">
                <a:solidFill>
                  <a:srgbClr val="FF0000"/>
                </a:solidFill>
                <a:latin typeface="Calibri" panose="020F0502020204030204" pitchFamily="34" charset="0"/>
              </a:rPr>
              <a:t>Junção</a:t>
            </a:r>
            <a:r>
              <a:rPr lang="pt-BR" altLang="pt-BR" sz="2400" dirty="0">
                <a:latin typeface="Calibri" panose="020F0502020204030204" pitchFamily="34" charset="0"/>
              </a:rPr>
              <a:t> é o contato íntimo entre dois materiais que possuem estruturas energéticas internas diferentes.</a:t>
            </a:r>
          </a:p>
        </p:txBody>
      </p:sp>
      <p:sp>
        <p:nvSpPr>
          <p:cNvPr id="6" name="TextBox 5">
            <a:extLst>
              <a:ext uri="{FF2B5EF4-FFF2-40B4-BE49-F238E27FC236}">
                <a16:creationId xmlns:a16="http://schemas.microsoft.com/office/drawing/2014/main" id="{2DD4312B-7054-46E4-B9C9-5B2AE733FECE}"/>
              </a:ext>
            </a:extLst>
          </p:cNvPr>
          <p:cNvSpPr txBox="1">
            <a:spLocks noChangeArrowheads="1"/>
          </p:cNvSpPr>
          <p:nvPr/>
        </p:nvSpPr>
        <p:spPr bwMode="auto">
          <a:xfrm>
            <a:off x="1072395" y="2090172"/>
            <a:ext cx="1009622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2400" dirty="0">
                <a:latin typeface="Calibri" panose="020F0502020204030204" pitchFamily="34" charset="0"/>
              </a:rPr>
              <a:t>Podem ser executadas entre </a:t>
            </a:r>
            <a:r>
              <a:rPr lang="pt-BR" altLang="pt-BR" sz="2400" b="1" dirty="0">
                <a:latin typeface="Calibri" panose="020F0502020204030204" pitchFamily="34" charset="0"/>
              </a:rPr>
              <a:t>dois metais</a:t>
            </a:r>
            <a:r>
              <a:rPr lang="pt-BR" altLang="pt-BR" sz="2400" dirty="0">
                <a:latin typeface="Calibri" panose="020F0502020204030204" pitchFamily="34" charset="0"/>
              </a:rPr>
              <a:t>, entre um </a:t>
            </a:r>
            <a:r>
              <a:rPr lang="pt-BR" altLang="pt-BR" sz="2400" b="1" dirty="0">
                <a:latin typeface="Calibri" panose="020F0502020204030204" pitchFamily="34" charset="0"/>
              </a:rPr>
              <a:t>metal e um semicondutor</a:t>
            </a:r>
            <a:r>
              <a:rPr lang="pt-BR" altLang="pt-BR" sz="2400" dirty="0">
                <a:latin typeface="Calibri" panose="020F0502020204030204" pitchFamily="34" charset="0"/>
              </a:rPr>
              <a:t>, entre </a:t>
            </a:r>
            <a:r>
              <a:rPr lang="pt-BR" altLang="pt-BR" sz="2400" b="1" dirty="0">
                <a:latin typeface="Calibri" panose="020F0502020204030204" pitchFamily="34" charset="0"/>
              </a:rPr>
              <a:t>dois semicondutores </a:t>
            </a:r>
            <a:r>
              <a:rPr lang="pt-BR" altLang="pt-BR" sz="2400" dirty="0">
                <a:latin typeface="Calibri" panose="020F0502020204030204" pitchFamily="34" charset="0"/>
              </a:rPr>
              <a:t>ou através do </a:t>
            </a:r>
            <a:r>
              <a:rPr lang="pt-BR" altLang="pt-BR" sz="2400" dirty="0">
                <a:highlight>
                  <a:srgbClr val="FFFF00"/>
                </a:highlight>
                <a:latin typeface="Calibri" panose="020F0502020204030204" pitchFamily="34" charset="0"/>
              </a:rPr>
              <a:t>contato íntimo entre </a:t>
            </a:r>
            <a:r>
              <a:rPr lang="pt-BR" altLang="pt-BR" sz="2400" b="1" dirty="0">
                <a:solidFill>
                  <a:srgbClr val="FF0000"/>
                </a:solidFill>
                <a:highlight>
                  <a:srgbClr val="FFFF00"/>
                </a:highlight>
                <a:latin typeface="Calibri" panose="020F0502020204030204" pitchFamily="34" charset="0"/>
              </a:rPr>
              <a:t>dois cristais dopados com impurezas de polaridades opostas, embora pertencentes ao mesmo semicondutor </a:t>
            </a:r>
            <a:r>
              <a:rPr lang="pt-BR" altLang="pt-BR" sz="2400" b="1" dirty="0" err="1">
                <a:solidFill>
                  <a:srgbClr val="FF0000"/>
                </a:solidFill>
                <a:highlight>
                  <a:srgbClr val="FFFF00"/>
                </a:highlight>
                <a:latin typeface="Calibri" panose="020F0502020204030204" pitchFamily="34" charset="0"/>
              </a:rPr>
              <a:t>intrinsico</a:t>
            </a:r>
            <a:r>
              <a:rPr lang="pt-BR" altLang="pt-BR" sz="2400" dirty="0">
                <a:highlight>
                  <a:srgbClr val="FFFF00"/>
                </a:highlight>
                <a:latin typeface="Calibri" panose="020F0502020204030204" pitchFamily="34" charset="0"/>
              </a:rPr>
              <a:t>. </a:t>
            </a:r>
            <a:r>
              <a:rPr lang="pt-BR" altLang="pt-BR" sz="2400" dirty="0">
                <a:latin typeface="Calibri" panose="020F0502020204030204" pitchFamily="34" charset="0"/>
              </a:rPr>
              <a:t>Neste último caso o dispositivo é chamado de </a:t>
            </a:r>
            <a:r>
              <a:rPr lang="pt-BR" altLang="pt-BR" sz="2400" b="1" dirty="0">
                <a:solidFill>
                  <a:srgbClr val="FF0000"/>
                </a:solidFill>
                <a:highlight>
                  <a:srgbClr val="FFFF00"/>
                </a:highlight>
                <a:latin typeface="Calibri" panose="020F0502020204030204" pitchFamily="34" charset="0"/>
              </a:rPr>
              <a:t>junção</a:t>
            </a:r>
            <a:r>
              <a:rPr lang="pt-BR" altLang="pt-BR" sz="2400" dirty="0">
                <a:highlight>
                  <a:srgbClr val="FFFF00"/>
                </a:highlight>
                <a:latin typeface="Calibri" panose="020F0502020204030204" pitchFamily="34" charset="0"/>
              </a:rPr>
              <a:t> </a:t>
            </a:r>
            <a:r>
              <a:rPr lang="pt-BR" altLang="pt-BR" sz="2400" b="1" dirty="0" err="1">
                <a:solidFill>
                  <a:srgbClr val="FF0000"/>
                </a:solidFill>
                <a:highlight>
                  <a:srgbClr val="FFFF00"/>
                </a:highlight>
                <a:latin typeface="Calibri" panose="020F0502020204030204" pitchFamily="34" charset="0"/>
              </a:rPr>
              <a:t>pn</a:t>
            </a:r>
            <a:r>
              <a:rPr lang="pt-BR" altLang="pt-BR" sz="2400" dirty="0">
                <a:latin typeface="Calibri" panose="020F0502020204030204" pitchFamily="34" charset="0"/>
              </a:rPr>
              <a:t>, parte básica da eletrônica moderna de estado sólido.</a:t>
            </a:r>
          </a:p>
        </p:txBody>
      </p:sp>
      <p:sp>
        <p:nvSpPr>
          <p:cNvPr id="8" name="Rectangle 7">
            <a:extLst>
              <a:ext uri="{FF2B5EF4-FFF2-40B4-BE49-F238E27FC236}">
                <a16:creationId xmlns:a16="http://schemas.microsoft.com/office/drawing/2014/main" id="{D8A7EE2E-92AA-4C2E-8C5C-8253FF2A96DC}"/>
              </a:ext>
            </a:extLst>
          </p:cNvPr>
          <p:cNvSpPr/>
          <p:nvPr/>
        </p:nvSpPr>
        <p:spPr>
          <a:xfrm>
            <a:off x="610431" y="1019491"/>
            <a:ext cx="317500" cy="1968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2400">
              <a:latin typeface="Calibri" panose="020F0502020204030204" pitchFamily="34" charset="0"/>
            </a:endParaRPr>
          </a:p>
        </p:txBody>
      </p:sp>
      <p:sp>
        <p:nvSpPr>
          <p:cNvPr id="10" name="TextBox 9">
            <a:extLst>
              <a:ext uri="{FF2B5EF4-FFF2-40B4-BE49-F238E27FC236}">
                <a16:creationId xmlns:a16="http://schemas.microsoft.com/office/drawing/2014/main" id="{890607C6-C390-45DF-87FF-D35D49154CDC}"/>
              </a:ext>
            </a:extLst>
          </p:cNvPr>
          <p:cNvSpPr txBox="1">
            <a:spLocks noChangeArrowheads="1"/>
          </p:cNvSpPr>
          <p:nvPr/>
        </p:nvSpPr>
        <p:spPr bwMode="auto">
          <a:xfrm>
            <a:off x="1072395" y="4267120"/>
            <a:ext cx="10054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2400" b="1" dirty="0">
                <a:solidFill>
                  <a:srgbClr val="FF0000"/>
                </a:solidFill>
                <a:latin typeface="Calibri" panose="020F0502020204030204" pitchFamily="34" charset="0"/>
              </a:rPr>
              <a:t>Junções </a:t>
            </a:r>
            <a:r>
              <a:rPr lang="pt-BR" altLang="pt-BR" sz="2400" b="1" dirty="0" err="1">
                <a:solidFill>
                  <a:srgbClr val="FF0000"/>
                </a:solidFill>
                <a:latin typeface="Calibri" panose="020F0502020204030204" pitchFamily="34" charset="0"/>
              </a:rPr>
              <a:t>pn</a:t>
            </a:r>
            <a:r>
              <a:rPr lang="pt-BR" altLang="pt-BR" sz="2400" b="1" dirty="0">
                <a:solidFill>
                  <a:srgbClr val="FF0000"/>
                </a:solidFill>
                <a:latin typeface="Calibri" panose="020F0502020204030204" pitchFamily="34" charset="0"/>
              </a:rPr>
              <a:t> </a:t>
            </a:r>
            <a:r>
              <a:rPr lang="pt-BR" altLang="pt-BR" sz="2400" dirty="0">
                <a:latin typeface="Calibri" panose="020F0502020204030204" pitchFamily="34" charset="0"/>
              </a:rPr>
              <a:t>formam um componente eletrônico denominado </a:t>
            </a:r>
            <a:r>
              <a:rPr lang="pt-BR" altLang="pt-BR" sz="2400" b="1" dirty="0">
                <a:solidFill>
                  <a:srgbClr val="FF0000"/>
                </a:solidFill>
                <a:latin typeface="Calibri" panose="020F0502020204030204" pitchFamily="34" charset="0"/>
              </a:rPr>
              <a:t>diodo. </a:t>
            </a:r>
            <a:r>
              <a:rPr lang="pt-BR" altLang="pt-BR" sz="2400" dirty="0">
                <a:latin typeface="Calibri" panose="020F0502020204030204" pitchFamily="34" charset="0"/>
              </a:rPr>
              <a:t> </a:t>
            </a:r>
          </a:p>
        </p:txBody>
      </p:sp>
      <p:sp>
        <p:nvSpPr>
          <p:cNvPr id="14" name="Rectangle 7">
            <a:extLst>
              <a:ext uri="{FF2B5EF4-FFF2-40B4-BE49-F238E27FC236}">
                <a16:creationId xmlns:a16="http://schemas.microsoft.com/office/drawing/2014/main" id="{BEBC904D-9E7A-4978-9386-45BEF5F9FCDE}"/>
              </a:ext>
            </a:extLst>
          </p:cNvPr>
          <p:cNvSpPr/>
          <p:nvPr/>
        </p:nvSpPr>
        <p:spPr>
          <a:xfrm>
            <a:off x="599319" y="2232065"/>
            <a:ext cx="317500" cy="1968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2400">
              <a:latin typeface="Calibri" panose="020F0502020204030204" pitchFamily="34" charset="0"/>
            </a:endParaRPr>
          </a:p>
        </p:txBody>
      </p:sp>
      <p:sp>
        <p:nvSpPr>
          <p:cNvPr id="15" name="Rectangle 7">
            <a:extLst>
              <a:ext uri="{FF2B5EF4-FFF2-40B4-BE49-F238E27FC236}">
                <a16:creationId xmlns:a16="http://schemas.microsoft.com/office/drawing/2014/main" id="{9758C4DE-1D85-452C-8A5B-18E2E72B2192}"/>
              </a:ext>
            </a:extLst>
          </p:cNvPr>
          <p:cNvSpPr/>
          <p:nvPr/>
        </p:nvSpPr>
        <p:spPr>
          <a:xfrm>
            <a:off x="599319" y="4399527"/>
            <a:ext cx="317500" cy="1968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2400">
              <a:latin typeface="Calibri" panose="020F0502020204030204" pitchFamily="34" charset="0"/>
            </a:endParaRPr>
          </a:p>
        </p:txBody>
      </p:sp>
    </p:spTree>
    <p:extLst>
      <p:ext uri="{BB962C8B-B14F-4D97-AF65-F5344CB8AC3E}">
        <p14:creationId xmlns:p14="http://schemas.microsoft.com/office/powerpoint/2010/main" val="2925718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a:extLst>
              <a:ext uri="{FF2B5EF4-FFF2-40B4-BE49-F238E27FC236}">
                <a16:creationId xmlns:a16="http://schemas.microsoft.com/office/drawing/2014/main" id="{C9A275F4-1C09-4D0F-990B-10D09147445E}"/>
              </a:ext>
            </a:extLst>
          </p:cNvPr>
          <p:cNvSpPr txBox="1">
            <a:spLocks noChangeArrowheads="1"/>
          </p:cNvSpPr>
          <p:nvPr/>
        </p:nvSpPr>
        <p:spPr bwMode="auto">
          <a:xfrm>
            <a:off x="8153400" y="4119563"/>
            <a:ext cx="6858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BR" altLang="pt-BR" sz="1800"/>
          </a:p>
        </p:txBody>
      </p:sp>
      <p:sp>
        <p:nvSpPr>
          <p:cNvPr id="39939" name="TextBox 6">
            <a:extLst>
              <a:ext uri="{FF2B5EF4-FFF2-40B4-BE49-F238E27FC236}">
                <a16:creationId xmlns:a16="http://schemas.microsoft.com/office/drawing/2014/main" id="{CEB393AC-102F-4A11-A976-4FAC95200E3E}"/>
              </a:ext>
            </a:extLst>
          </p:cNvPr>
          <p:cNvSpPr txBox="1">
            <a:spLocks noChangeArrowheads="1"/>
          </p:cNvSpPr>
          <p:nvPr/>
        </p:nvSpPr>
        <p:spPr bwMode="auto">
          <a:xfrm>
            <a:off x="2362200" y="1460500"/>
            <a:ext cx="2362200"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latin typeface="Calibri" panose="020F0502020204030204" pitchFamily="34" charset="0"/>
              </a:rPr>
              <a:t>No Applied Bias (V</a:t>
            </a:r>
            <a:r>
              <a:rPr lang="pt-BR" altLang="pt-BR" sz="1800" b="1" baseline="-25000">
                <a:latin typeface="Calibri" panose="020F0502020204030204" pitchFamily="34" charset="0"/>
              </a:rPr>
              <a:t>D</a:t>
            </a:r>
            <a:r>
              <a:rPr lang="pt-BR" altLang="pt-BR" sz="1800" b="1">
                <a:latin typeface="Calibri" panose="020F0502020204030204" pitchFamily="34" charset="0"/>
              </a:rPr>
              <a:t>=0)</a:t>
            </a:r>
          </a:p>
        </p:txBody>
      </p:sp>
      <p:sp>
        <p:nvSpPr>
          <p:cNvPr id="39940" name="TextBox 7">
            <a:extLst>
              <a:ext uri="{FF2B5EF4-FFF2-40B4-BE49-F238E27FC236}">
                <a16:creationId xmlns:a16="http://schemas.microsoft.com/office/drawing/2014/main" id="{73017155-C072-4319-BC80-9A953399BFC3}"/>
              </a:ext>
            </a:extLst>
          </p:cNvPr>
          <p:cNvSpPr txBox="1">
            <a:spLocks noChangeArrowheads="1"/>
          </p:cNvSpPr>
          <p:nvPr/>
        </p:nvSpPr>
        <p:spPr bwMode="auto">
          <a:xfrm>
            <a:off x="2466976" y="3416300"/>
            <a:ext cx="2257425"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latin typeface="Calibri" panose="020F0502020204030204" pitchFamily="34" charset="0"/>
              </a:rPr>
              <a:t>Reverse-Bias (V</a:t>
            </a:r>
            <a:r>
              <a:rPr lang="pt-BR" altLang="pt-BR" sz="1800" b="1" baseline="-25000">
                <a:latin typeface="Calibri" panose="020F0502020204030204" pitchFamily="34" charset="0"/>
              </a:rPr>
              <a:t>D </a:t>
            </a:r>
            <a:r>
              <a:rPr lang="pt-BR" altLang="pt-BR" sz="1800" b="1">
                <a:latin typeface="Calibri" panose="020F0502020204030204" pitchFamily="34" charset="0"/>
              </a:rPr>
              <a:t>&lt; 0)</a:t>
            </a:r>
          </a:p>
        </p:txBody>
      </p:sp>
      <p:sp>
        <p:nvSpPr>
          <p:cNvPr id="39941" name="TextBox 10">
            <a:extLst>
              <a:ext uri="{FF2B5EF4-FFF2-40B4-BE49-F238E27FC236}">
                <a16:creationId xmlns:a16="http://schemas.microsoft.com/office/drawing/2014/main" id="{40C2B908-1A2F-4BC6-8FA3-6889E4C77C9D}"/>
              </a:ext>
            </a:extLst>
          </p:cNvPr>
          <p:cNvSpPr txBox="1">
            <a:spLocks noChangeArrowheads="1"/>
          </p:cNvSpPr>
          <p:nvPr/>
        </p:nvSpPr>
        <p:spPr bwMode="auto">
          <a:xfrm>
            <a:off x="2463801" y="5360988"/>
            <a:ext cx="2257425"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latin typeface="Calibri" panose="020F0502020204030204" pitchFamily="34" charset="0"/>
              </a:rPr>
              <a:t>Forward-Bias (V</a:t>
            </a:r>
            <a:r>
              <a:rPr lang="pt-BR" altLang="pt-BR" sz="1800" b="1" baseline="-25000">
                <a:latin typeface="Calibri" panose="020F0502020204030204" pitchFamily="34" charset="0"/>
              </a:rPr>
              <a:t>D </a:t>
            </a:r>
            <a:r>
              <a:rPr lang="pt-BR" altLang="pt-BR" sz="1800" b="1">
                <a:latin typeface="Calibri" panose="020F0502020204030204" pitchFamily="34" charset="0"/>
              </a:rPr>
              <a:t>&gt; 0)</a:t>
            </a:r>
          </a:p>
        </p:txBody>
      </p:sp>
      <p:pic>
        <p:nvPicPr>
          <p:cNvPr id="39942" name="Picture 5">
            <a:extLst>
              <a:ext uri="{FF2B5EF4-FFF2-40B4-BE49-F238E27FC236}">
                <a16:creationId xmlns:a16="http://schemas.microsoft.com/office/drawing/2014/main" id="{23424132-608B-43D3-B108-667221C55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4572001"/>
            <a:ext cx="4229100" cy="202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3" name="Picture 6">
            <a:extLst>
              <a:ext uri="{FF2B5EF4-FFF2-40B4-BE49-F238E27FC236}">
                <a16:creationId xmlns:a16="http://schemas.microsoft.com/office/drawing/2014/main" id="{20974DBD-41F8-42C1-9DB2-A11C44E09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950" y="2651125"/>
            <a:ext cx="3194050" cy="193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4" name="Picture 3">
            <a:extLst>
              <a:ext uri="{FF2B5EF4-FFF2-40B4-BE49-F238E27FC236}">
                <a16:creationId xmlns:a16="http://schemas.microsoft.com/office/drawing/2014/main" id="{043D44EA-CEC5-4DB5-9080-0FAB506D2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1" y="1128714"/>
            <a:ext cx="1260475" cy="115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5" name="Picture 6">
            <a:extLst>
              <a:ext uri="{FF2B5EF4-FFF2-40B4-BE49-F238E27FC236}">
                <a16:creationId xmlns:a16="http://schemas.microsoft.com/office/drawing/2014/main" id="{FE94C30C-CF77-4B0F-9B04-B52EDBA23D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388" y="923926"/>
            <a:ext cx="2817812"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46" name="Text Box 11">
            <a:extLst>
              <a:ext uri="{FF2B5EF4-FFF2-40B4-BE49-F238E27FC236}">
                <a16:creationId xmlns:a16="http://schemas.microsoft.com/office/drawing/2014/main" id="{9D231D76-CA55-4C90-ACD1-E2859820FF23}"/>
              </a:ext>
            </a:extLst>
          </p:cNvPr>
          <p:cNvSpPr txBox="1">
            <a:spLocks noChangeArrowheads="1"/>
          </p:cNvSpPr>
          <p:nvPr/>
        </p:nvSpPr>
        <p:spPr bwMode="auto">
          <a:xfrm>
            <a:off x="3124200" y="304801"/>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pt-BR" sz="2400" b="1">
                <a:solidFill>
                  <a:schemeClr val="accent2"/>
                </a:solidFill>
                <a:cs typeface="Arial" panose="020B0604020202020204" pitchFamily="34" charset="0"/>
              </a:rPr>
              <a:t>A diode has three operating conditions</a:t>
            </a:r>
            <a:r>
              <a:rPr lang="en-US" altLang="pt-BR" sz="2000" b="1">
                <a:solidFill>
                  <a:schemeClr val="accent2"/>
                </a:solidFill>
                <a:latin typeface="Times New Roman" panose="02020603050405020304" pitchFamily="18" charset="0"/>
              </a:rPr>
              <a:t>:</a:t>
            </a:r>
          </a:p>
        </p:txBody>
      </p:sp>
    </p:spTree>
    <p:extLst>
      <p:ext uri="{BB962C8B-B14F-4D97-AF65-F5344CB8AC3E}">
        <p14:creationId xmlns:p14="http://schemas.microsoft.com/office/powerpoint/2010/main" val="373284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nimBg="1"/>
      <p:bldP spid="39940" grpId="0" animBg="1"/>
      <p:bldP spid="399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m 3">
            <a:hlinkClick r:id="rId2"/>
            <a:extLst>
              <a:ext uri="{FF2B5EF4-FFF2-40B4-BE49-F238E27FC236}">
                <a16:creationId xmlns:a16="http://schemas.microsoft.com/office/drawing/2014/main" id="{7AFEC19B-0850-4453-8DD1-E7078DD924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5950" y="700087"/>
            <a:ext cx="7629525"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a:extLst>
              <a:ext uri="{FF2B5EF4-FFF2-40B4-BE49-F238E27FC236}">
                <a16:creationId xmlns:a16="http://schemas.microsoft.com/office/drawing/2014/main" id="{9F358A6F-1EEC-4D71-9833-247926144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1826" y="1182688"/>
            <a:ext cx="20288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BC03DF47-38E0-46C9-A42E-7BFCC1396D37}"/>
              </a:ext>
            </a:extLst>
          </p:cNvPr>
          <p:cNvSpPr txBox="1">
            <a:spLocks noChangeArrowheads="1"/>
          </p:cNvSpPr>
          <p:nvPr/>
        </p:nvSpPr>
        <p:spPr bwMode="auto">
          <a:xfrm>
            <a:off x="2438399" y="3468689"/>
            <a:ext cx="7543799"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dirty="0" err="1">
                <a:latin typeface="Calibri" panose="020F0502020204030204" pitchFamily="34" charset="0"/>
              </a:rPr>
              <a:t>Any</a:t>
            </a:r>
            <a:r>
              <a:rPr lang="pt-BR" altLang="pt-BR" sz="1800" dirty="0">
                <a:latin typeface="Calibri" panose="020F0502020204030204" pitchFamily="34" charset="0"/>
              </a:rPr>
              <a:t> </a:t>
            </a:r>
            <a:r>
              <a:rPr lang="pt-BR" altLang="pt-BR" sz="1800" dirty="0" err="1">
                <a:latin typeface="Calibri" panose="020F0502020204030204" pitchFamily="34" charset="0"/>
              </a:rPr>
              <a:t>minority</a:t>
            </a:r>
            <a:r>
              <a:rPr lang="pt-BR" altLang="pt-BR" sz="1800" dirty="0">
                <a:latin typeface="Calibri" panose="020F0502020204030204" pitchFamily="34" charset="0"/>
              </a:rPr>
              <a:t> </a:t>
            </a:r>
            <a:r>
              <a:rPr lang="pt-BR" altLang="pt-BR" sz="1800" dirty="0" err="1">
                <a:latin typeface="Calibri" panose="020F0502020204030204" pitchFamily="34" charset="0"/>
              </a:rPr>
              <a:t>carrier</a:t>
            </a:r>
            <a:r>
              <a:rPr lang="pt-BR" altLang="pt-BR" sz="1800" dirty="0">
                <a:latin typeface="Calibri" panose="020F0502020204030204" pitchFamily="34" charset="0"/>
              </a:rPr>
              <a:t> (</a:t>
            </a:r>
            <a:r>
              <a:rPr lang="pt-BR" altLang="pt-BR" sz="1800" dirty="0" err="1">
                <a:latin typeface="Calibri" panose="020F0502020204030204" pitchFamily="34" charset="0"/>
              </a:rPr>
              <a:t>holes</a:t>
            </a:r>
            <a:r>
              <a:rPr lang="pt-BR" altLang="pt-BR" sz="1800" dirty="0">
                <a:latin typeface="Calibri" panose="020F0502020204030204" pitchFamily="34" charset="0"/>
              </a:rPr>
              <a:t>) in </a:t>
            </a:r>
            <a:r>
              <a:rPr lang="pt-BR" altLang="pt-BR" sz="1800" dirty="0" err="1">
                <a:latin typeface="Calibri" panose="020F0502020204030204" pitchFamily="34" charset="0"/>
              </a:rPr>
              <a:t>the</a:t>
            </a:r>
            <a:r>
              <a:rPr lang="pt-BR" altLang="pt-BR" sz="1800" dirty="0">
                <a:latin typeface="Calibri" panose="020F0502020204030204" pitchFamily="34" charset="0"/>
              </a:rPr>
              <a:t> n-</a:t>
            </a:r>
            <a:r>
              <a:rPr lang="pt-BR" altLang="pt-BR" sz="1800" dirty="0" err="1">
                <a:latin typeface="Calibri" panose="020F0502020204030204" pitchFamily="34" charset="0"/>
              </a:rPr>
              <a:t>type</a:t>
            </a:r>
            <a:r>
              <a:rPr lang="pt-BR" altLang="pt-BR" sz="1800" dirty="0">
                <a:latin typeface="Calibri" panose="020F0502020204030204" pitchFamily="34" charset="0"/>
              </a:rPr>
              <a:t> material </a:t>
            </a:r>
            <a:r>
              <a:rPr lang="pt-BR" altLang="pt-BR" sz="1800" dirty="0" err="1">
                <a:latin typeface="Calibri" panose="020F0502020204030204" pitchFamily="34" charset="0"/>
              </a:rPr>
              <a:t>within</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depletion</a:t>
            </a:r>
            <a:r>
              <a:rPr lang="pt-BR" altLang="pt-BR" sz="1800" dirty="0">
                <a:latin typeface="Calibri" panose="020F0502020204030204" pitchFamily="34" charset="0"/>
              </a:rPr>
              <a:t> </a:t>
            </a:r>
            <a:r>
              <a:rPr lang="pt-BR" altLang="pt-BR" sz="1800" dirty="0" err="1">
                <a:latin typeface="Calibri" panose="020F0502020204030204" pitchFamily="34" charset="0"/>
              </a:rPr>
              <a:t>region</a:t>
            </a:r>
            <a:r>
              <a:rPr lang="pt-BR" altLang="pt-BR" sz="1800" dirty="0">
                <a:latin typeface="Calibri" panose="020F0502020204030204" pitchFamily="34" charset="0"/>
              </a:rPr>
              <a:t> </a:t>
            </a:r>
            <a:r>
              <a:rPr lang="pt-BR" altLang="pt-BR" sz="1800" dirty="0" err="1">
                <a:latin typeface="Calibri" panose="020F0502020204030204" pitchFamily="34" charset="0"/>
              </a:rPr>
              <a:t>will</a:t>
            </a:r>
            <a:r>
              <a:rPr lang="pt-BR" altLang="pt-BR" sz="1800" dirty="0">
                <a:latin typeface="Calibri" panose="020F0502020204030204" pitchFamily="34" charset="0"/>
              </a:rPr>
              <a:t> </a:t>
            </a:r>
            <a:r>
              <a:rPr lang="pt-BR" altLang="pt-BR" sz="1800" dirty="0" err="1">
                <a:latin typeface="Calibri" panose="020F0502020204030204" pitchFamily="34" charset="0"/>
              </a:rPr>
              <a:t>pass</a:t>
            </a:r>
            <a:r>
              <a:rPr lang="pt-BR" altLang="pt-BR" sz="1800" dirty="0">
                <a:latin typeface="Calibri" panose="020F0502020204030204" pitchFamily="34" charset="0"/>
              </a:rPr>
              <a:t> </a:t>
            </a:r>
            <a:r>
              <a:rPr lang="pt-BR" altLang="pt-BR" sz="1800" dirty="0" err="1">
                <a:latin typeface="Calibri" panose="020F0502020204030204" pitchFamily="34" charset="0"/>
              </a:rPr>
              <a:t>quickly</a:t>
            </a:r>
            <a:r>
              <a:rPr lang="pt-BR" altLang="pt-BR" sz="1800" dirty="0">
                <a:latin typeface="Calibri" panose="020F0502020204030204" pitchFamily="34" charset="0"/>
              </a:rPr>
              <a:t> </a:t>
            </a:r>
            <a:r>
              <a:rPr lang="pt-BR" altLang="pt-BR" sz="1800" dirty="0" err="1">
                <a:latin typeface="Calibri" panose="020F0502020204030204" pitchFamily="34" charset="0"/>
              </a:rPr>
              <a:t>into</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p-</a:t>
            </a:r>
            <a:r>
              <a:rPr lang="pt-BR" altLang="pt-BR" sz="1800" dirty="0" err="1">
                <a:latin typeface="Calibri" panose="020F0502020204030204" pitchFamily="34" charset="0"/>
              </a:rPr>
              <a:t>type</a:t>
            </a:r>
            <a:r>
              <a:rPr lang="pt-BR" altLang="pt-BR" sz="1800" dirty="0">
                <a:latin typeface="Calibri" panose="020F0502020204030204" pitchFamily="34" charset="0"/>
              </a:rPr>
              <a:t> material.</a:t>
            </a:r>
          </a:p>
          <a:p>
            <a:pPr algn="just" eaLnBrk="1" hangingPunct="1">
              <a:spcBef>
                <a:spcPct val="0"/>
              </a:spcBef>
              <a:buFontTx/>
              <a:buNone/>
            </a:pPr>
            <a:endParaRPr lang="pt-BR" altLang="pt-BR" sz="1800" dirty="0">
              <a:latin typeface="Calibri" panose="020F0502020204030204" pitchFamily="34" charset="0"/>
            </a:endParaRPr>
          </a:p>
          <a:p>
            <a:pPr algn="just" eaLnBrk="1" hangingPunct="1">
              <a:spcBef>
                <a:spcPct val="0"/>
              </a:spcBef>
              <a:buFontTx/>
              <a:buNone/>
            </a:pPr>
            <a:r>
              <a:rPr lang="pt-BR" altLang="pt-BR" sz="1800" dirty="0">
                <a:latin typeface="Calibri" panose="020F0502020204030204" pitchFamily="34" charset="0"/>
              </a:rPr>
              <a:t>The </a:t>
            </a:r>
            <a:r>
              <a:rPr lang="pt-BR" altLang="pt-BR" sz="1800" dirty="0" err="1">
                <a:latin typeface="Calibri" panose="020F0502020204030204" pitchFamily="34" charset="0"/>
              </a:rPr>
              <a:t>closer</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hole</a:t>
            </a:r>
            <a:r>
              <a:rPr lang="pt-BR" altLang="pt-BR" sz="1800" dirty="0">
                <a:latin typeface="Calibri" panose="020F0502020204030204" pitchFamily="34" charset="0"/>
              </a:rPr>
              <a:t> </a:t>
            </a:r>
            <a:r>
              <a:rPr lang="pt-BR" altLang="pt-BR" sz="1800" dirty="0" err="1">
                <a:latin typeface="Calibri" panose="020F0502020204030204" pitchFamily="34" charset="0"/>
              </a:rPr>
              <a:t>is</a:t>
            </a:r>
            <a:r>
              <a:rPr lang="pt-BR" altLang="pt-BR" sz="1800" dirty="0">
                <a:latin typeface="Calibri" panose="020F0502020204030204" pitchFamily="34" charset="0"/>
              </a:rPr>
              <a:t> </a:t>
            </a:r>
            <a:r>
              <a:rPr lang="pt-BR" altLang="pt-BR" sz="1800" dirty="0" err="1">
                <a:latin typeface="Calibri" panose="020F0502020204030204" pitchFamily="34" charset="0"/>
              </a:rPr>
              <a:t>to</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junction</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greater</a:t>
            </a:r>
            <a:r>
              <a:rPr lang="pt-BR" altLang="pt-BR" sz="1800" dirty="0">
                <a:latin typeface="Calibri" panose="020F0502020204030204" pitchFamily="34" charset="0"/>
              </a:rPr>
              <a:t> </a:t>
            </a:r>
            <a:r>
              <a:rPr lang="pt-BR" altLang="pt-BR" sz="1800" dirty="0" err="1">
                <a:latin typeface="Calibri" panose="020F0502020204030204" pitchFamily="34" charset="0"/>
              </a:rPr>
              <a:t>is</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attraction</a:t>
            </a:r>
            <a:r>
              <a:rPr lang="pt-BR" altLang="pt-BR" sz="1800" dirty="0">
                <a:latin typeface="Calibri" panose="020F0502020204030204" pitchFamily="34" charset="0"/>
              </a:rPr>
              <a:t> for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layer</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negative </a:t>
            </a:r>
            <a:r>
              <a:rPr lang="pt-BR" altLang="pt-BR" sz="1800" dirty="0" err="1">
                <a:latin typeface="Calibri" panose="020F0502020204030204" pitchFamily="34" charset="0"/>
              </a:rPr>
              <a:t>ions</a:t>
            </a:r>
            <a:r>
              <a:rPr lang="pt-BR" altLang="pt-BR" sz="1800" dirty="0">
                <a:latin typeface="Calibri" panose="020F0502020204030204" pitchFamily="34" charset="0"/>
              </a:rPr>
              <a:t> </a:t>
            </a:r>
            <a:r>
              <a:rPr lang="pt-BR" altLang="pt-BR" sz="1800" dirty="0" err="1">
                <a:latin typeface="Calibri" panose="020F0502020204030204" pitchFamily="34" charset="0"/>
              </a:rPr>
              <a:t>and</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less</a:t>
            </a:r>
            <a:r>
              <a:rPr lang="pt-BR" altLang="pt-BR" sz="1800" dirty="0">
                <a:latin typeface="Calibri" panose="020F0502020204030204" pitchFamily="34" charset="0"/>
              </a:rPr>
              <a:t> </a:t>
            </a:r>
            <a:r>
              <a:rPr lang="pt-BR" altLang="pt-BR" sz="1800" dirty="0" err="1">
                <a:latin typeface="Calibri" panose="020F0502020204030204" pitchFamily="34" charset="0"/>
              </a:rPr>
              <a:t>is</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oposition</a:t>
            </a:r>
            <a:r>
              <a:rPr lang="pt-BR" altLang="pt-BR" sz="1800" dirty="0">
                <a:latin typeface="Calibri" panose="020F0502020204030204" pitchFamily="34" charset="0"/>
              </a:rPr>
              <a:t> </a:t>
            </a:r>
            <a:r>
              <a:rPr lang="pt-BR" altLang="pt-BR" sz="1800" dirty="0" err="1">
                <a:latin typeface="Calibri" panose="020F0502020204030204" pitchFamily="34" charset="0"/>
              </a:rPr>
              <a:t>offered</a:t>
            </a:r>
            <a:r>
              <a:rPr lang="pt-BR" altLang="pt-BR" sz="1800" dirty="0">
                <a:latin typeface="Calibri" panose="020F0502020204030204" pitchFamily="34" charset="0"/>
              </a:rPr>
              <a:t> </a:t>
            </a:r>
            <a:r>
              <a:rPr lang="pt-BR" altLang="pt-BR" sz="1800" dirty="0" err="1">
                <a:latin typeface="Calibri" panose="020F0502020204030204" pitchFamily="34" charset="0"/>
              </a:rPr>
              <a:t>by</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positive </a:t>
            </a:r>
            <a:r>
              <a:rPr lang="pt-BR" altLang="pt-BR" sz="1800" dirty="0" err="1">
                <a:latin typeface="Calibri" panose="020F0502020204030204" pitchFamily="34" charset="0"/>
              </a:rPr>
              <a:t>ions</a:t>
            </a:r>
            <a:r>
              <a:rPr lang="pt-BR" altLang="pt-BR" sz="1800" dirty="0">
                <a:latin typeface="Calibri" panose="020F0502020204030204" pitchFamily="34" charset="0"/>
              </a:rPr>
              <a:t> in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depletion</a:t>
            </a:r>
            <a:r>
              <a:rPr lang="pt-BR" altLang="pt-BR" sz="1800" dirty="0">
                <a:latin typeface="Calibri" panose="020F0502020204030204" pitchFamily="34" charset="0"/>
              </a:rPr>
              <a:t> </a:t>
            </a:r>
            <a:r>
              <a:rPr lang="pt-BR" altLang="pt-BR" sz="1800" dirty="0" err="1">
                <a:latin typeface="Calibri" panose="020F0502020204030204" pitchFamily="34" charset="0"/>
              </a:rPr>
              <a:t>region</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n-</a:t>
            </a:r>
            <a:r>
              <a:rPr lang="pt-BR" altLang="pt-BR" sz="1800" dirty="0" err="1">
                <a:latin typeface="Calibri" panose="020F0502020204030204" pitchFamily="34" charset="0"/>
              </a:rPr>
              <a:t>type</a:t>
            </a:r>
            <a:r>
              <a:rPr lang="pt-BR" altLang="pt-BR" sz="1800" dirty="0">
                <a:latin typeface="Calibri" panose="020F0502020204030204" pitchFamily="34" charset="0"/>
              </a:rPr>
              <a:t> material.</a:t>
            </a:r>
          </a:p>
        </p:txBody>
      </p:sp>
      <p:sp>
        <p:nvSpPr>
          <p:cNvPr id="9" name="Rectangle 8">
            <a:extLst>
              <a:ext uri="{FF2B5EF4-FFF2-40B4-BE49-F238E27FC236}">
                <a16:creationId xmlns:a16="http://schemas.microsoft.com/office/drawing/2014/main" id="{AC5EDA37-9B99-4662-A688-D53B026E31EB}"/>
              </a:ext>
            </a:extLst>
          </p:cNvPr>
          <p:cNvSpPr/>
          <p:nvPr/>
        </p:nvSpPr>
        <p:spPr>
          <a:xfrm>
            <a:off x="2043113" y="3552825"/>
            <a:ext cx="328612" cy="3317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pic>
        <p:nvPicPr>
          <p:cNvPr id="40965" name="Picture 6">
            <a:extLst>
              <a:ext uri="{FF2B5EF4-FFF2-40B4-BE49-F238E27FC236}">
                <a16:creationId xmlns:a16="http://schemas.microsoft.com/office/drawing/2014/main" id="{68F1F422-0BA3-41C6-A9E1-AD20B1EE1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6" y="1216025"/>
            <a:ext cx="4124325" cy="221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7" name="TextBox 2">
            <a:extLst>
              <a:ext uri="{FF2B5EF4-FFF2-40B4-BE49-F238E27FC236}">
                <a16:creationId xmlns:a16="http://schemas.microsoft.com/office/drawing/2014/main" id="{02C7DEE2-E86C-4B6F-B21D-8043F6B8CBBB}"/>
              </a:ext>
            </a:extLst>
          </p:cNvPr>
          <p:cNvSpPr txBox="1">
            <a:spLocks noChangeArrowheads="1"/>
          </p:cNvSpPr>
          <p:nvPr/>
        </p:nvSpPr>
        <p:spPr bwMode="auto">
          <a:xfrm>
            <a:off x="4953001" y="177800"/>
            <a:ext cx="2257425"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latin typeface="Calibri" panose="020F0502020204030204" pitchFamily="34" charset="0"/>
              </a:rPr>
              <a:t>No Applied Bias (V=0)</a:t>
            </a:r>
          </a:p>
        </p:txBody>
      </p:sp>
      <p:sp>
        <p:nvSpPr>
          <p:cNvPr id="4" name="TextBox 3">
            <a:extLst>
              <a:ext uri="{FF2B5EF4-FFF2-40B4-BE49-F238E27FC236}">
                <a16:creationId xmlns:a16="http://schemas.microsoft.com/office/drawing/2014/main" id="{41847508-9631-4D71-AF02-C3C13F77A37A}"/>
              </a:ext>
            </a:extLst>
          </p:cNvPr>
          <p:cNvSpPr txBox="1">
            <a:spLocks noChangeArrowheads="1"/>
          </p:cNvSpPr>
          <p:nvPr/>
        </p:nvSpPr>
        <p:spPr bwMode="auto">
          <a:xfrm>
            <a:off x="2438399" y="5373689"/>
            <a:ext cx="828327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a:latin typeface="Calibri" panose="020F0502020204030204" pitchFamily="34" charset="0"/>
              </a:rPr>
              <a:t>The same will happen with the minority carrier (electrons) in the p-type material.</a:t>
            </a:r>
            <a:endParaRPr lang="pt-BR" altLang="pt-BR" sz="1800"/>
          </a:p>
        </p:txBody>
      </p:sp>
      <p:sp>
        <p:nvSpPr>
          <p:cNvPr id="40972" name="TextBox 17">
            <a:extLst>
              <a:ext uri="{FF2B5EF4-FFF2-40B4-BE49-F238E27FC236}">
                <a16:creationId xmlns:a16="http://schemas.microsoft.com/office/drawing/2014/main" id="{BFF49FA8-6F4B-40A5-8B4A-41B1669AAA8A}"/>
              </a:ext>
            </a:extLst>
          </p:cNvPr>
          <p:cNvSpPr txBox="1">
            <a:spLocks noChangeArrowheads="1"/>
          </p:cNvSpPr>
          <p:nvPr/>
        </p:nvSpPr>
        <p:spPr bwMode="auto">
          <a:xfrm>
            <a:off x="2438400" y="609601"/>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b="1" dirty="0">
                <a:solidFill>
                  <a:srgbClr val="FF0000"/>
                </a:solidFill>
                <a:latin typeface="Calibri" panose="020F0502020204030204" pitchFamily="34" charset="0"/>
              </a:rPr>
              <a:t>Bias: </a:t>
            </a:r>
            <a:r>
              <a:rPr lang="pt-BR" altLang="pt-BR" sz="1800" dirty="0" err="1">
                <a:latin typeface="Calibri" panose="020F0502020204030204" pitchFamily="34" charset="0"/>
              </a:rPr>
              <a:t>refers</a:t>
            </a:r>
            <a:r>
              <a:rPr lang="pt-BR" altLang="pt-BR" sz="1800" dirty="0">
                <a:latin typeface="Calibri" panose="020F0502020204030204" pitchFamily="34" charset="0"/>
              </a:rPr>
              <a:t> </a:t>
            </a:r>
            <a:r>
              <a:rPr lang="pt-BR" altLang="pt-BR" sz="1800" dirty="0" err="1">
                <a:latin typeface="Calibri" panose="020F0502020204030204" pitchFamily="34" charset="0"/>
              </a:rPr>
              <a:t>to</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application</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a:latin typeface="Calibri" panose="020F0502020204030204" pitchFamily="34" charset="0"/>
              </a:rPr>
              <a:t>an </a:t>
            </a:r>
            <a:r>
              <a:rPr lang="pt-BR" altLang="pt-BR" sz="1800" dirty="0" err="1">
                <a:latin typeface="Calibri" panose="020F0502020204030204" pitchFamily="34" charset="0"/>
              </a:rPr>
              <a:t>external</a:t>
            </a:r>
            <a:r>
              <a:rPr lang="pt-BR" altLang="pt-BR" sz="1800" dirty="0">
                <a:latin typeface="Calibri" panose="020F0502020204030204" pitchFamily="34" charset="0"/>
              </a:rPr>
              <a:t> </a:t>
            </a:r>
            <a:r>
              <a:rPr lang="pt-BR" altLang="pt-BR" sz="1800" dirty="0" err="1">
                <a:latin typeface="Calibri" panose="020F0502020204030204" pitchFamily="34" charset="0"/>
              </a:rPr>
              <a:t>voltage</a:t>
            </a:r>
            <a:r>
              <a:rPr lang="pt-BR" altLang="pt-BR" sz="1800" dirty="0">
                <a:latin typeface="Calibri" panose="020F0502020204030204" pitchFamily="34" charset="0"/>
              </a:rPr>
              <a:t> </a:t>
            </a:r>
            <a:r>
              <a:rPr lang="pt-BR" altLang="pt-BR" sz="1800" dirty="0" err="1">
                <a:latin typeface="Calibri" panose="020F0502020204030204" pitchFamily="34" charset="0"/>
              </a:rPr>
              <a:t>across</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two</a:t>
            </a:r>
            <a:r>
              <a:rPr lang="pt-BR" altLang="pt-BR" sz="1800" dirty="0">
                <a:latin typeface="Calibri" panose="020F0502020204030204" pitchFamily="34" charset="0"/>
              </a:rPr>
              <a:t> </a:t>
            </a:r>
            <a:r>
              <a:rPr lang="pt-BR" altLang="pt-BR" sz="1800" dirty="0" err="1">
                <a:latin typeface="Calibri" panose="020F0502020204030204" pitchFamily="34" charset="0"/>
              </a:rPr>
              <a:t>terminals</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device </a:t>
            </a:r>
            <a:r>
              <a:rPr lang="pt-BR" altLang="pt-BR" sz="1800" dirty="0" err="1">
                <a:latin typeface="Calibri" panose="020F0502020204030204" pitchFamily="34" charset="0"/>
              </a:rPr>
              <a:t>to</a:t>
            </a:r>
            <a:r>
              <a:rPr lang="pt-BR" altLang="pt-BR" sz="1800" dirty="0">
                <a:latin typeface="Calibri" panose="020F0502020204030204" pitchFamily="34" charset="0"/>
              </a:rPr>
              <a:t> </a:t>
            </a:r>
            <a:r>
              <a:rPr lang="pt-BR" altLang="pt-BR" sz="1800" dirty="0" err="1">
                <a:latin typeface="Calibri" panose="020F0502020204030204" pitchFamily="34" charset="0"/>
              </a:rPr>
              <a:t>extract</a:t>
            </a:r>
            <a:r>
              <a:rPr lang="pt-BR" altLang="pt-BR" sz="1800" dirty="0">
                <a:latin typeface="Calibri" panose="020F0502020204030204" pitchFamily="34" charset="0"/>
              </a:rPr>
              <a:t> a response.</a:t>
            </a:r>
            <a:endParaRPr lang="pt-BR" altLang="pt-BR" sz="1800" dirty="0"/>
          </a:p>
        </p:txBody>
      </p:sp>
      <p:sp>
        <p:nvSpPr>
          <p:cNvPr id="13" name="Rectangle 8">
            <a:extLst>
              <a:ext uri="{FF2B5EF4-FFF2-40B4-BE49-F238E27FC236}">
                <a16:creationId xmlns:a16="http://schemas.microsoft.com/office/drawing/2014/main" id="{767821FB-9144-4E68-8276-73B56DF3A294}"/>
              </a:ext>
            </a:extLst>
          </p:cNvPr>
          <p:cNvSpPr/>
          <p:nvPr/>
        </p:nvSpPr>
        <p:spPr>
          <a:xfrm>
            <a:off x="2057401" y="609601"/>
            <a:ext cx="328612" cy="3317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sp>
        <p:nvSpPr>
          <p:cNvPr id="14" name="Rectangle 8">
            <a:extLst>
              <a:ext uri="{FF2B5EF4-FFF2-40B4-BE49-F238E27FC236}">
                <a16:creationId xmlns:a16="http://schemas.microsoft.com/office/drawing/2014/main" id="{B90A5428-6DF2-4764-81FE-461B49D5748F}"/>
              </a:ext>
            </a:extLst>
          </p:cNvPr>
          <p:cNvSpPr/>
          <p:nvPr/>
        </p:nvSpPr>
        <p:spPr>
          <a:xfrm>
            <a:off x="2048828" y="5379720"/>
            <a:ext cx="328612" cy="3317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spTree>
    <p:extLst>
      <p:ext uri="{BB962C8B-B14F-4D97-AF65-F5344CB8AC3E}">
        <p14:creationId xmlns:p14="http://schemas.microsoft.com/office/powerpoint/2010/main" val="32730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4"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5CD58BF7-3E1E-4920-BB36-ABFDEDE0C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1826" y="768624"/>
            <a:ext cx="20288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0D20B6D0-FB72-4C3F-93DA-58E690E81297}"/>
              </a:ext>
            </a:extLst>
          </p:cNvPr>
          <p:cNvSpPr txBox="1">
            <a:spLocks noChangeArrowheads="1"/>
          </p:cNvSpPr>
          <p:nvPr/>
        </p:nvSpPr>
        <p:spPr bwMode="auto">
          <a:xfrm>
            <a:off x="2470150" y="3014937"/>
            <a:ext cx="800544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dirty="0">
                <a:latin typeface="Calibri" panose="020F0502020204030204" pitchFamily="34" charset="0"/>
              </a:rPr>
              <a:t>The </a:t>
            </a:r>
            <a:r>
              <a:rPr lang="pt-BR" altLang="pt-BR" sz="1800" dirty="0" err="1">
                <a:latin typeface="Calibri" panose="020F0502020204030204" pitchFamily="34" charset="0"/>
              </a:rPr>
              <a:t>majority</a:t>
            </a:r>
            <a:r>
              <a:rPr lang="pt-BR" altLang="pt-BR" sz="1800" dirty="0">
                <a:latin typeface="Calibri" panose="020F0502020204030204" pitchFamily="34" charset="0"/>
              </a:rPr>
              <a:t> </a:t>
            </a:r>
            <a:r>
              <a:rPr lang="pt-BR" altLang="pt-BR" sz="1800" dirty="0" err="1">
                <a:latin typeface="Calibri" panose="020F0502020204030204" pitchFamily="34" charset="0"/>
              </a:rPr>
              <a:t>carriers</a:t>
            </a:r>
            <a:r>
              <a:rPr lang="pt-BR" altLang="pt-BR" sz="1800" dirty="0">
                <a:latin typeface="Calibri" panose="020F0502020204030204" pitchFamily="34" charset="0"/>
              </a:rPr>
              <a:t> (</a:t>
            </a:r>
            <a:r>
              <a:rPr lang="pt-BR" altLang="pt-BR" sz="1800" dirty="0" err="1">
                <a:latin typeface="Calibri" panose="020F0502020204030204" pitchFamily="34" charset="0"/>
              </a:rPr>
              <a:t>electrons</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n-</a:t>
            </a:r>
            <a:r>
              <a:rPr lang="pt-BR" altLang="pt-BR" sz="1800" dirty="0" err="1">
                <a:latin typeface="Calibri" panose="020F0502020204030204" pitchFamily="34" charset="0"/>
              </a:rPr>
              <a:t>type</a:t>
            </a:r>
            <a:r>
              <a:rPr lang="pt-BR" altLang="pt-BR" sz="1800" dirty="0">
                <a:latin typeface="Calibri" panose="020F0502020204030204" pitchFamily="34" charset="0"/>
              </a:rPr>
              <a:t> material must </a:t>
            </a:r>
            <a:r>
              <a:rPr lang="pt-BR" altLang="pt-BR" sz="1800" dirty="0" err="1">
                <a:latin typeface="Calibri" panose="020F0502020204030204" pitchFamily="34" charset="0"/>
              </a:rPr>
              <a:t>overcome</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attractive</a:t>
            </a:r>
            <a:r>
              <a:rPr lang="pt-BR" altLang="pt-BR" sz="1800" dirty="0">
                <a:latin typeface="Calibri" panose="020F0502020204030204" pitchFamily="34" charset="0"/>
              </a:rPr>
              <a:t> forces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layer</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positive </a:t>
            </a:r>
            <a:r>
              <a:rPr lang="pt-BR" altLang="pt-BR" sz="1800" dirty="0" err="1">
                <a:latin typeface="Calibri" panose="020F0502020204030204" pitchFamily="34" charset="0"/>
              </a:rPr>
              <a:t>ion</a:t>
            </a:r>
            <a:r>
              <a:rPr lang="pt-BR" altLang="pt-BR" sz="1800" dirty="0">
                <a:latin typeface="Calibri" panose="020F0502020204030204" pitchFamily="34" charset="0"/>
              </a:rPr>
              <a:t> in </a:t>
            </a:r>
            <a:r>
              <a:rPr lang="pt-BR" altLang="pt-BR" sz="1800" dirty="0" err="1">
                <a:latin typeface="Calibri" panose="020F0502020204030204" pitchFamily="34" charset="0"/>
              </a:rPr>
              <a:t>the</a:t>
            </a:r>
            <a:r>
              <a:rPr lang="pt-BR" altLang="pt-BR" sz="1800" dirty="0">
                <a:latin typeface="Calibri" panose="020F0502020204030204" pitchFamily="34" charset="0"/>
              </a:rPr>
              <a:t> n-</a:t>
            </a:r>
            <a:r>
              <a:rPr lang="pt-BR" altLang="pt-BR" sz="1800" dirty="0" err="1">
                <a:latin typeface="Calibri" panose="020F0502020204030204" pitchFamily="34" charset="0"/>
              </a:rPr>
              <a:t>type</a:t>
            </a:r>
            <a:r>
              <a:rPr lang="pt-BR" altLang="pt-BR" sz="1800" dirty="0">
                <a:latin typeface="Calibri" panose="020F0502020204030204" pitchFamily="34" charset="0"/>
              </a:rPr>
              <a:t> material </a:t>
            </a:r>
            <a:r>
              <a:rPr lang="pt-BR" altLang="pt-BR" sz="1800" dirty="0" err="1">
                <a:latin typeface="Calibri" panose="020F0502020204030204" pitchFamily="34" charset="0"/>
              </a:rPr>
              <a:t>and</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shield</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negative </a:t>
            </a:r>
            <a:r>
              <a:rPr lang="pt-BR" altLang="pt-BR" sz="1800" dirty="0" err="1">
                <a:latin typeface="Calibri" panose="020F0502020204030204" pitchFamily="34" charset="0"/>
              </a:rPr>
              <a:t>ions</a:t>
            </a:r>
            <a:r>
              <a:rPr lang="pt-BR" altLang="pt-BR" sz="1800" dirty="0">
                <a:latin typeface="Calibri" panose="020F0502020204030204" pitchFamily="34" charset="0"/>
              </a:rPr>
              <a:t> in </a:t>
            </a:r>
            <a:r>
              <a:rPr lang="pt-BR" altLang="pt-BR" sz="1800" dirty="0" err="1">
                <a:latin typeface="Calibri" panose="020F0502020204030204" pitchFamily="34" charset="0"/>
              </a:rPr>
              <a:t>the</a:t>
            </a:r>
            <a:r>
              <a:rPr lang="pt-BR" altLang="pt-BR" sz="1800" dirty="0">
                <a:latin typeface="Calibri" panose="020F0502020204030204" pitchFamily="34" charset="0"/>
              </a:rPr>
              <a:t> p-</a:t>
            </a:r>
            <a:r>
              <a:rPr lang="pt-BR" altLang="pt-BR" sz="1800" dirty="0" err="1">
                <a:latin typeface="Calibri" panose="020F0502020204030204" pitchFamily="34" charset="0"/>
              </a:rPr>
              <a:t>type</a:t>
            </a:r>
            <a:r>
              <a:rPr lang="pt-BR" altLang="pt-BR" sz="1800" dirty="0">
                <a:latin typeface="Calibri" panose="020F0502020204030204" pitchFamily="34" charset="0"/>
              </a:rPr>
              <a:t> material </a:t>
            </a:r>
            <a:r>
              <a:rPr lang="pt-BR" altLang="pt-BR" sz="1800" dirty="0" err="1">
                <a:latin typeface="Calibri" panose="020F0502020204030204" pitchFamily="34" charset="0"/>
              </a:rPr>
              <a:t>to</a:t>
            </a:r>
            <a:r>
              <a:rPr lang="pt-BR" altLang="pt-BR" sz="1800" dirty="0">
                <a:latin typeface="Calibri" panose="020F0502020204030204" pitchFamily="34" charset="0"/>
              </a:rPr>
              <a:t> </a:t>
            </a:r>
            <a:r>
              <a:rPr lang="pt-BR" altLang="pt-BR" sz="1800" dirty="0" err="1">
                <a:latin typeface="Calibri" panose="020F0502020204030204" pitchFamily="34" charset="0"/>
              </a:rPr>
              <a:t>migrate</a:t>
            </a:r>
            <a:r>
              <a:rPr lang="pt-BR" altLang="pt-BR" sz="1800" dirty="0">
                <a:latin typeface="Calibri" panose="020F0502020204030204" pitchFamily="34" charset="0"/>
              </a:rPr>
              <a:t> </a:t>
            </a:r>
            <a:r>
              <a:rPr lang="pt-BR" altLang="pt-BR" sz="1800" dirty="0" err="1">
                <a:latin typeface="Calibri" panose="020F0502020204030204" pitchFamily="34" charset="0"/>
              </a:rPr>
              <a:t>into</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área </a:t>
            </a:r>
            <a:r>
              <a:rPr lang="pt-BR" altLang="pt-BR" sz="1800" dirty="0" err="1">
                <a:latin typeface="Calibri" panose="020F0502020204030204" pitchFamily="34" charset="0"/>
              </a:rPr>
              <a:t>beyond</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depletion</a:t>
            </a:r>
            <a:r>
              <a:rPr lang="pt-BR" altLang="pt-BR" sz="1800" dirty="0">
                <a:latin typeface="Calibri" panose="020F0502020204030204" pitchFamily="34" charset="0"/>
              </a:rPr>
              <a:t> </a:t>
            </a:r>
            <a:r>
              <a:rPr lang="pt-BR" altLang="pt-BR" sz="1800" dirty="0" err="1">
                <a:latin typeface="Calibri" panose="020F0502020204030204" pitchFamily="34" charset="0"/>
              </a:rPr>
              <a:t>region</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p-</a:t>
            </a:r>
            <a:r>
              <a:rPr lang="pt-BR" altLang="pt-BR" sz="1800" dirty="0" err="1">
                <a:latin typeface="Calibri" panose="020F0502020204030204" pitchFamily="34" charset="0"/>
              </a:rPr>
              <a:t>type</a:t>
            </a:r>
            <a:r>
              <a:rPr lang="pt-BR" altLang="pt-BR" sz="1800" dirty="0">
                <a:latin typeface="Calibri" panose="020F0502020204030204" pitchFamily="34" charset="0"/>
              </a:rPr>
              <a:t> material. </a:t>
            </a:r>
          </a:p>
        </p:txBody>
      </p:sp>
      <p:sp>
        <p:nvSpPr>
          <p:cNvPr id="9" name="Rectangle 8">
            <a:extLst>
              <a:ext uri="{FF2B5EF4-FFF2-40B4-BE49-F238E27FC236}">
                <a16:creationId xmlns:a16="http://schemas.microsoft.com/office/drawing/2014/main" id="{281BEA0A-CC55-4DC4-9E52-AEF2C362A532}"/>
              </a:ext>
            </a:extLst>
          </p:cNvPr>
          <p:cNvSpPr/>
          <p:nvPr/>
        </p:nvSpPr>
        <p:spPr>
          <a:xfrm>
            <a:off x="2043113" y="3138763"/>
            <a:ext cx="328612" cy="3317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pic>
        <p:nvPicPr>
          <p:cNvPr id="41989" name="Picture 6">
            <a:extLst>
              <a:ext uri="{FF2B5EF4-FFF2-40B4-BE49-F238E27FC236}">
                <a16:creationId xmlns:a16="http://schemas.microsoft.com/office/drawing/2014/main" id="{4F8E640A-23EC-4049-91AD-DFDC3EDF7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6" y="801963"/>
            <a:ext cx="4124325" cy="221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a:extLst>
              <a:ext uri="{FF2B5EF4-FFF2-40B4-BE49-F238E27FC236}">
                <a16:creationId xmlns:a16="http://schemas.microsoft.com/office/drawing/2014/main" id="{9A8A308A-F003-47DF-B91A-4A43007673E1}"/>
              </a:ext>
            </a:extLst>
          </p:cNvPr>
          <p:cNvSpPr/>
          <p:nvPr/>
        </p:nvSpPr>
        <p:spPr>
          <a:xfrm>
            <a:off x="1995489" y="4480199"/>
            <a:ext cx="384175" cy="3317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sp>
        <p:nvSpPr>
          <p:cNvPr id="41991" name="TextBox 2">
            <a:extLst>
              <a:ext uri="{FF2B5EF4-FFF2-40B4-BE49-F238E27FC236}">
                <a16:creationId xmlns:a16="http://schemas.microsoft.com/office/drawing/2014/main" id="{6A98BD3D-082A-4B4A-8A76-AEA07204809B}"/>
              </a:ext>
            </a:extLst>
          </p:cNvPr>
          <p:cNvSpPr txBox="1">
            <a:spLocks noChangeArrowheads="1"/>
          </p:cNvSpPr>
          <p:nvPr/>
        </p:nvSpPr>
        <p:spPr bwMode="auto">
          <a:xfrm>
            <a:off x="4953001" y="336824"/>
            <a:ext cx="2257425"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latin typeface="Calibri" panose="020F0502020204030204" pitchFamily="34" charset="0"/>
              </a:rPr>
              <a:t>No Applied Bias (V=0)</a:t>
            </a:r>
          </a:p>
        </p:txBody>
      </p:sp>
      <p:sp>
        <p:nvSpPr>
          <p:cNvPr id="4" name="TextBox 3">
            <a:extLst>
              <a:ext uri="{FF2B5EF4-FFF2-40B4-BE49-F238E27FC236}">
                <a16:creationId xmlns:a16="http://schemas.microsoft.com/office/drawing/2014/main" id="{F97675FA-C291-4745-9AF9-65F275CC4D3D}"/>
              </a:ext>
            </a:extLst>
          </p:cNvPr>
          <p:cNvSpPr txBox="1">
            <a:spLocks noChangeArrowheads="1"/>
          </p:cNvSpPr>
          <p:nvPr/>
        </p:nvSpPr>
        <p:spPr bwMode="auto">
          <a:xfrm>
            <a:off x="2500313" y="4426225"/>
            <a:ext cx="792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dirty="0">
                <a:latin typeface="Calibri" panose="020F0502020204030204" pitchFamily="34" charset="0"/>
              </a:rPr>
              <a:t>The </a:t>
            </a:r>
            <a:r>
              <a:rPr lang="pt-BR" altLang="pt-BR" sz="1800" dirty="0" err="1">
                <a:latin typeface="Calibri" panose="020F0502020204030204" pitchFamily="34" charset="0"/>
              </a:rPr>
              <a:t>number</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majority</a:t>
            </a:r>
            <a:r>
              <a:rPr lang="pt-BR" altLang="pt-BR" sz="1800" dirty="0">
                <a:latin typeface="Calibri" panose="020F0502020204030204" pitchFamily="34" charset="0"/>
              </a:rPr>
              <a:t> </a:t>
            </a:r>
            <a:r>
              <a:rPr lang="pt-BR" altLang="pt-BR" sz="1800" dirty="0" err="1">
                <a:latin typeface="Calibri" panose="020F0502020204030204" pitchFamily="34" charset="0"/>
              </a:rPr>
              <a:t>carriers</a:t>
            </a:r>
            <a:r>
              <a:rPr lang="pt-BR" altLang="pt-BR" sz="1800" dirty="0">
                <a:latin typeface="Calibri" panose="020F0502020204030204" pitchFamily="34" charset="0"/>
              </a:rPr>
              <a:t> </a:t>
            </a:r>
            <a:r>
              <a:rPr lang="pt-BR" altLang="pt-BR" sz="1800" dirty="0" err="1">
                <a:latin typeface="Calibri" panose="020F0502020204030204" pitchFamily="34" charset="0"/>
              </a:rPr>
              <a:t>is</a:t>
            </a:r>
            <a:r>
              <a:rPr lang="pt-BR" altLang="pt-BR" sz="1800" dirty="0">
                <a:latin typeface="Calibri" panose="020F0502020204030204" pitchFamily="34" charset="0"/>
              </a:rPr>
              <a:t> </a:t>
            </a:r>
            <a:r>
              <a:rPr lang="pt-BR" altLang="pt-BR" sz="1800" dirty="0" err="1">
                <a:latin typeface="Calibri" panose="020F0502020204030204" pitchFamily="34" charset="0"/>
              </a:rPr>
              <a:t>so</a:t>
            </a:r>
            <a:r>
              <a:rPr lang="pt-BR" altLang="pt-BR" sz="1800" dirty="0">
                <a:latin typeface="Calibri" panose="020F0502020204030204" pitchFamily="34" charset="0"/>
              </a:rPr>
              <a:t> </a:t>
            </a:r>
            <a:r>
              <a:rPr lang="pt-BR" altLang="pt-BR" sz="1800" dirty="0" err="1">
                <a:latin typeface="Calibri" panose="020F0502020204030204" pitchFamily="34" charset="0"/>
              </a:rPr>
              <a:t>large</a:t>
            </a:r>
            <a:r>
              <a:rPr lang="pt-BR" altLang="pt-BR" sz="1800" dirty="0">
                <a:latin typeface="Calibri" panose="020F0502020204030204" pitchFamily="34" charset="0"/>
              </a:rPr>
              <a:t> in </a:t>
            </a:r>
            <a:r>
              <a:rPr lang="pt-BR" altLang="pt-BR" sz="1800" dirty="0" err="1">
                <a:latin typeface="Calibri" panose="020F0502020204030204" pitchFamily="34" charset="0"/>
              </a:rPr>
              <a:t>the</a:t>
            </a:r>
            <a:r>
              <a:rPr lang="pt-BR" altLang="pt-BR" sz="1800" dirty="0">
                <a:latin typeface="Calibri" panose="020F0502020204030204" pitchFamily="34" charset="0"/>
              </a:rPr>
              <a:t> n-</a:t>
            </a:r>
            <a:r>
              <a:rPr lang="pt-BR" altLang="pt-BR" sz="1800" dirty="0" err="1">
                <a:latin typeface="Calibri" panose="020F0502020204030204" pitchFamily="34" charset="0"/>
              </a:rPr>
              <a:t>type</a:t>
            </a:r>
            <a:r>
              <a:rPr lang="pt-BR" altLang="pt-BR" sz="1800" dirty="0">
                <a:latin typeface="Calibri" panose="020F0502020204030204" pitchFamily="34" charset="0"/>
              </a:rPr>
              <a:t> material </a:t>
            </a:r>
            <a:r>
              <a:rPr lang="pt-BR" altLang="pt-BR" sz="1800" dirty="0" err="1">
                <a:latin typeface="Calibri" panose="020F0502020204030204" pitchFamily="34" charset="0"/>
              </a:rPr>
              <a:t>that</a:t>
            </a:r>
            <a:r>
              <a:rPr lang="pt-BR" altLang="pt-BR" sz="1800" dirty="0">
                <a:latin typeface="Calibri" panose="020F0502020204030204" pitchFamily="34" charset="0"/>
              </a:rPr>
              <a:t> </a:t>
            </a:r>
            <a:r>
              <a:rPr lang="pt-BR" altLang="pt-BR" sz="1800" dirty="0" err="1">
                <a:latin typeface="Calibri" panose="020F0502020204030204" pitchFamily="34" charset="0"/>
              </a:rPr>
              <a:t>there</a:t>
            </a:r>
            <a:r>
              <a:rPr lang="pt-BR" altLang="pt-BR" sz="1800" dirty="0">
                <a:latin typeface="Calibri" panose="020F0502020204030204" pitchFamily="34" charset="0"/>
              </a:rPr>
              <a:t> </a:t>
            </a:r>
            <a:r>
              <a:rPr lang="pt-BR" altLang="pt-BR" sz="1800" dirty="0" err="1">
                <a:latin typeface="Calibri" panose="020F0502020204030204" pitchFamily="34" charset="0"/>
              </a:rPr>
              <a:t>will</a:t>
            </a:r>
            <a:r>
              <a:rPr lang="pt-BR" altLang="pt-BR" sz="1800" dirty="0">
                <a:latin typeface="Calibri" panose="020F0502020204030204" pitchFamily="34" charset="0"/>
              </a:rPr>
              <a:t> </a:t>
            </a:r>
            <a:r>
              <a:rPr lang="pt-BR" altLang="pt-BR" sz="1800" dirty="0" err="1">
                <a:latin typeface="Calibri" panose="020F0502020204030204" pitchFamily="34" charset="0"/>
              </a:rPr>
              <a:t>invariably</a:t>
            </a:r>
            <a:r>
              <a:rPr lang="pt-BR" altLang="pt-BR" sz="1800" dirty="0">
                <a:latin typeface="Calibri" panose="020F0502020204030204" pitchFamily="34" charset="0"/>
              </a:rPr>
              <a:t> </a:t>
            </a:r>
            <a:r>
              <a:rPr lang="pt-BR" altLang="pt-BR" sz="1800" dirty="0" err="1">
                <a:latin typeface="Calibri" panose="020F0502020204030204" pitchFamily="34" charset="0"/>
              </a:rPr>
              <a:t>be</a:t>
            </a:r>
            <a:r>
              <a:rPr lang="pt-BR" altLang="pt-BR" sz="1800" dirty="0">
                <a:latin typeface="Calibri" panose="020F0502020204030204" pitchFamily="34" charset="0"/>
              </a:rPr>
              <a:t> a </a:t>
            </a:r>
            <a:r>
              <a:rPr lang="pt-BR" altLang="pt-BR" sz="1800" dirty="0" err="1">
                <a:latin typeface="Calibri" panose="020F0502020204030204" pitchFamily="34" charset="0"/>
              </a:rPr>
              <a:t>small</a:t>
            </a:r>
            <a:r>
              <a:rPr lang="pt-BR" altLang="pt-BR" sz="1800" dirty="0">
                <a:latin typeface="Calibri" panose="020F0502020204030204" pitchFamily="34" charset="0"/>
              </a:rPr>
              <a:t> </a:t>
            </a:r>
            <a:r>
              <a:rPr lang="pt-BR" altLang="pt-BR" sz="1800" dirty="0" err="1">
                <a:latin typeface="Calibri" panose="020F0502020204030204" pitchFamily="34" charset="0"/>
              </a:rPr>
              <a:t>number</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with</a:t>
            </a:r>
            <a:r>
              <a:rPr lang="pt-BR" altLang="pt-BR" sz="1800" dirty="0">
                <a:latin typeface="Calibri" panose="020F0502020204030204" pitchFamily="34" charset="0"/>
              </a:rPr>
              <a:t> suficiente </a:t>
            </a:r>
            <a:r>
              <a:rPr lang="pt-BR" altLang="pt-BR" sz="1800" dirty="0" err="1">
                <a:latin typeface="Calibri" panose="020F0502020204030204" pitchFamily="34" charset="0"/>
              </a:rPr>
              <a:t>kinetic</a:t>
            </a:r>
            <a:r>
              <a:rPr lang="pt-BR" altLang="pt-BR" sz="1800" dirty="0">
                <a:latin typeface="Calibri" panose="020F0502020204030204" pitchFamily="34" charset="0"/>
              </a:rPr>
              <a:t> </a:t>
            </a:r>
            <a:r>
              <a:rPr lang="pt-BR" altLang="pt-BR" sz="1800" dirty="0" err="1">
                <a:latin typeface="Calibri" panose="020F0502020204030204" pitchFamily="34" charset="0"/>
              </a:rPr>
              <a:t>energy</a:t>
            </a:r>
            <a:r>
              <a:rPr lang="pt-BR" altLang="pt-BR" sz="1800" dirty="0">
                <a:latin typeface="Calibri" panose="020F0502020204030204" pitchFamily="34" charset="0"/>
              </a:rPr>
              <a:t> </a:t>
            </a:r>
            <a:r>
              <a:rPr lang="pt-BR" altLang="pt-BR" sz="1800" dirty="0" err="1">
                <a:latin typeface="Calibri" panose="020F0502020204030204" pitchFamily="34" charset="0"/>
              </a:rPr>
              <a:t>to</a:t>
            </a:r>
            <a:r>
              <a:rPr lang="pt-BR" altLang="pt-BR" sz="1800" dirty="0">
                <a:latin typeface="Calibri" panose="020F0502020204030204" pitchFamily="34" charset="0"/>
              </a:rPr>
              <a:t> </a:t>
            </a:r>
            <a:r>
              <a:rPr lang="pt-BR" altLang="pt-BR" sz="1800" dirty="0" err="1">
                <a:latin typeface="Calibri" panose="020F0502020204030204" pitchFamily="34" charset="0"/>
              </a:rPr>
              <a:t>pass</a:t>
            </a:r>
            <a:r>
              <a:rPr lang="pt-BR" altLang="pt-BR" sz="1800" dirty="0">
                <a:latin typeface="Calibri" panose="020F0502020204030204" pitchFamily="34" charset="0"/>
              </a:rPr>
              <a:t> </a:t>
            </a:r>
            <a:r>
              <a:rPr lang="pt-BR" altLang="pt-BR" sz="1800" dirty="0" err="1">
                <a:latin typeface="Calibri" panose="020F0502020204030204" pitchFamily="34" charset="0"/>
              </a:rPr>
              <a:t>through</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depletion</a:t>
            </a:r>
            <a:r>
              <a:rPr lang="pt-BR" altLang="pt-BR" sz="1800" dirty="0">
                <a:latin typeface="Calibri" panose="020F0502020204030204" pitchFamily="34" charset="0"/>
              </a:rPr>
              <a:t> </a:t>
            </a:r>
            <a:r>
              <a:rPr lang="pt-BR" altLang="pt-BR" sz="1800" dirty="0" err="1">
                <a:latin typeface="Calibri" panose="020F0502020204030204" pitchFamily="34" charset="0"/>
              </a:rPr>
              <a:t>region</a:t>
            </a:r>
            <a:r>
              <a:rPr lang="pt-BR" altLang="pt-BR" sz="1800" dirty="0">
                <a:latin typeface="Calibri" panose="020F0502020204030204" pitchFamily="34" charset="0"/>
              </a:rPr>
              <a:t> </a:t>
            </a:r>
            <a:r>
              <a:rPr lang="pt-BR" altLang="pt-BR" sz="1800" dirty="0" err="1">
                <a:latin typeface="Calibri" panose="020F0502020204030204" pitchFamily="34" charset="0"/>
              </a:rPr>
              <a:t>into</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p-</a:t>
            </a:r>
            <a:r>
              <a:rPr lang="pt-BR" altLang="pt-BR" sz="1800" dirty="0" err="1">
                <a:latin typeface="Calibri" panose="020F0502020204030204" pitchFamily="34" charset="0"/>
              </a:rPr>
              <a:t>type</a:t>
            </a:r>
            <a:r>
              <a:rPr lang="pt-BR" altLang="pt-BR" sz="1800" dirty="0">
                <a:latin typeface="Calibri" panose="020F0502020204030204" pitchFamily="34" charset="0"/>
              </a:rPr>
              <a:t> material. </a:t>
            </a:r>
            <a:endParaRPr lang="pt-BR" altLang="pt-BR" sz="1800" dirty="0"/>
          </a:p>
        </p:txBody>
      </p:sp>
      <p:sp>
        <p:nvSpPr>
          <p:cNvPr id="15" name="Rectangle 14">
            <a:extLst>
              <a:ext uri="{FF2B5EF4-FFF2-40B4-BE49-F238E27FC236}">
                <a16:creationId xmlns:a16="http://schemas.microsoft.com/office/drawing/2014/main" id="{3CB5AFF0-BDBF-4CAD-AB7D-E6CA750BE366}"/>
              </a:ext>
            </a:extLst>
          </p:cNvPr>
          <p:cNvSpPr/>
          <p:nvPr/>
        </p:nvSpPr>
        <p:spPr>
          <a:xfrm>
            <a:off x="1987550" y="5655742"/>
            <a:ext cx="384175" cy="3317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latin typeface="Calibri" panose="020F0502020204030204" pitchFamily="34" charset="0"/>
            </a:endParaRPr>
          </a:p>
        </p:txBody>
      </p:sp>
      <p:sp>
        <p:nvSpPr>
          <p:cNvPr id="16" name="TextBox 15">
            <a:extLst>
              <a:ext uri="{FF2B5EF4-FFF2-40B4-BE49-F238E27FC236}">
                <a16:creationId xmlns:a16="http://schemas.microsoft.com/office/drawing/2014/main" id="{EF2C917D-D4EC-42BC-9D2C-D9A86C38C219}"/>
              </a:ext>
            </a:extLst>
          </p:cNvPr>
          <p:cNvSpPr txBox="1">
            <a:spLocks noChangeArrowheads="1"/>
          </p:cNvSpPr>
          <p:nvPr/>
        </p:nvSpPr>
        <p:spPr bwMode="auto">
          <a:xfrm>
            <a:off x="2488883" y="5572718"/>
            <a:ext cx="7986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b="1" dirty="0">
                <a:solidFill>
                  <a:srgbClr val="FF0000"/>
                </a:solidFill>
                <a:latin typeface="Calibri" panose="020F0502020204030204" pitchFamily="34" charset="0"/>
              </a:rPr>
              <a:t>The </a:t>
            </a:r>
            <a:r>
              <a:rPr lang="pt-BR" altLang="pt-BR" sz="1800" b="1" dirty="0" err="1">
                <a:solidFill>
                  <a:srgbClr val="FF0000"/>
                </a:solidFill>
                <a:latin typeface="Calibri" panose="020F0502020204030204" pitchFamily="34" charset="0"/>
              </a:rPr>
              <a:t>electrons</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and</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holes</a:t>
            </a:r>
            <a:r>
              <a:rPr lang="pt-BR" altLang="pt-BR" sz="1800" b="1" dirty="0">
                <a:solidFill>
                  <a:srgbClr val="FF0000"/>
                </a:solidFill>
                <a:latin typeface="Calibri" panose="020F0502020204030204" pitchFamily="34" charset="0"/>
              </a:rPr>
              <a:t> in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region</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of</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junction</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will</a:t>
            </a:r>
            <a:r>
              <a:rPr lang="pt-BR" altLang="pt-BR" sz="1800" b="1" dirty="0">
                <a:solidFill>
                  <a:srgbClr val="FF0000"/>
                </a:solidFill>
                <a:latin typeface="Calibri" panose="020F0502020204030204" pitchFamily="34" charset="0"/>
              </a:rPr>
              <a:t> combine </a:t>
            </a:r>
            <a:r>
              <a:rPr lang="pt-BR" altLang="pt-BR" sz="1800" b="1" dirty="0" err="1">
                <a:solidFill>
                  <a:srgbClr val="FF0000"/>
                </a:solidFill>
                <a:latin typeface="Calibri" panose="020F0502020204030204" pitchFamily="34" charset="0"/>
              </a:rPr>
              <a:t>resulting</a:t>
            </a:r>
            <a:r>
              <a:rPr lang="pt-BR" altLang="pt-BR" sz="1800" b="1" dirty="0">
                <a:solidFill>
                  <a:srgbClr val="FF0000"/>
                </a:solidFill>
                <a:latin typeface="Calibri" panose="020F0502020204030204" pitchFamily="34" charset="0"/>
              </a:rPr>
              <a:t> in a </a:t>
            </a:r>
            <a:r>
              <a:rPr lang="pt-BR" altLang="pt-BR" sz="1800" b="1" dirty="0" err="1">
                <a:solidFill>
                  <a:srgbClr val="FF0000"/>
                </a:solidFill>
                <a:latin typeface="Calibri" panose="020F0502020204030204" pitchFamily="34" charset="0"/>
              </a:rPr>
              <a:t>lack</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of</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free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carriers</a:t>
            </a:r>
            <a:r>
              <a:rPr lang="pt-BR" altLang="pt-BR" sz="1800" b="1" dirty="0">
                <a:solidFill>
                  <a:srgbClr val="FF0000"/>
                </a:solidFill>
                <a:latin typeface="Calibri" panose="020F0502020204030204" pitchFamily="34" charset="0"/>
              </a:rPr>
              <a:t> in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region</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near</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junction</a:t>
            </a:r>
            <a:r>
              <a:rPr lang="pt-BR" altLang="pt-BR" sz="1800" b="1" dirty="0">
                <a:solidFill>
                  <a:srgbClr val="FF0000"/>
                </a:solidFill>
                <a:latin typeface="Calibri" panose="020F0502020204030204" pitchFamily="34" charset="0"/>
              </a:rPr>
              <a:t>.</a:t>
            </a:r>
            <a:endParaRPr lang="pt-BR" altLang="pt-BR" sz="1800" dirty="0"/>
          </a:p>
        </p:txBody>
      </p:sp>
    </p:spTree>
    <p:extLst>
      <p:ext uri="{BB962C8B-B14F-4D97-AF65-F5344CB8AC3E}">
        <p14:creationId xmlns:p14="http://schemas.microsoft.com/office/powerpoint/2010/main" val="322624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15"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6">
            <a:extLst>
              <a:ext uri="{FF2B5EF4-FFF2-40B4-BE49-F238E27FC236}">
                <a16:creationId xmlns:a16="http://schemas.microsoft.com/office/drawing/2014/main" id="{E9E67E6C-F2E3-4842-AF3F-539D604BFF86}"/>
              </a:ext>
            </a:extLst>
          </p:cNvPr>
          <p:cNvSpPr txBox="1">
            <a:spLocks noChangeArrowheads="1"/>
          </p:cNvSpPr>
          <p:nvPr/>
        </p:nvSpPr>
        <p:spPr bwMode="auto">
          <a:xfrm>
            <a:off x="5257801" y="323572"/>
            <a:ext cx="2257425"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latin typeface="Calibri" panose="020F0502020204030204" pitchFamily="34" charset="0"/>
              </a:rPr>
              <a:t>Reverse-Bias (V</a:t>
            </a:r>
            <a:r>
              <a:rPr lang="pt-BR" altLang="pt-BR" sz="1800" b="1" baseline="-25000">
                <a:latin typeface="Calibri" panose="020F0502020204030204" pitchFamily="34" charset="0"/>
              </a:rPr>
              <a:t>D </a:t>
            </a:r>
            <a:r>
              <a:rPr lang="pt-BR" altLang="pt-BR" sz="1800" b="1">
                <a:latin typeface="Calibri" panose="020F0502020204030204" pitchFamily="34" charset="0"/>
              </a:rPr>
              <a:t>&lt; 0)</a:t>
            </a:r>
          </a:p>
        </p:txBody>
      </p:sp>
      <p:sp>
        <p:nvSpPr>
          <p:cNvPr id="8" name="Rectangle 7">
            <a:extLst>
              <a:ext uri="{FF2B5EF4-FFF2-40B4-BE49-F238E27FC236}">
                <a16:creationId xmlns:a16="http://schemas.microsoft.com/office/drawing/2014/main" id="{B13F92FD-D23A-41AC-A151-B7AB86BCD3A8}"/>
              </a:ext>
            </a:extLst>
          </p:cNvPr>
          <p:cNvSpPr/>
          <p:nvPr/>
        </p:nvSpPr>
        <p:spPr>
          <a:xfrm>
            <a:off x="2057401" y="3193772"/>
            <a:ext cx="384175" cy="3317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sp>
        <p:nvSpPr>
          <p:cNvPr id="9" name="TextBox 8">
            <a:extLst>
              <a:ext uri="{FF2B5EF4-FFF2-40B4-BE49-F238E27FC236}">
                <a16:creationId xmlns:a16="http://schemas.microsoft.com/office/drawing/2014/main" id="{91280657-EA70-4A13-8437-E57B27901075}"/>
              </a:ext>
            </a:extLst>
          </p:cNvPr>
          <p:cNvSpPr txBox="1">
            <a:spLocks noChangeArrowheads="1"/>
          </p:cNvSpPr>
          <p:nvPr/>
        </p:nvSpPr>
        <p:spPr bwMode="auto">
          <a:xfrm>
            <a:off x="2438400" y="3117573"/>
            <a:ext cx="792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b="1" dirty="0">
                <a:solidFill>
                  <a:srgbClr val="FF0000"/>
                </a:solidFill>
                <a:highlight>
                  <a:srgbClr val="FFFF00"/>
                </a:highlight>
                <a:latin typeface="Calibri" panose="020F0502020204030204" pitchFamily="34" charset="0"/>
              </a:rPr>
              <a:t>The </a:t>
            </a:r>
            <a:r>
              <a:rPr lang="pt-BR" altLang="pt-BR" sz="1800" b="1" dirty="0" err="1">
                <a:solidFill>
                  <a:srgbClr val="FF0000"/>
                </a:solidFill>
                <a:highlight>
                  <a:srgbClr val="FFFF00"/>
                </a:highlight>
                <a:latin typeface="Calibri" panose="020F0502020204030204" pitchFamily="34" charset="0"/>
              </a:rPr>
              <a:t>number</a:t>
            </a:r>
            <a:r>
              <a:rPr lang="pt-BR" altLang="pt-BR" sz="1800" b="1" dirty="0">
                <a:solidFill>
                  <a:srgbClr val="FF0000"/>
                </a:solidFill>
                <a:highlight>
                  <a:srgbClr val="FFFF00"/>
                </a:highlight>
                <a:latin typeface="Calibri" panose="020F0502020204030204" pitchFamily="34" charset="0"/>
              </a:rPr>
              <a:t> </a:t>
            </a:r>
            <a:r>
              <a:rPr lang="pt-BR" altLang="pt-BR" sz="1800" b="1" dirty="0" err="1">
                <a:solidFill>
                  <a:srgbClr val="FF0000"/>
                </a:solidFill>
                <a:highlight>
                  <a:srgbClr val="FFFF00"/>
                </a:highlight>
                <a:latin typeface="Calibri" panose="020F0502020204030204" pitchFamily="34" charset="0"/>
              </a:rPr>
              <a:t>of</a:t>
            </a:r>
            <a:r>
              <a:rPr lang="pt-BR" altLang="pt-BR" sz="1800" b="1" dirty="0">
                <a:solidFill>
                  <a:srgbClr val="FF0000"/>
                </a:solidFill>
                <a:highlight>
                  <a:srgbClr val="FFFF00"/>
                </a:highlight>
                <a:latin typeface="Calibri" panose="020F0502020204030204" pitchFamily="34" charset="0"/>
              </a:rPr>
              <a:t> positive </a:t>
            </a:r>
            <a:r>
              <a:rPr lang="pt-BR" altLang="pt-BR" sz="1800" b="1" dirty="0" err="1">
                <a:solidFill>
                  <a:srgbClr val="FF0000"/>
                </a:solidFill>
                <a:highlight>
                  <a:srgbClr val="FFFF00"/>
                </a:highlight>
                <a:latin typeface="Calibri" panose="020F0502020204030204" pitchFamily="34" charset="0"/>
              </a:rPr>
              <a:t>ions</a:t>
            </a:r>
            <a:r>
              <a:rPr lang="pt-BR" altLang="pt-BR" sz="1800" b="1" dirty="0">
                <a:solidFill>
                  <a:srgbClr val="FF0000"/>
                </a:solidFill>
                <a:highlight>
                  <a:srgbClr val="FFFF00"/>
                </a:highlight>
                <a:latin typeface="Calibri" panose="020F0502020204030204" pitchFamily="34" charset="0"/>
              </a:rPr>
              <a:t> in </a:t>
            </a:r>
            <a:r>
              <a:rPr lang="pt-BR" altLang="pt-BR" sz="1800" b="1" dirty="0" err="1">
                <a:solidFill>
                  <a:srgbClr val="FF0000"/>
                </a:solidFill>
                <a:highlight>
                  <a:srgbClr val="FFFF00"/>
                </a:highlight>
                <a:latin typeface="Calibri" panose="020F0502020204030204" pitchFamily="34" charset="0"/>
              </a:rPr>
              <a:t>the</a:t>
            </a:r>
            <a:r>
              <a:rPr lang="pt-BR" altLang="pt-BR" sz="1800" b="1" dirty="0">
                <a:solidFill>
                  <a:srgbClr val="FF0000"/>
                </a:solidFill>
                <a:highlight>
                  <a:srgbClr val="FFFF00"/>
                </a:highlight>
                <a:latin typeface="Calibri" panose="020F0502020204030204" pitchFamily="34" charset="0"/>
              </a:rPr>
              <a:t> </a:t>
            </a:r>
            <a:r>
              <a:rPr lang="pt-BR" altLang="pt-BR" sz="1800" b="1" dirty="0" err="1">
                <a:solidFill>
                  <a:srgbClr val="FF0000"/>
                </a:solidFill>
                <a:highlight>
                  <a:srgbClr val="FFFF00"/>
                </a:highlight>
                <a:latin typeface="Calibri" panose="020F0502020204030204" pitchFamily="34" charset="0"/>
              </a:rPr>
              <a:t>depletion</a:t>
            </a:r>
            <a:r>
              <a:rPr lang="pt-BR" altLang="pt-BR" sz="1800" b="1" dirty="0">
                <a:solidFill>
                  <a:srgbClr val="FF0000"/>
                </a:solidFill>
                <a:highlight>
                  <a:srgbClr val="FFFF00"/>
                </a:highlight>
                <a:latin typeface="Calibri" panose="020F0502020204030204" pitchFamily="34" charset="0"/>
              </a:rPr>
              <a:t> </a:t>
            </a:r>
            <a:r>
              <a:rPr lang="pt-BR" altLang="pt-BR" sz="1800" b="1" dirty="0" err="1">
                <a:solidFill>
                  <a:srgbClr val="FF0000"/>
                </a:solidFill>
                <a:highlight>
                  <a:srgbClr val="FFFF00"/>
                </a:highlight>
                <a:latin typeface="Calibri" panose="020F0502020204030204" pitchFamily="34" charset="0"/>
              </a:rPr>
              <a:t>region</a:t>
            </a:r>
            <a:r>
              <a:rPr lang="pt-BR" altLang="pt-BR" sz="1800" b="1" dirty="0">
                <a:solidFill>
                  <a:srgbClr val="FF0000"/>
                </a:solidFill>
                <a:highlight>
                  <a:srgbClr val="FFFF00"/>
                </a:highlight>
                <a:latin typeface="Calibri" panose="020F0502020204030204" pitchFamily="34" charset="0"/>
              </a:rPr>
              <a:t> </a:t>
            </a:r>
            <a:r>
              <a:rPr lang="pt-BR" altLang="pt-BR" sz="1800" b="1" dirty="0" err="1">
                <a:solidFill>
                  <a:srgbClr val="FF0000"/>
                </a:solidFill>
                <a:highlight>
                  <a:srgbClr val="FFFF00"/>
                </a:highlight>
                <a:latin typeface="Calibri" panose="020F0502020204030204" pitchFamily="34" charset="0"/>
              </a:rPr>
              <a:t>of</a:t>
            </a:r>
            <a:r>
              <a:rPr lang="pt-BR" altLang="pt-BR" sz="1800" b="1" dirty="0">
                <a:solidFill>
                  <a:srgbClr val="FF0000"/>
                </a:solidFill>
                <a:highlight>
                  <a:srgbClr val="FFFF00"/>
                </a:highlight>
                <a:latin typeface="Calibri" panose="020F0502020204030204" pitchFamily="34" charset="0"/>
              </a:rPr>
              <a:t> </a:t>
            </a:r>
            <a:r>
              <a:rPr lang="pt-BR" altLang="pt-BR" sz="1800" b="1" dirty="0" err="1">
                <a:solidFill>
                  <a:srgbClr val="FF0000"/>
                </a:solidFill>
                <a:highlight>
                  <a:srgbClr val="FFFF00"/>
                </a:highlight>
                <a:latin typeface="Calibri" panose="020F0502020204030204" pitchFamily="34" charset="0"/>
              </a:rPr>
              <a:t>the</a:t>
            </a:r>
            <a:r>
              <a:rPr lang="pt-BR" altLang="pt-BR" sz="1800" b="1" dirty="0">
                <a:solidFill>
                  <a:srgbClr val="FF0000"/>
                </a:solidFill>
                <a:highlight>
                  <a:srgbClr val="FFFF00"/>
                </a:highlight>
                <a:latin typeface="Calibri" panose="020F0502020204030204" pitchFamily="34" charset="0"/>
              </a:rPr>
              <a:t> n-</a:t>
            </a:r>
            <a:r>
              <a:rPr lang="pt-BR" altLang="pt-BR" sz="1800" b="1" dirty="0" err="1">
                <a:solidFill>
                  <a:srgbClr val="FF0000"/>
                </a:solidFill>
                <a:highlight>
                  <a:srgbClr val="FFFF00"/>
                </a:highlight>
                <a:latin typeface="Calibri" panose="020F0502020204030204" pitchFamily="34" charset="0"/>
              </a:rPr>
              <a:t>type</a:t>
            </a:r>
            <a:r>
              <a:rPr lang="pt-BR" altLang="pt-BR" sz="1800" b="1" dirty="0">
                <a:solidFill>
                  <a:srgbClr val="FF0000"/>
                </a:solidFill>
                <a:highlight>
                  <a:srgbClr val="FFFF00"/>
                </a:highlight>
                <a:latin typeface="Calibri" panose="020F0502020204030204" pitchFamily="34" charset="0"/>
              </a:rPr>
              <a:t> material </a:t>
            </a:r>
            <a:r>
              <a:rPr lang="pt-BR" altLang="pt-BR" sz="1800" b="1" dirty="0" err="1">
                <a:solidFill>
                  <a:srgbClr val="FF0000"/>
                </a:solidFill>
                <a:highlight>
                  <a:srgbClr val="FFFF00"/>
                </a:highlight>
                <a:latin typeface="Calibri" panose="020F0502020204030204" pitchFamily="34" charset="0"/>
              </a:rPr>
              <a:t>will</a:t>
            </a:r>
            <a:r>
              <a:rPr lang="pt-BR" altLang="pt-BR" sz="1800" b="1" dirty="0">
                <a:solidFill>
                  <a:srgbClr val="FF0000"/>
                </a:solidFill>
                <a:highlight>
                  <a:srgbClr val="FFFF00"/>
                </a:highlight>
                <a:latin typeface="Calibri" panose="020F0502020204030204" pitchFamily="34" charset="0"/>
              </a:rPr>
              <a:t> </a:t>
            </a:r>
            <a:r>
              <a:rPr lang="pt-BR" altLang="pt-BR" sz="1800" b="1" dirty="0" err="1">
                <a:solidFill>
                  <a:srgbClr val="FF0000"/>
                </a:solidFill>
                <a:highlight>
                  <a:srgbClr val="FFFF00"/>
                </a:highlight>
                <a:latin typeface="Calibri" panose="020F0502020204030204" pitchFamily="34" charset="0"/>
              </a:rPr>
              <a:t>increase</a:t>
            </a:r>
            <a:r>
              <a:rPr lang="pt-BR" altLang="pt-BR" sz="1800" dirty="0">
                <a:highlight>
                  <a:srgbClr val="FFFF00"/>
                </a:highlight>
                <a:latin typeface="Calibri" panose="020F0502020204030204" pitchFamily="34" charset="0"/>
              </a:rPr>
              <a:t> </a:t>
            </a:r>
            <a:r>
              <a:rPr lang="pt-BR" altLang="pt-BR" sz="1800" dirty="0" err="1">
                <a:latin typeface="Calibri" panose="020F0502020204030204" pitchFamily="34" charset="0"/>
              </a:rPr>
              <a:t>due</a:t>
            </a:r>
            <a:r>
              <a:rPr lang="pt-BR" altLang="pt-BR" sz="1800" dirty="0">
                <a:latin typeface="Calibri" panose="020F0502020204030204" pitchFamily="34" charset="0"/>
              </a:rPr>
              <a:t> </a:t>
            </a:r>
            <a:r>
              <a:rPr lang="pt-BR" altLang="pt-BR" sz="1800" dirty="0" err="1">
                <a:latin typeface="Calibri" panose="020F0502020204030204" pitchFamily="34" charset="0"/>
              </a:rPr>
              <a:t>to</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large</a:t>
            </a:r>
            <a:r>
              <a:rPr lang="pt-BR" altLang="pt-BR" sz="1800" dirty="0">
                <a:latin typeface="Calibri" panose="020F0502020204030204" pitchFamily="34" charset="0"/>
              </a:rPr>
              <a:t> </a:t>
            </a:r>
            <a:r>
              <a:rPr lang="pt-BR" altLang="pt-BR" sz="1800" dirty="0" err="1">
                <a:latin typeface="Calibri" panose="020F0502020204030204" pitchFamily="34" charset="0"/>
              </a:rPr>
              <a:t>numbers</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free</a:t>
            </a:r>
            <a:r>
              <a:rPr lang="pt-BR" altLang="pt-BR" sz="1800" dirty="0">
                <a:latin typeface="Calibri" panose="020F0502020204030204" pitchFamily="34" charset="0"/>
              </a:rPr>
              <a:t> </a:t>
            </a:r>
            <a:r>
              <a:rPr lang="pt-BR" altLang="pt-BR" sz="1800" dirty="0" err="1">
                <a:latin typeface="Calibri" panose="020F0502020204030204" pitchFamily="34" charset="0"/>
              </a:rPr>
              <a:t>electrons</a:t>
            </a:r>
            <a:r>
              <a:rPr lang="pt-BR" altLang="pt-BR" sz="1800" dirty="0">
                <a:latin typeface="Calibri" panose="020F0502020204030204" pitchFamily="34" charset="0"/>
              </a:rPr>
              <a:t> </a:t>
            </a:r>
            <a:r>
              <a:rPr lang="pt-BR" altLang="pt-BR" sz="1800" dirty="0" err="1">
                <a:latin typeface="Calibri" panose="020F0502020204030204" pitchFamily="34" charset="0"/>
              </a:rPr>
              <a:t>drawn</a:t>
            </a:r>
            <a:r>
              <a:rPr lang="pt-BR" altLang="pt-BR" sz="1800" dirty="0">
                <a:latin typeface="Calibri" panose="020F0502020204030204" pitchFamily="34" charset="0"/>
              </a:rPr>
              <a:t> </a:t>
            </a:r>
            <a:r>
              <a:rPr lang="pt-BR" altLang="pt-BR" sz="1800" dirty="0" err="1">
                <a:latin typeface="Calibri" panose="020F0502020204030204" pitchFamily="34" charset="0"/>
              </a:rPr>
              <a:t>to</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positive </a:t>
            </a:r>
            <a:r>
              <a:rPr lang="pt-BR" altLang="pt-BR" sz="1800" dirty="0" err="1">
                <a:latin typeface="Calibri" panose="020F0502020204030204" pitchFamily="34" charset="0"/>
              </a:rPr>
              <a:t>potential</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applied</a:t>
            </a:r>
            <a:r>
              <a:rPr lang="pt-BR" altLang="pt-BR" sz="1800" dirty="0">
                <a:latin typeface="Calibri" panose="020F0502020204030204" pitchFamily="34" charset="0"/>
              </a:rPr>
              <a:t> </a:t>
            </a:r>
            <a:r>
              <a:rPr lang="pt-BR" altLang="pt-BR" sz="1800" dirty="0" err="1">
                <a:latin typeface="Calibri" panose="020F0502020204030204" pitchFamily="34" charset="0"/>
              </a:rPr>
              <a:t>voltage</a:t>
            </a:r>
            <a:r>
              <a:rPr lang="pt-BR" altLang="pt-BR" sz="1800" dirty="0">
                <a:latin typeface="Calibri" panose="020F0502020204030204" pitchFamily="34" charset="0"/>
              </a:rPr>
              <a:t>. </a:t>
            </a:r>
            <a:endParaRPr lang="pt-BR" altLang="pt-BR" sz="1800" dirty="0"/>
          </a:p>
        </p:txBody>
      </p:sp>
      <p:pic>
        <p:nvPicPr>
          <p:cNvPr id="43013" name="Picture 3">
            <a:extLst>
              <a:ext uri="{FF2B5EF4-FFF2-40B4-BE49-F238E27FC236}">
                <a16:creationId xmlns:a16="http://schemas.microsoft.com/office/drawing/2014/main" id="{EF7CA4B0-5E7E-4850-8D71-169D0ADD1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064" y="726797"/>
            <a:ext cx="3825875" cy="229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583F0AC4-33DE-4964-9D27-E6643480B66B}"/>
              </a:ext>
            </a:extLst>
          </p:cNvPr>
          <p:cNvSpPr/>
          <p:nvPr/>
        </p:nvSpPr>
        <p:spPr>
          <a:xfrm>
            <a:off x="2057401" y="4290736"/>
            <a:ext cx="384175" cy="3317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sp>
        <p:nvSpPr>
          <p:cNvPr id="12" name="TextBox 11">
            <a:extLst>
              <a:ext uri="{FF2B5EF4-FFF2-40B4-BE49-F238E27FC236}">
                <a16:creationId xmlns:a16="http://schemas.microsoft.com/office/drawing/2014/main" id="{37537163-86E7-4154-A411-1B471305F360}"/>
              </a:ext>
            </a:extLst>
          </p:cNvPr>
          <p:cNvSpPr txBox="1">
            <a:spLocks noChangeArrowheads="1"/>
          </p:cNvSpPr>
          <p:nvPr/>
        </p:nvSpPr>
        <p:spPr bwMode="auto">
          <a:xfrm>
            <a:off x="2438400" y="4224060"/>
            <a:ext cx="792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a:latin typeface="Calibri" panose="020F0502020204030204" pitchFamily="34" charset="0"/>
              </a:rPr>
              <a:t>For similar reasons</a:t>
            </a:r>
            <a:r>
              <a:rPr lang="pt-BR" altLang="pt-BR" sz="1800" b="1">
                <a:solidFill>
                  <a:srgbClr val="FF0000"/>
                </a:solidFill>
                <a:latin typeface="Calibri" panose="020F0502020204030204" pitchFamily="34" charset="0"/>
              </a:rPr>
              <a:t>, the number of negative ions will increase in the p-type material</a:t>
            </a:r>
            <a:endParaRPr lang="pt-BR" altLang="pt-BR" sz="1800"/>
          </a:p>
        </p:txBody>
      </p:sp>
      <p:sp>
        <p:nvSpPr>
          <p:cNvPr id="13" name="Rectangle 12">
            <a:extLst>
              <a:ext uri="{FF2B5EF4-FFF2-40B4-BE49-F238E27FC236}">
                <a16:creationId xmlns:a16="http://schemas.microsoft.com/office/drawing/2014/main" id="{E2623335-2E0F-4E56-9460-22EF61F5BD27}"/>
              </a:ext>
            </a:extLst>
          </p:cNvPr>
          <p:cNvSpPr/>
          <p:nvPr/>
        </p:nvSpPr>
        <p:spPr>
          <a:xfrm>
            <a:off x="2057401" y="5052736"/>
            <a:ext cx="384175" cy="3317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sp>
        <p:nvSpPr>
          <p:cNvPr id="14" name="TextBox 13">
            <a:extLst>
              <a:ext uri="{FF2B5EF4-FFF2-40B4-BE49-F238E27FC236}">
                <a16:creationId xmlns:a16="http://schemas.microsoft.com/office/drawing/2014/main" id="{22B0DDC6-ABDA-4C98-8026-232E7E97F2E9}"/>
              </a:ext>
            </a:extLst>
          </p:cNvPr>
          <p:cNvSpPr txBox="1">
            <a:spLocks noChangeArrowheads="1"/>
          </p:cNvSpPr>
          <p:nvPr/>
        </p:nvSpPr>
        <p:spPr bwMode="auto">
          <a:xfrm>
            <a:off x="2438400" y="4986061"/>
            <a:ext cx="609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dirty="0">
                <a:latin typeface="Calibri" panose="020F0502020204030204" pitchFamily="34" charset="0"/>
              </a:rPr>
              <a:t>The net </a:t>
            </a:r>
            <a:r>
              <a:rPr lang="pt-BR" altLang="pt-BR" sz="1800" dirty="0" err="1">
                <a:latin typeface="Calibri" panose="020F0502020204030204" pitchFamily="34" charset="0"/>
              </a:rPr>
              <a:t>effect</a:t>
            </a:r>
            <a:r>
              <a:rPr lang="pt-BR" altLang="pt-BR" sz="1800" dirty="0">
                <a:latin typeface="Calibri" panose="020F0502020204030204" pitchFamily="34" charset="0"/>
              </a:rPr>
              <a:t>, </a:t>
            </a:r>
            <a:r>
              <a:rPr lang="pt-BR" altLang="pt-BR" sz="1800" dirty="0" err="1">
                <a:latin typeface="Calibri" panose="020F0502020204030204" pitchFamily="34" charset="0"/>
              </a:rPr>
              <a:t>therefore</a:t>
            </a:r>
            <a:r>
              <a:rPr lang="pt-BR" altLang="pt-BR" sz="1800" dirty="0">
                <a:latin typeface="Calibri" panose="020F0502020204030204" pitchFamily="34" charset="0"/>
              </a:rPr>
              <a:t>, </a:t>
            </a:r>
            <a:r>
              <a:rPr lang="pt-BR" altLang="pt-BR" sz="1800" dirty="0" err="1">
                <a:latin typeface="Calibri" panose="020F0502020204030204" pitchFamily="34" charset="0"/>
              </a:rPr>
              <a:t>is</a:t>
            </a:r>
            <a:r>
              <a:rPr lang="pt-BR" altLang="pt-BR" sz="1800" dirty="0">
                <a:latin typeface="Calibri" panose="020F0502020204030204" pitchFamily="34" charset="0"/>
              </a:rPr>
              <a:t> a </a:t>
            </a:r>
            <a:r>
              <a:rPr lang="pt-BR" altLang="pt-BR" sz="1800" b="1" dirty="0" err="1">
                <a:solidFill>
                  <a:srgbClr val="FF0000"/>
                </a:solidFill>
                <a:highlight>
                  <a:srgbClr val="FFFF00"/>
                </a:highlight>
                <a:latin typeface="Calibri" panose="020F0502020204030204" pitchFamily="34" charset="0"/>
              </a:rPr>
              <a:t>widening</a:t>
            </a:r>
            <a:r>
              <a:rPr lang="pt-BR" altLang="pt-BR" sz="1800" b="1" dirty="0">
                <a:solidFill>
                  <a:srgbClr val="FF0000"/>
                </a:solidFill>
                <a:highlight>
                  <a:srgbClr val="FFFF00"/>
                </a:highlight>
                <a:latin typeface="Calibri" panose="020F0502020204030204" pitchFamily="34" charset="0"/>
              </a:rPr>
              <a:t> </a:t>
            </a:r>
            <a:r>
              <a:rPr lang="pt-BR" altLang="pt-BR" sz="1800" b="1" dirty="0" err="1">
                <a:solidFill>
                  <a:srgbClr val="FF0000"/>
                </a:solidFill>
                <a:highlight>
                  <a:srgbClr val="FFFF00"/>
                </a:highlight>
                <a:latin typeface="Calibri" panose="020F0502020204030204" pitchFamily="34" charset="0"/>
              </a:rPr>
              <a:t>of</a:t>
            </a:r>
            <a:r>
              <a:rPr lang="pt-BR" altLang="pt-BR" sz="1800" b="1" dirty="0">
                <a:solidFill>
                  <a:srgbClr val="FF0000"/>
                </a:solidFill>
                <a:highlight>
                  <a:srgbClr val="FFFF00"/>
                </a:highlight>
                <a:latin typeface="Calibri" panose="020F0502020204030204" pitchFamily="34" charset="0"/>
              </a:rPr>
              <a:t> </a:t>
            </a:r>
            <a:r>
              <a:rPr lang="pt-BR" altLang="pt-BR" sz="1800" b="1" dirty="0" err="1">
                <a:solidFill>
                  <a:srgbClr val="FF0000"/>
                </a:solidFill>
                <a:highlight>
                  <a:srgbClr val="FFFF00"/>
                </a:highlight>
                <a:latin typeface="Calibri" panose="020F0502020204030204" pitchFamily="34" charset="0"/>
              </a:rPr>
              <a:t>the</a:t>
            </a:r>
            <a:r>
              <a:rPr lang="pt-BR" altLang="pt-BR" sz="1800" b="1" dirty="0">
                <a:solidFill>
                  <a:srgbClr val="FF0000"/>
                </a:solidFill>
                <a:highlight>
                  <a:srgbClr val="FFFF00"/>
                </a:highlight>
                <a:latin typeface="Calibri" panose="020F0502020204030204" pitchFamily="34" charset="0"/>
              </a:rPr>
              <a:t> </a:t>
            </a:r>
            <a:r>
              <a:rPr lang="pt-BR" altLang="pt-BR" sz="1800" b="1" dirty="0" err="1">
                <a:solidFill>
                  <a:srgbClr val="FF0000"/>
                </a:solidFill>
                <a:highlight>
                  <a:srgbClr val="FFFF00"/>
                </a:highlight>
                <a:latin typeface="Calibri" panose="020F0502020204030204" pitchFamily="34" charset="0"/>
              </a:rPr>
              <a:t>depletion</a:t>
            </a:r>
            <a:r>
              <a:rPr lang="pt-BR" altLang="pt-BR" sz="1800" b="1" dirty="0">
                <a:solidFill>
                  <a:srgbClr val="FF0000"/>
                </a:solidFill>
                <a:highlight>
                  <a:srgbClr val="FFFF00"/>
                </a:highlight>
                <a:latin typeface="Calibri" panose="020F0502020204030204" pitchFamily="34" charset="0"/>
              </a:rPr>
              <a:t> region</a:t>
            </a:r>
            <a:r>
              <a:rPr lang="pt-BR" altLang="pt-BR" sz="1800" dirty="0">
                <a:latin typeface="Calibri" panose="020F0502020204030204" pitchFamily="34" charset="0"/>
              </a:rPr>
              <a:t>.</a:t>
            </a:r>
            <a:endParaRPr lang="pt-BR" altLang="pt-BR" sz="1800" dirty="0"/>
          </a:p>
        </p:txBody>
      </p:sp>
    </p:spTree>
    <p:extLst>
      <p:ext uri="{BB962C8B-B14F-4D97-AF65-F5344CB8AC3E}">
        <p14:creationId xmlns:p14="http://schemas.microsoft.com/office/powerpoint/2010/main" val="3756582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P spid="13"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6">
            <a:extLst>
              <a:ext uri="{FF2B5EF4-FFF2-40B4-BE49-F238E27FC236}">
                <a16:creationId xmlns:a16="http://schemas.microsoft.com/office/drawing/2014/main" id="{556AD68E-5995-4202-80E7-733E6B9920DD}"/>
              </a:ext>
            </a:extLst>
          </p:cNvPr>
          <p:cNvSpPr txBox="1">
            <a:spLocks noChangeArrowheads="1"/>
          </p:cNvSpPr>
          <p:nvPr/>
        </p:nvSpPr>
        <p:spPr bwMode="auto">
          <a:xfrm>
            <a:off x="5257801" y="177800"/>
            <a:ext cx="2257425"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latin typeface="Calibri" panose="020F0502020204030204" pitchFamily="34" charset="0"/>
              </a:rPr>
              <a:t>Reverse-Bias (V</a:t>
            </a:r>
            <a:r>
              <a:rPr lang="pt-BR" altLang="pt-BR" sz="1800" b="1" baseline="-25000">
                <a:latin typeface="Calibri" panose="020F0502020204030204" pitchFamily="34" charset="0"/>
              </a:rPr>
              <a:t>D </a:t>
            </a:r>
            <a:r>
              <a:rPr lang="pt-BR" altLang="pt-BR" sz="1800" b="1">
                <a:latin typeface="Calibri" panose="020F0502020204030204" pitchFamily="34" charset="0"/>
              </a:rPr>
              <a:t>&lt; 0)</a:t>
            </a:r>
          </a:p>
        </p:txBody>
      </p:sp>
      <p:sp>
        <p:nvSpPr>
          <p:cNvPr id="8" name="Rectangle 7">
            <a:extLst>
              <a:ext uri="{FF2B5EF4-FFF2-40B4-BE49-F238E27FC236}">
                <a16:creationId xmlns:a16="http://schemas.microsoft.com/office/drawing/2014/main" id="{AEF75818-C0DF-4C77-A50B-28C1FC455748}"/>
              </a:ext>
            </a:extLst>
          </p:cNvPr>
          <p:cNvSpPr/>
          <p:nvPr/>
        </p:nvSpPr>
        <p:spPr>
          <a:xfrm>
            <a:off x="1828801" y="3048000"/>
            <a:ext cx="384175" cy="3317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sp>
        <p:nvSpPr>
          <p:cNvPr id="9" name="TextBox 8">
            <a:extLst>
              <a:ext uri="{FF2B5EF4-FFF2-40B4-BE49-F238E27FC236}">
                <a16:creationId xmlns:a16="http://schemas.microsoft.com/office/drawing/2014/main" id="{CB973279-F80F-4474-88F9-141F4FA14524}"/>
              </a:ext>
            </a:extLst>
          </p:cNvPr>
          <p:cNvSpPr txBox="1">
            <a:spLocks noChangeArrowheads="1"/>
          </p:cNvSpPr>
          <p:nvPr/>
        </p:nvSpPr>
        <p:spPr bwMode="auto">
          <a:xfrm>
            <a:off x="2438400" y="2971801"/>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dirty="0" err="1">
                <a:latin typeface="Calibri" panose="020F0502020204030204" pitchFamily="34" charset="0"/>
              </a:rPr>
              <a:t>This</a:t>
            </a:r>
            <a:r>
              <a:rPr lang="pt-BR" altLang="pt-BR" sz="1800" dirty="0">
                <a:latin typeface="Calibri" panose="020F0502020204030204" pitchFamily="34" charset="0"/>
              </a:rPr>
              <a:t> </a:t>
            </a:r>
            <a:r>
              <a:rPr lang="pt-BR" altLang="pt-BR" sz="1800" dirty="0" err="1">
                <a:latin typeface="Calibri" panose="020F0502020204030204" pitchFamily="34" charset="0"/>
              </a:rPr>
              <a:t>widening</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depletion</a:t>
            </a:r>
            <a:r>
              <a:rPr lang="pt-BR" altLang="pt-BR" sz="1800" dirty="0">
                <a:latin typeface="Calibri" panose="020F0502020204030204" pitchFamily="34" charset="0"/>
              </a:rPr>
              <a:t> </a:t>
            </a:r>
            <a:r>
              <a:rPr lang="pt-BR" altLang="pt-BR" sz="1800" dirty="0" err="1">
                <a:latin typeface="Calibri" panose="020F0502020204030204" pitchFamily="34" charset="0"/>
              </a:rPr>
              <a:t>region</a:t>
            </a:r>
            <a:r>
              <a:rPr lang="pt-BR" altLang="pt-BR" sz="1800" dirty="0">
                <a:latin typeface="Calibri" panose="020F0502020204030204" pitchFamily="34" charset="0"/>
              </a:rPr>
              <a:t> </a:t>
            </a:r>
            <a:r>
              <a:rPr lang="pt-BR" altLang="pt-BR" sz="1800" dirty="0" err="1">
                <a:latin typeface="Calibri" panose="020F0502020204030204" pitchFamily="34" charset="0"/>
              </a:rPr>
              <a:t>will</a:t>
            </a:r>
            <a:r>
              <a:rPr lang="pt-BR" altLang="pt-BR" sz="1800" dirty="0">
                <a:latin typeface="Calibri" panose="020F0502020204030204" pitchFamily="34" charset="0"/>
              </a:rPr>
              <a:t> </a:t>
            </a:r>
            <a:r>
              <a:rPr lang="pt-BR" altLang="pt-BR" sz="1800" dirty="0" err="1">
                <a:latin typeface="Calibri" panose="020F0502020204030204" pitchFamily="34" charset="0"/>
              </a:rPr>
              <a:t>establish</a:t>
            </a:r>
            <a:r>
              <a:rPr lang="pt-BR" altLang="pt-BR" sz="1800" dirty="0">
                <a:latin typeface="Calibri" panose="020F0502020204030204" pitchFamily="34" charset="0"/>
              </a:rPr>
              <a:t> a </a:t>
            </a:r>
            <a:r>
              <a:rPr lang="pt-BR" altLang="pt-BR" sz="1800" dirty="0" err="1">
                <a:latin typeface="Calibri" panose="020F0502020204030204" pitchFamily="34" charset="0"/>
              </a:rPr>
              <a:t>barrier</a:t>
            </a:r>
            <a:r>
              <a:rPr lang="pt-BR" altLang="pt-BR" sz="1800" dirty="0">
                <a:latin typeface="Calibri" panose="020F0502020204030204" pitchFamily="34" charset="0"/>
              </a:rPr>
              <a:t> for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majority</a:t>
            </a:r>
            <a:r>
              <a:rPr lang="pt-BR" altLang="pt-BR" sz="1800" dirty="0">
                <a:latin typeface="Calibri" panose="020F0502020204030204" pitchFamily="34" charset="0"/>
              </a:rPr>
              <a:t> </a:t>
            </a:r>
            <a:r>
              <a:rPr lang="pt-BR" altLang="pt-BR" sz="1800" dirty="0" err="1">
                <a:latin typeface="Calibri" panose="020F0502020204030204" pitchFamily="34" charset="0"/>
              </a:rPr>
              <a:t>carriers</a:t>
            </a:r>
            <a:r>
              <a:rPr lang="pt-BR" altLang="pt-BR" sz="1800" dirty="0">
                <a:latin typeface="Calibri" panose="020F0502020204030204" pitchFamily="34" charset="0"/>
              </a:rPr>
              <a:t> </a:t>
            </a:r>
            <a:r>
              <a:rPr lang="pt-BR" altLang="pt-BR" sz="1800" dirty="0" err="1">
                <a:latin typeface="Calibri" panose="020F0502020204030204" pitchFamily="34" charset="0"/>
              </a:rPr>
              <a:t>to</a:t>
            </a:r>
            <a:r>
              <a:rPr lang="pt-BR" altLang="pt-BR" sz="1800" dirty="0">
                <a:latin typeface="Calibri" panose="020F0502020204030204" pitchFamily="34" charset="0"/>
              </a:rPr>
              <a:t> </a:t>
            </a:r>
            <a:r>
              <a:rPr lang="pt-BR" altLang="pt-BR" sz="1800" dirty="0" err="1">
                <a:latin typeface="Calibri" panose="020F0502020204030204" pitchFamily="34" charset="0"/>
              </a:rPr>
              <a:t>overcome</a:t>
            </a:r>
            <a:r>
              <a:rPr lang="pt-BR" altLang="pt-BR" sz="1800" dirty="0">
                <a:latin typeface="Calibri" panose="020F0502020204030204" pitchFamily="34" charset="0"/>
              </a:rPr>
              <a:t>, </a:t>
            </a:r>
            <a:r>
              <a:rPr lang="pt-BR" altLang="pt-BR" sz="1800" dirty="0" err="1">
                <a:latin typeface="Calibri" panose="020F0502020204030204" pitchFamily="34" charset="0"/>
              </a:rPr>
              <a:t>efectively</a:t>
            </a:r>
            <a:r>
              <a:rPr lang="pt-BR" altLang="pt-BR" sz="1800" dirty="0">
                <a:latin typeface="Calibri" panose="020F0502020204030204" pitchFamily="34" charset="0"/>
              </a:rPr>
              <a:t> </a:t>
            </a:r>
            <a:r>
              <a:rPr lang="pt-BR" altLang="pt-BR" sz="1800" dirty="0" err="1">
                <a:latin typeface="Calibri" panose="020F0502020204030204" pitchFamily="34" charset="0"/>
              </a:rPr>
              <a:t>reducing</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majority</a:t>
            </a:r>
            <a:r>
              <a:rPr lang="pt-BR" altLang="pt-BR" sz="1800" dirty="0">
                <a:latin typeface="Calibri" panose="020F0502020204030204" pitchFamily="34" charset="0"/>
              </a:rPr>
              <a:t> </a:t>
            </a:r>
            <a:r>
              <a:rPr lang="pt-BR" altLang="pt-BR" sz="1800" dirty="0" err="1">
                <a:latin typeface="Calibri" panose="020F0502020204030204" pitchFamily="34" charset="0"/>
              </a:rPr>
              <a:t>carrier</a:t>
            </a:r>
            <a:r>
              <a:rPr lang="pt-BR" altLang="pt-BR" sz="1800" dirty="0">
                <a:latin typeface="Calibri" panose="020F0502020204030204" pitchFamily="34" charset="0"/>
              </a:rPr>
              <a:t> </a:t>
            </a:r>
            <a:r>
              <a:rPr lang="pt-BR" altLang="pt-BR" sz="1800" dirty="0" err="1">
                <a:latin typeface="Calibri" panose="020F0502020204030204" pitchFamily="34" charset="0"/>
              </a:rPr>
              <a:t>flow</a:t>
            </a:r>
            <a:r>
              <a:rPr lang="pt-BR" altLang="pt-BR" sz="1800" dirty="0">
                <a:latin typeface="Calibri" panose="020F0502020204030204" pitchFamily="34" charset="0"/>
              </a:rPr>
              <a:t> </a:t>
            </a:r>
            <a:r>
              <a:rPr lang="pt-BR" altLang="pt-BR" sz="1800" dirty="0" err="1">
                <a:latin typeface="Calibri" panose="020F0502020204030204" pitchFamily="34" charset="0"/>
              </a:rPr>
              <a:t>to</a:t>
            </a:r>
            <a:r>
              <a:rPr lang="pt-BR" altLang="pt-BR" sz="1800" dirty="0">
                <a:latin typeface="Calibri" panose="020F0502020204030204" pitchFamily="34" charset="0"/>
              </a:rPr>
              <a:t> zero.</a:t>
            </a:r>
            <a:endParaRPr lang="pt-BR" altLang="pt-BR" sz="1800" dirty="0"/>
          </a:p>
        </p:txBody>
      </p:sp>
      <p:pic>
        <p:nvPicPr>
          <p:cNvPr id="44037" name="Picture 3">
            <a:extLst>
              <a:ext uri="{FF2B5EF4-FFF2-40B4-BE49-F238E27FC236}">
                <a16:creationId xmlns:a16="http://schemas.microsoft.com/office/drawing/2014/main" id="{B233CE35-0682-4F6E-8779-D37E54742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064" y="581025"/>
            <a:ext cx="3825875" cy="229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B6205091-0358-418B-9EBA-26F34DAD0836}"/>
              </a:ext>
            </a:extLst>
          </p:cNvPr>
          <p:cNvSpPr/>
          <p:nvPr/>
        </p:nvSpPr>
        <p:spPr>
          <a:xfrm>
            <a:off x="1828801" y="3800475"/>
            <a:ext cx="384175" cy="3317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sp>
        <p:nvSpPr>
          <p:cNvPr id="12" name="TextBox 11">
            <a:extLst>
              <a:ext uri="{FF2B5EF4-FFF2-40B4-BE49-F238E27FC236}">
                <a16:creationId xmlns:a16="http://schemas.microsoft.com/office/drawing/2014/main" id="{1FC9FE71-FBA6-48A0-A935-62999BF2F0C7}"/>
              </a:ext>
            </a:extLst>
          </p:cNvPr>
          <p:cNvSpPr txBox="1">
            <a:spLocks noChangeArrowheads="1"/>
          </p:cNvSpPr>
          <p:nvPr/>
        </p:nvSpPr>
        <p:spPr bwMode="auto">
          <a:xfrm>
            <a:off x="2438400" y="3733801"/>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a:latin typeface="Calibri" panose="020F0502020204030204" pitchFamily="34" charset="0"/>
              </a:rPr>
              <a:t>The number of minority carriers, however, entering the depletion region will not change.</a:t>
            </a:r>
            <a:endParaRPr lang="pt-BR" altLang="pt-BR" sz="1800"/>
          </a:p>
        </p:txBody>
      </p:sp>
      <p:sp>
        <p:nvSpPr>
          <p:cNvPr id="17" name="Rectangle 10">
            <a:extLst>
              <a:ext uri="{FF2B5EF4-FFF2-40B4-BE49-F238E27FC236}">
                <a16:creationId xmlns:a16="http://schemas.microsoft.com/office/drawing/2014/main" id="{44F22A84-F761-4FEB-9E32-93AC8B5DD4A1}"/>
              </a:ext>
            </a:extLst>
          </p:cNvPr>
          <p:cNvSpPr/>
          <p:nvPr/>
        </p:nvSpPr>
        <p:spPr>
          <a:xfrm>
            <a:off x="1828801" y="4562475"/>
            <a:ext cx="384175" cy="3317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sp>
        <p:nvSpPr>
          <p:cNvPr id="18" name="TextBox 11">
            <a:extLst>
              <a:ext uri="{FF2B5EF4-FFF2-40B4-BE49-F238E27FC236}">
                <a16:creationId xmlns:a16="http://schemas.microsoft.com/office/drawing/2014/main" id="{83499B0C-2157-475F-9109-D145CCCD56B2}"/>
              </a:ext>
            </a:extLst>
          </p:cNvPr>
          <p:cNvSpPr txBox="1">
            <a:spLocks noChangeArrowheads="1"/>
          </p:cNvSpPr>
          <p:nvPr/>
        </p:nvSpPr>
        <p:spPr bwMode="auto">
          <a:xfrm>
            <a:off x="2438400" y="4495801"/>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dirty="0">
                <a:latin typeface="Calibri" panose="020F0502020204030204" pitchFamily="34" charset="0"/>
              </a:rPr>
              <a:t>The </a:t>
            </a:r>
            <a:r>
              <a:rPr lang="pt-BR" altLang="pt-BR" sz="1800" dirty="0" err="1">
                <a:latin typeface="Calibri" panose="020F0502020204030204" pitchFamily="34" charset="0"/>
              </a:rPr>
              <a:t>current</a:t>
            </a:r>
            <a:r>
              <a:rPr lang="pt-BR" altLang="pt-BR" sz="1800" dirty="0">
                <a:latin typeface="Calibri" panose="020F0502020204030204" pitchFamily="34" charset="0"/>
              </a:rPr>
              <a:t> </a:t>
            </a:r>
            <a:r>
              <a:rPr lang="pt-BR" altLang="pt-BR" sz="1800" dirty="0" err="1">
                <a:latin typeface="Calibri" panose="020F0502020204030204" pitchFamily="34" charset="0"/>
              </a:rPr>
              <a:t>that</a:t>
            </a:r>
            <a:r>
              <a:rPr lang="pt-BR" altLang="pt-BR" sz="1800" dirty="0">
                <a:latin typeface="Calibri" panose="020F0502020204030204" pitchFamily="34" charset="0"/>
              </a:rPr>
              <a:t> </a:t>
            </a:r>
            <a:r>
              <a:rPr lang="pt-BR" altLang="pt-BR" sz="1800" dirty="0" err="1">
                <a:latin typeface="Calibri" panose="020F0502020204030204" pitchFamily="34" charset="0"/>
              </a:rPr>
              <a:t>exists</a:t>
            </a:r>
            <a:r>
              <a:rPr lang="pt-BR" altLang="pt-BR" sz="1800" dirty="0">
                <a:latin typeface="Calibri" panose="020F0502020204030204" pitchFamily="34" charset="0"/>
              </a:rPr>
              <a:t> </a:t>
            </a:r>
            <a:r>
              <a:rPr lang="pt-BR" altLang="pt-BR" sz="1800" dirty="0" err="1">
                <a:latin typeface="Calibri" panose="020F0502020204030204" pitchFamily="34" charset="0"/>
              </a:rPr>
              <a:t>under</a:t>
            </a:r>
            <a:r>
              <a:rPr lang="pt-BR" altLang="pt-BR" sz="1800" dirty="0">
                <a:latin typeface="Calibri" panose="020F0502020204030204" pitchFamily="34" charset="0"/>
              </a:rPr>
              <a:t> reverse-bias </a:t>
            </a:r>
            <a:r>
              <a:rPr lang="pt-BR" altLang="pt-BR" sz="1800" dirty="0" err="1">
                <a:latin typeface="Calibri" panose="020F0502020204030204" pitchFamily="34" charset="0"/>
              </a:rPr>
              <a:t>conditions</a:t>
            </a:r>
            <a:r>
              <a:rPr lang="pt-BR" altLang="pt-BR" sz="1800" dirty="0">
                <a:latin typeface="Calibri" panose="020F0502020204030204" pitchFamily="34" charset="0"/>
              </a:rPr>
              <a:t> </a:t>
            </a:r>
            <a:r>
              <a:rPr lang="pt-BR" altLang="pt-BR" sz="1800" dirty="0" err="1">
                <a:latin typeface="Calibri" panose="020F0502020204030204" pitchFamily="34" charset="0"/>
              </a:rPr>
              <a:t>is</a:t>
            </a:r>
            <a:r>
              <a:rPr lang="pt-BR" altLang="pt-BR" sz="1800" dirty="0">
                <a:latin typeface="Calibri" panose="020F0502020204030204" pitchFamily="34" charset="0"/>
              </a:rPr>
              <a:t> </a:t>
            </a:r>
            <a:r>
              <a:rPr lang="pt-BR" altLang="pt-BR" sz="1800" dirty="0" err="1">
                <a:latin typeface="Calibri" panose="020F0502020204030204" pitchFamily="34" charset="0"/>
              </a:rPr>
              <a:t>called</a:t>
            </a:r>
            <a:r>
              <a:rPr lang="pt-BR" altLang="pt-BR" sz="1800" dirty="0">
                <a:latin typeface="Calibri" panose="020F0502020204030204" pitchFamily="34" charset="0"/>
              </a:rPr>
              <a:t> </a:t>
            </a:r>
            <a:r>
              <a:rPr lang="pt-BR" altLang="pt-BR" sz="1800" b="1" dirty="0">
                <a:solidFill>
                  <a:srgbClr val="FF0000"/>
                </a:solidFill>
                <a:latin typeface="Calibri" panose="020F0502020204030204" pitchFamily="34" charset="0"/>
              </a:rPr>
              <a:t>reverse </a:t>
            </a:r>
            <a:r>
              <a:rPr lang="pt-BR" altLang="pt-BR" sz="1800" b="1" dirty="0" err="1">
                <a:solidFill>
                  <a:srgbClr val="FF0000"/>
                </a:solidFill>
                <a:latin typeface="Calibri" panose="020F0502020204030204" pitchFamily="34" charset="0"/>
              </a:rPr>
              <a:t>saturation</a:t>
            </a:r>
            <a:r>
              <a:rPr lang="pt-BR" altLang="pt-BR" sz="1800" b="1" dirty="0">
                <a:solidFill>
                  <a:srgbClr val="FF0000"/>
                </a:solidFill>
                <a:latin typeface="Calibri" panose="020F0502020204030204" pitchFamily="34" charset="0"/>
              </a:rPr>
              <a:t> curve</a:t>
            </a:r>
            <a:r>
              <a:rPr lang="pt-BR" altLang="pt-BR" sz="1800" dirty="0">
                <a:latin typeface="Calibri" panose="020F0502020204030204" pitchFamily="34" charset="0"/>
              </a:rPr>
              <a:t> (</a:t>
            </a:r>
            <a:r>
              <a:rPr lang="pt-BR" altLang="pt-BR" sz="1800" dirty="0" err="1">
                <a:latin typeface="Calibri" panose="020F0502020204030204" pitchFamily="34" charset="0"/>
              </a:rPr>
              <a:t>I</a:t>
            </a:r>
            <a:r>
              <a:rPr lang="pt-BR" altLang="pt-BR" sz="1800" baseline="-25000" dirty="0" err="1">
                <a:latin typeface="Calibri" panose="020F0502020204030204" pitchFamily="34" charset="0"/>
              </a:rPr>
              <a:t>s</a:t>
            </a:r>
            <a:r>
              <a:rPr lang="pt-BR" altLang="pt-BR" sz="1800" dirty="0">
                <a:latin typeface="Calibri" panose="020F0502020204030204" pitchFamily="34" charset="0"/>
              </a:rPr>
              <a:t>)</a:t>
            </a:r>
            <a:endParaRPr lang="pt-BR" altLang="pt-BR" sz="1800" dirty="0"/>
          </a:p>
        </p:txBody>
      </p:sp>
      <p:sp>
        <p:nvSpPr>
          <p:cNvPr id="19" name="Rectangle 10">
            <a:extLst>
              <a:ext uri="{FF2B5EF4-FFF2-40B4-BE49-F238E27FC236}">
                <a16:creationId xmlns:a16="http://schemas.microsoft.com/office/drawing/2014/main" id="{D28294F4-762A-4CA9-A5A2-5D5A4F7B52F7}"/>
              </a:ext>
            </a:extLst>
          </p:cNvPr>
          <p:cNvSpPr/>
          <p:nvPr/>
        </p:nvSpPr>
        <p:spPr>
          <a:xfrm>
            <a:off x="1828801" y="5375275"/>
            <a:ext cx="384175" cy="3317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sp>
        <p:nvSpPr>
          <p:cNvPr id="20" name="TextBox 11">
            <a:extLst>
              <a:ext uri="{FF2B5EF4-FFF2-40B4-BE49-F238E27FC236}">
                <a16:creationId xmlns:a16="http://schemas.microsoft.com/office/drawing/2014/main" id="{CA97ABD0-7AA3-4C2B-9C4A-180B2DA5D84F}"/>
              </a:ext>
            </a:extLst>
          </p:cNvPr>
          <p:cNvSpPr txBox="1">
            <a:spLocks noChangeArrowheads="1"/>
          </p:cNvSpPr>
          <p:nvPr/>
        </p:nvSpPr>
        <p:spPr bwMode="auto">
          <a:xfrm>
            <a:off x="2438400" y="5308600"/>
            <a:ext cx="7924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dirty="0">
                <a:latin typeface="Calibri" panose="020F0502020204030204" pitchFamily="34" charset="0"/>
              </a:rPr>
              <a:t>The </a:t>
            </a:r>
            <a:r>
              <a:rPr lang="pt-BR" altLang="pt-BR" sz="1800" b="1" dirty="0" err="1">
                <a:solidFill>
                  <a:srgbClr val="FF0000"/>
                </a:solidFill>
                <a:latin typeface="Calibri" panose="020F0502020204030204" pitchFamily="34" charset="0"/>
              </a:rPr>
              <a:t>I</a:t>
            </a:r>
            <a:r>
              <a:rPr lang="pt-BR" altLang="pt-BR" sz="1800" b="1" baseline="-25000" dirty="0" err="1">
                <a:solidFill>
                  <a:srgbClr val="FF0000"/>
                </a:solidFill>
                <a:latin typeface="Calibri" panose="020F0502020204030204" pitchFamily="34" charset="0"/>
              </a:rPr>
              <a:t>s</a:t>
            </a:r>
            <a:r>
              <a:rPr lang="pt-BR" altLang="pt-BR" sz="1800" b="1" baseline="-25000" dirty="0">
                <a:solidFill>
                  <a:srgbClr val="FF0000"/>
                </a:solidFill>
                <a:latin typeface="Calibri" panose="020F0502020204030204" pitchFamily="34" charset="0"/>
              </a:rPr>
              <a:t> </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is</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seldom</a:t>
            </a:r>
            <a:r>
              <a:rPr lang="pt-BR" altLang="pt-BR" sz="1800" b="1" dirty="0">
                <a:solidFill>
                  <a:srgbClr val="FF0000"/>
                </a:solidFill>
                <a:latin typeface="Calibri" panose="020F0502020204030204" pitchFamily="34" charset="0"/>
              </a:rPr>
              <a:t> more </a:t>
            </a:r>
            <a:r>
              <a:rPr lang="pt-BR" altLang="pt-BR" sz="1800" b="1" dirty="0" err="1">
                <a:solidFill>
                  <a:srgbClr val="FF0000"/>
                </a:solidFill>
                <a:latin typeface="Calibri" panose="020F0502020204030204" pitchFamily="34" charset="0"/>
              </a:rPr>
              <a:t>than</a:t>
            </a:r>
            <a:r>
              <a:rPr lang="pt-BR" altLang="pt-BR" sz="1800" b="1" dirty="0">
                <a:solidFill>
                  <a:srgbClr val="FF0000"/>
                </a:solidFill>
                <a:latin typeface="Calibri" panose="020F0502020204030204" pitchFamily="34" charset="0"/>
              </a:rPr>
              <a:t> a </a:t>
            </a:r>
            <a:r>
              <a:rPr lang="pt-BR" altLang="pt-BR" sz="1800" b="1" dirty="0" err="1">
                <a:solidFill>
                  <a:srgbClr val="FF0000"/>
                </a:solidFill>
                <a:latin typeface="Calibri" panose="020F0502020204030204" pitchFamily="34" charset="0"/>
                <a:cs typeface="Calibri" panose="020F0502020204030204" pitchFamily="34" charset="0"/>
              </a:rPr>
              <a:t>few</a:t>
            </a:r>
            <a:r>
              <a:rPr lang="pt-BR" altLang="pt-BR" sz="1800" b="1" dirty="0">
                <a:solidFill>
                  <a:srgbClr val="FF0000"/>
                </a:solidFill>
                <a:latin typeface="Calibri" panose="020F0502020204030204" pitchFamily="34" charset="0"/>
                <a:cs typeface="Calibri" panose="020F0502020204030204" pitchFamily="34" charset="0"/>
              </a:rPr>
              <a:t> </a:t>
            </a:r>
            <a:r>
              <a:rPr lang="pt-BR" altLang="pt-BR" sz="1800" b="1" dirty="0" err="1">
                <a:solidFill>
                  <a:srgbClr val="FF0000"/>
                </a:solidFill>
                <a:latin typeface="Calibri" panose="020F0502020204030204" pitchFamily="34" charset="0"/>
                <a:cs typeface="Calibri" panose="020F0502020204030204" pitchFamily="34" charset="0"/>
              </a:rPr>
              <a:t>μA</a:t>
            </a:r>
            <a:r>
              <a:rPr lang="pt-BR" altLang="pt-BR" sz="1800" b="1" dirty="0">
                <a:solidFill>
                  <a:srgbClr val="FF0000"/>
                </a:solidFill>
                <a:latin typeface="Calibri" panose="020F0502020204030204" pitchFamily="34" charset="0"/>
                <a:cs typeface="Calibri" panose="020F0502020204030204" pitchFamily="34" charset="0"/>
              </a:rPr>
              <a:t> </a:t>
            </a:r>
            <a:r>
              <a:rPr lang="pt-BR" altLang="pt-BR" sz="1800" b="1" dirty="0" err="1">
                <a:solidFill>
                  <a:srgbClr val="FF0000"/>
                </a:solidFill>
                <a:latin typeface="Calibri" panose="020F0502020204030204" pitchFamily="34" charset="0"/>
              </a:rPr>
              <a:t>and</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typically</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nA</a:t>
            </a:r>
            <a:r>
              <a:rPr lang="pt-BR" altLang="pt-BR" sz="1800" dirty="0">
                <a:latin typeface="Calibri" panose="020F0502020204030204" pitchFamily="34" charset="0"/>
              </a:rPr>
              <a:t>. The </a:t>
            </a:r>
            <a:r>
              <a:rPr lang="pt-BR" altLang="pt-BR" sz="1800" dirty="0" err="1">
                <a:latin typeface="Calibri" panose="020F0502020204030204" pitchFamily="34" charset="0"/>
              </a:rPr>
              <a:t>term</a:t>
            </a:r>
            <a:r>
              <a:rPr lang="pt-BR" altLang="pt-BR" sz="1800" dirty="0">
                <a:latin typeface="Calibri" panose="020F0502020204030204" pitchFamily="34" charset="0"/>
              </a:rPr>
              <a:t> </a:t>
            </a:r>
            <a:r>
              <a:rPr lang="pt-BR" altLang="pt-BR" sz="1800" dirty="0" err="1">
                <a:latin typeface="Calibri" panose="020F0502020204030204" pitchFamily="34" charset="0"/>
              </a:rPr>
              <a:t>saturation</a:t>
            </a:r>
            <a:r>
              <a:rPr lang="pt-BR" altLang="pt-BR" sz="1800" dirty="0">
                <a:latin typeface="Calibri" panose="020F0502020204030204" pitchFamily="34" charset="0"/>
              </a:rPr>
              <a:t> comes </a:t>
            </a:r>
            <a:r>
              <a:rPr lang="pt-BR" altLang="pt-BR" sz="1800" dirty="0" err="1">
                <a:latin typeface="Calibri" panose="020F0502020204030204" pitchFamily="34" charset="0"/>
              </a:rPr>
              <a:t>from</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fact</a:t>
            </a:r>
            <a:r>
              <a:rPr lang="pt-BR" altLang="pt-BR" sz="1800" dirty="0">
                <a:latin typeface="Calibri" panose="020F0502020204030204" pitchFamily="34" charset="0"/>
              </a:rPr>
              <a:t> </a:t>
            </a:r>
            <a:r>
              <a:rPr lang="pt-BR" altLang="pt-BR" sz="1800" dirty="0" err="1">
                <a:latin typeface="Calibri" panose="020F0502020204030204" pitchFamily="34" charset="0"/>
              </a:rPr>
              <a:t>that</a:t>
            </a:r>
            <a:r>
              <a:rPr lang="pt-BR" altLang="pt-BR" sz="1800" dirty="0">
                <a:latin typeface="Calibri" panose="020F0502020204030204" pitchFamily="34" charset="0"/>
              </a:rPr>
              <a:t> it </a:t>
            </a:r>
            <a:r>
              <a:rPr lang="pt-BR" altLang="pt-BR" sz="1800" dirty="0" err="1">
                <a:latin typeface="Calibri" panose="020F0502020204030204" pitchFamily="34" charset="0"/>
              </a:rPr>
              <a:t>reaches</a:t>
            </a:r>
            <a:r>
              <a:rPr lang="pt-BR" altLang="pt-BR" sz="1800" dirty="0">
                <a:latin typeface="Calibri" panose="020F0502020204030204" pitchFamily="34" charset="0"/>
              </a:rPr>
              <a:t> its </a:t>
            </a:r>
            <a:r>
              <a:rPr lang="pt-BR" altLang="pt-BR" sz="1800" dirty="0" err="1">
                <a:latin typeface="Calibri" panose="020F0502020204030204" pitchFamily="34" charset="0"/>
              </a:rPr>
              <a:t>maximum</a:t>
            </a:r>
            <a:r>
              <a:rPr lang="pt-BR" altLang="pt-BR" sz="1800" dirty="0">
                <a:latin typeface="Calibri" panose="020F0502020204030204" pitchFamily="34" charset="0"/>
              </a:rPr>
              <a:t> </a:t>
            </a:r>
            <a:r>
              <a:rPr lang="pt-BR" altLang="pt-BR" sz="1800" dirty="0" err="1">
                <a:latin typeface="Calibri" panose="020F0502020204030204" pitchFamily="34" charset="0"/>
              </a:rPr>
              <a:t>level</a:t>
            </a:r>
            <a:r>
              <a:rPr lang="pt-BR" altLang="pt-BR" sz="1800" dirty="0">
                <a:latin typeface="Calibri" panose="020F0502020204030204" pitchFamily="34" charset="0"/>
              </a:rPr>
              <a:t> </a:t>
            </a:r>
            <a:r>
              <a:rPr lang="pt-BR" altLang="pt-BR" sz="1800" dirty="0" err="1">
                <a:latin typeface="Calibri" panose="020F0502020204030204" pitchFamily="34" charset="0"/>
              </a:rPr>
              <a:t>quickly</a:t>
            </a:r>
            <a:r>
              <a:rPr lang="pt-BR" altLang="pt-BR" sz="1800" dirty="0">
                <a:latin typeface="Calibri" panose="020F0502020204030204" pitchFamily="34" charset="0"/>
              </a:rPr>
              <a:t> </a:t>
            </a:r>
            <a:r>
              <a:rPr lang="pt-BR" altLang="pt-BR" sz="1800" dirty="0" err="1">
                <a:latin typeface="Calibri" panose="020F0502020204030204" pitchFamily="34" charset="0"/>
              </a:rPr>
              <a:t>and</a:t>
            </a:r>
            <a:r>
              <a:rPr lang="pt-BR" altLang="pt-BR" sz="1800" dirty="0">
                <a:latin typeface="Calibri" panose="020F0502020204030204" pitchFamily="34" charset="0"/>
              </a:rPr>
              <a:t> does </a:t>
            </a:r>
            <a:r>
              <a:rPr lang="pt-BR" altLang="pt-BR" sz="1800" dirty="0" err="1">
                <a:latin typeface="Calibri" panose="020F0502020204030204" pitchFamily="34" charset="0"/>
              </a:rPr>
              <a:t>not</a:t>
            </a:r>
            <a:r>
              <a:rPr lang="pt-BR" altLang="pt-BR" sz="1800" dirty="0">
                <a:latin typeface="Calibri" panose="020F0502020204030204" pitchFamily="34" charset="0"/>
              </a:rPr>
              <a:t> </a:t>
            </a:r>
            <a:r>
              <a:rPr lang="pt-BR" altLang="pt-BR" sz="1800" dirty="0" err="1">
                <a:latin typeface="Calibri" panose="020F0502020204030204" pitchFamily="34" charset="0"/>
              </a:rPr>
              <a:t>change</a:t>
            </a:r>
            <a:r>
              <a:rPr lang="pt-BR" altLang="pt-BR" sz="1800" dirty="0">
                <a:latin typeface="Calibri" panose="020F0502020204030204" pitchFamily="34" charset="0"/>
              </a:rPr>
              <a:t> </a:t>
            </a:r>
            <a:r>
              <a:rPr lang="pt-BR" altLang="pt-BR" sz="1800" dirty="0" err="1">
                <a:latin typeface="Calibri" panose="020F0502020204030204" pitchFamily="34" charset="0"/>
              </a:rPr>
              <a:t>significantly</a:t>
            </a:r>
            <a:r>
              <a:rPr lang="pt-BR" altLang="pt-BR" sz="1800" dirty="0">
                <a:latin typeface="Calibri" panose="020F0502020204030204" pitchFamily="34" charset="0"/>
              </a:rPr>
              <a:t> </a:t>
            </a:r>
            <a:r>
              <a:rPr lang="pt-BR" altLang="pt-BR" sz="1800" dirty="0" err="1">
                <a:latin typeface="Calibri" panose="020F0502020204030204" pitchFamily="34" charset="0"/>
              </a:rPr>
              <a:t>with</a:t>
            </a:r>
            <a:r>
              <a:rPr lang="pt-BR" altLang="pt-BR" sz="1800" dirty="0">
                <a:latin typeface="Calibri" panose="020F0502020204030204" pitchFamily="34" charset="0"/>
              </a:rPr>
              <a:t> </a:t>
            </a:r>
            <a:r>
              <a:rPr lang="pt-BR" altLang="pt-BR" sz="1800" dirty="0" err="1">
                <a:latin typeface="Calibri" panose="020F0502020204030204" pitchFamily="34" charset="0"/>
              </a:rPr>
              <a:t>increases</a:t>
            </a:r>
            <a:r>
              <a:rPr lang="pt-BR" altLang="pt-BR" sz="1800" dirty="0">
                <a:latin typeface="Calibri" panose="020F0502020204030204" pitchFamily="34" charset="0"/>
              </a:rPr>
              <a:t> in </a:t>
            </a:r>
            <a:r>
              <a:rPr lang="pt-BR" altLang="pt-BR" sz="1800" dirty="0" err="1">
                <a:latin typeface="Calibri" panose="020F0502020204030204" pitchFamily="34" charset="0"/>
              </a:rPr>
              <a:t>the</a:t>
            </a:r>
            <a:r>
              <a:rPr lang="pt-BR" altLang="pt-BR" sz="1800" dirty="0">
                <a:latin typeface="Calibri" panose="020F0502020204030204" pitchFamily="34" charset="0"/>
              </a:rPr>
              <a:t> reverse bias </a:t>
            </a:r>
            <a:r>
              <a:rPr lang="pt-BR" altLang="pt-BR" sz="1800" dirty="0" err="1">
                <a:latin typeface="Calibri" panose="020F0502020204030204" pitchFamily="34" charset="0"/>
              </a:rPr>
              <a:t>potential</a:t>
            </a:r>
            <a:r>
              <a:rPr lang="pt-BR" altLang="pt-BR" sz="1800" dirty="0">
                <a:latin typeface="Calibri" panose="020F0502020204030204" pitchFamily="34" charset="0"/>
              </a:rPr>
              <a:t>. </a:t>
            </a:r>
            <a:endParaRPr lang="pt-BR" altLang="pt-BR" sz="1800" dirty="0"/>
          </a:p>
        </p:txBody>
      </p:sp>
    </p:spTree>
    <p:extLst>
      <p:ext uri="{BB962C8B-B14F-4D97-AF65-F5344CB8AC3E}">
        <p14:creationId xmlns:p14="http://schemas.microsoft.com/office/powerpoint/2010/main" val="490188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P spid="17" grpId="0" animBg="1"/>
      <p:bldP spid="18" grpId="0"/>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6">
            <a:extLst>
              <a:ext uri="{FF2B5EF4-FFF2-40B4-BE49-F238E27FC236}">
                <a16:creationId xmlns:a16="http://schemas.microsoft.com/office/drawing/2014/main" id="{3B7EAD1B-91EC-4F38-AE8B-FF408E807738}"/>
              </a:ext>
            </a:extLst>
          </p:cNvPr>
          <p:cNvSpPr txBox="1">
            <a:spLocks noChangeArrowheads="1"/>
          </p:cNvSpPr>
          <p:nvPr/>
        </p:nvSpPr>
        <p:spPr bwMode="auto">
          <a:xfrm>
            <a:off x="5029201" y="177800"/>
            <a:ext cx="2257425"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latin typeface="Calibri" panose="020F0502020204030204" pitchFamily="34" charset="0"/>
              </a:rPr>
              <a:t>Forward-Bias (V</a:t>
            </a:r>
            <a:r>
              <a:rPr lang="pt-BR" altLang="pt-BR" sz="1800" b="1" baseline="-25000">
                <a:latin typeface="Calibri" panose="020F0502020204030204" pitchFamily="34" charset="0"/>
              </a:rPr>
              <a:t>D </a:t>
            </a:r>
            <a:r>
              <a:rPr lang="pt-BR" altLang="pt-BR" sz="1800" b="1">
                <a:latin typeface="Calibri" panose="020F0502020204030204" pitchFamily="34" charset="0"/>
              </a:rPr>
              <a:t>&gt; 0)</a:t>
            </a:r>
          </a:p>
        </p:txBody>
      </p:sp>
      <p:sp>
        <p:nvSpPr>
          <p:cNvPr id="8" name="Rectangle 7">
            <a:extLst>
              <a:ext uri="{FF2B5EF4-FFF2-40B4-BE49-F238E27FC236}">
                <a16:creationId xmlns:a16="http://schemas.microsoft.com/office/drawing/2014/main" id="{E6FFE7F3-4922-4DD8-B643-52E828974B3E}"/>
              </a:ext>
            </a:extLst>
          </p:cNvPr>
          <p:cNvSpPr/>
          <p:nvPr/>
        </p:nvSpPr>
        <p:spPr>
          <a:xfrm>
            <a:off x="2057401" y="2981325"/>
            <a:ext cx="384175" cy="3317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sp>
        <p:nvSpPr>
          <p:cNvPr id="45060" name="TextBox 8">
            <a:extLst>
              <a:ext uri="{FF2B5EF4-FFF2-40B4-BE49-F238E27FC236}">
                <a16:creationId xmlns:a16="http://schemas.microsoft.com/office/drawing/2014/main" id="{B2654EB0-849C-4837-ABE1-90078839859C}"/>
              </a:ext>
            </a:extLst>
          </p:cNvPr>
          <p:cNvSpPr txBox="1">
            <a:spLocks noChangeArrowheads="1"/>
          </p:cNvSpPr>
          <p:nvPr/>
        </p:nvSpPr>
        <p:spPr bwMode="auto">
          <a:xfrm>
            <a:off x="2438400" y="2895601"/>
            <a:ext cx="792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dirty="0">
                <a:latin typeface="Calibri" panose="020F0502020204030204" pitchFamily="34" charset="0"/>
              </a:rPr>
              <a:t>The </a:t>
            </a:r>
            <a:r>
              <a:rPr lang="pt-BR" altLang="pt-BR" sz="1800" dirty="0" err="1">
                <a:latin typeface="Calibri" panose="020F0502020204030204" pitchFamily="34" charset="0"/>
              </a:rPr>
              <a:t>application</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 </a:t>
            </a:r>
            <a:r>
              <a:rPr lang="pt-BR" altLang="pt-BR" sz="1800" dirty="0" err="1">
                <a:latin typeface="Calibri" panose="020F0502020204030204" pitchFamily="34" charset="0"/>
              </a:rPr>
              <a:t>forwarded</a:t>
            </a:r>
            <a:r>
              <a:rPr lang="pt-BR" altLang="pt-BR" sz="1800" dirty="0">
                <a:latin typeface="Calibri" panose="020F0502020204030204" pitchFamily="34" charset="0"/>
              </a:rPr>
              <a:t>-bias </a:t>
            </a:r>
            <a:r>
              <a:rPr lang="pt-BR" altLang="pt-BR" sz="1800" dirty="0" err="1">
                <a:latin typeface="Calibri" panose="020F0502020204030204" pitchFamily="34" charset="0"/>
              </a:rPr>
              <a:t>will</a:t>
            </a:r>
            <a:r>
              <a:rPr lang="pt-BR" altLang="pt-BR" sz="1800" dirty="0">
                <a:latin typeface="Calibri" panose="020F0502020204030204" pitchFamily="34" charset="0"/>
              </a:rPr>
              <a:t> “</a:t>
            </a:r>
            <a:r>
              <a:rPr lang="pt-BR" altLang="pt-BR" sz="1800" dirty="0" err="1">
                <a:latin typeface="Calibri" panose="020F0502020204030204" pitchFamily="34" charset="0"/>
              </a:rPr>
              <a:t>pressure</a:t>
            </a:r>
            <a:r>
              <a:rPr lang="pt-BR" altLang="pt-BR" sz="1800" dirty="0">
                <a:latin typeface="Calibri" panose="020F0502020204030204" pitchFamily="34" charset="0"/>
              </a:rPr>
              <a:t>” </a:t>
            </a:r>
            <a:r>
              <a:rPr lang="pt-BR" altLang="pt-BR" sz="1800" b="1" dirty="0" err="1">
                <a:solidFill>
                  <a:srgbClr val="FF0000"/>
                </a:solidFill>
                <a:latin typeface="Calibri" panose="020F0502020204030204" pitchFamily="34" charset="0"/>
              </a:rPr>
              <a:t>eléctrons</a:t>
            </a:r>
            <a:r>
              <a:rPr lang="pt-BR" altLang="pt-BR" sz="1800" b="1" dirty="0">
                <a:solidFill>
                  <a:srgbClr val="FF0000"/>
                </a:solidFill>
                <a:latin typeface="Calibri" panose="020F0502020204030204" pitchFamily="34" charset="0"/>
              </a:rPr>
              <a:t> in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n-</a:t>
            </a:r>
            <a:r>
              <a:rPr lang="pt-BR" altLang="pt-BR" sz="1800" b="1" dirty="0" err="1">
                <a:solidFill>
                  <a:srgbClr val="FF0000"/>
                </a:solidFill>
                <a:latin typeface="Calibri" panose="020F0502020204030204" pitchFamily="34" charset="0"/>
              </a:rPr>
              <a:t>type</a:t>
            </a:r>
            <a:r>
              <a:rPr lang="pt-BR" altLang="pt-BR" sz="1800" b="1" dirty="0">
                <a:solidFill>
                  <a:srgbClr val="FF0000"/>
                </a:solidFill>
                <a:latin typeface="Calibri" panose="020F0502020204030204" pitchFamily="34" charset="0"/>
              </a:rPr>
              <a:t> material </a:t>
            </a:r>
            <a:r>
              <a:rPr lang="pt-BR" altLang="pt-BR" sz="1800" b="1" dirty="0" err="1">
                <a:solidFill>
                  <a:srgbClr val="FF0000"/>
                </a:solidFill>
                <a:latin typeface="Calibri" panose="020F0502020204030204" pitchFamily="34" charset="0"/>
              </a:rPr>
              <a:t>and</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holes</a:t>
            </a:r>
            <a:r>
              <a:rPr lang="pt-BR" altLang="pt-BR" sz="1800" b="1" dirty="0">
                <a:solidFill>
                  <a:srgbClr val="FF0000"/>
                </a:solidFill>
                <a:latin typeface="Calibri" panose="020F0502020204030204" pitchFamily="34" charset="0"/>
              </a:rPr>
              <a:t> in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p-</a:t>
            </a:r>
            <a:r>
              <a:rPr lang="pt-BR" altLang="pt-BR" sz="1800" b="1" dirty="0" err="1">
                <a:solidFill>
                  <a:srgbClr val="FF0000"/>
                </a:solidFill>
                <a:latin typeface="Calibri" panose="020F0502020204030204" pitchFamily="34" charset="0"/>
              </a:rPr>
              <a:t>type</a:t>
            </a:r>
            <a:r>
              <a:rPr lang="pt-BR" altLang="pt-BR" sz="1800" b="1" dirty="0">
                <a:solidFill>
                  <a:srgbClr val="FF0000"/>
                </a:solidFill>
                <a:latin typeface="Calibri" panose="020F0502020204030204" pitchFamily="34" charset="0"/>
              </a:rPr>
              <a:t> material </a:t>
            </a:r>
            <a:r>
              <a:rPr lang="pt-BR" altLang="pt-BR" sz="1800" b="1" dirty="0" err="1">
                <a:solidFill>
                  <a:srgbClr val="FF0000"/>
                </a:solidFill>
                <a:latin typeface="Calibri" panose="020F0502020204030204" pitchFamily="34" charset="0"/>
              </a:rPr>
              <a:t>to</a:t>
            </a:r>
            <a:r>
              <a:rPr lang="pt-BR" altLang="pt-BR" sz="1800" b="1" dirty="0">
                <a:solidFill>
                  <a:srgbClr val="FF0000"/>
                </a:solidFill>
                <a:latin typeface="Calibri" panose="020F0502020204030204" pitchFamily="34" charset="0"/>
              </a:rPr>
              <a:t> recombine </a:t>
            </a:r>
            <a:r>
              <a:rPr lang="pt-BR" altLang="pt-BR" sz="1800" b="1" dirty="0" err="1">
                <a:solidFill>
                  <a:srgbClr val="FF0000"/>
                </a:solidFill>
                <a:latin typeface="Calibri" panose="020F0502020204030204" pitchFamily="34" charset="0"/>
              </a:rPr>
              <a:t>with</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ions</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near</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boundary</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and</a:t>
            </a:r>
            <a:r>
              <a:rPr lang="pt-BR" altLang="pt-BR" sz="1800" b="1" dirty="0">
                <a:solidFill>
                  <a:srgbClr val="FF0000"/>
                </a:solidFill>
                <a:latin typeface="Calibri" panose="020F0502020204030204" pitchFamily="34" charset="0"/>
              </a:rPr>
              <a:t> </a:t>
            </a:r>
            <a:r>
              <a:rPr lang="pt-BR" altLang="pt-BR" sz="1800" b="1" dirty="0" err="1">
                <a:solidFill>
                  <a:srgbClr val="FF0000"/>
                </a:solidFill>
                <a:highlight>
                  <a:srgbClr val="FFFF00"/>
                </a:highlight>
                <a:latin typeface="Calibri" panose="020F0502020204030204" pitchFamily="34" charset="0"/>
              </a:rPr>
              <a:t>reduce</a:t>
            </a:r>
            <a:r>
              <a:rPr lang="pt-BR" altLang="pt-BR" sz="1800" b="1" dirty="0">
                <a:solidFill>
                  <a:srgbClr val="FF0000"/>
                </a:solidFill>
                <a:highlight>
                  <a:srgbClr val="FFFF00"/>
                </a:highlight>
                <a:latin typeface="Calibri" panose="020F0502020204030204" pitchFamily="34" charset="0"/>
              </a:rPr>
              <a:t> </a:t>
            </a:r>
            <a:r>
              <a:rPr lang="pt-BR" altLang="pt-BR" sz="1800" b="1" dirty="0" err="1">
                <a:solidFill>
                  <a:srgbClr val="FF0000"/>
                </a:solidFill>
                <a:highlight>
                  <a:srgbClr val="FFFF00"/>
                </a:highlight>
                <a:latin typeface="Calibri" panose="020F0502020204030204" pitchFamily="34" charset="0"/>
              </a:rPr>
              <a:t>the</a:t>
            </a:r>
            <a:r>
              <a:rPr lang="pt-BR" altLang="pt-BR" sz="1800" b="1" dirty="0">
                <a:solidFill>
                  <a:srgbClr val="FF0000"/>
                </a:solidFill>
                <a:highlight>
                  <a:srgbClr val="FFFF00"/>
                </a:highlight>
                <a:latin typeface="Calibri" panose="020F0502020204030204" pitchFamily="34" charset="0"/>
              </a:rPr>
              <a:t> </a:t>
            </a:r>
            <a:r>
              <a:rPr lang="pt-BR" altLang="pt-BR" sz="1800" b="1" dirty="0" err="1">
                <a:solidFill>
                  <a:srgbClr val="FF0000"/>
                </a:solidFill>
                <a:highlight>
                  <a:srgbClr val="FFFF00"/>
                </a:highlight>
                <a:latin typeface="Calibri" panose="020F0502020204030204" pitchFamily="34" charset="0"/>
              </a:rPr>
              <a:t>width</a:t>
            </a:r>
            <a:r>
              <a:rPr lang="pt-BR" altLang="pt-BR" sz="1800" b="1" dirty="0">
                <a:solidFill>
                  <a:srgbClr val="FF0000"/>
                </a:solidFill>
                <a:highlight>
                  <a:srgbClr val="FFFF00"/>
                </a:highlight>
                <a:latin typeface="Calibri" panose="020F0502020204030204" pitchFamily="34" charset="0"/>
              </a:rPr>
              <a:t> </a:t>
            </a:r>
            <a:r>
              <a:rPr lang="pt-BR" altLang="pt-BR" sz="1800" b="1" dirty="0" err="1">
                <a:solidFill>
                  <a:srgbClr val="FF0000"/>
                </a:solidFill>
                <a:highlight>
                  <a:srgbClr val="FFFF00"/>
                </a:highlight>
                <a:latin typeface="Calibri" panose="020F0502020204030204" pitchFamily="34" charset="0"/>
              </a:rPr>
              <a:t>of</a:t>
            </a:r>
            <a:r>
              <a:rPr lang="pt-BR" altLang="pt-BR" sz="1800" b="1" dirty="0">
                <a:solidFill>
                  <a:srgbClr val="FF0000"/>
                </a:solidFill>
                <a:highlight>
                  <a:srgbClr val="FFFF00"/>
                </a:highlight>
                <a:latin typeface="Calibri" panose="020F0502020204030204" pitchFamily="34" charset="0"/>
              </a:rPr>
              <a:t> </a:t>
            </a:r>
            <a:r>
              <a:rPr lang="pt-BR" altLang="pt-BR" sz="1800" b="1" dirty="0" err="1">
                <a:solidFill>
                  <a:srgbClr val="FF0000"/>
                </a:solidFill>
                <a:highlight>
                  <a:srgbClr val="FFFF00"/>
                </a:highlight>
                <a:latin typeface="Calibri" panose="020F0502020204030204" pitchFamily="34" charset="0"/>
              </a:rPr>
              <a:t>the</a:t>
            </a:r>
            <a:r>
              <a:rPr lang="pt-BR" altLang="pt-BR" sz="1800" b="1" dirty="0">
                <a:solidFill>
                  <a:srgbClr val="FF0000"/>
                </a:solidFill>
                <a:highlight>
                  <a:srgbClr val="FFFF00"/>
                </a:highlight>
                <a:latin typeface="Calibri" panose="020F0502020204030204" pitchFamily="34" charset="0"/>
              </a:rPr>
              <a:t> </a:t>
            </a:r>
            <a:r>
              <a:rPr lang="pt-BR" altLang="pt-BR" sz="1800" b="1" dirty="0" err="1">
                <a:solidFill>
                  <a:srgbClr val="FF0000"/>
                </a:solidFill>
                <a:highlight>
                  <a:srgbClr val="FFFF00"/>
                </a:highlight>
                <a:latin typeface="Calibri" panose="020F0502020204030204" pitchFamily="34" charset="0"/>
              </a:rPr>
              <a:t>depletion</a:t>
            </a:r>
            <a:r>
              <a:rPr lang="pt-BR" altLang="pt-BR" sz="1800" b="1" dirty="0">
                <a:solidFill>
                  <a:srgbClr val="FF0000"/>
                </a:solidFill>
                <a:highlight>
                  <a:srgbClr val="FFFF00"/>
                </a:highlight>
                <a:latin typeface="Calibri" panose="020F0502020204030204" pitchFamily="34" charset="0"/>
              </a:rPr>
              <a:t> region</a:t>
            </a:r>
            <a:r>
              <a:rPr lang="pt-BR" altLang="pt-BR" sz="1800" b="1" dirty="0">
                <a:solidFill>
                  <a:srgbClr val="FF0000"/>
                </a:solidFill>
                <a:latin typeface="Calibri" panose="020F0502020204030204" pitchFamily="34" charset="0"/>
              </a:rPr>
              <a:t>.  </a:t>
            </a:r>
            <a:endParaRPr lang="pt-BR" altLang="pt-BR" sz="1800" dirty="0"/>
          </a:p>
        </p:txBody>
      </p:sp>
      <p:sp>
        <p:nvSpPr>
          <p:cNvPr id="17" name="Rectangle 16">
            <a:extLst>
              <a:ext uri="{FF2B5EF4-FFF2-40B4-BE49-F238E27FC236}">
                <a16:creationId xmlns:a16="http://schemas.microsoft.com/office/drawing/2014/main" id="{0540F982-887C-46CF-B40F-4D5BD8252861}"/>
              </a:ext>
            </a:extLst>
          </p:cNvPr>
          <p:cNvSpPr/>
          <p:nvPr/>
        </p:nvSpPr>
        <p:spPr>
          <a:xfrm>
            <a:off x="2057401" y="3962400"/>
            <a:ext cx="384175" cy="3317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sp>
        <p:nvSpPr>
          <p:cNvPr id="45063" name="TextBox 17">
            <a:extLst>
              <a:ext uri="{FF2B5EF4-FFF2-40B4-BE49-F238E27FC236}">
                <a16:creationId xmlns:a16="http://schemas.microsoft.com/office/drawing/2014/main" id="{192549A0-58CD-42A0-B31D-606AABF17278}"/>
              </a:ext>
            </a:extLst>
          </p:cNvPr>
          <p:cNvSpPr txBox="1">
            <a:spLocks noChangeArrowheads="1"/>
          </p:cNvSpPr>
          <p:nvPr/>
        </p:nvSpPr>
        <p:spPr bwMode="auto">
          <a:xfrm>
            <a:off x="2438400" y="3876676"/>
            <a:ext cx="792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a:latin typeface="Calibri" panose="020F0502020204030204" pitchFamily="34" charset="0"/>
              </a:rPr>
              <a:t>A electron of the n-type material now “sees” a reduced barrier at the junction due to reduced depletion region and a strong atraction for the positive potential applied to the p-type material. </a:t>
            </a:r>
            <a:endParaRPr lang="pt-BR" altLang="pt-BR" sz="1800"/>
          </a:p>
        </p:txBody>
      </p:sp>
      <p:sp>
        <p:nvSpPr>
          <p:cNvPr id="9" name="Rectangle 16">
            <a:extLst>
              <a:ext uri="{FF2B5EF4-FFF2-40B4-BE49-F238E27FC236}">
                <a16:creationId xmlns:a16="http://schemas.microsoft.com/office/drawing/2014/main" id="{45F35204-12E7-462E-A7D0-F460958CE170}"/>
              </a:ext>
            </a:extLst>
          </p:cNvPr>
          <p:cNvSpPr/>
          <p:nvPr/>
        </p:nvSpPr>
        <p:spPr>
          <a:xfrm>
            <a:off x="2054226" y="4937125"/>
            <a:ext cx="384175" cy="3317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sp>
        <p:nvSpPr>
          <p:cNvPr id="45065" name="TextBox 17">
            <a:extLst>
              <a:ext uri="{FF2B5EF4-FFF2-40B4-BE49-F238E27FC236}">
                <a16:creationId xmlns:a16="http://schemas.microsoft.com/office/drawing/2014/main" id="{1B558410-3945-4DF3-8B30-2010A4942EC3}"/>
              </a:ext>
            </a:extLst>
          </p:cNvPr>
          <p:cNvSpPr txBox="1">
            <a:spLocks noChangeArrowheads="1"/>
          </p:cNvSpPr>
          <p:nvPr/>
        </p:nvSpPr>
        <p:spPr bwMode="auto">
          <a:xfrm>
            <a:off x="2435225" y="4851400"/>
            <a:ext cx="7924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dirty="0">
                <a:latin typeface="Calibri" panose="020F0502020204030204" pitchFamily="34" charset="0"/>
              </a:rPr>
              <a:t>As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applied</a:t>
            </a:r>
            <a:r>
              <a:rPr lang="pt-BR" altLang="pt-BR" sz="1800" dirty="0">
                <a:latin typeface="Calibri" panose="020F0502020204030204" pitchFamily="34" charset="0"/>
              </a:rPr>
              <a:t> bias </a:t>
            </a:r>
            <a:r>
              <a:rPr lang="pt-BR" altLang="pt-BR" sz="1800" dirty="0" err="1">
                <a:latin typeface="Calibri" panose="020F0502020204030204" pitchFamily="34" charset="0"/>
              </a:rPr>
              <a:t>increases</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depletion</a:t>
            </a:r>
            <a:r>
              <a:rPr lang="pt-BR" altLang="pt-BR" sz="1800" dirty="0">
                <a:latin typeface="Calibri" panose="020F0502020204030204" pitchFamily="34" charset="0"/>
              </a:rPr>
              <a:t> </a:t>
            </a:r>
            <a:r>
              <a:rPr lang="pt-BR" altLang="pt-BR" sz="1800" dirty="0" err="1">
                <a:latin typeface="Calibri" panose="020F0502020204030204" pitchFamily="34" charset="0"/>
              </a:rPr>
              <a:t>region</a:t>
            </a:r>
            <a:r>
              <a:rPr lang="pt-BR" altLang="pt-BR" sz="1800" dirty="0">
                <a:latin typeface="Calibri" panose="020F0502020204030204" pitchFamily="34" charset="0"/>
              </a:rPr>
              <a:t> </a:t>
            </a:r>
            <a:r>
              <a:rPr lang="pt-BR" altLang="pt-BR" sz="1800" dirty="0" err="1">
                <a:latin typeface="Calibri" panose="020F0502020204030204" pitchFamily="34" charset="0"/>
              </a:rPr>
              <a:t>will</a:t>
            </a:r>
            <a:r>
              <a:rPr lang="pt-BR" altLang="pt-BR" sz="1800" dirty="0">
                <a:latin typeface="Calibri" panose="020F0502020204030204" pitchFamily="34" charset="0"/>
              </a:rPr>
              <a:t> continue </a:t>
            </a:r>
            <a:r>
              <a:rPr lang="pt-BR" altLang="pt-BR" sz="1800" dirty="0" err="1">
                <a:latin typeface="Calibri" panose="020F0502020204030204" pitchFamily="34" charset="0"/>
              </a:rPr>
              <a:t>to</a:t>
            </a:r>
            <a:r>
              <a:rPr lang="pt-BR" altLang="pt-BR" sz="1800" dirty="0">
                <a:latin typeface="Calibri" panose="020F0502020204030204" pitchFamily="34" charset="0"/>
              </a:rPr>
              <a:t> </a:t>
            </a:r>
            <a:r>
              <a:rPr lang="pt-BR" altLang="pt-BR" sz="1800" dirty="0" err="1">
                <a:latin typeface="Calibri" panose="020F0502020204030204" pitchFamily="34" charset="0"/>
              </a:rPr>
              <a:t>decrease</a:t>
            </a:r>
            <a:r>
              <a:rPr lang="pt-BR" altLang="pt-BR" sz="1800" dirty="0">
                <a:latin typeface="Calibri" panose="020F0502020204030204" pitchFamily="34" charset="0"/>
              </a:rPr>
              <a:t> in </a:t>
            </a:r>
            <a:r>
              <a:rPr lang="pt-BR" altLang="pt-BR" sz="1800" dirty="0" err="1">
                <a:latin typeface="Calibri" panose="020F0502020204030204" pitchFamily="34" charset="0"/>
              </a:rPr>
              <a:t>width</a:t>
            </a:r>
            <a:r>
              <a:rPr lang="pt-BR" altLang="pt-BR" sz="1800" dirty="0">
                <a:latin typeface="Calibri" panose="020F0502020204030204" pitchFamily="34" charset="0"/>
              </a:rPr>
              <a:t> </a:t>
            </a:r>
            <a:r>
              <a:rPr lang="pt-BR" altLang="pt-BR" sz="1800" dirty="0" err="1">
                <a:latin typeface="Calibri" panose="020F0502020204030204" pitchFamily="34" charset="0"/>
              </a:rPr>
              <a:t>until</a:t>
            </a:r>
            <a:r>
              <a:rPr lang="pt-BR" altLang="pt-BR" sz="1800" dirty="0">
                <a:latin typeface="Calibri" panose="020F0502020204030204" pitchFamily="34" charset="0"/>
              </a:rPr>
              <a:t> a </a:t>
            </a:r>
            <a:r>
              <a:rPr lang="pt-BR" altLang="pt-BR" sz="1800" dirty="0" err="1">
                <a:latin typeface="Calibri" panose="020F0502020204030204" pitchFamily="34" charset="0"/>
              </a:rPr>
              <a:t>flood</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electrons</a:t>
            </a:r>
            <a:r>
              <a:rPr lang="pt-BR" altLang="pt-BR" sz="1800" dirty="0">
                <a:latin typeface="Calibri" panose="020F0502020204030204" pitchFamily="34" charset="0"/>
              </a:rPr>
              <a:t> </a:t>
            </a:r>
            <a:r>
              <a:rPr lang="pt-BR" altLang="pt-BR" sz="1800" dirty="0" err="1">
                <a:latin typeface="Calibri" panose="020F0502020204030204" pitchFamily="34" charset="0"/>
              </a:rPr>
              <a:t>can</a:t>
            </a:r>
            <a:r>
              <a:rPr lang="pt-BR" altLang="pt-BR" sz="1800" dirty="0">
                <a:latin typeface="Calibri" panose="020F0502020204030204" pitchFamily="34" charset="0"/>
              </a:rPr>
              <a:t> </a:t>
            </a:r>
            <a:r>
              <a:rPr lang="pt-BR" altLang="pt-BR" sz="1800" dirty="0" err="1">
                <a:latin typeface="Calibri" panose="020F0502020204030204" pitchFamily="34" charset="0"/>
              </a:rPr>
              <a:t>pass</a:t>
            </a:r>
            <a:r>
              <a:rPr lang="pt-BR" altLang="pt-BR" sz="1800" dirty="0">
                <a:latin typeface="Calibri" panose="020F0502020204030204" pitchFamily="34" charset="0"/>
              </a:rPr>
              <a:t> </a:t>
            </a:r>
            <a:r>
              <a:rPr lang="pt-BR" altLang="pt-BR" sz="1800" dirty="0" err="1">
                <a:latin typeface="Calibri" panose="020F0502020204030204" pitchFamily="34" charset="0"/>
              </a:rPr>
              <a:t>through</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junction</a:t>
            </a:r>
            <a:r>
              <a:rPr lang="pt-BR" altLang="pt-BR" sz="1800" dirty="0">
                <a:latin typeface="Calibri" panose="020F0502020204030204" pitchFamily="34" charset="0"/>
              </a:rPr>
              <a:t>, </a:t>
            </a:r>
            <a:r>
              <a:rPr lang="pt-BR" altLang="pt-BR" sz="1800" b="1" dirty="0" err="1">
                <a:solidFill>
                  <a:srgbClr val="FF0000"/>
                </a:solidFill>
                <a:latin typeface="Calibri" panose="020F0502020204030204" pitchFamily="34" charset="0"/>
              </a:rPr>
              <a:t>resulting</a:t>
            </a:r>
            <a:r>
              <a:rPr lang="pt-BR" altLang="pt-BR" sz="1800" b="1" dirty="0">
                <a:solidFill>
                  <a:srgbClr val="FF0000"/>
                </a:solidFill>
                <a:latin typeface="Calibri" panose="020F0502020204030204" pitchFamily="34" charset="0"/>
              </a:rPr>
              <a:t> in a </a:t>
            </a:r>
            <a:r>
              <a:rPr lang="pt-BR" altLang="pt-BR" sz="1800" b="1" dirty="0" err="1">
                <a:solidFill>
                  <a:srgbClr val="FF0000"/>
                </a:solidFill>
                <a:latin typeface="Calibri" panose="020F0502020204030204" pitchFamily="34" charset="0"/>
              </a:rPr>
              <a:t>exponential</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rise</a:t>
            </a:r>
            <a:r>
              <a:rPr lang="pt-BR" altLang="pt-BR" sz="1800" b="1" dirty="0">
                <a:solidFill>
                  <a:srgbClr val="FF0000"/>
                </a:solidFill>
                <a:latin typeface="Calibri" panose="020F0502020204030204" pitchFamily="34" charset="0"/>
              </a:rPr>
              <a:t> in </a:t>
            </a:r>
            <a:r>
              <a:rPr lang="pt-BR" altLang="pt-BR" sz="1800" b="1" dirty="0" err="1">
                <a:solidFill>
                  <a:srgbClr val="FF0000"/>
                </a:solidFill>
                <a:latin typeface="Calibri" panose="020F0502020204030204" pitchFamily="34" charset="0"/>
              </a:rPr>
              <a:t>current</a:t>
            </a:r>
            <a:r>
              <a:rPr lang="pt-BR" altLang="pt-BR" sz="1800" dirty="0">
                <a:latin typeface="Calibri" panose="020F0502020204030204" pitchFamily="34" charset="0"/>
              </a:rPr>
              <a:t>. </a:t>
            </a:r>
            <a:endParaRPr lang="pt-BR" altLang="pt-BR" sz="1800" dirty="0"/>
          </a:p>
        </p:txBody>
      </p:sp>
      <p:pic>
        <p:nvPicPr>
          <p:cNvPr id="2" name="Imagem 1">
            <a:extLst>
              <a:ext uri="{FF2B5EF4-FFF2-40B4-BE49-F238E27FC236}">
                <a16:creationId xmlns:a16="http://schemas.microsoft.com/office/drawing/2014/main" id="{BAC3B616-2CD1-4807-A7A0-E1C002CD6F77}"/>
              </a:ext>
            </a:extLst>
          </p:cNvPr>
          <p:cNvPicPr>
            <a:picLocks noChangeAspect="1"/>
          </p:cNvPicPr>
          <p:nvPr/>
        </p:nvPicPr>
        <p:blipFill>
          <a:blip r:embed="rId2"/>
          <a:stretch>
            <a:fillRect/>
          </a:stretch>
        </p:blipFill>
        <p:spPr>
          <a:xfrm>
            <a:off x="4494079" y="723344"/>
            <a:ext cx="3327667" cy="1996600"/>
          </a:xfrm>
          <a:prstGeom prst="rect">
            <a:avLst/>
          </a:prstGeom>
        </p:spPr>
      </p:pic>
    </p:spTree>
    <p:extLst>
      <p:ext uri="{BB962C8B-B14F-4D97-AF65-F5344CB8AC3E}">
        <p14:creationId xmlns:p14="http://schemas.microsoft.com/office/powerpoint/2010/main" val="15047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5063" grpId="0"/>
      <p:bldP spid="9" grpId="0" animBg="1"/>
      <p:bldP spid="450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aixaDeTexto 1">
            <a:extLst>
              <a:ext uri="{FF2B5EF4-FFF2-40B4-BE49-F238E27FC236}">
                <a16:creationId xmlns:a16="http://schemas.microsoft.com/office/drawing/2014/main" id="{119957C0-995F-488F-96D6-217E6290B793}"/>
              </a:ext>
            </a:extLst>
          </p:cNvPr>
          <p:cNvSpPr txBox="1">
            <a:spLocks noChangeArrowheads="1"/>
          </p:cNvSpPr>
          <p:nvPr/>
        </p:nvSpPr>
        <p:spPr bwMode="auto">
          <a:xfrm>
            <a:off x="4159250" y="1600201"/>
            <a:ext cx="3949700" cy="1323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pt-BR" sz="8000">
                <a:solidFill>
                  <a:schemeClr val="bg1"/>
                </a:solidFill>
                <a:latin typeface="Calibri" panose="020F0502020204030204" pitchFamily="34" charset="0"/>
                <a:cs typeface="Calibri" panose="020F0502020204030204" pitchFamily="34" charset="0"/>
              </a:rPr>
              <a:t>Resumo</a:t>
            </a:r>
          </a:p>
        </p:txBody>
      </p:sp>
    </p:spTree>
    <p:extLst>
      <p:ext uri="{BB962C8B-B14F-4D97-AF65-F5344CB8AC3E}">
        <p14:creationId xmlns:p14="http://schemas.microsoft.com/office/powerpoint/2010/main" val="1974015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4">
            <a:extLst>
              <a:ext uri="{FF2B5EF4-FFF2-40B4-BE49-F238E27FC236}">
                <a16:creationId xmlns:a16="http://schemas.microsoft.com/office/drawing/2014/main" id="{9573F71A-C1BD-4A25-BBFD-87E68CBA70E3}"/>
              </a:ext>
            </a:extLst>
          </p:cNvPr>
          <p:cNvGrpSpPr>
            <a:grpSpLocks/>
          </p:cNvGrpSpPr>
          <p:nvPr/>
        </p:nvGrpSpPr>
        <p:grpSpPr bwMode="auto">
          <a:xfrm>
            <a:off x="1524000" y="-152400"/>
            <a:ext cx="9144000" cy="1484313"/>
            <a:chOff x="0" y="144"/>
            <a:chExt cx="5760" cy="935"/>
          </a:xfrm>
        </p:grpSpPr>
        <p:sp>
          <p:nvSpPr>
            <p:cNvPr id="47111" name="Rectangle 5">
              <a:extLst>
                <a:ext uri="{FF2B5EF4-FFF2-40B4-BE49-F238E27FC236}">
                  <a16:creationId xmlns:a16="http://schemas.microsoft.com/office/drawing/2014/main" id="{269DBBC6-8712-4346-AA60-1804A8817F94}"/>
                </a:ext>
              </a:extLst>
            </p:cNvPr>
            <p:cNvSpPr>
              <a:spLocks noChangeArrowheads="1"/>
            </p:cNvSpPr>
            <p:nvPr/>
          </p:nvSpPr>
          <p:spPr bwMode="auto">
            <a:xfrm>
              <a:off x="144" y="144"/>
              <a:ext cx="561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pt-BR" sz="1800">
                <a:solidFill>
                  <a:srgbClr val="5F5F5F"/>
                </a:solidFill>
              </a:endParaRPr>
            </a:p>
          </p:txBody>
        </p:sp>
        <p:sp>
          <p:nvSpPr>
            <p:cNvPr id="47112" name="Text Box 6">
              <a:extLst>
                <a:ext uri="{FF2B5EF4-FFF2-40B4-BE49-F238E27FC236}">
                  <a16:creationId xmlns:a16="http://schemas.microsoft.com/office/drawing/2014/main" id="{8D76F50E-A641-4761-85DB-F943AD2B0981}"/>
                </a:ext>
              </a:extLst>
            </p:cNvPr>
            <p:cNvSpPr txBox="1">
              <a:spLocks noChangeArrowheads="1"/>
            </p:cNvSpPr>
            <p:nvPr/>
          </p:nvSpPr>
          <p:spPr bwMode="auto">
            <a:xfrm>
              <a:off x="0" y="672"/>
              <a:ext cx="57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BR" sz="3600" b="1">
                  <a:cs typeface="Arial" panose="020B0604020202020204" pitchFamily="34" charset="0"/>
                </a:rPr>
                <a:t>Doping</a:t>
              </a:r>
              <a:endParaRPr lang="en-US" altLang="pt-BR" sz="1800">
                <a:cs typeface="Arial" panose="020B0604020202020204" pitchFamily="34" charset="0"/>
              </a:endParaRPr>
            </a:p>
          </p:txBody>
        </p:sp>
      </p:grpSp>
      <p:sp>
        <p:nvSpPr>
          <p:cNvPr id="47107" name="Text Box 10">
            <a:extLst>
              <a:ext uri="{FF2B5EF4-FFF2-40B4-BE49-F238E27FC236}">
                <a16:creationId xmlns:a16="http://schemas.microsoft.com/office/drawing/2014/main" id="{5A658EB4-4A69-4FD2-8246-70D1C17EE77F}"/>
              </a:ext>
            </a:extLst>
          </p:cNvPr>
          <p:cNvSpPr txBox="1">
            <a:spLocks noChangeArrowheads="1"/>
          </p:cNvSpPr>
          <p:nvPr/>
        </p:nvSpPr>
        <p:spPr bwMode="auto">
          <a:xfrm>
            <a:off x="1752600" y="1668463"/>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400" b="1">
                <a:solidFill>
                  <a:schemeClr val="accent2"/>
                </a:solidFill>
                <a:cs typeface="Arial" panose="020B0604020202020204" pitchFamily="34" charset="0"/>
              </a:rPr>
              <a:t>The electrical characteristics of silicon and germanium are improved by adding materials in a process called </a:t>
            </a:r>
            <a:r>
              <a:rPr lang="en-US" altLang="en-US" sz="2400" b="1" i="1">
                <a:solidFill>
                  <a:srgbClr val="333399"/>
                </a:solidFill>
                <a:cs typeface="Arial" panose="020B0604020202020204" pitchFamily="34" charset="0"/>
              </a:rPr>
              <a:t>doping</a:t>
            </a:r>
            <a:r>
              <a:rPr lang="en-US" altLang="en-US" sz="2400" b="1">
                <a:solidFill>
                  <a:schemeClr val="accent2"/>
                </a:solidFill>
                <a:cs typeface="Arial" panose="020B0604020202020204" pitchFamily="34" charset="0"/>
              </a:rPr>
              <a:t>.</a:t>
            </a:r>
            <a:br>
              <a:rPr lang="en-US" altLang="en-US" sz="2400" b="1">
                <a:solidFill>
                  <a:schemeClr val="accent2"/>
                </a:solidFill>
                <a:cs typeface="Arial" panose="020B0604020202020204" pitchFamily="34" charset="0"/>
              </a:rPr>
            </a:br>
            <a:br>
              <a:rPr lang="en-US" altLang="en-US" sz="2400" b="1">
                <a:solidFill>
                  <a:schemeClr val="accent2"/>
                </a:solidFill>
                <a:cs typeface="Arial" panose="020B0604020202020204" pitchFamily="34" charset="0"/>
              </a:rPr>
            </a:br>
            <a:r>
              <a:rPr lang="en-US" altLang="en-US" sz="2400" b="1">
                <a:solidFill>
                  <a:schemeClr val="accent2"/>
                </a:solidFill>
                <a:cs typeface="Arial" panose="020B0604020202020204" pitchFamily="34" charset="0"/>
              </a:rPr>
              <a:t>There are just two types of doped semiconductor materials:</a:t>
            </a:r>
            <a:endParaRPr lang="en-US" altLang="en-US" sz="2400">
              <a:solidFill>
                <a:schemeClr val="accent2"/>
              </a:solidFill>
              <a:cs typeface="Arial" panose="020B0604020202020204" pitchFamily="34" charset="0"/>
            </a:endParaRPr>
          </a:p>
        </p:txBody>
      </p:sp>
      <p:sp>
        <p:nvSpPr>
          <p:cNvPr id="47108" name="Rectangle 13">
            <a:extLst>
              <a:ext uri="{FF2B5EF4-FFF2-40B4-BE49-F238E27FC236}">
                <a16:creationId xmlns:a16="http://schemas.microsoft.com/office/drawing/2014/main" id="{70E7C3C0-3DFE-4F26-B8B7-568444E1A5CD}"/>
              </a:ext>
            </a:extLst>
          </p:cNvPr>
          <p:cNvSpPr>
            <a:spLocks noChangeArrowheads="1"/>
          </p:cNvSpPr>
          <p:nvPr/>
        </p:nvSpPr>
        <p:spPr bwMode="auto">
          <a:xfrm>
            <a:off x="2940051" y="3444876"/>
            <a:ext cx="5916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i="1">
                <a:solidFill>
                  <a:srgbClr val="FF0000"/>
                </a:solidFill>
                <a:cs typeface="Arial" panose="020B0604020202020204" pitchFamily="34" charset="0"/>
              </a:rPr>
              <a:t>n</a:t>
            </a:r>
            <a:r>
              <a:rPr lang="en-US" altLang="en-US" sz="4000" b="1">
                <a:solidFill>
                  <a:srgbClr val="FF0000"/>
                </a:solidFill>
                <a:cs typeface="Arial" panose="020B0604020202020204" pitchFamily="34" charset="0"/>
              </a:rPr>
              <a:t>-type                   </a:t>
            </a:r>
            <a:r>
              <a:rPr lang="en-US" altLang="en-US" sz="4000" b="1" i="1">
                <a:solidFill>
                  <a:srgbClr val="FF0000"/>
                </a:solidFill>
                <a:cs typeface="Arial" panose="020B0604020202020204" pitchFamily="34" charset="0"/>
              </a:rPr>
              <a:t>p</a:t>
            </a:r>
            <a:r>
              <a:rPr lang="en-US" altLang="en-US" sz="4000" b="1">
                <a:solidFill>
                  <a:srgbClr val="FF0000"/>
                </a:solidFill>
                <a:cs typeface="Arial" panose="020B0604020202020204" pitchFamily="34" charset="0"/>
              </a:rPr>
              <a:t>-type</a:t>
            </a:r>
            <a:endParaRPr lang="en-US" altLang="pt-BR" sz="4000" b="1">
              <a:solidFill>
                <a:srgbClr val="FF0000"/>
              </a:solidFill>
              <a:cs typeface="Arial" panose="020B0604020202020204" pitchFamily="34" charset="0"/>
            </a:endParaRPr>
          </a:p>
        </p:txBody>
      </p:sp>
      <p:sp>
        <p:nvSpPr>
          <p:cNvPr id="47109" name="Rectangle 14">
            <a:extLst>
              <a:ext uri="{FF2B5EF4-FFF2-40B4-BE49-F238E27FC236}">
                <a16:creationId xmlns:a16="http://schemas.microsoft.com/office/drawing/2014/main" id="{F890F5B3-72A9-4FB4-BA1C-4BA8D96512AB}"/>
              </a:ext>
            </a:extLst>
          </p:cNvPr>
          <p:cNvSpPr>
            <a:spLocks noChangeArrowheads="1"/>
          </p:cNvSpPr>
          <p:nvPr/>
        </p:nvSpPr>
        <p:spPr bwMode="auto">
          <a:xfrm>
            <a:off x="2076450" y="4298950"/>
            <a:ext cx="3790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a:solidFill>
                  <a:srgbClr val="FF0000"/>
                </a:solidFill>
                <a:cs typeface="Arial" panose="020B0604020202020204" pitchFamily="34" charset="0"/>
              </a:rPr>
              <a:t>n</a:t>
            </a:r>
            <a:r>
              <a:rPr lang="en-US" altLang="en-US" sz="2400" b="1">
                <a:solidFill>
                  <a:srgbClr val="FF0000"/>
                </a:solidFill>
                <a:cs typeface="Arial" panose="020B0604020202020204" pitchFamily="34" charset="0"/>
              </a:rPr>
              <a:t>-type</a:t>
            </a:r>
            <a:r>
              <a:rPr lang="en-US" altLang="en-US" sz="2400">
                <a:cs typeface="Arial" panose="020B0604020202020204" pitchFamily="34" charset="0"/>
              </a:rPr>
              <a:t> materials contain an excess of conduction band electrons.</a:t>
            </a:r>
          </a:p>
        </p:txBody>
      </p:sp>
      <p:sp>
        <p:nvSpPr>
          <p:cNvPr id="47110" name="Rectangle 1">
            <a:extLst>
              <a:ext uri="{FF2B5EF4-FFF2-40B4-BE49-F238E27FC236}">
                <a16:creationId xmlns:a16="http://schemas.microsoft.com/office/drawing/2014/main" id="{7A704A6B-0F27-4662-9A80-66570A718A38}"/>
              </a:ext>
            </a:extLst>
          </p:cNvPr>
          <p:cNvSpPr>
            <a:spLocks noChangeArrowheads="1"/>
          </p:cNvSpPr>
          <p:nvPr/>
        </p:nvSpPr>
        <p:spPr bwMode="auto">
          <a:xfrm>
            <a:off x="6059488" y="4298951"/>
            <a:ext cx="4303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a:solidFill>
                  <a:srgbClr val="FF0000"/>
                </a:solidFill>
                <a:cs typeface="Arial" panose="020B0604020202020204" pitchFamily="34" charset="0"/>
              </a:rPr>
              <a:t>p</a:t>
            </a:r>
            <a:r>
              <a:rPr lang="en-US" altLang="en-US" sz="2400" b="1">
                <a:solidFill>
                  <a:srgbClr val="FF0000"/>
                </a:solidFill>
                <a:cs typeface="Arial" panose="020B0604020202020204" pitchFamily="34" charset="0"/>
              </a:rPr>
              <a:t>-type</a:t>
            </a:r>
            <a:r>
              <a:rPr lang="en-US" altLang="en-US" sz="2400">
                <a:solidFill>
                  <a:srgbClr val="000000"/>
                </a:solidFill>
                <a:cs typeface="Arial" panose="020B0604020202020204" pitchFamily="34" charset="0"/>
              </a:rPr>
              <a:t> materials contain an excess of valence band holes.</a:t>
            </a:r>
            <a:endParaRPr lang="en-US" altLang="pt-BR" sz="2400">
              <a:solidFill>
                <a:srgbClr val="000000"/>
              </a:solidFill>
              <a:cs typeface="Arial" panose="020B0604020202020204" pitchFamily="34" charset="0"/>
            </a:endParaRPr>
          </a:p>
        </p:txBody>
      </p:sp>
    </p:spTree>
    <p:extLst>
      <p:ext uri="{BB962C8B-B14F-4D97-AF65-F5344CB8AC3E}">
        <p14:creationId xmlns:p14="http://schemas.microsoft.com/office/powerpoint/2010/main" val="1203452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4">
            <a:extLst>
              <a:ext uri="{FF2B5EF4-FFF2-40B4-BE49-F238E27FC236}">
                <a16:creationId xmlns:a16="http://schemas.microsoft.com/office/drawing/2014/main" id="{166B8E19-0927-4C9F-8A26-F0FC92B7C372}"/>
              </a:ext>
            </a:extLst>
          </p:cNvPr>
          <p:cNvGrpSpPr>
            <a:grpSpLocks/>
          </p:cNvGrpSpPr>
          <p:nvPr/>
        </p:nvGrpSpPr>
        <p:grpSpPr bwMode="auto">
          <a:xfrm>
            <a:off x="1524000" y="-304800"/>
            <a:ext cx="9144000" cy="1479550"/>
            <a:chOff x="0" y="144"/>
            <a:chExt cx="5760" cy="932"/>
          </a:xfrm>
        </p:grpSpPr>
        <p:sp>
          <p:nvSpPr>
            <p:cNvPr id="49158" name="Rectangle 5">
              <a:extLst>
                <a:ext uri="{FF2B5EF4-FFF2-40B4-BE49-F238E27FC236}">
                  <a16:creationId xmlns:a16="http://schemas.microsoft.com/office/drawing/2014/main" id="{3176A097-A2F0-46D4-A12A-128519A7D4E1}"/>
                </a:ext>
              </a:extLst>
            </p:cNvPr>
            <p:cNvSpPr>
              <a:spLocks noChangeArrowheads="1"/>
            </p:cNvSpPr>
            <p:nvPr/>
          </p:nvSpPr>
          <p:spPr bwMode="auto">
            <a:xfrm>
              <a:off x="144" y="144"/>
              <a:ext cx="561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pt-BR" sz="1800">
                <a:solidFill>
                  <a:srgbClr val="5F5F5F"/>
                </a:solidFill>
              </a:endParaRPr>
            </a:p>
          </p:txBody>
        </p:sp>
        <p:sp>
          <p:nvSpPr>
            <p:cNvPr id="49159" name="Text Box 6">
              <a:extLst>
                <a:ext uri="{FF2B5EF4-FFF2-40B4-BE49-F238E27FC236}">
                  <a16:creationId xmlns:a16="http://schemas.microsoft.com/office/drawing/2014/main" id="{1BDD1F2A-7C68-4946-A862-BFB2B5342A82}"/>
                </a:ext>
              </a:extLst>
            </p:cNvPr>
            <p:cNvSpPr txBox="1">
              <a:spLocks noChangeArrowheads="1"/>
            </p:cNvSpPr>
            <p:nvPr/>
          </p:nvSpPr>
          <p:spPr bwMode="auto">
            <a:xfrm>
              <a:off x="0" y="672"/>
              <a:ext cx="57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BR" sz="3600" b="1" i="1">
                  <a:cs typeface="Arial" panose="020B0604020202020204" pitchFamily="34" charset="0"/>
                </a:rPr>
                <a:t>p-n</a:t>
              </a:r>
              <a:r>
                <a:rPr lang="en-US" altLang="pt-BR" sz="3600" b="1">
                  <a:cs typeface="Arial" panose="020B0604020202020204" pitchFamily="34" charset="0"/>
                </a:rPr>
                <a:t> Junctions</a:t>
              </a:r>
              <a:endParaRPr lang="en-US" altLang="pt-BR" sz="1800">
                <a:cs typeface="Arial" panose="020B0604020202020204" pitchFamily="34" charset="0"/>
              </a:endParaRPr>
            </a:p>
          </p:txBody>
        </p:sp>
      </p:grpSp>
      <p:sp>
        <p:nvSpPr>
          <p:cNvPr id="49155" name="Text Box 13">
            <a:extLst>
              <a:ext uri="{FF2B5EF4-FFF2-40B4-BE49-F238E27FC236}">
                <a16:creationId xmlns:a16="http://schemas.microsoft.com/office/drawing/2014/main" id="{65B56631-C333-436A-BB62-F26832670AFB}"/>
              </a:ext>
            </a:extLst>
          </p:cNvPr>
          <p:cNvSpPr txBox="1">
            <a:spLocks noChangeArrowheads="1"/>
          </p:cNvSpPr>
          <p:nvPr/>
        </p:nvSpPr>
        <p:spPr bwMode="auto">
          <a:xfrm>
            <a:off x="3951288" y="50292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pt-BR" sz="2400">
                <a:cs typeface="Arial" panose="020B0604020202020204" pitchFamily="34" charset="0"/>
              </a:rPr>
              <a:t>The result is a </a:t>
            </a:r>
            <a:r>
              <a:rPr lang="en-US" altLang="pt-BR" sz="2400" b="1" i="1">
                <a:solidFill>
                  <a:srgbClr val="FF0000"/>
                </a:solidFill>
                <a:cs typeface="Arial" panose="020B0604020202020204" pitchFamily="34" charset="0"/>
              </a:rPr>
              <a:t>p-n</a:t>
            </a:r>
            <a:r>
              <a:rPr lang="en-US" altLang="pt-BR" sz="2400" b="1">
                <a:solidFill>
                  <a:srgbClr val="FF0000"/>
                </a:solidFill>
                <a:cs typeface="Arial" panose="020B0604020202020204" pitchFamily="34" charset="0"/>
              </a:rPr>
              <a:t> junction</a:t>
            </a:r>
            <a:endParaRPr lang="en-US" altLang="pt-BR" sz="2000">
              <a:solidFill>
                <a:srgbClr val="FF0000"/>
              </a:solidFill>
            </a:endParaRPr>
          </a:p>
        </p:txBody>
      </p:sp>
      <p:sp>
        <p:nvSpPr>
          <p:cNvPr id="49156" name="Rectangle 1">
            <a:extLst>
              <a:ext uri="{FF2B5EF4-FFF2-40B4-BE49-F238E27FC236}">
                <a16:creationId xmlns:a16="http://schemas.microsoft.com/office/drawing/2014/main" id="{2B0BB829-5F54-405E-B47E-4DFF3C3920C6}"/>
              </a:ext>
            </a:extLst>
          </p:cNvPr>
          <p:cNvSpPr>
            <a:spLocks noChangeArrowheads="1"/>
          </p:cNvSpPr>
          <p:nvPr/>
        </p:nvSpPr>
        <p:spPr bwMode="auto">
          <a:xfrm>
            <a:off x="2257425" y="1600200"/>
            <a:ext cx="7677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pt-BR" sz="2400" b="1">
                <a:solidFill>
                  <a:schemeClr val="accent2"/>
                </a:solidFill>
                <a:cs typeface="Arial" panose="020B0604020202020204" pitchFamily="34" charset="0"/>
              </a:rPr>
              <a:t>One end of a silicon or germanium crystal can be doped as a </a:t>
            </a:r>
            <a:r>
              <a:rPr lang="en-US" altLang="pt-BR" sz="2400" b="1" i="1">
                <a:solidFill>
                  <a:schemeClr val="accent2"/>
                </a:solidFill>
                <a:cs typeface="Arial" panose="020B0604020202020204" pitchFamily="34" charset="0"/>
              </a:rPr>
              <a:t>p</a:t>
            </a:r>
            <a:r>
              <a:rPr lang="en-US" altLang="pt-BR" sz="2400" b="1">
                <a:solidFill>
                  <a:schemeClr val="accent2"/>
                </a:solidFill>
                <a:cs typeface="Arial" panose="020B0604020202020204" pitchFamily="34" charset="0"/>
              </a:rPr>
              <a:t>-type material and the other end as an </a:t>
            </a:r>
            <a:r>
              <a:rPr lang="en-US" altLang="pt-BR" sz="2400" b="1" i="1">
                <a:solidFill>
                  <a:schemeClr val="accent2"/>
                </a:solidFill>
                <a:cs typeface="Arial" panose="020B0604020202020204" pitchFamily="34" charset="0"/>
              </a:rPr>
              <a:t>n</a:t>
            </a:r>
            <a:r>
              <a:rPr lang="en-US" altLang="pt-BR" sz="2400" b="1">
                <a:solidFill>
                  <a:schemeClr val="accent2"/>
                </a:solidFill>
                <a:cs typeface="Arial" panose="020B0604020202020204" pitchFamily="34" charset="0"/>
              </a:rPr>
              <a:t>-type material.</a:t>
            </a:r>
          </a:p>
        </p:txBody>
      </p:sp>
      <p:pic>
        <p:nvPicPr>
          <p:cNvPr id="49157" name="Picture 8" descr="fg01_01200.jpg">
            <a:extLst>
              <a:ext uri="{FF2B5EF4-FFF2-40B4-BE49-F238E27FC236}">
                <a16:creationId xmlns:a16="http://schemas.microsoft.com/office/drawing/2014/main" id="{B9E6EB25-4454-48FA-B45D-D52630874A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8475" y="3048001"/>
            <a:ext cx="6115050" cy="1858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539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4">
            <a:extLst>
              <a:ext uri="{FF2B5EF4-FFF2-40B4-BE49-F238E27FC236}">
                <a16:creationId xmlns:a16="http://schemas.microsoft.com/office/drawing/2014/main" id="{5B643EF6-E91A-41AB-AF14-17F556D5D1D4}"/>
              </a:ext>
            </a:extLst>
          </p:cNvPr>
          <p:cNvGrpSpPr>
            <a:grpSpLocks/>
          </p:cNvGrpSpPr>
          <p:nvPr/>
        </p:nvGrpSpPr>
        <p:grpSpPr bwMode="auto">
          <a:xfrm>
            <a:off x="1524000" y="-304800"/>
            <a:ext cx="9144000" cy="1484313"/>
            <a:chOff x="0" y="144"/>
            <a:chExt cx="5760" cy="935"/>
          </a:xfrm>
        </p:grpSpPr>
        <p:sp>
          <p:nvSpPr>
            <p:cNvPr id="48138" name="Rectangle 5">
              <a:extLst>
                <a:ext uri="{FF2B5EF4-FFF2-40B4-BE49-F238E27FC236}">
                  <a16:creationId xmlns:a16="http://schemas.microsoft.com/office/drawing/2014/main" id="{18D7BC1B-A0B4-4DE7-A8CC-91D3E8285303}"/>
                </a:ext>
              </a:extLst>
            </p:cNvPr>
            <p:cNvSpPr>
              <a:spLocks noChangeArrowheads="1"/>
            </p:cNvSpPr>
            <p:nvPr/>
          </p:nvSpPr>
          <p:spPr bwMode="auto">
            <a:xfrm>
              <a:off x="144" y="144"/>
              <a:ext cx="561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pt-BR" sz="1800">
                <a:solidFill>
                  <a:srgbClr val="5F5F5F"/>
                </a:solidFill>
              </a:endParaRPr>
            </a:p>
          </p:txBody>
        </p:sp>
        <p:sp>
          <p:nvSpPr>
            <p:cNvPr id="48139" name="Text Box 6">
              <a:extLst>
                <a:ext uri="{FF2B5EF4-FFF2-40B4-BE49-F238E27FC236}">
                  <a16:creationId xmlns:a16="http://schemas.microsoft.com/office/drawing/2014/main" id="{E57CAA74-F6B7-4B4D-BF5B-BF88DCDDB00E}"/>
                </a:ext>
              </a:extLst>
            </p:cNvPr>
            <p:cNvSpPr txBox="1">
              <a:spLocks noChangeArrowheads="1"/>
            </p:cNvSpPr>
            <p:nvPr/>
          </p:nvSpPr>
          <p:spPr bwMode="auto">
            <a:xfrm>
              <a:off x="0" y="672"/>
              <a:ext cx="57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BR" sz="3600" b="1">
                  <a:cs typeface="Arial" panose="020B0604020202020204" pitchFamily="34" charset="0"/>
                </a:rPr>
                <a:t>Majority and Minority Carriers</a:t>
              </a:r>
              <a:endParaRPr lang="en-US" altLang="pt-BR" sz="1800">
                <a:cs typeface="Arial" panose="020B0604020202020204" pitchFamily="34" charset="0"/>
              </a:endParaRPr>
            </a:p>
          </p:txBody>
        </p:sp>
      </p:grpSp>
      <p:sp>
        <p:nvSpPr>
          <p:cNvPr id="48131" name="Text Box 9">
            <a:extLst>
              <a:ext uri="{FF2B5EF4-FFF2-40B4-BE49-F238E27FC236}">
                <a16:creationId xmlns:a16="http://schemas.microsoft.com/office/drawing/2014/main" id="{CEF510BA-5A14-46A2-B477-EA03CC5C7138}"/>
              </a:ext>
            </a:extLst>
          </p:cNvPr>
          <p:cNvSpPr txBox="1">
            <a:spLocks noChangeArrowheads="1"/>
          </p:cNvSpPr>
          <p:nvPr/>
        </p:nvSpPr>
        <p:spPr bwMode="auto">
          <a:xfrm>
            <a:off x="3695700" y="1600200"/>
            <a:ext cx="476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400" i="1">
                <a:solidFill>
                  <a:schemeClr val="accent2"/>
                </a:solidFill>
                <a:cs typeface="Arial" panose="020B0604020202020204" pitchFamily="34" charset="0"/>
              </a:rPr>
              <a:t>Two currents through a diode:</a:t>
            </a:r>
          </a:p>
        </p:txBody>
      </p:sp>
      <p:sp>
        <p:nvSpPr>
          <p:cNvPr id="48132" name="Rectangle 18">
            <a:extLst>
              <a:ext uri="{FF2B5EF4-FFF2-40B4-BE49-F238E27FC236}">
                <a16:creationId xmlns:a16="http://schemas.microsoft.com/office/drawing/2014/main" id="{43441322-E5BC-4D2A-857B-2F9BA8CBD411}"/>
              </a:ext>
            </a:extLst>
          </p:cNvPr>
          <p:cNvSpPr>
            <a:spLocks noChangeArrowheads="1"/>
          </p:cNvSpPr>
          <p:nvPr/>
        </p:nvSpPr>
        <p:spPr bwMode="auto">
          <a:xfrm>
            <a:off x="541020" y="5121275"/>
            <a:ext cx="683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cs typeface="Arial" panose="020B0604020202020204" pitchFamily="34" charset="0"/>
              </a:rPr>
              <a:t>The minority carriers in</a:t>
            </a:r>
            <a:r>
              <a:rPr lang="en-US" altLang="en-US" sz="2000" b="1">
                <a:solidFill>
                  <a:srgbClr val="E5F99D"/>
                </a:solidFill>
                <a:cs typeface="Arial" panose="020B0604020202020204" pitchFamily="34" charset="0"/>
              </a:rPr>
              <a:t> </a:t>
            </a:r>
            <a:r>
              <a:rPr lang="en-US" altLang="en-US" sz="2000" b="1" i="1">
                <a:solidFill>
                  <a:srgbClr val="FF0000"/>
                </a:solidFill>
                <a:cs typeface="Arial" panose="020B0604020202020204" pitchFamily="34" charset="0"/>
              </a:rPr>
              <a:t>p</a:t>
            </a:r>
            <a:r>
              <a:rPr lang="en-US" altLang="en-US" sz="2000" b="1">
                <a:solidFill>
                  <a:srgbClr val="FF0000"/>
                </a:solidFill>
                <a:cs typeface="Arial" panose="020B0604020202020204" pitchFamily="34" charset="0"/>
              </a:rPr>
              <a:t>-type</a:t>
            </a:r>
            <a:r>
              <a:rPr lang="en-US" altLang="en-US" sz="2000" b="1">
                <a:solidFill>
                  <a:srgbClr val="E5F99D"/>
                </a:solidFill>
                <a:cs typeface="Arial" panose="020B0604020202020204" pitchFamily="34" charset="0"/>
              </a:rPr>
              <a:t> </a:t>
            </a:r>
            <a:r>
              <a:rPr lang="en-US" altLang="en-US" sz="2000">
                <a:cs typeface="Arial" panose="020B0604020202020204" pitchFamily="34" charset="0"/>
              </a:rPr>
              <a:t>materials are electrons</a:t>
            </a:r>
            <a:r>
              <a:rPr lang="en-US" altLang="en-US" sz="2400">
                <a:cs typeface="Arial" panose="020B0604020202020204" pitchFamily="34" charset="0"/>
              </a:rPr>
              <a:t>.</a:t>
            </a:r>
            <a:endParaRPr lang="en-US" altLang="pt-BR" sz="2400">
              <a:cs typeface="Arial" panose="020B0604020202020204" pitchFamily="34" charset="0"/>
            </a:endParaRPr>
          </a:p>
        </p:txBody>
      </p:sp>
      <p:sp>
        <p:nvSpPr>
          <p:cNvPr id="48133" name="Rectangle 1">
            <a:extLst>
              <a:ext uri="{FF2B5EF4-FFF2-40B4-BE49-F238E27FC236}">
                <a16:creationId xmlns:a16="http://schemas.microsoft.com/office/drawing/2014/main" id="{7E9C7931-1E42-43DA-A00F-99AE683D2645}"/>
              </a:ext>
            </a:extLst>
          </p:cNvPr>
          <p:cNvSpPr>
            <a:spLocks noChangeArrowheads="1"/>
          </p:cNvSpPr>
          <p:nvPr/>
        </p:nvSpPr>
        <p:spPr bwMode="auto">
          <a:xfrm>
            <a:off x="521970" y="2130425"/>
            <a:ext cx="381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200" b="1">
                <a:solidFill>
                  <a:srgbClr val="FF0000"/>
                </a:solidFill>
                <a:cs typeface="Arial" panose="020B0604020202020204" pitchFamily="34" charset="0"/>
              </a:rPr>
              <a:t>Majority Carriers</a:t>
            </a:r>
            <a:endParaRPr lang="en-US" altLang="pt-BR" sz="1800">
              <a:solidFill>
                <a:srgbClr val="FF0000"/>
              </a:solidFill>
            </a:endParaRPr>
          </a:p>
        </p:txBody>
      </p:sp>
      <p:sp>
        <p:nvSpPr>
          <p:cNvPr id="48134" name="Rectangle 2">
            <a:extLst>
              <a:ext uri="{FF2B5EF4-FFF2-40B4-BE49-F238E27FC236}">
                <a16:creationId xmlns:a16="http://schemas.microsoft.com/office/drawing/2014/main" id="{6A2D93BB-7328-470D-807B-0C4A185065D0}"/>
              </a:ext>
            </a:extLst>
          </p:cNvPr>
          <p:cNvSpPr>
            <a:spLocks noChangeArrowheads="1"/>
          </p:cNvSpPr>
          <p:nvPr/>
        </p:nvSpPr>
        <p:spPr bwMode="auto">
          <a:xfrm>
            <a:off x="541020" y="2779714"/>
            <a:ext cx="685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Arial" panose="020B0604020202020204" pitchFamily="34" charset="0"/>
              </a:rPr>
              <a:t>The majority carriers in</a:t>
            </a:r>
            <a:r>
              <a:rPr lang="en-US" altLang="en-US" sz="2000">
                <a:solidFill>
                  <a:srgbClr val="E5F99D"/>
                </a:solidFill>
                <a:cs typeface="Arial" panose="020B0604020202020204" pitchFamily="34" charset="0"/>
              </a:rPr>
              <a:t> </a:t>
            </a:r>
            <a:r>
              <a:rPr lang="en-US" altLang="en-US" sz="2000" b="1" i="1">
                <a:solidFill>
                  <a:srgbClr val="FF0000"/>
                </a:solidFill>
                <a:cs typeface="Arial" panose="020B0604020202020204" pitchFamily="34" charset="0"/>
              </a:rPr>
              <a:t>n</a:t>
            </a:r>
            <a:r>
              <a:rPr lang="en-US" altLang="en-US" sz="2000" b="1">
                <a:solidFill>
                  <a:srgbClr val="FF0000"/>
                </a:solidFill>
                <a:cs typeface="Arial" panose="020B0604020202020204" pitchFamily="34" charset="0"/>
              </a:rPr>
              <a:t>-type</a:t>
            </a:r>
            <a:r>
              <a:rPr lang="en-US" altLang="en-US" sz="2000">
                <a:solidFill>
                  <a:srgbClr val="E5F99D"/>
                </a:solidFill>
                <a:cs typeface="Arial" panose="020B0604020202020204" pitchFamily="34" charset="0"/>
              </a:rPr>
              <a:t> </a:t>
            </a:r>
            <a:r>
              <a:rPr lang="en-US" altLang="en-US" sz="2000">
                <a:solidFill>
                  <a:srgbClr val="000000"/>
                </a:solidFill>
                <a:cs typeface="Arial" panose="020B0604020202020204" pitchFamily="34" charset="0"/>
              </a:rPr>
              <a:t>materials are electrons.</a:t>
            </a:r>
          </a:p>
        </p:txBody>
      </p:sp>
      <p:sp>
        <p:nvSpPr>
          <p:cNvPr id="48135" name="Rectangle 3">
            <a:extLst>
              <a:ext uri="{FF2B5EF4-FFF2-40B4-BE49-F238E27FC236}">
                <a16:creationId xmlns:a16="http://schemas.microsoft.com/office/drawing/2014/main" id="{29242198-BB56-449A-BA51-DD39DA42F04F}"/>
              </a:ext>
            </a:extLst>
          </p:cNvPr>
          <p:cNvSpPr>
            <a:spLocks noChangeArrowheads="1"/>
          </p:cNvSpPr>
          <p:nvPr/>
        </p:nvSpPr>
        <p:spPr bwMode="auto">
          <a:xfrm>
            <a:off x="521970" y="3343276"/>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Arial" panose="020B0604020202020204" pitchFamily="34" charset="0"/>
              </a:rPr>
              <a:t>The majority carriers in </a:t>
            </a:r>
            <a:r>
              <a:rPr lang="en-US" altLang="en-US" sz="2000" b="1" i="1">
                <a:solidFill>
                  <a:srgbClr val="FF0000"/>
                </a:solidFill>
                <a:cs typeface="Arial" panose="020B0604020202020204" pitchFamily="34" charset="0"/>
              </a:rPr>
              <a:t>p</a:t>
            </a:r>
            <a:r>
              <a:rPr lang="en-US" altLang="en-US" sz="2000" b="1">
                <a:solidFill>
                  <a:srgbClr val="FF0000"/>
                </a:solidFill>
                <a:cs typeface="Arial" panose="020B0604020202020204" pitchFamily="34" charset="0"/>
              </a:rPr>
              <a:t>-type</a:t>
            </a:r>
            <a:r>
              <a:rPr lang="en-US" altLang="en-US" sz="2000">
                <a:solidFill>
                  <a:srgbClr val="FF0000"/>
                </a:solidFill>
                <a:cs typeface="Arial" panose="020B0604020202020204" pitchFamily="34" charset="0"/>
              </a:rPr>
              <a:t> </a:t>
            </a:r>
            <a:r>
              <a:rPr lang="en-US" altLang="en-US" sz="2000">
                <a:solidFill>
                  <a:srgbClr val="000000"/>
                </a:solidFill>
                <a:cs typeface="Arial" panose="020B0604020202020204" pitchFamily="34" charset="0"/>
              </a:rPr>
              <a:t>materials are holes.</a:t>
            </a:r>
            <a:endParaRPr lang="en-US" altLang="pt-BR" sz="2000">
              <a:solidFill>
                <a:srgbClr val="000000"/>
              </a:solidFill>
              <a:cs typeface="Arial" panose="020B0604020202020204" pitchFamily="34" charset="0"/>
            </a:endParaRPr>
          </a:p>
        </p:txBody>
      </p:sp>
      <p:sp>
        <p:nvSpPr>
          <p:cNvPr id="48136" name="Rectangle 4">
            <a:extLst>
              <a:ext uri="{FF2B5EF4-FFF2-40B4-BE49-F238E27FC236}">
                <a16:creationId xmlns:a16="http://schemas.microsoft.com/office/drawing/2014/main" id="{878CFAE0-D4B6-4C48-982E-3D749CB19DDB}"/>
              </a:ext>
            </a:extLst>
          </p:cNvPr>
          <p:cNvSpPr>
            <a:spLocks noChangeArrowheads="1"/>
          </p:cNvSpPr>
          <p:nvPr/>
        </p:nvSpPr>
        <p:spPr bwMode="auto">
          <a:xfrm>
            <a:off x="521970" y="4019550"/>
            <a:ext cx="4095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200" b="1">
                <a:solidFill>
                  <a:srgbClr val="FF0000"/>
                </a:solidFill>
                <a:cs typeface="Arial" panose="020B0604020202020204" pitchFamily="34" charset="0"/>
              </a:rPr>
              <a:t>Minority Carriers</a:t>
            </a:r>
            <a:endParaRPr lang="en-US" altLang="pt-BR" sz="3200" b="1">
              <a:solidFill>
                <a:srgbClr val="FF0000"/>
              </a:solidFill>
            </a:endParaRPr>
          </a:p>
        </p:txBody>
      </p:sp>
      <p:sp>
        <p:nvSpPr>
          <p:cNvPr id="48137" name="Rectangle 7">
            <a:extLst>
              <a:ext uri="{FF2B5EF4-FFF2-40B4-BE49-F238E27FC236}">
                <a16:creationId xmlns:a16="http://schemas.microsoft.com/office/drawing/2014/main" id="{6628DA6F-1C96-4BCF-B0F0-B211B5F337F1}"/>
              </a:ext>
            </a:extLst>
          </p:cNvPr>
          <p:cNvSpPr>
            <a:spLocks noChangeArrowheads="1"/>
          </p:cNvSpPr>
          <p:nvPr/>
        </p:nvSpPr>
        <p:spPr bwMode="auto">
          <a:xfrm>
            <a:off x="541020" y="4621213"/>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Arial" panose="020B0604020202020204" pitchFamily="34" charset="0"/>
              </a:rPr>
              <a:t>The minority carriers in </a:t>
            </a:r>
            <a:r>
              <a:rPr lang="en-US" altLang="en-US" sz="2000" b="1" i="1">
                <a:solidFill>
                  <a:srgbClr val="FF0000"/>
                </a:solidFill>
                <a:cs typeface="Arial" panose="020B0604020202020204" pitchFamily="34" charset="0"/>
              </a:rPr>
              <a:t>n</a:t>
            </a:r>
            <a:r>
              <a:rPr lang="en-US" altLang="en-US" sz="2000" b="1">
                <a:solidFill>
                  <a:srgbClr val="FF0000"/>
                </a:solidFill>
                <a:cs typeface="Arial" panose="020B0604020202020204" pitchFamily="34" charset="0"/>
              </a:rPr>
              <a:t>-type</a:t>
            </a:r>
            <a:r>
              <a:rPr lang="en-US" altLang="en-US" sz="2000">
                <a:solidFill>
                  <a:srgbClr val="000000"/>
                </a:solidFill>
                <a:cs typeface="Arial" panose="020B0604020202020204" pitchFamily="34" charset="0"/>
              </a:rPr>
              <a:t> materials are holes</a:t>
            </a:r>
            <a:r>
              <a:rPr lang="en-US" altLang="en-US" sz="2400">
                <a:solidFill>
                  <a:srgbClr val="000000"/>
                </a:solidFill>
                <a:cs typeface="Arial" panose="020B0604020202020204" pitchFamily="34" charset="0"/>
              </a:rPr>
              <a:t>.</a:t>
            </a:r>
          </a:p>
        </p:txBody>
      </p:sp>
      <p:pic>
        <p:nvPicPr>
          <p:cNvPr id="12" name="Picture 3">
            <a:extLst>
              <a:ext uri="{FF2B5EF4-FFF2-40B4-BE49-F238E27FC236}">
                <a16:creationId xmlns:a16="http://schemas.microsoft.com/office/drawing/2014/main" id="{C284D904-A85A-41CB-9529-B9A233246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501" y="2254622"/>
            <a:ext cx="3022333" cy="1843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a:extLst>
              <a:ext uri="{FF2B5EF4-FFF2-40B4-BE49-F238E27FC236}">
                <a16:creationId xmlns:a16="http://schemas.microsoft.com/office/drawing/2014/main" id="{3B74DA3D-01B9-455D-ABE7-8EC55B087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52" y="4143326"/>
            <a:ext cx="2874436" cy="187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811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6">
            <a:extLst>
              <a:ext uri="{FF2B5EF4-FFF2-40B4-BE49-F238E27FC236}">
                <a16:creationId xmlns:a16="http://schemas.microsoft.com/office/drawing/2014/main" id="{3E91148D-FAF2-4231-8280-2B33D33D7D97}"/>
              </a:ext>
            </a:extLst>
          </p:cNvPr>
          <p:cNvSpPr txBox="1">
            <a:spLocks noChangeArrowheads="1"/>
          </p:cNvSpPr>
          <p:nvPr/>
        </p:nvSpPr>
        <p:spPr bwMode="auto">
          <a:xfrm>
            <a:off x="1524000" y="45720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BR" sz="3600" b="1" dirty="0">
                <a:cs typeface="Arial" panose="020B0604020202020204" pitchFamily="34" charset="0"/>
              </a:rPr>
              <a:t>Diodes</a:t>
            </a:r>
            <a:endParaRPr lang="en-US" altLang="pt-BR" sz="1800" dirty="0">
              <a:cs typeface="Arial" panose="020B0604020202020204" pitchFamily="34" charset="0"/>
            </a:endParaRPr>
          </a:p>
        </p:txBody>
      </p:sp>
      <p:sp>
        <p:nvSpPr>
          <p:cNvPr id="50179" name="Text Box 12">
            <a:extLst>
              <a:ext uri="{FF2B5EF4-FFF2-40B4-BE49-F238E27FC236}">
                <a16:creationId xmlns:a16="http://schemas.microsoft.com/office/drawing/2014/main" id="{55B23ACE-D41F-4395-BD52-B8C8074C918E}"/>
              </a:ext>
            </a:extLst>
          </p:cNvPr>
          <p:cNvSpPr txBox="1">
            <a:spLocks noChangeArrowheads="1"/>
          </p:cNvSpPr>
          <p:nvPr/>
        </p:nvSpPr>
        <p:spPr bwMode="auto">
          <a:xfrm>
            <a:off x="2057400" y="1127126"/>
            <a:ext cx="548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pt-BR" sz="2400" b="1">
                <a:solidFill>
                  <a:srgbClr val="333399"/>
                </a:solidFill>
                <a:cs typeface="Arial" panose="020B0604020202020204" pitchFamily="34" charset="0"/>
              </a:rPr>
              <a:t>The diode is a 2-terminal device.</a:t>
            </a:r>
          </a:p>
        </p:txBody>
      </p:sp>
      <p:sp>
        <p:nvSpPr>
          <p:cNvPr id="50180" name="Text Box 14">
            <a:extLst>
              <a:ext uri="{FF2B5EF4-FFF2-40B4-BE49-F238E27FC236}">
                <a16:creationId xmlns:a16="http://schemas.microsoft.com/office/drawing/2014/main" id="{CC3D7BDA-E1B1-4962-AFCC-2AEE8AA83B8F}"/>
              </a:ext>
            </a:extLst>
          </p:cNvPr>
          <p:cNvSpPr txBox="1">
            <a:spLocks noChangeArrowheads="1"/>
          </p:cNvSpPr>
          <p:nvPr/>
        </p:nvSpPr>
        <p:spPr bwMode="auto">
          <a:xfrm>
            <a:off x="5943600" y="2327275"/>
            <a:ext cx="4108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pt-BR" sz="2400" b="1">
                <a:solidFill>
                  <a:srgbClr val="333399"/>
                </a:solidFill>
                <a:cs typeface="Arial" panose="020B0604020202020204" pitchFamily="34" charset="0"/>
              </a:rPr>
              <a:t>A diode ideally conducts in only one direction.</a:t>
            </a:r>
          </a:p>
        </p:txBody>
      </p:sp>
      <p:pic>
        <p:nvPicPr>
          <p:cNvPr id="50181" name="Picture 15">
            <a:extLst>
              <a:ext uri="{FF2B5EF4-FFF2-40B4-BE49-F238E27FC236}">
                <a16:creationId xmlns:a16="http://schemas.microsoft.com/office/drawing/2014/main" id="{C4C5DF0A-B226-436E-9DDE-F48B2CD1E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3429000"/>
            <a:ext cx="5016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9" descr="fg01_0140b.jpg">
            <a:extLst>
              <a:ext uri="{FF2B5EF4-FFF2-40B4-BE49-F238E27FC236}">
                <a16:creationId xmlns:a16="http://schemas.microsoft.com/office/drawing/2014/main" id="{D1150CBE-4E4D-4B58-A045-84FC505B75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05001"/>
            <a:ext cx="2097088" cy="1103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6A7D9BE9-CFB3-462A-9BCA-71C94C7654D3}"/>
              </a:ext>
            </a:extLst>
          </p:cNvPr>
          <p:cNvPicPr>
            <a:picLocks noChangeAspect="1"/>
          </p:cNvPicPr>
          <p:nvPr/>
        </p:nvPicPr>
        <p:blipFill>
          <a:blip r:embed="rId4"/>
          <a:stretch>
            <a:fillRect/>
          </a:stretch>
        </p:blipFill>
        <p:spPr>
          <a:xfrm>
            <a:off x="1388159" y="3324226"/>
            <a:ext cx="2066925" cy="1724025"/>
          </a:xfrm>
          <a:prstGeom prst="rect">
            <a:avLst/>
          </a:prstGeom>
        </p:spPr>
      </p:pic>
      <p:sp>
        <p:nvSpPr>
          <p:cNvPr id="8" name="Text Box 10">
            <a:extLst>
              <a:ext uri="{FF2B5EF4-FFF2-40B4-BE49-F238E27FC236}">
                <a16:creationId xmlns:a16="http://schemas.microsoft.com/office/drawing/2014/main" id="{41D29877-B8FC-4E98-9A2A-923FB865125C}"/>
              </a:ext>
            </a:extLst>
          </p:cNvPr>
          <p:cNvSpPr txBox="1">
            <a:spLocks noChangeArrowheads="1"/>
          </p:cNvSpPr>
          <p:nvPr/>
        </p:nvSpPr>
        <p:spPr bwMode="auto">
          <a:xfrm>
            <a:off x="1025131" y="4879867"/>
            <a:ext cx="2975955" cy="69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buFontTx/>
              <a:buNone/>
            </a:pPr>
            <a:r>
              <a:rPr lang="en-US" altLang="en-US" sz="1400" b="1" dirty="0">
                <a:solidFill>
                  <a:srgbClr val="FF0000"/>
                </a:solidFill>
                <a:cs typeface="Arial" panose="020B0604020202020204" pitchFamily="34" charset="0"/>
              </a:rPr>
              <a:t>The anode is abbreviated A</a:t>
            </a:r>
            <a:br>
              <a:rPr lang="en-US" altLang="en-US" sz="1400" b="1" dirty="0">
                <a:solidFill>
                  <a:srgbClr val="FF0000"/>
                </a:solidFill>
                <a:cs typeface="Arial" panose="020B0604020202020204" pitchFamily="34" charset="0"/>
              </a:rPr>
            </a:br>
            <a:r>
              <a:rPr lang="en-US" altLang="en-US" sz="1400" b="1" dirty="0">
                <a:solidFill>
                  <a:srgbClr val="FF0000"/>
                </a:solidFill>
                <a:cs typeface="Arial" panose="020B0604020202020204" pitchFamily="34" charset="0"/>
              </a:rPr>
              <a:t>The cathode is abbreviated K  </a:t>
            </a:r>
          </a:p>
        </p:txBody>
      </p:sp>
    </p:spTree>
    <p:extLst>
      <p:ext uri="{BB962C8B-B14F-4D97-AF65-F5344CB8AC3E}">
        <p14:creationId xmlns:p14="http://schemas.microsoft.com/office/powerpoint/2010/main" val="144088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a:extLst>
              <a:ext uri="{FF2B5EF4-FFF2-40B4-BE49-F238E27FC236}">
                <a16:creationId xmlns:a16="http://schemas.microsoft.com/office/drawing/2014/main" id="{AA07D879-1E1A-4C25-AAB2-6294A984C14D}"/>
              </a:ext>
            </a:extLst>
          </p:cNvPr>
          <p:cNvSpPr txBox="1">
            <a:spLocks noChangeArrowheads="1"/>
          </p:cNvSpPr>
          <p:nvPr/>
        </p:nvSpPr>
        <p:spPr bwMode="auto">
          <a:xfrm>
            <a:off x="3297239" y="1752600"/>
            <a:ext cx="5678487" cy="1200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BR" sz="7200" b="1">
                <a:solidFill>
                  <a:schemeClr val="bg1"/>
                </a:solidFill>
                <a:cs typeface="Arial" panose="020B0604020202020204" pitchFamily="34" charset="0"/>
              </a:rPr>
              <a:t>Introduction</a:t>
            </a:r>
            <a:endParaRPr lang="en-US" altLang="pt-BR" sz="7200">
              <a:solidFill>
                <a:schemeClr val="bg1"/>
              </a:solidFill>
              <a:cs typeface="Arial" panose="020B0604020202020204" pitchFamily="34" charset="0"/>
            </a:endParaRPr>
          </a:p>
        </p:txBody>
      </p:sp>
    </p:spTree>
    <p:extLst>
      <p:ext uri="{BB962C8B-B14F-4D97-AF65-F5344CB8AC3E}">
        <p14:creationId xmlns:p14="http://schemas.microsoft.com/office/powerpoint/2010/main" val="2597632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4">
            <a:extLst>
              <a:ext uri="{FF2B5EF4-FFF2-40B4-BE49-F238E27FC236}">
                <a16:creationId xmlns:a16="http://schemas.microsoft.com/office/drawing/2014/main" id="{582D0FCB-F11D-4B68-BE0C-749030497C8D}"/>
              </a:ext>
            </a:extLst>
          </p:cNvPr>
          <p:cNvGrpSpPr>
            <a:grpSpLocks/>
          </p:cNvGrpSpPr>
          <p:nvPr/>
        </p:nvGrpSpPr>
        <p:grpSpPr bwMode="auto">
          <a:xfrm>
            <a:off x="1524000" y="-152400"/>
            <a:ext cx="9144000" cy="1762125"/>
            <a:chOff x="0" y="144"/>
            <a:chExt cx="5760" cy="1110"/>
          </a:xfrm>
        </p:grpSpPr>
        <p:sp>
          <p:nvSpPr>
            <p:cNvPr id="53254" name="Rectangle 5">
              <a:extLst>
                <a:ext uri="{FF2B5EF4-FFF2-40B4-BE49-F238E27FC236}">
                  <a16:creationId xmlns:a16="http://schemas.microsoft.com/office/drawing/2014/main" id="{65DC5E19-B45C-4608-ADC4-17A95D5DE957}"/>
                </a:ext>
              </a:extLst>
            </p:cNvPr>
            <p:cNvSpPr>
              <a:spLocks noChangeArrowheads="1"/>
            </p:cNvSpPr>
            <p:nvPr/>
          </p:nvSpPr>
          <p:spPr bwMode="auto">
            <a:xfrm>
              <a:off x="144" y="144"/>
              <a:ext cx="561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pt-BR" sz="1800">
                <a:solidFill>
                  <a:srgbClr val="5F5F5F"/>
                </a:solidFill>
              </a:endParaRPr>
            </a:p>
          </p:txBody>
        </p:sp>
        <p:sp>
          <p:nvSpPr>
            <p:cNvPr id="53255" name="Text Box 6">
              <a:extLst>
                <a:ext uri="{FF2B5EF4-FFF2-40B4-BE49-F238E27FC236}">
                  <a16:creationId xmlns:a16="http://schemas.microsoft.com/office/drawing/2014/main" id="{2401C59F-97F6-4064-91D5-AFC2BA9CE0EF}"/>
                </a:ext>
              </a:extLst>
            </p:cNvPr>
            <p:cNvSpPr txBox="1">
              <a:spLocks noChangeArrowheads="1"/>
            </p:cNvSpPr>
            <p:nvPr/>
          </p:nvSpPr>
          <p:spPr bwMode="auto">
            <a:xfrm>
              <a:off x="0" y="672"/>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BR" sz="3600" b="1">
                  <a:cs typeface="Arial" panose="020B0604020202020204" pitchFamily="34" charset="0"/>
                </a:rPr>
                <a:t>Diode Operating Conditions</a:t>
              </a:r>
              <a:endParaRPr lang="en-US" altLang="pt-BR" sz="1800">
                <a:cs typeface="Arial" panose="020B0604020202020204" pitchFamily="34" charset="0"/>
              </a:endParaRPr>
            </a:p>
            <a:p>
              <a:pPr algn="ctr" eaLnBrk="1" hangingPunct="1">
                <a:spcBef>
                  <a:spcPct val="0"/>
                </a:spcBef>
                <a:buFontTx/>
                <a:buNone/>
              </a:pPr>
              <a:endParaRPr lang="en-US" altLang="pt-BR" sz="1800">
                <a:cs typeface="Arial" panose="020B0604020202020204" pitchFamily="34" charset="0"/>
              </a:endParaRPr>
            </a:p>
          </p:txBody>
        </p:sp>
      </p:grpSp>
      <p:sp>
        <p:nvSpPr>
          <p:cNvPr id="53251" name="Rectangle 13">
            <a:extLst>
              <a:ext uri="{FF2B5EF4-FFF2-40B4-BE49-F238E27FC236}">
                <a16:creationId xmlns:a16="http://schemas.microsoft.com/office/drawing/2014/main" id="{564B02D4-55C5-481D-8E42-644963EEBFB6}"/>
              </a:ext>
            </a:extLst>
          </p:cNvPr>
          <p:cNvSpPr>
            <a:spLocks noChangeArrowheads="1"/>
          </p:cNvSpPr>
          <p:nvPr/>
        </p:nvSpPr>
        <p:spPr bwMode="auto">
          <a:xfrm>
            <a:off x="2133600" y="2363789"/>
            <a:ext cx="47244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50000"/>
              </a:lnSpc>
              <a:spcBef>
                <a:spcPct val="0"/>
              </a:spcBef>
              <a:buFontTx/>
              <a:buNone/>
            </a:pPr>
            <a:r>
              <a:rPr lang="en-US" altLang="en-US" sz="2000" dirty="0">
                <a:cs typeface="Arial" panose="020B0604020202020204" pitchFamily="34" charset="0"/>
              </a:rPr>
              <a:t>No external voltage is applied: </a:t>
            </a:r>
            <a:r>
              <a:rPr lang="en-US" altLang="en-US" sz="2000" i="1" dirty="0">
                <a:cs typeface="Arial" panose="020B0604020202020204" pitchFamily="34" charset="0"/>
              </a:rPr>
              <a:t>V</a:t>
            </a:r>
            <a:r>
              <a:rPr lang="en-US" altLang="en-US" sz="2000" i="1" baseline="-25000" dirty="0">
                <a:cs typeface="Arial" panose="020B0604020202020204" pitchFamily="34" charset="0"/>
              </a:rPr>
              <a:t>D</a:t>
            </a:r>
            <a:r>
              <a:rPr lang="en-US" altLang="en-US" sz="2000" dirty="0">
                <a:cs typeface="Arial" panose="020B0604020202020204" pitchFamily="34" charset="0"/>
              </a:rPr>
              <a:t> = 0 V </a:t>
            </a:r>
          </a:p>
          <a:p>
            <a:pPr eaLnBrk="1" hangingPunct="1">
              <a:lnSpc>
                <a:spcPct val="250000"/>
              </a:lnSpc>
              <a:spcBef>
                <a:spcPct val="0"/>
              </a:spcBef>
              <a:buFontTx/>
              <a:buNone/>
            </a:pPr>
            <a:r>
              <a:rPr lang="en-US" altLang="en-US" sz="2000" dirty="0">
                <a:cs typeface="Arial" panose="020B0604020202020204" pitchFamily="34" charset="0"/>
              </a:rPr>
              <a:t>There is no diode current:  </a:t>
            </a:r>
            <a:r>
              <a:rPr lang="en-US" altLang="en-US" sz="2000" i="1" dirty="0">
                <a:cs typeface="Arial" panose="020B0604020202020204" pitchFamily="34" charset="0"/>
              </a:rPr>
              <a:t>I</a:t>
            </a:r>
            <a:r>
              <a:rPr lang="en-US" altLang="en-US" sz="2000" i="1" baseline="-25000" dirty="0">
                <a:cs typeface="Arial" panose="020B0604020202020204" pitchFamily="34" charset="0"/>
              </a:rPr>
              <a:t>D</a:t>
            </a:r>
            <a:r>
              <a:rPr lang="en-US" altLang="en-US" sz="2000" dirty="0">
                <a:cs typeface="Arial" panose="020B0604020202020204" pitchFamily="34" charset="0"/>
              </a:rPr>
              <a:t> = 0 A</a:t>
            </a:r>
          </a:p>
          <a:p>
            <a:pPr eaLnBrk="1" hangingPunct="1">
              <a:lnSpc>
                <a:spcPct val="250000"/>
              </a:lnSpc>
              <a:spcBef>
                <a:spcPct val="0"/>
              </a:spcBef>
              <a:buFontTx/>
              <a:buNone/>
            </a:pPr>
            <a:r>
              <a:rPr lang="en-US" altLang="en-US" sz="2000" dirty="0">
                <a:cs typeface="Arial" panose="020B0604020202020204" pitchFamily="34" charset="0"/>
              </a:rPr>
              <a:t>Only a modest depletion region exists</a:t>
            </a:r>
          </a:p>
        </p:txBody>
      </p:sp>
      <p:sp>
        <p:nvSpPr>
          <p:cNvPr id="53252" name="Text Box 14">
            <a:extLst>
              <a:ext uri="{FF2B5EF4-FFF2-40B4-BE49-F238E27FC236}">
                <a16:creationId xmlns:a16="http://schemas.microsoft.com/office/drawing/2014/main" id="{D71FA5B3-5DFB-406A-977C-F734B5193EEB}"/>
              </a:ext>
            </a:extLst>
          </p:cNvPr>
          <p:cNvSpPr txBox="1">
            <a:spLocks noChangeArrowheads="1"/>
          </p:cNvSpPr>
          <p:nvPr/>
        </p:nvSpPr>
        <p:spPr bwMode="auto">
          <a:xfrm>
            <a:off x="2133600" y="1843088"/>
            <a:ext cx="205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pt-BR" sz="2400" b="1">
                <a:solidFill>
                  <a:schemeClr val="accent2"/>
                </a:solidFill>
                <a:cs typeface="Arial" panose="020B0604020202020204" pitchFamily="34" charset="0"/>
              </a:rPr>
              <a:t>No Bias</a:t>
            </a:r>
          </a:p>
        </p:txBody>
      </p:sp>
      <p:pic>
        <p:nvPicPr>
          <p:cNvPr id="53253" name="Picture 8" descr="fg01_01200.jpg">
            <a:extLst>
              <a:ext uri="{FF2B5EF4-FFF2-40B4-BE49-F238E27FC236}">
                <a16:creationId xmlns:a16="http://schemas.microsoft.com/office/drawing/2014/main" id="{F23AD7A6-6276-4F8D-94F3-7C03CD310A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270126"/>
            <a:ext cx="2895600" cy="26828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138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4">
            <a:extLst>
              <a:ext uri="{FF2B5EF4-FFF2-40B4-BE49-F238E27FC236}">
                <a16:creationId xmlns:a16="http://schemas.microsoft.com/office/drawing/2014/main" id="{8549C87D-218A-4023-ACAD-FB7ED8ABBCA8}"/>
              </a:ext>
            </a:extLst>
          </p:cNvPr>
          <p:cNvGrpSpPr>
            <a:grpSpLocks/>
          </p:cNvGrpSpPr>
          <p:nvPr/>
        </p:nvGrpSpPr>
        <p:grpSpPr bwMode="auto">
          <a:xfrm>
            <a:off x="1524000" y="-304800"/>
            <a:ext cx="9144000" cy="1484313"/>
            <a:chOff x="0" y="144"/>
            <a:chExt cx="5760" cy="935"/>
          </a:xfrm>
        </p:grpSpPr>
        <p:sp>
          <p:nvSpPr>
            <p:cNvPr id="54278" name="Rectangle 5">
              <a:extLst>
                <a:ext uri="{FF2B5EF4-FFF2-40B4-BE49-F238E27FC236}">
                  <a16:creationId xmlns:a16="http://schemas.microsoft.com/office/drawing/2014/main" id="{E32961D5-C682-429B-B409-133909ECCB7B}"/>
                </a:ext>
              </a:extLst>
            </p:cNvPr>
            <p:cNvSpPr>
              <a:spLocks noChangeArrowheads="1"/>
            </p:cNvSpPr>
            <p:nvPr/>
          </p:nvSpPr>
          <p:spPr bwMode="auto">
            <a:xfrm>
              <a:off x="144" y="144"/>
              <a:ext cx="561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pt-BR" sz="1800">
                <a:solidFill>
                  <a:srgbClr val="5F5F5F"/>
                </a:solidFill>
              </a:endParaRPr>
            </a:p>
          </p:txBody>
        </p:sp>
        <p:sp>
          <p:nvSpPr>
            <p:cNvPr id="54279" name="Text Box 6">
              <a:extLst>
                <a:ext uri="{FF2B5EF4-FFF2-40B4-BE49-F238E27FC236}">
                  <a16:creationId xmlns:a16="http://schemas.microsoft.com/office/drawing/2014/main" id="{3EB552C6-EEBC-4F8D-B103-98778386399A}"/>
                </a:ext>
              </a:extLst>
            </p:cNvPr>
            <p:cNvSpPr txBox="1">
              <a:spLocks noChangeArrowheads="1"/>
            </p:cNvSpPr>
            <p:nvPr/>
          </p:nvSpPr>
          <p:spPr bwMode="auto">
            <a:xfrm>
              <a:off x="0" y="672"/>
              <a:ext cx="57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BR" sz="3600" b="1">
                  <a:cs typeface="Arial" panose="020B0604020202020204" pitchFamily="34" charset="0"/>
                </a:rPr>
                <a:t>Diode Operating Conditions</a:t>
              </a:r>
              <a:endParaRPr lang="en-US" altLang="pt-BR" sz="1800">
                <a:cs typeface="Arial" panose="020B0604020202020204" pitchFamily="34" charset="0"/>
              </a:endParaRPr>
            </a:p>
          </p:txBody>
        </p:sp>
      </p:grpSp>
      <p:sp>
        <p:nvSpPr>
          <p:cNvPr id="54275" name="Text Box 11">
            <a:extLst>
              <a:ext uri="{FF2B5EF4-FFF2-40B4-BE49-F238E27FC236}">
                <a16:creationId xmlns:a16="http://schemas.microsoft.com/office/drawing/2014/main" id="{489239B3-5EB5-42FB-9BD4-300819B38816}"/>
              </a:ext>
            </a:extLst>
          </p:cNvPr>
          <p:cNvSpPr txBox="1">
            <a:spLocks noChangeArrowheads="1"/>
          </p:cNvSpPr>
          <p:nvPr/>
        </p:nvSpPr>
        <p:spPr bwMode="auto">
          <a:xfrm>
            <a:off x="2419350" y="2606675"/>
            <a:ext cx="35242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200">
                <a:cs typeface="Arial" panose="020B0604020202020204" pitchFamily="34" charset="0"/>
              </a:rPr>
              <a:t>External voltage is applied across the </a:t>
            </a:r>
            <a:r>
              <a:rPr lang="en-US" altLang="en-US" sz="2200" i="1">
                <a:cs typeface="Arial" panose="020B0604020202020204" pitchFamily="34" charset="0"/>
              </a:rPr>
              <a:t>p-n</a:t>
            </a:r>
            <a:r>
              <a:rPr lang="en-US" altLang="en-US" sz="2200">
                <a:cs typeface="Arial" panose="020B0604020202020204" pitchFamily="34" charset="0"/>
              </a:rPr>
              <a:t> junction in the opposite polarity of the </a:t>
            </a:r>
            <a:r>
              <a:rPr lang="en-US" altLang="en-US" sz="2200" i="1">
                <a:cs typeface="Arial" panose="020B0604020202020204" pitchFamily="34" charset="0"/>
              </a:rPr>
              <a:t>p</a:t>
            </a:r>
            <a:r>
              <a:rPr lang="en-US" altLang="en-US" sz="2200">
                <a:cs typeface="Arial" panose="020B0604020202020204" pitchFamily="34" charset="0"/>
              </a:rPr>
              <a:t>- and </a:t>
            </a:r>
            <a:r>
              <a:rPr lang="en-US" altLang="en-US" sz="2200" i="1">
                <a:cs typeface="Arial" panose="020B0604020202020204" pitchFamily="34" charset="0"/>
              </a:rPr>
              <a:t>n</a:t>
            </a:r>
            <a:r>
              <a:rPr lang="en-US" altLang="en-US" sz="2200">
                <a:cs typeface="Arial" panose="020B0604020202020204" pitchFamily="34" charset="0"/>
              </a:rPr>
              <a:t>-type materials.</a:t>
            </a:r>
          </a:p>
        </p:txBody>
      </p:sp>
      <p:sp>
        <p:nvSpPr>
          <p:cNvPr id="54276" name="Text Box 14">
            <a:extLst>
              <a:ext uri="{FF2B5EF4-FFF2-40B4-BE49-F238E27FC236}">
                <a16:creationId xmlns:a16="http://schemas.microsoft.com/office/drawing/2014/main" id="{CA81A3BF-7B58-4E3B-B2C6-33D0EF655D9E}"/>
              </a:ext>
            </a:extLst>
          </p:cNvPr>
          <p:cNvSpPr txBox="1">
            <a:spLocks noChangeArrowheads="1"/>
          </p:cNvSpPr>
          <p:nvPr/>
        </p:nvSpPr>
        <p:spPr bwMode="auto">
          <a:xfrm>
            <a:off x="2419350" y="1584325"/>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pt-BR" sz="2400" b="1">
                <a:solidFill>
                  <a:schemeClr val="accent2"/>
                </a:solidFill>
                <a:cs typeface="Arial" panose="020B0604020202020204" pitchFamily="34" charset="0"/>
              </a:rPr>
              <a:t>Reverse Bias</a:t>
            </a:r>
          </a:p>
        </p:txBody>
      </p:sp>
      <p:pic>
        <p:nvPicPr>
          <p:cNvPr id="54277" name="Picture 8" descr="fg01_01300.jpg">
            <a:extLst>
              <a:ext uri="{FF2B5EF4-FFF2-40B4-BE49-F238E27FC236}">
                <a16:creationId xmlns:a16="http://schemas.microsoft.com/office/drawing/2014/main" id="{AEC5E30A-ADBD-4FB0-AAFF-335A771AD9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1828800"/>
            <a:ext cx="2786063" cy="2895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163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4">
            <a:extLst>
              <a:ext uri="{FF2B5EF4-FFF2-40B4-BE49-F238E27FC236}">
                <a16:creationId xmlns:a16="http://schemas.microsoft.com/office/drawing/2014/main" id="{B3DDBF43-0BDC-4886-8DAA-26010279AF48}"/>
              </a:ext>
            </a:extLst>
          </p:cNvPr>
          <p:cNvGrpSpPr>
            <a:grpSpLocks/>
          </p:cNvGrpSpPr>
          <p:nvPr/>
        </p:nvGrpSpPr>
        <p:grpSpPr bwMode="auto">
          <a:xfrm>
            <a:off x="1524000" y="-228600"/>
            <a:ext cx="9144000" cy="1484313"/>
            <a:chOff x="0" y="144"/>
            <a:chExt cx="5760" cy="935"/>
          </a:xfrm>
        </p:grpSpPr>
        <p:sp>
          <p:nvSpPr>
            <p:cNvPr id="55302" name="Rectangle 5">
              <a:extLst>
                <a:ext uri="{FF2B5EF4-FFF2-40B4-BE49-F238E27FC236}">
                  <a16:creationId xmlns:a16="http://schemas.microsoft.com/office/drawing/2014/main" id="{2137022D-5853-4EC9-9E1C-ADFA2200902C}"/>
                </a:ext>
              </a:extLst>
            </p:cNvPr>
            <p:cNvSpPr>
              <a:spLocks noChangeArrowheads="1"/>
            </p:cNvSpPr>
            <p:nvPr/>
          </p:nvSpPr>
          <p:spPr bwMode="auto">
            <a:xfrm>
              <a:off x="144" y="144"/>
              <a:ext cx="561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pt-BR" sz="1800">
                <a:solidFill>
                  <a:srgbClr val="5F5F5F"/>
                </a:solidFill>
              </a:endParaRPr>
            </a:p>
          </p:txBody>
        </p:sp>
        <p:sp>
          <p:nvSpPr>
            <p:cNvPr id="55303" name="Text Box 6">
              <a:extLst>
                <a:ext uri="{FF2B5EF4-FFF2-40B4-BE49-F238E27FC236}">
                  <a16:creationId xmlns:a16="http://schemas.microsoft.com/office/drawing/2014/main" id="{CA9C8A82-D224-4CAF-8F27-BC34138F35A5}"/>
                </a:ext>
              </a:extLst>
            </p:cNvPr>
            <p:cNvSpPr txBox="1">
              <a:spLocks noChangeArrowheads="1"/>
            </p:cNvSpPr>
            <p:nvPr/>
          </p:nvSpPr>
          <p:spPr bwMode="auto">
            <a:xfrm>
              <a:off x="0" y="672"/>
              <a:ext cx="57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BR" sz="3600" b="1">
                  <a:cs typeface="Arial" panose="020B0604020202020204" pitchFamily="34" charset="0"/>
                </a:rPr>
                <a:t>Diode Operating Conditions</a:t>
              </a:r>
              <a:endParaRPr lang="en-US" altLang="pt-BR" sz="1800">
                <a:cs typeface="Arial" panose="020B0604020202020204" pitchFamily="34" charset="0"/>
              </a:endParaRPr>
            </a:p>
          </p:txBody>
        </p:sp>
      </p:grpSp>
      <p:sp>
        <p:nvSpPr>
          <p:cNvPr id="55299" name="Text Box 12">
            <a:extLst>
              <a:ext uri="{FF2B5EF4-FFF2-40B4-BE49-F238E27FC236}">
                <a16:creationId xmlns:a16="http://schemas.microsoft.com/office/drawing/2014/main" id="{498F4D2A-1B5D-4D04-A9D1-A227E308C7F3}"/>
              </a:ext>
            </a:extLst>
          </p:cNvPr>
          <p:cNvSpPr txBox="1">
            <a:spLocks noChangeArrowheads="1"/>
          </p:cNvSpPr>
          <p:nvPr/>
        </p:nvSpPr>
        <p:spPr bwMode="auto">
          <a:xfrm>
            <a:off x="2286000" y="1698626"/>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pt-BR" sz="2400" b="1">
                <a:solidFill>
                  <a:schemeClr val="accent2"/>
                </a:solidFill>
                <a:cs typeface="Arial" panose="020B0604020202020204" pitchFamily="34" charset="0"/>
              </a:rPr>
              <a:t>Forward Bias</a:t>
            </a:r>
          </a:p>
        </p:txBody>
      </p:sp>
      <p:sp>
        <p:nvSpPr>
          <p:cNvPr id="55300" name="Text Box 13">
            <a:extLst>
              <a:ext uri="{FF2B5EF4-FFF2-40B4-BE49-F238E27FC236}">
                <a16:creationId xmlns:a16="http://schemas.microsoft.com/office/drawing/2014/main" id="{4CD3BFB5-BB76-46D3-A8C2-2F187F118F79}"/>
              </a:ext>
            </a:extLst>
          </p:cNvPr>
          <p:cNvSpPr txBox="1">
            <a:spLocks noChangeArrowheads="1"/>
          </p:cNvSpPr>
          <p:nvPr/>
        </p:nvSpPr>
        <p:spPr bwMode="auto">
          <a:xfrm>
            <a:off x="2286000" y="2667000"/>
            <a:ext cx="3276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200">
                <a:cs typeface="Arial" panose="020B0604020202020204" pitchFamily="34" charset="0"/>
              </a:rPr>
              <a:t>External voltage is applied across the </a:t>
            </a:r>
            <a:r>
              <a:rPr lang="en-US" altLang="en-US" sz="2200" i="1">
                <a:cs typeface="Arial" panose="020B0604020202020204" pitchFamily="34" charset="0"/>
              </a:rPr>
              <a:t>p-n</a:t>
            </a:r>
            <a:r>
              <a:rPr lang="en-US" altLang="en-US" sz="2200">
                <a:cs typeface="Arial" panose="020B0604020202020204" pitchFamily="34" charset="0"/>
              </a:rPr>
              <a:t> junction in the same polarity as the </a:t>
            </a:r>
            <a:r>
              <a:rPr lang="en-US" altLang="en-US" sz="2200" i="1">
                <a:cs typeface="Arial" panose="020B0604020202020204" pitchFamily="34" charset="0"/>
              </a:rPr>
              <a:t>p</a:t>
            </a:r>
            <a:r>
              <a:rPr lang="en-US" altLang="en-US" sz="2200">
                <a:cs typeface="Arial" panose="020B0604020202020204" pitchFamily="34" charset="0"/>
              </a:rPr>
              <a:t>- and </a:t>
            </a:r>
            <a:r>
              <a:rPr lang="en-US" altLang="en-US" sz="2200" i="1">
                <a:cs typeface="Arial" panose="020B0604020202020204" pitchFamily="34" charset="0"/>
              </a:rPr>
              <a:t>n</a:t>
            </a:r>
            <a:r>
              <a:rPr lang="en-US" altLang="en-US" sz="2200">
                <a:cs typeface="Arial" panose="020B0604020202020204" pitchFamily="34" charset="0"/>
              </a:rPr>
              <a:t>-type materials.</a:t>
            </a:r>
          </a:p>
        </p:txBody>
      </p:sp>
      <p:pic>
        <p:nvPicPr>
          <p:cNvPr id="55301" name="Picture 8" descr="fg01_0140b.jpg">
            <a:extLst>
              <a:ext uri="{FF2B5EF4-FFF2-40B4-BE49-F238E27FC236}">
                <a16:creationId xmlns:a16="http://schemas.microsoft.com/office/drawing/2014/main" id="{04419C05-8E3C-40C6-8A23-123191F9E2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2438" y="2005014"/>
            <a:ext cx="2646362" cy="28717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61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a:extLst>
              <a:ext uri="{FF2B5EF4-FFF2-40B4-BE49-F238E27FC236}">
                <a16:creationId xmlns:a16="http://schemas.microsoft.com/office/drawing/2014/main" id="{8DA56D51-3462-41BE-8489-CB3EED5EE3D6}"/>
              </a:ext>
            </a:extLst>
          </p:cNvPr>
          <p:cNvSpPr>
            <a:spLocks noChangeArrowheads="1"/>
          </p:cNvSpPr>
          <p:nvPr/>
        </p:nvSpPr>
        <p:spPr bwMode="auto">
          <a:xfrm>
            <a:off x="1752600" y="-457200"/>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pt-BR" sz="1800">
              <a:solidFill>
                <a:srgbClr val="5F5F5F"/>
              </a:solidFill>
            </a:endParaRPr>
          </a:p>
        </p:txBody>
      </p:sp>
      <p:pic>
        <p:nvPicPr>
          <p:cNvPr id="56323" name="Picture 2">
            <a:extLst>
              <a:ext uri="{FF2B5EF4-FFF2-40B4-BE49-F238E27FC236}">
                <a16:creationId xmlns:a16="http://schemas.microsoft.com/office/drawing/2014/main" id="{64EE7124-D46C-4150-8DC3-E1CC60C63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063" y="1752601"/>
            <a:ext cx="4838700" cy="138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4" name="Picture 3">
            <a:extLst>
              <a:ext uri="{FF2B5EF4-FFF2-40B4-BE49-F238E27FC236}">
                <a16:creationId xmlns:a16="http://schemas.microsoft.com/office/drawing/2014/main" id="{166856D3-F264-4FB2-B418-711953606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1" y="2041525"/>
            <a:ext cx="2105025" cy="110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5" name="Picture 4">
            <a:extLst>
              <a:ext uri="{FF2B5EF4-FFF2-40B4-BE49-F238E27FC236}">
                <a16:creationId xmlns:a16="http://schemas.microsoft.com/office/drawing/2014/main" id="{54032F04-CDE9-4969-B725-A88439E88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654426"/>
            <a:ext cx="5132388" cy="160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6" name="TextBox 13">
            <a:extLst>
              <a:ext uri="{FF2B5EF4-FFF2-40B4-BE49-F238E27FC236}">
                <a16:creationId xmlns:a16="http://schemas.microsoft.com/office/drawing/2014/main" id="{CBD7F1EA-6E83-478A-862A-592343DE0D17}"/>
              </a:ext>
            </a:extLst>
          </p:cNvPr>
          <p:cNvSpPr txBox="1">
            <a:spLocks noChangeArrowheads="1"/>
          </p:cNvSpPr>
          <p:nvPr/>
        </p:nvSpPr>
        <p:spPr bwMode="auto">
          <a:xfrm>
            <a:off x="3465514" y="493713"/>
            <a:ext cx="5489575"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3600" b="1">
                <a:solidFill>
                  <a:schemeClr val="bg1"/>
                </a:solidFill>
              </a:rPr>
              <a:t>Equação de Schokley</a:t>
            </a:r>
          </a:p>
        </p:txBody>
      </p:sp>
      <p:sp>
        <p:nvSpPr>
          <p:cNvPr id="56327" name="TextBox 1">
            <a:extLst>
              <a:ext uri="{FF2B5EF4-FFF2-40B4-BE49-F238E27FC236}">
                <a16:creationId xmlns:a16="http://schemas.microsoft.com/office/drawing/2014/main" id="{BFFB0094-B0E0-4283-A58C-FA4FC3BDE755}"/>
              </a:ext>
            </a:extLst>
          </p:cNvPr>
          <p:cNvSpPr txBox="1">
            <a:spLocks noChangeArrowheads="1"/>
          </p:cNvSpPr>
          <p:nvPr/>
        </p:nvSpPr>
        <p:spPr bwMode="auto">
          <a:xfrm>
            <a:off x="5099050" y="1219200"/>
            <a:ext cx="2351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t>(polarização direta)</a:t>
            </a:r>
          </a:p>
        </p:txBody>
      </p:sp>
      <p:sp>
        <p:nvSpPr>
          <p:cNvPr id="56328" name="TextBox 1">
            <a:extLst>
              <a:ext uri="{FF2B5EF4-FFF2-40B4-BE49-F238E27FC236}">
                <a16:creationId xmlns:a16="http://schemas.microsoft.com/office/drawing/2014/main" id="{E690E269-8E04-40FA-BD21-4F7E1406B8CB}"/>
              </a:ext>
            </a:extLst>
          </p:cNvPr>
          <p:cNvSpPr txBox="1">
            <a:spLocks noChangeArrowheads="1"/>
          </p:cNvSpPr>
          <p:nvPr/>
        </p:nvSpPr>
        <p:spPr bwMode="auto">
          <a:xfrm>
            <a:off x="2224088" y="5105401"/>
            <a:ext cx="7834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b="1">
                <a:solidFill>
                  <a:srgbClr val="FF0000"/>
                </a:solidFill>
                <a:latin typeface="Calibri" panose="020F0502020204030204" pitchFamily="34" charset="0"/>
              </a:rPr>
              <a:t>1&lt;n&lt;2 is an ideally factor which a function of the operating conditions and physical construction </a:t>
            </a:r>
          </a:p>
        </p:txBody>
      </p:sp>
      <p:sp>
        <p:nvSpPr>
          <p:cNvPr id="56329" name="TextBox 2">
            <a:extLst>
              <a:ext uri="{FF2B5EF4-FFF2-40B4-BE49-F238E27FC236}">
                <a16:creationId xmlns:a16="http://schemas.microsoft.com/office/drawing/2014/main" id="{AD7B9585-F56F-4A9D-877D-8ED71C1808EE}"/>
              </a:ext>
            </a:extLst>
          </p:cNvPr>
          <p:cNvSpPr txBox="1">
            <a:spLocks noChangeArrowheads="1"/>
          </p:cNvSpPr>
          <p:nvPr/>
        </p:nvSpPr>
        <p:spPr bwMode="auto">
          <a:xfrm>
            <a:off x="7578726" y="3076575"/>
            <a:ext cx="187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solidFill>
                  <a:srgbClr val="FF0000"/>
                </a:solidFill>
                <a:latin typeface="Calibri" panose="020F0502020204030204" pitchFamily="34" charset="0"/>
              </a:rPr>
              <a:t>(thermal voltage)</a:t>
            </a:r>
          </a:p>
        </p:txBody>
      </p:sp>
    </p:spTree>
    <p:extLst>
      <p:ext uri="{BB962C8B-B14F-4D97-AF65-F5344CB8AC3E}">
        <p14:creationId xmlns:p14="http://schemas.microsoft.com/office/powerpoint/2010/main" val="3208351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a:extLst>
              <a:ext uri="{FF2B5EF4-FFF2-40B4-BE49-F238E27FC236}">
                <a16:creationId xmlns:a16="http://schemas.microsoft.com/office/drawing/2014/main" id="{0C1E83DA-8F72-443B-A320-0965703B0550}"/>
              </a:ext>
            </a:extLst>
          </p:cNvPr>
          <p:cNvSpPr>
            <a:spLocks noChangeArrowheads="1"/>
          </p:cNvSpPr>
          <p:nvPr/>
        </p:nvSpPr>
        <p:spPr bwMode="auto">
          <a:xfrm>
            <a:off x="1752600" y="-457200"/>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pt-BR" sz="1800">
              <a:solidFill>
                <a:srgbClr val="5F5F5F"/>
              </a:solidFill>
            </a:endParaRPr>
          </a:p>
        </p:txBody>
      </p:sp>
      <p:pic>
        <p:nvPicPr>
          <p:cNvPr id="57347" name="Picture 3">
            <a:extLst>
              <a:ext uri="{FF2B5EF4-FFF2-40B4-BE49-F238E27FC236}">
                <a16:creationId xmlns:a16="http://schemas.microsoft.com/office/drawing/2014/main" id="{072C5F07-D7C0-42F2-9DC5-0F3467AA9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1600200"/>
            <a:ext cx="2105025" cy="110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8" name="Picture 4">
            <a:extLst>
              <a:ext uri="{FF2B5EF4-FFF2-40B4-BE49-F238E27FC236}">
                <a16:creationId xmlns:a16="http://schemas.microsoft.com/office/drawing/2014/main" id="{86AC026D-45F0-4243-AD97-2F380A2D5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968626"/>
            <a:ext cx="5132388" cy="160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49" name="TextBox 1">
            <a:extLst>
              <a:ext uri="{FF2B5EF4-FFF2-40B4-BE49-F238E27FC236}">
                <a16:creationId xmlns:a16="http://schemas.microsoft.com/office/drawing/2014/main" id="{A9E0C099-566C-4E31-884A-1E4D9EBD8DA1}"/>
              </a:ext>
            </a:extLst>
          </p:cNvPr>
          <p:cNvSpPr txBox="1">
            <a:spLocks noChangeArrowheads="1"/>
          </p:cNvSpPr>
          <p:nvPr/>
        </p:nvSpPr>
        <p:spPr bwMode="auto">
          <a:xfrm>
            <a:off x="2236788" y="4419601"/>
            <a:ext cx="7224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a:latin typeface="Calibri" panose="020F0502020204030204" pitchFamily="34" charset="0"/>
              </a:rPr>
              <a:t>n=1 is na idelly factor which a function of the operating conditions and physical construction</a:t>
            </a:r>
          </a:p>
        </p:txBody>
      </p:sp>
      <p:sp>
        <p:nvSpPr>
          <p:cNvPr id="57350" name="TextBox 2">
            <a:extLst>
              <a:ext uri="{FF2B5EF4-FFF2-40B4-BE49-F238E27FC236}">
                <a16:creationId xmlns:a16="http://schemas.microsoft.com/office/drawing/2014/main" id="{3064AD17-1E33-4876-B42B-1937144A7D6B}"/>
              </a:ext>
            </a:extLst>
          </p:cNvPr>
          <p:cNvSpPr txBox="1">
            <a:spLocks noChangeArrowheads="1"/>
          </p:cNvSpPr>
          <p:nvPr/>
        </p:nvSpPr>
        <p:spPr bwMode="auto">
          <a:xfrm>
            <a:off x="4953000" y="381000"/>
            <a:ext cx="2057400"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800" b="1">
                <a:latin typeface="Calibri" panose="020F0502020204030204" pitchFamily="34" charset="0"/>
              </a:rPr>
              <a:t>(Thermal Voltage)</a:t>
            </a:r>
          </a:p>
        </p:txBody>
      </p:sp>
      <p:pic>
        <p:nvPicPr>
          <p:cNvPr id="57351" name="Picture 2">
            <a:extLst>
              <a:ext uri="{FF2B5EF4-FFF2-40B4-BE49-F238E27FC236}">
                <a16:creationId xmlns:a16="http://schemas.microsoft.com/office/drawing/2014/main" id="{69574F19-89A5-475D-AD36-8431F4B0E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850" y="1355726"/>
            <a:ext cx="4044950"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168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6">
            <a:extLst>
              <a:ext uri="{FF2B5EF4-FFF2-40B4-BE49-F238E27FC236}">
                <a16:creationId xmlns:a16="http://schemas.microsoft.com/office/drawing/2014/main" id="{49CFBDCC-5C55-4D62-8145-0D6458EFBDFC}"/>
              </a:ext>
            </a:extLst>
          </p:cNvPr>
          <p:cNvSpPr txBox="1">
            <a:spLocks noChangeArrowheads="1"/>
          </p:cNvSpPr>
          <p:nvPr/>
        </p:nvSpPr>
        <p:spPr bwMode="auto">
          <a:xfrm>
            <a:off x="2660650" y="228601"/>
            <a:ext cx="6870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BR" sz="3600" b="1">
                <a:cs typeface="Arial" panose="020B0604020202020204" pitchFamily="34" charset="0"/>
              </a:rPr>
              <a:t>Actual Diode Characteristics</a:t>
            </a:r>
            <a:endParaRPr lang="en-US" altLang="pt-BR" sz="1800">
              <a:cs typeface="Arial" panose="020B0604020202020204" pitchFamily="34" charset="0"/>
            </a:endParaRPr>
          </a:p>
        </p:txBody>
      </p:sp>
      <p:sp>
        <p:nvSpPr>
          <p:cNvPr id="58371" name="Text Box 12">
            <a:extLst>
              <a:ext uri="{FF2B5EF4-FFF2-40B4-BE49-F238E27FC236}">
                <a16:creationId xmlns:a16="http://schemas.microsoft.com/office/drawing/2014/main" id="{F088DAEE-77B3-4B7F-AD31-06E1FD7140E1}"/>
              </a:ext>
            </a:extLst>
          </p:cNvPr>
          <p:cNvSpPr txBox="1">
            <a:spLocks noChangeArrowheads="1"/>
          </p:cNvSpPr>
          <p:nvPr/>
        </p:nvSpPr>
        <p:spPr bwMode="auto">
          <a:xfrm>
            <a:off x="1538080" y="2034760"/>
            <a:ext cx="3657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400" b="1" dirty="0">
                <a:solidFill>
                  <a:schemeClr val="accent2"/>
                </a:solidFill>
                <a:cs typeface="Arial" panose="020B0604020202020204" pitchFamily="34" charset="0"/>
              </a:rPr>
              <a:t>Note the regions for no bias, reverse bias, and forward bias conditions</a:t>
            </a:r>
            <a:r>
              <a:rPr lang="en-US" altLang="en-US" sz="2400" b="1" dirty="0">
                <a:cs typeface="Arial" panose="020B0604020202020204" pitchFamily="34" charset="0"/>
              </a:rPr>
              <a:t>.</a:t>
            </a:r>
          </a:p>
          <a:p>
            <a:pPr eaLnBrk="1" hangingPunct="1">
              <a:buFontTx/>
              <a:buNone/>
            </a:pPr>
            <a:r>
              <a:rPr lang="en-US" altLang="en-US" sz="2400" dirty="0">
                <a:cs typeface="Arial" panose="020B0604020202020204" pitchFamily="34" charset="0"/>
              </a:rPr>
              <a:t>Note the scale for each of these conditions.</a:t>
            </a:r>
          </a:p>
        </p:txBody>
      </p:sp>
      <p:pic>
        <p:nvPicPr>
          <p:cNvPr id="58372" name="Picture 7" descr="fg01_01500.jpg">
            <a:extLst>
              <a:ext uri="{FF2B5EF4-FFF2-40B4-BE49-F238E27FC236}">
                <a16:creationId xmlns:a16="http://schemas.microsoft.com/office/drawing/2014/main" id="{2D8BFFEE-3291-4904-BB21-713AC90261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066800"/>
            <a:ext cx="4908550" cy="480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391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id="{C356A82E-456F-4549-A67C-013DEE007710}"/>
              </a:ext>
            </a:extLst>
          </p:cNvPr>
          <p:cNvSpPr>
            <a:spLocks noChangeArrowheads="1"/>
          </p:cNvSpPr>
          <p:nvPr/>
        </p:nvSpPr>
        <p:spPr bwMode="auto">
          <a:xfrm>
            <a:off x="4783138" y="152400"/>
            <a:ext cx="2857500" cy="457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400" b="1">
                <a:solidFill>
                  <a:schemeClr val="accent2"/>
                </a:solidFill>
                <a:cs typeface="Arial" panose="020B0604020202020204" pitchFamily="34" charset="0"/>
              </a:rPr>
              <a:t>Ge, Si and GaAs</a:t>
            </a:r>
          </a:p>
        </p:txBody>
      </p:sp>
      <p:pic>
        <p:nvPicPr>
          <p:cNvPr id="59395" name="Picture 2">
            <a:extLst>
              <a:ext uri="{FF2B5EF4-FFF2-40B4-BE49-F238E27FC236}">
                <a16:creationId xmlns:a16="http://schemas.microsoft.com/office/drawing/2014/main" id="{2BC74DE4-7353-4392-B4E0-E41081F76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4" y="1135064"/>
            <a:ext cx="5100637" cy="482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6" name="Picture 7">
            <a:extLst>
              <a:ext uri="{FF2B5EF4-FFF2-40B4-BE49-F238E27FC236}">
                <a16:creationId xmlns:a16="http://schemas.microsoft.com/office/drawing/2014/main" id="{4A07455A-FE88-4A9C-8603-CFB54CE64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239" y="1676401"/>
            <a:ext cx="3392487" cy="94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7" name="TextBox 9">
            <a:extLst>
              <a:ext uri="{FF2B5EF4-FFF2-40B4-BE49-F238E27FC236}">
                <a16:creationId xmlns:a16="http://schemas.microsoft.com/office/drawing/2014/main" id="{5CEDD83D-9BE3-4554-A66E-05EB93870E6B}"/>
              </a:ext>
            </a:extLst>
          </p:cNvPr>
          <p:cNvSpPr txBox="1">
            <a:spLocks noChangeArrowheads="1"/>
          </p:cNvSpPr>
          <p:nvPr/>
        </p:nvSpPr>
        <p:spPr bwMode="auto">
          <a:xfrm>
            <a:off x="7799389" y="1306514"/>
            <a:ext cx="2262187"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400" b="1"/>
              <a:t>Knee Voltages (V</a:t>
            </a:r>
            <a:r>
              <a:rPr lang="pt-BR" altLang="pt-BR" sz="1400" b="1" baseline="-25000"/>
              <a:t>K</a:t>
            </a:r>
            <a:r>
              <a:rPr lang="pt-BR" altLang="pt-BR" sz="1400" b="1"/>
              <a:t>)</a:t>
            </a:r>
          </a:p>
        </p:txBody>
      </p:sp>
      <p:sp>
        <p:nvSpPr>
          <p:cNvPr id="59398" name="TextBox 1">
            <a:extLst>
              <a:ext uri="{FF2B5EF4-FFF2-40B4-BE49-F238E27FC236}">
                <a16:creationId xmlns:a16="http://schemas.microsoft.com/office/drawing/2014/main" id="{950986E7-7301-4CC3-9AD0-BFBB8D82A526}"/>
              </a:ext>
            </a:extLst>
          </p:cNvPr>
          <p:cNvSpPr txBox="1">
            <a:spLocks noChangeArrowheads="1"/>
          </p:cNvSpPr>
          <p:nvPr/>
        </p:nvSpPr>
        <p:spPr bwMode="auto">
          <a:xfrm>
            <a:off x="7924800" y="3246312"/>
            <a:ext cx="2236932" cy="44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cs typeface="Arial" panose="020B0604020202020204" pitchFamily="34" charset="0"/>
              </a:rPr>
              <a:t>center of the knee</a:t>
            </a:r>
          </a:p>
          <a:p>
            <a:pPr algn="ctr" eaLnBrk="1" hangingPunct="1">
              <a:spcBef>
                <a:spcPct val="0"/>
              </a:spcBef>
              <a:buFontTx/>
              <a:buNone/>
            </a:pPr>
            <a:endParaRPr lang="pt-BR" altLang="pt-BR" sz="1800" b="1" dirty="0"/>
          </a:p>
        </p:txBody>
      </p:sp>
      <p:cxnSp>
        <p:nvCxnSpPr>
          <p:cNvPr id="3" name="Straight Arrow Connector 2">
            <a:extLst>
              <a:ext uri="{FF2B5EF4-FFF2-40B4-BE49-F238E27FC236}">
                <a16:creationId xmlns:a16="http://schemas.microsoft.com/office/drawing/2014/main" id="{37AC57C7-9A72-428E-BE31-C96039A7049B}"/>
              </a:ext>
            </a:extLst>
          </p:cNvPr>
          <p:cNvCxnSpPr/>
          <p:nvPr/>
        </p:nvCxnSpPr>
        <p:spPr>
          <a:xfrm>
            <a:off x="5867400" y="3429000"/>
            <a:ext cx="2057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145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6">
            <a:extLst>
              <a:ext uri="{FF2B5EF4-FFF2-40B4-BE49-F238E27FC236}">
                <a16:creationId xmlns:a16="http://schemas.microsoft.com/office/drawing/2014/main" id="{E705F644-19B7-42B4-BC1F-059B408A67D1}"/>
              </a:ext>
            </a:extLst>
          </p:cNvPr>
          <p:cNvSpPr txBox="1">
            <a:spLocks noChangeArrowheads="1"/>
          </p:cNvSpPr>
          <p:nvPr/>
        </p:nvSpPr>
        <p:spPr bwMode="auto">
          <a:xfrm>
            <a:off x="4494214" y="228601"/>
            <a:ext cx="3203575"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pt-BR" sz="2400" b="1">
                <a:solidFill>
                  <a:schemeClr val="accent2"/>
                </a:solidFill>
                <a:cs typeface="Arial" panose="020B0604020202020204" pitchFamily="34" charset="0"/>
              </a:rPr>
              <a:t>Temperature Effects</a:t>
            </a:r>
          </a:p>
        </p:txBody>
      </p:sp>
      <p:sp>
        <p:nvSpPr>
          <p:cNvPr id="60419" name="Rectangle 2">
            <a:extLst>
              <a:ext uri="{FF2B5EF4-FFF2-40B4-BE49-F238E27FC236}">
                <a16:creationId xmlns:a16="http://schemas.microsoft.com/office/drawing/2014/main" id="{D8F36ACC-FE44-446D-8D45-136657E2FB2E}"/>
              </a:ext>
            </a:extLst>
          </p:cNvPr>
          <p:cNvSpPr>
            <a:spLocks noChangeArrowheads="1"/>
          </p:cNvSpPr>
          <p:nvPr/>
        </p:nvSpPr>
        <p:spPr bwMode="auto">
          <a:xfrm>
            <a:off x="7289801" y="2547938"/>
            <a:ext cx="3173413"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000" b="1">
                <a:latin typeface="Calibri" panose="020F0502020204030204" pitchFamily="34" charset="0"/>
                <a:cs typeface="Arial" panose="020B0604020202020204" pitchFamily="34" charset="0"/>
              </a:rPr>
              <a:t>Germanium diodes are more sensitive to temperature variations than silicon or gallium arsenide diodes.</a:t>
            </a:r>
          </a:p>
        </p:txBody>
      </p:sp>
      <p:pic>
        <p:nvPicPr>
          <p:cNvPr id="60420" name="Picture 8">
            <a:extLst>
              <a:ext uri="{FF2B5EF4-FFF2-40B4-BE49-F238E27FC236}">
                <a16:creationId xmlns:a16="http://schemas.microsoft.com/office/drawing/2014/main" id="{8D436744-6B10-46AF-A402-21C237693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1" y="1219201"/>
            <a:ext cx="5408613" cy="468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421" name="TextBox 1">
            <a:extLst>
              <a:ext uri="{FF2B5EF4-FFF2-40B4-BE49-F238E27FC236}">
                <a16:creationId xmlns:a16="http://schemas.microsoft.com/office/drawing/2014/main" id="{8286E288-1DB6-49C3-BF87-8C0B0BE05E45}"/>
              </a:ext>
            </a:extLst>
          </p:cNvPr>
          <p:cNvSpPr txBox="1">
            <a:spLocks noChangeArrowheads="1"/>
          </p:cNvSpPr>
          <p:nvPr/>
        </p:nvSpPr>
        <p:spPr bwMode="auto">
          <a:xfrm>
            <a:off x="1905000" y="5514976"/>
            <a:ext cx="712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200" b="1"/>
              <a:t>125 </a:t>
            </a:r>
            <a:r>
              <a:rPr lang="pt-BR" altLang="pt-BR" sz="1200" b="1" baseline="30000"/>
              <a:t>o</a:t>
            </a:r>
            <a:r>
              <a:rPr lang="pt-BR" altLang="pt-BR" sz="1200" b="1"/>
              <a:t>C</a:t>
            </a:r>
          </a:p>
        </p:txBody>
      </p:sp>
    </p:spTree>
    <p:extLst>
      <p:ext uri="{BB962C8B-B14F-4D97-AF65-F5344CB8AC3E}">
        <p14:creationId xmlns:p14="http://schemas.microsoft.com/office/powerpoint/2010/main" val="1315485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6">
            <a:extLst>
              <a:ext uri="{FF2B5EF4-FFF2-40B4-BE49-F238E27FC236}">
                <a16:creationId xmlns:a16="http://schemas.microsoft.com/office/drawing/2014/main" id="{2E95AC5C-F809-4EDF-8CB8-1C802DB05F5D}"/>
              </a:ext>
            </a:extLst>
          </p:cNvPr>
          <p:cNvSpPr txBox="1">
            <a:spLocks noChangeArrowheads="1"/>
          </p:cNvSpPr>
          <p:nvPr/>
        </p:nvSpPr>
        <p:spPr bwMode="auto">
          <a:xfrm>
            <a:off x="4151314" y="297181"/>
            <a:ext cx="3876675"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pt-BR" sz="2400" b="1">
                <a:solidFill>
                  <a:schemeClr val="accent2"/>
                </a:solidFill>
                <a:cs typeface="Arial" panose="020B0604020202020204" pitchFamily="34" charset="0"/>
              </a:rPr>
              <a:t>Breakdown Voltage  (B</a:t>
            </a:r>
            <a:r>
              <a:rPr lang="en-US" altLang="pt-BR" sz="2400" b="1" baseline="-25000">
                <a:solidFill>
                  <a:schemeClr val="accent2"/>
                </a:solidFill>
                <a:cs typeface="Arial" panose="020B0604020202020204" pitchFamily="34" charset="0"/>
              </a:rPr>
              <a:t>V</a:t>
            </a:r>
            <a:r>
              <a:rPr lang="en-US" altLang="pt-BR" sz="2400" b="1">
                <a:solidFill>
                  <a:schemeClr val="accent2"/>
                </a:solidFill>
                <a:cs typeface="Arial" panose="020B0604020202020204" pitchFamily="34" charset="0"/>
              </a:rPr>
              <a:t>)</a:t>
            </a:r>
          </a:p>
        </p:txBody>
      </p:sp>
      <p:pic>
        <p:nvPicPr>
          <p:cNvPr id="61443" name="Imagem 3">
            <a:extLst>
              <a:ext uri="{FF2B5EF4-FFF2-40B4-BE49-F238E27FC236}">
                <a16:creationId xmlns:a16="http://schemas.microsoft.com/office/drawing/2014/main" id="{24F4852C-1C8F-4681-975E-4359451928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9613" y="868363"/>
            <a:ext cx="314166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6">
            <a:extLst>
              <a:ext uri="{FF2B5EF4-FFF2-40B4-BE49-F238E27FC236}">
                <a16:creationId xmlns:a16="http://schemas.microsoft.com/office/drawing/2014/main" id="{F8BEE55A-55F6-43F1-82A8-C7EDE2569944}"/>
              </a:ext>
            </a:extLst>
          </p:cNvPr>
          <p:cNvSpPr/>
          <p:nvPr/>
        </p:nvSpPr>
        <p:spPr>
          <a:xfrm>
            <a:off x="1752601" y="4114800"/>
            <a:ext cx="384175" cy="3317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latin typeface="Calibri" panose="020F0502020204030204" pitchFamily="34" charset="0"/>
            </a:endParaRPr>
          </a:p>
        </p:txBody>
      </p:sp>
      <p:sp>
        <p:nvSpPr>
          <p:cNvPr id="61445" name="TextBox 17">
            <a:extLst>
              <a:ext uri="{FF2B5EF4-FFF2-40B4-BE49-F238E27FC236}">
                <a16:creationId xmlns:a16="http://schemas.microsoft.com/office/drawing/2014/main" id="{7F330A60-DECB-49EF-9E78-97D12166A957}"/>
              </a:ext>
            </a:extLst>
          </p:cNvPr>
          <p:cNvSpPr txBox="1">
            <a:spLocks noChangeArrowheads="1"/>
          </p:cNvSpPr>
          <p:nvPr/>
        </p:nvSpPr>
        <p:spPr bwMode="auto">
          <a:xfrm>
            <a:off x="2286000" y="4038601"/>
            <a:ext cx="7924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b="1" dirty="0">
                <a:solidFill>
                  <a:srgbClr val="FF0000"/>
                </a:solidFill>
                <a:latin typeface="Calibri" panose="020F0502020204030204" pitchFamily="34" charset="0"/>
              </a:rPr>
              <a:t>As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voltage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across</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diode</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increases</a:t>
            </a:r>
            <a:r>
              <a:rPr lang="pt-BR" altLang="pt-BR" sz="1800" b="1" dirty="0">
                <a:solidFill>
                  <a:srgbClr val="FF0000"/>
                </a:solidFill>
                <a:latin typeface="Calibri" panose="020F0502020204030204" pitchFamily="34" charset="0"/>
              </a:rPr>
              <a:t> in </a:t>
            </a:r>
            <a:r>
              <a:rPr lang="pt-BR" altLang="pt-BR" sz="1800" b="1" dirty="0" err="1">
                <a:solidFill>
                  <a:srgbClr val="FF0000"/>
                </a:solidFill>
                <a:latin typeface="Calibri" panose="020F0502020204030204" pitchFamily="34" charset="0"/>
              </a:rPr>
              <a:t>the</a:t>
            </a:r>
            <a:r>
              <a:rPr lang="pt-BR" altLang="pt-BR" sz="1800" b="1" dirty="0">
                <a:solidFill>
                  <a:srgbClr val="FF0000"/>
                </a:solidFill>
                <a:latin typeface="Calibri" panose="020F0502020204030204" pitchFamily="34" charset="0"/>
              </a:rPr>
              <a:t> reverse-bias </a:t>
            </a:r>
            <a:r>
              <a:rPr lang="pt-BR" altLang="pt-BR" sz="1800" b="1" dirty="0" err="1">
                <a:solidFill>
                  <a:srgbClr val="FF0000"/>
                </a:solidFill>
                <a:latin typeface="Calibri" panose="020F0502020204030204" pitchFamily="34" charset="0"/>
              </a:rPr>
              <a:t>region</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velocity</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minority</a:t>
            </a:r>
            <a:r>
              <a:rPr lang="pt-BR" altLang="pt-BR" sz="1800" dirty="0">
                <a:latin typeface="Calibri" panose="020F0502020204030204" pitchFamily="34" charset="0"/>
              </a:rPr>
              <a:t> </a:t>
            </a:r>
            <a:r>
              <a:rPr lang="pt-BR" altLang="pt-BR" sz="1800" dirty="0" err="1">
                <a:latin typeface="Calibri" panose="020F0502020204030204" pitchFamily="34" charset="0"/>
              </a:rPr>
              <a:t>carriers</a:t>
            </a:r>
            <a:r>
              <a:rPr lang="pt-BR" altLang="pt-BR" sz="1800" dirty="0">
                <a:latin typeface="Calibri" panose="020F0502020204030204" pitchFamily="34" charset="0"/>
              </a:rPr>
              <a:t> </a:t>
            </a:r>
            <a:r>
              <a:rPr lang="pt-BR" altLang="pt-BR" sz="1800" dirty="0" err="1">
                <a:latin typeface="Calibri" panose="020F0502020204030204" pitchFamily="34" charset="0"/>
              </a:rPr>
              <a:t>responsible</a:t>
            </a:r>
            <a:r>
              <a:rPr lang="pt-BR" altLang="pt-BR" sz="1800" dirty="0">
                <a:latin typeface="Calibri" panose="020F0502020204030204" pitchFamily="34" charset="0"/>
              </a:rPr>
              <a:t> for </a:t>
            </a:r>
            <a:r>
              <a:rPr lang="pt-BR" altLang="pt-BR" sz="1800" dirty="0" err="1">
                <a:latin typeface="Calibri" panose="020F0502020204030204" pitchFamily="34" charset="0"/>
              </a:rPr>
              <a:t>the</a:t>
            </a:r>
            <a:r>
              <a:rPr lang="pt-BR" altLang="pt-BR" sz="1800" dirty="0">
                <a:latin typeface="Calibri" panose="020F0502020204030204" pitchFamily="34" charset="0"/>
              </a:rPr>
              <a:t> reverse </a:t>
            </a:r>
            <a:r>
              <a:rPr lang="pt-BR" altLang="pt-BR" sz="1800" dirty="0" err="1">
                <a:latin typeface="Calibri" panose="020F0502020204030204" pitchFamily="34" charset="0"/>
              </a:rPr>
              <a:t>saturation</a:t>
            </a:r>
            <a:r>
              <a:rPr lang="pt-BR" altLang="pt-BR" sz="1800" dirty="0">
                <a:latin typeface="Calibri" panose="020F0502020204030204" pitchFamily="34" charset="0"/>
              </a:rPr>
              <a:t> </a:t>
            </a:r>
            <a:r>
              <a:rPr lang="pt-BR" altLang="pt-BR" sz="1800" dirty="0" err="1">
                <a:latin typeface="Calibri" panose="020F0502020204030204" pitchFamily="34" charset="0"/>
              </a:rPr>
              <a:t>current</a:t>
            </a:r>
            <a:r>
              <a:rPr lang="pt-BR" altLang="pt-BR" sz="1800" dirty="0">
                <a:latin typeface="Calibri" panose="020F0502020204030204" pitchFamily="34" charset="0"/>
              </a:rPr>
              <a:t> (</a:t>
            </a:r>
            <a:r>
              <a:rPr lang="pt-BR" altLang="pt-BR" sz="1800" dirty="0" err="1">
                <a:latin typeface="Calibri" panose="020F0502020204030204" pitchFamily="34" charset="0"/>
              </a:rPr>
              <a:t>I</a:t>
            </a:r>
            <a:r>
              <a:rPr lang="pt-BR" altLang="pt-BR" sz="1800" baseline="-25000" dirty="0" err="1">
                <a:latin typeface="Calibri" panose="020F0502020204030204" pitchFamily="34" charset="0"/>
              </a:rPr>
              <a:t>s</a:t>
            </a:r>
            <a:r>
              <a:rPr lang="pt-BR" altLang="pt-BR" sz="1800" dirty="0">
                <a:latin typeface="Calibri" panose="020F0502020204030204" pitchFamily="34" charset="0"/>
              </a:rPr>
              <a:t>) </a:t>
            </a:r>
            <a:r>
              <a:rPr lang="pt-BR" altLang="pt-BR" sz="1800" dirty="0" err="1">
                <a:latin typeface="Calibri" panose="020F0502020204030204" pitchFamily="34" charset="0"/>
              </a:rPr>
              <a:t>will</a:t>
            </a:r>
            <a:r>
              <a:rPr lang="pt-BR" altLang="pt-BR" sz="1800" dirty="0">
                <a:latin typeface="Calibri" panose="020F0502020204030204" pitchFamily="34" charset="0"/>
              </a:rPr>
              <a:t> </a:t>
            </a:r>
            <a:r>
              <a:rPr lang="pt-BR" altLang="pt-BR" sz="1800" dirty="0" err="1">
                <a:latin typeface="Calibri" panose="020F0502020204030204" pitchFamily="34" charset="0"/>
              </a:rPr>
              <a:t>also</a:t>
            </a:r>
            <a:r>
              <a:rPr lang="pt-BR" altLang="pt-BR" sz="1800" dirty="0">
                <a:latin typeface="Calibri" panose="020F0502020204030204" pitchFamily="34" charset="0"/>
              </a:rPr>
              <a:t> </a:t>
            </a:r>
            <a:r>
              <a:rPr lang="pt-BR" altLang="pt-BR" sz="1800" dirty="0" err="1">
                <a:latin typeface="Calibri" panose="020F0502020204030204" pitchFamily="34" charset="0"/>
              </a:rPr>
              <a:t>increase</a:t>
            </a:r>
            <a:r>
              <a:rPr lang="pt-BR" altLang="pt-BR" sz="1800" dirty="0">
                <a:latin typeface="Calibri" panose="020F0502020204030204" pitchFamily="34" charset="0"/>
              </a:rPr>
              <a:t>. </a:t>
            </a:r>
            <a:r>
              <a:rPr lang="pt-BR" altLang="pt-BR" sz="1800" dirty="0" err="1">
                <a:latin typeface="Calibri" panose="020F0502020204030204" pitchFamily="34" charset="0"/>
              </a:rPr>
              <a:t>Eventually</a:t>
            </a:r>
            <a:r>
              <a:rPr lang="pt-BR" altLang="pt-BR" sz="1800" dirty="0">
                <a:latin typeface="Calibri" panose="020F0502020204030204" pitchFamily="34" charset="0"/>
              </a:rPr>
              <a:t> </a:t>
            </a:r>
            <a:r>
              <a:rPr lang="pt-BR" altLang="pt-BR" sz="1800" dirty="0" err="1">
                <a:latin typeface="Calibri" panose="020F0502020204030204" pitchFamily="34" charset="0"/>
              </a:rPr>
              <a:t>their</a:t>
            </a:r>
            <a:r>
              <a:rPr lang="pt-BR" altLang="pt-BR" sz="1800" dirty="0">
                <a:latin typeface="Calibri" panose="020F0502020204030204" pitchFamily="34" charset="0"/>
              </a:rPr>
              <a:t> </a:t>
            </a:r>
            <a:r>
              <a:rPr lang="pt-BR" altLang="pt-BR" sz="1800" dirty="0" err="1">
                <a:latin typeface="Calibri" panose="020F0502020204030204" pitchFamily="34" charset="0"/>
              </a:rPr>
              <a:t>velocity</a:t>
            </a:r>
            <a:r>
              <a:rPr lang="pt-BR" altLang="pt-BR" sz="1800" dirty="0">
                <a:latin typeface="Calibri" panose="020F0502020204030204" pitchFamily="34" charset="0"/>
              </a:rPr>
              <a:t> </a:t>
            </a:r>
            <a:r>
              <a:rPr lang="pt-BR" altLang="pt-BR" sz="1800" dirty="0" err="1">
                <a:latin typeface="Calibri" panose="020F0502020204030204" pitchFamily="34" charset="0"/>
              </a:rPr>
              <a:t>and</a:t>
            </a:r>
            <a:r>
              <a:rPr lang="pt-BR" altLang="pt-BR" sz="1800" dirty="0">
                <a:latin typeface="Calibri" panose="020F0502020204030204" pitchFamily="34" charset="0"/>
              </a:rPr>
              <a:t> </a:t>
            </a:r>
            <a:r>
              <a:rPr lang="pt-BR" altLang="pt-BR" sz="1800" dirty="0" err="1">
                <a:latin typeface="Calibri" panose="020F0502020204030204" pitchFamily="34" charset="0"/>
              </a:rPr>
              <a:t>associated</a:t>
            </a:r>
            <a:r>
              <a:rPr lang="pt-BR" altLang="pt-BR" sz="1800" dirty="0">
                <a:latin typeface="Calibri" panose="020F0502020204030204" pitchFamily="34" charset="0"/>
              </a:rPr>
              <a:t> </a:t>
            </a:r>
            <a:r>
              <a:rPr lang="pt-BR" altLang="pt-BR" sz="1800" dirty="0" err="1">
                <a:latin typeface="Calibri" panose="020F0502020204030204" pitchFamily="34" charset="0"/>
              </a:rPr>
              <a:t>kinetic</a:t>
            </a:r>
            <a:r>
              <a:rPr lang="pt-BR" altLang="pt-BR" sz="1800" dirty="0">
                <a:latin typeface="Calibri" panose="020F0502020204030204" pitchFamily="34" charset="0"/>
              </a:rPr>
              <a:t> </a:t>
            </a:r>
            <a:r>
              <a:rPr lang="pt-BR" altLang="pt-BR" sz="1800" dirty="0" err="1">
                <a:latin typeface="Calibri" panose="020F0502020204030204" pitchFamily="34" charset="0"/>
              </a:rPr>
              <a:t>energy</a:t>
            </a:r>
            <a:r>
              <a:rPr lang="pt-BR" altLang="pt-BR" sz="1800" dirty="0">
                <a:latin typeface="Calibri" panose="020F0502020204030204" pitchFamily="34" charset="0"/>
              </a:rPr>
              <a:t> </a:t>
            </a:r>
            <a:r>
              <a:rPr lang="pt-BR" altLang="pt-BR" sz="1800" dirty="0" err="1">
                <a:latin typeface="Calibri" panose="020F0502020204030204" pitchFamily="34" charset="0"/>
              </a:rPr>
              <a:t>will</a:t>
            </a:r>
            <a:r>
              <a:rPr lang="pt-BR" altLang="pt-BR" sz="1800" dirty="0">
                <a:latin typeface="Calibri" panose="020F0502020204030204" pitchFamily="34" charset="0"/>
              </a:rPr>
              <a:t> </a:t>
            </a:r>
            <a:r>
              <a:rPr lang="pt-BR" altLang="pt-BR" sz="1800" dirty="0" err="1">
                <a:latin typeface="Calibri" panose="020F0502020204030204" pitchFamily="34" charset="0"/>
              </a:rPr>
              <a:t>be</a:t>
            </a:r>
            <a:r>
              <a:rPr lang="pt-BR" altLang="pt-BR" sz="1800" dirty="0">
                <a:latin typeface="Calibri" panose="020F0502020204030204" pitchFamily="34" charset="0"/>
              </a:rPr>
              <a:t> </a:t>
            </a:r>
            <a:r>
              <a:rPr lang="pt-BR" altLang="pt-BR" sz="1800" dirty="0" err="1">
                <a:latin typeface="Calibri" panose="020F0502020204030204" pitchFamily="34" charset="0"/>
              </a:rPr>
              <a:t>sufficient</a:t>
            </a:r>
            <a:r>
              <a:rPr lang="pt-BR" altLang="pt-BR" sz="1800" dirty="0">
                <a:latin typeface="Calibri" panose="020F0502020204030204" pitchFamily="34" charset="0"/>
              </a:rPr>
              <a:t> </a:t>
            </a:r>
            <a:r>
              <a:rPr lang="pt-BR" altLang="pt-BR" sz="1800" dirty="0" err="1">
                <a:latin typeface="Calibri" panose="020F0502020204030204" pitchFamily="34" charset="0"/>
              </a:rPr>
              <a:t>to</a:t>
            </a:r>
            <a:r>
              <a:rPr lang="pt-BR" altLang="pt-BR" sz="1800" dirty="0">
                <a:latin typeface="Calibri" panose="020F0502020204030204" pitchFamily="34" charset="0"/>
              </a:rPr>
              <a:t> release </a:t>
            </a:r>
            <a:r>
              <a:rPr lang="pt-BR" altLang="pt-BR" sz="1800" dirty="0" err="1">
                <a:latin typeface="Calibri" panose="020F0502020204030204" pitchFamily="34" charset="0"/>
              </a:rPr>
              <a:t>additional</a:t>
            </a:r>
            <a:r>
              <a:rPr lang="pt-BR" altLang="pt-BR" sz="1800" dirty="0">
                <a:latin typeface="Calibri" panose="020F0502020204030204" pitchFamily="34" charset="0"/>
              </a:rPr>
              <a:t> </a:t>
            </a:r>
            <a:r>
              <a:rPr lang="pt-BR" altLang="pt-BR" sz="1800" dirty="0" err="1">
                <a:latin typeface="Calibri" panose="020F0502020204030204" pitchFamily="34" charset="0"/>
              </a:rPr>
              <a:t>carriers</a:t>
            </a:r>
            <a:r>
              <a:rPr lang="pt-BR" altLang="pt-BR" sz="1800" dirty="0">
                <a:latin typeface="Calibri" panose="020F0502020204030204" pitchFamily="34" charset="0"/>
              </a:rPr>
              <a:t> </a:t>
            </a:r>
            <a:r>
              <a:rPr lang="pt-BR" altLang="pt-BR" sz="1800" dirty="0" err="1">
                <a:latin typeface="Calibri" panose="020F0502020204030204" pitchFamily="34" charset="0"/>
              </a:rPr>
              <a:t>through</a:t>
            </a:r>
            <a:r>
              <a:rPr lang="pt-BR" altLang="pt-BR" sz="1800" dirty="0">
                <a:latin typeface="Calibri" panose="020F0502020204030204" pitchFamily="34" charset="0"/>
              </a:rPr>
              <a:t> </a:t>
            </a:r>
            <a:r>
              <a:rPr lang="pt-BR" altLang="pt-BR" sz="1800" dirty="0" err="1">
                <a:latin typeface="Calibri" panose="020F0502020204030204" pitchFamily="34" charset="0"/>
              </a:rPr>
              <a:t>colitions</a:t>
            </a:r>
            <a:r>
              <a:rPr lang="pt-BR" altLang="pt-BR" sz="1800" dirty="0">
                <a:latin typeface="Calibri" panose="020F0502020204030204" pitchFamily="34" charset="0"/>
              </a:rPr>
              <a:t> </a:t>
            </a:r>
            <a:r>
              <a:rPr lang="pt-BR" altLang="pt-BR" sz="1800" dirty="0" err="1">
                <a:latin typeface="Calibri" panose="020F0502020204030204" pitchFamily="34" charset="0"/>
              </a:rPr>
              <a:t>with</a:t>
            </a:r>
            <a:r>
              <a:rPr lang="pt-BR" altLang="pt-BR" sz="1800" dirty="0">
                <a:latin typeface="Calibri" panose="020F0502020204030204" pitchFamily="34" charset="0"/>
              </a:rPr>
              <a:t> </a:t>
            </a:r>
            <a:r>
              <a:rPr lang="pt-BR" altLang="pt-BR" sz="1800" dirty="0" err="1">
                <a:latin typeface="Calibri" panose="020F0502020204030204" pitchFamily="34" charset="0"/>
              </a:rPr>
              <a:t>otherwise</a:t>
            </a:r>
            <a:r>
              <a:rPr lang="pt-BR" altLang="pt-BR" sz="1800" dirty="0">
                <a:latin typeface="Calibri" panose="020F0502020204030204" pitchFamily="34" charset="0"/>
              </a:rPr>
              <a:t> </a:t>
            </a:r>
            <a:r>
              <a:rPr lang="pt-BR" altLang="pt-BR" sz="1800" dirty="0" err="1">
                <a:latin typeface="Calibri" panose="020F0502020204030204" pitchFamily="34" charset="0"/>
              </a:rPr>
              <a:t>stable</a:t>
            </a:r>
            <a:r>
              <a:rPr lang="pt-BR" altLang="pt-BR" sz="1800" dirty="0">
                <a:latin typeface="Calibri" panose="020F0502020204030204" pitchFamily="34" charset="0"/>
              </a:rPr>
              <a:t> </a:t>
            </a:r>
            <a:r>
              <a:rPr lang="pt-BR" altLang="pt-BR" sz="1800" dirty="0" err="1">
                <a:latin typeface="Calibri" panose="020F0502020204030204" pitchFamily="34" charset="0"/>
              </a:rPr>
              <a:t>atomic</a:t>
            </a:r>
            <a:r>
              <a:rPr lang="pt-BR" altLang="pt-BR" sz="1800" dirty="0">
                <a:latin typeface="Calibri" panose="020F0502020204030204" pitchFamily="34" charset="0"/>
              </a:rPr>
              <a:t> </a:t>
            </a:r>
            <a:r>
              <a:rPr lang="pt-BR" altLang="pt-BR" sz="1800" dirty="0" err="1">
                <a:latin typeface="Calibri" panose="020F0502020204030204" pitchFamily="34" charset="0"/>
              </a:rPr>
              <a:t>structures</a:t>
            </a:r>
            <a:r>
              <a:rPr lang="pt-BR" altLang="pt-BR" sz="1800" dirty="0">
                <a:latin typeface="Calibri" panose="020F0502020204030204" pitchFamily="34" charset="0"/>
              </a:rPr>
              <a:t>. </a:t>
            </a:r>
            <a:r>
              <a:rPr lang="pt-BR" altLang="pt-BR" sz="1800" dirty="0" err="1">
                <a:latin typeface="Calibri" panose="020F0502020204030204" pitchFamily="34" charset="0"/>
              </a:rPr>
              <a:t>That</a:t>
            </a:r>
            <a:r>
              <a:rPr lang="pt-BR" altLang="pt-BR" sz="1800" dirty="0">
                <a:latin typeface="Calibri" panose="020F0502020204030204" pitchFamily="34" charset="0"/>
              </a:rPr>
              <a:t> </a:t>
            </a:r>
            <a:r>
              <a:rPr lang="pt-BR" altLang="pt-BR" sz="1800" dirty="0" err="1">
                <a:latin typeface="Calibri" panose="020F0502020204030204" pitchFamily="34" charset="0"/>
              </a:rPr>
              <a:t>is</a:t>
            </a:r>
            <a:r>
              <a:rPr lang="pt-BR" altLang="pt-BR" sz="1800" dirty="0">
                <a:latin typeface="Calibri" panose="020F0502020204030204" pitchFamily="34" charset="0"/>
              </a:rPr>
              <a:t>, </a:t>
            </a:r>
            <a:r>
              <a:rPr lang="pt-BR" altLang="pt-BR" sz="1800" b="1" dirty="0" err="1">
                <a:solidFill>
                  <a:srgbClr val="FF0000"/>
                </a:solidFill>
                <a:latin typeface="Calibri" panose="020F0502020204030204" pitchFamily="34" charset="0"/>
              </a:rPr>
              <a:t>an</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ionization</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process</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will</a:t>
            </a:r>
            <a:r>
              <a:rPr lang="pt-BR" altLang="pt-BR" sz="1800" b="1" dirty="0">
                <a:solidFill>
                  <a:srgbClr val="FF0000"/>
                </a:solidFill>
                <a:latin typeface="Calibri" panose="020F0502020204030204" pitchFamily="34" charset="0"/>
              </a:rPr>
              <a:t> </a:t>
            </a:r>
            <a:r>
              <a:rPr lang="pt-BR" altLang="pt-BR" sz="1800" b="1" dirty="0" err="1">
                <a:solidFill>
                  <a:srgbClr val="FF0000"/>
                </a:solidFill>
                <a:latin typeface="Calibri" panose="020F0502020204030204" pitchFamily="34" charset="0"/>
              </a:rPr>
              <a:t>result</a:t>
            </a:r>
            <a:r>
              <a:rPr lang="pt-BR" altLang="pt-BR" sz="1800" b="1" dirty="0">
                <a:solidFill>
                  <a:srgbClr val="FF0000"/>
                </a:solidFill>
                <a:latin typeface="Calibri" panose="020F0502020204030204" pitchFamily="34" charset="0"/>
              </a:rPr>
              <a:t> </a:t>
            </a:r>
            <a:r>
              <a:rPr lang="pt-BR" altLang="pt-BR" sz="1800" dirty="0" err="1">
                <a:latin typeface="Calibri" panose="020F0502020204030204" pitchFamily="34" charset="0"/>
              </a:rPr>
              <a:t>whereby</a:t>
            </a:r>
            <a:r>
              <a:rPr lang="pt-BR" altLang="pt-BR" sz="1800" dirty="0">
                <a:latin typeface="Calibri" panose="020F0502020204030204" pitchFamily="34" charset="0"/>
              </a:rPr>
              <a:t> </a:t>
            </a:r>
            <a:r>
              <a:rPr lang="pt-BR" altLang="pt-BR" sz="1800" dirty="0" err="1">
                <a:latin typeface="Calibri" panose="020F0502020204030204" pitchFamily="34" charset="0"/>
              </a:rPr>
              <a:t>valence</a:t>
            </a:r>
            <a:r>
              <a:rPr lang="pt-BR" altLang="pt-BR" sz="1800" dirty="0">
                <a:latin typeface="Calibri" panose="020F0502020204030204" pitchFamily="34" charset="0"/>
              </a:rPr>
              <a:t> </a:t>
            </a:r>
            <a:r>
              <a:rPr lang="pt-BR" altLang="pt-BR" sz="1800" dirty="0" err="1">
                <a:latin typeface="Calibri" panose="020F0502020204030204" pitchFamily="34" charset="0"/>
              </a:rPr>
              <a:t>electrons</a:t>
            </a:r>
            <a:r>
              <a:rPr lang="pt-BR" altLang="pt-BR" sz="1800" dirty="0">
                <a:latin typeface="Calibri" panose="020F0502020204030204" pitchFamily="34" charset="0"/>
              </a:rPr>
              <a:t> </a:t>
            </a:r>
            <a:r>
              <a:rPr lang="pt-BR" altLang="pt-BR" sz="1800" dirty="0" err="1">
                <a:latin typeface="Calibri" panose="020F0502020204030204" pitchFamily="34" charset="0"/>
              </a:rPr>
              <a:t>absorb</a:t>
            </a:r>
            <a:r>
              <a:rPr lang="pt-BR" altLang="pt-BR" sz="1800" dirty="0">
                <a:latin typeface="Calibri" panose="020F0502020204030204" pitchFamily="34" charset="0"/>
              </a:rPr>
              <a:t> suficiente </a:t>
            </a:r>
            <a:r>
              <a:rPr lang="pt-BR" altLang="pt-BR" sz="1800" dirty="0" err="1">
                <a:latin typeface="Calibri" panose="020F0502020204030204" pitchFamily="34" charset="0"/>
              </a:rPr>
              <a:t>energy</a:t>
            </a:r>
            <a:r>
              <a:rPr lang="pt-BR" altLang="pt-BR" sz="1800" dirty="0">
                <a:latin typeface="Calibri" panose="020F0502020204030204" pitchFamily="34" charset="0"/>
              </a:rPr>
              <a:t> </a:t>
            </a:r>
            <a:r>
              <a:rPr lang="pt-BR" altLang="pt-BR" sz="1800" dirty="0" err="1">
                <a:latin typeface="Calibri" panose="020F0502020204030204" pitchFamily="34" charset="0"/>
              </a:rPr>
              <a:t>to</a:t>
            </a:r>
            <a:r>
              <a:rPr lang="pt-BR" altLang="pt-BR" sz="1800" dirty="0">
                <a:latin typeface="Calibri" panose="020F0502020204030204" pitchFamily="34" charset="0"/>
              </a:rPr>
              <a:t> </a:t>
            </a:r>
            <a:r>
              <a:rPr lang="pt-BR" altLang="pt-BR" sz="1800" dirty="0" err="1">
                <a:latin typeface="Calibri" panose="020F0502020204030204" pitchFamily="34" charset="0"/>
              </a:rPr>
              <a:t>leave</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parent</a:t>
            </a:r>
            <a:r>
              <a:rPr lang="pt-BR" altLang="pt-BR" sz="1800" dirty="0">
                <a:latin typeface="Calibri" panose="020F0502020204030204" pitchFamily="34" charset="0"/>
              </a:rPr>
              <a:t> atom. The </a:t>
            </a:r>
            <a:r>
              <a:rPr lang="pt-BR" altLang="pt-BR" sz="1800" dirty="0" err="1">
                <a:latin typeface="Calibri" panose="020F0502020204030204" pitchFamily="34" charset="0"/>
              </a:rPr>
              <a:t>additional</a:t>
            </a:r>
            <a:r>
              <a:rPr lang="pt-BR" altLang="pt-BR" sz="1800" dirty="0">
                <a:latin typeface="Calibri" panose="020F0502020204030204" pitchFamily="34" charset="0"/>
              </a:rPr>
              <a:t> </a:t>
            </a:r>
            <a:r>
              <a:rPr lang="pt-BR" altLang="pt-BR" sz="1800" dirty="0" err="1">
                <a:latin typeface="Calibri" panose="020F0502020204030204" pitchFamily="34" charset="0"/>
              </a:rPr>
              <a:t>carriers</a:t>
            </a:r>
            <a:r>
              <a:rPr lang="pt-BR" altLang="pt-BR" sz="1800" dirty="0">
                <a:latin typeface="Calibri" panose="020F0502020204030204" pitchFamily="34" charset="0"/>
              </a:rPr>
              <a:t> </a:t>
            </a:r>
            <a:r>
              <a:rPr lang="pt-BR" altLang="pt-BR" sz="1800" dirty="0" err="1">
                <a:latin typeface="Calibri" panose="020F0502020204030204" pitchFamily="34" charset="0"/>
              </a:rPr>
              <a:t>can</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aid</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ionization</a:t>
            </a:r>
            <a:r>
              <a:rPr lang="pt-BR" altLang="pt-BR" sz="1800" dirty="0">
                <a:latin typeface="Calibri" panose="020F0502020204030204" pitchFamily="34" charset="0"/>
              </a:rPr>
              <a:t> </a:t>
            </a:r>
            <a:r>
              <a:rPr lang="pt-BR" altLang="pt-BR" sz="1800" dirty="0" err="1">
                <a:latin typeface="Calibri" panose="020F0502020204030204" pitchFamily="34" charset="0"/>
              </a:rPr>
              <a:t>process</a:t>
            </a:r>
            <a:r>
              <a:rPr lang="pt-BR" altLang="pt-BR" sz="1800" dirty="0">
                <a:latin typeface="Calibri" panose="020F0502020204030204" pitchFamily="34" charset="0"/>
              </a:rPr>
              <a:t> </a:t>
            </a:r>
            <a:r>
              <a:rPr lang="pt-BR" altLang="pt-BR" sz="1800" dirty="0" err="1">
                <a:latin typeface="Calibri" panose="020F0502020204030204" pitchFamily="34" charset="0"/>
              </a:rPr>
              <a:t>to</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point </a:t>
            </a:r>
            <a:r>
              <a:rPr lang="pt-BR" altLang="pt-BR" sz="1800" dirty="0" err="1">
                <a:latin typeface="Calibri" panose="020F0502020204030204" pitchFamily="34" charset="0"/>
              </a:rPr>
              <a:t>where</a:t>
            </a:r>
            <a:r>
              <a:rPr lang="pt-BR" altLang="pt-BR" sz="1800" dirty="0">
                <a:latin typeface="Calibri" panose="020F0502020204030204" pitchFamily="34" charset="0"/>
              </a:rPr>
              <a:t> a high avalanche </a:t>
            </a:r>
            <a:r>
              <a:rPr lang="pt-BR" altLang="pt-BR" sz="1800" dirty="0" err="1">
                <a:latin typeface="Calibri" panose="020F0502020204030204" pitchFamily="34" charset="0"/>
              </a:rPr>
              <a:t>current</a:t>
            </a:r>
            <a:r>
              <a:rPr lang="pt-BR" altLang="pt-BR" sz="1800" dirty="0">
                <a:latin typeface="Calibri" panose="020F0502020204030204" pitchFamily="34" charset="0"/>
              </a:rPr>
              <a:t> </a:t>
            </a:r>
            <a:r>
              <a:rPr lang="pt-BR" altLang="pt-BR" sz="1800" dirty="0" err="1">
                <a:latin typeface="Calibri" panose="020F0502020204030204" pitchFamily="34" charset="0"/>
              </a:rPr>
              <a:t>is</a:t>
            </a:r>
            <a:r>
              <a:rPr lang="pt-BR" altLang="pt-BR" sz="1800" dirty="0">
                <a:latin typeface="Calibri" panose="020F0502020204030204" pitchFamily="34" charset="0"/>
              </a:rPr>
              <a:t> </a:t>
            </a:r>
            <a:r>
              <a:rPr lang="pt-BR" altLang="pt-BR" sz="1800" dirty="0" err="1">
                <a:latin typeface="Calibri" panose="020F0502020204030204" pitchFamily="34" charset="0"/>
              </a:rPr>
              <a:t>establishied</a:t>
            </a:r>
            <a:r>
              <a:rPr lang="pt-BR" altLang="pt-BR" sz="1800" dirty="0">
                <a:latin typeface="Calibri" panose="020F0502020204030204" pitchFamily="34" charset="0"/>
              </a:rPr>
              <a:t> </a:t>
            </a:r>
            <a:r>
              <a:rPr lang="pt-BR" altLang="pt-BR" sz="1800" dirty="0" err="1">
                <a:latin typeface="Calibri" panose="020F0502020204030204" pitchFamily="34" charset="0"/>
              </a:rPr>
              <a:t>and</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avalanche </a:t>
            </a:r>
            <a:r>
              <a:rPr lang="pt-BR" altLang="pt-BR" sz="1800" dirty="0" err="1">
                <a:latin typeface="Calibri" panose="020F0502020204030204" pitchFamily="34" charset="0"/>
              </a:rPr>
              <a:t>breakdown</a:t>
            </a:r>
            <a:r>
              <a:rPr lang="pt-BR" altLang="pt-BR" sz="1800" dirty="0">
                <a:latin typeface="Calibri" panose="020F0502020204030204" pitchFamily="34" charset="0"/>
              </a:rPr>
              <a:t> </a:t>
            </a:r>
            <a:r>
              <a:rPr lang="pt-BR" altLang="pt-BR" sz="1800" dirty="0" err="1">
                <a:latin typeface="Calibri" panose="020F0502020204030204" pitchFamily="34" charset="0"/>
              </a:rPr>
              <a:t>region</a:t>
            </a:r>
            <a:r>
              <a:rPr lang="pt-BR" altLang="pt-BR" sz="1800" dirty="0">
                <a:latin typeface="Calibri" panose="020F0502020204030204" pitchFamily="34" charset="0"/>
              </a:rPr>
              <a:t> </a:t>
            </a:r>
            <a:r>
              <a:rPr lang="pt-BR" altLang="pt-BR" sz="1800" dirty="0" err="1">
                <a:latin typeface="Calibri" panose="020F0502020204030204" pitchFamily="34" charset="0"/>
              </a:rPr>
              <a:t>determined</a:t>
            </a:r>
            <a:r>
              <a:rPr lang="pt-BR" altLang="pt-BR" sz="1800" dirty="0">
                <a:latin typeface="Calibri" panose="020F0502020204030204" pitchFamily="34" charset="0"/>
              </a:rPr>
              <a:t>.</a:t>
            </a:r>
            <a:endParaRPr lang="pt-BR" altLang="pt-BR" sz="1800" dirty="0"/>
          </a:p>
        </p:txBody>
      </p:sp>
    </p:spTree>
    <p:extLst>
      <p:ext uri="{BB962C8B-B14F-4D97-AF65-F5344CB8AC3E}">
        <p14:creationId xmlns:p14="http://schemas.microsoft.com/office/powerpoint/2010/main" val="1730483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6">
            <a:extLst>
              <a:ext uri="{FF2B5EF4-FFF2-40B4-BE49-F238E27FC236}">
                <a16:creationId xmlns:a16="http://schemas.microsoft.com/office/drawing/2014/main" id="{2BB3212C-9151-4219-BF7A-02008D7ADDE0}"/>
              </a:ext>
            </a:extLst>
          </p:cNvPr>
          <p:cNvSpPr txBox="1">
            <a:spLocks noChangeArrowheads="1"/>
          </p:cNvSpPr>
          <p:nvPr/>
        </p:nvSpPr>
        <p:spPr bwMode="auto">
          <a:xfrm>
            <a:off x="4157664" y="654051"/>
            <a:ext cx="3876675"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pt-BR" sz="2400" b="1">
                <a:solidFill>
                  <a:schemeClr val="accent2"/>
                </a:solidFill>
                <a:cs typeface="Arial" panose="020B0604020202020204" pitchFamily="34" charset="0"/>
              </a:rPr>
              <a:t>Breakdown Voltage  (B</a:t>
            </a:r>
            <a:r>
              <a:rPr lang="en-US" altLang="pt-BR" sz="2400" b="1" baseline="-25000">
                <a:solidFill>
                  <a:schemeClr val="accent2"/>
                </a:solidFill>
                <a:cs typeface="Arial" panose="020B0604020202020204" pitchFamily="34" charset="0"/>
              </a:rPr>
              <a:t>V</a:t>
            </a:r>
            <a:r>
              <a:rPr lang="en-US" altLang="pt-BR" sz="2400" b="1">
                <a:solidFill>
                  <a:schemeClr val="accent2"/>
                </a:solidFill>
                <a:cs typeface="Arial" panose="020B0604020202020204" pitchFamily="34" charset="0"/>
              </a:rPr>
              <a:t>)</a:t>
            </a:r>
          </a:p>
        </p:txBody>
      </p:sp>
      <p:sp>
        <p:nvSpPr>
          <p:cNvPr id="3" name="Rectangle 2">
            <a:extLst>
              <a:ext uri="{FF2B5EF4-FFF2-40B4-BE49-F238E27FC236}">
                <a16:creationId xmlns:a16="http://schemas.microsoft.com/office/drawing/2014/main" id="{7D9DA261-60FB-41A2-859B-27D31C0CB329}"/>
              </a:ext>
            </a:extLst>
          </p:cNvPr>
          <p:cNvSpPr/>
          <p:nvPr/>
        </p:nvSpPr>
        <p:spPr>
          <a:xfrm>
            <a:off x="4271010" y="2165668"/>
            <a:ext cx="381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latin typeface="Calibri" panose="020F0502020204030204" pitchFamily="34" charset="0"/>
            </a:endParaRPr>
          </a:p>
        </p:txBody>
      </p:sp>
      <p:sp>
        <p:nvSpPr>
          <p:cNvPr id="63492" name="TextBox 3">
            <a:extLst>
              <a:ext uri="{FF2B5EF4-FFF2-40B4-BE49-F238E27FC236}">
                <a16:creationId xmlns:a16="http://schemas.microsoft.com/office/drawing/2014/main" id="{7DEED7CC-C65C-4EA2-BE1B-480EB0A0BC22}"/>
              </a:ext>
            </a:extLst>
          </p:cNvPr>
          <p:cNvSpPr txBox="1">
            <a:spLocks noChangeArrowheads="1"/>
          </p:cNvSpPr>
          <p:nvPr/>
        </p:nvSpPr>
        <p:spPr bwMode="auto">
          <a:xfrm>
            <a:off x="4698049" y="2035811"/>
            <a:ext cx="7375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800" dirty="0" err="1">
                <a:latin typeface="Calibri" panose="020F0502020204030204" pitchFamily="34" charset="0"/>
              </a:rPr>
              <a:t>GaAs</a:t>
            </a:r>
            <a:r>
              <a:rPr lang="pt-BR" altLang="pt-BR" sz="1800" dirty="0">
                <a:latin typeface="Calibri" panose="020F0502020204030204" pitchFamily="34" charset="0"/>
              </a:rPr>
              <a:t> </a:t>
            </a:r>
            <a:r>
              <a:rPr lang="pt-BR" altLang="pt-BR" sz="1800" dirty="0" err="1">
                <a:latin typeface="Calibri" panose="020F0502020204030204" pitchFamily="34" charset="0"/>
              </a:rPr>
              <a:t>typically</a:t>
            </a:r>
            <a:r>
              <a:rPr lang="pt-BR" altLang="pt-BR" sz="1800" dirty="0">
                <a:latin typeface="Calibri" panose="020F0502020204030204" pitchFamily="34" charset="0"/>
              </a:rPr>
              <a:t> </a:t>
            </a:r>
            <a:r>
              <a:rPr lang="pt-BR" altLang="pt-BR" sz="1800" dirty="0" err="1">
                <a:latin typeface="Calibri" panose="020F0502020204030204" pitchFamily="34" charset="0"/>
              </a:rPr>
              <a:t>has</a:t>
            </a:r>
            <a:r>
              <a:rPr lang="pt-BR" altLang="pt-BR" sz="1800" dirty="0">
                <a:latin typeface="Calibri" panose="020F0502020204030204" pitchFamily="34" charset="0"/>
              </a:rPr>
              <a:t> </a:t>
            </a:r>
            <a:r>
              <a:rPr lang="pt-BR" altLang="pt-BR" sz="1800" dirty="0" err="1">
                <a:latin typeface="Calibri" panose="020F0502020204030204" pitchFamily="34" charset="0"/>
              </a:rPr>
              <a:t>maximum</a:t>
            </a:r>
            <a:r>
              <a:rPr lang="pt-BR" altLang="pt-BR" sz="1800" dirty="0">
                <a:latin typeface="Calibri" panose="020F0502020204030204" pitchFamily="34" charset="0"/>
              </a:rPr>
              <a:t> B</a:t>
            </a:r>
            <a:r>
              <a:rPr lang="pt-BR" altLang="pt-BR" sz="1800" baseline="-25000" dirty="0">
                <a:latin typeface="Calibri" panose="020F0502020204030204" pitchFamily="34" charset="0"/>
              </a:rPr>
              <a:t>V</a:t>
            </a:r>
            <a:r>
              <a:rPr lang="pt-BR" altLang="pt-BR" sz="1800" dirty="0">
                <a:latin typeface="Calibri" panose="020F0502020204030204" pitchFamily="34" charset="0"/>
              </a:rPr>
              <a:t> </a:t>
            </a:r>
            <a:r>
              <a:rPr lang="pt-BR" altLang="pt-BR" sz="1800" dirty="0" err="1">
                <a:latin typeface="Calibri" panose="020F0502020204030204" pitchFamily="34" charset="0"/>
              </a:rPr>
              <a:t>levels</a:t>
            </a:r>
            <a:r>
              <a:rPr lang="pt-BR" altLang="pt-BR" sz="1800" dirty="0">
                <a:latin typeface="Calibri" panose="020F0502020204030204" pitchFamily="34" charset="0"/>
              </a:rPr>
              <a:t> </a:t>
            </a:r>
            <a:r>
              <a:rPr lang="pt-BR" altLang="pt-BR" sz="1800" dirty="0" err="1">
                <a:latin typeface="Calibri" panose="020F0502020204030204" pitchFamily="34" charset="0"/>
              </a:rPr>
              <a:t>that</a:t>
            </a:r>
            <a:r>
              <a:rPr lang="pt-BR" altLang="pt-BR" sz="1800" dirty="0">
                <a:latin typeface="Calibri" panose="020F0502020204030204" pitchFamily="34" charset="0"/>
              </a:rPr>
              <a:t> </a:t>
            </a:r>
            <a:r>
              <a:rPr lang="pt-BR" altLang="pt-BR" sz="1800" dirty="0" err="1">
                <a:latin typeface="Calibri" panose="020F0502020204030204" pitchFamily="34" charset="0"/>
              </a:rPr>
              <a:t>exceed</a:t>
            </a:r>
            <a:r>
              <a:rPr lang="pt-BR" altLang="pt-BR" sz="1800" dirty="0">
                <a:latin typeface="Calibri" panose="020F0502020204030204" pitchFamily="34" charset="0"/>
              </a:rPr>
              <a:t> </a:t>
            </a:r>
            <a:r>
              <a:rPr lang="pt-BR" altLang="pt-BR" sz="1800" dirty="0" err="1">
                <a:latin typeface="Calibri" panose="020F0502020204030204" pitchFamily="34" charset="0"/>
              </a:rPr>
              <a:t>those</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Si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same</a:t>
            </a:r>
            <a:r>
              <a:rPr lang="pt-BR" altLang="pt-BR" sz="1800" dirty="0">
                <a:latin typeface="Calibri" panose="020F0502020204030204" pitchFamily="34" charset="0"/>
              </a:rPr>
              <a:t> </a:t>
            </a:r>
            <a:r>
              <a:rPr lang="pt-BR" altLang="pt-BR" sz="1800" dirty="0" err="1">
                <a:latin typeface="Calibri" panose="020F0502020204030204" pitchFamily="34" charset="0"/>
              </a:rPr>
              <a:t>power</a:t>
            </a:r>
            <a:r>
              <a:rPr lang="pt-BR" altLang="pt-BR" sz="1800" dirty="0">
                <a:latin typeface="Calibri" panose="020F0502020204030204" pitchFamily="34" charset="0"/>
              </a:rPr>
              <a:t> </a:t>
            </a:r>
            <a:r>
              <a:rPr lang="pt-BR" altLang="pt-BR" sz="1800" dirty="0" err="1">
                <a:latin typeface="Calibri" panose="020F0502020204030204" pitchFamily="34" charset="0"/>
              </a:rPr>
              <a:t>level</a:t>
            </a:r>
            <a:r>
              <a:rPr lang="pt-BR" altLang="pt-BR" sz="1800" dirty="0">
                <a:latin typeface="Calibri" panose="020F0502020204030204" pitchFamily="34" charset="0"/>
              </a:rPr>
              <a:t> </a:t>
            </a:r>
            <a:r>
              <a:rPr lang="pt-BR" altLang="pt-BR" sz="1800" dirty="0" err="1">
                <a:latin typeface="Calibri" panose="020F0502020204030204" pitchFamily="34" charset="0"/>
              </a:rPr>
              <a:t>by</a:t>
            </a:r>
            <a:r>
              <a:rPr lang="pt-BR" altLang="pt-BR" sz="1800" dirty="0">
                <a:latin typeface="Calibri" panose="020F0502020204030204" pitchFamily="34" charset="0"/>
              </a:rPr>
              <a:t> </a:t>
            </a:r>
            <a:r>
              <a:rPr lang="pt-BR" altLang="pt-BR" sz="1800" dirty="0" err="1">
                <a:latin typeface="Calibri" panose="020F0502020204030204" pitchFamily="34" charset="0"/>
              </a:rPr>
              <a:t>about</a:t>
            </a:r>
            <a:r>
              <a:rPr lang="pt-BR" altLang="pt-BR" sz="1800" dirty="0">
                <a:latin typeface="Calibri" panose="020F0502020204030204" pitchFamily="34" charset="0"/>
              </a:rPr>
              <a:t> 10%. Both </a:t>
            </a:r>
            <a:r>
              <a:rPr lang="pt-BR" altLang="pt-BR" sz="1800" dirty="0" err="1">
                <a:latin typeface="Calibri" panose="020F0502020204030204" pitchFamily="34" charset="0"/>
              </a:rPr>
              <a:t>have</a:t>
            </a:r>
            <a:r>
              <a:rPr lang="pt-BR" altLang="pt-BR" sz="1800" dirty="0">
                <a:latin typeface="Calibri" panose="020F0502020204030204" pitchFamily="34" charset="0"/>
              </a:rPr>
              <a:t> 50V &lt; B</a:t>
            </a:r>
            <a:r>
              <a:rPr lang="pt-BR" altLang="pt-BR" sz="1800" baseline="-25000" dirty="0">
                <a:latin typeface="Calibri" panose="020F0502020204030204" pitchFamily="34" charset="0"/>
              </a:rPr>
              <a:t>V</a:t>
            </a:r>
            <a:r>
              <a:rPr lang="pt-BR" altLang="pt-BR" sz="1800" dirty="0">
                <a:latin typeface="Calibri" panose="020F0502020204030204" pitchFamily="34" charset="0"/>
              </a:rPr>
              <a:t> &lt; 1KV.</a:t>
            </a:r>
          </a:p>
        </p:txBody>
      </p:sp>
      <p:sp>
        <p:nvSpPr>
          <p:cNvPr id="8" name="Rectangle 7">
            <a:extLst>
              <a:ext uri="{FF2B5EF4-FFF2-40B4-BE49-F238E27FC236}">
                <a16:creationId xmlns:a16="http://schemas.microsoft.com/office/drawing/2014/main" id="{4D4C62C2-1D4F-4EBA-BBAB-9C7BCD748878}"/>
              </a:ext>
            </a:extLst>
          </p:cNvPr>
          <p:cNvSpPr/>
          <p:nvPr/>
        </p:nvSpPr>
        <p:spPr>
          <a:xfrm>
            <a:off x="4271010" y="2984818"/>
            <a:ext cx="381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latin typeface="Calibri" panose="020F0502020204030204" pitchFamily="34" charset="0"/>
            </a:endParaRPr>
          </a:p>
        </p:txBody>
      </p:sp>
      <p:sp>
        <p:nvSpPr>
          <p:cNvPr id="63494" name="TextBox 8">
            <a:extLst>
              <a:ext uri="{FF2B5EF4-FFF2-40B4-BE49-F238E27FC236}">
                <a16:creationId xmlns:a16="http://schemas.microsoft.com/office/drawing/2014/main" id="{7ECB580A-3A17-4639-ABC4-15554B0BC7F0}"/>
              </a:ext>
            </a:extLst>
          </p:cNvPr>
          <p:cNvSpPr txBox="1">
            <a:spLocks noChangeArrowheads="1"/>
          </p:cNvSpPr>
          <p:nvPr/>
        </p:nvSpPr>
        <p:spPr bwMode="auto">
          <a:xfrm>
            <a:off x="4698049" y="2910206"/>
            <a:ext cx="699484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800" dirty="0" err="1">
                <a:latin typeface="Calibri" panose="020F0502020204030204" pitchFamily="34" charset="0"/>
              </a:rPr>
              <a:t>There</a:t>
            </a:r>
            <a:r>
              <a:rPr lang="pt-BR" altLang="pt-BR" sz="1800" dirty="0">
                <a:latin typeface="Calibri" panose="020F0502020204030204" pitchFamily="34" charset="0"/>
              </a:rPr>
              <a:t> are Si </a:t>
            </a:r>
            <a:r>
              <a:rPr lang="pt-BR" altLang="pt-BR" sz="1800" dirty="0" err="1">
                <a:latin typeface="Calibri" panose="020F0502020204030204" pitchFamily="34" charset="0"/>
              </a:rPr>
              <a:t>power</a:t>
            </a:r>
            <a:r>
              <a:rPr lang="pt-BR" altLang="pt-BR" sz="1800" dirty="0">
                <a:latin typeface="Calibri" panose="020F0502020204030204" pitchFamily="34" charset="0"/>
              </a:rPr>
              <a:t> </a:t>
            </a:r>
            <a:r>
              <a:rPr lang="pt-BR" altLang="pt-BR" sz="1800" dirty="0" err="1">
                <a:latin typeface="Calibri" panose="020F0502020204030204" pitchFamily="34" charset="0"/>
              </a:rPr>
              <a:t>diodes</a:t>
            </a:r>
            <a:r>
              <a:rPr lang="pt-BR" altLang="pt-BR" sz="1800" dirty="0">
                <a:latin typeface="Calibri" panose="020F0502020204030204" pitchFamily="34" charset="0"/>
              </a:rPr>
              <a:t> </a:t>
            </a:r>
            <a:r>
              <a:rPr lang="pt-BR" altLang="pt-BR" sz="1800" dirty="0" err="1">
                <a:latin typeface="Calibri" panose="020F0502020204030204" pitchFamily="34" charset="0"/>
              </a:rPr>
              <a:t>with</a:t>
            </a:r>
            <a:r>
              <a:rPr lang="pt-BR" altLang="pt-BR" sz="1800" dirty="0">
                <a:latin typeface="Calibri" panose="020F0502020204030204" pitchFamily="34" charset="0"/>
              </a:rPr>
              <a:t> </a:t>
            </a:r>
            <a:r>
              <a:rPr lang="pt-BR" altLang="pt-BR" sz="1800" dirty="0" err="1">
                <a:latin typeface="Calibri" panose="020F0502020204030204" pitchFamily="34" charset="0"/>
              </a:rPr>
              <a:t>breakdown</a:t>
            </a:r>
            <a:r>
              <a:rPr lang="pt-BR" altLang="pt-BR" sz="1800" dirty="0">
                <a:latin typeface="Calibri" panose="020F0502020204030204" pitchFamily="34" charset="0"/>
              </a:rPr>
              <a:t> </a:t>
            </a:r>
            <a:r>
              <a:rPr lang="pt-BR" altLang="pt-BR" sz="1800" dirty="0" err="1">
                <a:latin typeface="Calibri" panose="020F0502020204030204" pitchFamily="34" charset="0"/>
              </a:rPr>
              <a:t>voltages</a:t>
            </a:r>
            <a:r>
              <a:rPr lang="pt-BR" altLang="pt-BR" sz="1800" dirty="0">
                <a:latin typeface="Calibri" panose="020F0502020204030204" pitchFamily="34" charset="0"/>
              </a:rPr>
              <a:t> as high as 20KV.</a:t>
            </a:r>
          </a:p>
        </p:txBody>
      </p:sp>
      <p:sp>
        <p:nvSpPr>
          <p:cNvPr id="10" name="Rectangle 9">
            <a:extLst>
              <a:ext uri="{FF2B5EF4-FFF2-40B4-BE49-F238E27FC236}">
                <a16:creationId xmlns:a16="http://schemas.microsoft.com/office/drawing/2014/main" id="{F048EBF2-5CA4-42F6-9C3F-9B232B1E46BA}"/>
              </a:ext>
            </a:extLst>
          </p:cNvPr>
          <p:cNvSpPr/>
          <p:nvPr/>
        </p:nvSpPr>
        <p:spPr>
          <a:xfrm>
            <a:off x="4271010" y="3545205"/>
            <a:ext cx="381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latin typeface="Calibri" panose="020F0502020204030204" pitchFamily="34" charset="0"/>
            </a:endParaRPr>
          </a:p>
        </p:txBody>
      </p:sp>
      <p:sp>
        <p:nvSpPr>
          <p:cNvPr id="63496" name="TextBox 10">
            <a:extLst>
              <a:ext uri="{FF2B5EF4-FFF2-40B4-BE49-F238E27FC236}">
                <a16:creationId xmlns:a16="http://schemas.microsoft.com/office/drawing/2014/main" id="{F8761C79-C417-4F93-AD22-5BD185CA5E2E}"/>
              </a:ext>
            </a:extLst>
          </p:cNvPr>
          <p:cNvSpPr txBox="1">
            <a:spLocks noChangeArrowheads="1"/>
          </p:cNvSpPr>
          <p:nvPr/>
        </p:nvSpPr>
        <p:spPr bwMode="auto">
          <a:xfrm>
            <a:off x="4698049" y="3415348"/>
            <a:ext cx="7375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800">
                <a:latin typeface="Calibri" panose="020F0502020204030204" pitchFamily="34" charset="0"/>
              </a:rPr>
              <a:t>Ge typically has breakdown voltage of less than 100V with maximum around 400V.</a:t>
            </a:r>
          </a:p>
        </p:txBody>
      </p:sp>
      <p:pic>
        <p:nvPicPr>
          <p:cNvPr id="9" name="Imagem 1">
            <a:extLst>
              <a:ext uri="{FF2B5EF4-FFF2-40B4-BE49-F238E27FC236}">
                <a16:creationId xmlns:a16="http://schemas.microsoft.com/office/drawing/2014/main" id="{F6A47D3F-2E57-4836-83AB-331B4C8679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487" y="1321192"/>
            <a:ext cx="3873062" cy="370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29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96BE60-08B1-4A1C-9003-04E92642386A}"/>
              </a:ext>
            </a:extLst>
          </p:cNvPr>
          <p:cNvSpPr/>
          <p:nvPr/>
        </p:nvSpPr>
        <p:spPr>
          <a:xfrm>
            <a:off x="1981200" y="381000"/>
            <a:ext cx="381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1507" name="TextBox 9">
            <a:extLst>
              <a:ext uri="{FF2B5EF4-FFF2-40B4-BE49-F238E27FC236}">
                <a16:creationId xmlns:a16="http://schemas.microsoft.com/office/drawing/2014/main" id="{8C99D7A8-BE53-432E-8A76-4681A1554C96}"/>
              </a:ext>
            </a:extLst>
          </p:cNvPr>
          <p:cNvSpPr txBox="1">
            <a:spLocks noChangeArrowheads="1"/>
          </p:cNvSpPr>
          <p:nvPr/>
        </p:nvSpPr>
        <p:spPr bwMode="auto">
          <a:xfrm>
            <a:off x="2667000" y="304801"/>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b="1">
                <a:solidFill>
                  <a:srgbClr val="FF0000"/>
                </a:solidFill>
                <a:latin typeface="Calibri" panose="020F0502020204030204" pitchFamily="34" charset="0"/>
              </a:rPr>
              <a:t>The first IC was developed by Jack Kilby while working at Texas Instruments in 1958. </a:t>
            </a:r>
          </a:p>
        </p:txBody>
      </p:sp>
      <p:pic>
        <p:nvPicPr>
          <p:cNvPr id="21508" name="Picture 2">
            <a:extLst>
              <a:ext uri="{FF2B5EF4-FFF2-40B4-BE49-F238E27FC236}">
                <a16:creationId xmlns:a16="http://schemas.microsoft.com/office/drawing/2014/main" id="{F4D9F97E-0951-4298-B673-A5645CCB6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657350"/>
            <a:ext cx="2543175"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3">
            <a:extLst>
              <a:ext uri="{FF2B5EF4-FFF2-40B4-BE49-F238E27FC236}">
                <a16:creationId xmlns:a16="http://schemas.microsoft.com/office/drawing/2014/main" id="{34AB790F-A4FF-4BD0-BD65-9ED0D9EE3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914401"/>
            <a:ext cx="5105400" cy="207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0" name="Picture 6">
            <a:extLst>
              <a:ext uri="{FF2B5EF4-FFF2-40B4-BE49-F238E27FC236}">
                <a16:creationId xmlns:a16="http://schemas.microsoft.com/office/drawing/2014/main" id="{47F05537-DE3D-4F6B-B3EE-176224485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238" y="3238501"/>
            <a:ext cx="27622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1" name="Picture 7">
            <a:extLst>
              <a:ext uri="{FF2B5EF4-FFF2-40B4-BE49-F238E27FC236}">
                <a16:creationId xmlns:a16="http://schemas.microsoft.com/office/drawing/2014/main" id="{2F629D65-AA5C-4014-965D-99233D9F5D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1" y="5243513"/>
            <a:ext cx="5140325" cy="90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2" name="Picture 8">
            <a:extLst>
              <a:ext uri="{FF2B5EF4-FFF2-40B4-BE49-F238E27FC236}">
                <a16:creationId xmlns:a16="http://schemas.microsoft.com/office/drawing/2014/main" id="{FF73F475-0622-4DC1-9CCA-FC06BEFC10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2075" y="5033964"/>
            <a:ext cx="1670050" cy="30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577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4">
            <a:extLst>
              <a:ext uri="{FF2B5EF4-FFF2-40B4-BE49-F238E27FC236}">
                <a16:creationId xmlns:a16="http://schemas.microsoft.com/office/drawing/2014/main" id="{9FA85BB7-EB32-4C23-B6EE-6461CF1CB8A2}"/>
              </a:ext>
            </a:extLst>
          </p:cNvPr>
          <p:cNvGrpSpPr>
            <a:grpSpLocks/>
          </p:cNvGrpSpPr>
          <p:nvPr/>
        </p:nvGrpSpPr>
        <p:grpSpPr bwMode="auto">
          <a:xfrm>
            <a:off x="1524000" y="-76200"/>
            <a:ext cx="9144000" cy="1484313"/>
            <a:chOff x="0" y="144"/>
            <a:chExt cx="5760" cy="935"/>
          </a:xfrm>
        </p:grpSpPr>
        <p:sp>
          <p:nvSpPr>
            <p:cNvPr id="16389" name="Rectangle 5">
              <a:extLst>
                <a:ext uri="{FF2B5EF4-FFF2-40B4-BE49-F238E27FC236}">
                  <a16:creationId xmlns:a16="http://schemas.microsoft.com/office/drawing/2014/main" id="{58423DF6-4610-4CF7-B042-6A3B9D74F56F}"/>
                </a:ext>
              </a:extLst>
            </p:cNvPr>
            <p:cNvSpPr>
              <a:spLocks noChangeArrowheads="1"/>
            </p:cNvSpPr>
            <p:nvPr/>
          </p:nvSpPr>
          <p:spPr bwMode="auto">
            <a:xfrm>
              <a:off x="144" y="144"/>
              <a:ext cx="561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pt-BR" sz="1800">
                <a:solidFill>
                  <a:srgbClr val="5F5F5F"/>
                </a:solidFill>
                <a:latin typeface="Arial" panose="020B0604020202020204" pitchFamily="34" charset="0"/>
              </a:endParaRPr>
            </a:p>
          </p:txBody>
        </p:sp>
        <p:sp>
          <p:nvSpPr>
            <p:cNvPr id="16390" name="Text Box 6">
              <a:extLst>
                <a:ext uri="{FF2B5EF4-FFF2-40B4-BE49-F238E27FC236}">
                  <a16:creationId xmlns:a16="http://schemas.microsoft.com/office/drawing/2014/main" id="{5285F6F8-169A-4C7D-9A0F-17D55A9A60D8}"/>
                </a:ext>
              </a:extLst>
            </p:cNvPr>
            <p:cNvSpPr txBox="1">
              <a:spLocks noChangeArrowheads="1"/>
            </p:cNvSpPr>
            <p:nvPr/>
          </p:nvSpPr>
          <p:spPr bwMode="auto">
            <a:xfrm>
              <a:off x="0" y="672"/>
              <a:ext cx="57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3600" b="1">
                  <a:latin typeface="Arial" panose="020B0604020202020204" pitchFamily="34" charset="0"/>
                  <a:cs typeface="Arial" panose="020B0604020202020204" pitchFamily="34" charset="0"/>
                </a:rPr>
                <a:t>Diode Symbol and Packaging</a:t>
              </a:r>
              <a:endParaRPr lang="en-US" altLang="pt-BR" sz="1800">
                <a:latin typeface="Arial" panose="020B0604020202020204" pitchFamily="34" charset="0"/>
                <a:cs typeface="Arial" panose="020B0604020202020204" pitchFamily="34" charset="0"/>
              </a:endParaRPr>
            </a:p>
          </p:txBody>
        </p:sp>
      </p:grpSp>
      <p:sp>
        <p:nvSpPr>
          <p:cNvPr id="16387" name="Text Box 10">
            <a:extLst>
              <a:ext uri="{FF2B5EF4-FFF2-40B4-BE49-F238E27FC236}">
                <a16:creationId xmlns:a16="http://schemas.microsoft.com/office/drawing/2014/main" id="{6E271461-BCE6-4CB0-994F-68935D609D4D}"/>
              </a:ext>
            </a:extLst>
          </p:cNvPr>
          <p:cNvSpPr txBox="1">
            <a:spLocks noChangeArrowheads="1"/>
          </p:cNvSpPr>
          <p:nvPr/>
        </p:nvSpPr>
        <p:spPr bwMode="auto">
          <a:xfrm>
            <a:off x="3459164" y="4267201"/>
            <a:ext cx="527208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50000"/>
              </a:lnSpc>
              <a:spcBef>
                <a:spcPct val="50000"/>
              </a:spcBef>
            </a:pPr>
            <a:r>
              <a:rPr lang="en-US" altLang="en-US" sz="2800" b="1">
                <a:solidFill>
                  <a:srgbClr val="FF0000"/>
                </a:solidFill>
                <a:latin typeface="Arial" panose="020B0604020202020204" pitchFamily="34" charset="0"/>
                <a:cs typeface="Arial" panose="020B0604020202020204" pitchFamily="34" charset="0"/>
              </a:rPr>
              <a:t>The anode is abbreviated A</a:t>
            </a:r>
            <a:br>
              <a:rPr lang="en-US" altLang="en-US" sz="2800" b="1">
                <a:solidFill>
                  <a:srgbClr val="FF0000"/>
                </a:solidFill>
                <a:latin typeface="Arial" panose="020B0604020202020204" pitchFamily="34" charset="0"/>
                <a:cs typeface="Arial" panose="020B0604020202020204" pitchFamily="34" charset="0"/>
              </a:rPr>
            </a:br>
            <a:r>
              <a:rPr lang="en-US" altLang="en-US" sz="2800" b="1">
                <a:solidFill>
                  <a:srgbClr val="FF0000"/>
                </a:solidFill>
                <a:latin typeface="Arial" panose="020B0604020202020204" pitchFamily="34" charset="0"/>
                <a:cs typeface="Arial" panose="020B0604020202020204" pitchFamily="34" charset="0"/>
              </a:rPr>
              <a:t>The cathode is abbreviated K  </a:t>
            </a:r>
          </a:p>
        </p:txBody>
      </p:sp>
      <p:pic>
        <p:nvPicPr>
          <p:cNvPr id="16388" name="Picture 7" descr="fg01_03800.jpg">
            <a:extLst>
              <a:ext uri="{FF2B5EF4-FFF2-40B4-BE49-F238E27FC236}">
                <a16:creationId xmlns:a16="http://schemas.microsoft.com/office/drawing/2014/main" id="{D3362CCB-A1D1-45B5-9C65-B09115CEEB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2163764"/>
            <a:ext cx="8362950" cy="19208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a:extLst>
              <a:ext uri="{FF2B5EF4-FFF2-40B4-BE49-F238E27FC236}">
                <a16:creationId xmlns:a16="http://schemas.microsoft.com/office/drawing/2014/main" id="{1133C927-02D7-4C96-A8B0-A233A2CE27CF}"/>
              </a:ext>
            </a:extLst>
          </p:cNvPr>
          <p:cNvSpPr txBox="1">
            <a:spLocks noChangeArrowheads="1"/>
          </p:cNvSpPr>
          <p:nvPr/>
        </p:nvSpPr>
        <p:spPr bwMode="auto">
          <a:xfrm>
            <a:off x="4543425" y="339726"/>
            <a:ext cx="2833688"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b="1">
                <a:latin typeface="Arial" panose="020B0604020202020204" pitchFamily="34" charset="0"/>
                <a:cs typeface="Arial" panose="020B0604020202020204" pitchFamily="34" charset="0"/>
              </a:rPr>
              <a:t>Types of Diodes</a:t>
            </a:r>
            <a:endParaRPr lang="en-US" altLang="pt-BR">
              <a:latin typeface="Arial" panose="020B0604020202020204" pitchFamily="34" charset="0"/>
              <a:cs typeface="Arial" panose="020B0604020202020204" pitchFamily="34" charset="0"/>
            </a:endParaRPr>
          </a:p>
        </p:txBody>
      </p:sp>
      <p:pic>
        <p:nvPicPr>
          <p:cNvPr id="17411" name="Imagem 1">
            <a:extLst>
              <a:ext uri="{FF2B5EF4-FFF2-40B4-BE49-F238E27FC236}">
                <a16:creationId xmlns:a16="http://schemas.microsoft.com/office/drawing/2014/main" id="{D78BB4F6-460E-4A79-A629-3FB59388B1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9413" y="1295401"/>
            <a:ext cx="88963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2">
            <a:extLst>
              <a:ext uri="{FF2B5EF4-FFF2-40B4-BE49-F238E27FC236}">
                <a16:creationId xmlns:a16="http://schemas.microsoft.com/office/drawing/2014/main" id="{67F780A3-2CFE-4AD2-8321-EE8869E9038A}"/>
              </a:ext>
            </a:extLst>
          </p:cNvPr>
          <p:cNvSpPr txBox="1">
            <a:spLocks noChangeArrowheads="1"/>
          </p:cNvSpPr>
          <p:nvPr/>
        </p:nvSpPr>
        <p:spPr bwMode="auto">
          <a:xfrm>
            <a:off x="3949700" y="1484313"/>
            <a:ext cx="4292600" cy="1016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6000" b="1">
                <a:latin typeface="Calibri" panose="020F0502020204030204" pitchFamily="34" charset="0"/>
                <a:cs typeface="Calibri" panose="020F0502020204030204" pitchFamily="34" charset="0"/>
              </a:rPr>
              <a:t>Applications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ixaDeTexto 15">
            <a:extLst>
              <a:ext uri="{FF2B5EF4-FFF2-40B4-BE49-F238E27FC236}">
                <a16:creationId xmlns:a16="http://schemas.microsoft.com/office/drawing/2014/main" id="{AA3E24A9-B0A5-4C70-8DAB-5E872953C6D9}"/>
              </a:ext>
            </a:extLst>
          </p:cNvPr>
          <p:cNvSpPr txBox="1">
            <a:spLocks noChangeArrowheads="1"/>
          </p:cNvSpPr>
          <p:nvPr/>
        </p:nvSpPr>
        <p:spPr bwMode="auto">
          <a:xfrm>
            <a:off x="4656138" y="333376"/>
            <a:ext cx="3198812"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b="1">
                <a:latin typeface="Calibri" panose="020F0502020204030204" pitchFamily="34" charset="0"/>
                <a:cs typeface="Calibri" panose="020F0502020204030204" pitchFamily="34" charset="0"/>
              </a:rPr>
              <a:t>Retificador de ½ onda</a:t>
            </a:r>
          </a:p>
        </p:txBody>
      </p:sp>
      <p:pic>
        <p:nvPicPr>
          <p:cNvPr id="19459" name="Imagem 2">
            <a:extLst>
              <a:ext uri="{FF2B5EF4-FFF2-40B4-BE49-F238E27FC236}">
                <a16:creationId xmlns:a16="http://schemas.microsoft.com/office/drawing/2014/main" id="{AB6F6157-8479-46E8-8E23-774152A99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513" y="1009650"/>
            <a:ext cx="2970212"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agem 3">
            <a:extLst>
              <a:ext uri="{FF2B5EF4-FFF2-40B4-BE49-F238E27FC236}">
                <a16:creationId xmlns:a16="http://schemas.microsoft.com/office/drawing/2014/main" id="{5EC0B23A-A5EA-42E1-B032-A92320D70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700" y="2863851"/>
            <a:ext cx="275113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magem 4">
            <a:extLst>
              <a:ext uri="{FF2B5EF4-FFF2-40B4-BE49-F238E27FC236}">
                <a16:creationId xmlns:a16="http://schemas.microsoft.com/office/drawing/2014/main" id="{B531CB3E-CD26-41AE-87F4-CD518824B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488" y="4508501"/>
            <a:ext cx="37655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magem 5">
            <a:extLst>
              <a:ext uri="{FF2B5EF4-FFF2-40B4-BE49-F238E27FC236}">
                <a16:creationId xmlns:a16="http://schemas.microsoft.com/office/drawing/2014/main" id="{35129C1D-C0EC-40BE-B10D-BCF1E7DD09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014" y="1341439"/>
            <a:ext cx="2332037"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magem 6">
            <a:extLst>
              <a:ext uri="{FF2B5EF4-FFF2-40B4-BE49-F238E27FC236}">
                <a16:creationId xmlns:a16="http://schemas.microsoft.com/office/drawing/2014/main" id="{EBD1852E-B639-4B5E-864E-CD9852EFFF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0288" y="3213101"/>
            <a:ext cx="34861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ta: para a Direita 7">
            <a:extLst>
              <a:ext uri="{FF2B5EF4-FFF2-40B4-BE49-F238E27FC236}">
                <a16:creationId xmlns:a16="http://schemas.microsoft.com/office/drawing/2014/main" id="{44A9FF01-7D52-405E-A24F-B01CCCEEF213}"/>
              </a:ext>
            </a:extLst>
          </p:cNvPr>
          <p:cNvSpPr/>
          <p:nvPr/>
        </p:nvSpPr>
        <p:spPr>
          <a:xfrm>
            <a:off x="5951539" y="3213101"/>
            <a:ext cx="720725" cy="72072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ixaDeTexto 15">
            <a:extLst>
              <a:ext uri="{FF2B5EF4-FFF2-40B4-BE49-F238E27FC236}">
                <a16:creationId xmlns:a16="http://schemas.microsoft.com/office/drawing/2014/main" id="{02EBA960-3480-46DE-91AC-D32D8A887CDB}"/>
              </a:ext>
            </a:extLst>
          </p:cNvPr>
          <p:cNvSpPr txBox="1">
            <a:spLocks noChangeArrowheads="1"/>
          </p:cNvSpPr>
          <p:nvPr/>
        </p:nvSpPr>
        <p:spPr bwMode="auto">
          <a:xfrm>
            <a:off x="4816476" y="549276"/>
            <a:ext cx="3198813"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b="1">
                <a:latin typeface="Calibri" panose="020F0502020204030204" pitchFamily="34" charset="0"/>
                <a:cs typeface="Calibri" panose="020F0502020204030204" pitchFamily="34" charset="0"/>
              </a:rPr>
              <a:t>Carregador de Bateria</a:t>
            </a:r>
          </a:p>
        </p:txBody>
      </p:sp>
      <p:pic>
        <p:nvPicPr>
          <p:cNvPr id="20483" name="Imagem 1">
            <a:extLst>
              <a:ext uri="{FF2B5EF4-FFF2-40B4-BE49-F238E27FC236}">
                <a16:creationId xmlns:a16="http://schemas.microsoft.com/office/drawing/2014/main" id="{35EEEB84-5168-426C-889C-95DB39446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1" y="1906589"/>
            <a:ext cx="3152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Imagem 2">
            <a:extLst>
              <a:ext uri="{FF2B5EF4-FFF2-40B4-BE49-F238E27FC236}">
                <a16:creationId xmlns:a16="http://schemas.microsoft.com/office/drawing/2014/main" id="{B1A830A6-D6FF-4158-9115-31A75D4D8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6" y="1824039"/>
            <a:ext cx="38195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ixaDeTexto 15">
            <a:extLst>
              <a:ext uri="{FF2B5EF4-FFF2-40B4-BE49-F238E27FC236}">
                <a16:creationId xmlns:a16="http://schemas.microsoft.com/office/drawing/2014/main" id="{84CD7636-C9BB-45C0-AC1A-2F4282F77CFD}"/>
              </a:ext>
            </a:extLst>
          </p:cNvPr>
          <p:cNvSpPr txBox="1">
            <a:spLocks noChangeArrowheads="1"/>
          </p:cNvSpPr>
          <p:nvPr/>
        </p:nvSpPr>
        <p:spPr bwMode="auto">
          <a:xfrm>
            <a:off x="2806831" y="677506"/>
            <a:ext cx="1641475" cy="4619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b="1">
                <a:latin typeface="Calibri" panose="020F0502020204030204" pitchFamily="34" charset="0"/>
                <a:cs typeface="Calibri" panose="020F0502020204030204" pitchFamily="34" charset="0"/>
              </a:rPr>
              <a:t>Porta OR</a:t>
            </a:r>
          </a:p>
        </p:txBody>
      </p:sp>
      <p:sp>
        <p:nvSpPr>
          <p:cNvPr id="21507" name="CaixaDeTexto 4">
            <a:extLst>
              <a:ext uri="{FF2B5EF4-FFF2-40B4-BE49-F238E27FC236}">
                <a16:creationId xmlns:a16="http://schemas.microsoft.com/office/drawing/2014/main" id="{5E43D85F-6C70-4595-9BB9-E00117562ECE}"/>
              </a:ext>
            </a:extLst>
          </p:cNvPr>
          <p:cNvSpPr txBox="1">
            <a:spLocks noChangeArrowheads="1"/>
          </p:cNvSpPr>
          <p:nvPr/>
        </p:nvSpPr>
        <p:spPr bwMode="auto">
          <a:xfrm>
            <a:off x="8363242" y="729981"/>
            <a:ext cx="1641475" cy="4619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b="1">
                <a:latin typeface="Calibri" panose="020F0502020204030204" pitchFamily="34" charset="0"/>
                <a:cs typeface="Calibri" panose="020F0502020204030204" pitchFamily="34" charset="0"/>
              </a:rPr>
              <a:t>Porta AND</a:t>
            </a:r>
          </a:p>
        </p:txBody>
      </p:sp>
      <p:pic>
        <p:nvPicPr>
          <p:cNvPr id="4" name="Imagem 3">
            <a:extLst>
              <a:ext uri="{FF2B5EF4-FFF2-40B4-BE49-F238E27FC236}">
                <a16:creationId xmlns:a16="http://schemas.microsoft.com/office/drawing/2014/main" id="{69B71AEA-7315-4ECB-A599-9D81B7B9E236}"/>
              </a:ext>
            </a:extLst>
          </p:cNvPr>
          <p:cNvPicPr>
            <a:picLocks noChangeAspect="1"/>
          </p:cNvPicPr>
          <p:nvPr/>
        </p:nvPicPr>
        <p:blipFill>
          <a:blip r:embed="rId2"/>
          <a:stretch>
            <a:fillRect/>
          </a:stretch>
        </p:blipFill>
        <p:spPr>
          <a:xfrm>
            <a:off x="2052114" y="1422866"/>
            <a:ext cx="1704975" cy="838200"/>
          </a:xfrm>
          <a:prstGeom prst="rect">
            <a:avLst/>
          </a:prstGeom>
        </p:spPr>
      </p:pic>
      <p:pic>
        <p:nvPicPr>
          <p:cNvPr id="5" name="Imagem 4">
            <a:extLst>
              <a:ext uri="{FF2B5EF4-FFF2-40B4-BE49-F238E27FC236}">
                <a16:creationId xmlns:a16="http://schemas.microsoft.com/office/drawing/2014/main" id="{2BB126B8-5C47-407D-9041-C355040788C2}"/>
              </a:ext>
            </a:extLst>
          </p:cNvPr>
          <p:cNvPicPr>
            <a:picLocks noChangeAspect="1"/>
          </p:cNvPicPr>
          <p:nvPr/>
        </p:nvPicPr>
        <p:blipFill>
          <a:blip r:embed="rId3"/>
          <a:stretch>
            <a:fillRect/>
          </a:stretch>
        </p:blipFill>
        <p:spPr>
          <a:xfrm>
            <a:off x="3236709" y="2261066"/>
            <a:ext cx="733425" cy="1285875"/>
          </a:xfrm>
          <a:prstGeom prst="rect">
            <a:avLst/>
          </a:prstGeom>
        </p:spPr>
      </p:pic>
      <p:graphicFrame>
        <p:nvGraphicFramePr>
          <p:cNvPr id="8" name="Tabela 8">
            <a:extLst>
              <a:ext uri="{FF2B5EF4-FFF2-40B4-BE49-F238E27FC236}">
                <a16:creationId xmlns:a16="http://schemas.microsoft.com/office/drawing/2014/main" id="{48EB6E06-F772-40BF-800F-5D430FD5EEBB}"/>
              </a:ext>
            </a:extLst>
          </p:cNvPr>
          <p:cNvGraphicFramePr>
            <a:graphicFrameLocks noGrp="1"/>
          </p:cNvGraphicFramePr>
          <p:nvPr/>
        </p:nvGraphicFramePr>
        <p:xfrm>
          <a:off x="1320459" y="4027183"/>
          <a:ext cx="3375125" cy="1828800"/>
        </p:xfrm>
        <a:graphic>
          <a:graphicData uri="http://schemas.openxmlformats.org/drawingml/2006/table">
            <a:tbl>
              <a:tblPr firstRow="1" bandRow="1">
                <a:tableStyleId>{5C22544A-7EE6-4342-B048-85BDC9FD1C3A}</a:tableStyleId>
              </a:tblPr>
              <a:tblGrid>
                <a:gridCol w="900373">
                  <a:extLst>
                    <a:ext uri="{9D8B030D-6E8A-4147-A177-3AD203B41FA5}">
                      <a16:colId xmlns:a16="http://schemas.microsoft.com/office/drawing/2014/main" val="3381384651"/>
                    </a:ext>
                  </a:extLst>
                </a:gridCol>
                <a:gridCol w="922789">
                  <a:extLst>
                    <a:ext uri="{9D8B030D-6E8A-4147-A177-3AD203B41FA5}">
                      <a16:colId xmlns:a16="http://schemas.microsoft.com/office/drawing/2014/main" val="2756045293"/>
                    </a:ext>
                  </a:extLst>
                </a:gridCol>
                <a:gridCol w="1551963">
                  <a:extLst>
                    <a:ext uri="{9D8B030D-6E8A-4147-A177-3AD203B41FA5}">
                      <a16:colId xmlns:a16="http://schemas.microsoft.com/office/drawing/2014/main" val="1961087443"/>
                    </a:ext>
                  </a:extLst>
                </a:gridCol>
              </a:tblGrid>
              <a:tr h="334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kern="1200" dirty="0" err="1">
                          <a:solidFill>
                            <a:schemeClr val="lt1"/>
                          </a:solidFill>
                          <a:effectLst/>
                          <a:latin typeface="+mn-lt"/>
                          <a:ea typeface="+mn-ea"/>
                          <a:cs typeface="+mn-cs"/>
                        </a:rPr>
                        <a:t>v</a:t>
                      </a:r>
                      <a:r>
                        <a:rPr lang="pt-BR" sz="1800" b="1" kern="1200" baseline="-25000" dirty="0" err="1">
                          <a:solidFill>
                            <a:schemeClr val="lt1"/>
                          </a:solidFill>
                          <a:effectLst/>
                          <a:latin typeface="+mn-lt"/>
                          <a:ea typeface="+mn-ea"/>
                          <a:cs typeface="+mn-cs"/>
                        </a:rPr>
                        <a:t>A</a:t>
                      </a:r>
                      <a:r>
                        <a:rPr lang="pt-BR" sz="1800" b="1" kern="1200" baseline="-25000" dirty="0">
                          <a:solidFill>
                            <a:schemeClr val="lt1"/>
                          </a:solidFill>
                          <a:effectLst/>
                          <a:latin typeface="+mn-lt"/>
                          <a:ea typeface="+mn-ea"/>
                          <a:cs typeface="+mn-cs"/>
                        </a:rPr>
                        <a:t> </a:t>
                      </a:r>
                      <a:r>
                        <a:rPr lang="pt-BR" sz="1800" b="1" kern="1200" baseline="0" dirty="0">
                          <a:solidFill>
                            <a:schemeClr val="lt1"/>
                          </a:solidFill>
                          <a:effectLst/>
                          <a:latin typeface="+mn-lt"/>
                          <a:ea typeface="+mn-ea"/>
                          <a:cs typeface="+mn-cs"/>
                        </a:rPr>
                        <a:t> (V)</a:t>
                      </a:r>
                      <a:endParaRPr lang="pt-B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kern="1200" dirty="0" err="1">
                          <a:solidFill>
                            <a:schemeClr val="lt1"/>
                          </a:solidFill>
                          <a:effectLst/>
                          <a:latin typeface="+mn-lt"/>
                          <a:ea typeface="+mn-ea"/>
                          <a:cs typeface="+mn-cs"/>
                        </a:rPr>
                        <a:t>v</a:t>
                      </a:r>
                      <a:r>
                        <a:rPr lang="pt-BR" sz="1800" b="1" kern="1200" baseline="-25000" dirty="0" err="1">
                          <a:solidFill>
                            <a:schemeClr val="lt1"/>
                          </a:solidFill>
                          <a:effectLst/>
                          <a:latin typeface="+mn-lt"/>
                          <a:ea typeface="+mn-ea"/>
                          <a:cs typeface="+mn-cs"/>
                        </a:rPr>
                        <a:t>B</a:t>
                      </a:r>
                      <a:r>
                        <a:rPr lang="pt-BR" sz="1800" b="1" kern="1200" baseline="-25000" dirty="0">
                          <a:solidFill>
                            <a:schemeClr val="lt1"/>
                          </a:solidFill>
                          <a:effectLst/>
                          <a:latin typeface="+mn-lt"/>
                          <a:ea typeface="+mn-ea"/>
                          <a:cs typeface="+mn-cs"/>
                        </a:rPr>
                        <a:t> </a:t>
                      </a:r>
                      <a:r>
                        <a:rPr lang="pt-BR" sz="1800" b="1" kern="1200" baseline="30000" dirty="0">
                          <a:solidFill>
                            <a:schemeClr val="lt1"/>
                          </a:solidFill>
                          <a:effectLst/>
                          <a:latin typeface="+mn-lt"/>
                          <a:ea typeface="+mn-ea"/>
                          <a:cs typeface="+mn-cs"/>
                        </a:rPr>
                        <a:t> </a:t>
                      </a:r>
                      <a:r>
                        <a:rPr lang="pt-BR" sz="1800" b="1" kern="1200" baseline="0" dirty="0">
                          <a:solidFill>
                            <a:schemeClr val="lt1"/>
                          </a:solidFill>
                          <a:effectLst/>
                          <a:latin typeface="+mn-lt"/>
                          <a:ea typeface="+mn-ea"/>
                          <a:cs typeface="+mn-cs"/>
                        </a:rPr>
                        <a:t>(V)</a:t>
                      </a:r>
                      <a:endParaRPr lang="pt-B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kern="1200" dirty="0" err="1">
                          <a:solidFill>
                            <a:schemeClr val="lt1"/>
                          </a:solidFill>
                          <a:effectLst/>
                          <a:latin typeface="+mn-lt"/>
                          <a:ea typeface="+mn-ea"/>
                          <a:cs typeface="+mn-cs"/>
                        </a:rPr>
                        <a:t>v</a:t>
                      </a:r>
                      <a:r>
                        <a:rPr lang="pt-BR" sz="1800" b="1" kern="1200" baseline="-25000" dirty="0" err="1">
                          <a:solidFill>
                            <a:schemeClr val="lt1"/>
                          </a:solidFill>
                          <a:effectLst/>
                          <a:latin typeface="+mn-lt"/>
                          <a:ea typeface="+mn-ea"/>
                          <a:cs typeface="+mn-cs"/>
                        </a:rPr>
                        <a:t>O</a:t>
                      </a:r>
                      <a:r>
                        <a:rPr lang="pt-BR" sz="1800" b="1" kern="1200" baseline="30000" dirty="0">
                          <a:solidFill>
                            <a:schemeClr val="lt1"/>
                          </a:solidFill>
                          <a:effectLst/>
                          <a:latin typeface="+mn-lt"/>
                          <a:ea typeface="+mn-ea"/>
                          <a:cs typeface="+mn-cs"/>
                        </a:rPr>
                        <a:t> </a:t>
                      </a:r>
                      <a:r>
                        <a:rPr lang="pt-BR" sz="1800" b="1" kern="1200" baseline="0" dirty="0">
                          <a:solidFill>
                            <a:schemeClr val="lt1"/>
                          </a:solidFill>
                          <a:effectLst/>
                          <a:latin typeface="+mn-lt"/>
                          <a:ea typeface="+mn-ea"/>
                          <a:cs typeface="+mn-cs"/>
                        </a:rPr>
                        <a:t>(V)</a:t>
                      </a:r>
                      <a:endParaRPr lang="pt-BR" dirty="0"/>
                    </a:p>
                  </a:txBody>
                  <a:tcPr/>
                </a:tc>
                <a:extLst>
                  <a:ext uri="{0D108BD9-81ED-4DB2-BD59-A6C34878D82A}">
                    <a16:rowId xmlns:a16="http://schemas.microsoft.com/office/drawing/2014/main" val="3801417386"/>
                  </a:ext>
                </a:extLst>
              </a:tr>
              <a:tr h="334505">
                <a:tc>
                  <a:txBody>
                    <a:bodyPr/>
                    <a:lstStyle/>
                    <a:p>
                      <a:pPr algn="ctr"/>
                      <a:r>
                        <a:rPr lang="pt-BR" dirty="0"/>
                        <a:t>0</a:t>
                      </a:r>
                    </a:p>
                  </a:txBody>
                  <a:tcPr/>
                </a:tc>
                <a:tc>
                  <a:txBody>
                    <a:bodyPr/>
                    <a:lstStyle/>
                    <a:p>
                      <a:pPr algn="ctr"/>
                      <a:r>
                        <a:rPr lang="pt-BR" dirty="0"/>
                        <a:t>0</a:t>
                      </a:r>
                    </a:p>
                  </a:txBody>
                  <a:tcPr/>
                </a:tc>
                <a:tc>
                  <a:txBody>
                    <a:bodyPr/>
                    <a:lstStyle/>
                    <a:p>
                      <a:pPr algn="ctr"/>
                      <a:r>
                        <a:rPr lang="pt-BR" dirty="0"/>
                        <a:t>0 (baixo)</a:t>
                      </a:r>
                    </a:p>
                  </a:txBody>
                  <a:tcPr/>
                </a:tc>
                <a:extLst>
                  <a:ext uri="{0D108BD9-81ED-4DB2-BD59-A6C34878D82A}">
                    <a16:rowId xmlns:a16="http://schemas.microsoft.com/office/drawing/2014/main" val="1121790346"/>
                  </a:ext>
                </a:extLst>
              </a:tr>
              <a:tr h="334505">
                <a:tc>
                  <a:txBody>
                    <a:bodyPr/>
                    <a:lstStyle/>
                    <a:p>
                      <a:pPr algn="ctr"/>
                      <a:r>
                        <a:rPr lang="pt-BR" dirty="0"/>
                        <a:t>0</a:t>
                      </a:r>
                    </a:p>
                  </a:txBody>
                  <a:tcPr/>
                </a:tc>
                <a:tc>
                  <a:txBody>
                    <a:bodyPr/>
                    <a:lstStyle/>
                    <a:p>
                      <a:pPr algn="ctr"/>
                      <a:r>
                        <a:rPr lang="pt-BR" dirty="0"/>
                        <a:t>5</a:t>
                      </a:r>
                    </a:p>
                  </a:txBody>
                  <a:tcPr/>
                </a:tc>
                <a:tc>
                  <a:txBody>
                    <a:bodyPr/>
                    <a:lstStyle/>
                    <a:p>
                      <a:pPr algn="ctr"/>
                      <a:r>
                        <a:rPr lang="pt-BR" dirty="0"/>
                        <a:t>1 (~4,3V)</a:t>
                      </a:r>
                    </a:p>
                  </a:txBody>
                  <a:tcPr/>
                </a:tc>
                <a:extLst>
                  <a:ext uri="{0D108BD9-81ED-4DB2-BD59-A6C34878D82A}">
                    <a16:rowId xmlns:a16="http://schemas.microsoft.com/office/drawing/2014/main" val="2880147033"/>
                  </a:ext>
                </a:extLst>
              </a:tr>
              <a:tr h="334505">
                <a:tc>
                  <a:txBody>
                    <a:bodyPr/>
                    <a:lstStyle/>
                    <a:p>
                      <a:pPr algn="ctr"/>
                      <a:r>
                        <a:rPr lang="pt-BR" dirty="0"/>
                        <a:t>5</a:t>
                      </a:r>
                    </a:p>
                  </a:txBody>
                  <a:tcPr/>
                </a:tc>
                <a:tc>
                  <a:txBody>
                    <a:bodyPr/>
                    <a:lstStyle/>
                    <a:p>
                      <a:pPr algn="ctr"/>
                      <a:r>
                        <a:rPr lang="pt-BR" dirty="0"/>
                        <a:t>0</a:t>
                      </a:r>
                    </a:p>
                  </a:txBody>
                  <a:tcPr/>
                </a:tc>
                <a:tc>
                  <a:txBody>
                    <a:bodyPr/>
                    <a:lstStyle/>
                    <a:p>
                      <a:pPr algn="ctr"/>
                      <a:r>
                        <a:rPr lang="pt-BR" dirty="0"/>
                        <a:t>1 (~4,3V)</a:t>
                      </a:r>
                    </a:p>
                  </a:txBody>
                  <a:tcPr/>
                </a:tc>
                <a:extLst>
                  <a:ext uri="{0D108BD9-81ED-4DB2-BD59-A6C34878D82A}">
                    <a16:rowId xmlns:a16="http://schemas.microsoft.com/office/drawing/2014/main" val="1833204818"/>
                  </a:ext>
                </a:extLst>
              </a:tr>
              <a:tr h="334505">
                <a:tc>
                  <a:txBody>
                    <a:bodyPr/>
                    <a:lstStyle/>
                    <a:p>
                      <a:pPr algn="ctr"/>
                      <a:r>
                        <a:rPr lang="pt-BR" dirty="0"/>
                        <a:t>5</a:t>
                      </a:r>
                    </a:p>
                  </a:txBody>
                  <a:tcPr/>
                </a:tc>
                <a:tc>
                  <a:txBody>
                    <a:bodyPr/>
                    <a:lstStyle/>
                    <a:p>
                      <a:pPr algn="ctr"/>
                      <a:r>
                        <a:rPr lang="pt-BR" dirty="0"/>
                        <a:t>5</a:t>
                      </a:r>
                    </a:p>
                  </a:txBody>
                  <a:tcPr/>
                </a:tc>
                <a:tc>
                  <a:txBody>
                    <a:bodyPr/>
                    <a:lstStyle/>
                    <a:p>
                      <a:pPr algn="ctr"/>
                      <a:r>
                        <a:rPr lang="pt-BR" dirty="0"/>
                        <a:t>1 (~4,3V)</a:t>
                      </a:r>
                    </a:p>
                  </a:txBody>
                  <a:tcPr/>
                </a:tc>
                <a:extLst>
                  <a:ext uri="{0D108BD9-81ED-4DB2-BD59-A6C34878D82A}">
                    <a16:rowId xmlns:a16="http://schemas.microsoft.com/office/drawing/2014/main" val="3078586361"/>
                  </a:ext>
                </a:extLst>
              </a:tr>
            </a:tbl>
          </a:graphicData>
        </a:graphic>
      </p:graphicFrame>
      <p:sp>
        <p:nvSpPr>
          <p:cNvPr id="11" name="CaixaDeTexto 10">
            <a:extLst>
              <a:ext uri="{FF2B5EF4-FFF2-40B4-BE49-F238E27FC236}">
                <a16:creationId xmlns:a16="http://schemas.microsoft.com/office/drawing/2014/main" id="{FA92B1A6-A066-49DA-A5BE-819C248D4E9B}"/>
              </a:ext>
            </a:extLst>
          </p:cNvPr>
          <p:cNvSpPr txBox="1"/>
          <p:nvPr/>
        </p:nvSpPr>
        <p:spPr>
          <a:xfrm>
            <a:off x="3961745" y="1867302"/>
            <a:ext cx="486561" cy="369332"/>
          </a:xfrm>
          <a:prstGeom prst="rect">
            <a:avLst/>
          </a:prstGeom>
          <a:noFill/>
          <a:ln>
            <a:solidFill>
              <a:schemeClr val="bg1"/>
            </a:solidFill>
          </a:ln>
        </p:spPr>
        <p:txBody>
          <a:bodyPr wrap="square" rtlCol="0">
            <a:spAutoFit/>
          </a:bodyPr>
          <a:lstStyle/>
          <a:p>
            <a:pPr algn="ctr"/>
            <a:r>
              <a:rPr lang="pt-BR" b="1" dirty="0" err="1"/>
              <a:t>v</a:t>
            </a:r>
            <a:r>
              <a:rPr lang="pt-BR" b="1" baseline="-25000" dirty="0" err="1"/>
              <a:t>o</a:t>
            </a:r>
            <a:endParaRPr lang="pt-BR" b="1" dirty="0"/>
          </a:p>
        </p:txBody>
      </p:sp>
      <p:pic>
        <p:nvPicPr>
          <p:cNvPr id="12" name="Imagem 11">
            <a:extLst>
              <a:ext uri="{FF2B5EF4-FFF2-40B4-BE49-F238E27FC236}">
                <a16:creationId xmlns:a16="http://schemas.microsoft.com/office/drawing/2014/main" id="{C46F6D2C-DECE-488C-85AD-A54F6799E3EB}"/>
              </a:ext>
            </a:extLst>
          </p:cNvPr>
          <p:cNvPicPr>
            <a:picLocks noChangeAspect="1"/>
          </p:cNvPicPr>
          <p:nvPr/>
        </p:nvPicPr>
        <p:blipFill>
          <a:blip r:embed="rId4"/>
          <a:stretch>
            <a:fillRect/>
          </a:stretch>
        </p:blipFill>
        <p:spPr>
          <a:xfrm>
            <a:off x="7701662" y="1346666"/>
            <a:ext cx="2124075" cy="2200275"/>
          </a:xfrm>
          <a:prstGeom prst="rect">
            <a:avLst/>
          </a:prstGeom>
        </p:spPr>
      </p:pic>
      <p:pic>
        <p:nvPicPr>
          <p:cNvPr id="14" name="Imagem 13">
            <a:extLst>
              <a:ext uri="{FF2B5EF4-FFF2-40B4-BE49-F238E27FC236}">
                <a16:creationId xmlns:a16="http://schemas.microsoft.com/office/drawing/2014/main" id="{2BD9D2B2-067A-442D-98E3-8626B9CBA902}"/>
              </a:ext>
            </a:extLst>
          </p:cNvPr>
          <p:cNvPicPr>
            <a:picLocks noChangeAspect="1"/>
          </p:cNvPicPr>
          <p:nvPr/>
        </p:nvPicPr>
        <p:blipFill>
          <a:blip r:embed="rId5"/>
          <a:stretch>
            <a:fillRect/>
          </a:stretch>
        </p:blipFill>
        <p:spPr>
          <a:xfrm>
            <a:off x="3465396" y="1808410"/>
            <a:ext cx="628650" cy="428625"/>
          </a:xfrm>
          <a:prstGeom prst="rect">
            <a:avLst/>
          </a:prstGeom>
        </p:spPr>
      </p:pic>
      <p:sp>
        <p:nvSpPr>
          <p:cNvPr id="21" name="CaixaDeTexto 20">
            <a:extLst>
              <a:ext uri="{FF2B5EF4-FFF2-40B4-BE49-F238E27FC236}">
                <a16:creationId xmlns:a16="http://schemas.microsoft.com/office/drawing/2014/main" id="{399AD9E3-DB9E-4C7B-848A-0B52AC1E8772}"/>
              </a:ext>
            </a:extLst>
          </p:cNvPr>
          <p:cNvSpPr txBox="1"/>
          <p:nvPr/>
        </p:nvSpPr>
        <p:spPr>
          <a:xfrm>
            <a:off x="9242527" y="3301792"/>
            <a:ext cx="486561" cy="369332"/>
          </a:xfrm>
          <a:prstGeom prst="rect">
            <a:avLst/>
          </a:prstGeom>
          <a:noFill/>
          <a:ln>
            <a:solidFill>
              <a:schemeClr val="bg1"/>
            </a:solidFill>
          </a:ln>
        </p:spPr>
        <p:txBody>
          <a:bodyPr wrap="square" rtlCol="0">
            <a:spAutoFit/>
          </a:bodyPr>
          <a:lstStyle/>
          <a:p>
            <a:pPr algn="ctr"/>
            <a:r>
              <a:rPr lang="pt-BR" b="1" dirty="0" err="1"/>
              <a:t>v</a:t>
            </a:r>
            <a:r>
              <a:rPr lang="pt-BR" b="1" baseline="-25000" dirty="0" err="1"/>
              <a:t>o</a:t>
            </a:r>
            <a:endParaRPr lang="pt-BR" b="1" dirty="0"/>
          </a:p>
        </p:txBody>
      </p:sp>
      <p:graphicFrame>
        <p:nvGraphicFramePr>
          <p:cNvPr id="22" name="Tabela 8">
            <a:extLst>
              <a:ext uri="{FF2B5EF4-FFF2-40B4-BE49-F238E27FC236}">
                <a16:creationId xmlns:a16="http://schemas.microsoft.com/office/drawing/2014/main" id="{96963092-4E01-46F9-A472-D828C58D0152}"/>
              </a:ext>
            </a:extLst>
          </p:cNvPr>
          <p:cNvGraphicFramePr>
            <a:graphicFrameLocks noGrp="1"/>
          </p:cNvGraphicFramePr>
          <p:nvPr/>
        </p:nvGraphicFramePr>
        <p:xfrm>
          <a:off x="7496416" y="4027183"/>
          <a:ext cx="3375125" cy="1828800"/>
        </p:xfrm>
        <a:graphic>
          <a:graphicData uri="http://schemas.openxmlformats.org/drawingml/2006/table">
            <a:tbl>
              <a:tblPr firstRow="1" bandRow="1">
                <a:tableStyleId>{5C22544A-7EE6-4342-B048-85BDC9FD1C3A}</a:tableStyleId>
              </a:tblPr>
              <a:tblGrid>
                <a:gridCol w="900373">
                  <a:extLst>
                    <a:ext uri="{9D8B030D-6E8A-4147-A177-3AD203B41FA5}">
                      <a16:colId xmlns:a16="http://schemas.microsoft.com/office/drawing/2014/main" val="3381384651"/>
                    </a:ext>
                  </a:extLst>
                </a:gridCol>
                <a:gridCol w="922789">
                  <a:extLst>
                    <a:ext uri="{9D8B030D-6E8A-4147-A177-3AD203B41FA5}">
                      <a16:colId xmlns:a16="http://schemas.microsoft.com/office/drawing/2014/main" val="2756045293"/>
                    </a:ext>
                  </a:extLst>
                </a:gridCol>
                <a:gridCol w="1551963">
                  <a:extLst>
                    <a:ext uri="{9D8B030D-6E8A-4147-A177-3AD203B41FA5}">
                      <a16:colId xmlns:a16="http://schemas.microsoft.com/office/drawing/2014/main" val="1961087443"/>
                    </a:ext>
                  </a:extLst>
                </a:gridCol>
              </a:tblGrid>
              <a:tr h="334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kern="1200" dirty="0" err="1">
                          <a:solidFill>
                            <a:schemeClr val="lt1"/>
                          </a:solidFill>
                          <a:effectLst/>
                          <a:latin typeface="+mn-lt"/>
                          <a:ea typeface="+mn-ea"/>
                          <a:cs typeface="+mn-cs"/>
                        </a:rPr>
                        <a:t>v</a:t>
                      </a:r>
                      <a:r>
                        <a:rPr lang="pt-BR" sz="1800" b="1" kern="1200" baseline="-25000" dirty="0" err="1">
                          <a:solidFill>
                            <a:schemeClr val="lt1"/>
                          </a:solidFill>
                          <a:effectLst/>
                          <a:latin typeface="+mn-lt"/>
                          <a:ea typeface="+mn-ea"/>
                          <a:cs typeface="+mn-cs"/>
                        </a:rPr>
                        <a:t>A</a:t>
                      </a:r>
                      <a:r>
                        <a:rPr lang="pt-BR" sz="1800" b="1" kern="1200" baseline="-25000" dirty="0">
                          <a:solidFill>
                            <a:schemeClr val="lt1"/>
                          </a:solidFill>
                          <a:effectLst/>
                          <a:latin typeface="+mn-lt"/>
                          <a:ea typeface="+mn-ea"/>
                          <a:cs typeface="+mn-cs"/>
                        </a:rPr>
                        <a:t> </a:t>
                      </a:r>
                      <a:r>
                        <a:rPr lang="pt-BR" sz="1800" b="1" kern="1200" baseline="0" dirty="0">
                          <a:solidFill>
                            <a:schemeClr val="lt1"/>
                          </a:solidFill>
                          <a:effectLst/>
                          <a:latin typeface="+mn-lt"/>
                          <a:ea typeface="+mn-ea"/>
                          <a:cs typeface="+mn-cs"/>
                        </a:rPr>
                        <a:t> (V)</a:t>
                      </a:r>
                      <a:endParaRPr lang="pt-B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kern="1200" dirty="0" err="1">
                          <a:solidFill>
                            <a:schemeClr val="lt1"/>
                          </a:solidFill>
                          <a:effectLst/>
                          <a:latin typeface="+mn-lt"/>
                          <a:ea typeface="+mn-ea"/>
                          <a:cs typeface="+mn-cs"/>
                        </a:rPr>
                        <a:t>v</a:t>
                      </a:r>
                      <a:r>
                        <a:rPr lang="pt-BR" sz="1800" b="1" kern="1200" baseline="-25000" dirty="0" err="1">
                          <a:solidFill>
                            <a:schemeClr val="lt1"/>
                          </a:solidFill>
                          <a:effectLst/>
                          <a:latin typeface="+mn-lt"/>
                          <a:ea typeface="+mn-ea"/>
                          <a:cs typeface="+mn-cs"/>
                        </a:rPr>
                        <a:t>B</a:t>
                      </a:r>
                      <a:r>
                        <a:rPr lang="pt-BR" sz="1800" b="1" kern="1200" baseline="-25000" dirty="0">
                          <a:solidFill>
                            <a:schemeClr val="lt1"/>
                          </a:solidFill>
                          <a:effectLst/>
                          <a:latin typeface="+mn-lt"/>
                          <a:ea typeface="+mn-ea"/>
                          <a:cs typeface="+mn-cs"/>
                        </a:rPr>
                        <a:t> </a:t>
                      </a:r>
                      <a:r>
                        <a:rPr lang="pt-BR" sz="1800" b="1" kern="1200" baseline="30000" dirty="0">
                          <a:solidFill>
                            <a:schemeClr val="lt1"/>
                          </a:solidFill>
                          <a:effectLst/>
                          <a:latin typeface="+mn-lt"/>
                          <a:ea typeface="+mn-ea"/>
                          <a:cs typeface="+mn-cs"/>
                        </a:rPr>
                        <a:t> </a:t>
                      </a:r>
                      <a:r>
                        <a:rPr lang="pt-BR" sz="1800" b="1" kern="1200" baseline="0" dirty="0">
                          <a:solidFill>
                            <a:schemeClr val="lt1"/>
                          </a:solidFill>
                          <a:effectLst/>
                          <a:latin typeface="+mn-lt"/>
                          <a:ea typeface="+mn-ea"/>
                          <a:cs typeface="+mn-cs"/>
                        </a:rPr>
                        <a:t>(V)</a:t>
                      </a:r>
                      <a:endParaRPr lang="pt-B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kern="1200" dirty="0" err="1">
                          <a:solidFill>
                            <a:schemeClr val="lt1"/>
                          </a:solidFill>
                          <a:effectLst/>
                          <a:latin typeface="+mn-lt"/>
                          <a:ea typeface="+mn-ea"/>
                          <a:cs typeface="+mn-cs"/>
                        </a:rPr>
                        <a:t>v</a:t>
                      </a:r>
                      <a:r>
                        <a:rPr lang="pt-BR" sz="1800" b="1" kern="1200" baseline="-25000" dirty="0" err="1">
                          <a:solidFill>
                            <a:schemeClr val="lt1"/>
                          </a:solidFill>
                          <a:effectLst/>
                          <a:latin typeface="+mn-lt"/>
                          <a:ea typeface="+mn-ea"/>
                          <a:cs typeface="+mn-cs"/>
                        </a:rPr>
                        <a:t>O</a:t>
                      </a:r>
                      <a:r>
                        <a:rPr lang="pt-BR" sz="1800" b="1" kern="1200" baseline="30000" dirty="0">
                          <a:solidFill>
                            <a:schemeClr val="lt1"/>
                          </a:solidFill>
                          <a:effectLst/>
                          <a:latin typeface="+mn-lt"/>
                          <a:ea typeface="+mn-ea"/>
                          <a:cs typeface="+mn-cs"/>
                        </a:rPr>
                        <a:t> </a:t>
                      </a:r>
                      <a:r>
                        <a:rPr lang="pt-BR" sz="1800" b="1" kern="1200" baseline="0" dirty="0">
                          <a:solidFill>
                            <a:schemeClr val="lt1"/>
                          </a:solidFill>
                          <a:effectLst/>
                          <a:latin typeface="+mn-lt"/>
                          <a:ea typeface="+mn-ea"/>
                          <a:cs typeface="+mn-cs"/>
                        </a:rPr>
                        <a:t>(V)</a:t>
                      </a:r>
                      <a:endParaRPr lang="pt-BR" dirty="0"/>
                    </a:p>
                  </a:txBody>
                  <a:tcPr/>
                </a:tc>
                <a:extLst>
                  <a:ext uri="{0D108BD9-81ED-4DB2-BD59-A6C34878D82A}">
                    <a16:rowId xmlns:a16="http://schemas.microsoft.com/office/drawing/2014/main" val="3801417386"/>
                  </a:ext>
                </a:extLst>
              </a:tr>
              <a:tr h="334505">
                <a:tc>
                  <a:txBody>
                    <a:bodyPr/>
                    <a:lstStyle/>
                    <a:p>
                      <a:pPr algn="ctr"/>
                      <a:r>
                        <a:rPr lang="pt-BR" dirty="0"/>
                        <a:t>0</a:t>
                      </a:r>
                    </a:p>
                  </a:txBody>
                  <a:tcPr/>
                </a:tc>
                <a:tc>
                  <a:txBody>
                    <a:bodyPr/>
                    <a:lstStyle/>
                    <a:p>
                      <a:pPr algn="ctr"/>
                      <a:r>
                        <a:rPr lang="pt-BR" dirty="0"/>
                        <a:t>0</a:t>
                      </a:r>
                    </a:p>
                  </a:txBody>
                  <a:tcPr/>
                </a:tc>
                <a:tc>
                  <a:txBody>
                    <a:bodyPr/>
                    <a:lstStyle/>
                    <a:p>
                      <a:pPr algn="ctr"/>
                      <a:r>
                        <a:rPr lang="pt-BR" dirty="0"/>
                        <a:t>0 (0,7 V)</a:t>
                      </a:r>
                    </a:p>
                  </a:txBody>
                  <a:tcPr/>
                </a:tc>
                <a:extLst>
                  <a:ext uri="{0D108BD9-81ED-4DB2-BD59-A6C34878D82A}">
                    <a16:rowId xmlns:a16="http://schemas.microsoft.com/office/drawing/2014/main" val="1121790346"/>
                  </a:ext>
                </a:extLst>
              </a:tr>
              <a:tr h="334505">
                <a:tc>
                  <a:txBody>
                    <a:bodyPr/>
                    <a:lstStyle/>
                    <a:p>
                      <a:pPr algn="ctr"/>
                      <a:r>
                        <a:rPr lang="pt-BR" dirty="0"/>
                        <a:t>0</a:t>
                      </a:r>
                    </a:p>
                  </a:txBody>
                  <a:tcPr/>
                </a:tc>
                <a:tc>
                  <a:txBody>
                    <a:bodyPr/>
                    <a:lstStyle/>
                    <a:p>
                      <a:pPr algn="ctr"/>
                      <a:r>
                        <a:rPr lang="pt-BR" dirty="0"/>
                        <a:t>5</a:t>
                      </a:r>
                    </a:p>
                  </a:txBody>
                  <a:tcPr/>
                </a:tc>
                <a:tc>
                  <a:txBody>
                    <a:bodyPr/>
                    <a:lstStyle/>
                    <a:p>
                      <a:pPr algn="ctr"/>
                      <a:r>
                        <a:rPr lang="pt-BR" dirty="0"/>
                        <a:t>0 (0,7 V)</a:t>
                      </a:r>
                    </a:p>
                  </a:txBody>
                  <a:tcPr/>
                </a:tc>
                <a:extLst>
                  <a:ext uri="{0D108BD9-81ED-4DB2-BD59-A6C34878D82A}">
                    <a16:rowId xmlns:a16="http://schemas.microsoft.com/office/drawing/2014/main" val="2880147033"/>
                  </a:ext>
                </a:extLst>
              </a:tr>
              <a:tr h="334505">
                <a:tc>
                  <a:txBody>
                    <a:bodyPr/>
                    <a:lstStyle/>
                    <a:p>
                      <a:pPr algn="ctr"/>
                      <a:r>
                        <a:rPr lang="pt-BR" dirty="0"/>
                        <a:t>5</a:t>
                      </a:r>
                    </a:p>
                  </a:txBody>
                  <a:tcPr/>
                </a:tc>
                <a:tc>
                  <a:txBody>
                    <a:bodyPr/>
                    <a:lstStyle/>
                    <a:p>
                      <a:pPr algn="ctr"/>
                      <a:r>
                        <a:rPr lang="pt-BR" dirty="0"/>
                        <a:t>0</a:t>
                      </a:r>
                    </a:p>
                  </a:txBody>
                  <a:tcPr/>
                </a:tc>
                <a:tc>
                  <a:txBody>
                    <a:bodyPr/>
                    <a:lstStyle/>
                    <a:p>
                      <a:pPr algn="ctr"/>
                      <a:r>
                        <a:rPr lang="pt-BR" dirty="0"/>
                        <a:t>0 (0,7 V)</a:t>
                      </a:r>
                    </a:p>
                  </a:txBody>
                  <a:tcPr/>
                </a:tc>
                <a:extLst>
                  <a:ext uri="{0D108BD9-81ED-4DB2-BD59-A6C34878D82A}">
                    <a16:rowId xmlns:a16="http://schemas.microsoft.com/office/drawing/2014/main" val="1833204818"/>
                  </a:ext>
                </a:extLst>
              </a:tr>
              <a:tr h="334505">
                <a:tc>
                  <a:txBody>
                    <a:bodyPr/>
                    <a:lstStyle/>
                    <a:p>
                      <a:pPr algn="ctr"/>
                      <a:r>
                        <a:rPr lang="pt-BR" dirty="0"/>
                        <a:t>5</a:t>
                      </a:r>
                    </a:p>
                  </a:txBody>
                  <a:tcPr/>
                </a:tc>
                <a:tc>
                  <a:txBody>
                    <a:bodyPr/>
                    <a:lstStyle/>
                    <a:p>
                      <a:pPr algn="ctr"/>
                      <a:r>
                        <a:rPr lang="pt-BR" dirty="0"/>
                        <a:t>5</a:t>
                      </a:r>
                    </a:p>
                  </a:txBody>
                  <a:tcPr/>
                </a:tc>
                <a:tc>
                  <a:txBody>
                    <a:bodyPr/>
                    <a:lstStyle/>
                    <a:p>
                      <a:pPr algn="ctr"/>
                      <a:r>
                        <a:rPr lang="pt-BR" dirty="0"/>
                        <a:t>1 (5V)</a:t>
                      </a:r>
                    </a:p>
                  </a:txBody>
                  <a:tcPr/>
                </a:tc>
                <a:extLst>
                  <a:ext uri="{0D108BD9-81ED-4DB2-BD59-A6C34878D82A}">
                    <a16:rowId xmlns:a16="http://schemas.microsoft.com/office/drawing/2014/main" val="3078586361"/>
                  </a:ext>
                </a:extLst>
              </a:tr>
            </a:tbl>
          </a:graphicData>
        </a:graphic>
      </p:graphicFrame>
      <p:cxnSp>
        <p:nvCxnSpPr>
          <p:cNvPr id="16" name="Conector reto 15">
            <a:extLst>
              <a:ext uri="{FF2B5EF4-FFF2-40B4-BE49-F238E27FC236}">
                <a16:creationId xmlns:a16="http://schemas.microsoft.com/office/drawing/2014/main" id="{C961FBF6-B46D-4CEB-944C-EF9200F4461A}"/>
              </a:ext>
            </a:extLst>
          </p:cNvPr>
          <p:cNvCxnSpPr/>
          <p:nvPr/>
        </p:nvCxnSpPr>
        <p:spPr>
          <a:xfrm>
            <a:off x="6165909" y="440830"/>
            <a:ext cx="0" cy="5834135"/>
          </a:xfrm>
          <a:prstGeom prst="line">
            <a:avLst/>
          </a:prstGeom>
          <a:ln w="38100">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m 1">
            <a:extLst>
              <a:ext uri="{FF2B5EF4-FFF2-40B4-BE49-F238E27FC236}">
                <a16:creationId xmlns:a16="http://schemas.microsoft.com/office/drawing/2014/main" id="{26073CB1-922F-437B-A0B9-B81196BD3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1300164"/>
            <a:ext cx="3182937"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Imagem 3">
            <a:extLst>
              <a:ext uri="{FF2B5EF4-FFF2-40B4-BE49-F238E27FC236}">
                <a16:creationId xmlns:a16="http://schemas.microsoft.com/office/drawing/2014/main" id="{85F055A2-EB20-44D6-8DD9-389452DC6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1" y="1125538"/>
            <a:ext cx="4094163"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CaixaDeTexto 2">
            <a:extLst>
              <a:ext uri="{FF2B5EF4-FFF2-40B4-BE49-F238E27FC236}">
                <a16:creationId xmlns:a16="http://schemas.microsoft.com/office/drawing/2014/main" id="{A4BD43FE-46D5-4F4E-A30C-32B86F76D47F}"/>
              </a:ext>
            </a:extLst>
          </p:cNvPr>
          <p:cNvSpPr txBox="1">
            <a:spLocks noChangeArrowheads="1"/>
          </p:cNvSpPr>
          <p:nvPr/>
        </p:nvSpPr>
        <p:spPr bwMode="auto">
          <a:xfrm>
            <a:off x="3444875" y="333375"/>
            <a:ext cx="5302250" cy="5222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2800" b="1">
                <a:latin typeface="Calibri" panose="020F0502020204030204" pitchFamily="34" charset="0"/>
                <a:cs typeface="Calibri" panose="020F0502020204030204" pitchFamily="34" charset="0"/>
              </a:rPr>
              <a:t>Características Corrente - Tensão</a:t>
            </a:r>
          </a:p>
        </p:txBody>
      </p:sp>
      <p:pic>
        <p:nvPicPr>
          <p:cNvPr id="22533" name="Imagem 4">
            <a:extLst>
              <a:ext uri="{FF2B5EF4-FFF2-40B4-BE49-F238E27FC236}">
                <a16:creationId xmlns:a16="http://schemas.microsoft.com/office/drawing/2014/main" id="{1CCD3134-901A-4622-A7C7-EE55732B8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689" y="4367213"/>
            <a:ext cx="31146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CaixaDeTexto 6">
            <a:extLst>
              <a:ext uri="{FF2B5EF4-FFF2-40B4-BE49-F238E27FC236}">
                <a16:creationId xmlns:a16="http://schemas.microsoft.com/office/drawing/2014/main" id="{81F69FB2-7633-4BAA-BB65-C4D548C8F946}"/>
              </a:ext>
            </a:extLst>
          </p:cNvPr>
          <p:cNvSpPr txBox="1">
            <a:spLocks noChangeArrowheads="1"/>
          </p:cNvSpPr>
          <p:nvPr/>
        </p:nvSpPr>
        <p:spPr bwMode="auto">
          <a:xfrm>
            <a:off x="5881689" y="4856164"/>
            <a:ext cx="34559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pt-BR" sz="1800">
                <a:latin typeface="Calibri" panose="020F0502020204030204" pitchFamily="34" charset="0"/>
                <a:cs typeface="Calibri" panose="020F0502020204030204" pitchFamily="34" charset="0"/>
              </a:rPr>
              <a:t>Temperature dependence of the diode forward characteristic. At a constant current, the voltage drop decreases by approximately 2 mV for every 1°C increase in temperature.</a:t>
            </a:r>
            <a:endParaRPr lang="pt-BR" altLang="pt-BR" sz="1800">
              <a:latin typeface="Calibri" panose="020F0502020204030204" pitchFamily="34" charset="0"/>
              <a:cs typeface="Calibri" panose="020F05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2">
            <a:extLst>
              <a:ext uri="{FF2B5EF4-FFF2-40B4-BE49-F238E27FC236}">
                <a16:creationId xmlns:a16="http://schemas.microsoft.com/office/drawing/2014/main" id="{2B06FCAE-D755-46D1-91E7-AA0D1F374B3E}"/>
              </a:ext>
            </a:extLst>
          </p:cNvPr>
          <p:cNvSpPr txBox="1">
            <a:spLocks noChangeArrowheads="1"/>
          </p:cNvSpPr>
          <p:nvPr/>
        </p:nvSpPr>
        <p:spPr bwMode="auto">
          <a:xfrm>
            <a:off x="3444875" y="333375"/>
            <a:ext cx="5302250" cy="5222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2800" b="1">
                <a:latin typeface="Calibri" panose="020F0502020204030204" pitchFamily="34" charset="0"/>
                <a:cs typeface="Calibri" panose="020F0502020204030204" pitchFamily="34" charset="0"/>
              </a:rPr>
              <a:t>Características Corrente - Tensão</a:t>
            </a:r>
          </a:p>
        </p:txBody>
      </p:sp>
      <p:pic>
        <p:nvPicPr>
          <p:cNvPr id="8" name="Imagem 7">
            <a:extLst>
              <a:ext uri="{FF2B5EF4-FFF2-40B4-BE49-F238E27FC236}">
                <a16:creationId xmlns:a16="http://schemas.microsoft.com/office/drawing/2014/main" id="{22F81814-4384-4063-B6A5-E31F355F5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989" y="2354264"/>
            <a:ext cx="125888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a:extLst>
              <a:ext uri="{FF2B5EF4-FFF2-40B4-BE49-F238E27FC236}">
                <a16:creationId xmlns:a16="http://schemas.microsoft.com/office/drawing/2014/main" id="{59643DDB-30BC-4405-8750-D30C8BB4E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14" y="2322513"/>
            <a:ext cx="588327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have Esquerda 9">
            <a:extLst>
              <a:ext uri="{FF2B5EF4-FFF2-40B4-BE49-F238E27FC236}">
                <a16:creationId xmlns:a16="http://schemas.microsoft.com/office/drawing/2014/main" id="{A33E7F59-807C-4632-98CF-1868520CA7E1}"/>
              </a:ext>
            </a:extLst>
          </p:cNvPr>
          <p:cNvSpPr/>
          <p:nvPr/>
        </p:nvSpPr>
        <p:spPr>
          <a:xfrm>
            <a:off x="2233613" y="1485900"/>
            <a:ext cx="247650" cy="1727200"/>
          </a:xfrm>
          <a:prstGeom prst="leftBrace">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dirty="0"/>
          </a:p>
        </p:txBody>
      </p:sp>
      <p:cxnSp>
        <p:nvCxnSpPr>
          <p:cNvPr id="12" name="Conector de Seta Reta 11">
            <a:extLst>
              <a:ext uri="{FF2B5EF4-FFF2-40B4-BE49-F238E27FC236}">
                <a16:creationId xmlns:a16="http://schemas.microsoft.com/office/drawing/2014/main" id="{FE08740F-8BE4-459B-83BA-A510EE86B03F}"/>
              </a:ext>
            </a:extLst>
          </p:cNvPr>
          <p:cNvCxnSpPr/>
          <p:nvPr/>
        </p:nvCxnSpPr>
        <p:spPr>
          <a:xfrm>
            <a:off x="3832225" y="4625975"/>
            <a:ext cx="6477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m 12">
            <a:extLst>
              <a:ext uri="{FF2B5EF4-FFF2-40B4-BE49-F238E27FC236}">
                <a16:creationId xmlns:a16="http://schemas.microsoft.com/office/drawing/2014/main" id="{44A56221-772E-4174-A034-C618DEFE5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826" y="4322763"/>
            <a:ext cx="24796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ângulo: Cantos Arredondados 13">
            <a:extLst>
              <a:ext uri="{FF2B5EF4-FFF2-40B4-BE49-F238E27FC236}">
                <a16:creationId xmlns:a16="http://schemas.microsoft.com/office/drawing/2014/main" id="{54122559-4E72-4895-8192-53B51A90EEAF}"/>
              </a:ext>
            </a:extLst>
          </p:cNvPr>
          <p:cNvSpPr/>
          <p:nvPr/>
        </p:nvSpPr>
        <p:spPr>
          <a:xfrm>
            <a:off x="1703388" y="1425575"/>
            <a:ext cx="360362"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 name="Retângulo: Cantos Arredondados 14">
            <a:extLst>
              <a:ext uri="{FF2B5EF4-FFF2-40B4-BE49-F238E27FC236}">
                <a16:creationId xmlns:a16="http://schemas.microsoft.com/office/drawing/2014/main" id="{DC065624-1A1B-47CC-A4EE-43CA117FFBDC}"/>
              </a:ext>
            </a:extLst>
          </p:cNvPr>
          <p:cNvSpPr/>
          <p:nvPr/>
        </p:nvSpPr>
        <p:spPr>
          <a:xfrm>
            <a:off x="1722438" y="4481514"/>
            <a:ext cx="360362" cy="288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6" name="Imagem 15">
            <a:extLst>
              <a:ext uri="{FF2B5EF4-FFF2-40B4-BE49-F238E27FC236}">
                <a16:creationId xmlns:a16="http://schemas.microsoft.com/office/drawing/2014/main" id="{4F341DBA-BDD9-43FC-9079-D220256C9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4195764"/>
            <a:ext cx="12573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ixaDeTexto 16">
            <a:extLst>
              <a:ext uri="{FF2B5EF4-FFF2-40B4-BE49-F238E27FC236}">
                <a16:creationId xmlns:a16="http://schemas.microsoft.com/office/drawing/2014/main" id="{51BE9210-0B52-4E37-8155-8EC619037197}"/>
              </a:ext>
            </a:extLst>
          </p:cNvPr>
          <p:cNvSpPr txBox="1">
            <a:spLocks noChangeArrowheads="1"/>
          </p:cNvSpPr>
          <p:nvPr/>
        </p:nvSpPr>
        <p:spPr bwMode="auto">
          <a:xfrm>
            <a:off x="2451101" y="5033963"/>
            <a:ext cx="1268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a:latin typeface="Calibri" panose="020F0502020204030204" pitchFamily="34" charset="0"/>
                <a:cs typeface="Calibri" panose="020F0502020204030204" pitchFamily="34" charset="0"/>
              </a:rPr>
              <a:t>at 27</a:t>
            </a:r>
            <a:r>
              <a:rPr lang="pt-BR" altLang="pt-BR" baseline="30000">
                <a:latin typeface="Calibri" panose="020F0502020204030204" pitchFamily="34" charset="0"/>
                <a:cs typeface="Calibri" panose="020F0502020204030204" pitchFamily="34" charset="0"/>
              </a:rPr>
              <a:t>º </a:t>
            </a:r>
            <a:r>
              <a:rPr lang="pt-BR" altLang="pt-BR">
                <a:latin typeface="Calibri" panose="020F0502020204030204" pitchFamily="34" charset="0"/>
                <a:cs typeface="Calibri" panose="020F0502020204030204" pitchFamily="34" charset="0"/>
              </a:rPr>
              <a:t>C </a:t>
            </a:r>
          </a:p>
        </p:txBody>
      </p:sp>
      <p:cxnSp>
        <p:nvCxnSpPr>
          <p:cNvPr id="18" name="Conector de Seta Reta 17">
            <a:extLst>
              <a:ext uri="{FF2B5EF4-FFF2-40B4-BE49-F238E27FC236}">
                <a16:creationId xmlns:a16="http://schemas.microsoft.com/office/drawing/2014/main" id="{CD7D221B-78E2-44AE-9880-C2FFAC0DE2E0}"/>
              </a:ext>
            </a:extLst>
          </p:cNvPr>
          <p:cNvCxnSpPr/>
          <p:nvPr/>
        </p:nvCxnSpPr>
        <p:spPr>
          <a:xfrm>
            <a:off x="3830638" y="5264150"/>
            <a:ext cx="6477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CaixaDeTexto 18">
            <a:extLst>
              <a:ext uri="{FF2B5EF4-FFF2-40B4-BE49-F238E27FC236}">
                <a16:creationId xmlns:a16="http://schemas.microsoft.com/office/drawing/2014/main" id="{C0C22F0D-513C-401F-9F8B-5022F49B2D13}"/>
              </a:ext>
            </a:extLst>
          </p:cNvPr>
          <p:cNvSpPr txBox="1">
            <a:spLocks noChangeArrowheads="1"/>
          </p:cNvSpPr>
          <p:nvPr/>
        </p:nvSpPr>
        <p:spPr bwMode="auto">
          <a:xfrm>
            <a:off x="4656139" y="5056188"/>
            <a:ext cx="2160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i="1">
                <a:latin typeface="Calibri" panose="020F0502020204030204" pitchFamily="34" charset="0"/>
                <a:cs typeface="Calibri" panose="020F0502020204030204" pitchFamily="34" charset="0"/>
              </a:rPr>
              <a:t>V</a:t>
            </a:r>
            <a:r>
              <a:rPr lang="pt-BR" altLang="pt-BR" i="1" baseline="-25000">
                <a:latin typeface="Calibri" panose="020F0502020204030204" pitchFamily="34" charset="0"/>
                <a:cs typeface="Calibri" panose="020F0502020204030204" pitchFamily="34" charset="0"/>
              </a:rPr>
              <a:t>T</a:t>
            </a:r>
            <a:r>
              <a:rPr lang="pt-BR" altLang="pt-BR">
                <a:latin typeface="Calibri" panose="020F0502020204030204" pitchFamily="34" charset="0"/>
                <a:cs typeface="Calibri" panose="020F0502020204030204" pitchFamily="34" charset="0"/>
              </a:rPr>
              <a:t> = 25,875mV</a:t>
            </a:r>
          </a:p>
        </p:txBody>
      </p:sp>
      <p:sp>
        <p:nvSpPr>
          <p:cNvPr id="20" name="CaixaDeTexto 19">
            <a:extLst>
              <a:ext uri="{FF2B5EF4-FFF2-40B4-BE49-F238E27FC236}">
                <a16:creationId xmlns:a16="http://schemas.microsoft.com/office/drawing/2014/main" id="{E5C6819E-48D2-48C8-B579-BAAFF3CF9660}"/>
              </a:ext>
            </a:extLst>
          </p:cNvPr>
          <p:cNvSpPr txBox="1">
            <a:spLocks noRot="1" noChangeAspect="1" noMove="1" noResize="1" noEditPoints="1" noAdjustHandles="1" noChangeArrowheads="1" noChangeShapeType="1" noTextEdit="1"/>
          </p:cNvSpPr>
          <p:nvPr/>
        </p:nvSpPr>
        <p:spPr>
          <a:xfrm>
            <a:off x="2480999" y="1623039"/>
            <a:ext cx="2459263" cy="416845"/>
          </a:xfrm>
          <a:prstGeom prst="rect">
            <a:avLst/>
          </a:prstGeom>
          <a:blipFill>
            <a:blip r:embed="rId5"/>
            <a:stretch>
              <a:fillRect/>
            </a:stretch>
          </a:blipFill>
        </p:spPr>
        <p:txBody>
          <a:bodyPr/>
          <a:lstStyle/>
          <a:p>
            <a:pPr>
              <a:defRPr/>
            </a:pPr>
            <a:r>
              <a:rPr lang="pt-BR">
                <a:noFill/>
              </a:rPr>
              <a:t> </a:t>
            </a:r>
          </a:p>
        </p:txBody>
      </p:sp>
      <p:sp>
        <p:nvSpPr>
          <p:cNvPr id="21" name="CaixaDeTexto 20">
            <a:extLst>
              <a:ext uri="{FF2B5EF4-FFF2-40B4-BE49-F238E27FC236}">
                <a16:creationId xmlns:a16="http://schemas.microsoft.com/office/drawing/2014/main" id="{32F96D9B-5DE5-451E-9A95-C11D22FD7736}"/>
              </a:ext>
            </a:extLst>
          </p:cNvPr>
          <p:cNvSpPr txBox="1">
            <a:spLocks noChangeArrowheads="1"/>
          </p:cNvSpPr>
          <p:nvPr/>
        </p:nvSpPr>
        <p:spPr bwMode="auto">
          <a:xfrm>
            <a:off x="4367214" y="3225801"/>
            <a:ext cx="3730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2000">
                <a:latin typeface="Calibri" panose="020F0502020204030204" pitchFamily="34" charset="0"/>
                <a:cs typeface="Calibri" panose="020F0502020204030204" pitchFamily="34" charset="0"/>
              </a:rPr>
              <a:t>n = 1 - integrated circuits diode</a:t>
            </a:r>
          </a:p>
          <a:p>
            <a:r>
              <a:rPr lang="pt-BR" altLang="pt-BR" sz="2000">
                <a:latin typeface="Calibri" panose="020F0502020204030204" pitchFamily="34" charset="0"/>
                <a:cs typeface="Calibri" panose="020F0502020204030204" pitchFamily="34" charset="0"/>
              </a:rPr>
              <a:t>   n = 2 - discrete diodes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7" grpId="0"/>
      <p:bldP spid="19"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ixaDeTexto 2">
            <a:extLst>
              <a:ext uri="{FF2B5EF4-FFF2-40B4-BE49-F238E27FC236}">
                <a16:creationId xmlns:a16="http://schemas.microsoft.com/office/drawing/2014/main" id="{F2CCE95F-2F8A-4FAC-920A-E32D89E34A9C}"/>
              </a:ext>
            </a:extLst>
          </p:cNvPr>
          <p:cNvSpPr txBox="1">
            <a:spLocks noChangeArrowheads="1"/>
          </p:cNvSpPr>
          <p:nvPr/>
        </p:nvSpPr>
        <p:spPr bwMode="auto">
          <a:xfrm>
            <a:off x="3444875" y="333375"/>
            <a:ext cx="5302250" cy="5222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2800" b="1">
                <a:latin typeface="Calibri" panose="020F0502020204030204" pitchFamily="34" charset="0"/>
                <a:cs typeface="Calibri" panose="020F0502020204030204" pitchFamily="34" charset="0"/>
              </a:rPr>
              <a:t>Características Corrente - Tensão</a:t>
            </a:r>
          </a:p>
        </p:txBody>
      </p:sp>
      <p:sp>
        <p:nvSpPr>
          <p:cNvPr id="14" name="Retângulo: Cantos Arredondados 13">
            <a:extLst>
              <a:ext uri="{FF2B5EF4-FFF2-40B4-BE49-F238E27FC236}">
                <a16:creationId xmlns:a16="http://schemas.microsoft.com/office/drawing/2014/main" id="{54122559-4E72-4895-8192-53B51A90EEAF}"/>
              </a:ext>
            </a:extLst>
          </p:cNvPr>
          <p:cNvSpPr/>
          <p:nvPr/>
        </p:nvSpPr>
        <p:spPr>
          <a:xfrm>
            <a:off x="1703388" y="1425575"/>
            <a:ext cx="360362"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1" name="CaixaDeTexto 20">
            <a:extLst>
              <a:ext uri="{FF2B5EF4-FFF2-40B4-BE49-F238E27FC236}">
                <a16:creationId xmlns:a16="http://schemas.microsoft.com/office/drawing/2014/main" id="{5036E439-2763-4AEB-9BCE-6ED5D6EBF3C8}"/>
              </a:ext>
            </a:extLst>
          </p:cNvPr>
          <p:cNvSpPr txBox="1">
            <a:spLocks noChangeArrowheads="1"/>
          </p:cNvSpPr>
          <p:nvPr/>
        </p:nvSpPr>
        <p:spPr bwMode="auto">
          <a:xfrm>
            <a:off x="2144714" y="2020888"/>
            <a:ext cx="2581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pt-BR" sz="2000">
                <a:latin typeface="Calibri" panose="020F0502020204030204" pitchFamily="34" charset="0"/>
                <a:cs typeface="Calibri" panose="020F0502020204030204" pitchFamily="34" charset="0"/>
              </a:rPr>
              <a:t>Se i &gt;&gt; I</a:t>
            </a:r>
            <a:r>
              <a:rPr lang="pt-BR" altLang="pt-BR" sz="2000" baseline="-25000">
                <a:latin typeface="Calibri" panose="020F0502020204030204" pitchFamily="34" charset="0"/>
                <a:cs typeface="Calibri" panose="020F0502020204030204" pitchFamily="34" charset="0"/>
              </a:rPr>
              <a:t>S </a:t>
            </a:r>
            <a:r>
              <a:rPr lang="pt-BR" altLang="pt-BR" sz="2000">
                <a:latin typeface="Calibri" panose="020F0502020204030204" pitchFamily="34" charset="0"/>
                <a:cs typeface="Calibri" panose="020F0502020204030204" pitchFamily="34" charset="0"/>
              </a:rPr>
              <a:t> e n=1:</a:t>
            </a:r>
          </a:p>
        </p:txBody>
      </p:sp>
      <p:pic>
        <p:nvPicPr>
          <p:cNvPr id="2" name="Imagem 1">
            <a:extLst>
              <a:ext uri="{FF2B5EF4-FFF2-40B4-BE49-F238E27FC236}">
                <a16:creationId xmlns:a16="http://schemas.microsoft.com/office/drawing/2014/main" id="{9875F962-F443-48C9-B1C4-BDE8C187D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389" y="2551113"/>
            <a:ext cx="16716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Conector de Seta Reta 21">
            <a:extLst>
              <a:ext uri="{FF2B5EF4-FFF2-40B4-BE49-F238E27FC236}">
                <a16:creationId xmlns:a16="http://schemas.microsoft.com/office/drawing/2014/main" id="{E2735586-C719-4930-BBD2-6945950A45F4}"/>
              </a:ext>
            </a:extLst>
          </p:cNvPr>
          <p:cNvCxnSpPr/>
          <p:nvPr/>
        </p:nvCxnSpPr>
        <p:spPr>
          <a:xfrm>
            <a:off x="3756025" y="2827338"/>
            <a:ext cx="6477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120389D2-9762-4616-94DE-5BD8FE867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2508250"/>
            <a:ext cx="177323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aixaDeTexto 31">
            <a:extLst>
              <a:ext uri="{FF2B5EF4-FFF2-40B4-BE49-F238E27FC236}">
                <a16:creationId xmlns:a16="http://schemas.microsoft.com/office/drawing/2014/main" id="{ECCFA893-2073-4B41-A7FD-32862EB15842}"/>
              </a:ext>
            </a:extLst>
          </p:cNvPr>
          <p:cNvSpPr txBox="1">
            <a:spLocks noRot="1" noChangeAspect="1" noMove="1" noResize="1" noEditPoints="1" noAdjustHandles="1" noChangeArrowheads="1" noChangeShapeType="1" noTextEdit="1"/>
          </p:cNvSpPr>
          <p:nvPr/>
        </p:nvSpPr>
        <p:spPr>
          <a:xfrm>
            <a:off x="2215165" y="1369748"/>
            <a:ext cx="2459263" cy="416845"/>
          </a:xfrm>
          <a:prstGeom prst="rect">
            <a:avLst/>
          </a:prstGeom>
          <a:blipFill>
            <a:blip r:embed="rId4"/>
            <a:stretch>
              <a:fillRect/>
            </a:stretch>
          </a:blipFill>
        </p:spPr>
        <p:txBody>
          <a:bodyPr/>
          <a:lstStyle/>
          <a:p>
            <a:pPr>
              <a:defRPr/>
            </a:pPr>
            <a:r>
              <a:rPr lang="pt-BR">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2">
            <a:extLst>
              <a:ext uri="{FF2B5EF4-FFF2-40B4-BE49-F238E27FC236}">
                <a16:creationId xmlns:a16="http://schemas.microsoft.com/office/drawing/2014/main" id="{4C6EA642-1817-40E4-AAFF-D38A5A6D5483}"/>
              </a:ext>
            </a:extLst>
          </p:cNvPr>
          <p:cNvSpPr txBox="1">
            <a:spLocks noChangeArrowheads="1"/>
          </p:cNvSpPr>
          <p:nvPr/>
        </p:nvSpPr>
        <p:spPr bwMode="auto">
          <a:xfrm>
            <a:off x="1992313" y="333375"/>
            <a:ext cx="1943100" cy="5222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2800" b="1">
                <a:latin typeface="Calibri" panose="020F0502020204030204" pitchFamily="34" charset="0"/>
                <a:cs typeface="Calibri" panose="020F0502020204030204" pitchFamily="34" charset="0"/>
              </a:rPr>
              <a:t>Exercício: </a:t>
            </a:r>
          </a:p>
        </p:txBody>
      </p:sp>
      <p:sp>
        <p:nvSpPr>
          <p:cNvPr id="8" name="CaixaDeTexto 7">
            <a:extLst>
              <a:ext uri="{FF2B5EF4-FFF2-40B4-BE49-F238E27FC236}">
                <a16:creationId xmlns:a16="http://schemas.microsoft.com/office/drawing/2014/main" id="{B5A1810A-094B-487F-9D05-E7542636C1A9}"/>
              </a:ext>
            </a:extLst>
          </p:cNvPr>
          <p:cNvSpPr txBox="1">
            <a:spLocks noChangeArrowheads="1"/>
          </p:cNvSpPr>
          <p:nvPr/>
        </p:nvSpPr>
        <p:spPr bwMode="auto">
          <a:xfrm>
            <a:off x="1951038" y="1058864"/>
            <a:ext cx="7345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pt-BR" sz="2000">
                <a:latin typeface="Calibri" panose="020F0502020204030204" pitchFamily="34" charset="0"/>
                <a:cs typeface="Calibri" panose="020F0502020204030204" pitchFamily="34" charset="0"/>
              </a:rPr>
              <a:t>A silicon diode said to be a 1-mA device displays a forward voltage of 0.7 V at a current of 1 mA. Evaluate the junction scaling constant </a:t>
            </a:r>
            <a:r>
              <a:rPr lang="en-US" altLang="pt-BR" sz="2000" i="1">
                <a:latin typeface="Calibri" panose="020F0502020204030204" pitchFamily="34" charset="0"/>
                <a:cs typeface="Calibri" panose="020F0502020204030204" pitchFamily="34" charset="0"/>
              </a:rPr>
              <a:t>I</a:t>
            </a:r>
            <a:r>
              <a:rPr lang="en-US" altLang="pt-BR" sz="2000" i="1" baseline="-25000">
                <a:latin typeface="Calibri" panose="020F0502020204030204" pitchFamily="34" charset="0"/>
                <a:cs typeface="Calibri" panose="020F0502020204030204" pitchFamily="34" charset="0"/>
              </a:rPr>
              <a:t>S</a:t>
            </a:r>
            <a:r>
              <a:rPr lang="en-US" altLang="pt-BR" sz="2000">
                <a:latin typeface="Calibri" panose="020F0502020204030204" pitchFamily="34" charset="0"/>
                <a:cs typeface="Calibri" panose="020F0502020204030204" pitchFamily="34" charset="0"/>
              </a:rPr>
              <a:t>.</a:t>
            </a:r>
            <a:endParaRPr lang="pt-BR" altLang="pt-BR" sz="2000">
              <a:latin typeface="Calibri" panose="020F0502020204030204" pitchFamily="34" charset="0"/>
              <a:cs typeface="Calibri" panose="020F0502020204030204" pitchFamily="34" charset="0"/>
            </a:endParaRPr>
          </a:p>
        </p:txBody>
      </p:sp>
      <p:cxnSp>
        <p:nvCxnSpPr>
          <p:cNvPr id="23" name="Conector de Seta Reta 22">
            <a:extLst>
              <a:ext uri="{FF2B5EF4-FFF2-40B4-BE49-F238E27FC236}">
                <a16:creationId xmlns:a16="http://schemas.microsoft.com/office/drawing/2014/main" id="{936E3795-04F5-4BC7-ADA1-2678C1F9769F}"/>
              </a:ext>
            </a:extLst>
          </p:cNvPr>
          <p:cNvCxnSpPr/>
          <p:nvPr/>
        </p:nvCxnSpPr>
        <p:spPr>
          <a:xfrm>
            <a:off x="4425193" y="2473478"/>
            <a:ext cx="6477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CaixaDeTexto 32">
            <a:extLst>
              <a:ext uri="{FF2B5EF4-FFF2-40B4-BE49-F238E27FC236}">
                <a16:creationId xmlns:a16="http://schemas.microsoft.com/office/drawing/2014/main" id="{9868593B-0B78-4256-B469-B937CD56629A}"/>
              </a:ext>
            </a:extLst>
          </p:cNvPr>
          <p:cNvSpPr txBox="1">
            <a:spLocks noChangeArrowheads="1"/>
          </p:cNvSpPr>
          <p:nvPr/>
        </p:nvSpPr>
        <p:spPr bwMode="auto">
          <a:xfrm>
            <a:off x="2495551" y="3246438"/>
            <a:ext cx="1147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2000">
                <a:latin typeface="Calibri" panose="020F0502020204030204" pitchFamily="34" charset="0"/>
                <a:cs typeface="Calibri" panose="020F0502020204030204" pitchFamily="34" charset="0"/>
              </a:rPr>
              <a:t>Se n=1:</a:t>
            </a:r>
          </a:p>
        </p:txBody>
      </p:sp>
      <p:cxnSp>
        <p:nvCxnSpPr>
          <p:cNvPr id="34" name="Conector de Seta Reta 33">
            <a:extLst>
              <a:ext uri="{FF2B5EF4-FFF2-40B4-BE49-F238E27FC236}">
                <a16:creationId xmlns:a16="http://schemas.microsoft.com/office/drawing/2014/main" id="{22746EDA-395E-40F7-BD54-9F3DC72D3B2C}"/>
              </a:ext>
            </a:extLst>
          </p:cNvPr>
          <p:cNvCxnSpPr/>
          <p:nvPr/>
        </p:nvCxnSpPr>
        <p:spPr>
          <a:xfrm>
            <a:off x="3719513" y="3459163"/>
            <a:ext cx="6477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6B20D731-8A8A-4D92-8D56-7583261F932F}"/>
              </a:ext>
            </a:extLst>
          </p:cNvPr>
          <p:cNvSpPr txBox="1">
            <a:spLocks noChangeArrowheads="1"/>
          </p:cNvSpPr>
          <p:nvPr/>
        </p:nvSpPr>
        <p:spPr bwMode="auto">
          <a:xfrm>
            <a:off x="4800600" y="3213100"/>
            <a:ext cx="3240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pt-BR" sz="2000">
                <a:latin typeface="Calibri" panose="020F0502020204030204" pitchFamily="34" charset="0"/>
                <a:cs typeface="Calibri" panose="020F0502020204030204" pitchFamily="34" charset="0"/>
              </a:rPr>
              <a:t>I</a:t>
            </a:r>
            <a:r>
              <a:rPr lang="pt-BR" altLang="pt-BR" sz="2000" baseline="-25000">
                <a:latin typeface="Calibri" panose="020F0502020204030204" pitchFamily="34" charset="0"/>
                <a:cs typeface="Calibri" panose="020F0502020204030204" pitchFamily="34" charset="0"/>
              </a:rPr>
              <a:t>s </a:t>
            </a:r>
            <a:r>
              <a:rPr lang="pt-BR" altLang="pt-BR" sz="2000">
                <a:latin typeface="Calibri" panose="020F0502020204030204" pitchFamily="34" charset="0"/>
                <a:cs typeface="Calibri" panose="020F0502020204030204" pitchFamily="34" charset="0"/>
              </a:rPr>
              <a:t> = 6,9 x 10</a:t>
            </a:r>
            <a:r>
              <a:rPr lang="pt-BR" altLang="pt-BR" sz="2000" baseline="30000">
                <a:latin typeface="Calibri" panose="020F0502020204030204" pitchFamily="34" charset="0"/>
                <a:cs typeface="Calibri" panose="020F0502020204030204" pitchFamily="34" charset="0"/>
              </a:rPr>
              <a:t>-16</a:t>
            </a:r>
            <a:r>
              <a:rPr lang="pt-BR" altLang="pt-BR" sz="2000">
                <a:latin typeface="Calibri" panose="020F0502020204030204" pitchFamily="34" charset="0"/>
                <a:cs typeface="Calibri" panose="020F0502020204030204" pitchFamily="34" charset="0"/>
              </a:rPr>
              <a:t> ≈ 10</a:t>
            </a:r>
            <a:r>
              <a:rPr lang="pt-BR" altLang="pt-BR" sz="2000" baseline="30000">
                <a:latin typeface="Calibri" panose="020F0502020204030204" pitchFamily="34" charset="0"/>
                <a:cs typeface="Calibri" panose="020F0502020204030204" pitchFamily="34" charset="0"/>
              </a:rPr>
              <a:t>-15</a:t>
            </a:r>
            <a:r>
              <a:rPr lang="pt-BR" altLang="pt-BR" sz="2000">
                <a:latin typeface="Calibri" panose="020F0502020204030204" pitchFamily="34" charset="0"/>
                <a:cs typeface="Calibri" panose="020F0502020204030204" pitchFamily="34" charset="0"/>
              </a:rPr>
              <a:t>A </a:t>
            </a:r>
          </a:p>
        </p:txBody>
      </p:sp>
      <p:sp>
        <p:nvSpPr>
          <p:cNvPr id="35" name="CaixaDeTexto 34">
            <a:extLst>
              <a:ext uri="{FF2B5EF4-FFF2-40B4-BE49-F238E27FC236}">
                <a16:creationId xmlns:a16="http://schemas.microsoft.com/office/drawing/2014/main" id="{501289A5-B4A4-4B7D-8882-234077F7AC7E}"/>
              </a:ext>
            </a:extLst>
          </p:cNvPr>
          <p:cNvSpPr txBox="1">
            <a:spLocks noChangeArrowheads="1"/>
          </p:cNvSpPr>
          <p:nvPr/>
        </p:nvSpPr>
        <p:spPr bwMode="auto">
          <a:xfrm>
            <a:off x="2495551" y="4008438"/>
            <a:ext cx="1147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2000">
                <a:latin typeface="Calibri" panose="020F0502020204030204" pitchFamily="34" charset="0"/>
                <a:cs typeface="Calibri" panose="020F0502020204030204" pitchFamily="34" charset="0"/>
              </a:rPr>
              <a:t>Se n=2:</a:t>
            </a:r>
          </a:p>
        </p:txBody>
      </p:sp>
      <p:cxnSp>
        <p:nvCxnSpPr>
          <p:cNvPr id="36" name="Conector de Seta Reta 35">
            <a:extLst>
              <a:ext uri="{FF2B5EF4-FFF2-40B4-BE49-F238E27FC236}">
                <a16:creationId xmlns:a16="http://schemas.microsoft.com/office/drawing/2014/main" id="{85CBB105-206A-4DE8-9EC9-C91783171080}"/>
              </a:ext>
            </a:extLst>
          </p:cNvPr>
          <p:cNvCxnSpPr/>
          <p:nvPr/>
        </p:nvCxnSpPr>
        <p:spPr>
          <a:xfrm>
            <a:off x="3719513" y="4221163"/>
            <a:ext cx="6477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CaixaDeTexto 36">
            <a:extLst>
              <a:ext uri="{FF2B5EF4-FFF2-40B4-BE49-F238E27FC236}">
                <a16:creationId xmlns:a16="http://schemas.microsoft.com/office/drawing/2014/main" id="{E9A4D62B-AF55-4AE1-BDA0-357C841E3759}"/>
              </a:ext>
            </a:extLst>
          </p:cNvPr>
          <p:cNvSpPr txBox="1">
            <a:spLocks noChangeArrowheads="1"/>
          </p:cNvSpPr>
          <p:nvPr/>
        </p:nvSpPr>
        <p:spPr bwMode="auto">
          <a:xfrm>
            <a:off x="4800600" y="3975100"/>
            <a:ext cx="3240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pt-BR" sz="2000">
                <a:latin typeface="Calibri" panose="020F0502020204030204" pitchFamily="34" charset="0"/>
                <a:cs typeface="Calibri" panose="020F0502020204030204" pitchFamily="34" charset="0"/>
              </a:rPr>
              <a:t>I</a:t>
            </a:r>
            <a:r>
              <a:rPr lang="pt-BR" altLang="pt-BR" sz="2000" baseline="-25000">
                <a:latin typeface="Calibri" panose="020F0502020204030204" pitchFamily="34" charset="0"/>
                <a:cs typeface="Calibri" panose="020F0502020204030204" pitchFamily="34" charset="0"/>
              </a:rPr>
              <a:t>s </a:t>
            </a:r>
            <a:r>
              <a:rPr lang="pt-BR" altLang="pt-BR" sz="2000">
                <a:latin typeface="Calibri" panose="020F0502020204030204" pitchFamily="34" charset="0"/>
                <a:cs typeface="Calibri" panose="020F0502020204030204" pitchFamily="34" charset="0"/>
              </a:rPr>
              <a:t> = 8,3 x 10</a:t>
            </a:r>
            <a:r>
              <a:rPr lang="pt-BR" altLang="pt-BR" sz="2000" baseline="30000">
                <a:latin typeface="Calibri" panose="020F0502020204030204" pitchFamily="34" charset="0"/>
                <a:cs typeface="Calibri" panose="020F0502020204030204" pitchFamily="34" charset="0"/>
              </a:rPr>
              <a:t>-10</a:t>
            </a:r>
            <a:r>
              <a:rPr lang="pt-BR" altLang="pt-BR" sz="2000">
                <a:latin typeface="Calibri" panose="020F0502020204030204" pitchFamily="34" charset="0"/>
                <a:cs typeface="Calibri" panose="020F0502020204030204" pitchFamily="34" charset="0"/>
              </a:rPr>
              <a:t> ≈ 10</a:t>
            </a:r>
            <a:r>
              <a:rPr lang="pt-BR" altLang="pt-BR" sz="2000" baseline="30000">
                <a:latin typeface="Calibri" panose="020F0502020204030204" pitchFamily="34" charset="0"/>
                <a:cs typeface="Calibri" panose="020F0502020204030204" pitchFamily="34" charset="0"/>
              </a:rPr>
              <a:t>-9</a:t>
            </a:r>
            <a:r>
              <a:rPr lang="pt-BR" altLang="pt-BR" sz="2000">
                <a:latin typeface="Calibri" panose="020F0502020204030204" pitchFamily="34" charset="0"/>
                <a:cs typeface="Calibri" panose="020F0502020204030204" pitchFamily="34" charset="0"/>
              </a:rPr>
              <a:t>A </a:t>
            </a:r>
          </a:p>
        </p:txBody>
      </p:sp>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id="{637F28FC-6DE1-44D6-BCC6-6E21D3D1D40D}"/>
                  </a:ext>
                </a:extLst>
              </p:cNvPr>
              <p:cNvSpPr txBox="1"/>
              <p:nvPr/>
            </p:nvSpPr>
            <p:spPr>
              <a:xfrm>
                <a:off x="2795009" y="2324908"/>
                <a:ext cx="1248354"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𝑖</m:t>
                      </m:r>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𝑆</m:t>
                          </m:r>
                        </m:sub>
                      </m:sSub>
                      <m:sSup>
                        <m:sSupPr>
                          <m:ctrlPr>
                            <a:rPr lang="pt-BR" i="1">
                              <a:latin typeface="Cambria Math" panose="02040503050406030204" pitchFamily="18" charset="0"/>
                            </a:rPr>
                          </m:ctrlPr>
                        </m:sSupPr>
                        <m:e>
                          <m:r>
                            <a:rPr lang="pt-BR" i="1">
                              <a:latin typeface="Cambria Math" panose="02040503050406030204" pitchFamily="18" charset="0"/>
                            </a:rPr>
                            <m:t>𝑒</m:t>
                          </m:r>
                        </m:e>
                        <m:sup>
                          <m:r>
                            <a:rPr lang="pt-BR" i="1">
                              <a:latin typeface="Cambria Math" panose="02040503050406030204" pitchFamily="18" charset="0"/>
                            </a:rPr>
                            <m:t>𝑣</m:t>
                          </m:r>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𝑛𝑉</m:t>
                              </m:r>
                            </m:e>
                            <m:sub>
                              <m:r>
                                <a:rPr lang="pt-BR" i="1">
                                  <a:latin typeface="Cambria Math" panose="02040503050406030204" pitchFamily="18" charset="0"/>
                                </a:rPr>
                                <m:t>𝑇</m:t>
                              </m:r>
                            </m:sub>
                          </m:sSub>
                        </m:sup>
                      </m:sSup>
                    </m:oMath>
                  </m:oMathPara>
                </a14:m>
                <a:endParaRPr lang="pt-BR" dirty="0"/>
              </a:p>
            </p:txBody>
          </p:sp>
        </mc:Choice>
        <mc:Fallback xmlns="">
          <p:sp>
            <p:nvSpPr>
              <p:cNvPr id="2" name="CaixaDeTexto 1">
                <a:extLst>
                  <a:ext uri="{FF2B5EF4-FFF2-40B4-BE49-F238E27FC236}">
                    <a16:creationId xmlns:a16="http://schemas.microsoft.com/office/drawing/2014/main" id="{637F28FC-6DE1-44D6-BCC6-6E21D3D1D40D}"/>
                  </a:ext>
                </a:extLst>
              </p:cNvPr>
              <p:cNvSpPr txBox="1">
                <a:spLocks noRot="1" noChangeAspect="1" noMove="1" noResize="1" noEditPoints="1" noAdjustHandles="1" noChangeArrowheads="1" noChangeShapeType="1" noTextEdit="1"/>
              </p:cNvSpPr>
              <p:nvPr/>
            </p:nvSpPr>
            <p:spPr>
              <a:xfrm>
                <a:off x="2795009" y="2324908"/>
                <a:ext cx="1248354" cy="287323"/>
              </a:xfrm>
              <a:prstGeom prst="rect">
                <a:avLst/>
              </a:prstGeom>
              <a:blipFill>
                <a:blip r:embed="rId2"/>
                <a:stretch>
                  <a:fillRect l="-4390" t="-8333" b="-1458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DBB17A1B-0734-4887-860F-44DA0F3A8E96}"/>
                  </a:ext>
                </a:extLst>
              </p:cNvPr>
              <p:cNvSpPr txBox="1"/>
              <p:nvPr/>
            </p:nvSpPr>
            <p:spPr>
              <a:xfrm>
                <a:off x="5299849" y="2324907"/>
                <a:ext cx="137018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𝑆</m:t>
                          </m:r>
                        </m:sub>
                      </m:sSub>
                      <m:r>
                        <a:rPr lang="pt-BR" b="0" i="1" smtClean="0">
                          <a:latin typeface="Cambria Math" panose="02040503050406030204" pitchFamily="18" charset="0"/>
                        </a:rPr>
                        <m:t>=</m:t>
                      </m:r>
                      <m:r>
                        <a:rPr lang="pt-BR" b="0" i="1" smtClean="0">
                          <a:latin typeface="Cambria Math" panose="02040503050406030204" pitchFamily="18" charset="0"/>
                        </a:rPr>
                        <m:t>𝑖</m:t>
                      </m:r>
                      <m:sSup>
                        <m:sSupPr>
                          <m:ctrlPr>
                            <a:rPr lang="pt-BR" i="1">
                              <a:latin typeface="Cambria Math" panose="02040503050406030204" pitchFamily="18" charset="0"/>
                            </a:rPr>
                          </m:ctrlPr>
                        </m:sSupPr>
                        <m:e>
                          <m:r>
                            <a:rPr lang="pt-BR" i="1">
                              <a:latin typeface="Cambria Math" panose="02040503050406030204" pitchFamily="18" charset="0"/>
                            </a:rPr>
                            <m:t>𝑒</m:t>
                          </m:r>
                        </m:e>
                        <m:sup>
                          <m:r>
                            <a:rPr lang="pt-BR" b="0" i="1" smtClean="0">
                              <a:latin typeface="Cambria Math" panose="02040503050406030204" pitchFamily="18" charset="0"/>
                            </a:rPr>
                            <m:t>−</m:t>
                          </m:r>
                          <m:r>
                            <a:rPr lang="pt-BR" i="1">
                              <a:latin typeface="Cambria Math" panose="02040503050406030204" pitchFamily="18" charset="0"/>
                            </a:rPr>
                            <m:t>𝑣</m:t>
                          </m:r>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𝑛𝑉</m:t>
                              </m:r>
                            </m:e>
                            <m:sub>
                              <m:r>
                                <a:rPr lang="pt-BR" i="1">
                                  <a:latin typeface="Cambria Math" panose="02040503050406030204" pitchFamily="18" charset="0"/>
                                </a:rPr>
                                <m:t>𝑇</m:t>
                              </m:r>
                            </m:sub>
                          </m:sSub>
                        </m:sup>
                      </m:sSup>
                    </m:oMath>
                  </m:oMathPara>
                </a14:m>
                <a:endParaRPr lang="pt-BR" dirty="0"/>
              </a:p>
            </p:txBody>
          </p:sp>
        </mc:Choice>
        <mc:Fallback xmlns="">
          <p:sp>
            <p:nvSpPr>
              <p:cNvPr id="14" name="CaixaDeTexto 13">
                <a:extLst>
                  <a:ext uri="{FF2B5EF4-FFF2-40B4-BE49-F238E27FC236}">
                    <a16:creationId xmlns:a16="http://schemas.microsoft.com/office/drawing/2014/main" id="{DBB17A1B-0734-4887-860F-44DA0F3A8E96}"/>
                  </a:ext>
                </a:extLst>
              </p:cNvPr>
              <p:cNvSpPr txBox="1">
                <a:spLocks noRot="1" noChangeAspect="1" noMove="1" noResize="1" noEditPoints="1" noAdjustHandles="1" noChangeArrowheads="1" noChangeShapeType="1" noTextEdit="1"/>
              </p:cNvSpPr>
              <p:nvPr/>
            </p:nvSpPr>
            <p:spPr>
              <a:xfrm>
                <a:off x="5299849" y="2324907"/>
                <a:ext cx="1370183" cy="287323"/>
              </a:xfrm>
              <a:prstGeom prst="rect">
                <a:avLst/>
              </a:prstGeom>
              <a:blipFill>
                <a:blip r:embed="rId3"/>
                <a:stretch>
                  <a:fillRect l="-3556" t="-8333" b="-14583"/>
                </a:stretch>
              </a:blipFill>
            </p:spPr>
            <p:txBody>
              <a:bodyPr/>
              <a:lstStyle/>
              <a:p>
                <a:r>
                  <a:rPr lang="pt-B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33" grpId="0"/>
      <p:bldP spid="12" grpId="0"/>
      <p:bldP spid="35"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207DEC81-EC0F-4183-A93F-ECA32337D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36844"/>
            <a:ext cx="18288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a:extLst>
              <a:ext uri="{FF2B5EF4-FFF2-40B4-BE49-F238E27FC236}">
                <a16:creationId xmlns:a16="http://schemas.microsoft.com/office/drawing/2014/main" id="{3A66072B-BB24-44FD-A073-55126D568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1" y="3084444"/>
            <a:ext cx="19716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a:extLst>
              <a:ext uri="{FF2B5EF4-FFF2-40B4-BE49-F238E27FC236}">
                <a16:creationId xmlns:a16="http://schemas.microsoft.com/office/drawing/2014/main" id="{0CB9E3E3-6ABD-4D29-B6D5-0DD0CA841B1E}"/>
              </a:ext>
            </a:extLst>
          </p:cNvPr>
          <p:cNvSpPr/>
          <p:nvPr/>
        </p:nvSpPr>
        <p:spPr>
          <a:xfrm>
            <a:off x="687457" y="5135070"/>
            <a:ext cx="742950" cy="4905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b="1" dirty="0">
                <a:solidFill>
                  <a:schemeClr val="tx1"/>
                </a:solidFill>
              </a:rPr>
              <a:t>1965</a:t>
            </a:r>
          </a:p>
        </p:txBody>
      </p:sp>
      <p:sp>
        <p:nvSpPr>
          <p:cNvPr id="22533" name="TextBox 14">
            <a:extLst>
              <a:ext uri="{FF2B5EF4-FFF2-40B4-BE49-F238E27FC236}">
                <a16:creationId xmlns:a16="http://schemas.microsoft.com/office/drawing/2014/main" id="{AC339AE5-D5CF-41C0-BC88-F6A5B576F180}"/>
              </a:ext>
            </a:extLst>
          </p:cNvPr>
          <p:cNvSpPr txBox="1">
            <a:spLocks noChangeArrowheads="1"/>
          </p:cNvSpPr>
          <p:nvPr/>
        </p:nvSpPr>
        <p:spPr bwMode="auto">
          <a:xfrm>
            <a:off x="1724440" y="4888008"/>
            <a:ext cx="97237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2400" dirty="0">
                <a:latin typeface="Calibri" panose="020F0502020204030204" pitchFamily="34" charset="0"/>
              </a:rPr>
              <a:t>Dr. Gordon E Moore </a:t>
            </a:r>
            <a:r>
              <a:rPr lang="pt-BR" altLang="pt-BR" sz="2400" dirty="0" err="1">
                <a:latin typeface="Calibri" panose="020F0502020204030204" pitchFamily="34" charset="0"/>
              </a:rPr>
              <a:t>presented</a:t>
            </a:r>
            <a:r>
              <a:rPr lang="pt-BR" altLang="pt-BR" sz="2400" dirty="0">
                <a:latin typeface="Calibri" panose="020F0502020204030204" pitchFamily="34" charset="0"/>
              </a:rPr>
              <a:t> a </a:t>
            </a:r>
            <a:r>
              <a:rPr lang="pt-BR" altLang="pt-BR" sz="2400" dirty="0" err="1">
                <a:latin typeface="Calibri" panose="020F0502020204030204" pitchFamily="34" charset="0"/>
              </a:rPr>
              <a:t>paper</a:t>
            </a:r>
            <a:r>
              <a:rPr lang="pt-BR" altLang="pt-BR" sz="2400" dirty="0">
                <a:latin typeface="Calibri" panose="020F0502020204030204" pitchFamily="34" charset="0"/>
              </a:rPr>
              <a:t> </a:t>
            </a:r>
            <a:r>
              <a:rPr lang="pt-BR" altLang="pt-BR" sz="2400" dirty="0" err="1">
                <a:latin typeface="Calibri" panose="020F0502020204030204" pitchFamily="34" charset="0"/>
              </a:rPr>
              <a:t>prediciting</a:t>
            </a:r>
            <a:r>
              <a:rPr lang="pt-BR" altLang="pt-BR" sz="2400" dirty="0">
                <a:latin typeface="Calibri" panose="020F0502020204030204" pitchFamily="34" charset="0"/>
              </a:rPr>
              <a:t> </a:t>
            </a:r>
            <a:r>
              <a:rPr lang="pt-BR" altLang="pt-BR" sz="2400" dirty="0" err="1">
                <a:latin typeface="Calibri" panose="020F0502020204030204" pitchFamily="34" charset="0"/>
              </a:rPr>
              <a:t>that</a:t>
            </a:r>
            <a:r>
              <a:rPr lang="pt-BR" altLang="pt-BR" sz="2400" dirty="0">
                <a:latin typeface="Calibri" panose="020F0502020204030204" pitchFamily="34" charset="0"/>
              </a:rPr>
              <a:t> </a:t>
            </a:r>
            <a:r>
              <a:rPr lang="pt-BR" altLang="pt-BR" sz="2400" dirty="0" err="1">
                <a:latin typeface="Calibri" panose="020F0502020204030204" pitchFamily="34" charset="0"/>
              </a:rPr>
              <a:t>the</a:t>
            </a:r>
            <a:r>
              <a:rPr lang="pt-BR" altLang="pt-BR" sz="2400" dirty="0">
                <a:latin typeface="Calibri" panose="020F0502020204030204" pitchFamily="34" charset="0"/>
              </a:rPr>
              <a:t> </a:t>
            </a:r>
            <a:r>
              <a:rPr lang="pt-BR" altLang="pt-BR" sz="2400" b="1" dirty="0" err="1">
                <a:solidFill>
                  <a:srgbClr val="FF0000"/>
                </a:solidFill>
                <a:latin typeface="Calibri" panose="020F0502020204030204" pitchFamily="34" charset="0"/>
              </a:rPr>
              <a:t>transitor</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count</a:t>
            </a:r>
            <a:r>
              <a:rPr lang="pt-BR" altLang="pt-BR" sz="2400" b="1" dirty="0">
                <a:solidFill>
                  <a:srgbClr val="FF0000"/>
                </a:solidFill>
                <a:latin typeface="Calibri" panose="020F0502020204030204" pitchFamily="34" charset="0"/>
              </a:rPr>
              <a:t> in  a single IC </a:t>
            </a:r>
            <a:r>
              <a:rPr lang="pt-BR" altLang="pt-BR" sz="2400" b="1" dirty="0" err="1">
                <a:solidFill>
                  <a:srgbClr val="FF0000"/>
                </a:solidFill>
                <a:latin typeface="Calibri" panose="020F0502020204030204" pitchFamily="34" charset="0"/>
              </a:rPr>
              <a:t>would</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double</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every</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two</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years</a:t>
            </a:r>
            <a:r>
              <a:rPr lang="pt-BR" altLang="pt-BR" sz="2400" dirty="0">
                <a:latin typeface="Calibri" panose="020F0502020204030204" pitchFamily="34" charset="0"/>
              </a:rPr>
              <a:t>. </a:t>
            </a:r>
            <a:r>
              <a:rPr lang="pt-BR" altLang="pt-BR" sz="2400" dirty="0" err="1">
                <a:latin typeface="Calibri" panose="020F0502020204030204" pitchFamily="34" charset="0"/>
              </a:rPr>
              <a:t>Now</a:t>
            </a:r>
            <a:r>
              <a:rPr lang="pt-BR" altLang="pt-BR" sz="2400" dirty="0">
                <a:latin typeface="Calibri" panose="020F0502020204030204" pitchFamily="34" charset="0"/>
              </a:rPr>
              <a:t> </a:t>
            </a:r>
            <a:r>
              <a:rPr lang="pt-BR" altLang="pt-BR" sz="2400" dirty="0" err="1">
                <a:latin typeface="Calibri" panose="020F0502020204030204" pitchFamily="34" charset="0"/>
              </a:rPr>
              <a:t>we</a:t>
            </a:r>
            <a:r>
              <a:rPr lang="pt-BR" altLang="pt-BR" sz="2400" dirty="0">
                <a:latin typeface="Calibri" panose="020F0502020204030204" pitchFamily="34" charset="0"/>
              </a:rPr>
              <a:t> </a:t>
            </a:r>
            <a:r>
              <a:rPr lang="pt-BR" altLang="pt-BR" sz="2400" dirty="0" err="1">
                <a:latin typeface="Calibri" panose="020F0502020204030204" pitchFamily="34" charset="0"/>
              </a:rPr>
              <a:t>find</a:t>
            </a:r>
            <a:r>
              <a:rPr lang="pt-BR" altLang="pt-BR" sz="2400" dirty="0">
                <a:latin typeface="Calibri" panose="020F0502020204030204" pitchFamily="34" charset="0"/>
              </a:rPr>
              <a:t> </a:t>
            </a:r>
            <a:r>
              <a:rPr lang="pt-BR" altLang="pt-BR" sz="2400" dirty="0" err="1">
                <a:latin typeface="Calibri" panose="020F0502020204030204" pitchFamily="34" charset="0"/>
              </a:rPr>
              <a:t>that</a:t>
            </a:r>
            <a:r>
              <a:rPr lang="pt-BR" altLang="pt-BR" sz="2400" dirty="0">
                <a:latin typeface="Calibri" panose="020F0502020204030204" pitchFamily="34" charset="0"/>
              </a:rPr>
              <a:t> </a:t>
            </a:r>
            <a:r>
              <a:rPr lang="pt-BR" altLang="pt-BR" sz="2400" dirty="0" err="1">
                <a:latin typeface="Calibri" panose="020F0502020204030204" pitchFamily="34" charset="0"/>
              </a:rPr>
              <a:t>his</a:t>
            </a:r>
            <a:r>
              <a:rPr lang="pt-BR" altLang="pt-BR" sz="2400" dirty="0">
                <a:latin typeface="Calibri" panose="020F0502020204030204" pitchFamily="34" charset="0"/>
              </a:rPr>
              <a:t> </a:t>
            </a:r>
            <a:r>
              <a:rPr lang="pt-BR" altLang="pt-BR" sz="2400" dirty="0" err="1">
                <a:latin typeface="Calibri" panose="020F0502020204030204" pitchFamily="34" charset="0"/>
              </a:rPr>
              <a:t>prediction</a:t>
            </a:r>
            <a:r>
              <a:rPr lang="pt-BR" altLang="pt-BR" sz="2400" dirty="0">
                <a:latin typeface="Calibri" panose="020F0502020204030204" pitchFamily="34" charset="0"/>
              </a:rPr>
              <a:t> </a:t>
            </a:r>
            <a:r>
              <a:rPr lang="pt-BR" altLang="pt-BR" sz="2400" dirty="0" err="1">
                <a:latin typeface="Calibri" panose="020F0502020204030204" pitchFamily="34" charset="0"/>
              </a:rPr>
              <a:t>is</a:t>
            </a:r>
            <a:r>
              <a:rPr lang="pt-BR" altLang="pt-BR" sz="2400" dirty="0">
                <a:latin typeface="Calibri" panose="020F0502020204030204" pitchFamily="34" charset="0"/>
              </a:rPr>
              <a:t> </a:t>
            </a:r>
            <a:r>
              <a:rPr lang="pt-BR" altLang="pt-BR" sz="2400" dirty="0" err="1">
                <a:latin typeface="Calibri" panose="020F0502020204030204" pitchFamily="34" charset="0"/>
              </a:rPr>
              <a:t>amazingly</a:t>
            </a:r>
            <a:r>
              <a:rPr lang="pt-BR" altLang="pt-BR" sz="2400" dirty="0">
                <a:latin typeface="Calibri" panose="020F0502020204030204" pitchFamily="34" charset="0"/>
              </a:rPr>
              <a:t> </a:t>
            </a:r>
            <a:r>
              <a:rPr lang="pt-BR" altLang="pt-BR" sz="2400" dirty="0" err="1">
                <a:latin typeface="Calibri" panose="020F0502020204030204" pitchFamily="34" charset="0"/>
              </a:rPr>
              <a:t>accurate</a:t>
            </a:r>
            <a:r>
              <a:rPr lang="pt-BR" altLang="pt-BR" sz="2400" dirty="0">
                <a:latin typeface="Calibri" panose="020F0502020204030204" pitchFamily="34" charset="0"/>
              </a:rPr>
              <a:t> </a:t>
            </a:r>
            <a:r>
              <a:rPr lang="pt-BR" altLang="pt-BR" sz="2400" dirty="0" err="1">
                <a:latin typeface="Calibri" panose="020F0502020204030204" pitchFamily="34" charset="0"/>
              </a:rPr>
              <a:t>and</a:t>
            </a:r>
            <a:r>
              <a:rPr lang="pt-BR" altLang="pt-BR" sz="2400" dirty="0">
                <a:latin typeface="Calibri" panose="020F0502020204030204" pitchFamily="34" charset="0"/>
              </a:rPr>
              <a:t> </a:t>
            </a:r>
            <a:r>
              <a:rPr lang="pt-BR" altLang="pt-BR" sz="2400" dirty="0" err="1">
                <a:latin typeface="Calibri" panose="020F0502020204030204" pitchFamily="34" charset="0"/>
              </a:rPr>
              <a:t>expected</a:t>
            </a:r>
            <a:r>
              <a:rPr lang="pt-BR" altLang="pt-BR" sz="2400" dirty="0">
                <a:latin typeface="Calibri" panose="020F0502020204030204" pitchFamily="34" charset="0"/>
              </a:rPr>
              <a:t> </a:t>
            </a:r>
            <a:r>
              <a:rPr lang="pt-BR" altLang="pt-BR" sz="2400" dirty="0" err="1">
                <a:latin typeface="Calibri" panose="020F0502020204030204" pitchFamily="34" charset="0"/>
              </a:rPr>
              <a:t>to</a:t>
            </a:r>
            <a:r>
              <a:rPr lang="pt-BR" altLang="pt-BR" sz="2400" dirty="0">
                <a:latin typeface="Calibri" panose="020F0502020204030204" pitchFamily="34" charset="0"/>
              </a:rPr>
              <a:t> continue </a:t>
            </a:r>
            <a:r>
              <a:rPr lang="pt-BR" altLang="pt-BR" sz="2400" dirty="0" err="1">
                <a:latin typeface="Calibri" panose="020F0502020204030204" pitchFamily="34" charset="0"/>
              </a:rPr>
              <a:t>to</a:t>
            </a:r>
            <a:r>
              <a:rPr lang="pt-BR" altLang="pt-BR" sz="2400" dirty="0">
                <a:latin typeface="Calibri" panose="020F0502020204030204" pitchFamily="34" charset="0"/>
              </a:rPr>
              <a:t> </a:t>
            </a:r>
            <a:r>
              <a:rPr lang="pt-BR" altLang="pt-BR" sz="2400" dirty="0" err="1">
                <a:latin typeface="Calibri" panose="020F0502020204030204" pitchFamily="34" charset="0"/>
              </a:rPr>
              <a:t>the</a:t>
            </a:r>
            <a:r>
              <a:rPr lang="pt-BR" altLang="pt-BR" sz="2400" dirty="0">
                <a:latin typeface="Calibri" panose="020F0502020204030204" pitchFamily="34" charset="0"/>
              </a:rPr>
              <a:t> </a:t>
            </a:r>
            <a:r>
              <a:rPr lang="pt-BR" altLang="pt-BR" sz="2400" dirty="0" err="1">
                <a:latin typeface="Calibri" panose="020F0502020204030204" pitchFamily="34" charset="0"/>
              </a:rPr>
              <a:t>next</a:t>
            </a:r>
            <a:r>
              <a:rPr lang="pt-BR" altLang="pt-BR" sz="2400" dirty="0">
                <a:latin typeface="Calibri" panose="020F0502020204030204" pitchFamily="34" charset="0"/>
              </a:rPr>
              <a:t> </a:t>
            </a:r>
            <a:r>
              <a:rPr lang="pt-BR" altLang="pt-BR" sz="2400" dirty="0" err="1">
                <a:latin typeface="Calibri" panose="020F0502020204030204" pitchFamily="34" charset="0"/>
              </a:rPr>
              <a:t>few</a:t>
            </a:r>
            <a:r>
              <a:rPr lang="pt-BR" altLang="pt-BR" sz="2400" dirty="0">
                <a:latin typeface="Calibri" panose="020F0502020204030204" pitchFamily="34" charset="0"/>
              </a:rPr>
              <a:t> </a:t>
            </a:r>
            <a:r>
              <a:rPr lang="pt-BR" altLang="pt-BR" sz="2400" dirty="0" err="1">
                <a:latin typeface="Calibri" panose="020F0502020204030204" pitchFamily="34" charset="0"/>
              </a:rPr>
              <a:t>decades</a:t>
            </a:r>
            <a:r>
              <a:rPr lang="pt-BR" altLang="pt-BR" sz="2400" dirty="0">
                <a:latin typeface="Calibri" panose="020F0502020204030204" pitchFamily="34" charset="0"/>
              </a:rPr>
              <a:t>. </a:t>
            </a:r>
          </a:p>
        </p:txBody>
      </p:sp>
      <p:sp>
        <p:nvSpPr>
          <p:cNvPr id="16" name="Rectangle 15">
            <a:extLst>
              <a:ext uri="{FF2B5EF4-FFF2-40B4-BE49-F238E27FC236}">
                <a16:creationId xmlns:a16="http://schemas.microsoft.com/office/drawing/2014/main" id="{E11B31A5-296E-4014-8C16-98704CFC6DB7}"/>
              </a:ext>
            </a:extLst>
          </p:cNvPr>
          <p:cNvSpPr/>
          <p:nvPr/>
        </p:nvSpPr>
        <p:spPr>
          <a:xfrm>
            <a:off x="304801" y="2209729"/>
            <a:ext cx="381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2535" name="TextBox 16">
            <a:extLst>
              <a:ext uri="{FF2B5EF4-FFF2-40B4-BE49-F238E27FC236}">
                <a16:creationId xmlns:a16="http://schemas.microsoft.com/office/drawing/2014/main" id="{6F0AF187-6D88-44C2-9070-1115E2F37F7A}"/>
              </a:ext>
            </a:extLst>
          </p:cNvPr>
          <p:cNvSpPr txBox="1">
            <a:spLocks noChangeArrowheads="1"/>
          </p:cNvSpPr>
          <p:nvPr/>
        </p:nvSpPr>
        <p:spPr bwMode="auto">
          <a:xfrm>
            <a:off x="976521" y="2123190"/>
            <a:ext cx="102107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2400" b="1" dirty="0" err="1">
                <a:solidFill>
                  <a:srgbClr val="FF0000"/>
                </a:solidFill>
                <a:latin typeface="Calibri" panose="020F0502020204030204" pitchFamily="34" charset="0"/>
              </a:rPr>
              <a:t>Today</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the</a:t>
            </a:r>
            <a:r>
              <a:rPr lang="pt-BR" altLang="pt-BR" sz="2400" b="1" dirty="0">
                <a:solidFill>
                  <a:srgbClr val="FF0000"/>
                </a:solidFill>
                <a:latin typeface="Calibri" panose="020F0502020204030204" pitchFamily="34" charset="0"/>
              </a:rPr>
              <a:t> Intel core i7 Extreme </a:t>
            </a:r>
            <a:r>
              <a:rPr lang="pt-BR" altLang="pt-BR" sz="2400" b="1" dirty="0" err="1">
                <a:solidFill>
                  <a:srgbClr val="FF0000"/>
                </a:solidFill>
                <a:latin typeface="Calibri" panose="020F0502020204030204" pitchFamily="34" charset="0"/>
              </a:rPr>
              <a:t>edition</a:t>
            </a:r>
            <a:r>
              <a:rPr lang="pt-BR" altLang="pt-BR" sz="2400" b="1" dirty="0">
                <a:solidFill>
                  <a:srgbClr val="FF0000"/>
                </a:solidFill>
                <a:latin typeface="Calibri" panose="020F0502020204030204" pitchFamily="34" charset="0"/>
              </a:rPr>
              <a:t> processor </a:t>
            </a:r>
            <a:r>
              <a:rPr lang="pt-BR" altLang="pt-BR" sz="2400" b="1" dirty="0" err="1">
                <a:solidFill>
                  <a:srgbClr val="FF0000"/>
                </a:solidFill>
                <a:latin typeface="Calibri" panose="020F0502020204030204" pitchFamily="34" charset="0"/>
              </a:rPr>
              <a:t>has</a:t>
            </a:r>
            <a:r>
              <a:rPr lang="pt-BR" altLang="pt-BR" sz="2400" b="1" dirty="0">
                <a:solidFill>
                  <a:srgbClr val="FF0000"/>
                </a:solidFill>
                <a:latin typeface="Calibri" panose="020F0502020204030204" pitchFamily="34" charset="0"/>
              </a:rPr>
              <a:t> 731 </a:t>
            </a:r>
            <a:r>
              <a:rPr lang="pt-BR" altLang="pt-BR" sz="2400" b="1" dirty="0" err="1">
                <a:solidFill>
                  <a:srgbClr val="FF0000"/>
                </a:solidFill>
                <a:latin typeface="Calibri" panose="020F0502020204030204" pitchFamily="34" charset="0"/>
              </a:rPr>
              <a:t>million</a:t>
            </a:r>
            <a:r>
              <a:rPr lang="pt-BR" altLang="pt-BR" sz="2400" b="1" dirty="0">
                <a:solidFill>
                  <a:srgbClr val="FF0000"/>
                </a:solidFill>
                <a:latin typeface="Calibri" panose="020F0502020204030204" pitchFamily="34" charset="0"/>
              </a:rPr>
              <a:t> transistor in a </a:t>
            </a:r>
            <a:r>
              <a:rPr lang="pt-BR" altLang="pt-BR" sz="2400" b="1" dirty="0" err="1">
                <a:solidFill>
                  <a:srgbClr val="FF0000"/>
                </a:solidFill>
                <a:latin typeface="Calibri" panose="020F0502020204030204" pitchFamily="34" charset="0"/>
              </a:rPr>
              <a:t>package</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that</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is</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only</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slightly</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larger</a:t>
            </a:r>
            <a:r>
              <a:rPr lang="pt-BR" altLang="pt-BR" sz="2400" b="1" dirty="0">
                <a:solidFill>
                  <a:srgbClr val="FF0000"/>
                </a:solidFill>
                <a:latin typeface="Calibri" panose="020F0502020204030204" pitchFamily="34" charset="0"/>
              </a:rPr>
              <a:t> </a:t>
            </a:r>
            <a:r>
              <a:rPr lang="pt-BR" altLang="pt-BR" sz="2400" b="1" dirty="0" err="1">
                <a:solidFill>
                  <a:srgbClr val="FF0000"/>
                </a:solidFill>
                <a:latin typeface="Calibri" panose="020F0502020204030204" pitchFamily="34" charset="0"/>
              </a:rPr>
              <a:t>than</a:t>
            </a:r>
            <a:r>
              <a:rPr lang="pt-BR" altLang="pt-BR" sz="2400" b="1" dirty="0">
                <a:solidFill>
                  <a:srgbClr val="FF0000"/>
                </a:solidFill>
                <a:latin typeface="Calibri" panose="020F0502020204030204" pitchFamily="34" charset="0"/>
              </a:rPr>
              <a:t> 1.67 </a:t>
            </a:r>
            <a:r>
              <a:rPr lang="pt-BR" altLang="pt-BR" sz="2400" b="1" dirty="0" err="1">
                <a:solidFill>
                  <a:srgbClr val="FF0000"/>
                </a:solidFill>
                <a:latin typeface="Calibri" panose="020F0502020204030204" pitchFamily="34" charset="0"/>
              </a:rPr>
              <a:t>square</a:t>
            </a:r>
            <a:r>
              <a:rPr lang="pt-BR" altLang="pt-BR" sz="2400" b="1" dirty="0">
                <a:solidFill>
                  <a:srgbClr val="FF0000"/>
                </a:solidFill>
                <a:latin typeface="Calibri" panose="020F0502020204030204" pitchFamily="34" charset="0"/>
              </a:rPr>
              <a:t> inches.</a:t>
            </a:r>
          </a:p>
        </p:txBody>
      </p:sp>
      <p:sp>
        <p:nvSpPr>
          <p:cNvPr id="8" name="Rectangle 6">
            <a:extLst>
              <a:ext uri="{FF2B5EF4-FFF2-40B4-BE49-F238E27FC236}">
                <a16:creationId xmlns:a16="http://schemas.microsoft.com/office/drawing/2014/main" id="{FE067BFD-BC98-4A5A-8136-FE814C45C649}"/>
              </a:ext>
            </a:extLst>
          </p:cNvPr>
          <p:cNvSpPr/>
          <p:nvPr/>
        </p:nvSpPr>
        <p:spPr>
          <a:xfrm>
            <a:off x="268358" y="676270"/>
            <a:ext cx="381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2400"/>
          </a:p>
        </p:txBody>
      </p:sp>
      <p:sp>
        <p:nvSpPr>
          <p:cNvPr id="9" name="TextBox 7">
            <a:extLst>
              <a:ext uri="{FF2B5EF4-FFF2-40B4-BE49-F238E27FC236}">
                <a16:creationId xmlns:a16="http://schemas.microsoft.com/office/drawing/2014/main" id="{148329D7-4E20-4781-931B-680775789B9C}"/>
              </a:ext>
            </a:extLst>
          </p:cNvPr>
          <p:cNvSpPr txBox="1">
            <a:spLocks noChangeArrowheads="1"/>
          </p:cNvSpPr>
          <p:nvPr/>
        </p:nvSpPr>
        <p:spPr bwMode="auto">
          <a:xfrm>
            <a:off x="990601" y="547062"/>
            <a:ext cx="102107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2400" dirty="0">
                <a:latin typeface="Calibri" panose="020F0502020204030204" pitchFamily="34" charset="0"/>
              </a:rPr>
              <a:t>The </a:t>
            </a:r>
            <a:r>
              <a:rPr lang="pt-BR" altLang="pt-BR" sz="2400" b="1" dirty="0" err="1">
                <a:solidFill>
                  <a:srgbClr val="FF0000"/>
                </a:solidFill>
                <a:highlight>
                  <a:srgbClr val="FFFF00"/>
                </a:highlight>
                <a:latin typeface="Calibri" panose="020F0502020204030204" pitchFamily="34" charset="0"/>
              </a:rPr>
              <a:t>miniaturizaiton</a:t>
            </a:r>
            <a:r>
              <a:rPr lang="pt-BR" altLang="pt-BR" sz="2400" dirty="0">
                <a:latin typeface="Calibri" panose="020F0502020204030204" pitchFamily="34" charset="0"/>
              </a:rPr>
              <a:t> </a:t>
            </a:r>
            <a:r>
              <a:rPr lang="pt-BR" altLang="pt-BR" sz="2400" dirty="0" err="1">
                <a:latin typeface="Calibri" panose="020F0502020204030204" pitchFamily="34" charset="0"/>
              </a:rPr>
              <a:t>that</a:t>
            </a:r>
            <a:r>
              <a:rPr lang="pt-BR" altLang="pt-BR" sz="2400" dirty="0">
                <a:latin typeface="Calibri" panose="020F0502020204030204" pitchFamily="34" charset="0"/>
              </a:rPr>
              <a:t> </a:t>
            </a:r>
            <a:r>
              <a:rPr lang="pt-BR" altLang="pt-BR" sz="2400" dirty="0" err="1">
                <a:latin typeface="Calibri" panose="020F0502020204030204" pitchFamily="34" charset="0"/>
              </a:rPr>
              <a:t>has</a:t>
            </a:r>
            <a:r>
              <a:rPr lang="pt-BR" altLang="pt-BR" sz="2400" dirty="0">
                <a:latin typeface="Calibri" panose="020F0502020204030204" pitchFamily="34" charset="0"/>
              </a:rPr>
              <a:t> </a:t>
            </a:r>
            <a:r>
              <a:rPr lang="pt-BR" altLang="pt-BR" sz="2400" dirty="0" err="1">
                <a:latin typeface="Calibri" panose="020F0502020204030204" pitchFamily="34" charset="0"/>
              </a:rPr>
              <a:t>ocurred</a:t>
            </a:r>
            <a:r>
              <a:rPr lang="pt-BR" altLang="pt-BR" sz="2400" dirty="0">
                <a:latin typeface="Calibri" panose="020F0502020204030204" pitchFamily="34" charset="0"/>
              </a:rPr>
              <a:t> in </a:t>
            </a:r>
            <a:r>
              <a:rPr lang="pt-BR" altLang="pt-BR" sz="2400" dirty="0" err="1">
                <a:latin typeface="Calibri" panose="020F0502020204030204" pitchFamily="34" charset="0"/>
              </a:rPr>
              <a:t>recent</a:t>
            </a:r>
            <a:r>
              <a:rPr lang="pt-BR" altLang="pt-BR" sz="2400" dirty="0">
                <a:latin typeface="Calibri" panose="020F0502020204030204" pitchFamily="34" charset="0"/>
              </a:rPr>
              <a:t> </a:t>
            </a:r>
            <a:r>
              <a:rPr lang="pt-BR" altLang="pt-BR" sz="2400" dirty="0" err="1">
                <a:latin typeface="Calibri" panose="020F0502020204030204" pitchFamily="34" charset="0"/>
              </a:rPr>
              <a:t>years</a:t>
            </a:r>
            <a:r>
              <a:rPr lang="pt-BR" altLang="pt-BR" sz="2400" dirty="0">
                <a:latin typeface="Calibri" panose="020F0502020204030204" pitchFamily="34" charset="0"/>
              </a:rPr>
              <a:t> </a:t>
            </a:r>
            <a:r>
              <a:rPr lang="pt-BR" altLang="pt-BR" sz="2400" dirty="0" err="1">
                <a:latin typeface="Calibri" panose="020F0502020204030204" pitchFamily="34" charset="0"/>
              </a:rPr>
              <a:t>leaves</a:t>
            </a:r>
            <a:r>
              <a:rPr lang="pt-BR" altLang="pt-BR" sz="2400" dirty="0">
                <a:latin typeface="Calibri" panose="020F0502020204030204" pitchFamily="34" charset="0"/>
              </a:rPr>
              <a:t> </a:t>
            </a:r>
            <a:r>
              <a:rPr lang="pt-BR" altLang="pt-BR" sz="2400" dirty="0" err="1">
                <a:latin typeface="Calibri" panose="020F0502020204030204" pitchFamily="34" charset="0"/>
              </a:rPr>
              <a:t>us</a:t>
            </a:r>
            <a:r>
              <a:rPr lang="pt-BR" altLang="pt-BR" sz="2400" dirty="0">
                <a:latin typeface="Calibri" panose="020F0502020204030204" pitchFamily="34" charset="0"/>
              </a:rPr>
              <a:t> </a:t>
            </a:r>
            <a:r>
              <a:rPr lang="pt-BR" altLang="pt-BR" sz="2400" dirty="0" err="1">
                <a:latin typeface="Calibri" panose="020F0502020204030204" pitchFamily="34" charset="0"/>
              </a:rPr>
              <a:t>to</a:t>
            </a:r>
            <a:r>
              <a:rPr lang="pt-BR" altLang="pt-BR" sz="2400" dirty="0">
                <a:latin typeface="Calibri" panose="020F0502020204030204" pitchFamily="34" charset="0"/>
              </a:rPr>
              <a:t> </a:t>
            </a:r>
            <a:r>
              <a:rPr lang="pt-BR" altLang="pt-BR" sz="2400" dirty="0" err="1">
                <a:latin typeface="Calibri" panose="020F0502020204030204" pitchFamily="34" charset="0"/>
              </a:rPr>
              <a:t>wonder</a:t>
            </a:r>
            <a:r>
              <a:rPr lang="pt-BR" altLang="pt-BR" sz="2400" dirty="0">
                <a:latin typeface="Calibri" panose="020F0502020204030204" pitchFamily="34" charset="0"/>
              </a:rPr>
              <a:t> </a:t>
            </a:r>
            <a:r>
              <a:rPr lang="pt-BR" altLang="pt-BR" sz="2400" dirty="0" err="1">
                <a:latin typeface="Calibri" panose="020F0502020204030204" pitchFamily="34" charset="0"/>
              </a:rPr>
              <a:t>about</a:t>
            </a:r>
            <a:r>
              <a:rPr lang="pt-BR" altLang="pt-BR" sz="2400" dirty="0">
                <a:latin typeface="Calibri" panose="020F0502020204030204" pitchFamily="34" charset="0"/>
              </a:rPr>
              <a:t> its </a:t>
            </a:r>
            <a:r>
              <a:rPr lang="pt-BR" altLang="pt-BR" sz="2400" dirty="0" err="1">
                <a:latin typeface="Calibri" panose="020F0502020204030204" pitchFamily="34" charset="0"/>
              </a:rPr>
              <a:t>limits</a:t>
            </a:r>
            <a:r>
              <a:rPr lang="pt-BR" altLang="pt-BR" sz="2400" dirty="0">
                <a:latin typeface="Calibri" panose="020F0502020204030204" pitchFamily="34" charset="0"/>
              </a:rPr>
              <a:t>. Complete systems </a:t>
            </a:r>
            <a:r>
              <a:rPr lang="pt-BR" altLang="pt-BR" sz="2400" dirty="0" err="1">
                <a:latin typeface="Calibri" panose="020F0502020204030204" pitchFamily="34" charset="0"/>
              </a:rPr>
              <a:t>now</a:t>
            </a:r>
            <a:r>
              <a:rPr lang="pt-BR" altLang="pt-BR" sz="2400" dirty="0">
                <a:latin typeface="Calibri" panose="020F0502020204030204" pitchFamily="34" charset="0"/>
              </a:rPr>
              <a:t> </a:t>
            </a:r>
            <a:r>
              <a:rPr lang="pt-BR" altLang="pt-BR" sz="2400" dirty="0" err="1">
                <a:latin typeface="Calibri" panose="020F0502020204030204" pitchFamily="34" charset="0"/>
              </a:rPr>
              <a:t>appear</a:t>
            </a:r>
            <a:r>
              <a:rPr lang="pt-BR" altLang="pt-BR" sz="2400" dirty="0">
                <a:latin typeface="Calibri" panose="020F0502020204030204" pitchFamily="34" charset="0"/>
              </a:rPr>
              <a:t> </a:t>
            </a:r>
            <a:r>
              <a:rPr lang="pt-BR" altLang="pt-BR" sz="2400" dirty="0" err="1">
                <a:latin typeface="Calibri" panose="020F0502020204030204" pitchFamily="34" charset="0"/>
              </a:rPr>
              <a:t>on</a:t>
            </a:r>
            <a:r>
              <a:rPr lang="pt-BR" altLang="pt-BR" sz="2400" dirty="0">
                <a:latin typeface="Calibri" panose="020F0502020204030204" pitchFamily="34" charset="0"/>
              </a:rPr>
              <a:t> </a:t>
            </a:r>
            <a:r>
              <a:rPr lang="pt-BR" altLang="pt-BR" sz="2400" dirty="0" err="1">
                <a:latin typeface="Calibri" panose="020F0502020204030204" pitchFamily="34" charset="0"/>
              </a:rPr>
              <a:t>wafers</a:t>
            </a:r>
            <a:r>
              <a:rPr lang="pt-BR" altLang="pt-BR" sz="2400" dirty="0">
                <a:latin typeface="Calibri" panose="020F0502020204030204" pitchFamily="34" charset="0"/>
              </a:rPr>
              <a:t> </a:t>
            </a:r>
            <a:r>
              <a:rPr lang="pt-BR" altLang="pt-BR" sz="2400" dirty="0" err="1">
                <a:latin typeface="Calibri" panose="020F0502020204030204" pitchFamily="34" charset="0"/>
              </a:rPr>
              <a:t>thousands</a:t>
            </a:r>
            <a:r>
              <a:rPr lang="pt-BR" altLang="pt-BR" sz="2400" dirty="0">
                <a:latin typeface="Calibri" panose="020F0502020204030204" pitchFamily="34" charset="0"/>
              </a:rPr>
              <a:t> </a:t>
            </a:r>
            <a:r>
              <a:rPr lang="pt-BR" altLang="pt-BR" sz="2400" dirty="0" err="1">
                <a:latin typeface="Calibri" panose="020F0502020204030204" pitchFamily="34" charset="0"/>
              </a:rPr>
              <a:t>of</a:t>
            </a:r>
            <a:r>
              <a:rPr lang="pt-BR" altLang="pt-BR" sz="2400" dirty="0">
                <a:latin typeface="Calibri" panose="020F0502020204030204" pitchFamily="34" charset="0"/>
              </a:rPr>
              <a:t> times </a:t>
            </a:r>
            <a:r>
              <a:rPr lang="pt-BR" altLang="pt-BR" sz="2400" dirty="0" err="1">
                <a:latin typeface="Calibri" panose="020F0502020204030204" pitchFamily="34" charset="0"/>
              </a:rPr>
              <a:t>smaller</a:t>
            </a:r>
            <a:r>
              <a:rPr lang="pt-BR" altLang="pt-BR" sz="2400" dirty="0">
                <a:latin typeface="Calibri" panose="020F0502020204030204" pitchFamily="34" charset="0"/>
              </a:rPr>
              <a:t> </a:t>
            </a:r>
            <a:r>
              <a:rPr lang="pt-BR" altLang="pt-BR" sz="2400" dirty="0" err="1">
                <a:latin typeface="Calibri" panose="020F0502020204030204" pitchFamily="34" charset="0"/>
              </a:rPr>
              <a:t>than</a:t>
            </a:r>
            <a:r>
              <a:rPr lang="pt-BR" altLang="pt-BR" sz="2400" dirty="0">
                <a:latin typeface="Calibri" panose="020F0502020204030204" pitchFamily="34" charset="0"/>
              </a:rPr>
              <a:t> </a:t>
            </a:r>
            <a:r>
              <a:rPr lang="pt-BR" altLang="pt-BR" sz="2400" dirty="0" err="1">
                <a:latin typeface="Calibri" panose="020F0502020204030204" pitchFamily="34" charset="0"/>
              </a:rPr>
              <a:t>the</a:t>
            </a:r>
            <a:r>
              <a:rPr lang="pt-BR" altLang="pt-BR" sz="2400" dirty="0">
                <a:latin typeface="Calibri" panose="020F0502020204030204" pitchFamily="34" charset="0"/>
              </a:rPr>
              <a:t> single </a:t>
            </a:r>
            <a:r>
              <a:rPr lang="pt-BR" altLang="pt-BR" sz="2400" dirty="0" err="1">
                <a:latin typeface="Calibri" panose="020F0502020204030204" pitchFamily="34" charset="0"/>
              </a:rPr>
              <a:t>element</a:t>
            </a:r>
            <a:r>
              <a:rPr lang="pt-BR" altLang="pt-BR" sz="2400" dirty="0">
                <a:latin typeface="Calibri" panose="020F0502020204030204" pitchFamily="34" charset="0"/>
              </a:rPr>
              <a:t> </a:t>
            </a:r>
            <a:r>
              <a:rPr lang="pt-BR" altLang="pt-BR" sz="2400" dirty="0" err="1">
                <a:latin typeface="Calibri" panose="020F0502020204030204" pitchFamily="34" charset="0"/>
              </a:rPr>
              <a:t>of</a:t>
            </a:r>
            <a:r>
              <a:rPr lang="pt-BR" altLang="pt-BR" sz="2400" dirty="0">
                <a:latin typeface="Calibri" panose="020F0502020204030204" pitchFamily="34" charset="0"/>
              </a:rPr>
              <a:t> </a:t>
            </a:r>
            <a:r>
              <a:rPr lang="pt-BR" altLang="pt-BR" sz="2400" dirty="0" err="1">
                <a:latin typeface="Calibri" panose="020F0502020204030204" pitchFamily="34" charset="0"/>
              </a:rPr>
              <a:t>earlier</a:t>
            </a:r>
            <a:r>
              <a:rPr lang="pt-BR" altLang="pt-BR" sz="2400" dirty="0">
                <a:latin typeface="Calibri" panose="020F0502020204030204" pitchFamily="34" charset="0"/>
              </a:rPr>
              <a:t> networks. </a:t>
            </a:r>
          </a:p>
        </p:txBody>
      </p:sp>
    </p:spTree>
    <p:extLst>
      <p:ext uri="{BB962C8B-B14F-4D97-AF65-F5344CB8AC3E}">
        <p14:creationId xmlns:p14="http://schemas.microsoft.com/office/powerpoint/2010/main" val="3615863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9">
            <a:extLst>
              <a:ext uri="{FF2B5EF4-FFF2-40B4-BE49-F238E27FC236}">
                <a16:creationId xmlns:a16="http://schemas.microsoft.com/office/drawing/2014/main" id="{E2357666-0AFC-44D3-BE3E-63F6B1BBEA89}"/>
              </a:ext>
            </a:extLst>
          </p:cNvPr>
          <p:cNvSpPr txBox="1">
            <a:spLocks noChangeArrowheads="1"/>
          </p:cNvSpPr>
          <p:nvPr/>
        </p:nvSpPr>
        <p:spPr bwMode="auto">
          <a:xfrm>
            <a:off x="3733801" y="3124201"/>
            <a:ext cx="53435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150000"/>
              </a:lnSpc>
              <a:spcBef>
                <a:spcPct val="50000"/>
              </a:spcBef>
            </a:pPr>
            <a:r>
              <a:rPr lang="en-US" altLang="en-US" sz="2800" b="1">
                <a:solidFill>
                  <a:srgbClr val="FF0000"/>
                </a:solidFill>
                <a:latin typeface="Calibri" panose="020F0502020204030204" pitchFamily="34" charset="0"/>
                <a:cs typeface="Calibri" panose="020F0502020204030204" pitchFamily="34" charset="0"/>
              </a:rPr>
              <a:t>DC (static) resistance</a:t>
            </a:r>
            <a:br>
              <a:rPr lang="en-US" altLang="en-US" sz="2800" b="1">
                <a:solidFill>
                  <a:srgbClr val="FF0000"/>
                </a:solidFill>
                <a:latin typeface="Calibri" panose="020F0502020204030204" pitchFamily="34" charset="0"/>
                <a:cs typeface="Calibri" panose="020F0502020204030204" pitchFamily="34" charset="0"/>
              </a:rPr>
            </a:br>
            <a:r>
              <a:rPr lang="en-US" altLang="en-US" sz="2800" b="1">
                <a:solidFill>
                  <a:srgbClr val="FF0000"/>
                </a:solidFill>
                <a:latin typeface="Calibri" panose="020F0502020204030204" pitchFamily="34" charset="0"/>
                <a:cs typeface="Calibri" panose="020F0502020204030204" pitchFamily="34" charset="0"/>
              </a:rPr>
              <a:t>AC (dynamic) resistance</a:t>
            </a:r>
            <a:br>
              <a:rPr lang="en-US" altLang="en-US" sz="2800" b="1">
                <a:solidFill>
                  <a:srgbClr val="FF0000"/>
                </a:solidFill>
                <a:latin typeface="Calibri" panose="020F0502020204030204" pitchFamily="34" charset="0"/>
                <a:cs typeface="Calibri" panose="020F0502020204030204" pitchFamily="34" charset="0"/>
              </a:rPr>
            </a:br>
            <a:r>
              <a:rPr lang="en-US" altLang="en-US" sz="2800" b="1">
                <a:solidFill>
                  <a:srgbClr val="FF0000"/>
                </a:solidFill>
                <a:latin typeface="Calibri" panose="020F0502020204030204" pitchFamily="34" charset="0"/>
                <a:cs typeface="Calibri" panose="020F0502020204030204" pitchFamily="34" charset="0"/>
              </a:rPr>
              <a:t>Average AC resistance</a:t>
            </a:r>
          </a:p>
        </p:txBody>
      </p:sp>
      <p:sp>
        <p:nvSpPr>
          <p:cNvPr id="26627" name="Rectangle 1">
            <a:extLst>
              <a:ext uri="{FF2B5EF4-FFF2-40B4-BE49-F238E27FC236}">
                <a16:creationId xmlns:a16="http://schemas.microsoft.com/office/drawing/2014/main" id="{9F2C8C43-FE0B-41DD-B5E1-1D86D9D5F7BB}"/>
              </a:ext>
            </a:extLst>
          </p:cNvPr>
          <p:cNvSpPr>
            <a:spLocks noChangeArrowheads="1"/>
          </p:cNvSpPr>
          <p:nvPr/>
        </p:nvSpPr>
        <p:spPr bwMode="auto">
          <a:xfrm>
            <a:off x="1866900" y="16764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b="1">
                <a:solidFill>
                  <a:schemeClr val="accent2"/>
                </a:solidFill>
                <a:latin typeface="Calibri" panose="020F0502020204030204" pitchFamily="34" charset="0"/>
                <a:cs typeface="Calibri" panose="020F0502020204030204" pitchFamily="34" charset="0"/>
              </a:rPr>
              <a:t>Semiconductors react differently to DC and AC currents. </a:t>
            </a:r>
          </a:p>
        </p:txBody>
      </p:sp>
      <p:sp>
        <p:nvSpPr>
          <p:cNvPr id="26628" name="Rectangle 2">
            <a:extLst>
              <a:ext uri="{FF2B5EF4-FFF2-40B4-BE49-F238E27FC236}">
                <a16:creationId xmlns:a16="http://schemas.microsoft.com/office/drawing/2014/main" id="{AC2854C1-6655-435E-AF75-83874FB8A2F0}"/>
              </a:ext>
            </a:extLst>
          </p:cNvPr>
          <p:cNvSpPr>
            <a:spLocks noChangeArrowheads="1"/>
          </p:cNvSpPr>
          <p:nvPr/>
        </p:nvSpPr>
        <p:spPr bwMode="auto">
          <a:xfrm>
            <a:off x="3552825" y="2398713"/>
            <a:ext cx="508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solidFill>
                  <a:srgbClr val="000000"/>
                </a:solidFill>
                <a:latin typeface="Calibri" panose="020F0502020204030204" pitchFamily="34" charset="0"/>
                <a:cs typeface="Calibri" panose="020F0502020204030204" pitchFamily="34" charset="0"/>
              </a:rPr>
              <a:t>There are three types of resistance:</a:t>
            </a:r>
            <a:endParaRPr lang="en-US" altLang="pt-BR" i="1">
              <a:latin typeface="Calibri" panose="020F0502020204030204" pitchFamily="34" charset="0"/>
              <a:cs typeface="Calibri" panose="020F0502020204030204" pitchFamily="34" charset="0"/>
            </a:endParaRPr>
          </a:p>
        </p:txBody>
      </p:sp>
      <p:sp>
        <p:nvSpPr>
          <p:cNvPr id="26629" name="Text Box 6">
            <a:extLst>
              <a:ext uri="{FF2B5EF4-FFF2-40B4-BE49-F238E27FC236}">
                <a16:creationId xmlns:a16="http://schemas.microsoft.com/office/drawing/2014/main" id="{FD5C9A9D-B9D4-4813-9713-0F83E939960B}"/>
              </a:ext>
            </a:extLst>
          </p:cNvPr>
          <p:cNvSpPr txBox="1">
            <a:spLocks noChangeArrowheads="1"/>
          </p:cNvSpPr>
          <p:nvPr/>
        </p:nvSpPr>
        <p:spPr bwMode="auto">
          <a:xfrm>
            <a:off x="3516313" y="533401"/>
            <a:ext cx="5160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3600" b="1">
                <a:latin typeface="Calibri" panose="020F0502020204030204" pitchFamily="34" charset="0"/>
                <a:cs typeface="Calibri" panose="020F0502020204030204" pitchFamily="34" charset="0"/>
              </a:rPr>
              <a:t>Resistance Levels</a:t>
            </a:r>
            <a:endParaRPr lang="en-US" altLang="pt-BR" sz="1800">
              <a:latin typeface="Calibri" panose="020F0502020204030204" pitchFamily="34" charset="0"/>
              <a:cs typeface="Calibri" panose="020F0502020204030204" pitchFamily="34" charset="0"/>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a:extLst>
              <a:ext uri="{FF2B5EF4-FFF2-40B4-BE49-F238E27FC236}">
                <a16:creationId xmlns:a16="http://schemas.microsoft.com/office/drawing/2014/main" id="{D0F31DC9-EBF2-42D1-867D-07FA9EC4F2F9}"/>
              </a:ext>
            </a:extLst>
          </p:cNvPr>
          <p:cNvSpPr txBox="1">
            <a:spLocks noChangeArrowheads="1"/>
          </p:cNvSpPr>
          <p:nvPr/>
        </p:nvSpPr>
        <p:spPr bwMode="auto">
          <a:xfrm>
            <a:off x="4724400" y="457201"/>
            <a:ext cx="2914650"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b="1">
                <a:latin typeface="Arial" panose="020B0604020202020204" pitchFamily="34" charset="0"/>
                <a:cs typeface="Arial" panose="020B0604020202020204" pitchFamily="34" charset="0"/>
              </a:rPr>
              <a:t>Resistance Levels</a:t>
            </a:r>
            <a:endParaRPr lang="en-US" altLang="pt-BR">
              <a:latin typeface="Arial" panose="020B0604020202020204" pitchFamily="34" charset="0"/>
              <a:cs typeface="Arial" panose="020B0604020202020204" pitchFamily="34" charset="0"/>
            </a:endParaRPr>
          </a:p>
        </p:txBody>
      </p:sp>
      <p:pic>
        <p:nvPicPr>
          <p:cNvPr id="27651" name="Picture 2">
            <a:extLst>
              <a:ext uri="{FF2B5EF4-FFF2-40B4-BE49-F238E27FC236}">
                <a16:creationId xmlns:a16="http://schemas.microsoft.com/office/drawing/2014/main" id="{28179193-810B-450D-85E8-4957A1151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950" y="1179514"/>
            <a:ext cx="7404100" cy="4840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a:extLst>
              <a:ext uri="{FF2B5EF4-FFF2-40B4-BE49-F238E27FC236}">
                <a16:creationId xmlns:a16="http://schemas.microsoft.com/office/drawing/2014/main" id="{E06DC019-8DFE-4428-B93E-673217B69784}"/>
              </a:ext>
            </a:extLst>
          </p:cNvPr>
          <p:cNvSpPr>
            <a:spLocks noChangeArrowheads="1"/>
          </p:cNvSpPr>
          <p:nvPr/>
        </p:nvSpPr>
        <p:spPr bwMode="auto">
          <a:xfrm>
            <a:off x="1752600" y="-228600"/>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pt-BR" sz="1800">
              <a:solidFill>
                <a:srgbClr val="5F5F5F"/>
              </a:solidFill>
              <a:latin typeface="Arial" panose="020B0604020202020204" pitchFamily="34" charset="0"/>
            </a:endParaRPr>
          </a:p>
        </p:txBody>
      </p:sp>
      <p:sp>
        <p:nvSpPr>
          <p:cNvPr id="28675" name="Rectangle 12">
            <a:extLst>
              <a:ext uri="{FF2B5EF4-FFF2-40B4-BE49-F238E27FC236}">
                <a16:creationId xmlns:a16="http://schemas.microsoft.com/office/drawing/2014/main" id="{76E802E3-B1AC-48D3-89EE-8605207CD035}"/>
              </a:ext>
            </a:extLst>
          </p:cNvPr>
          <p:cNvSpPr>
            <a:spLocks noChangeArrowheads="1"/>
          </p:cNvSpPr>
          <p:nvPr/>
        </p:nvSpPr>
        <p:spPr bwMode="auto">
          <a:xfrm>
            <a:off x="2133600" y="2020888"/>
            <a:ext cx="3810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cs typeface="Arial" panose="020B0604020202020204" pitchFamily="34" charset="0"/>
              </a:rPr>
              <a:t>For a specific applied DC voltage (</a:t>
            </a:r>
            <a:r>
              <a:rPr lang="en-US" altLang="en-US" i="1">
                <a:latin typeface="Arial" panose="020B0604020202020204" pitchFamily="34" charset="0"/>
                <a:cs typeface="Arial" panose="020B0604020202020204" pitchFamily="34" charset="0"/>
              </a:rPr>
              <a:t>V</a:t>
            </a:r>
            <a:r>
              <a:rPr lang="en-US" altLang="en-US" baseline="-25000">
                <a:latin typeface="Arial" panose="020B0604020202020204" pitchFamily="34" charset="0"/>
                <a:cs typeface="Arial" panose="020B0604020202020204" pitchFamily="34" charset="0"/>
              </a:rPr>
              <a:t>D</a:t>
            </a:r>
            <a:r>
              <a:rPr lang="en-US" altLang="en-US">
                <a:latin typeface="Arial" panose="020B0604020202020204" pitchFamily="34" charset="0"/>
                <a:cs typeface="Arial" panose="020B0604020202020204" pitchFamily="34" charset="0"/>
              </a:rPr>
              <a:t>) the diode has a specific current (</a:t>
            </a:r>
            <a:r>
              <a:rPr lang="en-US" altLang="en-US" i="1">
                <a:latin typeface="Arial" panose="020B0604020202020204" pitchFamily="34" charset="0"/>
                <a:cs typeface="Arial" panose="020B0604020202020204" pitchFamily="34" charset="0"/>
              </a:rPr>
              <a:t>I</a:t>
            </a:r>
            <a:r>
              <a:rPr lang="en-US" altLang="en-US" baseline="-25000">
                <a:latin typeface="Arial" panose="020B0604020202020204" pitchFamily="34" charset="0"/>
                <a:cs typeface="Arial" panose="020B0604020202020204" pitchFamily="34" charset="0"/>
              </a:rPr>
              <a:t>D</a:t>
            </a:r>
            <a:r>
              <a:rPr lang="en-US" altLang="en-US">
                <a:latin typeface="Arial" panose="020B0604020202020204" pitchFamily="34" charset="0"/>
                <a:cs typeface="Arial" panose="020B0604020202020204" pitchFamily="34" charset="0"/>
              </a:rPr>
              <a:t>) and a specific resistance (</a:t>
            </a:r>
            <a:r>
              <a:rPr lang="en-US" altLang="en-US" i="1">
                <a:latin typeface="Arial" panose="020B0604020202020204" pitchFamily="34" charset="0"/>
                <a:cs typeface="Arial" panose="020B0604020202020204" pitchFamily="34" charset="0"/>
              </a:rPr>
              <a:t>R</a:t>
            </a:r>
            <a:r>
              <a:rPr lang="en-US" altLang="en-US" baseline="-25000">
                <a:latin typeface="Arial" panose="020B0604020202020204" pitchFamily="34" charset="0"/>
                <a:cs typeface="Arial" panose="020B0604020202020204" pitchFamily="34" charset="0"/>
              </a:rPr>
              <a:t>D</a:t>
            </a:r>
            <a:r>
              <a:rPr lang="en-US" altLang="en-US">
                <a:latin typeface="Arial" panose="020B0604020202020204" pitchFamily="34" charset="0"/>
                <a:cs typeface="Arial" panose="020B0604020202020204" pitchFamily="34" charset="0"/>
              </a:rPr>
              <a:t>).</a:t>
            </a:r>
          </a:p>
        </p:txBody>
      </p:sp>
      <p:grpSp>
        <p:nvGrpSpPr>
          <p:cNvPr id="28676" name="Group 10">
            <a:extLst>
              <a:ext uri="{FF2B5EF4-FFF2-40B4-BE49-F238E27FC236}">
                <a16:creationId xmlns:a16="http://schemas.microsoft.com/office/drawing/2014/main" id="{42724950-3E51-47F5-8ADE-52C2A8D77690}"/>
              </a:ext>
            </a:extLst>
          </p:cNvPr>
          <p:cNvGrpSpPr>
            <a:grpSpLocks/>
          </p:cNvGrpSpPr>
          <p:nvPr/>
        </p:nvGrpSpPr>
        <p:grpSpPr bwMode="auto">
          <a:xfrm>
            <a:off x="3238500" y="3802063"/>
            <a:ext cx="1600200" cy="914400"/>
            <a:chOff x="1152" y="2592"/>
            <a:chExt cx="1008" cy="576"/>
          </a:xfrm>
        </p:grpSpPr>
        <p:sp>
          <p:nvSpPr>
            <p:cNvPr id="28679" name="AutoShape 9">
              <a:extLst>
                <a:ext uri="{FF2B5EF4-FFF2-40B4-BE49-F238E27FC236}">
                  <a16:creationId xmlns:a16="http://schemas.microsoft.com/office/drawing/2014/main" id="{710147C1-5C2F-4539-99D7-F2FDF37B4081}"/>
                </a:ext>
              </a:extLst>
            </p:cNvPr>
            <p:cNvSpPr>
              <a:spLocks noChangeArrowheads="1"/>
            </p:cNvSpPr>
            <p:nvPr/>
          </p:nvSpPr>
          <p:spPr bwMode="auto">
            <a:xfrm>
              <a:off x="1152" y="2592"/>
              <a:ext cx="1008" cy="576"/>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pt-BR" altLang="pt-BR" sz="1800">
                <a:latin typeface="Arial" panose="020B0604020202020204" pitchFamily="34" charset="0"/>
              </a:endParaRPr>
            </a:p>
          </p:txBody>
        </p:sp>
        <p:graphicFrame>
          <p:nvGraphicFramePr>
            <p:cNvPr id="28680" name="Object 14">
              <a:extLst>
                <a:ext uri="{FF2B5EF4-FFF2-40B4-BE49-F238E27FC236}">
                  <a16:creationId xmlns:a16="http://schemas.microsoft.com/office/drawing/2014/main" id="{6AD8F568-7E0F-4829-8931-DCCD984B2CC1}"/>
                </a:ext>
              </a:extLst>
            </p:cNvPr>
            <p:cNvGraphicFramePr>
              <a:graphicFrameLocks noChangeAspect="1"/>
            </p:cNvGraphicFramePr>
            <p:nvPr/>
          </p:nvGraphicFramePr>
          <p:xfrm>
            <a:off x="1278" y="2600"/>
            <a:ext cx="755" cy="560"/>
          </p:xfrm>
          <a:graphic>
            <a:graphicData uri="http://schemas.openxmlformats.org/presentationml/2006/ole">
              <mc:AlternateContent xmlns:mc="http://schemas.openxmlformats.org/markup-compatibility/2006">
                <mc:Choice xmlns:v="urn:schemas-microsoft-com:vml" Requires="v">
                  <p:oleObj spid="_x0000_s1041" name="Equation" r:id="rId3" imgW="583947" imgH="431613" progId="Equation.3">
                    <p:embed/>
                  </p:oleObj>
                </mc:Choice>
                <mc:Fallback>
                  <p:oleObj name="Equation" r:id="rId3" imgW="583947" imgH="431613" progId="Equation.3">
                    <p:embed/>
                    <p:pic>
                      <p:nvPicPr>
                        <p:cNvPr id="28680" name="Object 14">
                          <a:extLst>
                            <a:ext uri="{FF2B5EF4-FFF2-40B4-BE49-F238E27FC236}">
                              <a16:creationId xmlns:a16="http://schemas.microsoft.com/office/drawing/2014/main" id="{6AD8F568-7E0F-4829-8931-DCCD984B2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 y="2600"/>
                          <a:ext cx="755" cy="5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28677" name="Picture 10" descr="fg01_02300.jpg">
            <a:extLst>
              <a:ext uri="{FF2B5EF4-FFF2-40B4-BE49-F238E27FC236}">
                <a16:creationId xmlns:a16="http://schemas.microsoft.com/office/drawing/2014/main" id="{758252FD-8052-4801-83B6-B480D93C4D4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32500" y="1828800"/>
            <a:ext cx="41021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8" name="Text Box 6">
            <a:extLst>
              <a:ext uri="{FF2B5EF4-FFF2-40B4-BE49-F238E27FC236}">
                <a16:creationId xmlns:a16="http://schemas.microsoft.com/office/drawing/2014/main" id="{A8AA36C4-80AE-4EA6-A0B3-F5F0C589EA7D}"/>
              </a:ext>
            </a:extLst>
          </p:cNvPr>
          <p:cNvSpPr txBox="1">
            <a:spLocks noChangeArrowheads="1"/>
          </p:cNvSpPr>
          <p:nvPr/>
        </p:nvSpPr>
        <p:spPr bwMode="auto">
          <a:xfrm>
            <a:off x="3963988" y="304801"/>
            <a:ext cx="4265612"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3600" b="1">
                <a:latin typeface="Calibri" panose="020F0502020204030204" pitchFamily="34" charset="0"/>
                <a:cs typeface="Arial" panose="020B0604020202020204" pitchFamily="34" charset="0"/>
              </a:rPr>
              <a:t>DC (Static) Resistance</a:t>
            </a:r>
            <a:endParaRPr lang="en-US" altLang="pt-BR" sz="1800">
              <a:latin typeface="Calibri" panose="020F0502020204030204" pitchFamily="34" charset="0"/>
              <a:cs typeface="Arial" panose="020B0604020202020204" pitchFamily="34" charset="0"/>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27CC8C3A-502B-4EE3-8B19-B76F53BC9899}"/>
              </a:ext>
            </a:extLst>
          </p:cNvPr>
          <p:cNvSpPr>
            <a:spLocks noChangeArrowheads="1"/>
          </p:cNvSpPr>
          <p:nvPr/>
        </p:nvSpPr>
        <p:spPr bwMode="auto">
          <a:xfrm>
            <a:off x="1752600" y="-228600"/>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pt-BR" sz="1800">
              <a:solidFill>
                <a:srgbClr val="5F5F5F"/>
              </a:solidFill>
              <a:latin typeface="Arial" panose="020B0604020202020204" pitchFamily="34" charset="0"/>
            </a:endParaRPr>
          </a:p>
        </p:txBody>
      </p:sp>
      <p:sp>
        <p:nvSpPr>
          <p:cNvPr id="29699" name="CaixaDeTexto 1">
            <a:extLst>
              <a:ext uri="{FF2B5EF4-FFF2-40B4-BE49-F238E27FC236}">
                <a16:creationId xmlns:a16="http://schemas.microsoft.com/office/drawing/2014/main" id="{A0EBA6CF-3815-4B10-9DBE-3AB9E7F7DE0D}"/>
              </a:ext>
            </a:extLst>
          </p:cNvPr>
          <p:cNvSpPr txBox="1">
            <a:spLocks noChangeArrowheads="1"/>
          </p:cNvSpPr>
          <p:nvPr/>
        </p:nvSpPr>
        <p:spPr bwMode="auto">
          <a:xfrm>
            <a:off x="1676400" y="304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1800" b="1">
                <a:solidFill>
                  <a:srgbClr val="FF0000"/>
                </a:solidFill>
                <a:latin typeface="Calibri" panose="020F0502020204030204" pitchFamily="34" charset="0"/>
                <a:cs typeface="Calibri" panose="020F0502020204030204" pitchFamily="34" charset="0"/>
              </a:rPr>
              <a:t>Exemplo:</a:t>
            </a:r>
          </a:p>
        </p:txBody>
      </p:sp>
      <p:pic>
        <p:nvPicPr>
          <p:cNvPr id="29700" name="Imagem 2">
            <a:extLst>
              <a:ext uri="{FF2B5EF4-FFF2-40B4-BE49-F238E27FC236}">
                <a16:creationId xmlns:a16="http://schemas.microsoft.com/office/drawing/2014/main" id="{9033F84D-CBCC-4320-8A3E-CDC53675A7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6564" y="838201"/>
            <a:ext cx="42957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Imagem 3">
            <a:extLst>
              <a:ext uri="{FF2B5EF4-FFF2-40B4-BE49-F238E27FC236}">
                <a16:creationId xmlns:a16="http://schemas.microsoft.com/office/drawing/2014/main" id="{AEE77C68-CDCE-4FB5-88B7-12730EF367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2784476"/>
            <a:ext cx="40671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a:extLst>
              <a:ext uri="{FF2B5EF4-FFF2-40B4-BE49-F238E27FC236}">
                <a16:creationId xmlns:a16="http://schemas.microsoft.com/office/drawing/2014/main" id="{241EF7B2-2ACF-4F9D-8DF4-0F0CAD4194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69013" y="674688"/>
            <a:ext cx="41021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a:extLst>
              <a:ext uri="{FF2B5EF4-FFF2-40B4-BE49-F238E27FC236}">
                <a16:creationId xmlns:a16="http://schemas.microsoft.com/office/drawing/2014/main" id="{1EACEA04-3FEC-40B1-A076-1AA24197B47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62664" y="2270125"/>
            <a:ext cx="4287837"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a:extLst>
              <a:ext uri="{FF2B5EF4-FFF2-40B4-BE49-F238E27FC236}">
                <a16:creationId xmlns:a16="http://schemas.microsoft.com/office/drawing/2014/main" id="{799A1956-7FFB-42E7-AD57-DCF224ADF78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48376" y="4106864"/>
            <a:ext cx="45180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ector reto 8">
            <a:extLst>
              <a:ext uri="{FF2B5EF4-FFF2-40B4-BE49-F238E27FC236}">
                <a16:creationId xmlns:a16="http://schemas.microsoft.com/office/drawing/2014/main" id="{49079247-50EA-4F35-B344-EB6B6E326F71}"/>
              </a:ext>
            </a:extLst>
          </p:cNvPr>
          <p:cNvCxnSpPr>
            <a:cxnSpLocks/>
          </p:cNvCxnSpPr>
          <p:nvPr/>
        </p:nvCxnSpPr>
        <p:spPr>
          <a:xfrm>
            <a:off x="6002338" y="1665288"/>
            <a:ext cx="0" cy="34163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a:extLst>
              <a:ext uri="{FF2B5EF4-FFF2-40B4-BE49-F238E27FC236}">
                <a16:creationId xmlns:a16="http://schemas.microsoft.com/office/drawing/2014/main" id="{004B39A5-7C54-4328-834A-33B6AA3A1045}"/>
              </a:ext>
            </a:extLst>
          </p:cNvPr>
          <p:cNvSpPr txBox="1">
            <a:spLocks noChangeArrowheads="1"/>
          </p:cNvSpPr>
          <p:nvPr/>
        </p:nvSpPr>
        <p:spPr bwMode="auto">
          <a:xfrm>
            <a:off x="4233863" y="333376"/>
            <a:ext cx="3878262"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2800" b="1">
                <a:latin typeface="Calibri" panose="020F0502020204030204" pitchFamily="34" charset="0"/>
                <a:cs typeface="Arial" panose="020B0604020202020204" pitchFamily="34" charset="0"/>
              </a:rPr>
              <a:t>AC (Dynamic) Resistance</a:t>
            </a:r>
            <a:endParaRPr lang="en-US" altLang="pt-BR" sz="2800">
              <a:latin typeface="Calibri" panose="020F0502020204030204" pitchFamily="34" charset="0"/>
              <a:cs typeface="Arial" panose="020B0604020202020204" pitchFamily="34" charset="0"/>
            </a:endParaRPr>
          </a:p>
        </p:txBody>
      </p:sp>
      <p:sp>
        <p:nvSpPr>
          <p:cNvPr id="31747" name="CaixaDeTexto 1">
            <a:extLst>
              <a:ext uri="{FF2B5EF4-FFF2-40B4-BE49-F238E27FC236}">
                <a16:creationId xmlns:a16="http://schemas.microsoft.com/office/drawing/2014/main" id="{C2794C50-7C66-4F4E-A123-418A2EF5DA3F}"/>
              </a:ext>
            </a:extLst>
          </p:cNvPr>
          <p:cNvSpPr txBox="1">
            <a:spLocks noChangeArrowheads="1"/>
          </p:cNvSpPr>
          <p:nvPr/>
        </p:nvSpPr>
        <p:spPr bwMode="auto">
          <a:xfrm>
            <a:off x="2667000" y="1066800"/>
            <a:ext cx="7086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pt-BR" altLang="pt-BR" sz="1800">
                <a:latin typeface="Arial" panose="020B0604020202020204" pitchFamily="34" charset="0"/>
              </a:rPr>
              <a:t>A straight line drawn tangent to the curve through de Q-point will define a particular change in voltage and current that can be used to determine the ac or dynamic resistance for this section of the diode characteristic. </a:t>
            </a:r>
          </a:p>
          <a:p>
            <a:pPr algn="just"/>
            <a:r>
              <a:rPr lang="pt-BR" altLang="pt-BR" sz="1800">
                <a:latin typeface="Arial" panose="020B0604020202020204" pitchFamily="34" charset="0"/>
              </a:rPr>
              <a:t>An effort should be made to keep the change in voltage and current as small as possible and equidistante to either side of the Q-point. </a:t>
            </a:r>
          </a:p>
        </p:txBody>
      </p:sp>
      <p:sp>
        <p:nvSpPr>
          <p:cNvPr id="3" name="Retângulo: Cantos Arredondados 2">
            <a:extLst>
              <a:ext uri="{FF2B5EF4-FFF2-40B4-BE49-F238E27FC236}">
                <a16:creationId xmlns:a16="http://schemas.microsoft.com/office/drawing/2014/main" id="{0C43BBE2-68EB-4AC3-B655-4B1ABB8A5DC0}"/>
              </a:ext>
            </a:extLst>
          </p:cNvPr>
          <p:cNvSpPr/>
          <p:nvPr/>
        </p:nvSpPr>
        <p:spPr>
          <a:xfrm>
            <a:off x="1905000" y="1143000"/>
            <a:ext cx="381000" cy="228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31749" name="Imagem 1">
            <a:extLst>
              <a:ext uri="{FF2B5EF4-FFF2-40B4-BE49-F238E27FC236}">
                <a16:creationId xmlns:a16="http://schemas.microsoft.com/office/drawing/2014/main" id="{C38DD678-52F2-42E5-9312-E524D7B0D1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895600"/>
            <a:ext cx="288925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Imagem 3">
            <a:extLst>
              <a:ext uri="{FF2B5EF4-FFF2-40B4-BE49-F238E27FC236}">
                <a16:creationId xmlns:a16="http://schemas.microsoft.com/office/drawing/2014/main" id="{480D759E-D495-46D2-9BFE-1DB8E301F3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2964" y="3248026"/>
            <a:ext cx="16859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73D3D104-AF72-47A5-9F28-F551106D0B81}"/>
              </a:ext>
            </a:extLst>
          </p:cNvPr>
          <p:cNvSpPr>
            <a:spLocks noChangeArrowheads="1"/>
          </p:cNvSpPr>
          <p:nvPr/>
        </p:nvSpPr>
        <p:spPr bwMode="auto">
          <a:xfrm>
            <a:off x="1752600" y="-228600"/>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pt-BR" sz="1800">
              <a:solidFill>
                <a:srgbClr val="5F5F5F"/>
              </a:solidFill>
              <a:latin typeface="Arial" panose="020B0604020202020204" pitchFamily="34" charset="0"/>
            </a:endParaRPr>
          </a:p>
        </p:txBody>
      </p:sp>
      <p:sp>
        <p:nvSpPr>
          <p:cNvPr id="32771" name="CaixaDeTexto 1">
            <a:extLst>
              <a:ext uri="{FF2B5EF4-FFF2-40B4-BE49-F238E27FC236}">
                <a16:creationId xmlns:a16="http://schemas.microsoft.com/office/drawing/2014/main" id="{22889C72-24DC-4611-8800-CB2BE89A5785}"/>
              </a:ext>
            </a:extLst>
          </p:cNvPr>
          <p:cNvSpPr txBox="1">
            <a:spLocks noChangeArrowheads="1"/>
          </p:cNvSpPr>
          <p:nvPr/>
        </p:nvSpPr>
        <p:spPr bwMode="auto">
          <a:xfrm>
            <a:off x="1554163" y="204789"/>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1800" b="1">
                <a:solidFill>
                  <a:srgbClr val="FF0000"/>
                </a:solidFill>
                <a:latin typeface="Calibri" panose="020F0502020204030204" pitchFamily="34" charset="0"/>
                <a:cs typeface="Calibri" panose="020F0502020204030204" pitchFamily="34" charset="0"/>
              </a:rPr>
              <a:t>Exemplo:</a:t>
            </a:r>
          </a:p>
        </p:txBody>
      </p:sp>
      <p:pic>
        <p:nvPicPr>
          <p:cNvPr id="32772" name="Imagem 7">
            <a:extLst>
              <a:ext uri="{FF2B5EF4-FFF2-40B4-BE49-F238E27FC236}">
                <a16:creationId xmlns:a16="http://schemas.microsoft.com/office/drawing/2014/main" id="{5BC3CD0C-65A6-443A-B617-9C25C0D6F0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1" y="736601"/>
            <a:ext cx="477837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Imagem 9">
            <a:extLst>
              <a:ext uri="{FF2B5EF4-FFF2-40B4-BE49-F238E27FC236}">
                <a16:creationId xmlns:a16="http://schemas.microsoft.com/office/drawing/2014/main" id="{E778AF72-47D0-4D7B-8EAC-0EA79FF6FF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2312988"/>
            <a:ext cx="3638550" cy="41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0">
            <a:extLst>
              <a:ext uri="{FF2B5EF4-FFF2-40B4-BE49-F238E27FC236}">
                <a16:creationId xmlns:a16="http://schemas.microsoft.com/office/drawing/2014/main" id="{5B2C9AEF-DA6E-4486-B04B-E8B6DD1D58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5551" y="619125"/>
            <a:ext cx="42767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m 11">
            <a:extLst>
              <a:ext uri="{FF2B5EF4-FFF2-40B4-BE49-F238E27FC236}">
                <a16:creationId xmlns:a16="http://schemas.microsoft.com/office/drawing/2014/main" id="{4F8DD265-A930-4CDF-BD28-FE2F8074B2D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69089" y="5268913"/>
            <a:ext cx="3324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ector reto 19">
            <a:extLst>
              <a:ext uri="{FF2B5EF4-FFF2-40B4-BE49-F238E27FC236}">
                <a16:creationId xmlns:a16="http://schemas.microsoft.com/office/drawing/2014/main" id="{99E07789-6575-497D-BBD8-36961459FF56}"/>
              </a:ext>
            </a:extLst>
          </p:cNvPr>
          <p:cNvCxnSpPr/>
          <p:nvPr/>
        </p:nvCxnSpPr>
        <p:spPr>
          <a:xfrm>
            <a:off x="6222517" y="427038"/>
            <a:ext cx="50800" cy="62722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2777" name="CaixaDeTexto 1">
            <a:extLst>
              <a:ext uri="{FF2B5EF4-FFF2-40B4-BE49-F238E27FC236}">
                <a16:creationId xmlns:a16="http://schemas.microsoft.com/office/drawing/2014/main" id="{48D78F3A-D348-4BF5-9EE0-DA0E174C4D2C}"/>
              </a:ext>
            </a:extLst>
          </p:cNvPr>
          <p:cNvSpPr txBox="1">
            <a:spLocks noChangeArrowheads="1"/>
          </p:cNvSpPr>
          <p:nvPr/>
        </p:nvSpPr>
        <p:spPr bwMode="auto">
          <a:xfrm>
            <a:off x="3336926" y="6391275"/>
            <a:ext cx="123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1800">
                <a:latin typeface="Calibri" panose="020F0502020204030204" pitchFamily="34" charset="0"/>
                <a:cs typeface="Calibri" panose="020F0502020204030204" pitchFamily="34" charset="0"/>
              </a:rPr>
              <a:t>Fig. 27</a:t>
            </a:r>
          </a:p>
        </p:txBody>
      </p:sp>
      <p:pic>
        <p:nvPicPr>
          <p:cNvPr id="32778" name="Imagem 3">
            <a:extLst>
              <a:ext uri="{FF2B5EF4-FFF2-40B4-BE49-F238E27FC236}">
                <a16:creationId xmlns:a16="http://schemas.microsoft.com/office/drawing/2014/main" id="{DEE4F80F-CCBB-4DDB-A237-7FD87159D5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5176" y="3178176"/>
            <a:ext cx="2684463"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a:extLst>
              <a:ext uri="{FF2B5EF4-FFF2-40B4-BE49-F238E27FC236}">
                <a16:creationId xmlns:a16="http://schemas.microsoft.com/office/drawing/2014/main" id="{2A4D849C-F52A-4005-A5CC-5D95A51FEE35}"/>
              </a:ext>
            </a:extLst>
          </p:cNvPr>
          <p:cNvSpPr>
            <a:spLocks noChangeArrowheads="1"/>
          </p:cNvSpPr>
          <p:nvPr/>
        </p:nvSpPr>
        <p:spPr bwMode="auto">
          <a:xfrm>
            <a:off x="1752600" y="-228600"/>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pt-BR" sz="1800">
              <a:solidFill>
                <a:srgbClr val="5F5F5F"/>
              </a:solidFill>
              <a:latin typeface="Arial" panose="020B0604020202020204" pitchFamily="34" charset="0"/>
            </a:endParaRPr>
          </a:p>
        </p:txBody>
      </p:sp>
      <p:sp>
        <p:nvSpPr>
          <p:cNvPr id="34819" name="CaixaDeTexto 1">
            <a:extLst>
              <a:ext uri="{FF2B5EF4-FFF2-40B4-BE49-F238E27FC236}">
                <a16:creationId xmlns:a16="http://schemas.microsoft.com/office/drawing/2014/main" id="{90E64790-3811-4992-83B3-87DAEF2517C1}"/>
              </a:ext>
            </a:extLst>
          </p:cNvPr>
          <p:cNvSpPr txBox="1">
            <a:spLocks noChangeArrowheads="1"/>
          </p:cNvSpPr>
          <p:nvPr/>
        </p:nvSpPr>
        <p:spPr bwMode="auto">
          <a:xfrm>
            <a:off x="1554163" y="204789"/>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1800" b="1">
                <a:solidFill>
                  <a:srgbClr val="FF0000"/>
                </a:solidFill>
                <a:latin typeface="Calibri" panose="020F0502020204030204" pitchFamily="34" charset="0"/>
                <a:cs typeface="Calibri" panose="020F0502020204030204" pitchFamily="34" charset="0"/>
              </a:rPr>
              <a:t>Exemplo:</a:t>
            </a:r>
          </a:p>
        </p:txBody>
      </p:sp>
      <p:pic>
        <p:nvPicPr>
          <p:cNvPr id="34820" name="Imagem 7">
            <a:extLst>
              <a:ext uri="{FF2B5EF4-FFF2-40B4-BE49-F238E27FC236}">
                <a16:creationId xmlns:a16="http://schemas.microsoft.com/office/drawing/2014/main" id="{BEFAD8FE-1A1B-4E0A-9CD1-DB493B0C27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717551"/>
            <a:ext cx="477837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Imagem 9">
            <a:extLst>
              <a:ext uri="{FF2B5EF4-FFF2-40B4-BE49-F238E27FC236}">
                <a16:creationId xmlns:a16="http://schemas.microsoft.com/office/drawing/2014/main" id="{06FCCB30-C52D-49F8-86DF-14F73C330D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9301" y="2511426"/>
            <a:ext cx="39401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ector reto 19">
            <a:extLst>
              <a:ext uri="{FF2B5EF4-FFF2-40B4-BE49-F238E27FC236}">
                <a16:creationId xmlns:a16="http://schemas.microsoft.com/office/drawing/2014/main" id="{A7B6CCA1-5ED4-4AE3-B13C-9956836D9247}"/>
              </a:ext>
            </a:extLst>
          </p:cNvPr>
          <p:cNvCxnSpPr/>
          <p:nvPr/>
        </p:nvCxnSpPr>
        <p:spPr>
          <a:xfrm>
            <a:off x="6466093" y="389732"/>
            <a:ext cx="50800" cy="62722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48CE5903-9F64-4673-8A83-3202384EAD0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4680" y="389732"/>
            <a:ext cx="42957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186F4AEE-D43E-449B-BCB6-1F7B1B710F0B}"/>
              </a:ext>
            </a:extLst>
          </p:cNvPr>
          <p:cNvSpPr>
            <a:spLocks noChangeArrowheads="1"/>
          </p:cNvSpPr>
          <p:nvPr/>
        </p:nvSpPr>
        <p:spPr bwMode="auto">
          <a:xfrm>
            <a:off x="1752600" y="-228600"/>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pt-BR" sz="1800">
              <a:solidFill>
                <a:srgbClr val="5F5F5F"/>
              </a:solidFill>
              <a:latin typeface="Arial" panose="020B0604020202020204" pitchFamily="34" charset="0"/>
            </a:endParaRPr>
          </a:p>
        </p:txBody>
      </p:sp>
      <p:sp>
        <p:nvSpPr>
          <p:cNvPr id="36867" name="CaixaDeTexto 1">
            <a:extLst>
              <a:ext uri="{FF2B5EF4-FFF2-40B4-BE49-F238E27FC236}">
                <a16:creationId xmlns:a16="http://schemas.microsoft.com/office/drawing/2014/main" id="{3C667C9C-A461-4355-A209-F69C2173BDA6}"/>
              </a:ext>
            </a:extLst>
          </p:cNvPr>
          <p:cNvSpPr txBox="1">
            <a:spLocks noChangeArrowheads="1"/>
          </p:cNvSpPr>
          <p:nvPr/>
        </p:nvSpPr>
        <p:spPr bwMode="auto">
          <a:xfrm>
            <a:off x="1554163" y="204789"/>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1800" b="1">
                <a:solidFill>
                  <a:srgbClr val="FF0000"/>
                </a:solidFill>
                <a:latin typeface="Calibri" panose="020F0502020204030204" pitchFamily="34" charset="0"/>
                <a:cs typeface="Calibri" panose="020F0502020204030204" pitchFamily="34" charset="0"/>
              </a:rPr>
              <a:t>Exemplo:</a:t>
            </a:r>
          </a:p>
        </p:txBody>
      </p:sp>
      <p:pic>
        <p:nvPicPr>
          <p:cNvPr id="36868" name="Imagem 7">
            <a:extLst>
              <a:ext uri="{FF2B5EF4-FFF2-40B4-BE49-F238E27FC236}">
                <a16:creationId xmlns:a16="http://schemas.microsoft.com/office/drawing/2014/main" id="{A776958E-B64C-4A57-B3E0-09DD50C3F7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717551"/>
            <a:ext cx="477837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Imagem 9">
            <a:extLst>
              <a:ext uri="{FF2B5EF4-FFF2-40B4-BE49-F238E27FC236}">
                <a16:creationId xmlns:a16="http://schemas.microsoft.com/office/drawing/2014/main" id="{E1DC7E8F-9522-468A-8E9E-7B4CF9585F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9301" y="2511426"/>
            <a:ext cx="39401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ector reto 19">
            <a:extLst>
              <a:ext uri="{FF2B5EF4-FFF2-40B4-BE49-F238E27FC236}">
                <a16:creationId xmlns:a16="http://schemas.microsoft.com/office/drawing/2014/main" id="{2751E110-1A58-43AA-87E3-F9316520236C}"/>
              </a:ext>
            </a:extLst>
          </p:cNvPr>
          <p:cNvCxnSpPr/>
          <p:nvPr/>
        </p:nvCxnSpPr>
        <p:spPr>
          <a:xfrm>
            <a:off x="6193045" y="457200"/>
            <a:ext cx="50800" cy="62722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B66FD8B4-7B50-4D8F-98A4-1FF9853339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21915" y="1363662"/>
            <a:ext cx="4157663"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a:extLst>
              <a:ext uri="{FF2B5EF4-FFF2-40B4-BE49-F238E27FC236}">
                <a16:creationId xmlns:a16="http://schemas.microsoft.com/office/drawing/2014/main" id="{256FE8C0-6FB4-4FAC-B7AB-BAABC45FDBA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21914" y="3989387"/>
            <a:ext cx="386080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id="{148C324E-759F-4941-BD99-54AA6DD0E3B2}"/>
              </a:ext>
            </a:extLst>
          </p:cNvPr>
          <p:cNvPicPr>
            <a:picLocks noChangeAspect="1"/>
          </p:cNvPicPr>
          <p:nvPr/>
        </p:nvPicPr>
        <p:blipFill>
          <a:blip r:embed="rId7"/>
          <a:stretch>
            <a:fillRect/>
          </a:stretch>
        </p:blipFill>
        <p:spPr>
          <a:xfrm>
            <a:off x="6483350" y="574676"/>
            <a:ext cx="4695825" cy="56197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D3683E34-5336-4862-A0E8-EC342E8C1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150" y="819150"/>
            <a:ext cx="2482850" cy="71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a:extLst>
              <a:ext uri="{FF2B5EF4-FFF2-40B4-BE49-F238E27FC236}">
                <a16:creationId xmlns:a16="http://schemas.microsoft.com/office/drawing/2014/main" id="{8D8B2FCA-5EFD-4C82-B2F4-CF45AB067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763" y="762000"/>
            <a:ext cx="1581150" cy="82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6" name="Picture 4">
            <a:extLst>
              <a:ext uri="{FF2B5EF4-FFF2-40B4-BE49-F238E27FC236}">
                <a16:creationId xmlns:a16="http://schemas.microsoft.com/office/drawing/2014/main" id="{ABEB8B7E-5D60-4955-A0A5-8813E4DC95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1690689"/>
            <a:ext cx="350520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2477FD3B-22E1-4D13-88E0-E6894F3B5D68}"/>
              </a:ext>
            </a:extLst>
          </p:cNvPr>
          <p:cNvSpPr/>
          <p:nvPr/>
        </p:nvSpPr>
        <p:spPr>
          <a:xfrm>
            <a:off x="2057400" y="1004888"/>
            <a:ext cx="3810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14" name="Rectangle 13">
            <a:extLst>
              <a:ext uri="{FF2B5EF4-FFF2-40B4-BE49-F238E27FC236}">
                <a16:creationId xmlns:a16="http://schemas.microsoft.com/office/drawing/2014/main" id="{3D450E28-8C4D-4EC3-9B99-F68F0C134D06}"/>
              </a:ext>
            </a:extLst>
          </p:cNvPr>
          <p:cNvSpPr/>
          <p:nvPr/>
        </p:nvSpPr>
        <p:spPr>
          <a:xfrm>
            <a:off x="2057400" y="3138488"/>
            <a:ext cx="3810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72711" name="Picture 5">
            <a:extLst>
              <a:ext uri="{FF2B5EF4-FFF2-40B4-BE49-F238E27FC236}">
                <a16:creationId xmlns:a16="http://schemas.microsoft.com/office/drawing/2014/main" id="{70C7EC7D-ACE8-4EAD-913E-8E2123FC2A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0" y="3121026"/>
            <a:ext cx="23812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12" name="Picture 6">
            <a:extLst>
              <a:ext uri="{FF2B5EF4-FFF2-40B4-BE49-F238E27FC236}">
                <a16:creationId xmlns:a16="http://schemas.microsoft.com/office/drawing/2014/main" id="{239035F8-0E46-463D-A97D-3A8B3BBA84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1" y="3119438"/>
            <a:ext cx="1865313"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a:extLst>
              <a:ext uri="{FF2B5EF4-FFF2-40B4-BE49-F238E27FC236}">
                <a16:creationId xmlns:a16="http://schemas.microsoft.com/office/drawing/2014/main" id="{68D3D635-8E61-41AE-A986-97BF601C301B}"/>
              </a:ext>
            </a:extLst>
          </p:cNvPr>
          <p:cNvCxnSpPr/>
          <p:nvPr/>
        </p:nvCxnSpPr>
        <p:spPr>
          <a:xfrm>
            <a:off x="5334001" y="3468688"/>
            <a:ext cx="38576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3FBB748-1F23-4005-AA9F-35BA8548512C}"/>
              </a:ext>
            </a:extLst>
          </p:cNvPr>
          <p:cNvCxnSpPr/>
          <p:nvPr/>
        </p:nvCxnSpPr>
        <p:spPr>
          <a:xfrm>
            <a:off x="8072438" y="3367088"/>
            <a:ext cx="38576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2715" name="Picture 7">
            <a:extLst>
              <a:ext uri="{FF2B5EF4-FFF2-40B4-BE49-F238E27FC236}">
                <a16:creationId xmlns:a16="http://schemas.microsoft.com/office/drawing/2014/main" id="{A4395D81-714F-4E5C-B001-3911A9DBC8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2263" y="3600451"/>
            <a:ext cx="6477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16" name="Picture 8">
            <a:extLst>
              <a:ext uri="{FF2B5EF4-FFF2-40B4-BE49-F238E27FC236}">
                <a16:creationId xmlns:a16="http://schemas.microsoft.com/office/drawing/2014/main" id="{B3C203F4-85C9-43BF-A2AE-A6C4EA8D89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63013" y="3138488"/>
            <a:ext cx="1143000"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a:extLst>
              <a:ext uri="{FF2B5EF4-FFF2-40B4-BE49-F238E27FC236}">
                <a16:creationId xmlns:a16="http://schemas.microsoft.com/office/drawing/2014/main" id="{1B6D0315-34A3-43DE-A291-751D3B2C9786}"/>
              </a:ext>
            </a:extLst>
          </p:cNvPr>
          <p:cNvCxnSpPr/>
          <p:nvPr/>
        </p:nvCxnSpPr>
        <p:spPr>
          <a:xfrm>
            <a:off x="2057401" y="4479925"/>
            <a:ext cx="38576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2718" name="Picture 9">
            <a:extLst>
              <a:ext uri="{FF2B5EF4-FFF2-40B4-BE49-F238E27FC236}">
                <a16:creationId xmlns:a16="http://schemas.microsoft.com/office/drawing/2014/main" id="{F3D183B5-813F-4060-A2F0-B06602D385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2563" y="4129089"/>
            <a:ext cx="1395412"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Arrow Connector 23">
            <a:extLst>
              <a:ext uri="{FF2B5EF4-FFF2-40B4-BE49-F238E27FC236}">
                <a16:creationId xmlns:a16="http://schemas.microsoft.com/office/drawing/2014/main" id="{C29AC869-DA1E-440B-B1DF-51E9152114B5}"/>
              </a:ext>
            </a:extLst>
          </p:cNvPr>
          <p:cNvCxnSpPr/>
          <p:nvPr/>
        </p:nvCxnSpPr>
        <p:spPr>
          <a:xfrm>
            <a:off x="4235451" y="4495800"/>
            <a:ext cx="38576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2720" name="Picture 10">
            <a:extLst>
              <a:ext uri="{FF2B5EF4-FFF2-40B4-BE49-F238E27FC236}">
                <a16:creationId xmlns:a16="http://schemas.microsoft.com/office/drawing/2014/main" id="{BB723AB2-33C5-4170-8FB5-8863E455A5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0614" y="4127501"/>
            <a:ext cx="1728787" cy="78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Arrow Connector 26">
            <a:extLst>
              <a:ext uri="{FF2B5EF4-FFF2-40B4-BE49-F238E27FC236}">
                <a16:creationId xmlns:a16="http://schemas.microsoft.com/office/drawing/2014/main" id="{B8DA5C2B-4F61-4F10-9C1E-7B3BD684416F}"/>
              </a:ext>
            </a:extLst>
          </p:cNvPr>
          <p:cNvCxnSpPr/>
          <p:nvPr/>
        </p:nvCxnSpPr>
        <p:spPr>
          <a:xfrm>
            <a:off x="7246938" y="4281488"/>
            <a:ext cx="60166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2722" name="Picture 12">
            <a:extLst>
              <a:ext uri="{FF2B5EF4-FFF2-40B4-BE49-F238E27FC236}">
                <a16:creationId xmlns:a16="http://schemas.microsoft.com/office/drawing/2014/main" id="{5346873E-9B80-4E98-9D81-07FC7FA87E5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8476" y="4529138"/>
            <a:ext cx="15335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23" name="Picture 13">
            <a:extLst>
              <a:ext uri="{FF2B5EF4-FFF2-40B4-BE49-F238E27FC236}">
                <a16:creationId xmlns:a16="http://schemas.microsoft.com/office/drawing/2014/main" id="{C3742956-F9C9-4AF0-887C-2C2907E2F9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02676" y="4100513"/>
            <a:ext cx="1463675" cy="88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Straight Arrow Connector 31">
            <a:extLst>
              <a:ext uri="{FF2B5EF4-FFF2-40B4-BE49-F238E27FC236}">
                <a16:creationId xmlns:a16="http://schemas.microsoft.com/office/drawing/2014/main" id="{FB4679FE-AD8E-4DB3-BF2D-8674E52274D6}"/>
              </a:ext>
            </a:extLst>
          </p:cNvPr>
          <p:cNvCxnSpPr/>
          <p:nvPr/>
        </p:nvCxnSpPr>
        <p:spPr>
          <a:xfrm>
            <a:off x="1949451" y="5832475"/>
            <a:ext cx="60166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2725" name="Picture 16">
            <a:extLst>
              <a:ext uri="{FF2B5EF4-FFF2-40B4-BE49-F238E27FC236}">
                <a16:creationId xmlns:a16="http://schemas.microsoft.com/office/drawing/2014/main" id="{5C345556-A784-442B-886F-E4420DD2A3C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3200" y="5522914"/>
            <a:ext cx="21336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726" name="TextBox 5">
            <a:extLst>
              <a:ext uri="{FF2B5EF4-FFF2-40B4-BE49-F238E27FC236}">
                <a16:creationId xmlns:a16="http://schemas.microsoft.com/office/drawing/2014/main" id="{9466889F-E434-427F-9BB0-8251BF983676}"/>
              </a:ext>
            </a:extLst>
          </p:cNvPr>
          <p:cNvSpPr txBox="1">
            <a:spLocks noChangeArrowheads="1"/>
          </p:cNvSpPr>
          <p:nvPr/>
        </p:nvSpPr>
        <p:spPr bwMode="auto">
          <a:xfrm>
            <a:off x="5334000" y="5522914"/>
            <a:ext cx="4832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pt-BR" altLang="pt-BR" sz="1400" b="1">
                <a:solidFill>
                  <a:srgbClr val="FF0000"/>
                </a:solidFill>
                <a:latin typeface="Arial" panose="020B0604020202020204" pitchFamily="34" charset="0"/>
              </a:rPr>
              <a:t>r</a:t>
            </a:r>
            <a:r>
              <a:rPr lang="pt-BR" altLang="pt-BR" sz="1400" b="1" baseline="-25000">
                <a:solidFill>
                  <a:srgbClr val="FF0000"/>
                </a:solidFill>
                <a:latin typeface="Arial" panose="020B0604020202020204" pitchFamily="34" charset="0"/>
              </a:rPr>
              <a:t>B</a:t>
            </a:r>
            <a:r>
              <a:rPr lang="pt-BR" altLang="pt-BR" sz="1400" b="1">
                <a:latin typeface="Arial" panose="020B0604020202020204" pitchFamily="34" charset="0"/>
              </a:rPr>
              <a:t> is the resistance of the semiconductor material itself (</a:t>
            </a:r>
            <a:r>
              <a:rPr lang="pt-BR" altLang="pt-BR" sz="1400" b="1">
                <a:solidFill>
                  <a:srgbClr val="FF0000"/>
                </a:solidFill>
                <a:latin typeface="Arial" panose="020B0604020202020204" pitchFamily="34" charset="0"/>
              </a:rPr>
              <a:t>body resistance</a:t>
            </a:r>
            <a:r>
              <a:rPr lang="pt-BR" altLang="pt-BR" sz="1400" b="1">
                <a:latin typeface="Arial" panose="020B0604020202020204" pitchFamily="34" charset="0"/>
              </a:rPr>
              <a:t>) + the resistance introduced by the connection between the semiconductor material and the external metallic conductor (</a:t>
            </a:r>
            <a:r>
              <a:rPr lang="pt-BR" altLang="pt-BR" sz="1400" b="1">
                <a:solidFill>
                  <a:srgbClr val="FF0000"/>
                </a:solidFill>
                <a:latin typeface="Arial" panose="020B0604020202020204" pitchFamily="34" charset="0"/>
              </a:rPr>
              <a:t>contact resistance</a:t>
            </a:r>
            <a:r>
              <a:rPr lang="pt-BR" altLang="pt-BR" sz="1400" b="1">
                <a:latin typeface="Arial" panose="020B0604020202020204" pitchFamily="34" charset="0"/>
              </a:rPr>
              <a:t>) </a:t>
            </a:r>
          </a:p>
        </p:txBody>
      </p:sp>
      <p:sp>
        <p:nvSpPr>
          <p:cNvPr id="38935" name="Text Box 6">
            <a:extLst>
              <a:ext uri="{FF2B5EF4-FFF2-40B4-BE49-F238E27FC236}">
                <a16:creationId xmlns:a16="http://schemas.microsoft.com/office/drawing/2014/main" id="{C817A853-F24E-4DA6-9B14-B7DE41EC56BC}"/>
              </a:ext>
            </a:extLst>
          </p:cNvPr>
          <p:cNvSpPr txBox="1">
            <a:spLocks noChangeArrowheads="1"/>
          </p:cNvSpPr>
          <p:nvPr/>
        </p:nvSpPr>
        <p:spPr bwMode="auto">
          <a:xfrm>
            <a:off x="4157663" y="152401"/>
            <a:ext cx="3878262"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2800" b="1">
                <a:latin typeface="Calibri" panose="020F0502020204030204" pitchFamily="34" charset="0"/>
                <a:cs typeface="Arial" panose="020B0604020202020204" pitchFamily="34" charset="0"/>
              </a:rPr>
              <a:t>AC (Dynamic) Resistance</a:t>
            </a:r>
            <a:endParaRPr lang="en-US" altLang="pt-BR" sz="2800">
              <a:latin typeface="Calibri" panose="020F0502020204030204" pitchFamily="34" charset="0"/>
              <a:cs typeface="Arial" panose="020B0604020202020204" pitchFamily="34" charset="0"/>
            </a:endParaRPr>
          </a:p>
        </p:txBody>
      </p:sp>
      <p:sp>
        <p:nvSpPr>
          <p:cNvPr id="72728" name="TextBox 1">
            <a:extLst>
              <a:ext uri="{FF2B5EF4-FFF2-40B4-BE49-F238E27FC236}">
                <a16:creationId xmlns:a16="http://schemas.microsoft.com/office/drawing/2014/main" id="{205F742A-5130-4522-A829-7B829FCDF417}"/>
              </a:ext>
            </a:extLst>
          </p:cNvPr>
          <p:cNvSpPr txBox="1">
            <a:spLocks noChangeArrowheads="1"/>
          </p:cNvSpPr>
          <p:nvPr/>
        </p:nvSpPr>
        <p:spPr bwMode="auto">
          <a:xfrm>
            <a:off x="8266114" y="4987926"/>
            <a:ext cx="2020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pt-BR" altLang="pt-BR" sz="1400" b="1">
                <a:solidFill>
                  <a:srgbClr val="FF0000"/>
                </a:solidFill>
                <a:latin typeface="Arial" panose="020B0604020202020204" pitchFamily="34" charset="0"/>
              </a:rPr>
              <a:t>(due to pn junction)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7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7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7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7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7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7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7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7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2726" grpId="0"/>
      <p:bldP spid="7272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14">
            <a:extLst>
              <a:ext uri="{FF2B5EF4-FFF2-40B4-BE49-F238E27FC236}">
                <a16:creationId xmlns:a16="http://schemas.microsoft.com/office/drawing/2014/main" id="{52612499-ED61-4909-AB62-E3059E57E9E8}"/>
              </a:ext>
            </a:extLst>
          </p:cNvPr>
          <p:cNvSpPr>
            <a:spLocks noChangeArrowheads="1"/>
          </p:cNvSpPr>
          <p:nvPr/>
        </p:nvSpPr>
        <p:spPr bwMode="auto">
          <a:xfrm>
            <a:off x="6477000" y="4267200"/>
            <a:ext cx="1676400" cy="8382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pt-BR" altLang="pt-BR" sz="1800">
              <a:latin typeface="Arial" panose="020B0604020202020204" pitchFamily="34" charset="0"/>
            </a:endParaRPr>
          </a:p>
        </p:txBody>
      </p:sp>
      <p:sp>
        <p:nvSpPr>
          <p:cNvPr id="39939" name="Text Box 9">
            <a:extLst>
              <a:ext uri="{FF2B5EF4-FFF2-40B4-BE49-F238E27FC236}">
                <a16:creationId xmlns:a16="http://schemas.microsoft.com/office/drawing/2014/main" id="{A11BB770-F0ED-4BCF-B09F-6A4074DD583F}"/>
              </a:ext>
            </a:extLst>
          </p:cNvPr>
          <p:cNvSpPr txBox="1">
            <a:spLocks noChangeArrowheads="1"/>
          </p:cNvSpPr>
          <p:nvPr/>
        </p:nvSpPr>
        <p:spPr bwMode="auto">
          <a:xfrm>
            <a:off x="2228850" y="2481263"/>
            <a:ext cx="8153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latin typeface="Arial" panose="020B0604020202020204" pitchFamily="34" charset="0"/>
                <a:cs typeface="Arial" panose="020B0604020202020204" pitchFamily="34" charset="0"/>
              </a:rPr>
              <a:t>The resistance depends on the amount of current (</a:t>
            </a:r>
            <a:r>
              <a:rPr lang="en-US" altLang="en-US" sz="2000" i="1">
                <a:latin typeface="Arial" panose="020B0604020202020204" pitchFamily="34" charset="0"/>
                <a:cs typeface="Arial" panose="020B0604020202020204" pitchFamily="34" charset="0"/>
              </a:rPr>
              <a:t>I</a:t>
            </a:r>
            <a:r>
              <a:rPr lang="en-US" altLang="en-US" sz="2000" i="1" baseline="-25000">
                <a:latin typeface="Arial" panose="020B0604020202020204" pitchFamily="34" charset="0"/>
                <a:cs typeface="Arial" panose="020B0604020202020204" pitchFamily="34" charset="0"/>
              </a:rPr>
              <a:t>D</a:t>
            </a:r>
            <a:r>
              <a:rPr lang="en-US" altLang="en-US" sz="2000">
                <a:latin typeface="Arial" panose="020B0604020202020204" pitchFamily="34" charset="0"/>
                <a:cs typeface="Arial" panose="020B0604020202020204" pitchFamily="34" charset="0"/>
              </a:rPr>
              <a:t>) in the diode.</a:t>
            </a:r>
          </a:p>
          <a:p>
            <a:pPr eaLnBrk="1" hangingPunct="1">
              <a:spcBef>
                <a:spcPct val="50000"/>
              </a:spcBef>
            </a:pPr>
            <a:r>
              <a:rPr lang="en-US" altLang="en-US" sz="2000">
                <a:latin typeface="Arial" panose="020B0604020202020204" pitchFamily="34" charset="0"/>
                <a:cs typeface="Arial" panose="020B0604020202020204" pitchFamily="34" charset="0"/>
              </a:rPr>
              <a:t>The voltage across the diode is fairly constant (26 mV for 25</a:t>
            </a:r>
            <a:r>
              <a:rPr lang="en-US" altLang="en-US" sz="2000">
                <a:latin typeface="Arial" panose="020B0604020202020204" pitchFamily="34" charset="0"/>
                <a:cs typeface="Arial" panose="020B0604020202020204" pitchFamily="34" charset="0"/>
                <a:sym typeface="Symbol" panose="05050102010706020507" pitchFamily="18" charset="2"/>
              </a:rPr>
              <a:t></a:t>
            </a:r>
            <a:r>
              <a:rPr lang="en-US" altLang="en-US" sz="2000">
                <a:latin typeface="Arial" panose="020B0604020202020204" pitchFamily="34" charset="0"/>
                <a:cs typeface="Arial" panose="020B0604020202020204" pitchFamily="34" charset="0"/>
              </a:rPr>
              <a:t>C).</a:t>
            </a:r>
          </a:p>
          <a:p>
            <a:pPr eaLnBrk="1" hangingPunct="1">
              <a:spcBef>
                <a:spcPct val="50000"/>
              </a:spcBef>
            </a:pPr>
            <a:r>
              <a:rPr lang="en-US" altLang="en-US" sz="2000" i="1">
                <a:latin typeface="Arial" panose="020B0604020202020204" pitchFamily="34" charset="0"/>
                <a:cs typeface="Arial" panose="020B0604020202020204" pitchFamily="34" charset="0"/>
              </a:rPr>
              <a:t>r</a:t>
            </a:r>
            <a:r>
              <a:rPr lang="en-US" altLang="en-US" sz="2000" i="1" baseline="-25000">
                <a:latin typeface="Arial" panose="020B0604020202020204" pitchFamily="34" charset="0"/>
                <a:cs typeface="Arial" panose="020B0604020202020204" pitchFamily="34" charset="0"/>
              </a:rPr>
              <a:t>B</a:t>
            </a:r>
            <a:r>
              <a:rPr lang="en-US" altLang="en-US" sz="2000">
                <a:latin typeface="Arial" panose="020B0604020202020204" pitchFamily="34" charset="0"/>
                <a:cs typeface="Arial" panose="020B0604020202020204" pitchFamily="34" charset="0"/>
              </a:rPr>
              <a:t> ranges from a typical 0.1 </a:t>
            </a:r>
            <a:r>
              <a:rPr lang="en-US" altLang="en-US" sz="2000">
                <a:latin typeface="Arial" panose="020B0604020202020204" pitchFamily="34" charset="0"/>
                <a:cs typeface="Arial" panose="020B0604020202020204" pitchFamily="34" charset="0"/>
                <a:sym typeface="Symbol" panose="05050102010706020507" pitchFamily="18" charset="2"/>
              </a:rPr>
              <a:t></a:t>
            </a:r>
            <a:r>
              <a:rPr lang="en-US" altLang="en-US" sz="2000">
                <a:latin typeface="Arial" panose="020B0604020202020204" pitchFamily="34" charset="0"/>
                <a:cs typeface="Arial" panose="020B0604020202020204" pitchFamily="34" charset="0"/>
              </a:rPr>
              <a:t> for high power devices to 2 </a:t>
            </a:r>
            <a:r>
              <a:rPr lang="en-US" altLang="en-US" sz="2000">
                <a:latin typeface="Arial" panose="020B0604020202020204" pitchFamily="34" charset="0"/>
                <a:cs typeface="Arial" panose="020B0604020202020204" pitchFamily="34" charset="0"/>
                <a:sym typeface="Symbol" panose="05050102010706020507" pitchFamily="18" charset="2"/>
              </a:rPr>
              <a:t></a:t>
            </a:r>
            <a:r>
              <a:rPr lang="en-US" altLang="en-US" sz="2000">
                <a:latin typeface="Arial" panose="020B0604020202020204" pitchFamily="34" charset="0"/>
                <a:cs typeface="Arial" panose="020B0604020202020204" pitchFamily="34" charset="0"/>
              </a:rPr>
              <a:t> for low power, general purpose diodes. In some cases </a:t>
            </a:r>
            <a:r>
              <a:rPr lang="en-US" altLang="en-US" sz="2000" i="1">
                <a:latin typeface="Arial" panose="020B0604020202020204" pitchFamily="34" charset="0"/>
                <a:cs typeface="Arial" panose="020B0604020202020204" pitchFamily="34" charset="0"/>
              </a:rPr>
              <a:t>r</a:t>
            </a:r>
            <a:r>
              <a:rPr lang="en-US" altLang="en-US" sz="2000" i="1" baseline="-25000">
                <a:latin typeface="Arial" panose="020B0604020202020204" pitchFamily="34" charset="0"/>
                <a:cs typeface="Arial" panose="020B0604020202020204" pitchFamily="34" charset="0"/>
              </a:rPr>
              <a:t>B</a:t>
            </a:r>
            <a:r>
              <a:rPr lang="en-US" altLang="en-US" sz="2000">
                <a:latin typeface="Arial" panose="020B0604020202020204" pitchFamily="34" charset="0"/>
                <a:cs typeface="Arial" panose="020B0604020202020204" pitchFamily="34" charset="0"/>
              </a:rPr>
              <a:t> can be ignored.</a:t>
            </a:r>
          </a:p>
        </p:txBody>
      </p:sp>
      <p:graphicFrame>
        <p:nvGraphicFramePr>
          <p:cNvPr id="39940" name="Object 11">
            <a:extLst>
              <a:ext uri="{FF2B5EF4-FFF2-40B4-BE49-F238E27FC236}">
                <a16:creationId xmlns:a16="http://schemas.microsoft.com/office/drawing/2014/main" id="{69D23668-B67F-46F1-86C0-28BCDE18AC8C}"/>
              </a:ext>
            </a:extLst>
          </p:cNvPr>
          <p:cNvGraphicFramePr>
            <a:graphicFrameLocks noChangeAspect="1"/>
          </p:cNvGraphicFramePr>
          <p:nvPr/>
        </p:nvGraphicFramePr>
        <p:xfrm>
          <a:off x="6224589" y="1335089"/>
          <a:ext cx="2181225" cy="992187"/>
        </p:xfrm>
        <a:graphic>
          <a:graphicData uri="http://schemas.openxmlformats.org/presentationml/2006/ole">
            <mc:AlternateContent xmlns:mc="http://schemas.openxmlformats.org/markup-compatibility/2006">
              <mc:Choice xmlns:v="urn:schemas-microsoft-com:vml" Requires="v">
                <p:oleObj spid="_x0000_s2080" name="Equation" r:id="rId3" imgW="1066800" imgH="431800" progId="Equation.3">
                  <p:embed/>
                </p:oleObj>
              </mc:Choice>
              <mc:Fallback>
                <p:oleObj name="Equation" r:id="rId3" imgW="1066800" imgH="431800" progId="Equation.3">
                  <p:embed/>
                  <p:pic>
                    <p:nvPicPr>
                      <p:cNvPr id="39940" name="Object 11">
                        <a:extLst>
                          <a:ext uri="{FF2B5EF4-FFF2-40B4-BE49-F238E27FC236}">
                            <a16:creationId xmlns:a16="http://schemas.microsoft.com/office/drawing/2014/main" id="{69D23668-B67F-46F1-86C0-28BCDE18A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589" y="1335089"/>
                        <a:ext cx="2181225" cy="9921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1" name="Object 12">
            <a:extLst>
              <a:ext uri="{FF2B5EF4-FFF2-40B4-BE49-F238E27FC236}">
                <a16:creationId xmlns:a16="http://schemas.microsoft.com/office/drawing/2014/main" id="{8D07F37A-5EAE-418F-99EE-90E267CC9BF9}"/>
              </a:ext>
            </a:extLst>
          </p:cNvPr>
          <p:cNvGraphicFramePr>
            <a:graphicFrameLocks noChangeAspect="1"/>
          </p:cNvGraphicFramePr>
          <p:nvPr/>
        </p:nvGraphicFramePr>
        <p:xfrm>
          <a:off x="6705600" y="4343400"/>
          <a:ext cx="1276350" cy="698500"/>
        </p:xfrm>
        <a:graphic>
          <a:graphicData uri="http://schemas.openxmlformats.org/presentationml/2006/ole">
            <mc:AlternateContent xmlns:mc="http://schemas.openxmlformats.org/markup-compatibility/2006">
              <mc:Choice xmlns:v="urn:schemas-microsoft-com:vml" Requires="v">
                <p:oleObj spid="_x0000_s2081" name="Equation" r:id="rId5" imgW="431613" imgH="228501" progId="Equation.3">
                  <p:embed/>
                </p:oleObj>
              </mc:Choice>
              <mc:Fallback>
                <p:oleObj name="Equation" r:id="rId5" imgW="431613" imgH="228501" progId="Equation.3">
                  <p:embed/>
                  <p:pic>
                    <p:nvPicPr>
                      <p:cNvPr id="39941" name="Object 12">
                        <a:extLst>
                          <a:ext uri="{FF2B5EF4-FFF2-40B4-BE49-F238E27FC236}">
                            <a16:creationId xmlns:a16="http://schemas.microsoft.com/office/drawing/2014/main" id="{8D07F37A-5EAE-418F-99EE-90E267CC9B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343400"/>
                        <a:ext cx="1276350" cy="698500"/>
                      </a:xfrm>
                      <a:prstGeom prst="rect">
                        <a:avLst/>
                      </a:prstGeom>
                      <a:noFill/>
                      <a:ln>
                        <a:noFill/>
                      </a:ln>
                      <a:extLst>
                        <a:ext uri="{909E8E84-426E-40DD-AFC4-6F175D3DCCD1}">
                          <a14:hiddenFill xmlns:a14="http://schemas.microsoft.com/office/drawing/2010/main">
                            <a:solidFill>
                              <a:srgbClr val="CACAEE"/>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2" name="Text Box 13">
            <a:extLst>
              <a:ext uri="{FF2B5EF4-FFF2-40B4-BE49-F238E27FC236}">
                <a16:creationId xmlns:a16="http://schemas.microsoft.com/office/drawing/2014/main" id="{40EF4295-C5ED-431C-B8B9-19B5EB756751}"/>
              </a:ext>
            </a:extLst>
          </p:cNvPr>
          <p:cNvSpPr txBox="1">
            <a:spLocks noChangeArrowheads="1"/>
          </p:cNvSpPr>
          <p:nvPr/>
        </p:nvSpPr>
        <p:spPr bwMode="auto">
          <a:xfrm>
            <a:off x="2228850" y="1533526"/>
            <a:ext cx="3714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pt-BR">
                <a:latin typeface="Arial" panose="020B0604020202020204" pitchFamily="34" charset="0"/>
                <a:cs typeface="Arial" panose="020B0604020202020204" pitchFamily="34" charset="0"/>
              </a:rPr>
              <a:t>In the </a:t>
            </a:r>
            <a:r>
              <a:rPr lang="en-US" altLang="pt-BR" sz="2000">
                <a:latin typeface="Arial" panose="020B0604020202020204" pitchFamily="34" charset="0"/>
                <a:cs typeface="Arial" panose="020B0604020202020204" pitchFamily="34" charset="0"/>
              </a:rPr>
              <a:t>forward</a:t>
            </a:r>
            <a:r>
              <a:rPr lang="en-US" altLang="pt-BR">
                <a:latin typeface="Arial" panose="020B0604020202020204" pitchFamily="34" charset="0"/>
                <a:cs typeface="Arial" panose="020B0604020202020204" pitchFamily="34" charset="0"/>
              </a:rPr>
              <a:t> bias region:</a:t>
            </a:r>
          </a:p>
        </p:txBody>
      </p:sp>
      <p:sp>
        <p:nvSpPr>
          <p:cNvPr id="39943" name="Text Box 14">
            <a:extLst>
              <a:ext uri="{FF2B5EF4-FFF2-40B4-BE49-F238E27FC236}">
                <a16:creationId xmlns:a16="http://schemas.microsoft.com/office/drawing/2014/main" id="{A6BCF861-F2AB-4D20-8056-C56473CE6E1D}"/>
              </a:ext>
            </a:extLst>
          </p:cNvPr>
          <p:cNvSpPr txBox="1">
            <a:spLocks noChangeArrowheads="1"/>
          </p:cNvSpPr>
          <p:nvPr/>
        </p:nvSpPr>
        <p:spPr bwMode="auto">
          <a:xfrm>
            <a:off x="2257426" y="4494214"/>
            <a:ext cx="429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pt-BR">
                <a:latin typeface="Arial" panose="020B0604020202020204" pitchFamily="34" charset="0"/>
                <a:cs typeface="Arial" panose="020B0604020202020204" pitchFamily="34" charset="0"/>
              </a:rPr>
              <a:t>In the reverse bias region:</a:t>
            </a:r>
          </a:p>
        </p:txBody>
      </p:sp>
      <p:sp>
        <p:nvSpPr>
          <p:cNvPr id="39944" name="Rectangle 15">
            <a:extLst>
              <a:ext uri="{FF2B5EF4-FFF2-40B4-BE49-F238E27FC236}">
                <a16:creationId xmlns:a16="http://schemas.microsoft.com/office/drawing/2014/main" id="{344A401F-0A7D-48BD-8121-1A407C8FC519}"/>
              </a:ext>
            </a:extLst>
          </p:cNvPr>
          <p:cNvSpPr>
            <a:spLocks noChangeArrowheads="1"/>
          </p:cNvSpPr>
          <p:nvPr/>
        </p:nvSpPr>
        <p:spPr bwMode="auto">
          <a:xfrm>
            <a:off x="1616075" y="5362575"/>
            <a:ext cx="8959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i="1">
                <a:solidFill>
                  <a:srgbClr val="FF0000"/>
                </a:solidFill>
                <a:latin typeface="Arial" panose="020B0604020202020204" pitchFamily="34" charset="0"/>
                <a:cs typeface="Arial" panose="020B0604020202020204" pitchFamily="34" charset="0"/>
              </a:rPr>
              <a:t>The resistance is effectively infinite. The diode acts like an open circuit.</a:t>
            </a:r>
            <a:endParaRPr lang="en-US" altLang="pt-BR" sz="2000" b="1" i="1">
              <a:solidFill>
                <a:srgbClr val="FF0000"/>
              </a:solidFill>
              <a:latin typeface="Arial" panose="020B0604020202020204" pitchFamily="34" charset="0"/>
              <a:cs typeface="Arial" panose="020B0604020202020204" pitchFamily="34" charset="0"/>
            </a:endParaRPr>
          </a:p>
        </p:txBody>
      </p:sp>
      <p:sp>
        <p:nvSpPr>
          <p:cNvPr id="39945" name="Text Box 6">
            <a:extLst>
              <a:ext uri="{FF2B5EF4-FFF2-40B4-BE49-F238E27FC236}">
                <a16:creationId xmlns:a16="http://schemas.microsoft.com/office/drawing/2014/main" id="{0D255B27-5CC0-40B1-B1D1-C1C8542E32C9}"/>
              </a:ext>
            </a:extLst>
          </p:cNvPr>
          <p:cNvSpPr txBox="1">
            <a:spLocks noChangeArrowheads="1"/>
          </p:cNvSpPr>
          <p:nvPr/>
        </p:nvSpPr>
        <p:spPr bwMode="auto">
          <a:xfrm>
            <a:off x="3516313" y="228601"/>
            <a:ext cx="5160962"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3600" b="1">
                <a:latin typeface="Calibri" panose="020F0502020204030204" pitchFamily="34" charset="0"/>
                <a:cs typeface="Arial" panose="020B0604020202020204" pitchFamily="34" charset="0"/>
              </a:rPr>
              <a:t>AC (Dynamic) Resistance</a:t>
            </a:r>
            <a:endParaRPr lang="en-US" altLang="pt-BR" sz="1800">
              <a:latin typeface="Calibri" panose="020F0502020204030204" pitchFamily="34" charset="0"/>
              <a:cs typeface="Arial" panose="020B0604020202020204"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a:extLst>
              <a:ext uri="{FF2B5EF4-FFF2-40B4-BE49-F238E27FC236}">
                <a16:creationId xmlns:a16="http://schemas.microsoft.com/office/drawing/2014/main" id="{9207548B-3C8F-4884-978A-6A6BBB3DA088}"/>
              </a:ext>
            </a:extLst>
          </p:cNvPr>
          <p:cNvSpPr txBox="1">
            <a:spLocks noChangeArrowheads="1"/>
          </p:cNvSpPr>
          <p:nvPr/>
        </p:nvSpPr>
        <p:spPr bwMode="auto">
          <a:xfrm>
            <a:off x="2701925" y="1524001"/>
            <a:ext cx="6870700" cy="14509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BR" sz="4400" b="1">
                <a:solidFill>
                  <a:schemeClr val="bg1"/>
                </a:solidFill>
                <a:cs typeface="Arial" panose="020B0604020202020204" pitchFamily="34" charset="0"/>
              </a:rPr>
              <a:t>Semiconductor Materials</a:t>
            </a:r>
          </a:p>
          <a:p>
            <a:pPr algn="ctr" eaLnBrk="1" hangingPunct="1">
              <a:spcBef>
                <a:spcPct val="0"/>
              </a:spcBef>
              <a:buFontTx/>
              <a:buNone/>
            </a:pPr>
            <a:r>
              <a:rPr lang="en-US" altLang="pt-BR" sz="4400" b="1">
                <a:solidFill>
                  <a:schemeClr val="bg1"/>
                </a:solidFill>
                <a:cs typeface="Arial" panose="020B0604020202020204" pitchFamily="34" charset="0"/>
              </a:rPr>
              <a:t>Ge, Si, GaAs</a:t>
            </a:r>
            <a:endParaRPr lang="en-US" altLang="pt-BR" sz="4400">
              <a:solidFill>
                <a:schemeClr val="bg1"/>
              </a:solidFill>
              <a:cs typeface="Arial" panose="020B0604020202020204" pitchFamily="34" charset="0"/>
            </a:endParaRPr>
          </a:p>
        </p:txBody>
      </p:sp>
    </p:spTree>
    <p:extLst>
      <p:ext uri="{BB962C8B-B14F-4D97-AF65-F5344CB8AC3E}">
        <p14:creationId xmlns:p14="http://schemas.microsoft.com/office/powerpoint/2010/main" val="8155850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6ED02F-2F5E-46F6-8352-0463590C62CF}"/>
              </a:ext>
            </a:extLst>
          </p:cNvPr>
          <p:cNvSpPr/>
          <p:nvPr/>
        </p:nvSpPr>
        <p:spPr>
          <a:xfrm>
            <a:off x="1714500" y="990600"/>
            <a:ext cx="381000" cy="2286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40963" name="Text Box 6">
            <a:extLst>
              <a:ext uri="{FF2B5EF4-FFF2-40B4-BE49-F238E27FC236}">
                <a16:creationId xmlns:a16="http://schemas.microsoft.com/office/drawing/2014/main" id="{FED69BDE-584A-409D-9BD5-1B141BAD9CC2}"/>
              </a:ext>
            </a:extLst>
          </p:cNvPr>
          <p:cNvSpPr txBox="1">
            <a:spLocks noChangeArrowheads="1"/>
          </p:cNvSpPr>
          <p:nvPr/>
        </p:nvSpPr>
        <p:spPr bwMode="auto">
          <a:xfrm>
            <a:off x="4157663" y="152401"/>
            <a:ext cx="3878262"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2800" b="1">
                <a:latin typeface="Calibri" panose="020F0502020204030204" pitchFamily="34" charset="0"/>
                <a:cs typeface="Arial" panose="020B0604020202020204" pitchFamily="34" charset="0"/>
              </a:rPr>
              <a:t>AC (Dynamic) Resistance</a:t>
            </a:r>
            <a:endParaRPr lang="en-US" altLang="pt-BR" sz="2800">
              <a:latin typeface="Calibri" panose="020F0502020204030204" pitchFamily="34" charset="0"/>
              <a:cs typeface="Arial" panose="020B0604020202020204" pitchFamily="34" charset="0"/>
            </a:endParaRPr>
          </a:p>
        </p:txBody>
      </p:sp>
      <p:sp>
        <p:nvSpPr>
          <p:cNvPr id="40964" name="CaixaDeTexto 1">
            <a:extLst>
              <a:ext uri="{FF2B5EF4-FFF2-40B4-BE49-F238E27FC236}">
                <a16:creationId xmlns:a16="http://schemas.microsoft.com/office/drawing/2014/main" id="{51112A0E-DDB8-44F8-94B5-3F846FCCDEDD}"/>
              </a:ext>
            </a:extLst>
          </p:cNvPr>
          <p:cNvSpPr txBox="1">
            <a:spLocks noChangeArrowheads="1"/>
          </p:cNvSpPr>
          <p:nvPr/>
        </p:nvSpPr>
        <p:spPr bwMode="auto">
          <a:xfrm>
            <a:off x="2286000" y="912813"/>
            <a:ext cx="80772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pt-BR" altLang="pt-BR" sz="1800">
                <a:latin typeface="Arial" panose="020B0604020202020204" pitchFamily="34" charset="0"/>
              </a:rPr>
              <a:t>There is no need to worry about sketching tangente lines as defined for AC resistance.. It is important to keep in mind, however, that the equation of r</a:t>
            </a:r>
            <a:r>
              <a:rPr lang="pt-BR" altLang="pt-BR" sz="1800" baseline="-25000">
                <a:latin typeface="Arial" panose="020B0604020202020204" pitchFamily="34" charset="0"/>
              </a:rPr>
              <a:t>d </a:t>
            </a:r>
            <a:r>
              <a:rPr lang="pt-BR" altLang="pt-BR" sz="1800">
                <a:latin typeface="Arial" panose="020B0604020202020204" pitchFamily="34" charset="0"/>
              </a:rPr>
              <a:t> is accurate only for values of I</a:t>
            </a:r>
            <a:r>
              <a:rPr lang="pt-BR" altLang="pt-BR" sz="1800" baseline="-25000">
                <a:latin typeface="Arial" panose="020B0604020202020204" pitchFamily="34" charset="0"/>
              </a:rPr>
              <a:t>D </a:t>
            </a:r>
            <a:r>
              <a:rPr lang="pt-BR" altLang="pt-BR" sz="1800">
                <a:latin typeface="Arial" panose="020B0604020202020204" pitchFamily="34" charset="0"/>
              </a:rPr>
              <a:t> in the vertical-rise section of the curve. </a:t>
            </a:r>
          </a:p>
          <a:p>
            <a:pPr algn="just"/>
            <a:endParaRPr lang="pt-BR" altLang="pt-BR" sz="1800">
              <a:latin typeface="Arial" panose="020B0604020202020204" pitchFamily="34" charset="0"/>
            </a:endParaRPr>
          </a:p>
          <a:p>
            <a:pPr algn="just"/>
            <a:r>
              <a:rPr lang="pt-BR" altLang="pt-BR" sz="1800">
                <a:latin typeface="Arial" panose="020B0604020202020204" pitchFamily="34" charset="0"/>
              </a:rPr>
              <a:t>For lesser values of I</a:t>
            </a:r>
            <a:r>
              <a:rPr lang="pt-BR" altLang="pt-BR" sz="1800" baseline="-25000">
                <a:latin typeface="Arial" panose="020B0604020202020204" pitchFamily="34" charset="0"/>
              </a:rPr>
              <a:t>D</a:t>
            </a:r>
            <a:r>
              <a:rPr lang="pt-BR" altLang="pt-BR" sz="1800">
                <a:latin typeface="Arial" panose="020B0604020202020204" pitchFamily="34" charset="0"/>
              </a:rPr>
              <a:t> , the value of   r</a:t>
            </a:r>
            <a:r>
              <a:rPr lang="pt-BR" altLang="pt-BR" sz="1800" baseline="-25000">
                <a:latin typeface="Arial" panose="020B0604020202020204" pitchFamily="34" charset="0"/>
              </a:rPr>
              <a:t>d  </a:t>
            </a:r>
            <a:r>
              <a:rPr lang="pt-BR" altLang="pt-BR" sz="1800">
                <a:latin typeface="Arial" panose="020B0604020202020204" pitchFamily="34" charset="0"/>
              </a:rPr>
              <a:t> obtained must be multplied by a fator of 2 (Si). For small values of I</a:t>
            </a:r>
            <a:r>
              <a:rPr lang="pt-BR" altLang="pt-BR" sz="1800" baseline="-25000">
                <a:latin typeface="Arial" panose="020B0604020202020204" pitchFamily="34" charset="0"/>
              </a:rPr>
              <a:t>D</a:t>
            </a:r>
            <a:r>
              <a:rPr lang="pt-BR" altLang="pt-BR" sz="1800">
                <a:latin typeface="Arial" panose="020B0604020202020204" pitchFamily="34" charset="0"/>
              </a:rPr>
              <a:t> below the knee of the curve, the equation of r</a:t>
            </a:r>
            <a:r>
              <a:rPr lang="pt-BR" altLang="pt-BR" sz="1800" baseline="-25000">
                <a:latin typeface="Arial" panose="020B0604020202020204" pitchFamily="34" charset="0"/>
              </a:rPr>
              <a:t>d </a:t>
            </a:r>
            <a:r>
              <a:rPr lang="pt-BR" altLang="pt-BR" sz="1800">
                <a:latin typeface="Arial" panose="020B0604020202020204" pitchFamily="34" charset="0"/>
              </a:rPr>
              <a:t>becomes inappropriate.</a:t>
            </a:r>
          </a:p>
        </p:txBody>
      </p:sp>
      <p:sp>
        <p:nvSpPr>
          <p:cNvPr id="4" name="CaixaDeTexto 3">
            <a:extLst>
              <a:ext uri="{FF2B5EF4-FFF2-40B4-BE49-F238E27FC236}">
                <a16:creationId xmlns:a16="http://schemas.microsoft.com/office/drawing/2014/main" id="{B1310D23-EDF1-48EA-AB45-43FF1E1EC65D}"/>
              </a:ext>
            </a:extLst>
          </p:cNvPr>
          <p:cNvSpPr txBox="1">
            <a:spLocks noChangeArrowheads="1"/>
          </p:cNvSpPr>
          <p:nvPr/>
        </p:nvSpPr>
        <p:spPr bwMode="auto">
          <a:xfrm>
            <a:off x="1905000" y="3276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pt-BR" sz="1800" b="1">
                <a:solidFill>
                  <a:srgbClr val="FF0000"/>
                </a:solidFill>
                <a:latin typeface="Arial" panose="020B0604020202020204" pitchFamily="34" charset="0"/>
              </a:rPr>
              <a:t>Exemplo</a:t>
            </a:r>
          </a:p>
        </p:txBody>
      </p:sp>
      <p:sp>
        <p:nvSpPr>
          <p:cNvPr id="29" name="Rectangle 12">
            <a:extLst>
              <a:ext uri="{FF2B5EF4-FFF2-40B4-BE49-F238E27FC236}">
                <a16:creationId xmlns:a16="http://schemas.microsoft.com/office/drawing/2014/main" id="{9ECC153D-C358-4861-9B3A-E1AE699C9FA1}"/>
              </a:ext>
            </a:extLst>
          </p:cNvPr>
          <p:cNvSpPr/>
          <p:nvPr/>
        </p:nvSpPr>
        <p:spPr>
          <a:xfrm>
            <a:off x="1905000" y="3778250"/>
            <a:ext cx="3810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30" name="CaixaDeTexto 29">
            <a:extLst>
              <a:ext uri="{FF2B5EF4-FFF2-40B4-BE49-F238E27FC236}">
                <a16:creationId xmlns:a16="http://schemas.microsoft.com/office/drawing/2014/main" id="{15ECDCCD-FA68-4110-AF90-E8F0A7C37FE0}"/>
              </a:ext>
            </a:extLst>
          </p:cNvPr>
          <p:cNvSpPr txBox="1">
            <a:spLocks noChangeArrowheads="1"/>
          </p:cNvSpPr>
          <p:nvPr/>
        </p:nvSpPr>
        <p:spPr bwMode="auto">
          <a:xfrm>
            <a:off x="2438400" y="3683000"/>
            <a:ext cx="7924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pt-BR" altLang="pt-BR" sz="1800">
                <a:latin typeface="Arial" panose="020B0604020202020204" pitchFamily="34" charset="0"/>
              </a:rPr>
              <a:t>In the example saw the ac resistance at 25 mA was calculated to be 2Ω. Using the r</a:t>
            </a:r>
            <a:r>
              <a:rPr lang="pt-BR" altLang="pt-BR" sz="1800" baseline="-25000">
                <a:latin typeface="Arial" panose="020B0604020202020204" pitchFamily="34" charset="0"/>
              </a:rPr>
              <a:t>d</a:t>
            </a:r>
            <a:r>
              <a:rPr lang="pt-BR" altLang="pt-BR" sz="1800">
                <a:latin typeface="Arial" panose="020B0604020202020204" pitchFamily="34" charset="0"/>
              </a:rPr>
              <a:t> equation:</a:t>
            </a:r>
          </a:p>
        </p:txBody>
      </p:sp>
      <p:graphicFrame>
        <p:nvGraphicFramePr>
          <p:cNvPr id="5" name="Objeto 4">
            <a:extLst>
              <a:ext uri="{FF2B5EF4-FFF2-40B4-BE49-F238E27FC236}">
                <a16:creationId xmlns:a16="http://schemas.microsoft.com/office/drawing/2014/main" id="{7F61A5AC-138A-46D8-9A74-849C2E7071E9}"/>
              </a:ext>
            </a:extLst>
          </p:cNvPr>
          <p:cNvGraphicFramePr>
            <a:graphicFrameLocks noChangeAspect="1"/>
          </p:cNvGraphicFramePr>
          <p:nvPr/>
        </p:nvGraphicFramePr>
        <p:xfrm>
          <a:off x="2608264" y="4440238"/>
          <a:ext cx="3411537" cy="817562"/>
        </p:xfrm>
        <a:graphic>
          <a:graphicData uri="http://schemas.openxmlformats.org/presentationml/2006/ole">
            <mc:AlternateContent xmlns:mc="http://schemas.openxmlformats.org/markup-compatibility/2006">
              <mc:Choice xmlns:v="urn:schemas-microsoft-com:vml" Requires="v">
                <p:oleObj spid="_x0000_s3089" name="Imagem de Bitmap" r:id="rId4" imgW="0" imgH="0" progId="Paint.Picture">
                  <p:embed/>
                </p:oleObj>
              </mc:Choice>
              <mc:Fallback>
                <p:oleObj name="Imagem de Bitmap" r:id="rId4" imgW="0" imgH="0" progId="Paint.Picture">
                  <p:embed/>
                  <p:pic>
                    <p:nvPicPr>
                      <p:cNvPr id="5" name="Objeto 4">
                        <a:extLst>
                          <a:ext uri="{FF2B5EF4-FFF2-40B4-BE49-F238E27FC236}">
                            <a16:creationId xmlns:a16="http://schemas.microsoft.com/office/drawing/2014/main" id="{7F61A5AC-138A-46D8-9A74-849C2E7071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264" y="4440238"/>
                        <a:ext cx="34115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CaixaDeTexto 30">
            <a:extLst>
              <a:ext uri="{FF2B5EF4-FFF2-40B4-BE49-F238E27FC236}">
                <a16:creationId xmlns:a16="http://schemas.microsoft.com/office/drawing/2014/main" id="{C95B418B-B051-407B-93FF-6F676C1C50EE}"/>
              </a:ext>
            </a:extLst>
          </p:cNvPr>
          <p:cNvSpPr txBox="1">
            <a:spLocks noChangeArrowheads="1"/>
          </p:cNvSpPr>
          <p:nvPr/>
        </p:nvSpPr>
        <p:spPr bwMode="auto">
          <a:xfrm>
            <a:off x="2438400" y="5297489"/>
            <a:ext cx="792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pt-BR" altLang="pt-BR" sz="1800">
                <a:latin typeface="Arial" panose="020B0604020202020204" pitchFamily="34" charset="0"/>
              </a:rPr>
              <a:t>The difference of about 1Ω could be treated as the contribution of r</a:t>
            </a:r>
            <a:r>
              <a:rPr lang="pt-BR" altLang="pt-BR" sz="1800" baseline="-25000">
                <a:latin typeface="Arial" panose="020B0604020202020204" pitchFamily="34" charset="0"/>
              </a:rPr>
              <a:t>B</a:t>
            </a:r>
            <a:r>
              <a:rPr lang="pt-BR" altLang="pt-BR" sz="1800">
                <a:latin typeface="Arial" panose="020B0604020202020204" pitchFamily="34"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0" grpId="0"/>
      <p:bldP spid="3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a:extLst>
              <a:ext uri="{FF2B5EF4-FFF2-40B4-BE49-F238E27FC236}">
                <a16:creationId xmlns:a16="http://schemas.microsoft.com/office/drawing/2014/main" id="{1F353DC0-7997-4BFA-B716-24E3B925035B}"/>
              </a:ext>
            </a:extLst>
          </p:cNvPr>
          <p:cNvSpPr txBox="1">
            <a:spLocks noChangeArrowheads="1"/>
          </p:cNvSpPr>
          <p:nvPr/>
        </p:nvSpPr>
        <p:spPr bwMode="auto">
          <a:xfrm>
            <a:off x="4157663" y="152401"/>
            <a:ext cx="3878262"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2800" b="1">
                <a:latin typeface="Calibri" panose="020F0502020204030204" pitchFamily="34" charset="0"/>
                <a:cs typeface="Arial" panose="020B0604020202020204" pitchFamily="34" charset="0"/>
              </a:rPr>
              <a:t>AC (Dynamic) Resistance</a:t>
            </a:r>
            <a:endParaRPr lang="en-US" altLang="pt-BR" sz="2800">
              <a:latin typeface="Calibri" panose="020F0502020204030204" pitchFamily="34" charset="0"/>
              <a:cs typeface="Arial" panose="020B0604020202020204" pitchFamily="34" charset="0"/>
            </a:endParaRPr>
          </a:p>
        </p:txBody>
      </p:sp>
      <p:sp>
        <p:nvSpPr>
          <p:cNvPr id="43011" name="CaixaDeTexto 3">
            <a:extLst>
              <a:ext uri="{FF2B5EF4-FFF2-40B4-BE49-F238E27FC236}">
                <a16:creationId xmlns:a16="http://schemas.microsoft.com/office/drawing/2014/main" id="{A0B9EA76-55A3-4290-A56F-ED70FC22A980}"/>
              </a:ext>
            </a:extLst>
          </p:cNvPr>
          <p:cNvSpPr txBox="1">
            <a:spLocks noChangeArrowheads="1"/>
          </p:cNvSpPr>
          <p:nvPr/>
        </p:nvSpPr>
        <p:spPr bwMode="auto">
          <a:xfrm>
            <a:off x="1752600" y="1041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pt-BR" sz="1800" b="1">
                <a:solidFill>
                  <a:srgbClr val="FF0000"/>
                </a:solidFill>
                <a:latin typeface="Arial" panose="020B0604020202020204" pitchFamily="34" charset="0"/>
              </a:rPr>
              <a:t>Exemplo</a:t>
            </a:r>
          </a:p>
        </p:txBody>
      </p:sp>
      <p:sp>
        <p:nvSpPr>
          <p:cNvPr id="29" name="Rectangle 12">
            <a:extLst>
              <a:ext uri="{FF2B5EF4-FFF2-40B4-BE49-F238E27FC236}">
                <a16:creationId xmlns:a16="http://schemas.microsoft.com/office/drawing/2014/main" id="{9CB78CBB-36D3-4E8A-ABF3-3A3F1EC7E698}"/>
              </a:ext>
            </a:extLst>
          </p:cNvPr>
          <p:cNvSpPr/>
          <p:nvPr/>
        </p:nvSpPr>
        <p:spPr>
          <a:xfrm>
            <a:off x="1752600" y="1543050"/>
            <a:ext cx="3810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43013" name="CaixaDeTexto 29">
            <a:extLst>
              <a:ext uri="{FF2B5EF4-FFF2-40B4-BE49-F238E27FC236}">
                <a16:creationId xmlns:a16="http://schemas.microsoft.com/office/drawing/2014/main" id="{EC26DA88-42C0-482E-A311-E57BDD759A9A}"/>
              </a:ext>
            </a:extLst>
          </p:cNvPr>
          <p:cNvSpPr txBox="1">
            <a:spLocks noChangeArrowheads="1"/>
          </p:cNvSpPr>
          <p:nvPr/>
        </p:nvSpPr>
        <p:spPr bwMode="auto">
          <a:xfrm>
            <a:off x="2286000" y="1447801"/>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pt-BR" altLang="pt-BR" sz="1800">
                <a:latin typeface="Arial" panose="020B0604020202020204" pitchFamily="34" charset="0"/>
              </a:rPr>
              <a:t>In the example saw the ac resistance at 2 mA was calculated ato be 27.5Ω. Using the r</a:t>
            </a:r>
            <a:r>
              <a:rPr lang="pt-BR" altLang="pt-BR" sz="1800" baseline="-25000">
                <a:latin typeface="Arial" panose="020B0604020202020204" pitchFamily="34" charset="0"/>
              </a:rPr>
              <a:t>d</a:t>
            </a:r>
            <a:r>
              <a:rPr lang="pt-BR" altLang="pt-BR" sz="1800">
                <a:latin typeface="Arial" panose="020B0604020202020204" pitchFamily="34" charset="0"/>
              </a:rPr>
              <a:t> equation but multipling by a factor of 2 for this region (knee):</a:t>
            </a:r>
          </a:p>
        </p:txBody>
      </p:sp>
      <p:sp>
        <p:nvSpPr>
          <p:cNvPr id="43014" name="CaixaDeTexto 30">
            <a:extLst>
              <a:ext uri="{FF2B5EF4-FFF2-40B4-BE49-F238E27FC236}">
                <a16:creationId xmlns:a16="http://schemas.microsoft.com/office/drawing/2014/main" id="{9EC0CC97-A00F-443D-B02E-3D932F20A94C}"/>
              </a:ext>
            </a:extLst>
          </p:cNvPr>
          <p:cNvSpPr txBox="1">
            <a:spLocks noChangeArrowheads="1"/>
          </p:cNvSpPr>
          <p:nvPr/>
        </p:nvSpPr>
        <p:spPr bwMode="auto">
          <a:xfrm>
            <a:off x="2201863" y="3221039"/>
            <a:ext cx="792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pt-BR" altLang="pt-BR" sz="1800">
                <a:latin typeface="Arial" panose="020B0604020202020204" pitchFamily="34" charset="0"/>
              </a:rPr>
              <a:t>The difference of about 1.5Ω could be treated as the contribution of r</a:t>
            </a:r>
            <a:r>
              <a:rPr lang="pt-BR" altLang="pt-BR" sz="1800" baseline="-25000">
                <a:latin typeface="Arial" panose="020B0604020202020204" pitchFamily="34" charset="0"/>
              </a:rPr>
              <a:t>B</a:t>
            </a:r>
            <a:r>
              <a:rPr lang="pt-BR" altLang="pt-BR" sz="1800">
                <a:latin typeface="Arial" panose="020B0604020202020204" pitchFamily="34" charset="0"/>
              </a:rPr>
              <a:t> .</a:t>
            </a:r>
          </a:p>
        </p:txBody>
      </p:sp>
      <p:pic>
        <p:nvPicPr>
          <p:cNvPr id="43015" name="Imagem 2">
            <a:extLst>
              <a:ext uri="{FF2B5EF4-FFF2-40B4-BE49-F238E27FC236}">
                <a16:creationId xmlns:a16="http://schemas.microsoft.com/office/drawing/2014/main" id="{F98BA40C-8960-4602-9495-2AAE7434B0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2206625"/>
            <a:ext cx="470376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0">
            <a:extLst>
              <a:ext uri="{FF2B5EF4-FFF2-40B4-BE49-F238E27FC236}">
                <a16:creationId xmlns:a16="http://schemas.microsoft.com/office/drawing/2014/main" id="{F760F03A-01BF-4AB6-AE0E-0BFBFEFCB00B}"/>
              </a:ext>
            </a:extLst>
          </p:cNvPr>
          <p:cNvSpPr txBox="1">
            <a:spLocks noChangeArrowheads="1"/>
          </p:cNvSpPr>
          <p:nvPr/>
        </p:nvSpPr>
        <p:spPr bwMode="auto">
          <a:xfrm>
            <a:off x="1828800" y="3341689"/>
            <a:ext cx="388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a:latin typeface="Arial" panose="020B0604020202020204" pitchFamily="34" charset="0"/>
                <a:cs typeface="Arial" panose="020B0604020202020204" pitchFamily="34" charset="0"/>
              </a:rPr>
              <a:t>If the input signal is sufficiently large to produce a broad swing the resistance for this region is called </a:t>
            </a:r>
            <a:r>
              <a:rPr lang="en-US" altLang="en-US" sz="2000" b="1">
                <a:solidFill>
                  <a:srgbClr val="FF0000"/>
                </a:solidFill>
                <a:latin typeface="Arial" panose="020B0604020202020204" pitchFamily="34" charset="0"/>
                <a:cs typeface="Arial" panose="020B0604020202020204" pitchFamily="34" charset="0"/>
              </a:rPr>
              <a:t>Average AC resistance.</a:t>
            </a:r>
            <a:endParaRPr lang="en-US" altLang="en-US" sz="2000">
              <a:latin typeface="Arial" panose="020B0604020202020204" pitchFamily="34" charset="0"/>
              <a:cs typeface="Arial" panose="020B0604020202020204" pitchFamily="34" charset="0"/>
            </a:endParaRPr>
          </a:p>
        </p:txBody>
      </p:sp>
      <p:grpSp>
        <p:nvGrpSpPr>
          <p:cNvPr id="45059" name="Group 10">
            <a:extLst>
              <a:ext uri="{FF2B5EF4-FFF2-40B4-BE49-F238E27FC236}">
                <a16:creationId xmlns:a16="http://schemas.microsoft.com/office/drawing/2014/main" id="{70A26E01-44AA-46B1-BBD0-A13513548CBA}"/>
              </a:ext>
            </a:extLst>
          </p:cNvPr>
          <p:cNvGrpSpPr>
            <a:grpSpLocks/>
          </p:cNvGrpSpPr>
          <p:nvPr/>
        </p:nvGrpSpPr>
        <p:grpSpPr bwMode="auto">
          <a:xfrm>
            <a:off x="2057400" y="1905000"/>
            <a:ext cx="3733800" cy="1066800"/>
            <a:chOff x="336" y="1584"/>
            <a:chExt cx="2352" cy="672"/>
          </a:xfrm>
        </p:grpSpPr>
        <p:sp>
          <p:nvSpPr>
            <p:cNvPr id="45062" name="AutoShape 9">
              <a:extLst>
                <a:ext uri="{FF2B5EF4-FFF2-40B4-BE49-F238E27FC236}">
                  <a16:creationId xmlns:a16="http://schemas.microsoft.com/office/drawing/2014/main" id="{90D407DE-E1FA-4916-BE6F-BBC430046F34}"/>
                </a:ext>
              </a:extLst>
            </p:cNvPr>
            <p:cNvSpPr>
              <a:spLocks noChangeArrowheads="1"/>
            </p:cNvSpPr>
            <p:nvPr/>
          </p:nvSpPr>
          <p:spPr bwMode="auto">
            <a:xfrm>
              <a:off x="336" y="1584"/>
              <a:ext cx="2352" cy="672"/>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pt-BR" altLang="pt-BR" sz="1800">
                <a:latin typeface="Arial" panose="020B0604020202020204" pitchFamily="34" charset="0"/>
              </a:endParaRPr>
            </a:p>
          </p:txBody>
        </p:sp>
        <p:graphicFrame>
          <p:nvGraphicFramePr>
            <p:cNvPr id="45063" name="Object 12">
              <a:extLst>
                <a:ext uri="{FF2B5EF4-FFF2-40B4-BE49-F238E27FC236}">
                  <a16:creationId xmlns:a16="http://schemas.microsoft.com/office/drawing/2014/main" id="{F8859788-F70B-4835-8E08-6BED9F2BA34E}"/>
                </a:ext>
              </a:extLst>
            </p:cNvPr>
            <p:cNvGraphicFramePr>
              <a:graphicFrameLocks noChangeAspect="1"/>
            </p:cNvGraphicFramePr>
            <p:nvPr/>
          </p:nvGraphicFramePr>
          <p:xfrm>
            <a:off x="474" y="1613"/>
            <a:ext cx="2076" cy="615"/>
          </p:xfrm>
          <a:graphic>
            <a:graphicData uri="http://schemas.openxmlformats.org/presentationml/2006/ole">
              <mc:AlternateContent xmlns:mc="http://schemas.openxmlformats.org/markup-compatibility/2006">
                <mc:Choice xmlns:v="urn:schemas-microsoft-com:vml" Requires="v">
                  <p:oleObj spid="_x0000_s4113" name="Equation" r:id="rId3" imgW="1409088" imgH="431613" progId="Equation.3">
                    <p:embed/>
                  </p:oleObj>
                </mc:Choice>
                <mc:Fallback>
                  <p:oleObj name="Equation" r:id="rId3" imgW="1409088" imgH="431613" progId="Equation.3">
                    <p:embed/>
                    <p:pic>
                      <p:nvPicPr>
                        <p:cNvPr id="45063" name="Object 12">
                          <a:extLst>
                            <a:ext uri="{FF2B5EF4-FFF2-40B4-BE49-F238E27FC236}">
                              <a16:creationId xmlns:a16="http://schemas.microsoft.com/office/drawing/2014/main" id="{F8859788-F70B-4835-8E08-6BED9F2BA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 y="1613"/>
                          <a:ext cx="2076" cy="61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45060" name="Picture 10" descr="fg01_02800.jpg">
            <a:extLst>
              <a:ext uri="{FF2B5EF4-FFF2-40B4-BE49-F238E27FC236}">
                <a16:creationId xmlns:a16="http://schemas.microsoft.com/office/drawing/2014/main" id="{2A213BC6-E0A3-4E04-9628-7683C77787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72188" y="1143000"/>
            <a:ext cx="4291012" cy="43957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61" name="Text Box 6">
            <a:extLst>
              <a:ext uri="{FF2B5EF4-FFF2-40B4-BE49-F238E27FC236}">
                <a16:creationId xmlns:a16="http://schemas.microsoft.com/office/drawing/2014/main" id="{0B8AE41B-C91E-4A22-8D62-065442CC9313}"/>
              </a:ext>
            </a:extLst>
          </p:cNvPr>
          <p:cNvSpPr txBox="1">
            <a:spLocks noChangeArrowheads="1"/>
          </p:cNvSpPr>
          <p:nvPr/>
        </p:nvSpPr>
        <p:spPr bwMode="auto">
          <a:xfrm>
            <a:off x="3751263" y="152401"/>
            <a:ext cx="4691062"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3600" b="1">
                <a:latin typeface="Calibri" panose="020F0502020204030204" pitchFamily="34" charset="0"/>
                <a:cs typeface="Arial" panose="020B0604020202020204" pitchFamily="34" charset="0"/>
              </a:rPr>
              <a:t>Average AC Resistance</a:t>
            </a:r>
            <a:endParaRPr lang="en-US" altLang="pt-BR" sz="1800">
              <a:latin typeface="Calibri" panose="020F0502020204030204" pitchFamily="34" charset="0"/>
              <a:cs typeface="Arial" panose="020B0604020202020204" pitchFamily="34" charset="0"/>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6">
            <a:extLst>
              <a:ext uri="{FF2B5EF4-FFF2-40B4-BE49-F238E27FC236}">
                <a16:creationId xmlns:a16="http://schemas.microsoft.com/office/drawing/2014/main" id="{E331DB05-D979-4705-AB6B-E6AF617E51CD}"/>
              </a:ext>
            </a:extLst>
          </p:cNvPr>
          <p:cNvSpPr txBox="1">
            <a:spLocks noChangeArrowheads="1"/>
          </p:cNvSpPr>
          <p:nvPr/>
        </p:nvSpPr>
        <p:spPr bwMode="auto">
          <a:xfrm>
            <a:off x="3987801" y="76201"/>
            <a:ext cx="4265613"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b="1">
                <a:latin typeface="Arial" panose="020B0604020202020204" pitchFamily="34" charset="0"/>
                <a:cs typeface="Arial" panose="020B0604020202020204" pitchFamily="34" charset="0"/>
              </a:rPr>
              <a:t>Average AC Resistance</a:t>
            </a:r>
            <a:endParaRPr lang="en-US" altLang="pt-BR">
              <a:latin typeface="Arial" panose="020B0604020202020204" pitchFamily="34" charset="0"/>
              <a:cs typeface="Arial" panose="020B0604020202020204" pitchFamily="34" charset="0"/>
            </a:endParaRPr>
          </a:p>
        </p:txBody>
      </p:sp>
      <p:sp>
        <p:nvSpPr>
          <p:cNvPr id="46083" name="CaixaDeTexto 5">
            <a:extLst>
              <a:ext uri="{FF2B5EF4-FFF2-40B4-BE49-F238E27FC236}">
                <a16:creationId xmlns:a16="http://schemas.microsoft.com/office/drawing/2014/main" id="{BF530717-029F-48D6-B3C2-66DC9C60E82C}"/>
              </a:ext>
            </a:extLst>
          </p:cNvPr>
          <p:cNvSpPr txBox="1">
            <a:spLocks noChangeArrowheads="1"/>
          </p:cNvSpPr>
          <p:nvPr/>
        </p:nvSpPr>
        <p:spPr bwMode="auto">
          <a:xfrm>
            <a:off x="1768475" y="606426"/>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b="1">
                <a:solidFill>
                  <a:srgbClr val="FF0000"/>
                </a:solidFill>
                <a:latin typeface="Calibri" panose="020F0502020204030204" pitchFamily="34" charset="0"/>
                <a:cs typeface="Calibri" panose="020F0502020204030204" pitchFamily="34" charset="0"/>
              </a:rPr>
              <a:t>Exemplo:</a:t>
            </a:r>
          </a:p>
        </p:txBody>
      </p:sp>
      <p:pic>
        <p:nvPicPr>
          <p:cNvPr id="46084" name="Imagem 1">
            <a:extLst>
              <a:ext uri="{FF2B5EF4-FFF2-40B4-BE49-F238E27FC236}">
                <a16:creationId xmlns:a16="http://schemas.microsoft.com/office/drawing/2014/main" id="{5CCCE40F-8734-46F3-98E8-321745A668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8475" y="1985963"/>
            <a:ext cx="44386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CaixaDeTexto 2">
            <a:extLst>
              <a:ext uri="{FF2B5EF4-FFF2-40B4-BE49-F238E27FC236}">
                <a16:creationId xmlns:a16="http://schemas.microsoft.com/office/drawing/2014/main" id="{99C57484-ABE0-4102-97FC-F5815615B607}"/>
              </a:ext>
            </a:extLst>
          </p:cNvPr>
          <p:cNvSpPr txBox="1">
            <a:spLocks noChangeArrowheads="1"/>
          </p:cNvSpPr>
          <p:nvPr/>
        </p:nvSpPr>
        <p:spPr bwMode="auto">
          <a:xfrm>
            <a:off x="1768476" y="1195388"/>
            <a:ext cx="3946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pt-BR" sz="1800">
                <a:latin typeface="Calibri" panose="020F0502020204030204" pitchFamily="34" charset="0"/>
                <a:cs typeface="Calibri" panose="020F0502020204030204" pitchFamily="34" charset="0"/>
              </a:rPr>
              <a:t>For the situation shown in the curve below calculate r</a:t>
            </a:r>
            <a:r>
              <a:rPr lang="pt-BR" altLang="pt-BR" sz="1800" baseline="-25000">
                <a:latin typeface="Calibri" panose="020F0502020204030204" pitchFamily="34" charset="0"/>
                <a:cs typeface="Calibri" panose="020F0502020204030204" pitchFamily="34" charset="0"/>
              </a:rPr>
              <a:t>av</a:t>
            </a:r>
            <a:r>
              <a:rPr lang="pt-BR" altLang="pt-BR" sz="1800">
                <a:latin typeface="Calibri" panose="020F0502020204030204" pitchFamily="34" charset="0"/>
                <a:cs typeface="Calibri" panose="020F0502020204030204" pitchFamily="34" charset="0"/>
              </a:rPr>
              <a:t> . </a:t>
            </a:r>
          </a:p>
        </p:txBody>
      </p:sp>
      <p:cxnSp>
        <p:nvCxnSpPr>
          <p:cNvPr id="9" name="Conector reto 8">
            <a:extLst>
              <a:ext uri="{FF2B5EF4-FFF2-40B4-BE49-F238E27FC236}">
                <a16:creationId xmlns:a16="http://schemas.microsoft.com/office/drawing/2014/main" id="{0B337216-BE66-4D57-B331-A5F354145160}"/>
              </a:ext>
            </a:extLst>
          </p:cNvPr>
          <p:cNvCxnSpPr>
            <a:cxnSpLocks/>
          </p:cNvCxnSpPr>
          <p:nvPr/>
        </p:nvCxnSpPr>
        <p:spPr>
          <a:xfrm>
            <a:off x="6207125" y="1068389"/>
            <a:ext cx="39688" cy="53308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A2ECCACA-1D3D-4725-83C6-9592B3A539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3614" y="731124"/>
            <a:ext cx="33242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a:extLst>
              <a:ext uri="{FF2B5EF4-FFF2-40B4-BE49-F238E27FC236}">
                <a16:creationId xmlns:a16="http://schemas.microsoft.com/office/drawing/2014/main" id="{02A3DF73-99C6-4D70-8097-162E594BAF21}"/>
              </a:ext>
            </a:extLst>
          </p:cNvPr>
          <p:cNvSpPr txBox="1">
            <a:spLocks noChangeArrowheads="1"/>
          </p:cNvSpPr>
          <p:nvPr/>
        </p:nvSpPr>
        <p:spPr bwMode="auto">
          <a:xfrm>
            <a:off x="7099299" y="2600484"/>
            <a:ext cx="40227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pt-BR" altLang="pt-BR" sz="1800" dirty="0" err="1">
                <a:latin typeface="Calibri" panose="020F0502020204030204" pitchFamily="34" charset="0"/>
                <a:cs typeface="Calibri" panose="020F0502020204030204" pitchFamily="34" charset="0"/>
              </a:rPr>
              <a:t>If</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the</a:t>
            </a:r>
            <a:r>
              <a:rPr lang="pt-BR" altLang="pt-BR" sz="1800" dirty="0">
                <a:latin typeface="Calibri" panose="020F0502020204030204" pitchFamily="34" charset="0"/>
                <a:cs typeface="Calibri" panose="020F0502020204030204" pitchFamily="34" charset="0"/>
              </a:rPr>
              <a:t> AC </a:t>
            </a:r>
            <a:r>
              <a:rPr lang="pt-BR" altLang="pt-BR" sz="1800" dirty="0" err="1">
                <a:latin typeface="Calibri" panose="020F0502020204030204" pitchFamily="34" charset="0"/>
                <a:cs typeface="Calibri" panose="020F0502020204030204" pitchFamily="34" charset="0"/>
              </a:rPr>
              <a:t>resistance</a:t>
            </a:r>
            <a:r>
              <a:rPr lang="pt-BR" altLang="pt-BR" sz="1800" dirty="0">
                <a:latin typeface="Calibri" panose="020F0502020204030204" pitchFamily="34" charset="0"/>
                <a:cs typeface="Calibri" panose="020F0502020204030204" pitchFamily="34" charset="0"/>
              </a:rPr>
              <a:t> (r</a:t>
            </a:r>
            <a:r>
              <a:rPr lang="pt-BR" altLang="pt-BR" sz="1800" baseline="-25000" dirty="0">
                <a:latin typeface="Calibri" panose="020F0502020204030204" pitchFamily="34" charset="0"/>
                <a:cs typeface="Calibri" panose="020F0502020204030204" pitchFamily="34" charset="0"/>
              </a:rPr>
              <a:t>d </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were</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calculated</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at</a:t>
            </a:r>
            <a:r>
              <a:rPr lang="pt-BR" altLang="pt-BR" sz="1800" dirty="0">
                <a:latin typeface="Calibri" panose="020F0502020204030204" pitchFamily="34" charset="0"/>
                <a:cs typeface="Calibri" panose="020F0502020204030204" pitchFamily="34" charset="0"/>
              </a:rPr>
              <a:t> I</a:t>
            </a:r>
            <a:r>
              <a:rPr lang="pt-BR" altLang="pt-BR" sz="1800" baseline="-25000" dirty="0">
                <a:latin typeface="Calibri" panose="020F0502020204030204" pitchFamily="34" charset="0"/>
                <a:cs typeface="Calibri" panose="020F0502020204030204" pitchFamily="34" charset="0"/>
              </a:rPr>
              <a:t>D </a:t>
            </a:r>
            <a:r>
              <a:rPr lang="pt-BR" altLang="pt-BR" sz="1800" dirty="0">
                <a:latin typeface="Calibri" panose="020F0502020204030204" pitchFamily="34" charset="0"/>
                <a:cs typeface="Calibri" panose="020F0502020204030204" pitchFamily="34" charset="0"/>
              </a:rPr>
              <a:t>= 2mA its </a:t>
            </a:r>
            <a:r>
              <a:rPr lang="pt-BR" altLang="pt-BR" sz="1800" dirty="0" err="1">
                <a:latin typeface="Calibri" panose="020F0502020204030204" pitchFamily="34" charset="0"/>
                <a:cs typeface="Calibri" panose="020F0502020204030204" pitchFamily="34" charset="0"/>
              </a:rPr>
              <a:t>value</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would</a:t>
            </a:r>
            <a:r>
              <a:rPr lang="pt-BR" altLang="pt-BR" sz="1800" dirty="0">
                <a:latin typeface="Calibri" panose="020F0502020204030204" pitchFamily="34" charset="0"/>
                <a:cs typeface="Calibri" panose="020F0502020204030204" pitchFamily="34" charset="0"/>
              </a:rPr>
              <a:t> be more </a:t>
            </a:r>
            <a:r>
              <a:rPr lang="pt-BR" altLang="pt-BR" sz="1800" dirty="0" err="1">
                <a:latin typeface="Calibri" panose="020F0502020204030204" pitchFamily="34" charset="0"/>
                <a:cs typeface="Calibri" panose="020F0502020204030204" pitchFamily="34" charset="0"/>
              </a:rPr>
              <a:t>than</a:t>
            </a:r>
            <a:r>
              <a:rPr lang="pt-BR" altLang="pt-BR" sz="1800" dirty="0">
                <a:latin typeface="Calibri" panose="020F0502020204030204" pitchFamily="34" charset="0"/>
                <a:cs typeface="Calibri" panose="020F0502020204030204" pitchFamily="34" charset="0"/>
              </a:rPr>
              <a:t> 5Ω </a:t>
            </a:r>
            <a:r>
              <a:rPr lang="pt-BR" altLang="pt-BR" sz="1800" dirty="0" err="1">
                <a:latin typeface="Calibri" panose="020F0502020204030204" pitchFamily="34" charset="0"/>
                <a:cs typeface="Calibri" panose="020F0502020204030204" pitchFamily="34" charset="0"/>
              </a:rPr>
              <a:t>and</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if</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calculated</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at</a:t>
            </a:r>
            <a:r>
              <a:rPr lang="pt-BR" altLang="pt-BR" sz="1800" dirty="0">
                <a:latin typeface="Calibri" panose="020F0502020204030204" pitchFamily="34" charset="0"/>
                <a:cs typeface="Calibri" panose="020F0502020204030204" pitchFamily="34" charset="0"/>
              </a:rPr>
              <a:t> 17 </a:t>
            </a:r>
            <a:r>
              <a:rPr lang="pt-BR" altLang="pt-BR" sz="1800" dirty="0" err="1">
                <a:latin typeface="Calibri" panose="020F0502020204030204" pitchFamily="34" charset="0"/>
                <a:cs typeface="Calibri" panose="020F0502020204030204" pitchFamily="34" charset="0"/>
              </a:rPr>
              <a:t>mA</a:t>
            </a:r>
            <a:r>
              <a:rPr lang="pt-BR" altLang="pt-BR" sz="1800" dirty="0">
                <a:latin typeface="Calibri" panose="020F0502020204030204" pitchFamily="34" charset="0"/>
                <a:cs typeface="Calibri" panose="020F0502020204030204" pitchFamily="34" charset="0"/>
              </a:rPr>
              <a:t> it </a:t>
            </a:r>
            <a:r>
              <a:rPr lang="pt-BR" altLang="pt-BR" sz="1800" dirty="0" err="1">
                <a:latin typeface="Calibri" panose="020F0502020204030204" pitchFamily="34" charset="0"/>
                <a:cs typeface="Calibri" panose="020F0502020204030204" pitchFamily="34" charset="0"/>
              </a:rPr>
              <a:t>would</a:t>
            </a:r>
            <a:r>
              <a:rPr lang="pt-BR" altLang="pt-BR" sz="1800" dirty="0">
                <a:latin typeface="Calibri" panose="020F0502020204030204" pitchFamily="34" charset="0"/>
                <a:cs typeface="Calibri" panose="020F0502020204030204" pitchFamily="34" charset="0"/>
              </a:rPr>
              <a:t> be </a:t>
            </a:r>
            <a:r>
              <a:rPr lang="pt-BR" altLang="pt-BR" sz="1800" dirty="0" err="1">
                <a:latin typeface="Calibri" panose="020F0502020204030204" pitchFamily="34" charset="0"/>
                <a:cs typeface="Calibri" panose="020F0502020204030204" pitchFamily="34" charset="0"/>
              </a:rPr>
              <a:t>less</a:t>
            </a:r>
            <a:r>
              <a:rPr lang="pt-BR" altLang="pt-BR" sz="1800" dirty="0">
                <a:latin typeface="Calibri" panose="020F0502020204030204" pitchFamily="34" charset="0"/>
                <a:cs typeface="Calibri" panose="020F0502020204030204" pitchFamily="34" charset="0"/>
              </a:rPr>
              <a:t>. The </a:t>
            </a:r>
            <a:r>
              <a:rPr lang="pt-BR" altLang="pt-BR" sz="1800" dirty="0" err="1">
                <a:latin typeface="Calibri" panose="020F0502020204030204" pitchFamily="34" charset="0"/>
                <a:cs typeface="Calibri" panose="020F0502020204030204" pitchFamily="34" charset="0"/>
              </a:rPr>
              <a:t>between</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the</a:t>
            </a:r>
            <a:r>
              <a:rPr lang="pt-BR" altLang="pt-BR" sz="1800" dirty="0">
                <a:latin typeface="Calibri" panose="020F0502020204030204" pitchFamily="34" charset="0"/>
                <a:cs typeface="Calibri" panose="020F0502020204030204" pitchFamily="34" charset="0"/>
              </a:rPr>
              <a:t> AC </a:t>
            </a:r>
            <a:r>
              <a:rPr lang="pt-BR" altLang="pt-BR" sz="1800" dirty="0" err="1">
                <a:latin typeface="Calibri" panose="020F0502020204030204" pitchFamily="34" charset="0"/>
                <a:cs typeface="Calibri" panose="020F0502020204030204" pitchFamily="34" charset="0"/>
              </a:rPr>
              <a:t>resistance</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would</a:t>
            </a:r>
            <a:r>
              <a:rPr lang="pt-BR" altLang="pt-BR" sz="1800" dirty="0">
                <a:latin typeface="Calibri" panose="020F0502020204030204" pitchFamily="34" charset="0"/>
                <a:cs typeface="Calibri" panose="020F0502020204030204" pitchFamily="34" charset="0"/>
              </a:rPr>
              <a:t> make </a:t>
            </a:r>
            <a:r>
              <a:rPr lang="pt-BR" altLang="pt-BR" sz="1800" dirty="0" err="1">
                <a:latin typeface="Calibri" panose="020F0502020204030204" pitchFamily="34" charset="0"/>
                <a:cs typeface="Calibri" panose="020F0502020204030204" pitchFamily="34" charset="0"/>
              </a:rPr>
              <a:t>the</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transition</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from</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the</a:t>
            </a:r>
            <a:r>
              <a:rPr lang="pt-BR" altLang="pt-BR" sz="1800" dirty="0">
                <a:latin typeface="Calibri" panose="020F0502020204030204" pitchFamily="34" charset="0"/>
                <a:cs typeface="Calibri" panose="020F0502020204030204" pitchFamily="34" charset="0"/>
              </a:rPr>
              <a:t> high </a:t>
            </a:r>
            <a:r>
              <a:rPr lang="pt-BR" altLang="pt-BR" sz="1800" dirty="0" err="1">
                <a:latin typeface="Calibri" panose="020F0502020204030204" pitchFamily="34" charset="0"/>
                <a:cs typeface="Calibri" panose="020F0502020204030204" pitchFamily="34" charset="0"/>
              </a:rPr>
              <a:t>value</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at</a:t>
            </a:r>
            <a:r>
              <a:rPr lang="pt-BR" altLang="pt-BR" sz="1800" dirty="0">
                <a:latin typeface="Calibri" panose="020F0502020204030204" pitchFamily="34" charset="0"/>
                <a:cs typeface="Calibri" panose="020F0502020204030204" pitchFamily="34" charset="0"/>
              </a:rPr>
              <a:t> 2mA </a:t>
            </a:r>
            <a:r>
              <a:rPr lang="pt-BR" altLang="pt-BR" sz="1800" dirty="0" err="1">
                <a:latin typeface="Calibri" panose="020F0502020204030204" pitchFamily="34" charset="0"/>
                <a:cs typeface="Calibri" panose="020F0502020204030204" pitchFamily="34" charset="0"/>
              </a:rPr>
              <a:t>to</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the</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lower</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value</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at</a:t>
            </a:r>
            <a:r>
              <a:rPr lang="pt-BR" altLang="pt-BR" sz="1800" dirty="0">
                <a:latin typeface="Calibri" panose="020F0502020204030204" pitchFamily="34" charset="0"/>
                <a:cs typeface="Calibri" panose="020F0502020204030204" pitchFamily="34" charset="0"/>
              </a:rPr>
              <a:t> 17mA.</a:t>
            </a:r>
          </a:p>
          <a:p>
            <a:endParaRPr lang="pt-BR" altLang="pt-BR" sz="1800" dirty="0">
              <a:latin typeface="Calibri" panose="020F0502020204030204" pitchFamily="34" charset="0"/>
              <a:cs typeface="Calibri" panose="020F0502020204030204" pitchFamily="34" charset="0"/>
            </a:endParaRPr>
          </a:p>
          <a:p>
            <a:pPr algn="just"/>
            <a:r>
              <a:rPr lang="pt-BR" altLang="pt-BR" sz="1800" dirty="0">
                <a:latin typeface="Calibri" panose="020F0502020204030204" pitchFamily="34" charset="0"/>
                <a:cs typeface="Calibri" panose="020F0502020204030204" pitchFamily="34" charset="0"/>
              </a:rPr>
              <a:t>The </a:t>
            </a:r>
            <a:r>
              <a:rPr lang="pt-BR" altLang="pt-BR" sz="1800" dirty="0" err="1">
                <a:latin typeface="Calibri" panose="020F0502020204030204" pitchFamily="34" charset="0"/>
                <a:cs typeface="Calibri" panose="020F0502020204030204" pitchFamily="34" charset="0"/>
              </a:rPr>
              <a:t>r</a:t>
            </a:r>
            <a:r>
              <a:rPr lang="pt-BR" altLang="pt-BR" sz="1800" baseline="-25000" dirty="0" err="1">
                <a:latin typeface="Calibri" panose="020F0502020204030204" pitchFamily="34" charset="0"/>
                <a:cs typeface="Calibri" panose="020F0502020204030204" pitchFamily="34" charset="0"/>
              </a:rPr>
              <a:t>av</a:t>
            </a:r>
            <a:r>
              <a:rPr lang="pt-BR" altLang="pt-BR" sz="1800" baseline="-25000" dirty="0">
                <a:latin typeface="Calibri" panose="020F0502020204030204" pitchFamily="34" charset="0"/>
                <a:cs typeface="Calibri" panose="020F0502020204030204" pitchFamily="34" charset="0"/>
              </a:rPr>
              <a:t> </a:t>
            </a:r>
            <a:r>
              <a:rPr lang="pt-BR" altLang="pt-BR" sz="1800" dirty="0">
                <a:latin typeface="Calibri" panose="020F0502020204030204" pitchFamily="34" charset="0"/>
                <a:cs typeface="Calibri" panose="020F0502020204030204" pitchFamily="34" charset="0"/>
              </a:rPr>
              <a:t> defines a </a:t>
            </a:r>
            <a:r>
              <a:rPr lang="pt-BR" altLang="pt-BR" sz="1800" dirty="0" err="1">
                <a:latin typeface="Calibri" panose="020F0502020204030204" pitchFamily="34" charset="0"/>
                <a:cs typeface="Calibri" panose="020F0502020204030204" pitchFamily="34" charset="0"/>
              </a:rPr>
              <a:t>value</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that</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is</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considered</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the</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average</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of</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the</a:t>
            </a:r>
            <a:r>
              <a:rPr lang="pt-BR" altLang="pt-BR" sz="1800" dirty="0">
                <a:latin typeface="Calibri" panose="020F0502020204030204" pitchFamily="34" charset="0"/>
                <a:cs typeface="Calibri" panose="020F0502020204030204" pitchFamily="34" charset="0"/>
              </a:rPr>
              <a:t> ac </a:t>
            </a:r>
            <a:r>
              <a:rPr lang="pt-BR" altLang="pt-BR" sz="1800" dirty="0" err="1">
                <a:latin typeface="Calibri" panose="020F0502020204030204" pitchFamily="34" charset="0"/>
                <a:cs typeface="Calibri" panose="020F0502020204030204" pitchFamily="34" charset="0"/>
              </a:rPr>
              <a:t>values</a:t>
            </a:r>
            <a:r>
              <a:rPr lang="pt-BR" altLang="pt-BR" sz="1800" dirty="0">
                <a:latin typeface="Calibri" panose="020F0502020204030204" pitchFamily="34" charset="0"/>
                <a:cs typeface="Calibri" panose="020F0502020204030204" pitchFamily="34" charset="0"/>
              </a:rPr>
              <a:t> </a:t>
            </a:r>
            <a:r>
              <a:rPr lang="pt-BR" altLang="pt-BR" sz="1800" dirty="0" err="1">
                <a:latin typeface="Calibri" panose="020F0502020204030204" pitchFamily="34" charset="0"/>
                <a:cs typeface="Calibri" panose="020F0502020204030204" pitchFamily="34" charset="0"/>
              </a:rPr>
              <a:t>from</a:t>
            </a:r>
            <a:r>
              <a:rPr lang="pt-BR" altLang="pt-BR" sz="1800" dirty="0">
                <a:latin typeface="Calibri" panose="020F0502020204030204" pitchFamily="34" charset="0"/>
                <a:cs typeface="Calibri" panose="020F0502020204030204" pitchFamily="34" charset="0"/>
              </a:rPr>
              <a:t> 2mA </a:t>
            </a:r>
            <a:r>
              <a:rPr lang="pt-BR" altLang="pt-BR" sz="1800" dirty="0" err="1">
                <a:latin typeface="Calibri" panose="020F0502020204030204" pitchFamily="34" charset="0"/>
                <a:cs typeface="Calibri" panose="020F0502020204030204" pitchFamily="34" charset="0"/>
              </a:rPr>
              <a:t>to</a:t>
            </a:r>
            <a:r>
              <a:rPr lang="pt-BR" altLang="pt-BR" sz="1800" dirty="0">
                <a:latin typeface="Calibri" panose="020F0502020204030204" pitchFamily="34" charset="0"/>
                <a:cs typeface="Calibri" panose="020F0502020204030204" pitchFamily="34" charset="0"/>
              </a:rPr>
              <a:t> 17 </a:t>
            </a:r>
            <a:r>
              <a:rPr lang="pt-BR" altLang="pt-BR" sz="1800" dirty="0" err="1">
                <a:latin typeface="Calibri" panose="020F0502020204030204" pitchFamily="34" charset="0"/>
                <a:cs typeface="Calibri" panose="020F0502020204030204" pitchFamily="34" charset="0"/>
              </a:rPr>
              <a:t>mA.</a:t>
            </a:r>
            <a:r>
              <a:rPr lang="pt-BR" altLang="pt-BR" sz="1800" dirty="0">
                <a:latin typeface="Calibri" panose="020F0502020204030204" pitchFamily="34" charset="0"/>
                <a:cs typeface="Calibri" panose="020F0502020204030204" pitchFamily="34"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6">
            <a:extLst>
              <a:ext uri="{FF2B5EF4-FFF2-40B4-BE49-F238E27FC236}">
                <a16:creationId xmlns:a16="http://schemas.microsoft.com/office/drawing/2014/main" id="{FE78F84F-BC47-4168-ABB3-69568884AC0A}"/>
              </a:ext>
            </a:extLst>
          </p:cNvPr>
          <p:cNvSpPr txBox="1">
            <a:spLocks noChangeArrowheads="1"/>
          </p:cNvSpPr>
          <p:nvPr/>
        </p:nvSpPr>
        <p:spPr bwMode="auto">
          <a:xfrm>
            <a:off x="1870075" y="503238"/>
            <a:ext cx="2649538" cy="4619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b="1">
                <a:latin typeface="Calibri" panose="020F0502020204030204" pitchFamily="34" charset="0"/>
                <a:cs typeface="Arial" panose="020B0604020202020204" pitchFamily="34" charset="0"/>
              </a:rPr>
              <a:t>Diode Capacitance</a:t>
            </a:r>
            <a:endParaRPr lang="en-US" altLang="pt-BR">
              <a:latin typeface="Calibri" panose="020F0502020204030204" pitchFamily="34" charset="0"/>
              <a:cs typeface="Arial" panose="020B0604020202020204" pitchFamily="34" charset="0"/>
            </a:endParaRPr>
          </a:p>
        </p:txBody>
      </p:sp>
      <p:sp>
        <p:nvSpPr>
          <p:cNvPr id="26627" name="Text Box 10">
            <a:extLst>
              <a:ext uri="{FF2B5EF4-FFF2-40B4-BE49-F238E27FC236}">
                <a16:creationId xmlns:a16="http://schemas.microsoft.com/office/drawing/2014/main" id="{E169762E-5536-49AB-A90C-E5FA299BFD2A}"/>
              </a:ext>
            </a:extLst>
          </p:cNvPr>
          <p:cNvSpPr txBox="1">
            <a:spLocks noChangeArrowheads="1"/>
          </p:cNvSpPr>
          <p:nvPr/>
        </p:nvSpPr>
        <p:spPr bwMode="auto">
          <a:xfrm>
            <a:off x="2057400" y="3122614"/>
            <a:ext cx="8077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a:latin typeface="Calibri" panose="020F0502020204030204" pitchFamily="34" charset="0"/>
                <a:cs typeface="Arial" panose="020B0604020202020204" pitchFamily="34" charset="0"/>
              </a:rPr>
              <a:t>When </a:t>
            </a:r>
            <a:r>
              <a:rPr lang="en-US" altLang="en-US" sz="2000" b="1">
                <a:solidFill>
                  <a:srgbClr val="FF0000"/>
                </a:solidFill>
                <a:latin typeface="Calibri" panose="020F0502020204030204" pitchFamily="34" charset="0"/>
                <a:cs typeface="Arial" panose="020B0604020202020204" pitchFamily="34" charset="0"/>
              </a:rPr>
              <a:t>reverse biased </a:t>
            </a:r>
            <a:r>
              <a:rPr lang="en-US" altLang="en-US" sz="2000">
                <a:latin typeface="Calibri" panose="020F0502020204030204" pitchFamily="34" charset="0"/>
                <a:cs typeface="Arial" panose="020B0604020202020204" pitchFamily="34" charset="0"/>
              </a:rPr>
              <a:t>the depletion layer is very large. The diode’s strong positive and negative polarities create capacitance (</a:t>
            </a:r>
            <a:r>
              <a:rPr lang="en-US" altLang="en-US" sz="2000" b="1">
                <a:solidFill>
                  <a:srgbClr val="FF0000"/>
                </a:solidFill>
                <a:latin typeface="Calibri" panose="020F0502020204030204" pitchFamily="34" charset="0"/>
                <a:cs typeface="Arial" panose="020B0604020202020204" pitchFamily="34" charset="0"/>
              </a:rPr>
              <a:t>C</a:t>
            </a:r>
            <a:r>
              <a:rPr lang="en-US" altLang="en-US" sz="2000" b="1" baseline="-25000">
                <a:solidFill>
                  <a:srgbClr val="FF0000"/>
                </a:solidFill>
                <a:latin typeface="Calibri" panose="020F0502020204030204" pitchFamily="34" charset="0"/>
                <a:cs typeface="Arial" panose="020B0604020202020204" pitchFamily="34" charset="0"/>
              </a:rPr>
              <a:t>T </a:t>
            </a:r>
            <a:r>
              <a:rPr lang="en-US" altLang="en-US" sz="2000" b="1">
                <a:solidFill>
                  <a:srgbClr val="FF0000"/>
                </a:solidFill>
                <a:latin typeface="Calibri" panose="020F0502020204030204" pitchFamily="34" charset="0"/>
                <a:cs typeface="Arial" panose="020B0604020202020204" pitchFamily="34" charset="0"/>
              </a:rPr>
              <a:t>, transition capacitance</a:t>
            </a:r>
            <a:r>
              <a:rPr lang="en-US" altLang="en-US" sz="2000">
                <a:latin typeface="Calibri" panose="020F0502020204030204" pitchFamily="34" charset="0"/>
                <a:cs typeface="Arial" panose="020B0604020202020204" pitchFamily="34" charset="0"/>
              </a:rPr>
              <a:t>). The amount of capacitance depends on the reverse voltage applied. </a:t>
            </a:r>
          </a:p>
        </p:txBody>
      </p:sp>
      <p:pic>
        <p:nvPicPr>
          <p:cNvPr id="76804" name="Picture 8" descr="fg01_03300.jpg">
            <a:extLst>
              <a:ext uri="{FF2B5EF4-FFF2-40B4-BE49-F238E27FC236}">
                <a16:creationId xmlns:a16="http://schemas.microsoft.com/office/drawing/2014/main" id="{F5C48B82-49FC-4FBD-93FA-A4625872F6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5814" y="536575"/>
            <a:ext cx="4283075" cy="22939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107A20B-0CAD-4AAC-9C97-E52837B06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6" y="4721225"/>
            <a:ext cx="2816225" cy="106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4FDAE822-7BCE-4F6F-993B-E5ABB3DEB593}"/>
              </a:ext>
            </a:extLst>
          </p:cNvPr>
          <p:cNvSpPr txBox="1">
            <a:spLocks noChangeArrowheads="1"/>
          </p:cNvSpPr>
          <p:nvPr/>
        </p:nvSpPr>
        <p:spPr bwMode="auto">
          <a:xfrm>
            <a:off x="4876801" y="4651376"/>
            <a:ext cx="54197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pt-BR" altLang="pt-BR" sz="1800" b="1">
                <a:latin typeface="Calibri" panose="020F0502020204030204" pitchFamily="34" charset="0"/>
              </a:rPr>
              <a:t>C(0) is the capacitance under no-bias conditions.</a:t>
            </a:r>
          </a:p>
          <a:p>
            <a:pPr eaLnBrk="1" hangingPunct="1"/>
            <a:r>
              <a:rPr lang="pt-BR" altLang="pt-BR" sz="1800" b="1">
                <a:latin typeface="Calibri" panose="020F0502020204030204" pitchFamily="34" charset="0"/>
              </a:rPr>
              <a:t>V</a:t>
            </a:r>
            <a:r>
              <a:rPr lang="pt-BR" altLang="pt-BR" sz="1800" b="1" baseline="-25000">
                <a:latin typeface="Calibri" panose="020F0502020204030204" pitchFamily="34" charset="0"/>
              </a:rPr>
              <a:t>R</a:t>
            </a:r>
            <a:r>
              <a:rPr lang="pt-BR" altLang="pt-BR" sz="1800" b="1">
                <a:latin typeface="Calibri" panose="020F0502020204030204" pitchFamily="34" charset="0"/>
              </a:rPr>
              <a:t> is the applied reverse bias potencial</a:t>
            </a:r>
          </a:p>
          <a:p>
            <a:pPr eaLnBrk="1" hangingPunct="1"/>
            <a:r>
              <a:rPr lang="pt-BR" altLang="pt-BR" sz="1800" b="1">
                <a:latin typeface="Calibri" panose="020F0502020204030204" pitchFamily="34" charset="0"/>
              </a:rPr>
              <a:t>V</a:t>
            </a:r>
            <a:r>
              <a:rPr lang="pt-BR" altLang="pt-BR" sz="1800" b="1" baseline="-25000">
                <a:latin typeface="Calibri" panose="020F0502020204030204" pitchFamily="34" charset="0"/>
              </a:rPr>
              <a:t>K</a:t>
            </a:r>
            <a:r>
              <a:rPr lang="pt-BR" altLang="pt-BR" sz="1800" b="1">
                <a:latin typeface="Calibri" panose="020F0502020204030204" pitchFamily="34" charset="0"/>
              </a:rPr>
              <a:t> is the junction potential with no bias</a:t>
            </a:r>
          </a:p>
          <a:p>
            <a:pPr eaLnBrk="1" hangingPunct="1"/>
            <a:r>
              <a:rPr lang="pt-BR" altLang="pt-BR" sz="1800" b="1">
                <a:latin typeface="Calibri" panose="020F0502020204030204" pitchFamily="34" charset="0"/>
              </a:rPr>
              <a:t>n is 1/2 or 1/3 depending on the manufacturing process.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6">
            <a:extLst>
              <a:ext uri="{FF2B5EF4-FFF2-40B4-BE49-F238E27FC236}">
                <a16:creationId xmlns:a16="http://schemas.microsoft.com/office/drawing/2014/main" id="{12C06EE5-423E-4682-98A8-F16A5A8779F1}"/>
              </a:ext>
            </a:extLst>
          </p:cNvPr>
          <p:cNvSpPr txBox="1">
            <a:spLocks noChangeArrowheads="1"/>
          </p:cNvSpPr>
          <p:nvPr/>
        </p:nvSpPr>
        <p:spPr bwMode="auto">
          <a:xfrm>
            <a:off x="1870075" y="554038"/>
            <a:ext cx="2649538" cy="4619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b="1">
                <a:latin typeface="Calibri" panose="020F0502020204030204" pitchFamily="34" charset="0"/>
                <a:cs typeface="Arial" panose="020B0604020202020204" pitchFamily="34" charset="0"/>
              </a:rPr>
              <a:t>Diode Capacitance</a:t>
            </a:r>
            <a:endParaRPr lang="en-US" altLang="pt-BR">
              <a:latin typeface="Calibri" panose="020F0502020204030204" pitchFamily="34" charset="0"/>
              <a:cs typeface="Arial" panose="020B0604020202020204" pitchFamily="34" charset="0"/>
            </a:endParaRPr>
          </a:p>
        </p:txBody>
      </p:sp>
      <p:sp>
        <p:nvSpPr>
          <p:cNvPr id="26627" name="Text Box 10">
            <a:extLst>
              <a:ext uri="{FF2B5EF4-FFF2-40B4-BE49-F238E27FC236}">
                <a16:creationId xmlns:a16="http://schemas.microsoft.com/office/drawing/2014/main" id="{07F8F46E-9FA7-43BE-8357-B86FCB036C22}"/>
              </a:ext>
            </a:extLst>
          </p:cNvPr>
          <p:cNvSpPr txBox="1">
            <a:spLocks noChangeArrowheads="1"/>
          </p:cNvSpPr>
          <p:nvPr/>
        </p:nvSpPr>
        <p:spPr bwMode="auto">
          <a:xfrm>
            <a:off x="2057400" y="2921001"/>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a:latin typeface="Calibri" panose="020F0502020204030204" pitchFamily="34" charset="0"/>
                <a:cs typeface="Arial" panose="020B0604020202020204" pitchFamily="34" charset="0"/>
              </a:rPr>
              <a:t>When </a:t>
            </a:r>
            <a:r>
              <a:rPr lang="en-US" altLang="en-US" sz="2000" b="1">
                <a:solidFill>
                  <a:srgbClr val="FF0000"/>
                </a:solidFill>
                <a:latin typeface="Calibri" panose="020F0502020204030204" pitchFamily="34" charset="0"/>
                <a:cs typeface="Arial" panose="020B0604020202020204" pitchFamily="34" charset="0"/>
              </a:rPr>
              <a:t>forward biased </a:t>
            </a:r>
            <a:r>
              <a:rPr lang="en-US" altLang="en-US" sz="2000">
                <a:latin typeface="Calibri" panose="020F0502020204030204" pitchFamily="34" charset="0"/>
                <a:cs typeface="Arial" panose="020B0604020202020204" pitchFamily="34" charset="0"/>
              </a:rPr>
              <a:t>storage capacitance or diffusion capacitance (C</a:t>
            </a:r>
            <a:r>
              <a:rPr lang="en-US" altLang="en-US" sz="2000" baseline="-25000">
                <a:latin typeface="Calibri" panose="020F0502020204030204" pitchFamily="34" charset="0"/>
                <a:cs typeface="Arial" panose="020B0604020202020204" pitchFamily="34" charset="0"/>
              </a:rPr>
              <a:t>D</a:t>
            </a:r>
            <a:r>
              <a:rPr lang="en-US" altLang="en-US" sz="2000">
                <a:latin typeface="Calibri" panose="020F0502020204030204" pitchFamily="34" charset="0"/>
                <a:cs typeface="Arial" panose="020B0604020202020204" pitchFamily="34" charset="0"/>
              </a:rPr>
              <a:t>) exists as the diode voltage increases. </a:t>
            </a:r>
          </a:p>
        </p:txBody>
      </p:sp>
      <p:pic>
        <p:nvPicPr>
          <p:cNvPr id="77828" name="Picture 8" descr="fg01_03300.jpg">
            <a:extLst>
              <a:ext uri="{FF2B5EF4-FFF2-40B4-BE49-F238E27FC236}">
                <a16:creationId xmlns:a16="http://schemas.microsoft.com/office/drawing/2014/main" id="{F0DA2CD8-A7C8-437C-84BF-7E48CBBBEA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5814" y="587375"/>
            <a:ext cx="4283075" cy="22939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B9F1F6-C67A-4D3B-B3A3-18ABA9CE7318}"/>
              </a:ext>
            </a:extLst>
          </p:cNvPr>
          <p:cNvSpPr txBox="1">
            <a:spLocks noChangeArrowheads="1"/>
          </p:cNvSpPr>
          <p:nvPr/>
        </p:nvSpPr>
        <p:spPr bwMode="auto">
          <a:xfrm>
            <a:off x="3962400" y="3759201"/>
            <a:ext cx="6561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pt-BR" altLang="pt-BR" sz="1800" b="1">
                <a:latin typeface="Calibri" panose="020F0502020204030204" pitchFamily="34" charset="0"/>
              </a:rPr>
              <a:t>Ԏ</a:t>
            </a:r>
            <a:r>
              <a:rPr lang="pt-BR" altLang="pt-BR" sz="1800" b="1" baseline="-25000">
                <a:latin typeface="Calibri" panose="020F0502020204030204" pitchFamily="34" charset="0"/>
              </a:rPr>
              <a:t>T</a:t>
            </a:r>
            <a:r>
              <a:rPr lang="pt-BR" altLang="pt-BR" sz="1800" b="1">
                <a:latin typeface="Calibri" panose="020F0502020204030204" pitchFamily="34" charset="0"/>
              </a:rPr>
              <a:t> is the minority carrier life time. For example, the time for a minority carrier such as a hole to recombine with an electron in the n-type material</a:t>
            </a:r>
          </a:p>
        </p:txBody>
      </p:sp>
      <p:pic>
        <p:nvPicPr>
          <p:cNvPr id="7" name="Picture 7">
            <a:extLst>
              <a:ext uri="{FF2B5EF4-FFF2-40B4-BE49-F238E27FC236}">
                <a16:creationId xmlns:a16="http://schemas.microsoft.com/office/drawing/2014/main" id="{9AF3C036-C276-4DE3-AA01-A4815A98C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239" y="3865563"/>
            <a:ext cx="1539875" cy="81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A7F39A9B-AC88-4D47-B4A3-E7C68D311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1" y="4924426"/>
            <a:ext cx="115252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33B3669D-BE12-416A-8AA0-E3B7FF39F114}"/>
              </a:ext>
            </a:extLst>
          </p:cNvPr>
          <p:cNvSpPr txBox="1">
            <a:spLocks noChangeArrowheads="1"/>
          </p:cNvSpPr>
          <p:nvPr/>
        </p:nvSpPr>
        <p:spPr bwMode="auto">
          <a:xfrm>
            <a:off x="3962400" y="5130801"/>
            <a:ext cx="6019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pt-BR" altLang="pt-BR" sz="1800" b="1">
                <a:latin typeface="Calibri" panose="020F0502020204030204" pitchFamily="34" charset="0"/>
              </a:rPr>
              <a:t>For low or mid-frequency applications (except in the power area), however, the capacitor is normally not included in the diode symbol.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9">
            <a:extLst>
              <a:ext uri="{FF2B5EF4-FFF2-40B4-BE49-F238E27FC236}">
                <a16:creationId xmlns:a16="http://schemas.microsoft.com/office/drawing/2014/main" id="{079BA199-F295-49A7-AD5E-652F7BA18D62}"/>
              </a:ext>
            </a:extLst>
          </p:cNvPr>
          <p:cNvSpPr txBox="1">
            <a:spLocks noChangeArrowheads="1"/>
          </p:cNvSpPr>
          <p:nvPr/>
        </p:nvSpPr>
        <p:spPr bwMode="auto">
          <a:xfrm>
            <a:off x="2057400" y="1219201"/>
            <a:ext cx="8001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1800">
                <a:latin typeface="Calibri" panose="020F0502020204030204" pitchFamily="34" charset="0"/>
                <a:cs typeface="Arial" panose="020B0604020202020204" pitchFamily="34" charset="0"/>
              </a:rPr>
              <a:t>In the </a:t>
            </a:r>
            <a:r>
              <a:rPr lang="en-US" altLang="en-US" sz="1800" b="1">
                <a:solidFill>
                  <a:srgbClr val="FF0000"/>
                </a:solidFill>
                <a:latin typeface="Calibri" panose="020F0502020204030204" pitchFamily="34" charset="0"/>
                <a:cs typeface="Arial" panose="020B0604020202020204" pitchFamily="34" charset="0"/>
              </a:rPr>
              <a:t>forward-bias state</a:t>
            </a:r>
            <a:r>
              <a:rPr lang="en-US" altLang="en-US" sz="1800">
                <a:latin typeface="Calibri" panose="020F0502020204030204" pitchFamily="34" charset="0"/>
                <a:cs typeface="Arial" panose="020B0604020202020204" pitchFamily="34" charset="0"/>
              </a:rPr>
              <a:t> it was shown earlier that there are a large number of electrons from the n-type material progressing through the p-type material and a large numbers of holes in the n-type material – </a:t>
            </a:r>
            <a:r>
              <a:rPr lang="en-US" altLang="en-US" sz="1800" b="1">
                <a:solidFill>
                  <a:srgbClr val="FF0000"/>
                </a:solidFill>
                <a:latin typeface="Calibri" panose="020F0502020204030204" pitchFamily="34" charset="0"/>
                <a:cs typeface="Arial" panose="020B0604020202020204" pitchFamily="34" charset="0"/>
              </a:rPr>
              <a:t>a requirement for conduction</a:t>
            </a:r>
            <a:r>
              <a:rPr lang="en-US" altLang="en-US" sz="1800">
                <a:latin typeface="Calibri" panose="020F0502020204030204" pitchFamily="34" charset="0"/>
                <a:cs typeface="Arial" panose="020B0604020202020204" pitchFamily="34" charset="0"/>
              </a:rPr>
              <a:t>.</a:t>
            </a:r>
          </a:p>
          <a:p>
            <a:pPr algn="just" eaLnBrk="1" hangingPunct="1">
              <a:spcBef>
                <a:spcPct val="50000"/>
              </a:spcBef>
            </a:pPr>
            <a:r>
              <a:rPr lang="en-US" altLang="en-US" sz="1800">
                <a:latin typeface="Calibri" panose="020F0502020204030204" pitchFamily="34" charset="0"/>
                <a:cs typeface="Arial" panose="020B0604020202020204" pitchFamily="34" charset="0"/>
              </a:rPr>
              <a:t>The electrons in the p-type material and holes progressing through the n-type material establish a large number o minority carriers in each material In each material.   </a:t>
            </a:r>
          </a:p>
          <a:p>
            <a:pPr algn="just" eaLnBrk="1" hangingPunct="1">
              <a:spcBef>
                <a:spcPct val="50000"/>
              </a:spcBef>
            </a:pPr>
            <a:r>
              <a:rPr lang="en-US" altLang="en-US" sz="1800">
                <a:latin typeface="Calibri" panose="020F0502020204030204" pitchFamily="34" charset="0"/>
                <a:cs typeface="Arial" panose="020B0604020202020204" pitchFamily="34" charset="0"/>
              </a:rPr>
              <a:t>If the applied voltage should be reversed to establish a reverse bias situation, we would ideally like to see the diode change instantaneously frm the conduction state to the nonconduction state. </a:t>
            </a:r>
          </a:p>
          <a:p>
            <a:pPr algn="just" eaLnBrk="1" hangingPunct="1">
              <a:spcBef>
                <a:spcPct val="50000"/>
              </a:spcBef>
            </a:pPr>
            <a:r>
              <a:rPr lang="en-US" altLang="en-US" sz="1800">
                <a:latin typeface="Calibri" panose="020F0502020204030204" pitchFamily="34" charset="0"/>
                <a:cs typeface="Arial" panose="020B0604020202020204" pitchFamily="34" charset="0"/>
              </a:rPr>
              <a:t>However because of the large number of minority carriers in each material, the diode current will simply reverse as shown in the figure and stay at this measurable level for the period of time </a:t>
            </a:r>
            <a:r>
              <a:rPr lang="en-US" altLang="en-US" sz="1800" b="1">
                <a:solidFill>
                  <a:srgbClr val="FF0000"/>
                </a:solidFill>
                <a:latin typeface="Calibri" panose="020F0502020204030204" pitchFamily="34" charset="0"/>
                <a:cs typeface="Arial" panose="020B0604020202020204" pitchFamily="34" charset="0"/>
              </a:rPr>
              <a:t>t</a:t>
            </a:r>
            <a:r>
              <a:rPr lang="en-US" altLang="en-US" sz="1800" b="1" baseline="-25000">
                <a:solidFill>
                  <a:srgbClr val="FF0000"/>
                </a:solidFill>
                <a:latin typeface="Calibri" panose="020F0502020204030204" pitchFamily="34" charset="0"/>
                <a:cs typeface="Arial" panose="020B0604020202020204" pitchFamily="34" charset="0"/>
              </a:rPr>
              <a:t>s </a:t>
            </a:r>
            <a:r>
              <a:rPr lang="en-US" altLang="en-US" sz="1800" b="1">
                <a:solidFill>
                  <a:srgbClr val="FF0000"/>
                </a:solidFill>
                <a:latin typeface="Calibri" panose="020F0502020204030204" pitchFamily="34" charset="0"/>
                <a:cs typeface="Arial" panose="020B0604020202020204" pitchFamily="34" charset="0"/>
              </a:rPr>
              <a:t> (storage time) </a:t>
            </a:r>
            <a:r>
              <a:rPr lang="en-US" altLang="en-US" sz="1800">
                <a:latin typeface="Calibri" panose="020F0502020204030204" pitchFamily="34" charset="0"/>
                <a:cs typeface="Arial" panose="020B0604020202020204" pitchFamily="34" charset="0"/>
              </a:rPr>
              <a:t>required for the minority carriers to return to their majority-carrier state in the opposite material.</a:t>
            </a:r>
          </a:p>
          <a:p>
            <a:pPr algn="just" eaLnBrk="1" hangingPunct="1">
              <a:spcBef>
                <a:spcPct val="50000"/>
              </a:spcBef>
            </a:pPr>
            <a:r>
              <a:rPr lang="en-US" altLang="en-US" sz="1800">
                <a:latin typeface="Calibri" panose="020F0502020204030204" pitchFamily="34" charset="0"/>
                <a:cs typeface="Arial" panose="020B0604020202020204" pitchFamily="34" charset="0"/>
              </a:rPr>
              <a:t>Eventually, when this storage phase has passed, the current will be reduced in leve to that associated with the nonconduction state. This second period of time is the </a:t>
            </a:r>
            <a:r>
              <a:rPr lang="en-US" altLang="en-US" sz="1800" b="1">
                <a:solidFill>
                  <a:srgbClr val="FF0000"/>
                </a:solidFill>
                <a:latin typeface="Calibri" panose="020F0502020204030204" pitchFamily="34" charset="0"/>
                <a:cs typeface="Arial" panose="020B0604020202020204" pitchFamily="34" charset="0"/>
              </a:rPr>
              <a:t>t</a:t>
            </a:r>
            <a:r>
              <a:rPr lang="en-US" altLang="en-US" sz="1800" b="1" baseline="-25000">
                <a:solidFill>
                  <a:srgbClr val="FF0000"/>
                </a:solidFill>
                <a:latin typeface="Calibri" panose="020F0502020204030204" pitchFamily="34" charset="0"/>
                <a:cs typeface="Arial" panose="020B0604020202020204" pitchFamily="34" charset="0"/>
              </a:rPr>
              <a:t>t </a:t>
            </a:r>
            <a:r>
              <a:rPr lang="en-US" altLang="en-US" sz="1800" b="1">
                <a:solidFill>
                  <a:srgbClr val="FF0000"/>
                </a:solidFill>
                <a:latin typeface="Calibri" panose="020F0502020204030204" pitchFamily="34" charset="0"/>
                <a:cs typeface="Arial" panose="020B0604020202020204" pitchFamily="34" charset="0"/>
              </a:rPr>
              <a:t> (transition time). </a:t>
            </a:r>
            <a:r>
              <a:rPr lang="en-US" altLang="en-US" sz="1800">
                <a:latin typeface="Calibri" panose="020F0502020204030204" pitchFamily="34" charset="0"/>
                <a:cs typeface="Arial" panose="020B0604020202020204" pitchFamily="34" charset="0"/>
              </a:rPr>
              <a:t>The </a:t>
            </a:r>
            <a:r>
              <a:rPr lang="en-US" altLang="en-US" sz="1800" b="1">
                <a:solidFill>
                  <a:srgbClr val="FF0000"/>
                </a:solidFill>
                <a:latin typeface="Calibri" panose="020F0502020204030204" pitchFamily="34" charset="0"/>
                <a:cs typeface="Arial" panose="020B0604020202020204" pitchFamily="34" charset="0"/>
              </a:rPr>
              <a:t>(t</a:t>
            </a:r>
            <a:r>
              <a:rPr lang="en-US" altLang="en-US" sz="1800" b="1" baseline="-25000">
                <a:solidFill>
                  <a:srgbClr val="FF0000"/>
                </a:solidFill>
                <a:latin typeface="Calibri" panose="020F0502020204030204" pitchFamily="34" charset="0"/>
                <a:cs typeface="Arial" panose="020B0604020202020204" pitchFamily="34" charset="0"/>
              </a:rPr>
              <a:t>rr</a:t>
            </a:r>
            <a:r>
              <a:rPr lang="en-US" altLang="en-US" sz="1800" b="1">
                <a:solidFill>
                  <a:srgbClr val="FF0000"/>
                </a:solidFill>
                <a:latin typeface="Calibri" panose="020F0502020204030204" pitchFamily="34" charset="0"/>
                <a:cs typeface="Arial" panose="020B0604020202020204" pitchFamily="34" charset="0"/>
              </a:rPr>
              <a:t>) = t</a:t>
            </a:r>
            <a:r>
              <a:rPr lang="en-US" altLang="en-US" sz="1800" b="1" baseline="-25000">
                <a:solidFill>
                  <a:srgbClr val="FF0000"/>
                </a:solidFill>
                <a:latin typeface="Calibri" panose="020F0502020204030204" pitchFamily="34" charset="0"/>
                <a:cs typeface="Arial" panose="020B0604020202020204" pitchFamily="34" charset="0"/>
              </a:rPr>
              <a:t>s </a:t>
            </a:r>
            <a:r>
              <a:rPr lang="en-US" altLang="en-US" sz="1800" b="1">
                <a:solidFill>
                  <a:srgbClr val="FF0000"/>
                </a:solidFill>
                <a:latin typeface="Calibri" panose="020F0502020204030204" pitchFamily="34" charset="0"/>
                <a:cs typeface="Arial" panose="020B0604020202020204" pitchFamily="34" charset="0"/>
              </a:rPr>
              <a:t> + t</a:t>
            </a:r>
            <a:r>
              <a:rPr lang="en-US" altLang="en-US" sz="1800" b="1" baseline="-25000">
                <a:solidFill>
                  <a:srgbClr val="FF0000"/>
                </a:solidFill>
                <a:latin typeface="Calibri" panose="020F0502020204030204" pitchFamily="34" charset="0"/>
                <a:cs typeface="Arial" panose="020B0604020202020204" pitchFamily="34" charset="0"/>
              </a:rPr>
              <a:t>t</a:t>
            </a:r>
            <a:r>
              <a:rPr lang="en-US" altLang="en-US" sz="1800" b="1">
                <a:solidFill>
                  <a:srgbClr val="FF0000"/>
                </a:solidFill>
                <a:latin typeface="Calibri" panose="020F0502020204030204" pitchFamily="34" charset="0"/>
                <a:cs typeface="Arial" panose="020B0604020202020204" pitchFamily="34" charset="0"/>
              </a:rPr>
              <a:t>.  </a:t>
            </a:r>
          </a:p>
        </p:txBody>
      </p:sp>
      <p:sp>
        <p:nvSpPr>
          <p:cNvPr id="78851" name="Text Box 6">
            <a:extLst>
              <a:ext uri="{FF2B5EF4-FFF2-40B4-BE49-F238E27FC236}">
                <a16:creationId xmlns:a16="http://schemas.microsoft.com/office/drawing/2014/main" id="{3D87ECDA-B77D-4036-B531-05F328EFB9FB}"/>
              </a:ext>
            </a:extLst>
          </p:cNvPr>
          <p:cNvSpPr txBox="1">
            <a:spLocks noChangeArrowheads="1"/>
          </p:cNvSpPr>
          <p:nvPr/>
        </p:nvSpPr>
        <p:spPr bwMode="auto">
          <a:xfrm>
            <a:off x="3390900" y="304800"/>
            <a:ext cx="5676900" cy="6413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3600" b="1">
                <a:latin typeface="Calibri" panose="020F0502020204030204" pitchFamily="34" charset="0"/>
                <a:cs typeface="Arial" panose="020B0604020202020204" pitchFamily="34" charset="0"/>
              </a:rPr>
              <a:t>Reverse Recovery Time (</a:t>
            </a:r>
            <a:r>
              <a:rPr lang="en-US" altLang="pt-BR" sz="3600" b="1" i="1">
                <a:latin typeface="Calibri" panose="020F0502020204030204" pitchFamily="34" charset="0"/>
                <a:cs typeface="Arial" panose="020B0604020202020204" pitchFamily="34" charset="0"/>
              </a:rPr>
              <a:t>t</a:t>
            </a:r>
            <a:r>
              <a:rPr lang="en-US" altLang="pt-BR" sz="3600" b="1" baseline="-25000">
                <a:latin typeface="Calibri" panose="020F0502020204030204" pitchFamily="34" charset="0"/>
                <a:cs typeface="Arial" panose="020B0604020202020204" pitchFamily="34" charset="0"/>
              </a:rPr>
              <a:t>rr</a:t>
            </a:r>
            <a:r>
              <a:rPr lang="en-US" altLang="pt-BR" sz="3600" b="1">
                <a:latin typeface="Calibri" panose="020F0502020204030204" pitchFamily="34" charset="0"/>
                <a:cs typeface="Arial" panose="020B0604020202020204" pitchFamily="34" charset="0"/>
              </a:rPr>
              <a:t>)</a:t>
            </a:r>
            <a:endParaRPr lang="en-US" altLang="pt-BR" sz="1800">
              <a:latin typeface="Calibri" panose="020F0502020204030204" pitchFamily="34" charset="0"/>
              <a:cs typeface="Arial" panose="020B0604020202020204" pitchFamily="34" charset="0"/>
            </a:endParaRP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9">
            <a:extLst>
              <a:ext uri="{FF2B5EF4-FFF2-40B4-BE49-F238E27FC236}">
                <a16:creationId xmlns:a16="http://schemas.microsoft.com/office/drawing/2014/main" id="{B6A7C4B1-65A3-4A2D-8153-A2014A563F04}"/>
              </a:ext>
            </a:extLst>
          </p:cNvPr>
          <p:cNvSpPr txBox="1">
            <a:spLocks noChangeArrowheads="1"/>
          </p:cNvSpPr>
          <p:nvPr/>
        </p:nvSpPr>
        <p:spPr bwMode="auto">
          <a:xfrm>
            <a:off x="2095500" y="1479551"/>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FF0000"/>
                </a:solidFill>
                <a:latin typeface="Calibri" panose="020F0502020204030204" pitchFamily="34" charset="0"/>
                <a:cs typeface="Arial" panose="020B0604020202020204" pitchFamily="34" charset="0"/>
              </a:rPr>
              <a:t>Reverse recovery time </a:t>
            </a:r>
            <a:r>
              <a:rPr lang="en-US" altLang="en-US">
                <a:latin typeface="Calibri" panose="020F0502020204030204" pitchFamily="34" charset="0"/>
                <a:cs typeface="Arial" panose="020B0604020202020204" pitchFamily="34" charset="0"/>
              </a:rPr>
              <a:t>is the time required for a diode to stop conducting when switched from forward bias to reverse bias.</a:t>
            </a:r>
          </a:p>
        </p:txBody>
      </p:sp>
      <p:pic>
        <p:nvPicPr>
          <p:cNvPr id="79875" name="Picture 7" descr="fg01_03500.jpg">
            <a:extLst>
              <a:ext uri="{FF2B5EF4-FFF2-40B4-BE49-F238E27FC236}">
                <a16:creationId xmlns:a16="http://schemas.microsoft.com/office/drawing/2014/main" id="{62CEF121-3728-4B7E-B160-01AE1A44BA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1" y="2514600"/>
            <a:ext cx="4181475" cy="33035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876" name="Text Box 6">
            <a:extLst>
              <a:ext uri="{FF2B5EF4-FFF2-40B4-BE49-F238E27FC236}">
                <a16:creationId xmlns:a16="http://schemas.microsoft.com/office/drawing/2014/main" id="{1EECE308-95C8-4319-A759-994393C5EFAC}"/>
              </a:ext>
            </a:extLst>
          </p:cNvPr>
          <p:cNvSpPr txBox="1">
            <a:spLocks noChangeArrowheads="1"/>
          </p:cNvSpPr>
          <p:nvPr/>
        </p:nvSpPr>
        <p:spPr bwMode="auto">
          <a:xfrm>
            <a:off x="3390900" y="304800"/>
            <a:ext cx="5676900" cy="6413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3600" b="1">
                <a:latin typeface="Calibri" panose="020F0502020204030204" pitchFamily="34" charset="0"/>
                <a:cs typeface="Arial" panose="020B0604020202020204" pitchFamily="34" charset="0"/>
              </a:rPr>
              <a:t>Reverse Recovery Time (</a:t>
            </a:r>
            <a:r>
              <a:rPr lang="en-US" altLang="pt-BR" sz="3600" b="1" i="1">
                <a:latin typeface="Calibri" panose="020F0502020204030204" pitchFamily="34" charset="0"/>
                <a:cs typeface="Arial" panose="020B0604020202020204" pitchFamily="34" charset="0"/>
              </a:rPr>
              <a:t>t</a:t>
            </a:r>
            <a:r>
              <a:rPr lang="en-US" altLang="pt-BR" sz="3600" b="1" baseline="-25000">
                <a:latin typeface="Calibri" panose="020F0502020204030204" pitchFamily="34" charset="0"/>
                <a:cs typeface="Arial" panose="020B0604020202020204" pitchFamily="34" charset="0"/>
              </a:rPr>
              <a:t>rr</a:t>
            </a:r>
            <a:r>
              <a:rPr lang="en-US" altLang="pt-BR" sz="3600" b="1">
                <a:latin typeface="Calibri" panose="020F0502020204030204" pitchFamily="34" charset="0"/>
                <a:cs typeface="Arial" panose="020B0604020202020204" pitchFamily="34" charset="0"/>
              </a:rPr>
              <a:t>)</a:t>
            </a:r>
            <a:endParaRPr lang="en-US" altLang="pt-BR" sz="1800">
              <a:latin typeface="Calibri" panose="020F0502020204030204" pitchFamily="34" charset="0"/>
              <a:cs typeface="Arial" panose="020B0604020202020204" pitchFamily="34" charset="0"/>
            </a:endParaRP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6">
            <a:extLst>
              <a:ext uri="{FF2B5EF4-FFF2-40B4-BE49-F238E27FC236}">
                <a16:creationId xmlns:a16="http://schemas.microsoft.com/office/drawing/2014/main" id="{ECDED924-64DD-4010-AFA0-EDF94C906FDB}"/>
              </a:ext>
            </a:extLst>
          </p:cNvPr>
          <p:cNvSpPr txBox="1">
            <a:spLocks noChangeArrowheads="1"/>
          </p:cNvSpPr>
          <p:nvPr/>
        </p:nvSpPr>
        <p:spPr bwMode="auto">
          <a:xfrm>
            <a:off x="4157664" y="152400"/>
            <a:ext cx="3876675"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2000" b="1">
                <a:latin typeface="Arial" panose="020B0604020202020204" pitchFamily="34" charset="0"/>
                <a:cs typeface="Arial" panose="020B0604020202020204" pitchFamily="34" charset="0"/>
              </a:rPr>
              <a:t>Diode Specification Sheets</a:t>
            </a:r>
            <a:endParaRPr lang="en-US" altLang="pt-BR" sz="2000">
              <a:latin typeface="Arial" panose="020B0604020202020204" pitchFamily="34" charset="0"/>
              <a:cs typeface="Arial" panose="020B0604020202020204" pitchFamily="34" charset="0"/>
            </a:endParaRPr>
          </a:p>
        </p:txBody>
      </p:sp>
      <p:pic>
        <p:nvPicPr>
          <p:cNvPr id="80899" name="Picture 2">
            <a:extLst>
              <a:ext uri="{FF2B5EF4-FFF2-40B4-BE49-F238E27FC236}">
                <a16:creationId xmlns:a16="http://schemas.microsoft.com/office/drawing/2014/main" id="{89BA4C38-688C-40EF-ACE5-55328C3F4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9" y="914401"/>
            <a:ext cx="80486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6">
            <a:extLst>
              <a:ext uri="{FF2B5EF4-FFF2-40B4-BE49-F238E27FC236}">
                <a16:creationId xmlns:a16="http://schemas.microsoft.com/office/drawing/2014/main" id="{7701E1E8-118F-4B15-BFA6-2A8819D86377}"/>
              </a:ext>
            </a:extLst>
          </p:cNvPr>
          <p:cNvSpPr txBox="1">
            <a:spLocks noChangeArrowheads="1"/>
          </p:cNvSpPr>
          <p:nvPr/>
        </p:nvSpPr>
        <p:spPr bwMode="auto">
          <a:xfrm>
            <a:off x="4157664" y="152400"/>
            <a:ext cx="3876675"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2000" b="1">
                <a:latin typeface="Arial" panose="020B0604020202020204" pitchFamily="34" charset="0"/>
                <a:cs typeface="Arial" panose="020B0604020202020204" pitchFamily="34" charset="0"/>
              </a:rPr>
              <a:t>Diode Specification Sheets</a:t>
            </a:r>
            <a:endParaRPr lang="en-US" altLang="pt-BR" sz="2000">
              <a:latin typeface="Arial" panose="020B0604020202020204" pitchFamily="34" charset="0"/>
              <a:cs typeface="Arial" panose="020B0604020202020204" pitchFamily="34" charset="0"/>
            </a:endParaRPr>
          </a:p>
        </p:txBody>
      </p:sp>
      <p:pic>
        <p:nvPicPr>
          <p:cNvPr id="81923" name="Picture 8">
            <a:extLst>
              <a:ext uri="{FF2B5EF4-FFF2-40B4-BE49-F238E27FC236}">
                <a16:creationId xmlns:a16="http://schemas.microsoft.com/office/drawing/2014/main" id="{E2DF52B9-3BAA-4E9E-8F3D-F02026B4D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9" y="838200"/>
            <a:ext cx="804862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20D4AF51-28D5-44B4-8790-9E5BA51A0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573088"/>
            <a:ext cx="6108700" cy="239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a:extLst>
              <a:ext uri="{FF2B5EF4-FFF2-40B4-BE49-F238E27FC236}">
                <a16:creationId xmlns:a16="http://schemas.microsoft.com/office/drawing/2014/main" id="{BC8A43EE-D343-4533-8DA7-1DCA9B58AE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470276"/>
            <a:ext cx="6121400" cy="304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623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6">
            <a:extLst>
              <a:ext uri="{FF2B5EF4-FFF2-40B4-BE49-F238E27FC236}">
                <a16:creationId xmlns:a16="http://schemas.microsoft.com/office/drawing/2014/main" id="{DD9FEABD-D2C8-4E69-ACD7-18712CC271A0}"/>
              </a:ext>
            </a:extLst>
          </p:cNvPr>
          <p:cNvSpPr txBox="1">
            <a:spLocks noChangeArrowheads="1"/>
          </p:cNvSpPr>
          <p:nvPr/>
        </p:nvSpPr>
        <p:spPr bwMode="auto">
          <a:xfrm>
            <a:off x="4157664" y="152400"/>
            <a:ext cx="3876675"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2000" b="1">
                <a:latin typeface="Arial" panose="020B0604020202020204" pitchFamily="34" charset="0"/>
                <a:cs typeface="Arial" panose="020B0604020202020204" pitchFamily="34" charset="0"/>
              </a:rPr>
              <a:t>Diode Specification Sheets</a:t>
            </a:r>
            <a:endParaRPr lang="en-US" altLang="pt-BR" sz="2000">
              <a:latin typeface="Arial" panose="020B0604020202020204" pitchFamily="34" charset="0"/>
              <a:cs typeface="Arial" panose="020B0604020202020204" pitchFamily="34" charset="0"/>
            </a:endParaRPr>
          </a:p>
        </p:txBody>
      </p:sp>
      <p:pic>
        <p:nvPicPr>
          <p:cNvPr id="82947" name="Picture 2">
            <a:extLst>
              <a:ext uri="{FF2B5EF4-FFF2-40B4-BE49-F238E27FC236}">
                <a16:creationId xmlns:a16="http://schemas.microsoft.com/office/drawing/2014/main" id="{3D2A733E-1EEB-48D9-8EE2-49CB63B63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1" y="742951"/>
            <a:ext cx="703897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8" name="Picture 3">
            <a:extLst>
              <a:ext uri="{FF2B5EF4-FFF2-40B4-BE49-F238E27FC236}">
                <a16:creationId xmlns:a16="http://schemas.microsoft.com/office/drawing/2014/main" id="{23A4E35C-BD1A-4322-AC0E-930FA0BF5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514" y="3413126"/>
            <a:ext cx="7100887" cy="260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6">
            <a:extLst>
              <a:ext uri="{FF2B5EF4-FFF2-40B4-BE49-F238E27FC236}">
                <a16:creationId xmlns:a16="http://schemas.microsoft.com/office/drawing/2014/main" id="{8D822D8D-76E3-44EB-9CE4-AB3F97BB6F2E}"/>
              </a:ext>
            </a:extLst>
          </p:cNvPr>
          <p:cNvSpPr txBox="1">
            <a:spLocks noChangeArrowheads="1"/>
          </p:cNvSpPr>
          <p:nvPr/>
        </p:nvSpPr>
        <p:spPr bwMode="auto">
          <a:xfrm>
            <a:off x="1524000" y="30480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3600" b="1">
                <a:latin typeface="Arial" panose="020B0604020202020204" pitchFamily="34" charset="0"/>
                <a:cs typeface="Arial" panose="020B0604020202020204" pitchFamily="34" charset="0"/>
              </a:rPr>
              <a:t>Diode Specification Sheets</a:t>
            </a:r>
            <a:endParaRPr lang="en-US" altLang="pt-BR" sz="1800">
              <a:latin typeface="Arial" panose="020B0604020202020204" pitchFamily="34" charset="0"/>
              <a:cs typeface="Arial" panose="020B0604020202020204" pitchFamily="34" charset="0"/>
            </a:endParaRPr>
          </a:p>
        </p:txBody>
      </p:sp>
      <p:sp>
        <p:nvSpPr>
          <p:cNvPr id="83971" name="Text Box 9">
            <a:extLst>
              <a:ext uri="{FF2B5EF4-FFF2-40B4-BE49-F238E27FC236}">
                <a16:creationId xmlns:a16="http://schemas.microsoft.com/office/drawing/2014/main" id="{0138FA2C-9EAF-452E-A9BA-7A7BECC2598F}"/>
              </a:ext>
            </a:extLst>
          </p:cNvPr>
          <p:cNvSpPr txBox="1">
            <a:spLocks noChangeArrowheads="1"/>
          </p:cNvSpPr>
          <p:nvPr/>
        </p:nvSpPr>
        <p:spPr bwMode="auto">
          <a:xfrm>
            <a:off x="2057400" y="1935164"/>
            <a:ext cx="88392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AutoNum type="arabicPeriod"/>
            </a:pPr>
            <a:r>
              <a:rPr lang="en-US" altLang="en-US" sz="2000">
                <a:latin typeface="Arial" panose="020B0604020202020204" pitchFamily="34" charset="0"/>
                <a:cs typeface="Arial" panose="020B0604020202020204" pitchFamily="34" charset="0"/>
              </a:rPr>
              <a:t>Forward Voltage (</a:t>
            </a:r>
            <a:r>
              <a:rPr lang="en-US" altLang="en-US" sz="2000" i="1">
                <a:latin typeface="Arial" panose="020B0604020202020204" pitchFamily="34" charset="0"/>
                <a:cs typeface="Arial" panose="020B0604020202020204" pitchFamily="34" charset="0"/>
              </a:rPr>
              <a:t>V</a:t>
            </a:r>
            <a:r>
              <a:rPr lang="en-US" altLang="en-US" sz="2000" baseline="-25000">
                <a:latin typeface="Arial" panose="020B0604020202020204" pitchFamily="34" charset="0"/>
                <a:cs typeface="Arial" panose="020B0604020202020204" pitchFamily="34" charset="0"/>
              </a:rPr>
              <a:t>F</a:t>
            </a:r>
            <a:r>
              <a:rPr lang="en-US" altLang="en-US" sz="2000">
                <a:latin typeface="Arial" panose="020B0604020202020204" pitchFamily="34" charset="0"/>
                <a:cs typeface="Arial" panose="020B0604020202020204" pitchFamily="34" charset="0"/>
              </a:rPr>
              <a:t>) at a specified current and temperature</a:t>
            </a:r>
          </a:p>
          <a:p>
            <a:pPr eaLnBrk="1" hangingPunct="1">
              <a:spcBef>
                <a:spcPct val="50000"/>
              </a:spcBef>
              <a:buFontTx/>
              <a:buAutoNum type="arabicPeriod"/>
            </a:pPr>
            <a:r>
              <a:rPr lang="en-US" altLang="en-US" sz="2000">
                <a:latin typeface="Arial" panose="020B0604020202020204" pitchFamily="34" charset="0"/>
                <a:cs typeface="Arial" panose="020B0604020202020204" pitchFamily="34" charset="0"/>
              </a:rPr>
              <a:t>Maximum forward current (</a:t>
            </a:r>
            <a:r>
              <a:rPr lang="en-US" altLang="en-US" sz="2000" i="1">
                <a:latin typeface="Arial" panose="020B0604020202020204" pitchFamily="34" charset="0"/>
                <a:cs typeface="Arial" panose="020B0604020202020204" pitchFamily="34" charset="0"/>
              </a:rPr>
              <a:t>I</a:t>
            </a:r>
            <a:r>
              <a:rPr lang="en-US" altLang="en-US" sz="2000" baseline="-25000">
                <a:latin typeface="Arial" panose="020B0604020202020204" pitchFamily="34" charset="0"/>
                <a:cs typeface="Arial" panose="020B0604020202020204" pitchFamily="34" charset="0"/>
              </a:rPr>
              <a:t>F</a:t>
            </a:r>
            <a:r>
              <a:rPr lang="en-US" altLang="en-US" sz="2000">
                <a:latin typeface="Arial" panose="020B0604020202020204" pitchFamily="34" charset="0"/>
                <a:cs typeface="Arial" panose="020B0604020202020204" pitchFamily="34" charset="0"/>
              </a:rPr>
              <a:t>) at a specified temperature</a:t>
            </a:r>
          </a:p>
          <a:p>
            <a:pPr eaLnBrk="1" hangingPunct="1">
              <a:spcBef>
                <a:spcPct val="50000"/>
              </a:spcBef>
              <a:buFontTx/>
              <a:buAutoNum type="arabicPeriod"/>
            </a:pPr>
            <a:r>
              <a:rPr lang="en-US" altLang="en-US" sz="2000">
                <a:latin typeface="Arial" panose="020B0604020202020204" pitchFamily="34" charset="0"/>
                <a:cs typeface="Arial" panose="020B0604020202020204" pitchFamily="34" charset="0"/>
              </a:rPr>
              <a:t>Reverse saturation current (</a:t>
            </a:r>
            <a:r>
              <a:rPr lang="en-US" altLang="en-US" sz="2000" i="1">
                <a:latin typeface="Arial" panose="020B0604020202020204" pitchFamily="34" charset="0"/>
                <a:cs typeface="Arial" panose="020B0604020202020204" pitchFamily="34" charset="0"/>
              </a:rPr>
              <a:t>I</a:t>
            </a:r>
            <a:r>
              <a:rPr lang="en-US" altLang="en-US" sz="2000" baseline="-25000">
                <a:latin typeface="Arial" panose="020B0604020202020204" pitchFamily="34" charset="0"/>
                <a:cs typeface="Arial" panose="020B0604020202020204" pitchFamily="34" charset="0"/>
              </a:rPr>
              <a:t>R</a:t>
            </a:r>
            <a:r>
              <a:rPr lang="en-US" altLang="en-US" sz="2000">
                <a:latin typeface="Arial" panose="020B0604020202020204" pitchFamily="34" charset="0"/>
                <a:cs typeface="Arial" panose="020B0604020202020204" pitchFamily="34" charset="0"/>
              </a:rPr>
              <a:t>) at a specified voltage and temperature</a:t>
            </a:r>
          </a:p>
          <a:p>
            <a:pPr eaLnBrk="1" hangingPunct="1">
              <a:spcBef>
                <a:spcPct val="50000"/>
              </a:spcBef>
              <a:buFontTx/>
              <a:buAutoNum type="arabicPeriod"/>
            </a:pPr>
            <a:r>
              <a:rPr lang="en-US" altLang="en-US" sz="2000">
                <a:latin typeface="Arial" panose="020B0604020202020204" pitchFamily="34" charset="0"/>
                <a:cs typeface="Arial" panose="020B0604020202020204" pitchFamily="34" charset="0"/>
              </a:rPr>
              <a:t>Reverse voltage rating, PIV or PRV or V</a:t>
            </a:r>
            <a:r>
              <a:rPr lang="en-US" altLang="en-US" sz="2000" baseline="-25000">
                <a:latin typeface="Arial" panose="020B0604020202020204" pitchFamily="34" charset="0"/>
                <a:cs typeface="Arial" panose="020B0604020202020204" pitchFamily="34" charset="0"/>
              </a:rPr>
              <a:t>(BR)</a:t>
            </a:r>
            <a:r>
              <a:rPr lang="en-US" altLang="en-US" sz="2000">
                <a:latin typeface="Arial" panose="020B0604020202020204" pitchFamily="34" charset="0"/>
                <a:cs typeface="Arial" panose="020B0604020202020204" pitchFamily="34" charset="0"/>
              </a:rPr>
              <a:t>, at a specified temperature</a:t>
            </a:r>
          </a:p>
          <a:p>
            <a:pPr eaLnBrk="1" hangingPunct="1">
              <a:spcBef>
                <a:spcPct val="50000"/>
              </a:spcBef>
              <a:buFontTx/>
              <a:buAutoNum type="arabicPeriod"/>
            </a:pPr>
            <a:r>
              <a:rPr lang="en-US" altLang="en-US" sz="2000">
                <a:latin typeface="Arial" panose="020B0604020202020204" pitchFamily="34" charset="0"/>
                <a:cs typeface="Arial" panose="020B0604020202020204" pitchFamily="34" charset="0"/>
              </a:rPr>
              <a:t>Maximum power dissipation at a specified temperature</a:t>
            </a:r>
          </a:p>
          <a:p>
            <a:pPr eaLnBrk="1" hangingPunct="1">
              <a:spcBef>
                <a:spcPct val="50000"/>
              </a:spcBef>
              <a:buFontTx/>
              <a:buAutoNum type="arabicPeriod"/>
            </a:pPr>
            <a:r>
              <a:rPr lang="en-US" altLang="en-US" sz="2000">
                <a:latin typeface="Arial" panose="020B0604020202020204" pitchFamily="34" charset="0"/>
                <a:cs typeface="Arial" panose="020B0604020202020204" pitchFamily="34" charset="0"/>
              </a:rPr>
              <a:t>Capacitance levels</a:t>
            </a:r>
          </a:p>
          <a:p>
            <a:pPr eaLnBrk="1" hangingPunct="1">
              <a:spcBef>
                <a:spcPct val="50000"/>
              </a:spcBef>
              <a:buFontTx/>
              <a:buAutoNum type="arabicPeriod"/>
            </a:pPr>
            <a:r>
              <a:rPr lang="en-US" altLang="en-US" sz="2000">
                <a:latin typeface="Arial" panose="020B0604020202020204" pitchFamily="34" charset="0"/>
                <a:cs typeface="Arial" panose="020B0604020202020204" pitchFamily="34" charset="0"/>
              </a:rPr>
              <a:t>Reverse recovery time</a:t>
            </a:r>
            <a:r>
              <a:rPr lang="en-US" altLang="en-US" sz="2000" i="1">
                <a:latin typeface="Arial" panose="020B0604020202020204" pitchFamily="34" charset="0"/>
                <a:cs typeface="Arial" panose="020B0604020202020204" pitchFamily="34" charset="0"/>
              </a:rPr>
              <a:t>, t</a:t>
            </a:r>
            <a:r>
              <a:rPr lang="en-US" altLang="en-US" sz="2000" i="1" baseline="-25000">
                <a:latin typeface="Arial" panose="020B0604020202020204" pitchFamily="34" charset="0"/>
                <a:cs typeface="Arial" panose="020B0604020202020204" pitchFamily="34" charset="0"/>
              </a:rPr>
              <a:t>rr</a:t>
            </a:r>
          </a:p>
          <a:p>
            <a:pPr eaLnBrk="1" hangingPunct="1">
              <a:spcBef>
                <a:spcPct val="50000"/>
              </a:spcBef>
              <a:buFontTx/>
              <a:buAutoNum type="arabicPeriod"/>
            </a:pPr>
            <a:r>
              <a:rPr lang="en-US" altLang="en-US" sz="2000">
                <a:latin typeface="Arial" panose="020B0604020202020204" pitchFamily="34" charset="0"/>
                <a:cs typeface="Arial" panose="020B0604020202020204" pitchFamily="34" charset="0"/>
              </a:rPr>
              <a:t>Operating temperature range</a:t>
            </a:r>
          </a:p>
        </p:txBody>
      </p:sp>
      <p:sp>
        <p:nvSpPr>
          <p:cNvPr id="83972" name="Rectangle 11">
            <a:extLst>
              <a:ext uri="{FF2B5EF4-FFF2-40B4-BE49-F238E27FC236}">
                <a16:creationId xmlns:a16="http://schemas.microsoft.com/office/drawing/2014/main" id="{789A69B3-A5CA-417A-9930-0FCB50A3EA05}"/>
              </a:ext>
            </a:extLst>
          </p:cNvPr>
          <p:cNvSpPr>
            <a:spLocks noChangeArrowheads="1"/>
          </p:cNvSpPr>
          <p:nvPr/>
        </p:nvSpPr>
        <p:spPr bwMode="auto">
          <a:xfrm>
            <a:off x="2057400" y="1219201"/>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i="1">
                <a:solidFill>
                  <a:schemeClr val="accent2"/>
                </a:solidFill>
                <a:latin typeface="Arial" panose="020B0604020202020204" pitchFamily="34" charset="0"/>
                <a:cs typeface="Arial" panose="020B0604020202020204" pitchFamily="34" charset="0"/>
              </a:rPr>
              <a:t>Diode data sheets contain standard information, making cross-matching of diodes for replacement or design easier.</a:t>
            </a:r>
            <a:endParaRPr lang="en-US" altLang="pt-BR" sz="2000" b="1" i="1">
              <a:solidFill>
                <a:schemeClr val="accent2"/>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6">
            <a:extLst>
              <a:ext uri="{FF2B5EF4-FFF2-40B4-BE49-F238E27FC236}">
                <a16:creationId xmlns:a16="http://schemas.microsoft.com/office/drawing/2014/main" id="{AEFDAFCA-E75E-42D2-9468-7C2E28B50A4F}"/>
              </a:ext>
            </a:extLst>
          </p:cNvPr>
          <p:cNvSpPr txBox="1">
            <a:spLocks noChangeArrowheads="1"/>
          </p:cNvSpPr>
          <p:nvPr/>
        </p:nvSpPr>
        <p:spPr bwMode="auto">
          <a:xfrm>
            <a:off x="4638675" y="152400"/>
            <a:ext cx="2914650" cy="3381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1600" b="1">
                <a:latin typeface="Arial" panose="020B0604020202020204" pitchFamily="34" charset="0"/>
                <a:cs typeface="Arial" panose="020B0604020202020204" pitchFamily="34" charset="0"/>
              </a:rPr>
              <a:t>Diode Specification Sheets</a:t>
            </a:r>
            <a:endParaRPr lang="en-US" altLang="pt-BR" sz="160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A585211E-03E9-4751-8A09-DE8FC66149F2}"/>
              </a:ext>
            </a:extLst>
          </p:cNvPr>
          <p:cNvSpPr/>
          <p:nvPr/>
        </p:nvSpPr>
        <p:spPr>
          <a:xfrm>
            <a:off x="3998913" y="957263"/>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b="1" dirty="0"/>
              <a:t>A</a:t>
            </a:r>
          </a:p>
        </p:txBody>
      </p:sp>
      <p:pic>
        <p:nvPicPr>
          <p:cNvPr id="84996" name="Picture 2">
            <a:extLst>
              <a:ext uri="{FF2B5EF4-FFF2-40B4-BE49-F238E27FC236}">
                <a16:creationId xmlns:a16="http://schemas.microsoft.com/office/drawing/2014/main" id="{C8C2DDF5-928F-4C4B-A3A8-6D280E825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895351"/>
            <a:ext cx="36766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a:extLst>
              <a:ext uri="{FF2B5EF4-FFF2-40B4-BE49-F238E27FC236}">
                <a16:creationId xmlns:a16="http://schemas.microsoft.com/office/drawing/2014/main" id="{0B2CD82F-C42D-4301-B6DD-1E3587A501F7}"/>
              </a:ext>
            </a:extLst>
          </p:cNvPr>
          <p:cNvSpPr/>
          <p:nvPr/>
        </p:nvSpPr>
        <p:spPr>
          <a:xfrm>
            <a:off x="4006850" y="2038350"/>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b="1" dirty="0"/>
              <a:t>B</a:t>
            </a:r>
          </a:p>
        </p:txBody>
      </p:sp>
      <p:pic>
        <p:nvPicPr>
          <p:cNvPr id="84998" name="Picture 3">
            <a:extLst>
              <a:ext uri="{FF2B5EF4-FFF2-40B4-BE49-F238E27FC236}">
                <a16:creationId xmlns:a16="http://schemas.microsoft.com/office/drawing/2014/main" id="{049DFA0B-39E4-47A5-9E86-04AF68DE3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013" y="1947863"/>
            <a:ext cx="35814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a:extLst>
              <a:ext uri="{FF2B5EF4-FFF2-40B4-BE49-F238E27FC236}">
                <a16:creationId xmlns:a16="http://schemas.microsoft.com/office/drawing/2014/main" id="{7758A141-3D0A-44DD-9616-C49B5B06A423}"/>
              </a:ext>
            </a:extLst>
          </p:cNvPr>
          <p:cNvSpPr/>
          <p:nvPr/>
        </p:nvSpPr>
        <p:spPr>
          <a:xfrm>
            <a:off x="3994150" y="3143250"/>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b="1" dirty="0"/>
              <a:t>B</a:t>
            </a:r>
          </a:p>
        </p:txBody>
      </p:sp>
      <p:pic>
        <p:nvPicPr>
          <p:cNvPr id="85000" name="Picture 4">
            <a:extLst>
              <a:ext uri="{FF2B5EF4-FFF2-40B4-BE49-F238E27FC236}">
                <a16:creationId xmlns:a16="http://schemas.microsoft.com/office/drawing/2014/main" id="{D9C670F4-4848-40F1-A390-A39A0CAF2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063" y="3178175"/>
            <a:ext cx="3562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001" name="Picture 5">
            <a:extLst>
              <a:ext uri="{FF2B5EF4-FFF2-40B4-BE49-F238E27FC236}">
                <a16:creationId xmlns:a16="http://schemas.microsoft.com/office/drawing/2014/main" id="{2691E392-E576-4E26-AB33-6235CF32D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8976" y="3629026"/>
            <a:ext cx="36480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6">
            <a:extLst>
              <a:ext uri="{FF2B5EF4-FFF2-40B4-BE49-F238E27FC236}">
                <a16:creationId xmlns:a16="http://schemas.microsoft.com/office/drawing/2014/main" id="{9B6DF1F0-F278-4B79-89E7-E19EC59D2F45}"/>
              </a:ext>
            </a:extLst>
          </p:cNvPr>
          <p:cNvSpPr txBox="1">
            <a:spLocks noChangeArrowheads="1"/>
          </p:cNvSpPr>
          <p:nvPr/>
        </p:nvSpPr>
        <p:spPr bwMode="auto">
          <a:xfrm>
            <a:off x="4638675" y="152400"/>
            <a:ext cx="2914650" cy="3381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1600" b="1">
                <a:latin typeface="Arial" panose="020B0604020202020204" pitchFamily="34" charset="0"/>
                <a:cs typeface="Arial" panose="020B0604020202020204" pitchFamily="34" charset="0"/>
              </a:rPr>
              <a:t>Diode Specification Sheets</a:t>
            </a:r>
            <a:endParaRPr lang="en-US" altLang="pt-BR" sz="160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180CB7B0-112C-408E-BEAC-CDAB1764BECD}"/>
              </a:ext>
            </a:extLst>
          </p:cNvPr>
          <p:cNvSpPr/>
          <p:nvPr/>
        </p:nvSpPr>
        <p:spPr>
          <a:xfrm>
            <a:off x="1839913" y="993775"/>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b="1" dirty="0"/>
              <a:t>D</a:t>
            </a:r>
          </a:p>
        </p:txBody>
      </p:sp>
      <p:pic>
        <p:nvPicPr>
          <p:cNvPr id="86020" name="Picture 6">
            <a:extLst>
              <a:ext uri="{FF2B5EF4-FFF2-40B4-BE49-F238E27FC236}">
                <a16:creationId xmlns:a16="http://schemas.microsoft.com/office/drawing/2014/main" id="{D41402DD-71CF-409B-A2DC-7634F121B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852488"/>
            <a:ext cx="363855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21" name="Picture 7">
            <a:extLst>
              <a:ext uri="{FF2B5EF4-FFF2-40B4-BE49-F238E27FC236}">
                <a16:creationId xmlns:a16="http://schemas.microsoft.com/office/drawing/2014/main" id="{09DEF38F-B933-4FB8-930E-DBECBA24A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1" y="1662113"/>
            <a:ext cx="366712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22" name="Picture 8">
            <a:extLst>
              <a:ext uri="{FF2B5EF4-FFF2-40B4-BE49-F238E27FC236}">
                <a16:creationId xmlns:a16="http://schemas.microsoft.com/office/drawing/2014/main" id="{141E2012-6D97-4FC5-85AA-57D50409E6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864" y="3000376"/>
            <a:ext cx="364807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23" name="Picture 2">
            <a:extLst>
              <a:ext uri="{FF2B5EF4-FFF2-40B4-BE49-F238E27FC236}">
                <a16:creationId xmlns:a16="http://schemas.microsoft.com/office/drawing/2014/main" id="{263DC9E5-8D4B-498E-9AFC-9D8465BB0D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8139" y="815976"/>
            <a:ext cx="362902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a:extLst>
              <a:ext uri="{FF2B5EF4-FFF2-40B4-BE49-F238E27FC236}">
                <a16:creationId xmlns:a16="http://schemas.microsoft.com/office/drawing/2014/main" id="{7CC3CF7B-6A2E-42CE-AD9C-E8BC4CCB07FD}"/>
              </a:ext>
            </a:extLst>
          </p:cNvPr>
          <p:cNvSpPr/>
          <p:nvPr/>
        </p:nvSpPr>
        <p:spPr>
          <a:xfrm>
            <a:off x="6142038" y="2620963"/>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b="1" dirty="0"/>
              <a:t>E</a:t>
            </a:r>
          </a:p>
        </p:txBody>
      </p:sp>
      <p:pic>
        <p:nvPicPr>
          <p:cNvPr id="86025" name="Picture 3">
            <a:extLst>
              <a:ext uri="{FF2B5EF4-FFF2-40B4-BE49-F238E27FC236}">
                <a16:creationId xmlns:a16="http://schemas.microsoft.com/office/drawing/2014/main" id="{32DF5FBE-3E17-4F5C-BA9B-7B8AD7655F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7189" y="2590801"/>
            <a:ext cx="36099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6">
            <a:extLst>
              <a:ext uri="{FF2B5EF4-FFF2-40B4-BE49-F238E27FC236}">
                <a16:creationId xmlns:a16="http://schemas.microsoft.com/office/drawing/2014/main" id="{E7D8A6D2-836C-4EF1-B38B-952FD7E76A4D}"/>
              </a:ext>
            </a:extLst>
          </p:cNvPr>
          <p:cNvSpPr txBox="1">
            <a:spLocks noChangeArrowheads="1"/>
          </p:cNvSpPr>
          <p:nvPr/>
        </p:nvSpPr>
        <p:spPr bwMode="auto">
          <a:xfrm>
            <a:off x="4638675" y="152400"/>
            <a:ext cx="2914650" cy="3381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1600" b="1">
                <a:latin typeface="Arial" panose="020B0604020202020204" pitchFamily="34" charset="0"/>
                <a:cs typeface="Arial" panose="020B0604020202020204" pitchFamily="34" charset="0"/>
              </a:rPr>
              <a:t>Diode Specification Sheets</a:t>
            </a:r>
            <a:endParaRPr lang="en-US" altLang="pt-BR" sz="160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5EBC7321-8B30-45FA-9946-55E19F674F60}"/>
              </a:ext>
            </a:extLst>
          </p:cNvPr>
          <p:cNvSpPr/>
          <p:nvPr/>
        </p:nvSpPr>
        <p:spPr>
          <a:xfrm>
            <a:off x="1909763" y="884238"/>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b="1" dirty="0"/>
              <a:t>F</a:t>
            </a:r>
          </a:p>
        </p:txBody>
      </p:sp>
      <p:pic>
        <p:nvPicPr>
          <p:cNvPr id="87044" name="Picture 4">
            <a:extLst>
              <a:ext uri="{FF2B5EF4-FFF2-40B4-BE49-F238E27FC236}">
                <a16:creationId xmlns:a16="http://schemas.microsoft.com/office/drawing/2014/main" id="{7E5BF0B5-0361-4F70-A64C-527448DD8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6" y="884239"/>
            <a:ext cx="36099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5" name="Picture 6">
            <a:extLst>
              <a:ext uri="{FF2B5EF4-FFF2-40B4-BE49-F238E27FC236}">
                <a16:creationId xmlns:a16="http://schemas.microsoft.com/office/drawing/2014/main" id="{B5ADCAB7-27C4-4DE0-8ED0-9D85C3288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9" y="1987551"/>
            <a:ext cx="35909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6" name="Picture 7">
            <a:extLst>
              <a:ext uri="{FF2B5EF4-FFF2-40B4-BE49-F238E27FC236}">
                <a16:creationId xmlns:a16="http://schemas.microsoft.com/office/drawing/2014/main" id="{A8E1EA49-78BC-4AB7-9BD7-609599630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850900"/>
            <a:ext cx="363855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6">
            <a:extLst>
              <a:ext uri="{FF2B5EF4-FFF2-40B4-BE49-F238E27FC236}">
                <a16:creationId xmlns:a16="http://schemas.microsoft.com/office/drawing/2014/main" id="{96CDA900-EF8B-45F1-9A69-B50F8726064F}"/>
              </a:ext>
            </a:extLst>
          </p:cNvPr>
          <p:cNvSpPr txBox="1">
            <a:spLocks noChangeArrowheads="1"/>
          </p:cNvSpPr>
          <p:nvPr/>
        </p:nvSpPr>
        <p:spPr bwMode="auto">
          <a:xfrm>
            <a:off x="4638675" y="152400"/>
            <a:ext cx="2914650" cy="3381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1600" b="1">
                <a:latin typeface="Arial" panose="020B0604020202020204" pitchFamily="34" charset="0"/>
                <a:cs typeface="Arial" panose="020B0604020202020204" pitchFamily="34" charset="0"/>
              </a:rPr>
              <a:t>Diode Specification Sheets</a:t>
            </a:r>
            <a:endParaRPr lang="en-US" altLang="pt-BR" sz="160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2154BE0-573D-46B5-91F9-773CA73A1DD6}"/>
              </a:ext>
            </a:extLst>
          </p:cNvPr>
          <p:cNvSpPr/>
          <p:nvPr/>
        </p:nvSpPr>
        <p:spPr>
          <a:xfrm>
            <a:off x="1757363" y="685800"/>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b="1" dirty="0"/>
              <a:t>G</a:t>
            </a:r>
          </a:p>
        </p:txBody>
      </p:sp>
      <p:pic>
        <p:nvPicPr>
          <p:cNvPr id="88068" name="Picture 2">
            <a:extLst>
              <a:ext uri="{FF2B5EF4-FFF2-40B4-BE49-F238E27FC236}">
                <a16:creationId xmlns:a16="http://schemas.microsoft.com/office/drawing/2014/main" id="{66DED402-0535-4E29-8466-710497BE9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685801"/>
            <a:ext cx="363855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69" name="Picture 3">
            <a:extLst>
              <a:ext uri="{FF2B5EF4-FFF2-40B4-BE49-F238E27FC236}">
                <a16:creationId xmlns:a16="http://schemas.microsoft.com/office/drawing/2014/main" id="{11FD8B15-1568-4CBA-BD1D-E33503BB8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712789"/>
            <a:ext cx="4029075"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a:extLst>
              <a:ext uri="{FF2B5EF4-FFF2-40B4-BE49-F238E27FC236}">
                <a16:creationId xmlns:a16="http://schemas.microsoft.com/office/drawing/2014/main" id="{68088D5F-2D18-45EB-A50B-37097826D7C8}"/>
              </a:ext>
            </a:extLst>
          </p:cNvPr>
          <p:cNvSpPr/>
          <p:nvPr/>
        </p:nvSpPr>
        <p:spPr>
          <a:xfrm>
            <a:off x="6248400" y="685800"/>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b="1" dirty="0"/>
              <a:t>H</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Group 4">
            <a:extLst>
              <a:ext uri="{FF2B5EF4-FFF2-40B4-BE49-F238E27FC236}">
                <a16:creationId xmlns:a16="http://schemas.microsoft.com/office/drawing/2014/main" id="{01852888-2BAD-4108-9FC1-D027B23AAF3E}"/>
              </a:ext>
            </a:extLst>
          </p:cNvPr>
          <p:cNvGrpSpPr>
            <a:grpSpLocks/>
          </p:cNvGrpSpPr>
          <p:nvPr/>
        </p:nvGrpSpPr>
        <p:grpSpPr bwMode="auto">
          <a:xfrm>
            <a:off x="1524000" y="-304800"/>
            <a:ext cx="9144000" cy="1484313"/>
            <a:chOff x="0" y="144"/>
            <a:chExt cx="5760" cy="935"/>
          </a:xfrm>
        </p:grpSpPr>
        <p:sp>
          <p:nvSpPr>
            <p:cNvPr id="89093" name="Rectangle 5">
              <a:extLst>
                <a:ext uri="{FF2B5EF4-FFF2-40B4-BE49-F238E27FC236}">
                  <a16:creationId xmlns:a16="http://schemas.microsoft.com/office/drawing/2014/main" id="{89E09B68-6E66-4F35-8BF3-483EC27A8767}"/>
                </a:ext>
              </a:extLst>
            </p:cNvPr>
            <p:cNvSpPr>
              <a:spLocks noChangeArrowheads="1"/>
            </p:cNvSpPr>
            <p:nvPr/>
          </p:nvSpPr>
          <p:spPr bwMode="auto">
            <a:xfrm>
              <a:off x="144" y="144"/>
              <a:ext cx="561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pt-BR" sz="1800">
                <a:solidFill>
                  <a:srgbClr val="5F5F5F"/>
                </a:solidFill>
                <a:latin typeface="Arial" panose="020B0604020202020204" pitchFamily="34" charset="0"/>
              </a:endParaRPr>
            </a:p>
          </p:txBody>
        </p:sp>
        <p:sp>
          <p:nvSpPr>
            <p:cNvPr id="89094" name="Text Box 6">
              <a:extLst>
                <a:ext uri="{FF2B5EF4-FFF2-40B4-BE49-F238E27FC236}">
                  <a16:creationId xmlns:a16="http://schemas.microsoft.com/office/drawing/2014/main" id="{0F01F469-0A3D-4B6E-9C85-E9054BF03964}"/>
                </a:ext>
              </a:extLst>
            </p:cNvPr>
            <p:cNvSpPr txBox="1">
              <a:spLocks noChangeArrowheads="1"/>
            </p:cNvSpPr>
            <p:nvPr/>
          </p:nvSpPr>
          <p:spPr bwMode="auto">
            <a:xfrm>
              <a:off x="0" y="672"/>
              <a:ext cx="57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3600" b="1">
                  <a:latin typeface="Arial" panose="020B0604020202020204" pitchFamily="34" charset="0"/>
                  <a:cs typeface="Arial" panose="020B0604020202020204" pitchFamily="34" charset="0"/>
                </a:rPr>
                <a:t>Diode Testing</a:t>
              </a:r>
              <a:endParaRPr lang="en-US" altLang="pt-BR" sz="1800">
                <a:latin typeface="Arial" panose="020B0604020202020204" pitchFamily="34" charset="0"/>
                <a:cs typeface="Arial" panose="020B0604020202020204" pitchFamily="34" charset="0"/>
              </a:endParaRPr>
            </a:p>
          </p:txBody>
        </p:sp>
      </p:grpSp>
      <p:sp>
        <p:nvSpPr>
          <p:cNvPr id="89091" name="Rectangle 11">
            <a:extLst>
              <a:ext uri="{FF2B5EF4-FFF2-40B4-BE49-F238E27FC236}">
                <a16:creationId xmlns:a16="http://schemas.microsoft.com/office/drawing/2014/main" id="{FA115C9F-0CF9-4219-8C14-57D0246A2282}"/>
              </a:ext>
            </a:extLst>
          </p:cNvPr>
          <p:cNvSpPr>
            <a:spLocks noChangeArrowheads="1"/>
          </p:cNvSpPr>
          <p:nvPr/>
        </p:nvSpPr>
        <p:spPr bwMode="auto">
          <a:xfrm>
            <a:off x="4191000" y="2617788"/>
            <a:ext cx="354330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50000"/>
              </a:lnSpc>
            </a:pPr>
            <a:r>
              <a:rPr lang="en-US" altLang="en-US" sz="3600" b="1">
                <a:solidFill>
                  <a:srgbClr val="FF0000"/>
                </a:solidFill>
                <a:latin typeface="Arial" panose="020B0604020202020204" pitchFamily="34" charset="0"/>
                <a:cs typeface="Arial" panose="020B0604020202020204" pitchFamily="34" charset="0"/>
              </a:rPr>
              <a:t>Diode checker</a:t>
            </a:r>
          </a:p>
          <a:p>
            <a:pPr eaLnBrk="1" hangingPunct="1">
              <a:lnSpc>
                <a:spcPct val="150000"/>
              </a:lnSpc>
            </a:pPr>
            <a:r>
              <a:rPr lang="en-US" altLang="en-US" sz="3600" b="1">
                <a:solidFill>
                  <a:srgbClr val="FF0000"/>
                </a:solidFill>
                <a:latin typeface="Arial" panose="020B0604020202020204" pitchFamily="34" charset="0"/>
                <a:cs typeface="Arial" panose="020B0604020202020204" pitchFamily="34" charset="0"/>
              </a:rPr>
              <a:t>Ohmmeter</a:t>
            </a:r>
          </a:p>
          <a:p>
            <a:pPr eaLnBrk="1" hangingPunct="1">
              <a:lnSpc>
                <a:spcPct val="150000"/>
              </a:lnSpc>
            </a:pPr>
            <a:r>
              <a:rPr lang="en-US" altLang="en-US" sz="3600" b="1">
                <a:solidFill>
                  <a:srgbClr val="FF0000"/>
                </a:solidFill>
                <a:latin typeface="Arial" panose="020B0604020202020204" pitchFamily="34" charset="0"/>
                <a:cs typeface="Arial" panose="020B0604020202020204" pitchFamily="34" charset="0"/>
              </a:rPr>
              <a:t>Curve tracer</a:t>
            </a:r>
          </a:p>
        </p:txBody>
      </p:sp>
      <p:sp>
        <p:nvSpPr>
          <p:cNvPr id="89092" name="Rectangle 12">
            <a:extLst>
              <a:ext uri="{FF2B5EF4-FFF2-40B4-BE49-F238E27FC236}">
                <a16:creationId xmlns:a16="http://schemas.microsoft.com/office/drawing/2014/main" id="{E7F16841-BD3E-4891-8BC3-0E16A547695F}"/>
              </a:ext>
            </a:extLst>
          </p:cNvPr>
          <p:cNvSpPr>
            <a:spLocks noChangeArrowheads="1"/>
          </p:cNvSpPr>
          <p:nvPr/>
        </p:nvSpPr>
        <p:spPr bwMode="auto">
          <a:xfrm>
            <a:off x="2443164" y="1676401"/>
            <a:ext cx="67770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cs typeface="Arial" panose="020B0604020202020204" pitchFamily="34" charset="0"/>
              </a:rPr>
              <a:t>Diodes are commonly tested using one of these types of equipment:</a:t>
            </a: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1">
            <a:extLst>
              <a:ext uri="{FF2B5EF4-FFF2-40B4-BE49-F238E27FC236}">
                <a16:creationId xmlns:a16="http://schemas.microsoft.com/office/drawing/2014/main" id="{5EAE315F-D21B-4761-B33B-70854E1AB1F6}"/>
              </a:ext>
            </a:extLst>
          </p:cNvPr>
          <p:cNvSpPr>
            <a:spLocks noChangeArrowheads="1"/>
          </p:cNvSpPr>
          <p:nvPr/>
        </p:nvSpPr>
        <p:spPr bwMode="auto">
          <a:xfrm>
            <a:off x="2286000" y="2895601"/>
            <a:ext cx="49530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solidFill>
                  <a:srgbClr val="FF0000"/>
                </a:solidFill>
                <a:latin typeface="Calibri" panose="020F0502020204030204" pitchFamily="34" charset="0"/>
                <a:cs typeface="Arial" panose="020B0604020202020204" pitchFamily="34" charset="0"/>
              </a:rPr>
              <a:t>Gallium arsenide </a:t>
            </a:r>
            <a:r>
              <a:rPr lang="en-US" altLang="en-US" sz="2800" b="1">
                <a:solidFill>
                  <a:srgbClr val="FF0000"/>
                </a:solidFill>
                <a:latin typeface="Calibri" panose="020F0502020204030204" pitchFamily="34" charset="0"/>
                <a:cs typeface="Arial" panose="020B0604020202020204" pitchFamily="34" charset="0"/>
                <a:sym typeface="Symbol" panose="05050102010706020507" pitchFamily="18" charset="2"/>
              </a:rPr>
              <a:t></a:t>
            </a:r>
            <a:r>
              <a:rPr lang="en-US" altLang="en-US" sz="2800" b="1">
                <a:solidFill>
                  <a:srgbClr val="FF0000"/>
                </a:solidFill>
                <a:latin typeface="Calibri" panose="020F0502020204030204" pitchFamily="34" charset="0"/>
                <a:cs typeface="Arial" panose="020B0604020202020204" pitchFamily="34" charset="0"/>
              </a:rPr>
              <a:t> 1.2 V</a:t>
            </a:r>
          </a:p>
          <a:p>
            <a:pPr eaLnBrk="1" hangingPunct="1">
              <a:spcBef>
                <a:spcPct val="50000"/>
              </a:spcBef>
            </a:pPr>
            <a:r>
              <a:rPr lang="en-US" altLang="en-US" sz="2800" b="1">
                <a:solidFill>
                  <a:srgbClr val="FF0000"/>
                </a:solidFill>
                <a:latin typeface="Calibri" panose="020F0502020204030204" pitchFamily="34" charset="0"/>
                <a:cs typeface="Arial" panose="020B0604020202020204" pitchFamily="34" charset="0"/>
              </a:rPr>
              <a:t>Silicon diode </a:t>
            </a:r>
            <a:r>
              <a:rPr lang="en-US" altLang="en-US" sz="2800" b="1">
                <a:solidFill>
                  <a:srgbClr val="FF0000"/>
                </a:solidFill>
                <a:latin typeface="Calibri" panose="020F0502020204030204" pitchFamily="34" charset="0"/>
                <a:cs typeface="Arial" panose="020B0604020202020204" pitchFamily="34" charset="0"/>
                <a:sym typeface="Symbol" panose="05050102010706020507" pitchFamily="18" charset="2"/>
              </a:rPr>
              <a:t></a:t>
            </a:r>
            <a:r>
              <a:rPr lang="en-US" altLang="en-US" sz="2800" b="1">
                <a:solidFill>
                  <a:srgbClr val="FF0000"/>
                </a:solidFill>
                <a:latin typeface="Calibri" panose="020F0502020204030204" pitchFamily="34" charset="0"/>
                <a:cs typeface="Arial" panose="020B0604020202020204" pitchFamily="34" charset="0"/>
              </a:rPr>
              <a:t> 0.7 V</a:t>
            </a:r>
          </a:p>
          <a:p>
            <a:pPr eaLnBrk="1" hangingPunct="1">
              <a:spcBef>
                <a:spcPct val="50000"/>
              </a:spcBef>
            </a:pPr>
            <a:r>
              <a:rPr lang="en-US" altLang="en-US" sz="2800" b="1">
                <a:solidFill>
                  <a:srgbClr val="FF0000"/>
                </a:solidFill>
                <a:latin typeface="Calibri" panose="020F0502020204030204" pitchFamily="34" charset="0"/>
                <a:cs typeface="Arial" panose="020B0604020202020204" pitchFamily="34" charset="0"/>
              </a:rPr>
              <a:t>Germanium diode </a:t>
            </a:r>
            <a:r>
              <a:rPr lang="en-US" altLang="en-US" sz="2800" b="1">
                <a:solidFill>
                  <a:srgbClr val="FF0000"/>
                </a:solidFill>
                <a:latin typeface="Calibri" panose="020F0502020204030204" pitchFamily="34" charset="0"/>
                <a:cs typeface="Arial" panose="020B0604020202020204" pitchFamily="34" charset="0"/>
                <a:sym typeface="Symbol" panose="05050102010706020507" pitchFamily="18" charset="2"/>
              </a:rPr>
              <a:t></a:t>
            </a:r>
            <a:r>
              <a:rPr lang="en-US" altLang="en-US" sz="2800" b="1">
                <a:solidFill>
                  <a:srgbClr val="FF0000"/>
                </a:solidFill>
                <a:latin typeface="Calibri" panose="020F0502020204030204" pitchFamily="34" charset="0"/>
                <a:cs typeface="Arial" panose="020B0604020202020204" pitchFamily="34" charset="0"/>
              </a:rPr>
              <a:t> 0.3 V</a:t>
            </a:r>
          </a:p>
        </p:txBody>
      </p:sp>
      <p:sp>
        <p:nvSpPr>
          <p:cNvPr id="90115" name="Rectangle 12">
            <a:extLst>
              <a:ext uri="{FF2B5EF4-FFF2-40B4-BE49-F238E27FC236}">
                <a16:creationId xmlns:a16="http://schemas.microsoft.com/office/drawing/2014/main" id="{786112B5-5B7D-405D-AB55-EA444B653381}"/>
              </a:ext>
            </a:extLst>
          </p:cNvPr>
          <p:cNvSpPr>
            <a:spLocks noChangeArrowheads="1"/>
          </p:cNvSpPr>
          <p:nvPr/>
        </p:nvSpPr>
        <p:spPr bwMode="auto">
          <a:xfrm>
            <a:off x="2214563" y="990601"/>
            <a:ext cx="73961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accent2"/>
                </a:solidFill>
                <a:latin typeface="Calibri" panose="020F0502020204030204" pitchFamily="34" charset="0"/>
                <a:cs typeface="Arial" panose="020B0604020202020204" pitchFamily="34" charset="0"/>
              </a:rPr>
              <a:t>Many digital multimeters have a diode checking function. </a:t>
            </a:r>
            <a:br>
              <a:rPr lang="en-US" altLang="en-US">
                <a:solidFill>
                  <a:schemeClr val="accent2"/>
                </a:solidFill>
                <a:latin typeface="Calibri" panose="020F0502020204030204" pitchFamily="34" charset="0"/>
                <a:cs typeface="Arial" panose="020B0604020202020204" pitchFamily="34" charset="0"/>
              </a:rPr>
            </a:br>
            <a:r>
              <a:rPr lang="en-US" altLang="en-US">
                <a:solidFill>
                  <a:schemeClr val="accent2"/>
                </a:solidFill>
                <a:latin typeface="Calibri" panose="020F0502020204030204" pitchFamily="34" charset="0"/>
                <a:cs typeface="Arial" panose="020B0604020202020204" pitchFamily="34" charset="0"/>
              </a:rPr>
              <a:t>The diode should be tested out of circuit.</a:t>
            </a:r>
          </a:p>
        </p:txBody>
      </p:sp>
      <p:sp>
        <p:nvSpPr>
          <p:cNvPr id="90116" name="Rectangle 1">
            <a:extLst>
              <a:ext uri="{FF2B5EF4-FFF2-40B4-BE49-F238E27FC236}">
                <a16:creationId xmlns:a16="http://schemas.microsoft.com/office/drawing/2014/main" id="{730D1942-BCA9-4A4A-B346-05F7334D1D8D}"/>
              </a:ext>
            </a:extLst>
          </p:cNvPr>
          <p:cNvSpPr>
            <a:spLocks noChangeArrowheads="1"/>
          </p:cNvSpPr>
          <p:nvPr/>
        </p:nvSpPr>
        <p:spPr bwMode="auto">
          <a:xfrm>
            <a:off x="2233613" y="1905001"/>
            <a:ext cx="6210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rgbClr val="000000"/>
                </a:solidFill>
                <a:latin typeface="Calibri" panose="020F0502020204030204" pitchFamily="34" charset="0"/>
                <a:cs typeface="Arial" panose="020B0604020202020204" pitchFamily="34" charset="0"/>
              </a:rPr>
              <a:t>A normal diode exhibits its forward voltage:</a:t>
            </a:r>
          </a:p>
        </p:txBody>
      </p:sp>
      <p:pic>
        <p:nvPicPr>
          <p:cNvPr id="90117" name="Picture 8">
            <a:extLst>
              <a:ext uri="{FF2B5EF4-FFF2-40B4-BE49-F238E27FC236}">
                <a16:creationId xmlns:a16="http://schemas.microsoft.com/office/drawing/2014/main" id="{017E5CFB-D05B-48F4-8C89-1A0A78A62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314" y="2667001"/>
            <a:ext cx="3341687"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18" name="Picture 9">
            <a:extLst>
              <a:ext uri="{FF2B5EF4-FFF2-40B4-BE49-F238E27FC236}">
                <a16:creationId xmlns:a16="http://schemas.microsoft.com/office/drawing/2014/main" id="{BFC4C0C3-FD9B-439C-9AA5-68D6B9BC2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3810000"/>
            <a:ext cx="2754313" cy="237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119" name="Text Box 6">
            <a:extLst>
              <a:ext uri="{FF2B5EF4-FFF2-40B4-BE49-F238E27FC236}">
                <a16:creationId xmlns:a16="http://schemas.microsoft.com/office/drawing/2014/main" id="{05B41897-E799-4003-9B67-AA797BF1F6E1}"/>
              </a:ext>
            </a:extLst>
          </p:cNvPr>
          <p:cNvSpPr txBox="1">
            <a:spLocks noChangeArrowheads="1"/>
          </p:cNvSpPr>
          <p:nvPr/>
        </p:nvSpPr>
        <p:spPr bwMode="auto">
          <a:xfrm>
            <a:off x="4333875" y="152401"/>
            <a:ext cx="352425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3600" b="1">
                <a:latin typeface="Arial" panose="020B0604020202020204" pitchFamily="34" charset="0"/>
                <a:cs typeface="Arial" panose="020B0604020202020204" pitchFamily="34" charset="0"/>
              </a:rPr>
              <a:t>Diode Checker</a:t>
            </a:r>
            <a:endParaRPr lang="en-US" altLang="pt-BR" sz="1800">
              <a:latin typeface="Arial" panose="020B0604020202020204" pitchFamily="34" charset="0"/>
              <a:cs typeface="Arial" panose="020B0604020202020204" pitchFamily="34" charset="0"/>
            </a:endParaRP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0">
            <a:extLst>
              <a:ext uri="{FF2B5EF4-FFF2-40B4-BE49-F238E27FC236}">
                <a16:creationId xmlns:a16="http://schemas.microsoft.com/office/drawing/2014/main" id="{549D1B50-4078-4FC3-863F-1F69B5A93601}"/>
              </a:ext>
            </a:extLst>
          </p:cNvPr>
          <p:cNvSpPr txBox="1">
            <a:spLocks noChangeArrowheads="1"/>
          </p:cNvSpPr>
          <p:nvPr/>
        </p:nvSpPr>
        <p:spPr bwMode="auto">
          <a:xfrm>
            <a:off x="2209800" y="1235076"/>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latin typeface="Calibri" panose="020F0502020204030204" pitchFamily="34" charset="0"/>
                <a:cs typeface="Arial" panose="020B0604020202020204" pitchFamily="34" charset="0"/>
              </a:rPr>
              <a:t>An ohmmeter set on a low Ohms scale can be used to test a diode.  The diode should be tested out of circuit.</a:t>
            </a:r>
          </a:p>
        </p:txBody>
      </p:sp>
      <p:pic>
        <p:nvPicPr>
          <p:cNvPr id="91139" name="Picture 8" descr="fg01_04200.jpg">
            <a:extLst>
              <a:ext uri="{FF2B5EF4-FFF2-40B4-BE49-F238E27FC236}">
                <a16:creationId xmlns:a16="http://schemas.microsoft.com/office/drawing/2014/main" id="{379BF268-7A70-482B-A401-5572BB2BB7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10301" y="2540001"/>
            <a:ext cx="2822575" cy="31146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1140" name="Picture 7">
            <a:extLst>
              <a:ext uri="{FF2B5EF4-FFF2-40B4-BE49-F238E27FC236}">
                <a16:creationId xmlns:a16="http://schemas.microsoft.com/office/drawing/2014/main" id="{F1B0E93B-327A-4CBE-988D-95599E05C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539" y="2401888"/>
            <a:ext cx="2035175" cy="338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1141" name="Text Box 6">
            <a:extLst>
              <a:ext uri="{FF2B5EF4-FFF2-40B4-BE49-F238E27FC236}">
                <a16:creationId xmlns:a16="http://schemas.microsoft.com/office/drawing/2014/main" id="{5ECBCA8D-AB90-4EFC-BBED-A1256881FF6B}"/>
              </a:ext>
            </a:extLst>
          </p:cNvPr>
          <p:cNvSpPr txBox="1">
            <a:spLocks noChangeArrowheads="1"/>
          </p:cNvSpPr>
          <p:nvPr/>
        </p:nvSpPr>
        <p:spPr bwMode="auto">
          <a:xfrm>
            <a:off x="4892675" y="228601"/>
            <a:ext cx="240665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3600" b="1">
                <a:latin typeface="Calibri" panose="020F0502020204030204" pitchFamily="34" charset="0"/>
                <a:cs typeface="Arial" panose="020B0604020202020204" pitchFamily="34" charset="0"/>
              </a:rPr>
              <a:t>Ohmmeter</a:t>
            </a:r>
            <a:endParaRPr lang="en-US" altLang="pt-BR" sz="1800">
              <a:latin typeface="Calibri" panose="020F0502020204030204" pitchFamily="34" charset="0"/>
              <a:cs typeface="Arial" panose="020B0604020202020204" pitchFamily="34" charset="0"/>
            </a:endParaRP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1">
            <a:extLst>
              <a:ext uri="{FF2B5EF4-FFF2-40B4-BE49-F238E27FC236}">
                <a16:creationId xmlns:a16="http://schemas.microsoft.com/office/drawing/2014/main" id="{8EF112CA-F2CA-4015-8EB2-E785AED3A3A2}"/>
              </a:ext>
            </a:extLst>
          </p:cNvPr>
          <p:cNvSpPr txBox="1">
            <a:spLocks noChangeArrowheads="1"/>
          </p:cNvSpPr>
          <p:nvPr/>
        </p:nvSpPr>
        <p:spPr bwMode="auto">
          <a:xfrm>
            <a:off x="2057400" y="1371600"/>
            <a:ext cx="3657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1800" b="1">
                <a:latin typeface="Arial" panose="020B0604020202020204" pitchFamily="34" charset="0"/>
                <a:cs typeface="Arial" panose="020B0604020202020204" pitchFamily="34" charset="0"/>
              </a:rPr>
              <a:t>A curve tracer displays the characteristic curve of a diode in the test circuit. This curve can be compared to the specifications of the diode from a data sheet.</a:t>
            </a:r>
          </a:p>
        </p:txBody>
      </p:sp>
      <p:pic>
        <p:nvPicPr>
          <p:cNvPr id="92163" name="Picture 7" descr="fg01_04400.jpg">
            <a:extLst>
              <a:ext uri="{FF2B5EF4-FFF2-40B4-BE49-F238E27FC236}">
                <a16:creationId xmlns:a16="http://schemas.microsoft.com/office/drawing/2014/main" id="{C5D3947A-F038-4AAA-8860-7446F5343F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1878014"/>
            <a:ext cx="3895725" cy="31511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164" name="Picture 8">
            <a:extLst>
              <a:ext uri="{FF2B5EF4-FFF2-40B4-BE49-F238E27FC236}">
                <a16:creationId xmlns:a16="http://schemas.microsoft.com/office/drawing/2014/main" id="{9C6E1A36-A03B-4AC1-98E9-245C731EE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226" y="3286125"/>
            <a:ext cx="3236913" cy="242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65" name="Text Box 6">
            <a:extLst>
              <a:ext uri="{FF2B5EF4-FFF2-40B4-BE49-F238E27FC236}">
                <a16:creationId xmlns:a16="http://schemas.microsoft.com/office/drawing/2014/main" id="{03489E9B-3FEC-4F7D-820A-726C522C5432}"/>
              </a:ext>
            </a:extLst>
          </p:cNvPr>
          <p:cNvSpPr txBox="1">
            <a:spLocks noChangeArrowheads="1"/>
          </p:cNvSpPr>
          <p:nvPr/>
        </p:nvSpPr>
        <p:spPr bwMode="auto">
          <a:xfrm>
            <a:off x="4568826" y="304801"/>
            <a:ext cx="3203575"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3600" b="1">
                <a:latin typeface="Arial" panose="020B0604020202020204" pitchFamily="34" charset="0"/>
                <a:cs typeface="Arial" panose="020B0604020202020204" pitchFamily="34" charset="0"/>
              </a:rPr>
              <a:t>Curve Tracer</a:t>
            </a:r>
            <a:endParaRPr lang="en-US" altLang="pt-BR" sz="1800">
              <a:latin typeface="Arial" panose="020B0604020202020204" pitchFamily="34" charset="0"/>
              <a:cs typeface="Arial" panose="020B060402020202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904E0048-CD41-4942-8D5A-8948169F5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064" y="685801"/>
            <a:ext cx="5603875" cy="485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have Direita 1">
            <a:extLst>
              <a:ext uri="{FF2B5EF4-FFF2-40B4-BE49-F238E27FC236}">
                <a16:creationId xmlns:a16="http://schemas.microsoft.com/office/drawing/2014/main" id="{7682471F-EF9E-4353-AFC4-E828D28819DC}"/>
              </a:ext>
            </a:extLst>
          </p:cNvPr>
          <p:cNvSpPr/>
          <p:nvPr/>
        </p:nvSpPr>
        <p:spPr>
          <a:xfrm>
            <a:off x="8984975" y="3207026"/>
            <a:ext cx="251791" cy="954157"/>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 name="Seta: para a Esquerda 2">
            <a:extLst>
              <a:ext uri="{FF2B5EF4-FFF2-40B4-BE49-F238E27FC236}">
                <a16:creationId xmlns:a16="http://schemas.microsoft.com/office/drawing/2014/main" id="{E35F8898-F73B-497B-A6CF-7970EA23806A}"/>
              </a:ext>
            </a:extLst>
          </p:cNvPr>
          <p:cNvSpPr/>
          <p:nvPr/>
        </p:nvSpPr>
        <p:spPr>
          <a:xfrm>
            <a:off x="9607826" y="3405808"/>
            <a:ext cx="861391" cy="556592"/>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076572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8600BA8D-7F6D-4389-BBC4-440C63ACCAF6}"/>
              </a:ext>
            </a:extLst>
          </p:cNvPr>
          <p:cNvSpPr>
            <a:spLocks noChangeArrowheads="1"/>
          </p:cNvSpPr>
          <p:nvPr/>
        </p:nvSpPr>
        <p:spPr bwMode="auto">
          <a:xfrm>
            <a:off x="2540001" y="1720851"/>
            <a:ext cx="7235825" cy="1285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6600" b="1">
                <a:solidFill>
                  <a:schemeClr val="bg1"/>
                </a:solidFill>
                <a:latin typeface="Arial" panose="020B0604020202020204" pitchFamily="34" charset="0"/>
              </a:rPr>
              <a:t>Rectifier Circuits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6">
            <a:extLst>
              <a:ext uri="{FF2B5EF4-FFF2-40B4-BE49-F238E27FC236}">
                <a16:creationId xmlns:a16="http://schemas.microsoft.com/office/drawing/2014/main" id="{56EEEC6B-A0CA-4610-983D-F9F00ADF8286}"/>
              </a:ext>
            </a:extLst>
          </p:cNvPr>
          <p:cNvSpPr>
            <a:spLocks noChangeArrowheads="1"/>
          </p:cNvSpPr>
          <p:nvPr/>
        </p:nvSpPr>
        <p:spPr bwMode="auto">
          <a:xfrm>
            <a:off x="2133601" y="1219200"/>
            <a:ext cx="1941513"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100">
                <a:solidFill>
                  <a:schemeClr val="accent2"/>
                </a:solidFill>
                <a:latin typeface="Arial" panose="020B0604020202020204" pitchFamily="34" charset="0"/>
                <a:cs typeface="Arial" panose="020B0604020202020204" pitchFamily="34" charset="0"/>
              </a:rPr>
              <a:t>The diode conducts only when it is forward biased, therefore only half of the AC cycle passes through the diode to the output.</a:t>
            </a:r>
          </a:p>
        </p:txBody>
      </p:sp>
      <p:pic>
        <p:nvPicPr>
          <p:cNvPr id="94211" name="Picture 13" descr="fg02_04500.jpg">
            <a:extLst>
              <a:ext uri="{FF2B5EF4-FFF2-40B4-BE49-F238E27FC236}">
                <a16:creationId xmlns:a16="http://schemas.microsoft.com/office/drawing/2014/main" id="{1D3AC9FB-FCD4-477F-8A9E-807FE8E968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1164" y="1266825"/>
            <a:ext cx="5913437" cy="1524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4212" name="Picture 15" descr="fg02_04600.jpg">
            <a:extLst>
              <a:ext uri="{FF2B5EF4-FFF2-40B4-BE49-F238E27FC236}">
                <a16:creationId xmlns:a16="http://schemas.microsoft.com/office/drawing/2014/main" id="{46C92DD9-E54E-48E5-B927-85F18F4057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122613"/>
            <a:ext cx="6046788" cy="1573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213" name="Text Box 6">
            <a:extLst>
              <a:ext uri="{FF2B5EF4-FFF2-40B4-BE49-F238E27FC236}">
                <a16:creationId xmlns:a16="http://schemas.microsoft.com/office/drawing/2014/main" id="{EB8F928E-83F3-4DEE-9F6C-ED5348B8165F}"/>
              </a:ext>
            </a:extLst>
          </p:cNvPr>
          <p:cNvSpPr txBox="1">
            <a:spLocks noChangeArrowheads="1"/>
          </p:cNvSpPr>
          <p:nvPr/>
        </p:nvSpPr>
        <p:spPr bwMode="auto">
          <a:xfrm>
            <a:off x="3962400" y="304801"/>
            <a:ext cx="4267200"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2800" b="1">
                <a:latin typeface="Arial" panose="020B0604020202020204" pitchFamily="34" charset="0"/>
                <a:cs typeface="Arial" panose="020B0604020202020204" pitchFamily="34" charset="0"/>
              </a:rPr>
              <a:t>Half-Wave Rectification</a:t>
            </a:r>
            <a:endParaRPr lang="en-US" altLang="pt-BR" sz="2800">
              <a:latin typeface="Arial" panose="020B0604020202020204" pitchFamily="34" charset="0"/>
              <a:cs typeface="Arial" panose="020B0604020202020204" pitchFamily="34" charset="0"/>
            </a:endParaRPr>
          </a:p>
        </p:txBody>
      </p:sp>
      <p:sp>
        <p:nvSpPr>
          <p:cNvPr id="94214" name="Rectangle 18">
            <a:extLst>
              <a:ext uri="{FF2B5EF4-FFF2-40B4-BE49-F238E27FC236}">
                <a16:creationId xmlns:a16="http://schemas.microsoft.com/office/drawing/2014/main" id="{226DB6D6-AEC9-4B31-A8E1-2E331E2EED67}"/>
              </a:ext>
            </a:extLst>
          </p:cNvPr>
          <p:cNvSpPr>
            <a:spLocks noChangeArrowheads="1"/>
          </p:cNvSpPr>
          <p:nvPr/>
        </p:nvSpPr>
        <p:spPr bwMode="auto">
          <a:xfrm>
            <a:off x="4511675" y="4849813"/>
            <a:ext cx="4114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lvl="1" algn="ctr">
              <a:lnSpc>
                <a:spcPct val="150000"/>
              </a:lnSpc>
            </a:pPr>
            <a:r>
              <a:rPr lang="en-US" altLang="en-US" b="1">
                <a:solidFill>
                  <a:srgbClr val="FF0000"/>
                </a:solidFill>
                <a:latin typeface="Arial" panose="020B0604020202020204" pitchFamily="34" charset="0"/>
                <a:cs typeface="Arial" panose="020B0604020202020204" pitchFamily="34" charset="0"/>
              </a:rPr>
              <a:t>Half-wave: </a:t>
            </a:r>
            <a:r>
              <a:rPr lang="en-US" altLang="en-US" b="1" i="1">
                <a:solidFill>
                  <a:srgbClr val="FF0000"/>
                </a:solidFill>
                <a:latin typeface="Arial" panose="020B0604020202020204" pitchFamily="34" charset="0"/>
                <a:cs typeface="Arial" panose="020B0604020202020204" pitchFamily="34" charset="0"/>
              </a:rPr>
              <a:t>V</a:t>
            </a:r>
            <a:r>
              <a:rPr lang="en-US" altLang="en-US" b="1" baseline="-25000">
                <a:solidFill>
                  <a:srgbClr val="FF0000"/>
                </a:solidFill>
                <a:latin typeface="Arial" panose="020B0604020202020204" pitchFamily="34" charset="0"/>
                <a:cs typeface="Arial" panose="020B0604020202020204" pitchFamily="34" charset="0"/>
              </a:rPr>
              <a:t>dc</a:t>
            </a:r>
            <a:r>
              <a:rPr lang="en-US" altLang="en-US" b="1">
                <a:solidFill>
                  <a:srgbClr val="FF0000"/>
                </a:solidFill>
                <a:latin typeface="Arial" panose="020B0604020202020204" pitchFamily="34" charset="0"/>
                <a:cs typeface="Arial" panose="020B0604020202020204" pitchFamily="34" charset="0"/>
              </a:rPr>
              <a:t> = 0.318</a:t>
            </a:r>
            <a:r>
              <a:rPr lang="en-US" altLang="en-US" b="1" i="1">
                <a:solidFill>
                  <a:srgbClr val="FF0000"/>
                </a:solidFill>
                <a:latin typeface="Arial" panose="020B0604020202020204" pitchFamily="34" charset="0"/>
                <a:cs typeface="Arial" panose="020B0604020202020204" pitchFamily="34" charset="0"/>
              </a:rPr>
              <a:t>V</a:t>
            </a:r>
            <a:r>
              <a:rPr lang="en-US" altLang="en-US" b="1" i="1" baseline="-25000">
                <a:solidFill>
                  <a:srgbClr val="FF0000"/>
                </a:solidFill>
                <a:latin typeface="Arial" panose="020B0604020202020204" pitchFamily="34" charset="0"/>
                <a:cs typeface="Arial" panose="020B0604020202020204" pitchFamily="34" charset="0"/>
              </a:rPr>
              <a:t>m</a:t>
            </a:r>
            <a:endParaRPr lang="en-US" altLang="en-US" b="1">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5">
            <a:extLst>
              <a:ext uri="{FF2B5EF4-FFF2-40B4-BE49-F238E27FC236}">
                <a16:creationId xmlns:a16="http://schemas.microsoft.com/office/drawing/2014/main" id="{E2BEDB69-ADBB-433C-8433-F96ACDCD03BF}"/>
              </a:ext>
            </a:extLst>
          </p:cNvPr>
          <p:cNvSpPr txBox="1">
            <a:spLocks noChangeArrowheads="1"/>
          </p:cNvSpPr>
          <p:nvPr/>
        </p:nvSpPr>
        <p:spPr bwMode="auto">
          <a:xfrm>
            <a:off x="1752600" y="3898900"/>
            <a:ext cx="37973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000">
                <a:latin typeface="Arial" panose="020B0604020202020204" pitchFamily="34" charset="0"/>
                <a:cs typeface="Arial" panose="020B0604020202020204" pitchFamily="34" charset="0"/>
              </a:rPr>
              <a:t>A full-wave rectifier with four diodes that are connected in a bridge configuration</a:t>
            </a:r>
          </a:p>
          <a:p>
            <a:pPr>
              <a:spcBef>
                <a:spcPct val="50000"/>
              </a:spcBef>
            </a:pPr>
            <a:r>
              <a:rPr lang="en-US" altLang="en-US" b="1" i="1">
                <a:solidFill>
                  <a:srgbClr val="FF0000"/>
                </a:solidFill>
                <a:latin typeface="Arial" panose="020B0604020202020204" pitchFamily="34" charset="0"/>
                <a:cs typeface="Arial" panose="020B0604020202020204" pitchFamily="34" charset="0"/>
              </a:rPr>
              <a:t>V</a:t>
            </a:r>
            <a:r>
              <a:rPr lang="en-US" altLang="en-US" b="1" baseline="-25000">
                <a:solidFill>
                  <a:srgbClr val="FF0000"/>
                </a:solidFill>
                <a:latin typeface="Arial" panose="020B0604020202020204" pitchFamily="34" charset="0"/>
                <a:cs typeface="Arial" panose="020B0604020202020204" pitchFamily="34" charset="0"/>
              </a:rPr>
              <a:t>DC</a:t>
            </a:r>
            <a:r>
              <a:rPr lang="en-US" altLang="en-US" b="1">
                <a:solidFill>
                  <a:srgbClr val="FF0000"/>
                </a:solidFill>
                <a:latin typeface="Arial" panose="020B0604020202020204" pitchFamily="34" charset="0"/>
                <a:cs typeface="Arial" panose="020B0604020202020204" pitchFamily="34" charset="0"/>
              </a:rPr>
              <a:t> = 0.636</a:t>
            </a:r>
            <a:r>
              <a:rPr lang="en-US" altLang="en-US" b="1" i="1">
                <a:solidFill>
                  <a:srgbClr val="FF0000"/>
                </a:solidFill>
                <a:latin typeface="Arial" panose="020B0604020202020204" pitchFamily="34" charset="0"/>
                <a:cs typeface="Arial" panose="020B0604020202020204" pitchFamily="34" charset="0"/>
              </a:rPr>
              <a:t>V</a:t>
            </a:r>
            <a:r>
              <a:rPr lang="en-US" altLang="en-US" b="1" i="1" baseline="-25000">
                <a:solidFill>
                  <a:srgbClr val="FF0000"/>
                </a:solidFill>
                <a:latin typeface="Arial" panose="020B0604020202020204" pitchFamily="34" charset="0"/>
                <a:cs typeface="Arial" panose="020B0604020202020204" pitchFamily="34" charset="0"/>
              </a:rPr>
              <a:t>m </a:t>
            </a:r>
            <a:r>
              <a:rPr lang="en-US" altLang="en-US" b="1">
                <a:solidFill>
                  <a:srgbClr val="FFFF66"/>
                </a:solidFill>
                <a:latin typeface="Arial" panose="020B0604020202020204" pitchFamily="34" charset="0"/>
                <a:cs typeface="Arial" panose="020B0604020202020204" pitchFamily="34" charset="0"/>
              </a:rPr>
              <a:t>	</a:t>
            </a:r>
            <a:endParaRPr lang="en-US" altLang="pt-BR" b="1">
              <a:solidFill>
                <a:srgbClr val="FFFF66"/>
              </a:solidFill>
              <a:latin typeface="Arial" panose="020B0604020202020204" pitchFamily="34" charset="0"/>
              <a:cs typeface="Arial" panose="020B0604020202020204" pitchFamily="34" charset="0"/>
            </a:endParaRPr>
          </a:p>
        </p:txBody>
      </p:sp>
      <p:sp>
        <p:nvSpPr>
          <p:cNvPr id="96259" name="Rectangle 1">
            <a:extLst>
              <a:ext uri="{FF2B5EF4-FFF2-40B4-BE49-F238E27FC236}">
                <a16:creationId xmlns:a16="http://schemas.microsoft.com/office/drawing/2014/main" id="{A5E4E1F1-4FBB-4AD8-B32D-FB41C4951510}"/>
              </a:ext>
            </a:extLst>
          </p:cNvPr>
          <p:cNvSpPr>
            <a:spLocks noChangeArrowheads="1"/>
          </p:cNvSpPr>
          <p:nvPr/>
        </p:nvSpPr>
        <p:spPr bwMode="auto">
          <a:xfrm>
            <a:off x="8077201" y="1898651"/>
            <a:ext cx="245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b="1">
                <a:solidFill>
                  <a:srgbClr val="333399"/>
                </a:solidFill>
                <a:latin typeface="Arial" panose="020B0604020202020204" pitchFamily="34" charset="0"/>
                <a:cs typeface="Arial" panose="020B0604020202020204" pitchFamily="34" charset="0"/>
              </a:rPr>
              <a:t>Bridge Rectifier</a:t>
            </a:r>
          </a:p>
        </p:txBody>
      </p:sp>
      <p:pic>
        <p:nvPicPr>
          <p:cNvPr id="96260" name="Picture 13" descr="fg02_05300.jpg">
            <a:extLst>
              <a:ext uri="{FF2B5EF4-FFF2-40B4-BE49-F238E27FC236}">
                <a16:creationId xmlns:a16="http://schemas.microsoft.com/office/drawing/2014/main" id="{FE9EE00E-25A1-4672-ADD2-364CF4A902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19201"/>
            <a:ext cx="5956300" cy="17430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6261" name="Picture 15" descr="fg02_05500.jpg">
            <a:extLst>
              <a:ext uri="{FF2B5EF4-FFF2-40B4-BE49-F238E27FC236}">
                <a16:creationId xmlns:a16="http://schemas.microsoft.com/office/drawing/2014/main" id="{4BA7C2E9-91E5-4165-9614-0A7921E4F4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55964"/>
            <a:ext cx="4389438" cy="2535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6262" name="Text Box 6">
            <a:extLst>
              <a:ext uri="{FF2B5EF4-FFF2-40B4-BE49-F238E27FC236}">
                <a16:creationId xmlns:a16="http://schemas.microsoft.com/office/drawing/2014/main" id="{CF8CF532-E634-4441-9394-0CC9AF3A3D46}"/>
              </a:ext>
            </a:extLst>
          </p:cNvPr>
          <p:cNvSpPr txBox="1">
            <a:spLocks noChangeArrowheads="1"/>
          </p:cNvSpPr>
          <p:nvPr/>
        </p:nvSpPr>
        <p:spPr bwMode="auto">
          <a:xfrm>
            <a:off x="3962400" y="457201"/>
            <a:ext cx="4267200"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2800" b="1">
                <a:latin typeface="Arial" panose="020B0604020202020204" pitchFamily="34" charset="0"/>
                <a:cs typeface="Arial" panose="020B0604020202020204" pitchFamily="34" charset="0"/>
              </a:rPr>
              <a:t>Full-Wave Rectification</a:t>
            </a:r>
            <a:endParaRPr lang="en-US" altLang="pt-BR" sz="2800">
              <a:latin typeface="Arial" panose="020B0604020202020204" pitchFamily="34" charset="0"/>
              <a:cs typeface="Arial" panose="020B0604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3">
            <a:extLst>
              <a:ext uri="{FF2B5EF4-FFF2-40B4-BE49-F238E27FC236}">
                <a16:creationId xmlns:a16="http://schemas.microsoft.com/office/drawing/2014/main" id="{E5590AAD-3DE0-492A-9771-DF14A10BC108}"/>
              </a:ext>
            </a:extLst>
          </p:cNvPr>
          <p:cNvSpPr>
            <a:spLocks noChangeArrowheads="1"/>
          </p:cNvSpPr>
          <p:nvPr/>
        </p:nvSpPr>
        <p:spPr bwMode="auto">
          <a:xfrm>
            <a:off x="2009775" y="4038600"/>
            <a:ext cx="419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2000">
                <a:latin typeface="Arial" panose="020B0604020202020204" pitchFamily="34" charset="0"/>
                <a:cs typeface="Arial" panose="020B0604020202020204" pitchFamily="34" charset="0"/>
              </a:rPr>
              <a:t>Requires two diodes and a</a:t>
            </a:r>
          </a:p>
          <a:p>
            <a:pPr eaLnBrk="1" hangingPunct="1"/>
            <a:r>
              <a:rPr lang="en-US" altLang="en-US" sz="2000">
                <a:latin typeface="Arial" panose="020B0604020202020204" pitchFamily="34" charset="0"/>
                <a:cs typeface="Arial" panose="020B0604020202020204" pitchFamily="34" charset="0"/>
              </a:rPr>
              <a:t>center-tapped transformer</a:t>
            </a:r>
          </a:p>
          <a:p>
            <a:pPr eaLnBrk="1" hangingPunct="1"/>
            <a:endParaRPr lang="en-US" altLang="en-US" sz="2000">
              <a:latin typeface="Arial" panose="020B0604020202020204" pitchFamily="34" charset="0"/>
              <a:cs typeface="Arial" panose="020B0604020202020204" pitchFamily="34" charset="0"/>
            </a:endParaRPr>
          </a:p>
          <a:p>
            <a:pPr lvl="1" eaLnBrk="1" hangingPunct="1"/>
            <a:r>
              <a:rPr lang="en-US" altLang="en-US" b="1" i="1">
                <a:solidFill>
                  <a:srgbClr val="FFFF66"/>
                </a:solidFill>
                <a:latin typeface="Arial" panose="020B0604020202020204" pitchFamily="34" charset="0"/>
                <a:cs typeface="Arial" panose="020B0604020202020204" pitchFamily="34" charset="0"/>
              </a:rPr>
              <a:t>      </a:t>
            </a:r>
            <a:r>
              <a:rPr lang="en-US" altLang="en-US" b="1" i="1">
                <a:solidFill>
                  <a:srgbClr val="FF0000"/>
                </a:solidFill>
                <a:latin typeface="Arial" panose="020B0604020202020204" pitchFamily="34" charset="0"/>
                <a:cs typeface="Arial" panose="020B0604020202020204" pitchFamily="34" charset="0"/>
              </a:rPr>
              <a:t>V</a:t>
            </a:r>
            <a:r>
              <a:rPr lang="en-US" altLang="en-US" b="1" baseline="-25000">
                <a:solidFill>
                  <a:srgbClr val="FF0000"/>
                </a:solidFill>
                <a:latin typeface="Arial" panose="020B0604020202020204" pitchFamily="34" charset="0"/>
                <a:cs typeface="Arial" panose="020B0604020202020204" pitchFamily="34" charset="0"/>
              </a:rPr>
              <a:t>DC</a:t>
            </a:r>
            <a:r>
              <a:rPr lang="en-US" altLang="en-US" b="1">
                <a:solidFill>
                  <a:srgbClr val="FF0000"/>
                </a:solidFill>
                <a:latin typeface="Arial" panose="020B0604020202020204" pitchFamily="34" charset="0"/>
                <a:cs typeface="Arial" panose="020B0604020202020204" pitchFamily="34" charset="0"/>
              </a:rPr>
              <a:t> = 0.636</a:t>
            </a:r>
            <a:r>
              <a:rPr lang="en-US" altLang="en-US" b="1" i="1">
                <a:solidFill>
                  <a:srgbClr val="FF0000"/>
                </a:solidFill>
                <a:latin typeface="Arial" panose="020B0604020202020204" pitchFamily="34" charset="0"/>
                <a:cs typeface="Arial" panose="020B0604020202020204" pitchFamily="34" charset="0"/>
              </a:rPr>
              <a:t>V</a:t>
            </a:r>
            <a:r>
              <a:rPr lang="en-US" altLang="en-US" b="1" i="1" baseline="-25000">
                <a:solidFill>
                  <a:srgbClr val="FF0000"/>
                </a:solidFill>
                <a:latin typeface="Arial" panose="020B0604020202020204" pitchFamily="34" charset="0"/>
                <a:cs typeface="Arial" panose="020B0604020202020204" pitchFamily="34" charset="0"/>
              </a:rPr>
              <a:t>m</a:t>
            </a:r>
            <a:endParaRPr lang="en-US" altLang="en-US" b="1" i="1">
              <a:solidFill>
                <a:srgbClr val="FF0000"/>
              </a:solidFill>
              <a:latin typeface="Arial" panose="020B0604020202020204" pitchFamily="34" charset="0"/>
              <a:cs typeface="Arial" panose="020B0604020202020204" pitchFamily="34" charset="0"/>
            </a:endParaRPr>
          </a:p>
        </p:txBody>
      </p:sp>
      <p:sp>
        <p:nvSpPr>
          <p:cNvPr id="97283" name="Rectangle 1">
            <a:extLst>
              <a:ext uri="{FF2B5EF4-FFF2-40B4-BE49-F238E27FC236}">
                <a16:creationId xmlns:a16="http://schemas.microsoft.com/office/drawing/2014/main" id="{987AC73E-4454-4B0D-8499-8DA5A0848357}"/>
              </a:ext>
            </a:extLst>
          </p:cNvPr>
          <p:cNvSpPr>
            <a:spLocks noChangeArrowheads="1"/>
          </p:cNvSpPr>
          <p:nvPr/>
        </p:nvSpPr>
        <p:spPr bwMode="auto">
          <a:xfrm>
            <a:off x="7543801" y="1882776"/>
            <a:ext cx="2790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b="1">
                <a:solidFill>
                  <a:srgbClr val="333399"/>
                </a:solidFill>
                <a:latin typeface="Arial" panose="020B0604020202020204" pitchFamily="34" charset="0"/>
                <a:cs typeface="Arial" panose="020B0604020202020204" pitchFamily="34" charset="0"/>
              </a:rPr>
              <a:t>Center-Tapped </a:t>
            </a:r>
          </a:p>
          <a:p>
            <a:pPr algn="ctr" eaLnBrk="1" hangingPunct="1"/>
            <a:r>
              <a:rPr lang="en-US" altLang="en-US" sz="2000" b="1">
                <a:solidFill>
                  <a:srgbClr val="333399"/>
                </a:solidFill>
                <a:latin typeface="Arial" panose="020B0604020202020204" pitchFamily="34" charset="0"/>
                <a:cs typeface="Arial" panose="020B0604020202020204" pitchFamily="34" charset="0"/>
              </a:rPr>
              <a:t>Transformer Rectifier</a:t>
            </a:r>
          </a:p>
        </p:txBody>
      </p:sp>
      <p:pic>
        <p:nvPicPr>
          <p:cNvPr id="97284" name="Picture 9" descr="fg02_06000.jpg">
            <a:extLst>
              <a:ext uri="{FF2B5EF4-FFF2-40B4-BE49-F238E27FC236}">
                <a16:creationId xmlns:a16="http://schemas.microsoft.com/office/drawing/2014/main" id="{6D2130DE-47E4-44B9-A20D-3CBBBF6D4E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447800"/>
            <a:ext cx="5718175" cy="17795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7285" name="Picture 11" descr="fg02_06100.jpg">
            <a:extLst>
              <a:ext uri="{FF2B5EF4-FFF2-40B4-BE49-F238E27FC236}">
                <a16:creationId xmlns:a16="http://schemas.microsoft.com/office/drawing/2014/main" id="{6BABB3D5-C943-4EA5-8A51-E82FC69B4A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3429000"/>
            <a:ext cx="3541713" cy="2609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7286" name="Text Box 6">
            <a:extLst>
              <a:ext uri="{FF2B5EF4-FFF2-40B4-BE49-F238E27FC236}">
                <a16:creationId xmlns:a16="http://schemas.microsoft.com/office/drawing/2014/main" id="{979C5D62-EFDD-421A-8D4F-B8363124461E}"/>
              </a:ext>
            </a:extLst>
          </p:cNvPr>
          <p:cNvSpPr txBox="1">
            <a:spLocks noChangeArrowheads="1"/>
          </p:cNvSpPr>
          <p:nvPr/>
        </p:nvSpPr>
        <p:spPr bwMode="auto">
          <a:xfrm>
            <a:off x="3517900" y="339725"/>
            <a:ext cx="5162550" cy="523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2800" b="1">
                <a:latin typeface="Arial" panose="020B0604020202020204" pitchFamily="34" charset="0"/>
                <a:cs typeface="Arial" panose="020B0604020202020204" pitchFamily="34" charset="0"/>
              </a:rPr>
              <a:t>Center-Tapped Rectification</a:t>
            </a:r>
            <a:endParaRPr lang="en-US" altLang="pt-BR" sz="2800">
              <a:latin typeface="Arial" panose="020B0604020202020204" pitchFamily="34" charset="0"/>
              <a:cs typeface="Arial" panose="020B06040202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6">
            <a:extLst>
              <a:ext uri="{FF2B5EF4-FFF2-40B4-BE49-F238E27FC236}">
                <a16:creationId xmlns:a16="http://schemas.microsoft.com/office/drawing/2014/main" id="{0AC91C22-3258-437B-94D3-31526DEC2007}"/>
              </a:ext>
            </a:extLst>
          </p:cNvPr>
          <p:cNvSpPr txBox="1">
            <a:spLocks noChangeArrowheads="1"/>
          </p:cNvSpPr>
          <p:nvPr/>
        </p:nvSpPr>
        <p:spPr bwMode="auto">
          <a:xfrm>
            <a:off x="3257550" y="533401"/>
            <a:ext cx="5676900"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pt-BR" sz="2800" b="1">
                <a:latin typeface="Arial" panose="020B0604020202020204" pitchFamily="34" charset="0"/>
                <a:cs typeface="Arial" panose="020B0604020202020204" pitchFamily="34" charset="0"/>
              </a:rPr>
              <a:t> Summary of Rectifier Circuits</a:t>
            </a:r>
            <a:endParaRPr lang="en-US" altLang="pt-BR" sz="2800">
              <a:latin typeface="Arial" panose="020B0604020202020204" pitchFamily="34" charset="0"/>
              <a:cs typeface="Arial" panose="020B0604020202020204" pitchFamily="34" charset="0"/>
            </a:endParaRPr>
          </a:p>
        </p:txBody>
      </p:sp>
      <p:sp>
        <p:nvSpPr>
          <p:cNvPr id="98307" name="Rectangle 14">
            <a:extLst>
              <a:ext uri="{FF2B5EF4-FFF2-40B4-BE49-F238E27FC236}">
                <a16:creationId xmlns:a16="http://schemas.microsoft.com/office/drawing/2014/main" id="{202562DF-03B7-4930-9F05-66A6FDD71A73}"/>
              </a:ext>
            </a:extLst>
          </p:cNvPr>
          <p:cNvSpPr>
            <a:spLocks noChangeArrowheads="1"/>
          </p:cNvSpPr>
          <p:nvPr/>
        </p:nvSpPr>
        <p:spPr bwMode="auto">
          <a:xfrm>
            <a:off x="2514600" y="5013326"/>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i="1">
                <a:solidFill>
                  <a:srgbClr val="E5F99D"/>
                </a:solidFill>
                <a:latin typeface="Arial" panose="020B0604020202020204" pitchFamily="34" charset="0"/>
                <a:cs typeface="Arial" panose="020B0604020202020204" pitchFamily="34" charset="0"/>
              </a:rPr>
              <a:t>V</a:t>
            </a:r>
            <a:r>
              <a:rPr lang="en-US" altLang="en-US" sz="2000" i="1" baseline="-25000">
                <a:solidFill>
                  <a:srgbClr val="E5F99D"/>
                </a:solidFill>
                <a:latin typeface="Arial" panose="020B0604020202020204" pitchFamily="34" charset="0"/>
                <a:cs typeface="Arial" panose="020B0604020202020204" pitchFamily="34" charset="0"/>
              </a:rPr>
              <a:t>m</a:t>
            </a:r>
            <a:r>
              <a:rPr lang="en-US" altLang="en-US" sz="2000" i="1">
                <a:solidFill>
                  <a:srgbClr val="E5F99D"/>
                </a:solidFill>
                <a:latin typeface="Arial" panose="020B0604020202020204" pitchFamily="34" charset="0"/>
                <a:cs typeface="Arial" panose="020B0604020202020204" pitchFamily="34" charset="0"/>
              </a:rPr>
              <a:t> </a:t>
            </a:r>
            <a:r>
              <a:rPr lang="en-US" altLang="en-US" sz="2000">
                <a:solidFill>
                  <a:srgbClr val="E5F99D"/>
                </a:solidFill>
                <a:latin typeface="Arial" panose="020B0604020202020204" pitchFamily="34" charset="0"/>
                <a:cs typeface="Arial" panose="020B0604020202020204" pitchFamily="34" charset="0"/>
              </a:rPr>
              <a:t>= the peak AC voltage </a:t>
            </a:r>
            <a:endParaRPr lang="en-US" altLang="en-US" sz="2000">
              <a:latin typeface="Arial" panose="020B0604020202020204" pitchFamily="34" charset="0"/>
              <a:cs typeface="Arial" panose="020B0604020202020204" pitchFamily="34" charset="0"/>
            </a:endParaRPr>
          </a:p>
        </p:txBody>
      </p:sp>
      <p:graphicFrame>
        <p:nvGraphicFramePr>
          <p:cNvPr id="6" name="Group 54">
            <a:extLst>
              <a:ext uri="{FF2B5EF4-FFF2-40B4-BE49-F238E27FC236}">
                <a16:creationId xmlns:a16="http://schemas.microsoft.com/office/drawing/2014/main" id="{D7C07106-ED39-4A56-9352-F0D5546DE404}"/>
              </a:ext>
            </a:extLst>
          </p:cNvPr>
          <p:cNvGraphicFramePr>
            <a:graphicFrameLocks noGrp="1"/>
          </p:cNvGraphicFramePr>
          <p:nvPr/>
        </p:nvGraphicFramePr>
        <p:xfrm>
          <a:off x="2286000" y="2286000"/>
          <a:ext cx="7772400" cy="2667001"/>
        </p:xfrm>
        <a:graphic>
          <a:graphicData uri="http://schemas.openxmlformats.org/drawingml/2006/table">
            <a:tbl>
              <a:tblPr/>
              <a:tblGrid>
                <a:gridCol w="3073400">
                  <a:extLst>
                    <a:ext uri="{9D8B030D-6E8A-4147-A177-3AD203B41FA5}">
                      <a16:colId xmlns:a16="http://schemas.microsoft.com/office/drawing/2014/main" val="20000"/>
                    </a:ext>
                  </a:extLst>
                </a:gridCol>
                <a:gridCol w="1879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657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1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ea typeface="ＭＳ Ｐゴシック" pitchFamily="1" charset="-128"/>
                        </a:rPr>
                        <a:t>Rectifier</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CAE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Times New Roman" pitchFamily="18" charset="0"/>
                          <a:ea typeface="ＭＳ Ｐゴシック" pitchFamily="1" charset="-128"/>
                        </a:rPr>
                        <a:t>Ideal </a:t>
                      </a:r>
                      <a:r>
                        <a:rPr kumimoji="0" lang="en-US" sz="1800" b="1" i="1" u="none" strike="noStrike" cap="none" normalizeH="0" baseline="0">
                          <a:ln>
                            <a:noFill/>
                          </a:ln>
                          <a:solidFill>
                            <a:schemeClr val="tx1"/>
                          </a:solidFill>
                          <a:effectLst>
                            <a:outerShdw blurRad="38100" dist="38100" dir="2700000" algn="tl">
                              <a:srgbClr val="FFFFFF"/>
                            </a:outerShdw>
                          </a:effectLst>
                          <a:latin typeface="Times New Roman" pitchFamily="18" charset="0"/>
                          <a:ea typeface="ＭＳ Ｐゴシック" pitchFamily="1" charset="-128"/>
                        </a:rPr>
                        <a:t>V</a:t>
                      </a:r>
                      <a:r>
                        <a:rPr kumimoji="0" lang="en-US" sz="1800" b="1" i="0" u="none" strike="noStrike" cap="none" normalizeH="0" baseline="-25000">
                          <a:ln>
                            <a:noFill/>
                          </a:ln>
                          <a:solidFill>
                            <a:schemeClr val="tx1"/>
                          </a:solidFill>
                          <a:effectLst>
                            <a:outerShdw blurRad="38100" dist="38100" dir="2700000" algn="tl">
                              <a:srgbClr val="FFFFFF"/>
                            </a:outerShdw>
                          </a:effectLst>
                          <a:latin typeface="Times New Roman" pitchFamily="18" charset="0"/>
                          <a:ea typeface="ＭＳ Ｐゴシック" pitchFamily="1" charset="-128"/>
                        </a:rPr>
                        <a:t>DC</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CAE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1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ea typeface="ＭＳ Ｐゴシック" pitchFamily="1" charset="-128"/>
                        </a:rPr>
                        <a:t>Realistic </a:t>
                      </a:r>
                      <a:r>
                        <a:rPr kumimoji="0" lang="en-US" sz="1800" b="1" i="1" u="none" strike="noStrike" cap="none" normalizeH="0" baseline="0" dirty="0" err="1">
                          <a:ln>
                            <a:noFill/>
                          </a:ln>
                          <a:solidFill>
                            <a:schemeClr val="tx1"/>
                          </a:solidFill>
                          <a:effectLst>
                            <a:outerShdw blurRad="38100" dist="38100" dir="2700000" algn="tl">
                              <a:srgbClr val="FFFFFF"/>
                            </a:outerShdw>
                          </a:effectLst>
                          <a:latin typeface="Times New Roman" pitchFamily="18" charset="0"/>
                          <a:ea typeface="ＭＳ Ｐゴシック" pitchFamily="1" charset="-128"/>
                        </a:rPr>
                        <a:t>V</a:t>
                      </a:r>
                      <a:r>
                        <a:rPr kumimoji="0" lang="en-US" sz="1800" b="1" i="0" u="none" strike="noStrike" cap="none" normalizeH="0" baseline="-25000" dirty="0" err="1">
                          <a:ln>
                            <a:noFill/>
                          </a:ln>
                          <a:solidFill>
                            <a:schemeClr val="tx1"/>
                          </a:solidFill>
                          <a:effectLst>
                            <a:outerShdw blurRad="38100" dist="38100" dir="2700000" algn="tl">
                              <a:srgbClr val="FFFFFF"/>
                            </a:outerShdw>
                          </a:effectLst>
                          <a:latin typeface="Times New Roman" pitchFamily="18" charset="0"/>
                          <a:ea typeface="ＭＳ Ｐゴシック" pitchFamily="1" charset="-128"/>
                        </a:rPr>
                        <a:t>DC</a:t>
                      </a:r>
                      <a:endParaRPr kumimoji="0" lang="en-US" sz="1800" b="1" i="0" u="none" strike="noStrike" cap="none" normalizeH="0" baseline="-25000" dirty="0">
                        <a:ln>
                          <a:noFill/>
                        </a:ln>
                        <a:solidFill>
                          <a:schemeClr val="tx1"/>
                        </a:solidFill>
                        <a:effectLst>
                          <a:outerShdw blurRad="38100" dist="38100" dir="2700000" algn="tl">
                            <a:srgbClr val="FFFFFF"/>
                          </a:outerShdw>
                        </a:effectLst>
                        <a:latin typeface="Times New Roman" pitchFamily="18" charset="0"/>
                        <a:ea typeface="ＭＳ Ｐゴシック" pitchFamily="1" charset="-128"/>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CAEE"/>
                    </a:solidFill>
                  </a:tcPr>
                </a:tc>
                <a:extLst>
                  <a:ext uri="{0D108BD9-81ED-4DB2-BD59-A6C34878D82A}">
                    <a16:rowId xmlns:a16="http://schemas.microsoft.com/office/drawing/2014/main" val="10000"/>
                  </a:ext>
                </a:extLst>
              </a:tr>
              <a:tr h="77767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800" b="1" i="0" u="none" strike="noStrike" cap="none" normalizeH="0" baseline="0">
                          <a:ln>
                            <a:noFill/>
                          </a:ln>
                          <a:solidFill>
                            <a:schemeClr val="accent2"/>
                          </a:solidFill>
                          <a:effectLst/>
                          <a:latin typeface="Times New Roman" pitchFamily="18" charset="0"/>
                          <a:ea typeface="ＭＳ Ｐゴシック" pitchFamily="1" charset="-128"/>
                        </a:rPr>
                        <a:t>Half Wave Rectifier</a:t>
                      </a:r>
                    </a:p>
                  </a:txBody>
                  <a:tcPr marT="45697" marB="456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CAEE"/>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800" b="1" i="1" u="none" strike="noStrike" cap="none" normalizeH="0" baseline="0">
                          <a:ln>
                            <a:noFill/>
                          </a:ln>
                          <a:solidFill>
                            <a:schemeClr val="tx1"/>
                          </a:solidFill>
                          <a:effectLst/>
                          <a:latin typeface="Arial" charset="0"/>
                          <a:ea typeface="ＭＳ Ｐゴシック" pitchFamily="1" charset="-128"/>
                        </a:rPr>
                        <a:t>V</a:t>
                      </a:r>
                      <a:r>
                        <a:rPr kumimoji="0" lang="en-US" sz="1800" b="1" i="0" u="none" strike="noStrike" cap="none" normalizeH="0" baseline="-25000">
                          <a:ln>
                            <a:noFill/>
                          </a:ln>
                          <a:solidFill>
                            <a:schemeClr val="tx1"/>
                          </a:solidFill>
                          <a:effectLst>
                            <a:outerShdw blurRad="38100" dist="38100" dir="2700000" algn="tl">
                              <a:srgbClr val="FFFFFF"/>
                            </a:outerShdw>
                          </a:effectLst>
                          <a:latin typeface="Arial" charset="0"/>
                          <a:ea typeface="ＭＳ Ｐゴシック" pitchFamily="1" charset="-128"/>
                        </a:rPr>
                        <a:t>DC</a:t>
                      </a:r>
                      <a:r>
                        <a:rPr kumimoji="0" lang="en-US" sz="1800" b="0" i="0" u="none" strike="noStrike" cap="none" normalizeH="0" baseline="0">
                          <a:ln>
                            <a:noFill/>
                          </a:ln>
                          <a:solidFill>
                            <a:schemeClr val="tx1"/>
                          </a:solidFill>
                          <a:effectLst/>
                          <a:latin typeface="Arial" charset="0"/>
                          <a:ea typeface="ＭＳ Ｐゴシック" pitchFamily="1" charset="-128"/>
                        </a:rPr>
                        <a:t>= 0.318</a:t>
                      </a:r>
                      <a:r>
                        <a:rPr kumimoji="0" lang="en-US" sz="1800" b="0" i="1" u="none" strike="noStrike" cap="none" normalizeH="0" baseline="0">
                          <a:ln>
                            <a:noFill/>
                          </a:ln>
                          <a:solidFill>
                            <a:schemeClr val="tx1"/>
                          </a:solidFill>
                          <a:effectLst/>
                          <a:latin typeface="Arial" charset="0"/>
                          <a:ea typeface="ＭＳ Ｐゴシック" pitchFamily="1" charset="-128"/>
                        </a:rPr>
                        <a:t>V</a:t>
                      </a:r>
                      <a:r>
                        <a:rPr kumimoji="0" lang="en-US" sz="1800" b="0" i="1" u="none" strike="noStrike" cap="none" normalizeH="0" baseline="-25000">
                          <a:ln>
                            <a:noFill/>
                          </a:ln>
                          <a:solidFill>
                            <a:schemeClr val="tx1"/>
                          </a:solidFill>
                          <a:effectLst/>
                          <a:latin typeface="Arial" charset="0"/>
                          <a:ea typeface="ＭＳ Ｐゴシック" pitchFamily="1" charset="-128"/>
                        </a:rPr>
                        <a:t>m</a:t>
                      </a:r>
                    </a:p>
                  </a:txBody>
                  <a:tcPr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CAEE"/>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800" b="1" i="1" u="none" strike="noStrike" cap="none" normalizeH="0" baseline="0">
                          <a:ln>
                            <a:noFill/>
                          </a:ln>
                          <a:solidFill>
                            <a:schemeClr val="tx1"/>
                          </a:solidFill>
                          <a:effectLst/>
                          <a:latin typeface="Arial" charset="0"/>
                          <a:ea typeface="ＭＳ Ｐゴシック" pitchFamily="1" charset="-128"/>
                        </a:rPr>
                        <a:t>V</a:t>
                      </a:r>
                      <a:r>
                        <a:rPr kumimoji="0" lang="en-US" sz="1800" b="1" i="0" u="none" strike="noStrike" cap="none" normalizeH="0" baseline="-25000">
                          <a:ln>
                            <a:noFill/>
                          </a:ln>
                          <a:solidFill>
                            <a:schemeClr val="tx1"/>
                          </a:solidFill>
                          <a:effectLst>
                            <a:outerShdw blurRad="38100" dist="38100" dir="2700000" algn="tl">
                              <a:srgbClr val="FFFFFF"/>
                            </a:outerShdw>
                          </a:effectLst>
                          <a:latin typeface="Arial" charset="0"/>
                          <a:ea typeface="ＭＳ Ｐゴシック" pitchFamily="1" charset="-128"/>
                        </a:rPr>
                        <a:t>DC</a:t>
                      </a:r>
                      <a:r>
                        <a:rPr kumimoji="0" lang="en-US" sz="1800" b="0" i="0" u="none" strike="noStrike" cap="none" normalizeH="0" baseline="0">
                          <a:ln>
                            <a:noFill/>
                          </a:ln>
                          <a:solidFill>
                            <a:schemeClr val="tx1"/>
                          </a:solidFill>
                          <a:effectLst/>
                          <a:latin typeface="Arial" charset="0"/>
                          <a:ea typeface="ＭＳ Ｐゴシック" pitchFamily="1" charset="-128"/>
                        </a:rPr>
                        <a:t> = 0.318</a:t>
                      </a:r>
                      <a:r>
                        <a:rPr kumimoji="0" lang="en-US" sz="1800" b="0" i="1" u="none" strike="noStrike" cap="none" normalizeH="0" baseline="0">
                          <a:ln>
                            <a:noFill/>
                          </a:ln>
                          <a:solidFill>
                            <a:schemeClr val="tx1"/>
                          </a:solidFill>
                          <a:effectLst/>
                          <a:latin typeface="Arial" charset="0"/>
                          <a:ea typeface="ＭＳ Ｐゴシック" pitchFamily="1" charset="-128"/>
                        </a:rPr>
                        <a:t>V</a:t>
                      </a:r>
                      <a:r>
                        <a:rPr kumimoji="0" lang="en-US" sz="1800" b="0" i="1" u="none" strike="noStrike" cap="none" normalizeH="0" baseline="-25000">
                          <a:ln>
                            <a:noFill/>
                          </a:ln>
                          <a:solidFill>
                            <a:schemeClr val="tx1"/>
                          </a:solidFill>
                          <a:effectLst>
                            <a:outerShdw blurRad="38100" dist="38100" dir="2700000" algn="tl">
                              <a:srgbClr val="FFFFFF"/>
                            </a:outerShdw>
                          </a:effectLst>
                          <a:latin typeface="Arial" charset="0"/>
                          <a:ea typeface="ＭＳ Ｐゴシック" pitchFamily="1" charset="-128"/>
                        </a:rPr>
                        <a:t>m</a:t>
                      </a:r>
                      <a:r>
                        <a:rPr kumimoji="0" lang="en-US" sz="1800" b="0" i="0" u="none" strike="noStrike" cap="none" normalizeH="0" baseline="0">
                          <a:ln>
                            <a:noFill/>
                          </a:ln>
                          <a:solidFill>
                            <a:schemeClr val="tx1"/>
                          </a:solidFill>
                          <a:effectLst/>
                          <a:latin typeface="Arial" charset="0"/>
                          <a:ea typeface="ＭＳ Ｐゴシック" pitchFamily="1" charset="-128"/>
                        </a:rPr>
                        <a:t> – 0.7</a:t>
                      </a:r>
                    </a:p>
                  </a:txBody>
                  <a:tcPr marT="45697" marB="456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CAEE"/>
                    </a:solidFill>
                  </a:tcPr>
                </a:tc>
                <a:extLst>
                  <a:ext uri="{0D108BD9-81ED-4DB2-BD59-A6C34878D82A}">
                    <a16:rowId xmlns:a16="http://schemas.microsoft.com/office/drawing/2014/main" val="10001"/>
                  </a:ext>
                </a:extLst>
              </a:tr>
              <a:tr h="6856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800" b="1" i="0" u="none" strike="noStrike" cap="none" normalizeH="0" baseline="0" dirty="0">
                          <a:ln>
                            <a:noFill/>
                          </a:ln>
                          <a:solidFill>
                            <a:schemeClr val="accent2"/>
                          </a:solidFill>
                          <a:effectLst/>
                          <a:latin typeface="Times New Roman" pitchFamily="18" charset="0"/>
                          <a:ea typeface="ＭＳ Ｐゴシック" pitchFamily="1" charset="-128"/>
                        </a:rPr>
                        <a:t>Bridge Rectifier</a:t>
                      </a:r>
                    </a:p>
                  </a:txBody>
                  <a:tcPr marT="45697" marB="456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CAEE"/>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800" b="1" i="1" u="none" strike="noStrike" cap="none" normalizeH="0" baseline="0" dirty="0" err="1">
                          <a:ln>
                            <a:noFill/>
                          </a:ln>
                          <a:solidFill>
                            <a:schemeClr val="tx1"/>
                          </a:solidFill>
                          <a:effectLst/>
                          <a:latin typeface="Arial" charset="0"/>
                          <a:ea typeface="ＭＳ Ｐゴシック" pitchFamily="1" charset="-128"/>
                        </a:rPr>
                        <a:t>V</a:t>
                      </a:r>
                      <a:r>
                        <a:rPr kumimoji="0" lang="en-US" sz="1800" b="1" i="0" u="none" strike="noStrike" cap="none" normalizeH="0" baseline="-25000" dirty="0" err="1">
                          <a:ln>
                            <a:noFill/>
                          </a:ln>
                          <a:solidFill>
                            <a:schemeClr val="tx1"/>
                          </a:solidFill>
                          <a:effectLst>
                            <a:outerShdw blurRad="38100" dist="38100" dir="2700000" algn="tl">
                              <a:srgbClr val="FFFFFF"/>
                            </a:outerShdw>
                          </a:effectLst>
                          <a:latin typeface="Arial" charset="0"/>
                          <a:ea typeface="ＭＳ Ｐゴシック" pitchFamily="1" charset="-128"/>
                        </a:rPr>
                        <a:t>DC</a:t>
                      </a:r>
                      <a:r>
                        <a:rPr kumimoji="0" lang="en-US" sz="1800" b="0" i="0" u="none" strike="noStrike" cap="none" normalizeH="0" baseline="0" dirty="0">
                          <a:ln>
                            <a:noFill/>
                          </a:ln>
                          <a:solidFill>
                            <a:schemeClr val="tx1"/>
                          </a:solidFill>
                          <a:effectLst/>
                          <a:latin typeface="Arial" charset="0"/>
                          <a:ea typeface="ＭＳ Ｐゴシック" pitchFamily="1" charset="-128"/>
                        </a:rPr>
                        <a:t> = 0.636</a:t>
                      </a:r>
                      <a:r>
                        <a:rPr kumimoji="0" lang="en-US" sz="1800" b="0" i="1" u="none" strike="noStrike" cap="none" normalizeH="0" baseline="0" dirty="0">
                          <a:ln>
                            <a:noFill/>
                          </a:ln>
                          <a:solidFill>
                            <a:schemeClr val="tx1"/>
                          </a:solidFill>
                          <a:effectLst/>
                          <a:latin typeface="Arial" charset="0"/>
                          <a:ea typeface="ＭＳ Ｐゴシック" pitchFamily="1" charset="-128"/>
                        </a:rPr>
                        <a:t>V</a:t>
                      </a:r>
                      <a:r>
                        <a:rPr kumimoji="0" lang="en-US" sz="1800" b="0" i="1" u="none" strike="noStrike" cap="none" normalizeH="0" baseline="-25000" dirty="0">
                          <a:ln>
                            <a:noFill/>
                          </a:ln>
                          <a:solidFill>
                            <a:schemeClr val="tx1"/>
                          </a:solidFill>
                          <a:effectLst/>
                          <a:latin typeface="Arial" charset="0"/>
                          <a:ea typeface="ＭＳ Ｐゴシック" pitchFamily="1" charset="-128"/>
                        </a:rPr>
                        <a:t>m</a:t>
                      </a:r>
                    </a:p>
                  </a:txBody>
                  <a:tcPr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CAEE"/>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800" b="1" i="1" u="none" strike="noStrike" cap="none" normalizeH="0" baseline="0">
                          <a:ln>
                            <a:noFill/>
                          </a:ln>
                          <a:solidFill>
                            <a:schemeClr val="tx1"/>
                          </a:solidFill>
                          <a:effectLst/>
                          <a:latin typeface="Arial" charset="0"/>
                          <a:ea typeface="ＭＳ Ｐゴシック" pitchFamily="1" charset="-128"/>
                        </a:rPr>
                        <a:t>V</a:t>
                      </a:r>
                      <a:r>
                        <a:rPr kumimoji="0" lang="en-US" sz="1800" b="1" i="0" u="none" strike="noStrike" cap="none" normalizeH="0" baseline="-25000">
                          <a:ln>
                            <a:noFill/>
                          </a:ln>
                          <a:solidFill>
                            <a:schemeClr val="tx1"/>
                          </a:solidFill>
                          <a:effectLst>
                            <a:outerShdw blurRad="38100" dist="38100" dir="2700000" algn="tl">
                              <a:srgbClr val="FFFFFF"/>
                            </a:outerShdw>
                          </a:effectLst>
                          <a:latin typeface="Arial" charset="0"/>
                          <a:ea typeface="ＭＳ Ｐゴシック" pitchFamily="1" charset="-128"/>
                        </a:rPr>
                        <a:t>DC</a:t>
                      </a:r>
                      <a:r>
                        <a:rPr kumimoji="0" lang="en-US" sz="1800" b="0" i="0" u="none" strike="noStrike" cap="none" normalizeH="0" baseline="0">
                          <a:ln>
                            <a:noFill/>
                          </a:ln>
                          <a:solidFill>
                            <a:schemeClr val="tx1"/>
                          </a:solidFill>
                          <a:effectLst/>
                          <a:latin typeface="Arial" charset="0"/>
                          <a:ea typeface="ＭＳ Ｐゴシック" pitchFamily="1" charset="-128"/>
                        </a:rPr>
                        <a:t> = 0.636</a:t>
                      </a:r>
                      <a:r>
                        <a:rPr kumimoji="0" lang="en-US" sz="1800" b="0" i="1" u="none" strike="noStrike" cap="none" normalizeH="0" baseline="0">
                          <a:ln>
                            <a:noFill/>
                          </a:ln>
                          <a:solidFill>
                            <a:schemeClr val="tx1"/>
                          </a:solidFill>
                          <a:effectLst/>
                          <a:latin typeface="Arial" charset="0"/>
                          <a:ea typeface="ＭＳ Ｐゴシック" pitchFamily="1" charset="-128"/>
                        </a:rPr>
                        <a:t>V</a:t>
                      </a:r>
                      <a:r>
                        <a:rPr kumimoji="0" lang="en-US" sz="1800" b="0" i="1" u="none" strike="noStrike" cap="none" normalizeH="0" baseline="-25000">
                          <a:ln>
                            <a:noFill/>
                          </a:ln>
                          <a:solidFill>
                            <a:schemeClr val="tx1"/>
                          </a:solidFill>
                          <a:effectLst/>
                          <a:latin typeface="Arial" charset="0"/>
                          <a:ea typeface="ＭＳ Ｐゴシック" pitchFamily="1" charset="-128"/>
                        </a:rPr>
                        <a:t>m</a:t>
                      </a:r>
                      <a:r>
                        <a:rPr kumimoji="0" lang="en-US" sz="1800" b="0" i="0" u="none" strike="noStrike" cap="none" normalizeH="0" baseline="0">
                          <a:ln>
                            <a:noFill/>
                          </a:ln>
                          <a:solidFill>
                            <a:schemeClr val="tx1"/>
                          </a:solidFill>
                          <a:effectLst/>
                          <a:latin typeface="Arial" charset="0"/>
                          <a:ea typeface="ＭＳ Ｐゴシック" pitchFamily="1" charset="-128"/>
                        </a:rPr>
                        <a:t> – 2(0.7 V)</a:t>
                      </a:r>
                    </a:p>
                  </a:txBody>
                  <a:tcPr marT="45697" marB="456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CAEE"/>
                    </a:solidFill>
                  </a:tcPr>
                </a:tc>
                <a:extLst>
                  <a:ext uri="{0D108BD9-81ED-4DB2-BD59-A6C34878D82A}">
                    <a16:rowId xmlns:a16="http://schemas.microsoft.com/office/drawing/2014/main" val="10002"/>
                  </a:ext>
                </a:extLst>
              </a:tr>
              <a:tr h="8379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800" b="1" i="0" u="none" strike="noStrike" cap="none" normalizeH="0" baseline="0">
                          <a:ln>
                            <a:noFill/>
                          </a:ln>
                          <a:solidFill>
                            <a:schemeClr val="accent2"/>
                          </a:solidFill>
                          <a:effectLst/>
                          <a:latin typeface="Times New Roman" pitchFamily="18" charset="0"/>
                          <a:ea typeface="ＭＳ Ｐゴシック" pitchFamily="1" charset="-128"/>
                        </a:rPr>
                        <a:t>Center-Tapped Transformer Rectifier</a:t>
                      </a:r>
                    </a:p>
                  </a:txBody>
                  <a:tcPr marT="45697" marB="456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ACAEE"/>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800" b="1" i="0" u="none" strike="noStrike" cap="none" normalizeH="0" baseline="0">
                          <a:ln>
                            <a:noFill/>
                          </a:ln>
                          <a:solidFill>
                            <a:schemeClr val="tx1"/>
                          </a:solidFill>
                          <a:effectLst/>
                          <a:latin typeface="Arial" charset="0"/>
                          <a:ea typeface="ＭＳ Ｐゴシック" pitchFamily="1" charset="-128"/>
                        </a:rPr>
                        <a:t>V</a:t>
                      </a:r>
                      <a:r>
                        <a:rPr kumimoji="0" lang="en-US" sz="1800" b="1" i="0" u="none" strike="noStrike" cap="none" normalizeH="0" baseline="-25000">
                          <a:ln>
                            <a:noFill/>
                          </a:ln>
                          <a:solidFill>
                            <a:schemeClr val="tx1"/>
                          </a:solidFill>
                          <a:effectLst>
                            <a:outerShdw blurRad="38100" dist="38100" dir="2700000" algn="tl">
                              <a:srgbClr val="FFFFFF"/>
                            </a:outerShdw>
                          </a:effectLst>
                          <a:latin typeface="Arial" charset="0"/>
                          <a:ea typeface="ＭＳ Ｐゴシック" pitchFamily="1" charset="-128"/>
                        </a:rPr>
                        <a:t>DC</a:t>
                      </a:r>
                      <a:r>
                        <a:rPr kumimoji="0" lang="en-US" sz="1800" b="0" i="0" u="none" strike="noStrike" cap="none" normalizeH="0" baseline="0">
                          <a:ln>
                            <a:noFill/>
                          </a:ln>
                          <a:solidFill>
                            <a:schemeClr val="tx1"/>
                          </a:solidFill>
                          <a:effectLst/>
                          <a:latin typeface="Arial" charset="0"/>
                          <a:ea typeface="ＭＳ Ｐゴシック" pitchFamily="1" charset="-128"/>
                        </a:rPr>
                        <a:t> = 0.636</a:t>
                      </a:r>
                      <a:r>
                        <a:rPr kumimoji="0" lang="en-US" sz="1800" b="0" i="1" u="none" strike="noStrike" cap="none" normalizeH="0" baseline="0">
                          <a:ln>
                            <a:noFill/>
                          </a:ln>
                          <a:solidFill>
                            <a:schemeClr val="tx1"/>
                          </a:solidFill>
                          <a:effectLst/>
                          <a:latin typeface="Arial" charset="0"/>
                          <a:ea typeface="ＭＳ Ｐゴシック" pitchFamily="1" charset="-128"/>
                        </a:rPr>
                        <a:t>V</a:t>
                      </a:r>
                      <a:r>
                        <a:rPr kumimoji="0" lang="en-US" sz="1800" b="0" i="1" u="none" strike="noStrike" cap="none" normalizeH="0" baseline="-25000">
                          <a:ln>
                            <a:noFill/>
                          </a:ln>
                          <a:solidFill>
                            <a:schemeClr val="tx1"/>
                          </a:solidFill>
                          <a:effectLst/>
                          <a:latin typeface="Arial" charset="0"/>
                          <a:ea typeface="ＭＳ Ｐゴシック" pitchFamily="1" charset="-128"/>
                        </a:rPr>
                        <a:t>m</a:t>
                      </a:r>
                    </a:p>
                  </a:txBody>
                  <a:tcPr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ACAEE"/>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800" b="1" i="1" u="none" strike="noStrike" cap="none" normalizeH="0" baseline="0" dirty="0">
                          <a:ln>
                            <a:noFill/>
                          </a:ln>
                          <a:solidFill>
                            <a:schemeClr val="tx1"/>
                          </a:solidFill>
                          <a:effectLst/>
                          <a:latin typeface="Arial" charset="0"/>
                          <a:ea typeface="ＭＳ Ｐゴシック" pitchFamily="1" charset="-128"/>
                        </a:rPr>
                        <a:t>V</a:t>
                      </a:r>
                      <a:r>
                        <a:rPr kumimoji="0" lang="en-US" sz="1800" b="1" i="0" u="none" strike="noStrike" cap="none" normalizeH="0" baseline="-25000" dirty="0">
                          <a:ln>
                            <a:noFill/>
                          </a:ln>
                          <a:solidFill>
                            <a:schemeClr val="tx1"/>
                          </a:solidFill>
                          <a:effectLst>
                            <a:outerShdw blurRad="38100" dist="38100" dir="2700000" algn="tl">
                              <a:srgbClr val="FFFFFF"/>
                            </a:outerShdw>
                          </a:effectLst>
                          <a:latin typeface="Arial" charset="0"/>
                          <a:ea typeface="ＭＳ Ｐゴシック" pitchFamily="1" charset="-128"/>
                        </a:rPr>
                        <a:t>DC</a:t>
                      </a:r>
                      <a:r>
                        <a:rPr kumimoji="0" lang="en-US" sz="1800" b="0" i="0" u="none" strike="noStrike" cap="none" normalizeH="0" baseline="0" dirty="0">
                          <a:ln>
                            <a:noFill/>
                          </a:ln>
                          <a:solidFill>
                            <a:schemeClr val="tx1"/>
                          </a:solidFill>
                          <a:effectLst/>
                          <a:latin typeface="Arial" charset="0"/>
                          <a:ea typeface="ＭＳ Ｐゴシック" pitchFamily="1" charset="-128"/>
                        </a:rPr>
                        <a:t> = 0.636</a:t>
                      </a:r>
                      <a:r>
                        <a:rPr kumimoji="0" lang="en-US" sz="1800" b="0" i="1" u="none" strike="noStrike" cap="none" normalizeH="0" baseline="0" dirty="0">
                          <a:ln>
                            <a:noFill/>
                          </a:ln>
                          <a:solidFill>
                            <a:schemeClr val="tx1"/>
                          </a:solidFill>
                          <a:effectLst/>
                          <a:latin typeface="Arial" charset="0"/>
                          <a:ea typeface="ＭＳ Ｐゴシック" pitchFamily="1" charset="-128"/>
                        </a:rPr>
                        <a:t>V</a:t>
                      </a:r>
                      <a:r>
                        <a:rPr kumimoji="0" lang="en-US" sz="1800" b="0" i="1" u="none" strike="noStrike" cap="none" normalizeH="0" baseline="-25000" dirty="0">
                          <a:ln>
                            <a:noFill/>
                          </a:ln>
                          <a:solidFill>
                            <a:schemeClr val="tx1"/>
                          </a:solidFill>
                          <a:effectLst/>
                          <a:latin typeface="Arial" charset="0"/>
                          <a:ea typeface="ＭＳ Ｐゴシック" pitchFamily="1" charset="-128"/>
                        </a:rPr>
                        <a:t>m</a:t>
                      </a:r>
                      <a:r>
                        <a:rPr kumimoji="0" lang="en-US" sz="1800" b="0" i="0" u="none" strike="noStrike" cap="none" normalizeH="0" baseline="0" dirty="0">
                          <a:ln>
                            <a:noFill/>
                          </a:ln>
                          <a:solidFill>
                            <a:schemeClr val="tx1"/>
                          </a:solidFill>
                          <a:effectLst/>
                          <a:latin typeface="Arial" charset="0"/>
                          <a:ea typeface="ＭＳ Ｐゴシック" pitchFamily="1" charset="-128"/>
                        </a:rPr>
                        <a:t> – 0.7 V</a:t>
                      </a:r>
                    </a:p>
                  </a:txBody>
                  <a:tcPr marT="45697" marB="456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ACAEE"/>
                    </a:solidFill>
                  </a:tcPr>
                </a:tc>
                <a:extLst>
                  <a:ext uri="{0D108BD9-81ED-4DB2-BD59-A6C34878D82A}">
                    <a16:rowId xmlns:a16="http://schemas.microsoft.com/office/drawing/2014/main" val="10003"/>
                  </a:ext>
                </a:extLst>
              </a:tr>
            </a:tbl>
          </a:graphicData>
        </a:graphic>
      </p:graphicFrame>
      <p:sp>
        <p:nvSpPr>
          <p:cNvPr id="98330" name="Rectangle 1">
            <a:extLst>
              <a:ext uri="{FF2B5EF4-FFF2-40B4-BE49-F238E27FC236}">
                <a16:creationId xmlns:a16="http://schemas.microsoft.com/office/drawing/2014/main" id="{898089D4-3317-46E3-AB5B-EFD833884E60}"/>
              </a:ext>
            </a:extLst>
          </p:cNvPr>
          <p:cNvSpPr>
            <a:spLocks noChangeArrowheads="1"/>
          </p:cNvSpPr>
          <p:nvPr/>
        </p:nvSpPr>
        <p:spPr bwMode="auto">
          <a:xfrm>
            <a:off x="2209800" y="1447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solidFill>
                  <a:schemeClr val="accent2"/>
                </a:solidFill>
                <a:latin typeface="Arial" panose="020B0604020202020204" pitchFamily="34" charset="0"/>
                <a:cs typeface="Arial" panose="020B0604020202020204" pitchFamily="34" charset="0"/>
              </a:rPr>
              <a:t>In the center tapped transformer rectifier circuit, the peak AC voltage is the transformer secondary voltage to the tap.</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p:cNvSpPr txBox="1">
            <a:spLocks/>
          </p:cNvSpPr>
          <p:nvPr/>
        </p:nvSpPr>
        <p:spPr>
          <a:xfrm>
            <a:off x="2031622" y="1824293"/>
            <a:ext cx="7952810" cy="11881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en-US" sz="1800" b="1" u="sng" dirty="0">
                <a:hlinkClick r:id="rId2"/>
              </a:rPr>
              <a:t>Animation | How a P N </a:t>
            </a:r>
            <a:r>
              <a:rPr lang="en-US" sz="1800" b="1" dirty="0">
                <a:hlinkClick r:id="rId2"/>
              </a:rPr>
              <a:t>junction</a:t>
            </a:r>
            <a:r>
              <a:rPr lang="en-US" sz="1800" b="1" u="sng" dirty="0">
                <a:hlinkClick r:id="rId2"/>
              </a:rPr>
              <a:t> semiconductor works | forward reverse bias |  </a:t>
            </a:r>
          </a:p>
          <a:p>
            <a:pPr algn="l"/>
            <a:r>
              <a:rPr lang="en-US" sz="1800" b="1" u="sng" dirty="0">
                <a:hlinkClick r:id="rId2"/>
              </a:rPr>
              <a:t>    diffusion drift current (6:36 min)</a:t>
            </a:r>
            <a:endParaRPr lang="en-US" sz="1800" b="1" u="sng" dirty="0"/>
          </a:p>
          <a:p>
            <a:pPr algn="l"/>
            <a:r>
              <a:rPr lang="pt-BR" sz="1800" b="1" dirty="0">
                <a:solidFill>
                  <a:srgbClr val="FF0000"/>
                </a:solidFill>
              </a:rPr>
              <a:t>    https://www.youtube.com/watch?v=OyC02DWq3mI</a:t>
            </a:r>
          </a:p>
        </p:txBody>
      </p:sp>
      <p:sp>
        <p:nvSpPr>
          <p:cNvPr id="24" name="Rectangle 23"/>
          <p:cNvSpPr/>
          <p:nvPr/>
        </p:nvSpPr>
        <p:spPr>
          <a:xfrm>
            <a:off x="2059333" y="1897416"/>
            <a:ext cx="134793"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0" name="Subtitle 2"/>
          <p:cNvSpPr txBox="1">
            <a:spLocks/>
          </p:cNvSpPr>
          <p:nvPr/>
        </p:nvSpPr>
        <p:spPr>
          <a:xfrm>
            <a:off x="2063552" y="3012426"/>
            <a:ext cx="6572570" cy="7766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en-US" sz="1800" b="1" dirty="0">
                <a:hlinkClick r:id="rId3"/>
              </a:rPr>
              <a:t>The PN Junction. How Diodes Work? (10:36 min)</a:t>
            </a:r>
            <a:endParaRPr lang="en-US" sz="1800" b="1" dirty="0"/>
          </a:p>
          <a:p>
            <a:pPr algn="l"/>
            <a:r>
              <a:rPr lang="pt-BR" sz="1800" b="1" dirty="0">
                <a:solidFill>
                  <a:srgbClr val="FF0000"/>
                </a:solidFill>
              </a:rPr>
              <a:t>    https://www.youtube.com/watch?v=JBtEckh3L9Q</a:t>
            </a:r>
          </a:p>
        </p:txBody>
      </p:sp>
      <p:sp>
        <p:nvSpPr>
          <p:cNvPr id="31" name="Rectangle 30"/>
          <p:cNvSpPr/>
          <p:nvPr/>
        </p:nvSpPr>
        <p:spPr>
          <a:xfrm>
            <a:off x="2063553" y="3085548"/>
            <a:ext cx="111399"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2" name="Subtitle 2"/>
          <p:cNvSpPr txBox="1">
            <a:spLocks/>
          </p:cNvSpPr>
          <p:nvPr/>
        </p:nvSpPr>
        <p:spPr>
          <a:xfrm>
            <a:off x="2063552" y="3804514"/>
            <a:ext cx="6572570" cy="7766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en-US" sz="1800" b="1" dirty="0">
                <a:hlinkClick r:id="rId4"/>
              </a:rPr>
              <a:t>Formation and Properties of Junction Diode (2:44 min)</a:t>
            </a:r>
            <a:endParaRPr lang="en-US" sz="1800" b="1" dirty="0"/>
          </a:p>
          <a:p>
            <a:pPr algn="l"/>
            <a:r>
              <a:rPr lang="pt-BR" sz="1800" b="1" dirty="0">
                <a:solidFill>
                  <a:srgbClr val="FF0000"/>
                </a:solidFill>
              </a:rPr>
              <a:t>    https://www.youtube.com/watch?v=4SlfaocMfdA</a:t>
            </a:r>
          </a:p>
        </p:txBody>
      </p:sp>
      <p:sp>
        <p:nvSpPr>
          <p:cNvPr id="33" name="Rectangle 32"/>
          <p:cNvSpPr/>
          <p:nvPr/>
        </p:nvSpPr>
        <p:spPr>
          <a:xfrm>
            <a:off x="2063553" y="3877636"/>
            <a:ext cx="111399"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4" name="Title 1"/>
          <p:cNvSpPr txBox="1">
            <a:spLocks/>
          </p:cNvSpPr>
          <p:nvPr/>
        </p:nvSpPr>
        <p:spPr>
          <a:xfrm>
            <a:off x="5356332" y="1016390"/>
            <a:ext cx="2827900" cy="468395"/>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t>Videos - pn junctions</a:t>
            </a:r>
          </a:p>
        </p:txBody>
      </p:sp>
      <p:sp>
        <p:nvSpPr>
          <p:cNvPr id="35" name="Subtitle 2"/>
          <p:cNvSpPr txBox="1">
            <a:spLocks/>
          </p:cNvSpPr>
          <p:nvPr/>
        </p:nvSpPr>
        <p:spPr>
          <a:xfrm>
            <a:off x="2063552" y="4581129"/>
            <a:ext cx="6572570" cy="7766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pt-BR" sz="1800" b="1" dirty="0">
                <a:hlinkClick r:id="rId5"/>
              </a:rPr>
              <a:t>p-n-Juction-And-Diodes </a:t>
            </a:r>
            <a:r>
              <a:rPr lang="en-US" sz="1800" b="1" dirty="0">
                <a:hlinkClick r:id="rId5"/>
              </a:rPr>
              <a:t>(4:07min) </a:t>
            </a:r>
            <a:endParaRPr lang="en-US" sz="1800" b="1" dirty="0"/>
          </a:p>
          <a:p>
            <a:pPr algn="l"/>
            <a:r>
              <a:rPr lang="en-US" sz="1800" b="1" dirty="0">
                <a:solidFill>
                  <a:srgbClr val="FF0000"/>
                </a:solidFill>
              </a:rPr>
              <a:t>    </a:t>
            </a:r>
            <a:r>
              <a:rPr lang="pt-BR" sz="1800" b="1" dirty="0">
                <a:solidFill>
                  <a:srgbClr val="FF0000"/>
                </a:solidFill>
              </a:rPr>
              <a:t>https://www.youtube.com/watch?v=W6QUEq0nUH8</a:t>
            </a:r>
          </a:p>
        </p:txBody>
      </p:sp>
      <p:sp>
        <p:nvSpPr>
          <p:cNvPr id="36" name="Rectangle 35"/>
          <p:cNvSpPr/>
          <p:nvPr/>
        </p:nvSpPr>
        <p:spPr>
          <a:xfrm>
            <a:off x="2063553" y="4654251"/>
            <a:ext cx="111399"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5" name="Title 1"/>
          <p:cNvSpPr txBox="1">
            <a:spLocks/>
          </p:cNvSpPr>
          <p:nvPr/>
        </p:nvSpPr>
        <p:spPr>
          <a:xfrm>
            <a:off x="3628140" y="1016389"/>
            <a:ext cx="1656184" cy="468395"/>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t>Links Úteis</a:t>
            </a:r>
          </a:p>
        </p:txBody>
      </p:sp>
    </p:spTree>
    <p:extLst>
      <p:ext uri="{BB962C8B-B14F-4D97-AF65-F5344CB8AC3E}">
        <p14:creationId xmlns:p14="http://schemas.microsoft.com/office/powerpoint/2010/main" val="24457648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5572356" y="1016390"/>
            <a:ext cx="2827900" cy="468395"/>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t>Videos - pn junctions</a:t>
            </a:r>
          </a:p>
        </p:txBody>
      </p:sp>
      <p:sp>
        <p:nvSpPr>
          <p:cNvPr id="16" name="Subtitle 2"/>
          <p:cNvSpPr txBox="1">
            <a:spLocks/>
          </p:cNvSpPr>
          <p:nvPr/>
        </p:nvSpPr>
        <p:spPr>
          <a:xfrm>
            <a:off x="2031622" y="1772817"/>
            <a:ext cx="5792570" cy="81261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pt-BR" sz="1800" b="1" dirty="0">
                <a:hlinkClick r:id="rId2"/>
              </a:rPr>
              <a:t>Zener Diode Fully Explained (11:29 min)     </a:t>
            </a:r>
            <a:endParaRPr lang="pt-BR" sz="1800" b="1" dirty="0"/>
          </a:p>
          <a:p>
            <a:pPr algn="l"/>
            <a:r>
              <a:rPr lang="pt-BR" sz="1800" b="1" dirty="0">
                <a:solidFill>
                  <a:srgbClr val="FF0000"/>
                </a:solidFill>
              </a:rPr>
              <a:t>    https://www.youtube.com/watch?v=d4zO39K_ce8</a:t>
            </a:r>
          </a:p>
        </p:txBody>
      </p:sp>
      <p:sp>
        <p:nvSpPr>
          <p:cNvPr id="17" name="Rectangle 16"/>
          <p:cNvSpPr/>
          <p:nvPr/>
        </p:nvSpPr>
        <p:spPr>
          <a:xfrm>
            <a:off x="2059333" y="1845939"/>
            <a:ext cx="134793"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9" name="Subtitle 2"/>
          <p:cNvSpPr txBox="1">
            <a:spLocks/>
          </p:cNvSpPr>
          <p:nvPr/>
        </p:nvSpPr>
        <p:spPr>
          <a:xfrm>
            <a:off x="2031622" y="2544366"/>
            <a:ext cx="7880802" cy="10286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en-US" sz="1800" b="1" dirty="0">
                <a:hlinkClick r:id="rId3"/>
              </a:rPr>
              <a:t>How Does a Diode Work? Intro to Semiconductors (p-n Junctions in the Hood)</a:t>
            </a:r>
          </a:p>
          <a:p>
            <a:pPr algn="l"/>
            <a:r>
              <a:rPr lang="en-US" sz="1800" b="1" dirty="0">
                <a:hlinkClick r:id="rId3"/>
              </a:rPr>
              <a:t>    (23:32min)</a:t>
            </a:r>
            <a:endParaRPr lang="pt-BR" sz="1800" b="1" dirty="0"/>
          </a:p>
          <a:p>
            <a:pPr algn="l"/>
            <a:r>
              <a:rPr lang="pt-BR" sz="1800" b="1" dirty="0">
                <a:solidFill>
                  <a:srgbClr val="FF0000"/>
                </a:solidFill>
              </a:rPr>
              <a:t>    https://www.youtube.com/watch?v=b3xys6rYM_Q</a:t>
            </a:r>
          </a:p>
        </p:txBody>
      </p:sp>
      <p:sp>
        <p:nvSpPr>
          <p:cNvPr id="20" name="Rectangle 19"/>
          <p:cNvSpPr/>
          <p:nvPr/>
        </p:nvSpPr>
        <p:spPr>
          <a:xfrm>
            <a:off x="2059333" y="2617496"/>
            <a:ext cx="134793"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7" name="Subtitle 2"/>
          <p:cNvSpPr txBox="1">
            <a:spLocks/>
          </p:cNvSpPr>
          <p:nvPr/>
        </p:nvSpPr>
        <p:spPr>
          <a:xfrm>
            <a:off x="2063552" y="3645025"/>
            <a:ext cx="554461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pt-BR" sz="1800" b="1" dirty="0">
                <a:hlinkClick r:id="rId4"/>
              </a:rPr>
              <a:t>P-N junction solar cells (2&gt;32min)</a:t>
            </a:r>
            <a:endParaRPr lang="pt-BR" sz="1800" b="1" dirty="0"/>
          </a:p>
          <a:p>
            <a:pPr algn="l"/>
            <a:r>
              <a:rPr lang="pt-BR" sz="1800" b="1" dirty="0">
                <a:solidFill>
                  <a:srgbClr val="FF0000"/>
                </a:solidFill>
              </a:rPr>
              <a:t>    https://www.youtube.com/watch?v=2AX0qvnjSnM</a:t>
            </a:r>
          </a:p>
        </p:txBody>
      </p:sp>
      <p:sp>
        <p:nvSpPr>
          <p:cNvPr id="28" name="Rectangle 27"/>
          <p:cNvSpPr/>
          <p:nvPr/>
        </p:nvSpPr>
        <p:spPr>
          <a:xfrm>
            <a:off x="2091263" y="3718147"/>
            <a:ext cx="134793"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9" name="Subtitle 2"/>
          <p:cNvSpPr txBox="1">
            <a:spLocks/>
          </p:cNvSpPr>
          <p:nvPr/>
        </p:nvSpPr>
        <p:spPr>
          <a:xfrm>
            <a:off x="2063552" y="4437112"/>
            <a:ext cx="554461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pt-BR" sz="1800" b="1" dirty="0">
                <a:hlinkClick r:id="rId5"/>
              </a:rPr>
              <a:t>Light Emitting Diode (LED)  (7:53min)</a:t>
            </a:r>
            <a:r>
              <a:rPr lang="pt-BR" sz="1800" b="1" dirty="0">
                <a:solidFill>
                  <a:srgbClr val="FF0000"/>
                </a:solidFill>
                <a:hlinkClick r:id="rId5"/>
              </a:rPr>
              <a:t> </a:t>
            </a:r>
            <a:endParaRPr lang="pt-BR" sz="1800" b="1" dirty="0">
              <a:solidFill>
                <a:srgbClr val="FF0000"/>
              </a:solidFill>
            </a:endParaRPr>
          </a:p>
          <a:p>
            <a:pPr algn="l"/>
            <a:r>
              <a:rPr lang="pt-BR" sz="1800" b="1" dirty="0">
                <a:solidFill>
                  <a:srgbClr val="FF0000"/>
                </a:solidFill>
              </a:rPr>
              <a:t>    https://www.youtube.com/watch?v=GodkGafZsh4</a:t>
            </a:r>
          </a:p>
        </p:txBody>
      </p:sp>
      <p:sp>
        <p:nvSpPr>
          <p:cNvPr id="41" name="Rectangle 40"/>
          <p:cNvSpPr/>
          <p:nvPr/>
        </p:nvSpPr>
        <p:spPr>
          <a:xfrm>
            <a:off x="2091263" y="4510234"/>
            <a:ext cx="134793"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8" name="Title 1"/>
          <p:cNvSpPr txBox="1">
            <a:spLocks/>
          </p:cNvSpPr>
          <p:nvPr/>
        </p:nvSpPr>
        <p:spPr>
          <a:xfrm>
            <a:off x="3628140" y="1016389"/>
            <a:ext cx="1656184" cy="468395"/>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t>Links Úteis</a:t>
            </a:r>
          </a:p>
        </p:txBody>
      </p:sp>
    </p:spTree>
    <p:extLst>
      <p:ext uri="{BB962C8B-B14F-4D97-AF65-F5344CB8AC3E}">
        <p14:creationId xmlns:p14="http://schemas.microsoft.com/office/powerpoint/2010/main" val="205624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938BE2-AE3A-4EFE-BAD1-25270E78502A}"/>
              </a:ext>
            </a:extLst>
          </p:cNvPr>
          <p:cNvSpPr/>
          <p:nvPr/>
        </p:nvSpPr>
        <p:spPr>
          <a:xfrm>
            <a:off x="1676400" y="381000"/>
            <a:ext cx="381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8675" name="TextBox 7">
            <a:extLst>
              <a:ext uri="{FF2B5EF4-FFF2-40B4-BE49-F238E27FC236}">
                <a16:creationId xmlns:a16="http://schemas.microsoft.com/office/drawing/2014/main" id="{716A4852-9673-4F3B-A227-73D2EBE8DA02}"/>
              </a:ext>
            </a:extLst>
          </p:cNvPr>
          <p:cNvSpPr txBox="1">
            <a:spLocks noChangeArrowheads="1"/>
          </p:cNvSpPr>
          <p:nvPr/>
        </p:nvSpPr>
        <p:spPr bwMode="auto">
          <a:xfrm>
            <a:off x="2362200" y="304801"/>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b="1">
                <a:solidFill>
                  <a:srgbClr val="FF0000"/>
                </a:solidFill>
                <a:latin typeface="Calibri" panose="020F0502020204030204" pitchFamily="34" charset="0"/>
              </a:rPr>
              <a:t>Semiconductors</a:t>
            </a:r>
            <a:r>
              <a:rPr lang="pt-BR" altLang="pt-BR" sz="1800">
                <a:latin typeface="Calibri" panose="020F0502020204030204" pitchFamily="34" charset="0"/>
              </a:rPr>
              <a:t> are a special class of elements having a conductivity between that a good conductor and that of na insulator.</a:t>
            </a:r>
          </a:p>
        </p:txBody>
      </p:sp>
      <p:sp>
        <p:nvSpPr>
          <p:cNvPr id="5" name="Rectangle 4">
            <a:extLst>
              <a:ext uri="{FF2B5EF4-FFF2-40B4-BE49-F238E27FC236}">
                <a16:creationId xmlns:a16="http://schemas.microsoft.com/office/drawing/2014/main" id="{9783CBD3-E559-4D30-8E69-86BD42F11BF9}"/>
              </a:ext>
            </a:extLst>
          </p:cNvPr>
          <p:cNvSpPr/>
          <p:nvPr/>
        </p:nvSpPr>
        <p:spPr>
          <a:xfrm>
            <a:off x="1676400" y="1219200"/>
            <a:ext cx="381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8677" name="TextBox 7">
            <a:extLst>
              <a:ext uri="{FF2B5EF4-FFF2-40B4-BE49-F238E27FC236}">
                <a16:creationId xmlns:a16="http://schemas.microsoft.com/office/drawing/2014/main" id="{7508CC92-CC89-44B5-BC2E-CAF0FAF79B50}"/>
              </a:ext>
            </a:extLst>
          </p:cNvPr>
          <p:cNvSpPr txBox="1">
            <a:spLocks noChangeArrowheads="1"/>
          </p:cNvSpPr>
          <p:nvPr/>
        </p:nvSpPr>
        <p:spPr bwMode="auto">
          <a:xfrm>
            <a:off x="2362200" y="1143000"/>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b="1">
                <a:solidFill>
                  <a:srgbClr val="FF0000"/>
                </a:solidFill>
                <a:latin typeface="Calibri" panose="020F0502020204030204" pitchFamily="34" charset="0"/>
              </a:rPr>
              <a:t>Single Crystal: </a:t>
            </a:r>
            <a:r>
              <a:rPr lang="pt-BR" altLang="pt-BR" sz="1800">
                <a:latin typeface="Calibri" panose="020F0502020204030204" pitchFamily="34" charset="0"/>
              </a:rPr>
              <a:t>they have a repetitive crystal structure.</a:t>
            </a:r>
          </a:p>
        </p:txBody>
      </p:sp>
      <p:sp>
        <p:nvSpPr>
          <p:cNvPr id="7" name="Rectangle 6">
            <a:extLst>
              <a:ext uri="{FF2B5EF4-FFF2-40B4-BE49-F238E27FC236}">
                <a16:creationId xmlns:a16="http://schemas.microsoft.com/office/drawing/2014/main" id="{B8780000-A785-4AF1-A008-73E442ED4D45}"/>
              </a:ext>
            </a:extLst>
          </p:cNvPr>
          <p:cNvSpPr/>
          <p:nvPr/>
        </p:nvSpPr>
        <p:spPr>
          <a:xfrm>
            <a:off x="1676400" y="1981200"/>
            <a:ext cx="381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8679" name="TextBox 7">
            <a:extLst>
              <a:ext uri="{FF2B5EF4-FFF2-40B4-BE49-F238E27FC236}">
                <a16:creationId xmlns:a16="http://schemas.microsoft.com/office/drawing/2014/main" id="{6CFF0EDC-D610-4C73-9446-FFF572924B1E}"/>
              </a:ext>
            </a:extLst>
          </p:cNvPr>
          <p:cNvSpPr txBox="1">
            <a:spLocks noChangeArrowheads="1"/>
          </p:cNvSpPr>
          <p:nvPr/>
        </p:nvSpPr>
        <p:spPr bwMode="auto">
          <a:xfrm>
            <a:off x="2362200" y="1905001"/>
            <a:ext cx="6286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b="1">
                <a:solidFill>
                  <a:srgbClr val="FF0000"/>
                </a:solidFill>
                <a:latin typeface="Calibri" panose="020F0502020204030204" pitchFamily="34" charset="0"/>
              </a:rPr>
              <a:t>Compound: </a:t>
            </a:r>
            <a:r>
              <a:rPr lang="pt-BR" altLang="pt-BR" sz="1800">
                <a:latin typeface="Calibri" panose="020F0502020204030204" pitchFamily="34" charset="0"/>
              </a:rPr>
              <a:t>they are constructed of two or more semiconductor </a:t>
            </a:r>
          </a:p>
          <a:p>
            <a:pPr algn="just" eaLnBrk="1" hangingPunct="1">
              <a:spcBef>
                <a:spcPct val="0"/>
              </a:spcBef>
              <a:buFontTx/>
              <a:buNone/>
            </a:pPr>
            <a:r>
              <a:rPr lang="pt-BR" altLang="pt-BR" sz="1800">
                <a:latin typeface="Calibri" panose="020F0502020204030204" pitchFamily="34" charset="0"/>
              </a:rPr>
              <a:t>material of different atomic structure </a:t>
            </a:r>
          </a:p>
        </p:txBody>
      </p:sp>
      <p:sp>
        <p:nvSpPr>
          <p:cNvPr id="2" name="TextBox 1">
            <a:extLst>
              <a:ext uri="{FF2B5EF4-FFF2-40B4-BE49-F238E27FC236}">
                <a16:creationId xmlns:a16="http://schemas.microsoft.com/office/drawing/2014/main" id="{C2580B22-2002-4B7D-AEFF-235C927EE305}"/>
              </a:ext>
            </a:extLst>
          </p:cNvPr>
          <p:cNvSpPr txBox="1"/>
          <p:nvPr/>
        </p:nvSpPr>
        <p:spPr>
          <a:xfrm>
            <a:off x="7620000" y="1143001"/>
            <a:ext cx="495300" cy="646113"/>
          </a:xfrm>
          <a:prstGeom prst="rect">
            <a:avLst/>
          </a:prstGeom>
          <a:solidFill>
            <a:schemeClr val="tx1"/>
          </a:solidFill>
        </p:spPr>
        <p:txBody>
          <a:bodyPr>
            <a:spAutoFit/>
          </a:bodyPr>
          <a:lstStyle/>
          <a:p>
            <a:pPr algn="ctr" eaLnBrk="1" hangingPunct="1">
              <a:defRPr/>
            </a:pPr>
            <a:r>
              <a:rPr lang="pt-BR" altLang="pt-BR" b="1" dirty="0">
                <a:solidFill>
                  <a:schemeClr val="bg1"/>
                </a:solidFill>
                <a:latin typeface="Calibri" pitchFamily="34" charset="0"/>
              </a:rPr>
              <a:t>Si</a:t>
            </a:r>
          </a:p>
          <a:p>
            <a:pPr algn="ctr" eaLnBrk="1" hangingPunct="1">
              <a:defRPr/>
            </a:pPr>
            <a:r>
              <a:rPr lang="pt-BR" altLang="pt-BR" b="1" dirty="0">
                <a:solidFill>
                  <a:schemeClr val="bg1"/>
                </a:solidFill>
                <a:latin typeface="Calibri" pitchFamily="34" charset="0"/>
              </a:rPr>
              <a:t>Ge</a:t>
            </a:r>
            <a:endParaRPr lang="pt-BR" b="1" dirty="0">
              <a:solidFill>
                <a:schemeClr val="bg1"/>
              </a:solidFill>
              <a:latin typeface="Arial" charset="0"/>
            </a:endParaRPr>
          </a:p>
        </p:txBody>
      </p:sp>
      <p:sp>
        <p:nvSpPr>
          <p:cNvPr id="9" name="TextBox 8">
            <a:extLst>
              <a:ext uri="{FF2B5EF4-FFF2-40B4-BE49-F238E27FC236}">
                <a16:creationId xmlns:a16="http://schemas.microsoft.com/office/drawing/2014/main" id="{C35C1914-E40A-4B5D-AEA6-1A9CEF395AF8}"/>
              </a:ext>
            </a:extLst>
          </p:cNvPr>
          <p:cNvSpPr txBox="1"/>
          <p:nvPr/>
        </p:nvSpPr>
        <p:spPr>
          <a:xfrm>
            <a:off x="8527774" y="1748495"/>
            <a:ext cx="916004" cy="1200150"/>
          </a:xfrm>
          <a:prstGeom prst="rect">
            <a:avLst/>
          </a:prstGeom>
          <a:solidFill>
            <a:schemeClr val="tx1"/>
          </a:solidFill>
        </p:spPr>
        <p:txBody>
          <a:bodyPr>
            <a:spAutoFit/>
          </a:bodyPr>
          <a:lstStyle>
            <a:defPPr>
              <a:defRPr lang="pt-BR"/>
            </a:defPPr>
            <a:lvl1pPr algn="ctr">
              <a:defRPr b="1">
                <a:solidFill>
                  <a:schemeClr val="bg1"/>
                </a:solidFill>
                <a:latin typeface="Calibri" pitchFamily="34" charset="0"/>
              </a:defRPr>
            </a:lvl1pPr>
          </a:lstStyle>
          <a:p>
            <a:r>
              <a:rPr lang="pt-BR" altLang="pt-BR" dirty="0"/>
              <a:t>GaAs</a:t>
            </a:r>
          </a:p>
          <a:p>
            <a:r>
              <a:rPr lang="pt-BR" altLang="pt-BR" dirty="0"/>
              <a:t>CdS</a:t>
            </a:r>
          </a:p>
          <a:p>
            <a:r>
              <a:rPr lang="pt-BR" altLang="pt-BR" dirty="0"/>
              <a:t>GaN</a:t>
            </a:r>
          </a:p>
          <a:p>
            <a:r>
              <a:rPr lang="pt-BR" altLang="pt-BR" dirty="0"/>
              <a:t>GaAsP</a:t>
            </a:r>
            <a:endParaRPr lang="pt-BR" dirty="0"/>
          </a:p>
        </p:txBody>
      </p:sp>
      <p:sp>
        <p:nvSpPr>
          <p:cNvPr id="11" name="Rectangle 10">
            <a:extLst>
              <a:ext uri="{FF2B5EF4-FFF2-40B4-BE49-F238E27FC236}">
                <a16:creationId xmlns:a16="http://schemas.microsoft.com/office/drawing/2014/main" id="{F73B98A4-E861-4CBE-B560-63D472E6C78F}"/>
              </a:ext>
            </a:extLst>
          </p:cNvPr>
          <p:cNvSpPr/>
          <p:nvPr/>
        </p:nvSpPr>
        <p:spPr>
          <a:xfrm>
            <a:off x="1646584" y="3167064"/>
            <a:ext cx="742950" cy="4905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b="1" dirty="0">
                <a:solidFill>
                  <a:schemeClr val="tx1"/>
                </a:solidFill>
              </a:rPr>
              <a:t>1930</a:t>
            </a:r>
          </a:p>
        </p:txBody>
      </p:sp>
      <p:sp>
        <p:nvSpPr>
          <p:cNvPr id="28683" name="TextBox 11">
            <a:extLst>
              <a:ext uri="{FF2B5EF4-FFF2-40B4-BE49-F238E27FC236}">
                <a16:creationId xmlns:a16="http://schemas.microsoft.com/office/drawing/2014/main" id="{2E3B4188-D5FF-462B-942A-B2704465B636}"/>
              </a:ext>
            </a:extLst>
          </p:cNvPr>
          <p:cNvSpPr txBox="1">
            <a:spLocks noChangeArrowheads="1"/>
          </p:cNvSpPr>
          <p:nvPr/>
        </p:nvSpPr>
        <p:spPr bwMode="auto">
          <a:xfrm>
            <a:off x="2408584" y="3163889"/>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dirty="0" err="1">
                <a:latin typeface="Calibri" panose="020F0502020204030204" pitchFamily="34" charset="0"/>
              </a:rPr>
              <a:t>Diode</a:t>
            </a:r>
            <a:r>
              <a:rPr lang="pt-BR" altLang="pt-BR" sz="1800" dirty="0">
                <a:latin typeface="Calibri" panose="020F0502020204030204" pitchFamily="34" charset="0"/>
              </a:rPr>
              <a:t> </a:t>
            </a:r>
            <a:r>
              <a:rPr lang="pt-BR" altLang="pt-BR" sz="1800" dirty="0" err="1">
                <a:latin typeface="Calibri" panose="020F0502020204030204" pitchFamily="34" charset="0"/>
              </a:rPr>
              <a:t>discovery</a:t>
            </a:r>
            <a:endParaRPr lang="pt-BR" altLang="pt-BR" sz="1800" dirty="0">
              <a:latin typeface="Calibri" panose="020F0502020204030204" pitchFamily="34" charset="0"/>
            </a:endParaRPr>
          </a:p>
        </p:txBody>
      </p:sp>
      <p:sp>
        <p:nvSpPr>
          <p:cNvPr id="14" name="Rectangle 13">
            <a:extLst>
              <a:ext uri="{FF2B5EF4-FFF2-40B4-BE49-F238E27FC236}">
                <a16:creationId xmlns:a16="http://schemas.microsoft.com/office/drawing/2014/main" id="{5F6F478D-FF37-461F-B95B-92EBC481B989}"/>
              </a:ext>
            </a:extLst>
          </p:cNvPr>
          <p:cNvSpPr/>
          <p:nvPr/>
        </p:nvSpPr>
        <p:spPr>
          <a:xfrm>
            <a:off x="1646584" y="3929064"/>
            <a:ext cx="742950" cy="4905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b="1" dirty="0">
                <a:solidFill>
                  <a:schemeClr val="tx1"/>
                </a:solidFill>
              </a:rPr>
              <a:t>1947</a:t>
            </a:r>
          </a:p>
        </p:txBody>
      </p:sp>
      <p:sp>
        <p:nvSpPr>
          <p:cNvPr id="28685" name="TextBox 14">
            <a:extLst>
              <a:ext uri="{FF2B5EF4-FFF2-40B4-BE49-F238E27FC236}">
                <a16:creationId xmlns:a16="http://schemas.microsoft.com/office/drawing/2014/main" id="{77AEF6D2-FDF4-47DF-935F-6E834FF18EA8}"/>
              </a:ext>
            </a:extLst>
          </p:cNvPr>
          <p:cNvSpPr txBox="1">
            <a:spLocks noChangeArrowheads="1"/>
          </p:cNvSpPr>
          <p:nvPr/>
        </p:nvSpPr>
        <p:spPr bwMode="auto">
          <a:xfrm>
            <a:off x="2408584" y="3925889"/>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dirty="0">
                <a:latin typeface="Calibri" panose="020F0502020204030204" pitchFamily="34" charset="0"/>
              </a:rPr>
              <a:t>Transistor  </a:t>
            </a:r>
            <a:r>
              <a:rPr lang="pt-BR" altLang="pt-BR" sz="1800" dirty="0" err="1">
                <a:latin typeface="Calibri" panose="020F0502020204030204" pitchFamily="34" charset="0"/>
              </a:rPr>
              <a:t>discovery</a:t>
            </a:r>
            <a:endParaRPr lang="pt-BR" altLang="pt-BR" sz="1800" dirty="0">
              <a:latin typeface="Calibri" panose="020F0502020204030204" pitchFamily="34" charset="0"/>
            </a:endParaRPr>
          </a:p>
        </p:txBody>
      </p:sp>
      <p:sp>
        <p:nvSpPr>
          <p:cNvPr id="10" name="Right Brace 9">
            <a:extLst>
              <a:ext uri="{FF2B5EF4-FFF2-40B4-BE49-F238E27FC236}">
                <a16:creationId xmlns:a16="http://schemas.microsoft.com/office/drawing/2014/main" id="{F74B948C-ECB7-46A4-B1DA-0BF4D79043C1}"/>
              </a:ext>
            </a:extLst>
          </p:cNvPr>
          <p:cNvSpPr/>
          <p:nvPr/>
        </p:nvSpPr>
        <p:spPr>
          <a:xfrm>
            <a:off x="4542184" y="3163888"/>
            <a:ext cx="857250" cy="125571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pt-BR"/>
          </a:p>
        </p:txBody>
      </p:sp>
      <p:sp>
        <p:nvSpPr>
          <p:cNvPr id="28687" name="TextBox 15">
            <a:extLst>
              <a:ext uri="{FF2B5EF4-FFF2-40B4-BE49-F238E27FC236}">
                <a16:creationId xmlns:a16="http://schemas.microsoft.com/office/drawing/2014/main" id="{25A4FBDE-DF79-4C65-B90E-EA60BB9C18E7}"/>
              </a:ext>
            </a:extLst>
          </p:cNvPr>
          <p:cNvSpPr txBox="1">
            <a:spLocks noChangeArrowheads="1"/>
          </p:cNvSpPr>
          <p:nvPr/>
        </p:nvSpPr>
        <p:spPr bwMode="auto">
          <a:xfrm>
            <a:off x="6168060" y="3163888"/>
            <a:ext cx="441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800" dirty="0" err="1">
                <a:latin typeface="Calibri" panose="020F0502020204030204" pitchFamily="34" charset="0"/>
              </a:rPr>
              <a:t>Relatively</a:t>
            </a:r>
            <a:r>
              <a:rPr lang="pt-BR" altLang="pt-BR" sz="1800" dirty="0">
                <a:latin typeface="Calibri" panose="020F0502020204030204" pitchFamily="34" charset="0"/>
              </a:rPr>
              <a:t> </a:t>
            </a:r>
            <a:r>
              <a:rPr lang="pt-BR" altLang="pt-BR" sz="1800" dirty="0" err="1">
                <a:latin typeface="Calibri" panose="020F0502020204030204" pitchFamily="34" charset="0"/>
              </a:rPr>
              <a:t>easy</a:t>
            </a:r>
            <a:r>
              <a:rPr lang="pt-BR" altLang="pt-BR" sz="1800" dirty="0">
                <a:latin typeface="Calibri" panose="020F0502020204030204" pitchFamily="34" charset="0"/>
              </a:rPr>
              <a:t> </a:t>
            </a:r>
            <a:r>
              <a:rPr lang="pt-BR" altLang="pt-BR" sz="1800" dirty="0" err="1">
                <a:latin typeface="Calibri" panose="020F0502020204030204" pitchFamily="34" charset="0"/>
              </a:rPr>
              <a:t>to</a:t>
            </a:r>
            <a:r>
              <a:rPr lang="pt-BR" altLang="pt-BR" sz="1800" dirty="0">
                <a:latin typeface="Calibri" panose="020F0502020204030204" pitchFamily="34" charset="0"/>
              </a:rPr>
              <a:t> refine </a:t>
            </a:r>
            <a:r>
              <a:rPr lang="pt-BR" altLang="pt-BR" sz="1800" dirty="0" err="1">
                <a:latin typeface="Calibri" panose="020F0502020204030204" pitchFamily="34" charset="0"/>
              </a:rPr>
              <a:t>and</a:t>
            </a:r>
            <a:r>
              <a:rPr lang="pt-BR" altLang="pt-BR" sz="1800" dirty="0">
                <a:latin typeface="Calibri" panose="020F0502020204030204" pitchFamily="34" charset="0"/>
              </a:rPr>
              <a:t> </a:t>
            </a:r>
            <a:r>
              <a:rPr lang="pt-BR" altLang="pt-BR" sz="1800" dirty="0" err="1">
                <a:latin typeface="Calibri" panose="020F0502020204030204" pitchFamily="34" charset="0"/>
              </a:rPr>
              <a:t>obtain</a:t>
            </a:r>
            <a:r>
              <a:rPr lang="pt-BR" altLang="pt-BR" sz="1800" dirty="0">
                <a:latin typeface="Calibri" panose="020F0502020204030204" pitchFamily="34" charset="0"/>
              </a:rPr>
              <a:t> </a:t>
            </a:r>
            <a:r>
              <a:rPr lang="pt-BR" altLang="pt-BR" sz="1800" dirty="0" err="1">
                <a:latin typeface="Calibri" panose="020F0502020204030204" pitchFamily="34" charset="0"/>
              </a:rPr>
              <a:t>very</a:t>
            </a:r>
            <a:r>
              <a:rPr lang="pt-BR" altLang="pt-BR" sz="1800" dirty="0">
                <a:latin typeface="Calibri" panose="020F0502020204030204" pitchFamily="34" charset="0"/>
              </a:rPr>
              <a:t> high </a:t>
            </a:r>
            <a:r>
              <a:rPr lang="pt-BR" altLang="pt-BR" sz="1800" dirty="0" err="1">
                <a:latin typeface="Calibri" panose="020F0502020204030204" pitchFamily="34" charset="0"/>
              </a:rPr>
              <a:t>levels</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purity</a:t>
            </a:r>
            <a:r>
              <a:rPr lang="pt-BR" altLang="pt-BR" sz="1800" dirty="0">
                <a:latin typeface="Calibri" panose="020F0502020204030204" pitchFamily="34" charset="0"/>
              </a:rPr>
              <a:t> </a:t>
            </a:r>
            <a:r>
              <a:rPr lang="pt-BR" altLang="pt-BR" sz="1800" dirty="0" err="1">
                <a:latin typeface="Calibri" panose="020F0502020204030204" pitchFamily="34" charset="0"/>
              </a:rPr>
              <a:t>by</a:t>
            </a:r>
            <a:r>
              <a:rPr lang="pt-BR" altLang="pt-BR" sz="1800" dirty="0">
                <a:latin typeface="Calibri" panose="020F0502020204030204" pitchFamily="34" charset="0"/>
              </a:rPr>
              <a:t> </a:t>
            </a:r>
            <a:r>
              <a:rPr lang="pt-BR" altLang="pt-BR" sz="1800" dirty="0" err="1">
                <a:latin typeface="Calibri" panose="020F0502020204030204" pitchFamily="34" charset="0"/>
              </a:rPr>
              <a:t>suffered</a:t>
            </a:r>
            <a:r>
              <a:rPr lang="pt-BR" altLang="pt-BR" sz="1800" dirty="0">
                <a:latin typeface="Calibri" panose="020F0502020204030204" pitchFamily="34" charset="0"/>
              </a:rPr>
              <a:t> </a:t>
            </a:r>
            <a:r>
              <a:rPr lang="pt-BR" altLang="pt-BR" sz="1800" dirty="0" err="1">
                <a:latin typeface="Calibri" panose="020F0502020204030204" pitchFamily="34" charset="0"/>
              </a:rPr>
              <a:t>from</a:t>
            </a:r>
            <a:r>
              <a:rPr lang="pt-BR" altLang="pt-BR" sz="1800" dirty="0">
                <a:latin typeface="Calibri" panose="020F0502020204030204" pitchFamily="34" charset="0"/>
              </a:rPr>
              <a:t> </a:t>
            </a:r>
            <a:r>
              <a:rPr lang="pt-BR" altLang="pt-BR" sz="1800" dirty="0" err="1">
                <a:latin typeface="Calibri" panose="020F0502020204030204" pitchFamily="34" charset="0"/>
              </a:rPr>
              <a:t>low</a:t>
            </a:r>
            <a:r>
              <a:rPr lang="pt-BR" altLang="pt-BR" sz="1800" dirty="0">
                <a:latin typeface="Calibri" panose="020F0502020204030204" pitchFamily="34" charset="0"/>
              </a:rPr>
              <a:t> </a:t>
            </a:r>
            <a:r>
              <a:rPr lang="pt-BR" altLang="pt-BR" sz="1800" dirty="0" err="1">
                <a:latin typeface="Calibri" panose="020F0502020204030204" pitchFamily="34" charset="0"/>
              </a:rPr>
              <a:t>levels</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reliability</a:t>
            </a:r>
            <a:r>
              <a:rPr lang="pt-BR" altLang="pt-BR" sz="1800" dirty="0">
                <a:latin typeface="Calibri" panose="020F0502020204030204" pitchFamily="34" charset="0"/>
              </a:rPr>
              <a:t> </a:t>
            </a:r>
            <a:r>
              <a:rPr lang="pt-BR" altLang="pt-BR" sz="1800" dirty="0" err="1">
                <a:latin typeface="Calibri" panose="020F0502020204030204" pitchFamily="34" charset="0"/>
              </a:rPr>
              <a:t>due</a:t>
            </a:r>
            <a:r>
              <a:rPr lang="pt-BR" altLang="pt-BR" sz="1800" dirty="0">
                <a:latin typeface="Calibri" panose="020F0502020204030204" pitchFamily="34" charset="0"/>
              </a:rPr>
              <a:t> </a:t>
            </a:r>
            <a:r>
              <a:rPr lang="pt-BR" altLang="pt-BR" sz="1800" dirty="0" err="1">
                <a:latin typeface="Calibri" panose="020F0502020204030204" pitchFamily="34" charset="0"/>
              </a:rPr>
              <a:t>to</a:t>
            </a:r>
            <a:r>
              <a:rPr lang="pt-BR" altLang="pt-BR" sz="1800" dirty="0">
                <a:latin typeface="Calibri" panose="020F0502020204030204" pitchFamily="34" charset="0"/>
              </a:rPr>
              <a:t> </a:t>
            </a:r>
            <a:r>
              <a:rPr lang="pt-BR" altLang="pt-BR" sz="1800" dirty="0" err="1">
                <a:latin typeface="Calibri" panose="020F0502020204030204" pitchFamily="34" charset="0"/>
              </a:rPr>
              <a:t>sensitivity</a:t>
            </a:r>
            <a:r>
              <a:rPr lang="pt-BR" altLang="pt-BR" sz="1800" dirty="0">
                <a:latin typeface="Calibri" panose="020F0502020204030204" pitchFamily="34" charset="0"/>
              </a:rPr>
              <a:t> </a:t>
            </a:r>
            <a:r>
              <a:rPr lang="pt-BR" altLang="pt-BR" sz="1800" dirty="0" err="1">
                <a:latin typeface="Calibri" panose="020F0502020204030204" pitchFamily="34" charset="0"/>
              </a:rPr>
              <a:t>to</a:t>
            </a:r>
            <a:r>
              <a:rPr lang="pt-BR" altLang="pt-BR" sz="1800" dirty="0">
                <a:latin typeface="Calibri" panose="020F0502020204030204" pitchFamily="34" charset="0"/>
              </a:rPr>
              <a:t> </a:t>
            </a:r>
            <a:r>
              <a:rPr lang="pt-BR" altLang="pt-BR" sz="1800" dirty="0" err="1">
                <a:latin typeface="Calibri" panose="020F0502020204030204" pitchFamily="34" charset="0"/>
              </a:rPr>
              <a:t>changes</a:t>
            </a:r>
            <a:r>
              <a:rPr lang="pt-BR" altLang="pt-BR" sz="1800" dirty="0">
                <a:latin typeface="Calibri" panose="020F0502020204030204" pitchFamily="34" charset="0"/>
              </a:rPr>
              <a:t> in </a:t>
            </a:r>
            <a:r>
              <a:rPr lang="pt-BR" altLang="pt-BR" sz="1800" dirty="0" err="1">
                <a:latin typeface="Calibri" panose="020F0502020204030204" pitchFamily="34" charset="0"/>
              </a:rPr>
              <a:t>temperature</a:t>
            </a:r>
            <a:r>
              <a:rPr lang="pt-BR" altLang="pt-BR" sz="1800" dirty="0">
                <a:latin typeface="Calibri" panose="020F0502020204030204" pitchFamily="34" charset="0"/>
              </a:rPr>
              <a:t>.</a:t>
            </a:r>
          </a:p>
        </p:txBody>
      </p:sp>
      <p:sp>
        <p:nvSpPr>
          <p:cNvPr id="18" name="TextBox 17">
            <a:extLst>
              <a:ext uri="{FF2B5EF4-FFF2-40B4-BE49-F238E27FC236}">
                <a16:creationId xmlns:a16="http://schemas.microsoft.com/office/drawing/2014/main" id="{EB55E6A6-1C3C-4D64-A264-517BE65055C4}"/>
              </a:ext>
            </a:extLst>
          </p:cNvPr>
          <p:cNvSpPr txBox="1"/>
          <p:nvPr/>
        </p:nvSpPr>
        <p:spPr>
          <a:xfrm>
            <a:off x="5561773" y="3265421"/>
            <a:ext cx="508000" cy="369888"/>
          </a:xfrm>
          <a:prstGeom prst="rect">
            <a:avLst/>
          </a:prstGeom>
          <a:solidFill>
            <a:schemeClr val="tx1"/>
          </a:solidFill>
        </p:spPr>
        <p:txBody>
          <a:bodyPr>
            <a:spAutoFit/>
          </a:bodyPr>
          <a:lstStyle/>
          <a:p>
            <a:pPr algn="ctr" eaLnBrk="1" hangingPunct="1">
              <a:defRPr/>
            </a:pPr>
            <a:r>
              <a:rPr lang="pt-BR" altLang="pt-BR" b="1" dirty="0">
                <a:solidFill>
                  <a:schemeClr val="bg1"/>
                </a:solidFill>
                <a:latin typeface="Calibri" pitchFamily="34" charset="0"/>
              </a:rPr>
              <a:t>Ge</a:t>
            </a:r>
            <a:endParaRPr lang="pt-BR" b="1" dirty="0">
              <a:solidFill>
                <a:schemeClr val="bg1"/>
              </a:solidFill>
              <a:latin typeface="Arial" charset="0"/>
            </a:endParaRPr>
          </a:p>
        </p:txBody>
      </p:sp>
      <p:sp>
        <p:nvSpPr>
          <p:cNvPr id="19" name="Rectangle 18">
            <a:extLst>
              <a:ext uri="{FF2B5EF4-FFF2-40B4-BE49-F238E27FC236}">
                <a16:creationId xmlns:a16="http://schemas.microsoft.com/office/drawing/2014/main" id="{811CC0EE-A74B-4800-8139-D76F81081561}"/>
              </a:ext>
            </a:extLst>
          </p:cNvPr>
          <p:cNvSpPr/>
          <p:nvPr/>
        </p:nvSpPr>
        <p:spPr>
          <a:xfrm>
            <a:off x="1646584" y="4691064"/>
            <a:ext cx="742950" cy="4905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b="1" dirty="0">
                <a:solidFill>
                  <a:schemeClr val="tx1"/>
                </a:solidFill>
              </a:rPr>
              <a:t>1954</a:t>
            </a:r>
          </a:p>
        </p:txBody>
      </p:sp>
      <p:sp>
        <p:nvSpPr>
          <p:cNvPr id="28690" name="TextBox 19">
            <a:extLst>
              <a:ext uri="{FF2B5EF4-FFF2-40B4-BE49-F238E27FC236}">
                <a16:creationId xmlns:a16="http://schemas.microsoft.com/office/drawing/2014/main" id="{D804F8B5-53F8-47DA-84CB-3778F7010A85}"/>
              </a:ext>
            </a:extLst>
          </p:cNvPr>
          <p:cNvSpPr txBox="1">
            <a:spLocks noChangeArrowheads="1"/>
          </p:cNvSpPr>
          <p:nvPr/>
        </p:nvSpPr>
        <p:spPr bwMode="auto">
          <a:xfrm>
            <a:off x="2408584" y="4687888"/>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a:latin typeface="Calibri" panose="020F0502020204030204" pitchFamily="34" charset="0"/>
              </a:rPr>
              <a:t>1st Si transistor was introduced </a:t>
            </a:r>
          </a:p>
        </p:txBody>
      </p:sp>
      <p:sp>
        <p:nvSpPr>
          <p:cNvPr id="28691" name="TextBox 20">
            <a:extLst>
              <a:ext uri="{FF2B5EF4-FFF2-40B4-BE49-F238E27FC236}">
                <a16:creationId xmlns:a16="http://schemas.microsoft.com/office/drawing/2014/main" id="{737FBC73-F510-41EA-AF30-49B8CA2077EE}"/>
              </a:ext>
            </a:extLst>
          </p:cNvPr>
          <p:cNvSpPr txBox="1">
            <a:spLocks noChangeArrowheads="1"/>
          </p:cNvSpPr>
          <p:nvPr/>
        </p:nvSpPr>
        <p:spPr bwMode="auto">
          <a:xfrm>
            <a:off x="6142384" y="4611689"/>
            <a:ext cx="44030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800" dirty="0" err="1">
                <a:latin typeface="Calibri" panose="020F0502020204030204" pitchFamily="34" charset="0"/>
              </a:rPr>
              <a:t>Less</a:t>
            </a:r>
            <a:r>
              <a:rPr lang="pt-BR" altLang="pt-BR" sz="1800" dirty="0">
                <a:latin typeface="Calibri" panose="020F0502020204030204" pitchFamily="34" charset="0"/>
              </a:rPr>
              <a:t> </a:t>
            </a:r>
            <a:r>
              <a:rPr lang="pt-BR" altLang="pt-BR" sz="1800" dirty="0" err="1">
                <a:latin typeface="Calibri" panose="020F0502020204030204" pitchFamily="34" charset="0"/>
              </a:rPr>
              <a:t>temperature</a:t>
            </a:r>
            <a:r>
              <a:rPr lang="pt-BR" altLang="pt-BR" sz="1800" dirty="0">
                <a:latin typeface="Calibri" panose="020F0502020204030204" pitchFamily="34" charset="0"/>
              </a:rPr>
              <a:t> </a:t>
            </a:r>
            <a:r>
              <a:rPr lang="pt-BR" altLang="pt-BR" sz="1800" dirty="0" err="1">
                <a:latin typeface="Calibri" panose="020F0502020204030204" pitchFamily="34" charset="0"/>
              </a:rPr>
              <a:t>sensitivity</a:t>
            </a:r>
            <a:r>
              <a:rPr lang="pt-BR" altLang="pt-BR" sz="1800" dirty="0">
                <a:latin typeface="Calibri" panose="020F0502020204030204" pitchFamily="34" charset="0"/>
              </a:rPr>
              <a:t>, </a:t>
            </a:r>
            <a:r>
              <a:rPr lang="pt-BR" altLang="pt-BR" sz="1800" dirty="0" err="1">
                <a:latin typeface="Calibri" panose="020F0502020204030204" pitchFamily="34" charset="0"/>
              </a:rPr>
              <a:t>very</a:t>
            </a:r>
            <a:r>
              <a:rPr lang="pt-BR" altLang="pt-BR" sz="1800" dirty="0">
                <a:latin typeface="Calibri" panose="020F0502020204030204" pitchFamily="34" charset="0"/>
              </a:rPr>
              <a:t> </a:t>
            </a:r>
            <a:r>
              <a:rPr lang="pt-BR" altLang="pt-BR" sz="1800" dirty="0" err="1">
                <a:latin typeface="Calibri" panose="020F0502020204030204" pitchFamily="34" charset="0"/>
              </a:rPr>
              <a:t>abundant</a:t>
            </a:r>
            <a:r>
              <a:rPr lang="pt-BR" altLang="pt-BR" sz="1800" dirty="0">
                <a:latin typeface="Calibri" panose="020F0502020204030204" pitchFamily="34" charset="0"/>
              </a:rPr>
              <a:t> </a:t>
            </a:r>
            <a:r>
              <a:rPr lang="pt-BR" altLang="pt-BR" sz="1800" dirty="0" err="1">
                <a:latin typeface="Calibri" panose="020F0502020204030204" pitchFamily="34" charset="0"/>
              </a:rPr>
              <a:t>on</a:t>
            </a:r>
            <a:r>
              <a:rPr lang="pt-BR" altLang="pt-BR" sz="1800" dirty="0">
                <a:latin typeface="Calibri" panose="020F0502020204030204" pitchFamily="34" charset="0"/>
              </a:rPr>
              <a:t> Earth </a:t>
            </a:r>
            <a:r>
              <a:rPr lang="pt-BR" altLang="pt-BR" sz="1800" dirty="0" err="1">
                <a:latin typeface="Calibri" panose="020F0502020204030204" pitchFamily="34" charset="0"/>
              </a:rPr>
              <a:t>and</a:t>
            </a:r>
            <a:r>
              <a:rPr lang="pt-BR" altLang="pt-BR" sz="1800" dirty="0">
                <a:latin typeface="Calibri" panose="020F0502020204030204" pitchFamily="34" charset="0"/>
              </a:rPr>
              <a:t> </a:t>
            </a:r>
            <a:r>
              <a:rPr lang="pt-BR" altLang="pt-BR" sz="1800" dirty="0" err="1">
                <a:latin typeface="Calibri" panose="020F0502020204030204" pitchFamily="34" charset="0"/>
              </a:rPr>
              <a:t>cheaper</a:t>
            </a:r>
            <a:r>
              <a:rPr lang="pt-BR" altLang="pt-BR" sz="1800" dirty="0">
                <a:latin typeface="Calibri" panose="020F0502020204030204" pitchFamily="34" charset="0"/>
              </a:rPr>
              <a:t> </a:t>
            </a:r>
            <a:r>
              <a:rPr lang="pt-BR" altLang="pt-BR" sz="1800" dirty="0" err="1">
                <a:latin typeface="Calibri" panose="020F0502020204030204" pitchFamily="34" charset="0"/>
              </a:rPr>
              <a:t>to</a:t>
            </a:r>
            <a:r>
              <a:rPr lang="pt-BR" altLang="pt-BR" sz="1800" dirty="0">
                <a:latin typeface="Calibri" panose="020F0502020204030204" pitchFamily="34" charset="0"/>
              </a:rPr>
              <a:t> </a:t>
            </a:r>
            <a:r>
              <a:rPr lang="pt-BR" altLang="pt-BR" sz="1800" dirty="0" err="1">
                <a:latin typeface="Calibri" panose="020F0502020204030204" pitchFamily="34" charset="0"/>
              </a:rPr>
              <a:t>manufacture</a:t>
            </a:r>
            <a:r>
              <a:rPr lang="pt-BR" altLang="pt-BR" sz="1800" dirty="0">
                <a:latin typeface="Calibri" panose="020F0502020204030204" pitchFamily="34" charset="0"/>
              </a:rPr>
              <a:t>.</a:t>
            </a:r>
          </a:p>
        </p:txBody>
      </p:sp>
      <p:sp>
        <p:nvSpPr>
          <p:cNvPr id="22" name="TextBox 21">
            <a:extLst>
              <a:ext uri="{FF2B5EF4-FFF2-40B4-BE49-F238E27FC236}">
                <a16:creationId xmlns:a16="http://schemas.microsoft.com/office/drawing/2014/main" id="{106A1FD9-E02D-4C77-B51D-7A5EA3E4D004}"/>
              </a:ext>
            </a:extLst>
          </p:cNvPr>
          <p:cNvSpPr txBox="1"/>
          <p:nvPr/>
        </p:nvSpPr>
        <p:spPr>
          <a:xfrm>
            <a:off x="5550730" y="4665150"/>
            <a:ext cx="508000" cy="369888"/>
          </a:xfrm>
          <a:prstGeom prst="rect">
            <a:avLst/>
          </a:prstGeom>
          <a:solidFill>
            <a:schemeClr val="tx1"/>
          </a:solidFill>
        </p:spPr>
        <p:txBody>
          <a:bodyPr>
            <a:spAutoFit/>
          </a:bodyPr>
          <a:lstStyle/>
          <a:p>
            <a:pPr algn="ctr" eaLnBrk="1" hangingPunct="1">
              <a:defRPr/>
            </a:pPr>
            <a:r>
              <a:rPr lang="pt-BR" b="1" dirty="0">
                <a:solidFill>
                  <a:schemeClr val="bg1"/>
                </a:solidFill>
                <a:latin typeface="Calibri" pitchFamily="34" charset="0"/>
              </a:rPr>
              <a:t>Si</a:t>
            </a:r>
            <a:endParaRPr lang="pt-BR" b="1" dirty="0">
              <a:solidFill>
                <a:schemeClr val="bg1"/>
              </a:solidFill>
              <a:latin typeface="Arial" charset="0"/>
            </a:endParaRPr>
          </a:p>
        </p:txBody>
      </p:sp>
      <p:sp>
        <p:nvSpPr>
          <p:cNvPr id="23" name="Rectangle 22">
            <a:extLst>
              <a:ext uri="{FF2B5EF4-FFF2-40B4-BE49-F238E27FC236}">
                <a16:creationId xmlns:a16="http://schemas.microsoft.com/office/drawing/2014/main" id="{E2B90351-19BE-45E5-AD8A-9E9FBCBF101A}"/>
              </a:ext>
            </a:extLst>
          </p:cNvPr>
          <p:cNvSpPr/>
          <p:nvPr/>
        </p:nvSpPr>
        <p:spPr>
          <a:xfrm>
            <a:off x="1646584" y="5605464"/>
            <a:ext cx="742950" cy="4905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b="1" dirty="0">
                <a:solidFill>
                  <a:schemeClr val="tx1"/>
                </a:solidFill>
              </a:rPr>
              <a:t>1970</a:t>
            </a:r>
          </a:p>
        </p:txBody>
      </p:sp>
      <p:sp>
        <p:nvSpPr>
          <p:cNvPr id="28694" name="TextBox 23">
            <a:extLst>
              <a:ext uri="{FF2B5EF4-FFF2-40B4-BE49-F238E27FC236}">
                <a16:creationId xmlns:a16="http://schemas.microsoft.com/office/drawing/2014/main" id="{E7D42CE7-8812-47E4-A768-5C6465E82E49}"/>
              </a:ext>
            </a:extLst>
          </p:cNvPr>
          <p:cNvSpPr txBox="1">
            <a:spLocks noChangeArrowheads="1"/>
          </p:cNvSpPr>
          <p:nvPr/>
        </p:nvSpPr>
        <p:spPr bwMode="auto">
          <a:xfrm>
            <a:off x="2408584" y="5602288"/>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a:latin typeface="Calibri" panose="020F0502020204030204" pitchFamily="34" charset="0"/>
              </a:rPr>
              <a:t>1st GaAs transistor was introduced </a:t>
            </a:r>
          </a:p>
        </p:txBody>
      </p:sp>
      <p:sp>
        <p:nvSpPr>
          <p:cNvPr id="28695" name="TextBox 24">
            <a:extLst>
              <a:ext uri="{FF2B5EF4-FFF2-40B4-BE49-F238E27FC236}">
                <a16:creationId xmlns:a16="http://schemas.microsoft.com/office/drawing/2014/main" id="{CF3CB5D0-4AE3-4584-92D0-788783343308}"/>
              </a:ext>
            </a:extLst>
          </p:cNvPr>
          <p:cNvSpPr txBox="1">
            <a:spLocks noChangeArrowheads="1"/>
          </p:cNvSpPr>
          <p:nvPr/>
        </p:nvSpPr>
        <p:spPr bwMode="auto">
          <a:xfrm>
            <a:off x="6228523" y="5457827"/>
            <a:ext cx="48635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800" dirty="0" err="1">
                <a:latin typeface="Calibri" panose="020F0502020204030204" pitchFamily="34" charset="0"/>
              </a:rPr>
              <a:t>Up</a:t>
            </a:r>
            <a:r>
              <a:rPr lang="pt-BR" altLang="pt-BR" sz="1800" dirty="0">
                <a:latin typeface="Calibri" panose="020F0502020204030204" pitchFamily="34" charset="0"/>
              </a:rPr>
              <a:t> </a:t>
            </a:r>
            <a:r>
              <a:rPr lang="pt-BR" altLang="pt-BR" sz="1800" dirty="0" err="1">
                <a:latin typeface="Calibri" panose="020F0502020204030204" pitchFamily="34" charset="0"/>
              </a:rPr>
              <a:t>to</a:t>
            </a:r>
            <a:r>
              <a:rPr lang="pt-BR" altLang="pt-BR" sz="1800" dirty="0">
                <a:latin typeface="Calibri" panose="020F0502020204030204" pitchFamily="34" charset="0"/>
              </a:rPr>
              <a:t> </a:t>
            </a:r>
            <a:r>
              <a:rPr lang="pt-BR" altLang="pt-BR" sz="1800" dirty="0" err="1">
                <a:latin typeface="Calibri" panose="020F0502020204030204" pitchFamily="34" charset="0"/>
              </a:rPr>
              <a:t>five</a:t>
            </a:r>
            <a:r>
              <a:rPr lang="pt-BR" altLang="pt-BR" sz="1800" dirty="0">
                <a:latin typeface="Calibri" panose="020F0502020204030204" pitchFamily="34" charset="0"/>
              </a:rPr>
              <a:t> times </a:t>
            </a:r>
            <a:r>
              <a:rPr lang="pt-BR" altLang="pt-BR" sz="1800" dirty="0" err="1">
                <a:latin typeface="Calibri" panose="020F0502020204030204" pitchFamily="34" charset="0"/>
              </a:rPr>
              <a:t>the</a:t>
            </a:r>
            <a:r>
              <a:rPr lang="pt-BR" altLang="pt-BR" sz="1800" dirty="0">
                <a:latin typeface="Calibri" panose="020F0502020204030204" pitchFamily="34" charset="0"/>
              </a:rPr>
              <a:t> </a:t>
            </a:r>
            <a:r>
              <a:rPr lang="pt-BR" altLang="pt-BR" sz="1800" dirty="0" err="1">
                <a:latin typeface="Calibri" panose="020F0502020204030204" pitchFamily="34" charset="0"/>
              </a:rPr>
              <a:t>speed</a:t>
            </a:r>
            <a:r>
              <a:rPr lang="pt-BR" altLang="pt-BR" sz="1800" dirty="0">
                <a:latin typeface="Calibri" panose="020F0502020204030204" pitchFamily="34" charset="0"/>
              </a:rPr>
              <a:t> </a:t>
            </a:r>
            <a:r>
              <a:rPr lang="pt-BR" altLang="pt-BR" sz="1800" dirty="0" err="1">
                <a:latin typeface="Calibri" panose="020F0502020204030204" pitchFamily="34" charset="0"/>
              </a:rPr>
              <a:t>of</a:t>
            </a:r>
            <a:r>
              <a:rPr lang="pt-BR" altLang="pt-BR" sz="1800" dirty="0">
                <a:latin typeface="Calibri" panose="020F0502020204030204" pitchFamily="34" charset="0"/>
              </a:rPr>
              <a:t> </a:t>
            </a:r>
            <a:r>
              <a:rPr lang="pt-BR" altLang="pt-BR" sz="1800" dirty="0" err="1">
                <a:latin typeface="Calibri" panose="020F0502020204030204" pitchFamily="34" charset="0"/>
              </a:rPr>
              <a:t>operations</a:t>
            </a:r>
            <a:r>
              <a:rPr lang="pt-BR" altLang="pt-BR" sz="1800" dirty="0">
                <a:latin typeface="Calibri" panose="020F0502020204030204" pitchFamily="34" charset="0"/>
              </a:rPr>
              <a:t> </a:t>
            </a:r>
            <a:r>
              <a:rPr lang="pt-BR" altLang="pt-BR" sz="1800" dirty="0" err="1">
                <a:latin typeface="Calibri" panose="020F0502020204030204" pitchFamily="34" charset="0"/>
              </a:rPr>
              <a:t>with</a:t>
            </a:r>
            <a:r>
              <a:rPr lang="pt-BR" altLang="pt-BR" sz="1800" dirty="0">
                <a:latin typeface="Calibri" panose="020F0502020204030204" pitchFamily="34" charset="0"/>
              </a:rPr>
              <a:t> Si.</a:t>
            </a:r>
          </a:p>
        </p:txBody>
      </p:sp>
      <p:sp>
        <p:nvSpPr>
          <p:cNvPr id="26" name="TextBox 25">
            <a:extLst>
              <a:ext uri="{FF2B5EF4-FFF2-40B4-BE49-F238E27FC236}">
                <a16:creationId xmlns:a16="http://schemas.microsoft.com/office/drawing/2014/main" id="{BE4420B2-A843-454E-BAB2-E4B28CE2A667}"/>
              </a:ext>
            </a:extLst>
          </p:cNvPr>
          <p:cNvSpPr txBox="1"/>
          <p:nvPr/>
        </p:nvSpPr>
        <p:spPr>
          <a:xfrm>
            <a:off x="5380384" y="5490612"/>
            <a:ext cx="812800" cy="369888"/>
          </a:xfrm>
          <a:prstGeom prst="rect">
            <a:avLst/>
          </a:prstGeom>
          <a:solidFill>
            <a:schemeClr val="tx1"/>
          </a:solidFill>
        </p:spPr>
        <p:txBody>
          <a:bodyPr>
            <a:spAutoFit/>
          </a:bodyPr>
          <a:lstStyle/>
          <a:p>
            <a:pPr algn="ctr" eaLnBrk="1" hangingPunct="1">
              <a:defRPr/>
            </a:pPr>
            <a:r>
              <a:rPr lang="pt-BR" b="1" dirty="0">
                <a:solidFill>
                  <a:schemeClr val="bg1"/>
                </a:solidFill>
                <a:latin typeface="Calibri" pitchFamily="34" charset="0"/>
              </a:rPr>
              <a:t>GaAs</a:t>
            </a:r>
            <a:endParaRPr lang="pt-BR" b="1" dirty="0">
              <a:solidFill>
                <a:schemeClr val="bg1"/>
              </a:solidFill>
              <a:latin typeface="Arial" charset="0"/>
            </a:endParaRPr>
          </a:p>
        </p:txBody>
      </p:sp>
      <p:sp>
        <p:nvSpPr>
          <p:cNvPr id="28" name="Rectangle 27">
            <a:extLst>
              <a:ext uri="{FF2B5EF4-FFF2-40B4-BE49-F238E27FC236}">
                <a16:creationId xmlns:a16="http://schemas.microsoft.com/office/drawing/2014/main" id="{EA43E0D0-AC5B-4C40-8952-0CDDF9E67A36}"/>
              </a:ext>
            </a:extLst>
          </p:cNvPr>
          <p:cNvSpPr/>
          <p:nvPr/>
        </p:nvSpPr>
        <p:spPr>
          <a:xfrm>
            <a:off x="1684684" y="6411913"/>
            <a:ext cx="381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8698" name="TextBox 28">
            <a:extLst>
              <a:ext uri="{FF2B5EF4-FFF2-40B4-BE49-F238E27FC236}">
                <a16:creationId xmlns:a16="http://schemas.microsoft.com/office/drawing/2014/main" id="{A2395C92-55BF-4B73-8231-033A0F3D599E}"/>
              </a:ext>
            </a:extLst>
          </p:cNvPr>
          <p:cNvSpPr txBox="1">
            <a:spLocks noChangeArrowheads="1"/>
          </p:cNvSpPr>
          <p:nvPr/>
        </p:nvSpPr>
        <p:spPr bwMode="auto">
          <a:xfrm>
            <a:off x="2370484" y="6335714"/>
            <a:ext cx="6286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1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pt-BR" sz="1800">
                <a:latin typeface="Calibri" panose="020F0502020204030204" pitchFamily="34" charset="0"/>
              </a:rPr>
              <a:t>Si is still the fundamental building block for Intel´s processors.</a:t>
            </a:r>
          </a:p>
        </p:txBody>
      </p:sp>
    </p:spTree>
    <p:extLst>
      <p:ext uri="{BB962C8B-B14F-4D97-AF65-F5344CB8AC3E}">
        <p14:creationId xmlns:p14="http://schemas.microsoft.com/office/powerpoint/2010/main" val="236848662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2831</TotalTime>
  <Words>3601</Words>
  <Application>Microsoft Office PowerPoint</Application>
  <PresentationFormat>Widescreen</PresentationFormat>
  <Paragraphs>372</Paragraphs>
  <Slides>86</Slides>
  <Notes>8</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2</vt:i4>
      </vt:variant>
      <vt:variant>
        <vt:lpstr>Títulos de slides</vt:lpstr>
      </vt:variant>
      <vt:variant>
        <vt:i4>86</vt:i4>
      </vt:variant>
    </vt:vector>
  </HeadingPairs>
  <TitlesOfParts>
    <vt:vector size="95" baseType="lpstr">
      <vt:lpstr>Arial</vt:lpstr>
      <vt:lpstr>Calibri</vt:lpstr>
      <vt:lpstr>Calibri Light</vt:lpstr>
      <vt:lpstr>Cambria Math</vt:lpstr>
      <vt:lpstr>Times New Roman</vt:lpstr>
      <vt:lpstr>Verdana</vt:lpstr>
      <vt:lpstr>Tema do Office</vt:lpstr>
      <vt:lpstr>Equation</vt:lpstr>
      <vt:lpstr>Imagem de Bitmap</vt:lpstr>
      <vt:lpstr>Chapter 1 Semiconductor Diode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josé marcos alves</dc:creator>
  <cp:lastModifiedBy>José Marcos Alves</cp:lastModifiedBy>
  <cp:revision>148</cp:revision>
  <dcterms:created xsi:type="dcterms:W3CDTF">2018-03-08T07:07:24Z</dcterms:created>
  <dcterms:modified xsi:type="dcterms:W3CDTF">2020-03-24T18:51:42Z</dcterms:modified>
</cp:coreProperties>
</file>