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466" r:id="rId2"/>
  </p:sldMasterIdLst>
  <p:notesMasterIdLst>
    <p:notesMasterId r:id="rId87"/>
  </p:notesMasterIdLst>
  <p:handoutMasterIdLst>
    <p:handoutMasterId r:id="rId88"/>
  </p:handoutMasterIdLst>
  <p:sldIdLst>
    <p:sldId id="317" r:id="rId3"/>
    <p:sldId id="265" r:id="rId4"/>
    <p:sldId id="384" r:id="rId5"/>
    <p:sldId id="266" r:id="rId6"/>
    <p:sldId id="270" r:id="rId7"/>
    <p:sldId id="271" r:id="rId8"/>
    <p:sldId id="385" r:id="rId9"/>
    <p:sldId id="318" r:id="rId10"/>
    <p:sldId id="320" r:id="rId11"/>
    <p:sldId id="321" r:id="rId12"/>
    <p:sldId id="386" r:id="rId13"/>
    <p:sldId id="304" r:id="rId14"/>
    <p:sldId id="347" r:id="rId15"/>
    <p:sldId id="336" r:id="rId16"/>
    <p:sldId id="322" r:id="rId17"/>
    <p:sldId id="323" r:id="rId18"/>
    <p:sldId id="387" r:id="rId19"/>
    <p:sldId id="354" r:id="rId20"/>
    <p:sldId id="366" r:id="rId21"/>
    <p:sldId id="399" r:id="rId22"/>
    <p:sldId id="343" r:id="rId23"/>
    <p:sldId id="378" r:id="rId24"/>
    <p:sldId id="379" r:id="rId25"/>
    <p:sldId id="368" r:id="rId26"/>
    <p:sldId id="380" r:id="rId27"/>
    <p:sldId id="369" r:id="rId28"/>
    <p:sldId id="381" r:id="rId29"/>
    <p:sldId id="396" r:id="rId30"/>
    <p:sldId id="370" r:id="rId31"/>
    <p:sldId id="273" r:id="rId32"/>
    <p:sldId id="350" r:id="rId33"/>
    <p:sldId id="344" r:id="rId34"/>
    <p:sldId id="340" r:id="rId35"/>
    <p:sldId id="382" r:id="rId36"/>
    <p:sldId id="348" r:id="rId37"/>
    <p:sldId id="345" r:id="rId38"/>
    <p:sldId id="346" r:id="rId39"/>
    <p:sldId id="353" r:id="rId40"/>
    <p:sldId id="355" r:id="rId41"/>
    <p:sldId id="349" r:id="rId42"/>
    <p:sldId id="388" r:id="rId43"/>
    <p:sldId id="356" r:id="rId44"/>
    <p:sldId id="392" r:id="rId45"/>
    <p:sldId id="274" r:id="rId46"/>
    <p:sldId id="275" r:id="rId47"/>
    <p:sldId id="324" r:id="rId48"/>
    <p:sldId id="325" r:id="rId49"/>
    <p:sldId id="326" r:id="rId50"/>
    <p:sldId id="393" r:id="rId51"/>
    <p:sldId id="339" r:id="rId52"/>
    <p:sldId id="351" r:id="rId53"/>
    <p:sldId id="327" r:id="rId54"/>
    <p:sldId id="397" r:id="rId55"/>
    <p:sldId id="394" r:id="rId56"/>
    <p:sldId id="335" r:id="rId57"/>
    <p:sldId id="389" r:id="rId58"/>
    <p:sldId id="357" r:id="rId59"/>
    <p:sldId id="276" r:id="rId60"/>
    <p:sldId id="390" r:id="rId61"/>
    <p:sldId id="277" r:id="rId62"/>
    <p:sldId id="398" r:id="rId63"/>
    <p:sldId id="308" r:id="rId64"/>
    <p:sldId id="278" r:id="rId65"/>
    <p:sldId id="279" r:id="rId66"/>
    <p:sldId id="391" r:id="rId67"/>
    <p:sldId id="280" r:id="rId68"/>
    <p:sldId id="281" r:id="rId69"/>
    <p:sldId id="282" r:id="rId70"/>
    <p:sldId id="309" r:id="rId71"/>
    <p:sldId id="310" r:id="rId72"/>
    <p:sldId id="383" r:id="rId73"/>
    <p:sldId id="311" r:id="rId74"/>
    <p:sldId id="314" r:id="rId75"/>
    <p:sldId id="315" r:id="rId76"/>
    <p:sldId id="316" r:id="rId77"/>
    <p:sldId id="338" r:id="rId78"/>
    <p:sldId id="358" r:id="rId79"/>
    <p:sldId id="359" r:id="rId80"/>
    <p:sldId id="363" r:id="rId81"/>
    <p:sldId id="364" r:id="rId82"/>
    <p:sldId id="360" r:id="rId83"/>
    <p:sldId id="361" r:id="rId84"/>
    <p:sldId id="362" r:id="rId85"/>
    <p:sldId id="342" r:id="rId8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>
      <p:cViewPr varScale="1">
        <p:scale>
          <a:sx n="77" d="100"/>
          <a:sy n="77" d="100"/>
        </p:scale>
        <p:origin x="15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Marcos%20Docs\poli\Introdu&#231;ao%20Eng.%20naval\2012\PNV%202300\9%20Resistencia%20ao%20Avanco\Velocidade%20cr&#237;t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635411198600175"/>
          <c:y val="3.7037037037037035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Plan1!$F$10</c:f>
              <c:strCache>
                <c:ptCount val="1"/>
                <c:pt idx="0">
                  <c:v>V crítico nós</c:v>
                </c:pt>
              </c:strCache>
            </c:strRef>
          </c:tx>
          <c:xVal>
            <c:numRef>
              <c:f>Plan1!$E$11:$E$20</c:f>
              <c:numCache>
                <c:formatCode>General</c:formatCode>
                <c:ptCount val="10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  <c:pt idx="5">
                  <c:v>175</c:v>
                </c:pt>
                <c:pt idx="6">
                  <c:v>200</c:v>
                </c:pt>
                <c:pt idx="7">
                  <c:v>250</c:v>
                </c:pt>
                <c:pt idx="8">
                  <c:v>300</c:v>
                </c:pt>
                <c:pt idx="9">
                  <c:v>350</c:v>
                </c:pt>
              </c:numCache>
            </c:numRef>
          </c:xVal>
          <c:yVal>
            <c:numRef>
              <c:f>Plan1!$F$11:$F$20</c:f>
              <c:numCache>
                <c:formatCode>_-* #,##0_-;\-* #,##0_-;_-* "-"??_-;_-@_-</c:formatCode>
                <c:ptCount val="10"/>
                <c:pt idx="0">
                  <c:v>17.098029791857265</c:v>
                </c:pt>
                <c:pt idx="1">
                  <c:v>20.940724298477779</c:v>
                </c:pt>
                <c:pt idx="2">
                  <c:v>24.180265621503768</c:v>
                </c:pt>
                <c:pt idx="3">
                  <c:v>27.034358821841813</c:v>
                </c:pt>
                <c:pt idx="4">
                  <c:v>29.614656308823093</c:v>
                </c:pt>
                <c:pt idx="5">
                  <c:v>31.987484734991817</c:v>
                </c:pt>
                <c:pt idx="6">
                  <c:v>34.196059583714529</c:v>
                </c:pt>
                <c:pt idx="7">
                  <c:v>38.232356895909426</c:v>
                </c:pt>
                <c:pt idx="8">
                  <c:v>41.881448596955558</c:v>
                </c:pt>
                <c:pt idx="9">
                  <c:v>45.237134738427784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994-4F80-90C3-FB5137D4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750224"/>
        <c:axId val="597739888"/>
      </c:scatterChart>
      <c:valAx>
        <c:axId val="59775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7739888"/>
        <c:crosses val="autoZero"/>
        <c:crossBetween val="midCat"/>
      </c:valAx>
      <c:valAx>
        <c:axId val="597739888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5977502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Running Costos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Plan1!$B$2:$B$11</c:f>
              <c:numCache>
                <c:formatCode>#,##0.0_);\(#,##0.0\);"-"_);@_)</c:formatCode>
                <c:ptCount val="10"/>
                <c:pt idx="0">
                  <c:v>33.310955505652522</c:v>
                </c:pt>
                <c:pt idx="1">
                  <c:v>40.649857679888022</c:v>
                </c:pt>
                <c:pt idx="2">
                  <c:v>60.675836237047598</c:v>
                </c:pt>
                <c:pt idx="3">
                  <c:v>64.37412425964763</c:v>
                </c:pt>
                <c:pt idx="4">
                  <c:v>76.378689362213109</c:v>
                </c:pt>
                <c:pt idx="5">
                  <c:v>89.070950978963481</c:v>
                </c:pt>
                <c:pt idx="6">
                  <c:v>102.75084929526302</c:v>
                </c:pt>
                <c:pt idx="7">
                  <c:v>117.48156978429701</c:v>
                </c:pt>
                <c:pt idx="8">
                  <c:v>133.32998464752117</c:v>
                </c:pt>
                <c:pt idx="9">
                  <c:v>150.36685666962234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3B-4AE5-972E-46A4B36E2F5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Combustível</c:v>
                </c:pt>
              </c:strCache>
            </c:strRef>
          </c:tx>
          <c:spPr>
            <a:ln>
              <a:solidFill>
                <a:srgbClr val="52739A"/>
              </a:solidFill>
            </a:ln>
          </c:spPr>
          <c:marker>
            <c:symbol val="diamond"/>
            <c:size val="7"/>
            <c:spPr>
              <a:solidFill>
                <a:srgbClr val="52739A"/>
              </a:solidFill>
              <a:ln>
                <a:solidFill>
                  <a:srgbClr val="52739A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Plan1!$C$2:$C$11</c:f>
              <c:numCache>
                <c:formatCode>#,##0.0_);\(#,##0.0\);"-"_);@_)</c:formatCode>
                <c:ptCount val="10"/>
                <c:pt idx="0">
                  <c:v>87.039395791638881</c:v>
                </c:pt>
                <c:pt idx="1">
                  <c:v>105.22200249480463</c:v>
                </c:pt>
                <c:pt idx="2">
                  <c:v>139.45166469654342</c:v>
                </c:pt>
                <c:pt idx="3">
                  <c:v>147.13710836839041</c:v>
                </c:pt>
                <c:pt idx="4">
                  <c:v>176.97818950317333</c:v>
                </c:pt>
                <c:pt idx="5">
                  <c:v>208.86640063015594</c:v>
                </c:pt>
                <c:pt idx="6">
                  <c:v>243.26616992482317</c:v>
                </c:pt>
                <c:pt idx="7">
                  <c:v>280.33896399473434</c:v>
                </c:pt>
                <c:pt idx="8">
                  <c:v>320.25569553683971</c:v>
                </c:pt>
                <c:pt idx="9">
                  <c:v>363.1972465156453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3B-4AE5-972E-46A4B36E2F5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Portuário</c:v>
                </c:pt>
              </c:strCache>
            </c:strRef>
          </c:tx>
          <c:spPr>
            <a:ln>
              <a:solidFill>
                <a:srgbClr val="FF3333"/>
              </a:solidFill>
            </a:ln>
          </c:spPr>
          <c:marker>
            <c:symbol val="diamond"/>
            <c:size val="7"/>
            <c:spPr>
              <a:solidFill>
                <a:srgbClr val="FF3333"/>
              </a:solidFill>
              <a:ln>
                <a:solidFill>
                  <a:srgbClr val="FF3333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Plan1!$D$2:$D$11</c:f>
              <c:numCache>
                <c:formatCode>#,##0.0_);\(#,##0.0\);"-"_);@_)</c:formatCode>
                <c:ptCount val="10"/>
                <c:pt idx="0">
                  <c:v>27.805972435555656</c:v>
                </c:pt>
                <c:pt idx="1">
                  <c:v>32.8393528934076</c:v>
                </c:pt>
                <c:pt idx="2">
                  <c:v>37.906935063812973</c:v>
                </c:pt>
                <c:pt idx="3">
                  <c:v>40.217422609007748</c:v>
                </c:pt>
                <c:pt idx="4">
                  <c:v>48.262566966608119</c:v>
                </c:pt>
                <c:pt idx="5">
                  <c:v>56.771937730608997</c:v>
                </c:pt>
                <c:pt idx="6">
                  <c:v>65.938928742408578</c:v>
                </c:pt>
                <c:pt idx="7">
                  <c:v>75.808072788502798</c:v>
                </c:pt>
                <c:pt idx="8">
                  <c:v>86.425747883892029</c:v>
                </c:pt>
                <c:pt idx="9">
                  <c:v>97.84056910396059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3B-4AE5-972E-46A4B36E2F5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Afretamento</c:v>
                </c:pt>
              </c:strCache>
            </c:strRef>
          </c:tx>
          <c:spPr>
            <a:ln>
              <a:solidFill>
                <a:srgbClr val="A2A2A2"/>
              </a:solidFill>
            </a:ln>
          </c:spPr>
          <c:marker>
            <c:symbol val="diamond"/>
            <c:size val="7"/>
            <c:spPr>
              <a:solidFill>
                <a:srgbClr val="A2A2A2"/>
              </a:solidFill>
              <a:ln>
                <a:solidFill>
                  <a:srgbClr val="A2A2A2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Plan1!$E$2:$E$11</c:f>
              <c:numCache>
                <c:formatCode>#,##0.0_);\(#,##0.0\);"-"_);@_)</c:formatCode>
                <c:ptCount val="10"/>
                <c:pt idx="0">
                  <c:v>31.522937185118977</c:v>
                </c:pt>
                <c:pt idx="1">
                  <c:v>29.732548585606107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3B-4AE5-972E-46A4B36E2F5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Outros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Plan1!$F$2:$F$11</c:f>
              <c:numCache>
                <c:formatCode>#,##0.0_);\(#,##0.0\);"-"_);@_)</c:formatCode>
                <c:ptCount val="10"/>
                <c:pt idx="0">
                  <c:v>6.9106390465230154</c:v>
                </c:pt>
                <c:pt idx="1">
                  <c:v>8.1441686487235163</c:v>
                </c:pt>
                <c:pt idx="2">
                  <c:v>9.643290791006093</c:v>
                </c:pt>
                <c:pt idx="3">
                  <c:v>11.255936687166978</c:v>
                </c:pt>
                <c:pt idx="4">
                  <c:v>14.064359370030603</c:v>
                </c:pt>
                <c:pt idx="5">
                  <c:v>18.025109201797189</c:v>
                </c:pt>
                <c:pt idx="6">
                  <c:v>20.092276207518264</c:v>
                </c:pt>
                <c:pt idx="7">
                  <c:v>22.329843851657554</c:v>
                </c:pt>
                <c:pt idx="8">
                  <c:v>24.73702695006018</c:v>
                </c:pt>
                <c:pt idx="9">
                  <c:v>27.319175759138481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3B-4AE5-972E-46A4B36E2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751312"/>
        <c:axId val="597736624"/>
      </c:lineChart>
      <c:catAx>
        <c:axId val="59775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97736624"/>
        <c:crosses val="autoZero"/>
        <c:auto val="1"/>
        <c:lblAlgn val="ctr"/>
        <c:lblOffset val="100"/>
        <c:noMultiLvlLbl val="0"/>
      </c:catAx>
      <c:valAx>
        <c:axId val="597736624"/>
        <c:scaling>
          <c:orientation val="minMax"/>
          <c:max val="8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97751312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6.3747936976212824E-2"/>
          <c:y val="0.92029458380481477"/>
          <c:w val="0.72357239583333322"/>
          <c:h val="7.9705485941576212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Handling cheio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Plan1!$B$2:$B$11</c:f>
              <c:numCache>
                <c:formatCode>_-* #,##0_-;\-* #,##0_-;_-* "-"??_-;_-@_-</c:formatCode>
                <c:ptCount val="10"/>
                <c:pt idx="0">
                  <c:v>95.119017249315291</c:v>
                </c:pt>
                <c:pt idx="1">
                  <c:v>113.15812751102494</c:v>
                </c:pt>
                <c:pt idx="2">
                  <c:v>139.51646684157427</c:v>
                </c:pt>
                <c:pt idx="3">
                  <c:v>153.3042628483673</c:v>
                </c:pt>
                <c:pt idx="4">
                  <c:v>192.18408485049824</c:v>
                </c:pt>
                <c:pt idx="5">
                  <c:v>247.7344434184626</c:v>
                </c:pt>
                <c:pt idx="6">
                  <c:v>274.9354910732643</c:v>
                </c:pt>
                <c:pt idx="7">
                  <c:v>304.50637819532784</c:v>
                </c:pt>
                <c:pt idx="8">
                  <c:v>336.91196534123344</c:v>
                </c:pt>
                <c:pt idx="9">
                  <c:v>372.46409403679371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9-4342-ACD8-D99255ED32C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Handling vazio</c:v>
                </c:pt>
              </c:strCache>
            </c:strRef>
          </c:tx>
          <c:spPr>
            <a:ln>
              <a:solidFill>
                <a:srgbClr val="52739A"/>
              </a:solidFill>
            </a:ln>
          </c:spPr>
          <c:marker>
            <c:symbol val="diamond"/>
            <c:size val="7"/>
            <c:spPr>
              <a:solidFill>
                <a:srgbClr val="52739A"/>
              </a:solidFill>
              <a:ln>
                <a:solidFill>
                  <a:srgbClr val="52739A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Plan1!$C$2:$C$11</c:f>
              <c:numCache>
                <c:formatCode>_-* #,##0_-;\-* #,##0_-;_-* "-"??_-;_-@_-</c:formatCode>
                <c:ptCount val="10"/>
                <c:pt idx="0">
                  <c:v>16.289834394093567</c:v>
                </c:pt>
                <c:pt idx="1">
                  <c:v>18.668564058806826</c:v>
                </c:pt>
                <c:pt idx="2">
                  <c:v>21.796176576287181</c:v>
                </c:pt>
                <c:pt idx="3">
                  <c:v>22.913957569979278</c:v>
                </c:pt>
                <c:pt idx="4">
                  <c:v>27.286245569601657</c:v>
                </c:pt>
                <c:pt idx="5">
                  <c:v>33.170626603647818</c:v>
                </c:pt>
                <c:pt idx="6">
                  <c:v>36.533637868252114</c:v>
                </c:pt>
                <c:pt idx="7">
                  <c:v>40.174090194637081</c:v>
                </c:pt>
                <c:pt idx="8">
                  <c:v>44.13135621161458</c:v>
                </c:pt>
                <c:pt idx="9">
                  <c:v>48.444220191195875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9-4342-ACD8-D99255ED32C2}"/>
            </c:ext>
          </c:extLst>
        </c:ser>
        <c:ser>
          <c:idx val="3"/>
          <c:order val="2"/>
          <c:tx>
            <c:strRef>
              <c:f>Plan1!$E$1</c:f>
              <c:strCache>
                <c:ptCount val="1"/>
                <c:pt idx="0">
                  <c:v>Leasing de contêiner</c:v>
                </c:pt>
              </c:strCache>
            </c:strRef>
          </c:tx>
          <c:spPr>
            <a:ln>
              <a:solidFill>
                <a:srgbClr val="A2A2A2"/>
              </a:solidFill>
            </a:ln>
          </c:spPr>
          <c:marker>
            <c:symbol val="diamond"/>
            <c:size val="7"/>
            <c:spPr>
              <a:solidFill>
                <a:srgbClr val="A2A2A2"/>
              </a:solidFill>
              <a:ln>
                <a:solidFill>
                  <a:srgbClr val="A2A2A2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Plan1!$E$2:$E$11</c:f>
              <c:numCache>
                <c:formatCode>_-* #,##0_-;\-* #,##0_-;_-* "-"??_-;_-@_-</c:formatCode>
                <c:ptCount val="10"/>
                <c:pt idx="0">
                  <c:v>29.82261933429832</c:v>
                </c:pt>
                <c:pt idx="1">
                  <c:v>34.94933866094415</c:v>
                </c:pt>
                <c:pt idx="2">
                  <c:v>42.814590870401936</c:v>
                </c:pt>
                <c:pt idx="3">
                  <c:v>51.690271293139681</c:v>
                </c:pt>
                <c:pt idx="4">
                  <c:v>65.089238473457826</c:v>
                </c:pt>
                <c:pt idx="5">
                  <c:v>84.451144782951076</c:v>
                </c:pt>
                <c:pt idx="6">
                  <c:v>93.800188072248929</c:v>
                </c:pt>
                <c:pt idx="7">
                  <c:v>103.96800547769445</c:v>
                </c:pt>
                <c:pt idx="8">
                  <c:v>115.1193234526707</c:v>
                </c:pt>
                <c:pt idx="9">
                  <c:v>127.36125958683121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B9-4342-ACD8-D99255ED32C2}"/>
            </c:ext>
          </c:extLst>
        </c:ser>
        <c:ser>
          <c:idx val="4"/>
          <c:order val="3"/>
          <c:tx>
            <c:strRef>
              <c:f>Plan1!$F$1</c:f>
              <c:strCache>
                <c:ptCount val="1"/>
                <c:pt idx="0">
                  <c:v>Despesa de contêiner vazio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Plan1!$F$2:$F$11</c:f>
              <c:numCache>
                <c:formatCode>_-* #,##0_-;\-* #,##0_-;_-* "-"??_-;_-@_-</c:formatCode>
                <c:ptCount val="10"/>
                <c:pt idx="0">
                  <c:v>24.439794051919691</c:v>
                </c:pt>
                <c:pt idx="1">
                  <c:v>29.042546019767876</c:v>
                </c:pt>
                <c:pt idx="2">
                  <c:v>35.752207390096196</c:v>
                </c:pt>
                <c:pt idx="3">
                  <c:v>43.598314727378515</c:v>
                </c:pt>
                <c:pt idx="4">
                  <c:v>54.582924959812267</c:v>
                </c:pt>
                <c:pt idx="5">
                  <c:v>70.259158860838781</c:v>
                </c:pt>
                <c:pt idx="6">
                  <c:v>77.95950695665725</c:v>
                </c:pt>
                <c:pt idx="7">
                  <c:v>86.329950030378498</c:v>
                </c:pt>
                <c:pt idx="8">
                  <c:v>95.501174159644592</c:v>
                </c:pt>
                <c:pt idx="9">
                  <c:v>105.56147016425392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B9-4342-ACD8-D99255ED32C2}"/>
            </c:ext>
          </c:extLst>
        </c:ser>
        <c:ser>
          <c:idx val="5"/>
          <c:order val="4"/>
          <c:tx>
            <c:strRef>
              <c:f>Plan1!$G$1</c:f>
              <c:strCache>
                <c:ptCount val="1"/>
                <c:pt idx="0">
                  <c:v>Despesas</c:v>
                </c:pt>
              </c:strCache>
            </c:strRef>
          </c:tx>
          <c:cat>
            <c:numRef>
              <c:f>Plan1!$A$2:$A$11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Plan1!$G$2:$G$11</c:f>
              <c:numCache>
                <c:formatCode>_-* #,##0_-;\-* #,##0_-;_-* "-"??_-;_-@_-</c:formatCode>
                <c:ptCount val="10"/>
                <c:pt idx="0">
                  <c:v>53.696525363628481</c:v>
                </c:pt>
                <c:pt idx="1">
                  <c:v>67.494991582741605</c:v>
                </c:pt>
                <c:pt idx="2">
                  <c:v>82.649506394451691</c:v>
                </c:pt>
                <c:pt idx="3">
                  <c:v>99.429132403004189</c:v>
                </c:pt>
                <c:pt idx="4">
                  <c:v>120.55873180032144</c:v>
                </c:pt>
                <c:pt idx="5">
                  <c:v>147.0223287407764</c:v>
                </c:pt>
                <c:pt idx="6">
                  <c:v>163.26083273721886</c:v>
                </c:pt>
                <c:pt idx="7">
                  <c:v>180.6238060483312</c:v>
                </c:pt>
                <c:pt idx="8">
                  <c:v>199.52743257085871</c:v>
                </c:pt>
                <c:pt idx="9">
                  <c:v>219.99830504657081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B9-4342-ACD8-D99255ED3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978448"/>
        <c:axId val="358983344"/>
      </c:lineChart>
      <c:catAx>
        <c:axId val="35897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58983344"/>
        <c:crosses val="autoZero"/>
        <c:auto val="1"/>
        <c:lblAlgn val="ctr"/>
        <c:lblOffset val="100"/>
        <c:noMultiLvlLbl val="0"/>
      </c:catAx>
      <c:valAx>
        <c:axId val="358983344"/>
        <c:scaling>
          <c:orientation val="minMax"/>
          <c:max val="8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58978448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1.9124381092863848E-2"/>
          <c:y val="0.70833550299413195"/>
          <c:w val="0.96516852879800508"/>
          <c:h val="0.27470776338013131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48B5B-8458-46E9-BF08-37D2C740B049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65542A-8008-4DA5-BF48-5BA4AB3EF1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37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659084-56A9-4305-B71C-7A63FF549219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F92C8-D636-4104-94EF-CA307D499B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877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8436D-4627-4621-A09B-10788188ADD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2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Colocar a foto presente no slide abaixo, além das fotos dos barcos se locomovendo e formando ondas.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B931D-1867-450C-9385-7CDC73D3449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341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0562A-2A0A-42EC-BBA3-1AD1E06A95B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32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9583C-6364-4E24-ACB1-B740F112541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10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55C28-376C-484B-85F7-6D9A5631BB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00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72BBF8E9-79C0-425A-BF5D-F801EA80EB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850900"/>
            <a:ext cx="4568825" cy="3425825"/>
          </a:xfrm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445C9528-C3F1-4B00-9789-0DD8B7AB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pt-BR"/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F4FF9110-ABD0-4130-9775-3D81EC34D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F90776-0560-43B5-A95F-43A00D81D113}" type="slidenum">
              <a:rPr lang="en-US" altLang="pt-BR"/>
              <a:pPr/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98479441-A5A3-4751-926B-E285F418B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850900"/>
            <a:ext cx="4568825" cy="3425825"/>
          </a:xfrm>
          <a:ln/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981DF967-33FD-4CAC-92E8-2368C9237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pt-BR"/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2E34E1C2-C6FC-4C66-AB36-9CE6608D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861595-80E2-4640-BA54-A2D0CF4E46BF}" type="slidenum">
              <a:rPr lang="en-US" altLang="pt-BR"/>
              <a:pPr/>
              <a:t>22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:a16="http://schemas.microsoft.com/office/drawing/2014/main" id="{3027982E-BFE2-4B1B-AFB0-3A9E73672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850900"/>
            <a:ext cx="4568825" cy="3425825"/>
          </a:xfrm>
          <a:ln/>
        </p:spPr>
      </p:sp>
      <p:sp>
        <p:nvSpPr>
          <p:cNvPr id="37891" name="Notizenplatzhalter 2">
            <a:extLst>
              <a:ext uri="{FF2B5EF4-FFF2-40B4-BE49-F238E27FC236}">
                <a16:creationId xmlns:a16="http://schemas.microsoft.com/office/drawing/2014/main" id="{A413967B-DB5F-4EE2-922B-29CAC129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pt-BR"/>
          </a:p>
        </p:txBody>
      </p:sp>
      <p:sp>
        <p:nvSpPr>
          <p:cNvPr id="37892" name="Foliennummernplatzhalter 3">
            <a:extLst>
              <a:ext uri="{FF2B5EF4-FFF2-40B4-BE49-F238E27FC236}">
                <a16:creationId xmlns:a16="http://schemas.microsoft.com/office/drawing/2014/main" id="{23701902-5204-44F3-93B4-6D1AB0147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A3F3F2-32D1-4039-BD1C-2D68FC37EC46}" type="slidenum">
              <a:rPr lang="en-US" altLang="pt-BR"/>
              <a:pPr/>
              <a:t>29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4F6E9-624A-4E89-A5B9-EE346F22445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882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55C28-376C-484B-85F7-6D9A5631BB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420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55C28-376C-484B-85F7-6D9A5631BB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34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EE9CE-7F6E-48C7-A646-FCFC5E15931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48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553CA-DF89-4BE8-AD3A-B7891369D06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365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5AC9A-FBB9-47A6-BA50-C6D4FFB99AF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950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9B48C-CD77-4D35-B51C-A37B93EAC894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953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7B846-750B-4F47-A8C3-4B969BEC5A1C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8145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8453B-C630-46A1-9134-CAA96A456FF3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36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144563-6E42-4A19-A0B7-9673C8CEF33A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988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55C28-376C-484B-85F7-6D9A5631BB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95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D5578-CBA1-48D4-B05A-0E57953ABDD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615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D1468-14F2-4B0D-967D-FE1813A0A02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18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715601-C10D-4D34-B3E2-2C8F76B7C49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50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18D8A0-664E-49F7-9BCA-48BE3845A46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389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4B967-0D42-450C-AC7B-E658144613D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498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EF64F-4086-4006-A40A-4EF8E92140D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959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DD327B-5B85-49E8-AF0A-928D919408E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425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44604C-14F2-479F-B067-AA2DAF8D483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956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515BF-84FD-47B1-A2E8-D79C7F49FE6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811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AD6C2-56E7-42A9-90E0-CE3EC145DBF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432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D219F-DC8E-45BA-86E0-26A8B001032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193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6DC50-88EE-4779-9087-6746092ED6A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62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5E0DB8-2DDA-4ED2-A56F-9153C97202E1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66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020A-E281-4415-91E3-60B2C19B5381}" type="slidenum">
              <a:rPr lang="pt-BR" smtClean="0"/>
              <a:pPr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39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C25B3-ECCB-4F87-9203-46E2D8DDF59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28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F322A-0786-4EE5-8730-0DE27029DF0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10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1675D-B43D-495B-AE89-ECB2244E3A5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4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71BC1-B8A8-43A9-967D-9450F81266D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38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55C28-376C-484B-85F7-6D9A5631BB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13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7F0A1-B52A-4A5F-8D90-ED5B497DF6EC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2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CCCAC-D8B2-4EED-A981-F58C85E0DD2A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125537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so wha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5344364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9C1B-6862-4BE1-81F6-33D73607042F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11050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os com so wha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5344364" cy="2143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Gráfico 4"/>
          <p:cNvSpPr>
            <a:spLocks noGrp="1"/>
          </p:cNvSpPr>
          <p:nvPr>
            <p:ph type="chart" sz="quarter" idx="15"/>
          </p:nvPr>
        </p:nvSpPr>
        <p:spPr>
          <a:xfrm>
            <a:off x="219078" y="4500570"/>
            <a:ext cx="5344364" cy="2143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9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219079" y="4071942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697D-0CB9-4433-B37F-6DE373452FE5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85617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so wha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9358" y="1714488"/>
            <a:ext cx="8707857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9358" y="1285860"/>
            <a:ext cx="8707857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C197-CB14-4201-B8B0-B65265365766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75706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os com so wha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23745" y="1714488"/>
            <a:ext cx="4236383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23745" y="1285860"/>
            <a:ext cx="4236383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Gráfico 4"/>
          <p:cNvSpPr>
            <a:spLocks noGrp="1"/>
          </p:cNvSpPr>
          <p:nvPr>
            <p:ph type="chart" sz="quarter" idx="16"/>
          </p:nvPr>
        </p:nvSpPr>
        <p:spPr>
          <a:xfrm>
            <a:off x="4683872" y="1714488"/>
            <a:ext cx="4236383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9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4683872" y="1285860"/>
            <a:ext cx="4236383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21885-F2C5-4C94-8860-BFF5C0BD206A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70343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1 cham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8769072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4766466" y="1792308"/>
            <a:ext cx="4225111" cy="1922400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7" y="1285860"/>
            <a:ext cx="8769071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A7A0-DCF6-4726-ABE9-524EBBBF0777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85321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2 cham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8769072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701479" y="1736037"/>
            <a:ext cx="2428689" cy="1923908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7" y="1285860"/>
            <a:ext cx="8769071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5"/>
          </p:nvPr>
        </p:nvSpPr>
        <p:spPr>
          <a:xfrm>
            <a:off x="6480834" y="2211994"/>
            <a:ext cx="2365714" cy="1923908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A8F9-7962-4396-B169-7358A74A316C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83805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 userDrawn="1"/>
        </p:nvCxnSpPr>
        <p:spPr>
          <a:xfrm rot="5400000" flipH="1" flipV="1">
            <a:off x="756444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 rot="5400000" flipH="1" flipV="1">
            <a:off x="3656807" y="4445794"/>
            <a:ext cx="446405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867199" y="1285860"/>
            <a:ext cx="309095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3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2989119" y="1285860"/>
            <a:ext cx="309095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3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161729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5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153126" y="1285860"/>
            <a:ext cx="3057721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14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3059374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5957019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F5E7-D844-483C-B94A-037342827AB0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142424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 userDrawn="1"/>
        </p:nvCxnSpPr>
        <p:spPr>
          <a:xfrm rot="5400000" flipH="1" flipV="1">
            <a:off x="64294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 rot="5400000" flipH="1" flipV="1">
            <a:off x="2237582" y="4445794"/>
            <a:ext cx="446405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 rot="5400000" flipH="1" flipV="1">
            <a:off x="4410869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6616553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48"/>
          </p:nvPr>
        </p:nvSpPr>
        <p:spPr>
          <a:xfrm>
            <a:off x="4440093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2263633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161730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5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153126" y="1285860"/>
            <a:ext cx="232652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7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2335322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9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4508915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1" name="Espaço Reservado para Texto 33"/>
          <p:cNvSpPr>
            <a:spLocks noGrp="1"/>
          </p:cNvSpPr>
          <p:nvPr>
            <p:ph type="body" sz="quarter" idx="55"/>
          </p:nvPr>
        </p:nvSpPr>
        <p:spPr>
          <a:xfrm>
            <a:off x="6682506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CBD1-BE08-4B7E-9BB2-13EF959C1280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1044106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 userDrawn="1"/>
        </p:nvCxnSpPr>
        <p:spPr>
          <a:xfrm rot="5400000" flipH="1" flipV="1">
            <a:off x="-329406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 userDrawn="1"/>
        </p:nvCxnSpPr>
        <p:spPr>
          <a:xfrm rot="5400000" flipH="1" flipV="1">
            <a:off x="1391444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 rot="5400000" flipH="1" flipV="1">
            <a:off x="3112294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 rot="5400000" flipH="1" flipV="1">
            <a:off x="4833144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563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6" name="Espaço Reservado para Texto 33"/>
          <p:cNvSpPr>
            <a:spLocks noGrp="1"/>
          </p:cNvSpPr>
          <p:nvPr>
            <p:ph type="body" sz="quarter" idx="42"/>
          </p:nvPr>
        </p:nvSpPr>
        <p:spPr>
          <a:xfrm>
            <a:off x="191628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8" name="Espaço Reservado para Texto 33"/>
          <p:cNvSpPr>
            <a:spLocks noGrp="1"/>
          </p:cNvSpPr>
          <p:nvPr>
            <p:ph type="body" sz="quarter" idx="44"/>
          </p:nvPr>
        </p:nvSpPr>
        <p:spPr>
          <a:xfrm>
            <a:off x="3636929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0" name="Espaço Reservado para Texto 33"/>
          <p:cNvSpPr>
            <a:spLocks noGrp="1"/>
          </p:cNvSpPr>
          <p:nvPr>
            <p:ph type="body" sz="quarter" idx="46"/>
          </p:nvPr>
        </p:nvSpPr>
        <p:spPr>
          <a:xfrm>
            <a:off x="5357578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2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7078226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7076474" y="1285860"/>
            <a:ext cx="19143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348975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621476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1893977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84668" y="1285860"/>
            <a:ext cx="19143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889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7" name="Espaço Reservado para Número de Slide 2"/>
          <p:cNvSpPr>
            <a:spLocks noGrp="1"/>
          </p:cNvSpPr>
          <p:nvPr>
            <p:ph type="sldNum" sz="quarter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33F9-A54A-4C64-AD90-B5322129BFA1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3501786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 userDrawn="1"/>
        </p:nvCxnSpPr>
        <p:spPr>
          <a:xfrm rot="5400000" flipH="1" flipV="1">
            <a:off x="-610393" y="4445794"/>
            <a:ext cx="446405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 rot="5400000" flipH="1" flipV="1">
            <a:off x="831850" y="4446588"/>
            <a:ext cx="44640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 rot="5400000" flipH="1" flipV="1">
            <a:off x="2274094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 rot="5400000" flipH="1" flipV="1">
            <a:off x="3715544" y="4445794"/>
            <a:ext cx="446405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 userDrawn="1"/>
        </p:nvCxnSpPr>
        <p:spPr>
          <a:xfrm rot="5400000" flipH="1" flipV="1">
            <a:off x="5158582" y="4445794"/>
            <a:ext cx="446405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5631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7395271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5958299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4507309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043348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1591128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84668" y="1285860"/>
            <a:ext cx="162856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889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4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1638104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3080577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33"/>
          <p:cNvSpPr>
            <a:spLocks noGrp="1"/>
          </p:cNvSpPr>
          <p:nvPr>
            <p:ph type="body" sz="quarter" idx="52"/>
          </p:nvPr>
        </p:nvSpPr>
        <p:spPr>
          <a:xfrm>
            <a:off x="4523051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5965524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7407993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0944-6714-4ADE-A606-FA5217E59E19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350377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 Execu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4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259057" y="970874"/>
            <a:ext cx="8541676" cy="5562000"/>
          </a:xfrm>
          <a:prstGeom prst="roundRect">
            <a:avLst>
              <a:gd name="adj" fmla="val 44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82B4-8C94-4941-9E85-20FF844023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71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 (5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1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1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1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1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1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41997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Espaço Reservado para Texto 6"/>
          <p:cNvSpPr>
            <a:spLocks noGrp="1"/>
          </p:cNvSpPr>
          <p:nvPr>
            <p:ph type="body" sz="quarter" idx="36"/>
          </p:nvPr>
        </p:nvSpPr>
        <p:spPr>
          <a:xfrm>
            <a:off x="2934264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4226531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FB78-501F-4CBF-9922-D9611B47F1BE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21267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5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1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1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1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1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1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41997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Espaço Reservado para Texto 6"/>
          <p:cNvSpPr>
            <a:spLocks noGrp="1"/>
          </p:cNvSpPr>
          <p:nvPr>
            <p:ph type="body" sz="quarter" idx="36"/>
          </p:nvPr>
        </p:nvSpPr>
        <p:spPr>
          <a:xfrm>
            <a:off x="2934264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4226531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B8A7-2D0A-4819-91D1-2D9B925C6623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3684362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5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70053" y="2390489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70053" y="323821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70053" y="4085943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70053" y="4933670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582700" y="2390489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582700" y="323821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3582700" y="4085943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582700" y="4933670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70053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582700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70053" y="578139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3582700" y="578139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DC6A-1D20-4CEC-9BB3-56A871D4A36A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183291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47260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55471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63683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1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1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1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1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1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E281-B877-4751-B40D-FDDA08C76262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40658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47260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55471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63683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47260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55471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563683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648653" y="239048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648653" y="347260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3648653" y="455471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648653" y="563683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648653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8C100-4E62-404E-A4A9-E77EBE0DA58E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3810084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3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860563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330637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1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1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1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1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FEE0-D851-4C2A-B220-DA603578BE89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129316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3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860563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330637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71776" y="2390489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71776" y="3860563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71776" y="5330637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649323" y="2390489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649323" y="3860563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649323" y="5330637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71776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649323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6FA4-0E6A-4A15-B6C3-B087D9180F8E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305782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ço Reservado para Texto 29"/>
          <p:cNvSpPr>
            <a:spLocks noGrp="1"/>
          </p:cNvSpPr>
          <p:nvPr>
            <p:ph type="body" sz="quarter" idx="14"/>
          </p:nvPr>
        </p:nvSpPr>
        <p:spPr>
          <a:xfrm>
            <a:off x="125191" y="785813"/>
            <a:ext cx="621515" cy="57864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  <a:lvl2pPr>
              <a:defRPr sz="3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1"/>
          </p:nvPr>
        </p:nvSpPr>
        <p:spPr>
          <a:xfrm>
            <a:off x="350986" y="1500188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1200"/>
            </a:lvl2pPr>
            <a:lvl3pPr algn="ctr">
              <a:buNone/>
              <a:defRPr sz="1100"/>
            </a:lvl3pPr>
            <a:lvl4pPr algn="ctr">
              <a:buNone/>
              <a:defRPr sz="1050"/>
            </a:lvl4pPr>
            <a:lvl5pPr algn="ctr">
              <a:buNone/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2065773" y="150018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15"/>
          </p:nvPr>
        </p:nvSpPr>
        <p:spPr>
          <a:xfrm>
            <a:off x="350986" y="5214938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6"/>
          </p:nvPr>
        </p:nvSpPr>
        <p:spPr>
          <a:xfrm>
            <a:off x="350986" y="3929062"/>
            <a:ext cx="1582869" cy="857250"/>
          </a:xfrm>
          <a:prstGeom prst="homePlate">
            <a:avLst>
              <a:gd name="adj" fmla="val 237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7"/>
          </p:nvPr>
        </p:nvSpPr>
        <p:spPr>
          <a:xfrm>
            <a:off x="350986" y="2714625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8"/>
          </p:nvPr>
        </p:nvSpPr>
        <p:spPr>
          <a:xfrm rot="5400000">
            <a:off x="3228785" y="-379587"/>
            <a:ext cx="507600" cy="2838362"/>
          </a:xfrm>
          <a:prstGeom prst="homePlate">
            <a:avLst>
              <a:gd name="adj" fmla="val 26756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19"/>
          </p:nvPr>
        </p:nvSpPr>
        <p:spPr>
          <a:xfrm rot="5400000">
            <a:off x="5904841" y="-19420"/>
            <a:ext cx="500063" cy="2110492"/>
          </a:xfrm>
          <a:prstGeom prst="homePlate">
            <a:avLst>
              <a:gd name="adj" fmla="val 24409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/>
          <a:lstStyle>
            <a:lvl1pPr marL="0" indent="0" algn="ctr">
              <a:spcBef>
                <a:spcPts val="0"/>
              </a:spcBef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20"/>
          </p:nvPr>
        </p:nvSpPr>
        <p:spPr>
          <a:xfrm rot="5400000">
            <a:off x="7883444" y="310345"/>
            <a:ext cx="500063" cy="1450963"/>
          </a:xfrm>
          <a:prstGeom prst="homePlate">
            <a:avLst>
              <a:gd name="adj" fmla="val 20507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3" name="Espaço Reservado para Texto 27"/>
          <p:cNvSpPr>
            <a:spLocks noGrp="1"/>
          </p:cNvSpPr>
          <p:nvPr>
            <p:ph type="body" sz="quarter" idx="21"/>
          </p:nvPr>
        </p:nvSpPr>
        <p:spPr>
          <a:xfrm>
            <a:off x="2065773" y="271462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22"/>
          </p:nvPr>
        </p:nvSpPr>
        <p:spPr>
          <a:xfrm>
            <a:off x="2065773" y="3929074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23"/>
          </p:nvPr>
        </p:nvSpPr>
        <p:spPr>
          <a:xfrm>
            <a:off x="2065773" y="521495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6" name="Espaço Reservado para Texto 27"/>
          <p:cNvSpPr>
            <a:spLocks noGrp="1"/>
          </p:cNvSpPr>
          <p:nvPr>
            <p:ph type="body" sz="quarter" idx="24"/>
          </p:nvPr>
        </p:nvSpPr>
        <p:spPr>
          <a:xfrm>
            <a:off x="5099627" y="150018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25"/>
          </p:nvPr>
        </p:nvSpPr>
        <p:spPr>
          <a:xfrm>
            <a:off x="5099627" y="271462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8" name="Espaço Reservado para Texto 27"/>
          <p:cNvSpPr>
            <a:spLocks noGrp="1"/>
          </p:cNvSpPr>
          <p:nvPr>
            <p:ph type="body" sz="quarter" idx="26"/>
          </p:nvPr>
        </p:nvSpPr>
        <p:spPr>
          <a:xfrm>
            <a:off x="5099627" y="3929074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9" name="Espaço Reservado para Texto 27"/>
          <p:cNvSpPr>
            <a:spLocks noGrp="1"/>
          </p:cNvSpPr>
          <p:nvPr>
            <p:ph type="body" sz="quarter" idx="27"/>
          </p:nvPr>
        </p:nvSpPr>
        <p:spPr>
          <a:xfrm>
            <a:off x="5099627" y="521495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0" name="Espaço Reservado para Texto 27"/>
          <p:cNvSpPr>
            <a:spLocks noGrp="1"/>
          </p:cNvSpPr>
          <p:nvPr>
            <p:ph type="body" sz="quarter" idx="28"/>
          </p:nvPr>
        </p:nvSpPr>
        <p:spPr>
          <a:xfrm>
            <a:off x="7407994" y="150018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1" name="Espaço Reservado para Texto 27"/>
          <p:cNvSpPr>
            <a:spLocks noGrp="1"/>
          </p:cNvSpPr>
          <p:nvPr>
            <p:ph type="body" sz="quarter" idx="29"/>
          </p:nvPr>
        </p:nvSpPr>
        <p:spPr>
          <a:xfrm>
            <a:off x="7407994" y="271462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2" name="Espaço Reservado para Texto 27"/>
          <p:cNvSpPr>
            <a:spLocks noGrp="1"/>
          </p:cNvSpPr>
          <p:nvPr>
            <p:ph type="body" sz="quarter" idx="30"/>
          </p:nvPr>
        </p:nvSpPr>
        <p:spPr>
          <a:xfrm>
            <a:off x="7407994" y="3929074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3" name="Espaço Reservado para Texto 27"/>
          <p:cNvSpPr>
            <a:spLocks noGrp="1"/>
          </p:cNvSpPr>
          <p:nvPr>
            <p:ph type="body" sz="quarter" idx="31"/>
          </p:nvPr>
        </p:nvSpPr>
        <p:spPr>
          <a:xfrm>
            <a:off x="7407994" y="521495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3A2A-4E38-4BD7-9EEE-F8D8C7515603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3129483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 (4 por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ço Reservado para Texto 29"/>
          <p:cNvSpPr>
            <a:spLocks noGrp="1"/>
          </p:cNvSpPr>
          <p:nvPr>
            <p:ph type="body" sz="quarter" idx="14"/>
          </p:nvPr>
        </p:nvSpPr>
        <p:spPr>
          <a:xfrm>
            <a:off x="125191" y="785813"/>
            <a:ext cx="621515" cy="57864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  <a:lvl2pPr>
              <a:defRPr sz="3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1"/>
          </p:nvPr>
        </p:nvSpPr>
        <p:spPr>
          <a:xfrm>
            <a:off x="350986" y="1500188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1200"/>
            </a:lvl2pPr>
            <a:lvl3pPr algn="ctr">
              <a:buNone/>
              <a:defRPr sz="1100"/>
            </a:lvl3pPr>
            <a:lvl4pPr algn="ctr">
              <a:buNone/>
              <a:defRPr sz="1050"/>
            </a:lvl4pPr>
            <a:lvl5pPr algn="ctr">
              <a:buNone/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2065773" y="1500188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15"/>
          </p:nvPr>
        </p:nvSpPr>
        <p:spPr>
          <a:xfrm>
            <a:off x="350986" y="5357832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6"/>
          </p:nvPr>
        </p:nvSpPr>
        <p:spPr>
          <a:xfrm>
            <a:off x="350986" y="3357572"/>
            <a:ext cx="1582869" cy="857250"/>
          </a:xfrm>
          <a:prstGeom prst="homePlate">
            <a:avLst>
              <a:gd name="adj" fmla="val 237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7"/>
          </p:nvPr>
        </p:nvSpPr>
        <p:spPr>
          <a:xfrm>
            <a:off x="350986" y="2428880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8"/>
          </p:nvPr>
        </p:nvSpPr>
        <p:spPr>
          <a:xfrm rot="5400000">
            <a:off x="3228785" y="-379587"/>
            <a:ext cx="507600" cy="2838362"/>
          </a:xfrm>
          <a:prstGeom prst="homePlate">
            <a:avLst>
              <a:gd name="adj" fmla="val 26756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19"/>
          </p:nvPr>
        </p:nvSpPr>
        <p:spPr>
          <a:xfrm rot="5400000">
            <a:off x="5904841" y="-19420"/>
            <a:ext cx="500063" cy="2110492"/>
          </a:xfrm>
          <a:prstGeom prst="homePlate">
            <a:avLst>
              <a:gd name="adj" fmla="val 24409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/>
          <a:lstStyle>
            <a:lvl1pPr marL="0" indent="0" algn="ctr">
              <a:spcBef>
                <a:spcPts val="0"/>
              </a:spcBef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20"/>
          </p:nvPr>
        </p:nvSpPr>
        <p:spPr>
          <a:xfrm rot="5400000">
            <a:off x="7883444" y="310345"/>
            <a:ext cx="500063" cy="1450963"/>
          </a:xfrm>
          <a:prstGeom prst="homePlate">
            <a:avLst>
              <a:gd name="adj" fmla="val 20507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3" name="Espaço Reservado para Texto 27"/>
          <p:cNvSpPr>
            <a:spLocks noGrp="1"/>
          </p:cNvSpPr>
          <p:nvPr>
            <p:ph type="body" sz="quarter" idx="21"/>
          </p:nvPr>
        </p:nvSpPr>
        <p:spPr>
          <a:xfrm>
            <a:off x="2065773" y="2464604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22"/>
          </p:nvPr>
        </p:nvSpPr>
        <p:spPr>
          <a:xfrm>
            <a:off x="2065773" y="3429020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23"/>
          </p:nvPr>
        </p:nvSpPr>
        <p:spPr>
          <a:xfrm>
            <a:off x="2065773" y="5357852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6" name="Espaço Reservado para Texto 27"/>
          <p:cNvSpPr>
            <a:spLocks noGrp="1"/>
          </p:cNvSpPr>
          <p:nvPr>
            <p:ph type="body" sz="quarter" idx="24"/>
          </p:nvPr>
        </p:nvSpPr>
        <p:spPr>
          <a:xfrm>
            <a:off x="5099627" y="1500188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25"/>
          </p:nvPr>
        </p:nvSpPr>
        <p:spPr>
          <a:xfrm>
            <a:off x="5099627" y="2464604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8" name="Espaço Reservado para Texto 27"/>
          <p:cNvSpPr>
            <a:spLocks noGrp="1"/>
          </p:cNvSpPr>
          <p:nvPr>
            <p:ph type="body" sz="quarter" idx="26"/>
          </p:nvPr>
        </p:nvSpPr>
        <p:spPr>
          <a:xfrm>
            <a:off x="5099627" y="3429020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9" name="Espaço Reservado para Texto 27"/>
          <p:cNvSpPr>
            <a:spLocks noGrp="1"/>
          </p:cNvSpPr>
          <p:nvPr>
            <p:ph type="body" sz="quarter" idx="27"/>
          </p:nvPr>
        </p:nvSpPr>
        <p:spPr>
          <a:xfrm>
            <a:off x="5099627" y="5357852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0" name="Espaço Reservado para Texto 27"/>
          <p:cNvSpPr>
            <a:spLocks noGrp="1"/>
          </p:cNvSpPr>
          <p:nvPr>
            <p:ph type="body" sz="quarter" idx="28"/>
          </p:nvPr>
        </p:nvSpPr>
        <p:spPr>
          <a:xfrm>
            <a:off x="7407994" y="1500188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1" name="Espaço Reservado para Texto 27"/>
          <p:cNvSpPr>
            <a:spLocks noGrp="1"/>
          </p:cNvSpPr>
          <p:nvPr>
            <p:ph type="body" sz="quarter" idx="29"/>
          </p:nvPr>
        </p:nvSpPr>
        <p:spPr>
          <a:xfrm>
            <a:off x="7407994" y="2464604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2" name="Espaço Reservado para Texto 27"/>
          <p:cNvSpPr>
            <a:spLocks noGrp="1"/>
          </p:cNvSpPr>
          <p:nvPr>
            <p:ph type="body" sz="quarter" idx="30"/>
          </p:nvPr>
        </p:nvSpPr>
        <p:spPr>
          <a:xfrm>
            <a:off x="7407994" y="3429020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3" name="Espaço Reservado para Texto 27"/>
          <p:cNvSpPr>
            <a:spLocks noGrp="1"/>
          </p:cNvSpPr>
          <p:nvPr>
            <p:ph type="body" sz="quarter" idx="31"/>
          </p:nvPr>
        </p:nvSpPr>
        <p:spPr>
          <a:xfrm>
            <a:off x="7407994" y="5357852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4" name="Espaço Reservado para Texto 31"/>
          <p:cNvSpPr>
            <a:spLocks noGrp="1"/>
          </p:cNvSpPr>
          <p:nvPr>
            <p:ph type="body" sz="quarter" idx="32"/>
          </p:nvPr>
        </p:nvSpPr>
        <p:spPr>
          <a:xfrm>
            <a:off x="350986" y="4357702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6" name="Espaço Reservado para Texto 27"/>
          <p:cNvSpPr>
            <a:spLocks noGrp="1"/>
          </p:cNvSpPr>
          <p:nvPr>
            <p:ph type="body" sz="quarter" idx="33"/>
          </p:nvPr>
        </p:nvSpPr>
        <p:spPr>
          <a:xfrm>
            <a:off x="2065773" y="4393436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27"/>
          <p:cNvSpPr>
            <a:spLocks noGrp="1"/>
          </p:cNvSpPr>
          <p:nvPr>
            <p:ph type="body" sz="quarter" idx="34"/>
          </p:nvPr>
        </p:nvSpPr>
        <p:spPr>
          <a:xfrm>
            <a:off x="5099627" y="4393436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35"/>
          </p:nvPr>
        </p:nvSpPr>
        <p:spPr>
          <a:xfrm>
            <a:off x="7407994" y="4393436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8EA4-6606-45C9-A2B6-325E04C47CD0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553973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madas par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978419" y="1028244"/>
            <a:ext cx="3099807" cy="1714512"/>
          </a:xfrm>
          <a:prstGeom prst="wedgeRectCallout">
            <a:avLst>
              <a:gd name="adj1" fmla="val -29213"/>
              <a:gd name="adj2" fmla="val 8957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5363439" y="4086010"/>
            <a:ext cx="3099807" cy="1714512"/>
          </a:xfrm>
          <a:prstGeom prst="wedgeRectCallout">
            <a:avLst>
              <a:gd name="adj1" fmla="val -43877"/>
              <a:gd name="adj2" fmla="val -8765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5"/>
          </p:nvPr>
        </p:nvSpPr>
        <p:spPr>
          <a:xfrm>
            <a:off x="1736006" y="4357694"/>
            <a:ext cx="3099807" cy="1714512"/>
          </a:xfrm>
          <a:prstGeom prst="wedgeRectCallout">
            <a:avLst>
              <a:gd name="adj1" fmla="val -4074"/>
              <a:gd name="adj2" fmla="val -1032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6"/>
          </p:nvPr>
        </p:nvSpPr>
        <p:spPr>
          <a:xfrm>
            <a:off x="482893" y="928670"/>
            <a:ext cx="3099807" cy="1714512"/>
          </a:xfrm>
          <a:prstGeom prst="wedgeRectCallout">
            <a:avLst>
              <a:gd name="adj1" fmla="val -1979"/>
              <a:gd name="adj2" fmla="val 953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751C-B7DD-4963-89F1-9CE7B971B94F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193079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63513" y="774700"/>
            <a:ext cx="622300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2065057" y="2071684"/>
            <a:ext cx="6663837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207168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B304-12BA-40AE-91E3-D5759D8DCA25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2261554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046" y="1196976"/>
            <a:ext cx="8540262" cy="5345113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DIOP   </a:t>
            </a:r>
            <a:fld id="{64206325-8EED-400D-B041-9AF987416630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1350838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32958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2621B-172D-4612-A5C4-842978AD8D24}" type="datetimeFigureOut">
              <a:rPr lang="pt-BR"/>
              <a:pPr>
                <a:defRPr/>
              </a:pPr>
              <a:t>09/05/2023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8E7A-3846-4261-8D6B-E0EDD07110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154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036">
            <a:extLst>
              <a:ext uri="{FF2B5EF4-FFF2-40B4-BE49-F238E27FC236}">
                <a16:creationId xmlns:a16="http://schemas.microsoft.com/office/drawing/2014/main" id="{C88EDB8C-D92E-4615-8DE6-25E789F82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>
            <a:extLst>
              <a:ext uri="{FF2B5EF4-FFF2-40B4-BE49-F238E27FC236}">
                <a16:creationId xmlns:a16="http://schemas.microsoft.com/office/drawing/2014/main" id="{B12343DC-4C09-4F03-BC5B-4633FCCF1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>
            <a:extLst>
              <a:ext uri="{FF2B5EF4-FFF2-40B4-BE49-F238E27FC236}">
                <a16:creationId xmlns:a16="http://schemas.microsoft.com/office/drawing/2014/main" id="{886075AF-0D2E-45C7-BC3E-215041D52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309AD-21BB-472E-9F87-FDD361AEDEF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07415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36">
            <a:extLst>
              <a:ext uri="{FF2B5EF4-FFF2-40B4-BE49-F238E27FC236}">
                <a16:creationId xmlns:a16="http://schemas.microsoft.com/office/drawing/2014/main" id="{A1107DF0-9ABD-4EAB-B31E-8AB815025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>
            <a:extLst>
              <a:ext uri="{FF2B5EF4-FFF2-40B4-BE49-F238E27FC236}">
                <a16:creationId xmlns:a16="http://schemas.microsoft.com/office/drawing/2014/main" id="{50222212-962D-4942-B3DD-6DBD37D38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>
            <a:extLst>
              <a:ext uri="{FF2B5EF4-FFF2-40B4-BE49-F238E27FC236}">
                <a16:creationId xmlns:a16="http://schemas.microsoft.com/office/drawing/2014/main" id="{1B906B67-5E76-48B3-A8DB-2141F0D89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04F81-1B58-496B-A1D2-2558BDE1336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4304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>
            <a:extLst>
              <a:ext uri="{FF2B5EF4-FFF2-40B4-BE49-F238E27FC236}">
                <a16:creationId xmlns:a16="http://schemas.microsoft.com/office/drawing/2014/main" id="{82AD6B53-7CF0-4DA6-A86C-872060DCA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>
            <a:extLst>
              <a:ext uri="{FF2B5EF4-FFF2-40B4-BE49-F238E27FC236}">
                <a16:creationId xmlns:a16="http://schemas.microsoft.com/office/drawing/2014/main" id="{B698AE8E-46B7-4089-BA5E-12F2C4601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>
            <a:extLst>
              <a:ext uri="{FF2B5EF4-FFF2-40B4-BE49-F238E27FC236}">
                <a16:creationId xmlns:a16="http://schemas.microsoft.com/office/drawing/2014/main" id="{921A1D3E-C22E-4663-B523-740746444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E75E9-E87B-49AC-8A73-429B21A92ED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178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214" y="2130426"/>
            <a:ext cx="7773574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94" y="3886200"/>
            <a:ext cx="6400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875942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21831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895" y="4406901"/>
            <a:ext cx="77721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1895" y="2906713"/>
            <a:ext cx="777210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961001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382" y="1600200"/>
            <a:ext cx="2121666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379906" y="1600200"/>
            <a:ext cx="2121666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871692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787" y="274638"/>
            <a:ext cx="822842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787" y="1535113"/>
            <a:ext cx="40393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787" y="2174875"/>
            <a:ext cx="40393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364" y="1535113"/>
            <a:ext cx="40408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364" y="2174875"/>
            <a:ext cx="40408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722211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63513" y="774700"/>
            <a:ext cx="622300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59" y="378619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378619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59" y="2071684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207168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EC76-790C-4CD0-BA8D-6055C6245CB4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1287252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966383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04058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787" y="273050"/>
            <a:ext cx="300789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27" y="273051"/>
            <a:ext cx="511048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787" y="1435101"/>
            <a:ext cx="300789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023179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999" y="4800600"/>
            <a:ext cx="548610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999" y="612775"/>
            <a:ext cx="548610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Arial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999" y="5367338"/>
            <a:ext cx="548610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727600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3784512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99309" y="0"/>
            <a:ext cx="2225843" cy="6858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382" y="0"/>
            <a:ext cx="6541071" cy="6858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440618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63513" y="774700"/>
            <a:ext cx="622300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59" y="414338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414338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59" y="2946798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946798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59" y="175021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75021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30E1-6DA9-4DB8-AE9B-47E09857A945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61104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163513" y="774700"/>
            <a:ext cx="622300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26" name="Espaço Reservado para Texto 7"/>
          <p:cNvSpPr>
            <a:spLocks noGrp="1"/>
          </p:cNvSpPr>
          <p:nvPr>
            <p:ph type="body" sz="quarter" idx="25"/>
          </p:nvPr>
        </p:nvSpPr>
        <p:spPr>
          <a:xfrm>
            <a:off x="2065059" y="500064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16"/>
          <p:cNvSpPr>
            <a:spLocks noGrp="1"/>
          </p:cNvSpPr>
          <p:nvPr>
            <p:ph type="body" sz="quarter" idx="26"/>
          </p:nvPr>
        </p:nvSpPr>
        <p:spPr>
          <a:xfrm>
            <a:off x="350283" y="500064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59" y="378024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378024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59" y="2559841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559841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59" y="133944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33944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68CD-032F-46BA-9E7A-7857C171F4C1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404473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163513" y="774700"/>
            <a:ext cx="622300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24" name="Espaço Reservado para Texto 7"/>
          <p:cNvSpPr>
            <a:spLocks noGrp="1"/>
          </p:cNvSpPr>
          <p:nvPr>
            <p:ph type="body" sz="quarter" idx="23"/>
          </p:nvPr>
        </p:nvSpPr>
        <p:spPr>
          <a:xfrm>
            <a:off x="2065059" y="5286394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Texto 16"/>
          <p:cNvSpPr>
            <a:spLocks noGrp="1"/>
          </p:cNvSpPr>
          <p:nvPr>
            <p:ph type="body" sz="quarter" idx="24"/>
          </p:nvPr>
        </p:nvSpPr>
        <p:spPr>
          <a:xfrm>
            <a:off x="350283" y="528639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6" name="Espaço Reservado para Texto 7"/>
          <p:cNvSpPr>
            <a:spLocks noGrp="1"/>
          </p:cNvSpPr>
          <p:nvPr>
            <p:ph type="body" sz="quarter" idx="25"/>
          </p:nvPr>
        </p:nvSpPr>
        <p:spPr>
          <a:xfrm>
            <a:off x="2065059" y="423268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7" name="Espaço Reservado para Texto 16"/>
          <p:cNvSpPr>
            <a:spLocks noGrp="1"/>
          </p:cNvSpPr>
          <p:nvPr>
            <p:ph type="body" sz="quarter" idx="26"/>
          </p:nvPr>
        </p:nvSpPr>
        <p:spPr>
          <a:xfrm>
            <a:off x="350283" y="423268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59" y="317897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317897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59" y="2125258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125258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59" y="107154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07154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BF21-F8FD-4A0C-8881-2F091A12B4E6}" type="slidenum">
              <a:rPr lang="pt-BR"/>
              <a:pPr>
                <a:defRPr/>
              </a:pPr>
              <a:t>‹nº›</a:t>
            </a:fld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159629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nas 1 So What na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12F9-2ECA-463B-B887-F00E1D1E49D1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414962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nas 1 So What a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1881-BD4C-4C92-9676-229BA2971367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  <p:extLst>
      <p:ext uri="{BB962C8B-B14F-4D97-AF65-F5344CB8AC3E}">
        <p14:creationId xmlns:p14="http://schemas.microsoft.com/office/powerpoint/2010/main" val="27871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188913"/>
            <a:ext cx="87772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10800" rIns="54000" bIns="108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1400" y="6643688"/>
            <a:ext cx="4619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FED08-357D-41F8-A938-472C1397C3D8}" type="slidenum">
              <a:rPr lang="pt-BR"/>
              <a:pPr>
                <a:defRPr/>
              </a:pPr>
              <a:t>‹nº›</a:t>
            </a:fld>
            <a:endParaRPr lang="pt-BR" sz="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  <p:sldLayoutId id="2147484875" r:id="rId14"/>
    <p:sldLayoutId id="2147484876" r:id="rId15"/>
    <p:sldLayoutId id="2147484904" r:id="rId16"/>
    <p:sldLayoutId id="2147484905" r:id="rId17"/>
    <p:sldLayoutId id="2147484906" r:id="rId18"/>
    <p:sldLayoutId id="2147484907" r:id="rId19"/>
    <p:sldLayoutId id="2147484877" r:id="rId20"/>
    <p:sldLayoutId id="2147484878" r:id="rId21"/>
    <p:sldLayoutId id="2147484879" r:id="rId22"/>
    <p:sldLayoutId id="2147484880" r:id="rId23"/>
    <p:sldLayoutId id="2147484881" r:id="rId24"/>
    <p:sldLayoutId id="2147484882" r:id="rId25"/>
    <p:sldLayoutId id="2147484883" r:id="rId26"/>
    <p:sldLayoutId id="2147484884" r:id="rId27"/>
    <p:sldLayoutId id="2147484885" r:id="rId28"/>
    <p:sldLayoutId id="2147484886" r:id="rId29"/>
    <p:sldLayoutId id="2147484908" r:id="rId30"/>
    <p:sldLayoutId id="2147484909" r:id="rId31"/>
    <p:sldLayoutId id="2147484910" r:id="rId32"/>
    <p:sldLayoutId id="2147484911" r:id="rId33"/>
    <p:sldLayoutId id="2147484912" r:id="rId3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0"/>
            <a:ext cx="890746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Arial Bold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1600200"/>
            <a:ext cx="438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Arial" pitchFamily="34" charset="0"/>
              </a:rPr>
              <a:t>Second level</a:t>
            </a:r>
          </a:p>
          <a:p>
            <a:pPr lvl="2"/>
            <a:r>
              <a:rPr lang="en-US" altLang="pt-BR">
                <a:sym typeface="Arial" pitchFamily="34" charset="0"/>
              </a:rPr>
              <a:t>Third level</a:t>
            </a:r>
          </a:p>
          <a:p>
            <a:pPr lvl="3"/>
            <a:r>
              <a:rPr lang="en-US" altLang="pt-BR">
                <a:sym typeface="Arial" pitchFamily="34" charset="0"/>
              </a:rPr>
              <a:t>Fourth level</a:t>
            </a:r>
          </a:p>
          <a:p>
            <a:pPr lvl="4"/>
            <a:r>
              <a:rPr lang="en-US" altLang="pt-BR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+mj-lt"/>
          <a:ea typeface="+mj-ea"/>
          <a:cs typeface="+mj-cs"/>
          <a:sym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Narrow" pitchFamily="34" charset="0"/>
          <a:ea typeface="ヒラギノ角ゴ ProN W6" charset="0"/>
          <a:cs typeface="ヒラギノ角ゴ ProN W6" charset="0"/>
          <a:sym typeface="Arial Bo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Narrow" pitchFamily="34" charset="0"/>
          <a:ea typeface="ヒラギノ角ゴ ProN W6" charset="0"/>
          <a:cs typeface="ヒラギノ角ゴ ProN W6" charset="0"/>
          <a:sym typeface="Arial Bo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Narrow" pitchFamily="34" charset="0"/>
          <a:ea typeface="ヒラギノ角ゴ ProN W6" charset="0"/>
          <a:cs typeface="ヒラギノ角ゴ ProN W6" charset="0"/>
          <a:sym typeface="Arial Bo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Narrow" pitchFamily="34" charset="0"/>
          <a:ea typeface="ヒラギノ角ゴ ProN W6" charset="0"/>
          <a:cs typeface="ヒラギノ角ゴ ProN W6" charset="0"/>
          <a:sym typeface="Arial Bold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70C0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png"/><Relationship Id="rId4" Type="http://schemas.openxmlformats.org/officeDocument/2006/relationships/image" Target="../media/image16.wmf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chart" Target="../charts/chart1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v9fA5LJ78MM/TCy-t38j4mI/AAAAAAAADEc/O4bjyVenKIo/s1600/Vante+Canal+da+Setia+Sul.JP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v9fA5LJ78MM/TCy_Kpqv2oI/AAAAAAAADE0/NqUYysz8-_U/s1600/bulboproa.jp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hyperlink" Target="http://3.bp.blogspot.com/_v9fA5LJ78MM/TCy_OOEMfjI/AAAAAAAADE8/UssJFnj9AmQ/s1600/bulbo-de-proa1.jpg" TargetMode="External"/><Relationship Id="rId4" Type="http://schemas.openxmlformats.org/officeDocument/2006/relationships/image" Target="../media/image8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zBdIF5pFs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6/64/Williams_Froude.jpeg" TargetMode="External"/><Relationship Id="rId5" Type="http://schemas.openxmlformats.org/officeDocument/2006/relationships/hyperlink" Target="https://www.youtube.com/watch?v=98t4cjQslgg" TargetMode="External"/><Relationship Id="rId4" Type="http://schemas.openxmlformats.org/officeDocument/2006/relationships/hyperlink" Target="https://www.youtube.com/watch?v=QnbxEGa6klw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0/Boat_models_by_William_Froud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/>
          </p:cNvSpPr>
          <p:nvPr/>
        </p:nvSpPr>
        <p:spPr bwMode="auto">
          <a:xfrm>
            <a:off x="2043113" y="5805488"/>
            <a:ext cx="505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>
                <a:solidFill>
                  <a:srgbClr val="0070C0"/>
                </a:solidFill>
              </a:rPr>
              <a:t>Prof. Dr. Marcos M. O. Pinto</a:t>
            </a:r>
          </a:p>
        </p:txBody>
      </p:sp>
      <p:sp>
        <p:nvSpPr>
          <p:cNvPr id="15363" name="CaixaDeTexto 7"/>
          <p:cNvSpPr txBox="1">
            <a:spLocks noChangeArrowheads="1"/>
          </p:cNvSpPr>
          <p:nvPr/>
        </p:nvSpPr>
        <p:spPr bwMode="auto">
          <a:xfrm>
            <a:off x="46038" y="2708275"/>
            <a:ext cx="90312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rgbClr val="0070C0"/>
                </a:solidFill>
                <a:sym typeface="Gill Sans"/>
              </a:rPr>
              <a:t>PNV-2300: Introdução à Engenharia Naval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rgbClr val="0070C0"/>
                </a:solidFill>
                <a:sym typeface="Gill Sans"/>
              </a:rPr>
              <a:t>Resistência ao Avanço</a:t>
            </a:r>
          </a:p>
        </p:txBody>
      </p:sp>
      <p:grpSp>
        <p:nvGrpSpPr>
          <p:cNvPr id="15364" name="Grupo 7"/>
          <p:cNvGrpSpPr>
            <a:grpSpLocks/>
          </p:cNvGrpSpPr>
          <p:nvPr/>
        </p:nvGrpSpPr>
        <p:grpSpPr bwMode="auto">
          <a:xfrm>
            <a:off x="665163" y="115888"/>
            <a:ext cx="7824787" cy="1087437"/>
            <a:chOff x="842963" y="333375"/>
            <a:chExt cx="8466137" cy="1087438"/>
          </a:xfrm>
        </p:grpSpPr>
        <p:pic>
          <p:nvPicPr>
            <p:cNvPr id="1536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631" y="404813"/>
              <a:ext cx="53213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3" y="333375"/>
              <a:ext cx="8382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400" y="404813"/>
              <a:ext cx="14097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84150" y="115888"/>
            <a:ext cx="8777288" cy="638175"/>
          </a:xfrm>
        </p:spPr>
        <p:txBody>
          <a:bodyPr/>
          <a:lstStyle/>
          <a:p>
            <a:pPr eaLnBrk="1" hangingPunct="1"/>
            <a:r>
              <a:rPr lang="pt-BR" altLang="pt-BR"/>
              <a:t>Hipótese de Froude: independência e separação dos efeitos. Procedimento de cálculo da resistência ao avanço em ensaios: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2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5" name="CaixaDeTexto 18"/>
          <p:cNvSpPr txBox="1">
            <a:spLocks noChangeArrowheads="1"/>
          </p:cNvSpPr>
          <p:nvPr/>
        </p:nvSpPr>
        <p:spPr bwMode="auto">
          <a:xfrm>
            <a:off x="392906" y="1556792"/>
            <a:ext cx="835818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pt-BR" altLang="pt-BR" sz="2000" dirty="0"/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altLang="pt-BR" sz="2000" dirty="0"/>
              <a:t>Determinação da resistência friccional, arrastando uma placa plana de dimensões adequadas em escala (mesmo número de Reynolds e semelhança do A</a:t>
            </a:r>
            <a:r>
              <a:rPr lang="pt-BR" altLang="pt-BR" sz="2000" baseline="-25000" dirty="0"/>
              <a:t>WL</a:t>
            </a:r>
            <a:r>
              <a:rPr lang="pt-BR" altLang="pt-BR" sz="2000" dirty="0"/>
              <a:t>);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altLang="pt-BR" sz="2000" dirty="0"/>
              <a:t>Determinação da resistência total, arrastando um modelo de casco em escala no mesmo </a:t>
            </a:r>
            <a:r>
              <a:rPr lang="pt-BR" altLang="pt-BR" sz="2000" dirty="0" err="1"/>
              <a:t>Froude</a:t>
            </a:r>
            <a:r>
              <a:rPr lang="pt-BR" altLang="pt-BR" sz="2000" dirty="0"/>
              <a:t>;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altLang="pt-BR" sz="2000" dirty="0"/>
              <a:t>Cálculo da diferença entre as duas parcelas anteriores;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altLang="pt-BR" sz="2000" dirty="0"/>
              <a:t>Determinação da resistência residual do casco, multiplicando-se (2) pela razão entre o peso do modelo e o real e; </a:t>
            </a:r>
          </a:p>
          <a:p>
            <a:pPr marL="457200" indent="-4572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altLang="pt-BR" sz="2000" dirty="0"/>
              <a:t>Cálculo da resistência total, somando (3) e (4).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85404-E8C3-43DF-93AA-EC398C96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1EF82D-B36D-4505-9872-E0EFD3688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328" y="2633147"/>
            <a:ext cx="7913343" cy="159170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Falemos sobre a resistência de fricção</a:t>
            </a:r>
          </a:p>
        </p:txBody>
      </p:sp>
    </p:spTree>
    <p:extLst>
      <p:ext uri="{BB962C8B-B14F-4D97-AF65-F5344CB8AC3E}">
        <p14:creationId xmlns:p14="http://schemas.microsoft.com/office/powerpoint/2010/main" val="345298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84150" y="33338"/>
            <a:ext cx="8777288" cy="1252537"/>
          </a:xfrm>
        </p:spPr>
        <p:txBody>
          <a:bodyPr/>
          <a:lstStyle/>
          <a:p>
            <a:pPr eaLnBrk="1" hangingPunct="1"/>
            <a:r>
              <a:rPr lang="pt-BR" altLang="pt-BR"/>
              <a:t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3414713" y="153193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3429000" y="2460625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Efeitos de forma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43625" y="1960563"/>
            <a:ext cx="2303463" cy="53975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</a:t>
            </a:r>
            <a:r>
              <a:rPr lang="pt-BR" sz="1600" b="1" dirty="0" err="1">
                <a:latin typeface="Arial" charset="0"/>
                <a:cs typeface="Arial" charset="0"/>
              </a:rPr>
              <a:t>Friccional</a:t>
            </a:r>
            <a:r>
              <a:rPr lang="pt-BR" sz="1600" b="1" dirty="0">
                <a:latin typeface="Arial" charset="0"/>
                <a:cs typeface="Arial" charset="0"/>
              </a:rPr>
              <a:t> R</a:t>
            </a:r>
            <a:r>
              <a:rPr lang="pt-BR" sz="1600" b="1" baseline="-25000" dirty="0">
                <a:latin typeface="Arial" charset="0"/>
                <a:cs typeface="Arial" charset="0"/>
              </a:rPr>
              <a:t>F0</a:t>
            </a:r>
            <a:r>
              <a:rPr lang="pt-BR" sz="1600" b="1" dirty="0">
                <a:latin typeface="Arial" charset="0"/>
                <a:cs typeface="Arial" charset="0"/>
              </a:rPr>
              <a:t> </a:t>
            </a:r>
            <a:r>
              <a:rPr lang="pt-BR" sz="1200" b="1" dirty="0">
                <a:latin typeface="Arial" charset="0"/>
                <a:cs typeface="Arial" charset="0"/>
              </a:rPr>
              <a:t>(placa plana)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71437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Residual R</a:t>
            </a:r>
            <a:r>
              <a:rPr lang="pt-BR" sz="1600" b="1" baseline="-25000" dirty="0">
                <a:latin typeface="Arial" charset="0"/>
                <a:cs typeface="Arial" charset="0"/>
              </a:rPr>
              <a:t>R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457200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à Pressão R</a:t>
            </a:r>
            <a:r>
              <a:rPr lang="pt-BR" sz="1600" b="1" baseline="-25000" dirty="0">
                <a:latin typeface="Arial" charset="0"/>
                <a:cs typeface="Arial" charset="0"/>
              </a:rPr>
              <a:t>P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6386513" y="3063875"/>
            <a:ext cx="2305050" cy="53975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</a:t>
            </a:r>
            <a:r>
              <a:rPr lang="pt-BR" sz="1600" b="1" dirty="0" err="1">
                <a:latin typeface="Arial" charset="0"/>
                <a:cs typeface="Arial" charset="0"/>
              </a:rPr>
              <a:t>Friccional</a:t>
            </a:r>
            <a:r>
              <a:rPr lang="pt-BR" sz="1600" b="1" dirty="0">
                <a:latin typeface="Arial" charset="0"/>
                <a:cs typeface="Arial" charset="0"/>
              </a:rPr>
              <a:t> RF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214313" y="4318000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de Ondas R</a:t>
            </a:r>
            <a:r>
              <a:rPr lang="pt-BR" sz="1600" b="1" baseline="-25000" dirty="0">
                <a:latin typeface="Arial" charset="0"/>
                <a:cs typeface="Arial" charset="0"/>
              </a:rPr>
              <a:t>W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6626225" y="4318000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Viscosa R</a:t>
            </a:r>
            <a:r>
              <a:rPr lang="pt-BR" sz="1600" b="1" baseline="-25000" dirty="0">
                <a:latin typeface="Arial" charset="0"/>
                <a:cs typeface="Arial" charset="0"/>
              </a:rPr>
              <a:t>V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411538" y="607218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cxnSp>
        <p:nvCxnSpPr>
          <p:cNvPr id="30" name="Forma 29"/>
          <p:cNvCxnSpPr>
            <a:stCxn id="17" idx="1"/>
            <a:endCxn id="20" idx="0"/>
          </p:cNvCxnSpPr>
          <p:nvPr/>
        </p:nvCxnSpPr>
        <p:spPr bwMode="auto">
          <a:xfrm rot="10800000" flipV="1">
            <a:off x="1866900" y="1801813"/>
            <a:ext cx="1547813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stCxn id="17" idx="3"/>
            <a:endCxn id="19" idx="0"/>
          </p:cNvCxnSpPr>
          <p:nvPr/>
        </p:nvCxnSpPr>
        <p:spPr bwMode="auto">
          <a:xfrm>
            <a:off x="5718175" y="1801813"/>
            <a:ext cx="1577975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stCxn id="20" idx="2"/>
            <a:endCxn id="18" idx="1"/>
          </p:cNvCxnSpPr>
          <p:nvPr/>
        </p:nvCxnSpPr>
        <p:spPr bwMode="auto">
          <a:xfrm rot="16200000" flipH="1">
            <a:off x="2532856" y="1834357"/>
            <a:ext cx="230187" cy="156210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stCxn id="19" idx="2"/>
            <a:endCxn id="18" idx="3"/>
          </p:cNvCxnSpPr>
          <p:nvPr/>
        </p:nvCxnSpPr>
        <p:spPr bwMode="auto">
          <a:xfrm rot="5400000">
            <a:off x="6399213" y="1833563"/>
            <a:ext cx="230187" cy="156368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21" idx="0"/>
          </p:cNvCxnSpPr>
          <p:nvPr/>
        </p:nvCxnSpPr>
        <p:spPr bwMode="auto">
          <a:xfrm rot="5400000">
            <a:off x="1573213" y="2765425"/>
            <a:ext cx="334962" cy="2619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endCxn id="22" idx="0"/>
          </p:cNvCxnSpPr>
          <p:nvPr/>
        </p:nvCxnSpPr>
        <p:spPr bwMode="auto">
          <a:xfrm rot="16200000" flipH="1">
            <a:off x="7239001" y="2763837"/>
            <a:ext cx="349250" cy="2508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21" idx="2"/>
            <a:endCxn id="24" idx="0"/>
          </p:cNvCxnSpPr>
          <p:nvPr/>
        </p:nvCxnSpPr>
        <p:spPr bwMode="auto">
          <a:xfrm rot="5400000">
            <a:off x="1131094" y="3839369"/>
            <a:ext cx="714375" cy="242887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stCxn id="22" idx="2"/>
            <a:endCxn id="25" idx="0"/>
          </p:cNvCxnSpPr>
          <p:nvPr/>
        </p:nvCxnSpPr>
        <p:spPr bwMode="auto">
          <a:xfrm rot="16200000" flipH="1">
            <a:off x="7300913" y="3841750"/>
            <a:ext cx="714375" cy="238125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Forma 93"/>
          <p:cNvCxnSpPr>
            <a:stCxn id="25" idx="2"/>
            <a:endCxn id="26" idx="3"/>
          </p:cNvCxnSpPr>
          <p:nvPr/>
        </p:nvCxnSpPr>
        <p:spPr bwMode="auto">
          <a:xfrm rot="5400000">
            <a:off x="6003925" y="4568825"/>
            <a:ext cx="1484313" cy="206216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 bwMode="auto">
          <a:xfrm>
            <a:off x="3410743" y="4333876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de Forma</a:t>
            </a:r>
          </a:p>
        </p:txBody>
      </p:sp>
      <p:cxnSp>
        <p:nvCxnSpPr>
          <p:cNvPr id="10" name="Conector reto 9"/>
          <p:cNvCxnSpPr>
            <a:stCxn id="24" idx="2"/>
            <a:endCxn id="26" idx="1"/>
          </p:cNvCxnSpPr>
          <p:nvPr/>
        </p:nvCxnSpPr>
        <p:spPr>
          <a:xfrm>
            <a:off x="1366044" y="4857750"/>
            <a:ext cx="2045494" cy="14843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41" idx="2"/>
            <a:endCxn id="26" idx="0"/>
          </p:cNvCxnSpPr>
          <p:nvPr/>
        </p:nvCxnSpPr>
        <p:spPr>
          <a:xfrm>
            <a:off x="4562475" y="4873626"/>
            <a:ext cx="794" cy="11985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21" idx="2"/>
            <a:endCxn id="41" idx="0"/>
          </p:cNvCxnSpPr>
          <p:nvPr/>
        </p:nvCxnSpPr>
        <p:spPr>
          <a:xfrm rot="16200000" flipH="1">
            <a:off x="2720975" y="2492375"/>
            <a:ext cx="730251" cy="2952750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5BE33AD4-6D21-4786-9FBD-A26DA8CD9A7C}"/>
              </a:ext>
            </a:extLst>
          </p:cNvPr>
          <p:cNvSpPr/>
          <p:nvPr/>
        </p:nvSpPr>
        <p:spPr>
          <a:xfrm>
            <a:off x="5940152" y="2564904"/>
            <a:ext cx="686073" cy="349251"/>
          </a:xfrm>
          <a:prstGeom prst="left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8" name="Seta: para a Esquerda 27">
            <a:extLst>
              <a:ext uri="{FF2B5EF4-FFF2-40B4-BE49-F238E27FC236}">
                <a16:creationId xmlns:a16="http://schemas.microsoft.com/office/drawing/2014/main" id="{1C327C5E-61B4-4AAF-8A8C-9211A991AC41}"/>
              </a:ext>
            </a:extLst>
          </p:cNvPr>
          <p:cNvSpPr/>
          <p:nvPr/>
        </p:nvSpPr>
        <p:spPr>
          <a:xfrm>
            <a:off x="2500038" y="2564903"/>
            <a:ext cx="686073" cy="349251"/>
          </a:xfrm>
          <a:prstGeom prst="left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26988"/>
            <a:ext cx="8651875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8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150" y="15909"/>
            <a:ext cx="8777288" cy="714308"/>
          </a:xfrm>
        </p:spPr>
        <p:txBody>
          <a:bodyPr/>
          <a:lstStyle/>
          <a:p>
            <a:pPr>
              <a:defRPr/>
            </a:pPr>
            <a:r>
              <a:rPr lang="pt-BR" sz="2250" dirty="0"/>
              <a:t>Resistência Friccional: obtida a partir de arrasto de placas planas em fluido infinito</a:t>
            </a:r>
          </a:p>
        </p:txBody>
      </p:sp>
      <p:graphicFrame>
        <p:nvGraphicFramePr>
          <p:cNvPr id="25603" name="Objeto 4"/>
          <p:cNvGraphicFramePr>
            <a:graphicFrameLocks noChangeAspect="1"/>
          </p:cNvGraphicFramePr>
          <p:nvPr/>
        </p:nvGraphicFramePr>
        <p:xfrm>
          <a:off x="3846513" y="714375"/>
          <a:ext cx="4365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402" imgH="177646" progId="Equation.3">
                  <p:embed/>
                </p:oleObj>
              </mc:Choice>
              <mc:Fallback>
                <p:oleObj name="Equation" r:id="rId3" imgW="228402" imgH="177646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714375"/>
                        <a:ext cx="4365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to 7"/>
          <p:cNvGraphicFramePr>
            <a:graphicFrameLocks noChangeAspect="1"/>
          </p:cNvGraphicFramePr>
          <p:nvPr/>
        </p:nvGraphicFramePr>
        <p:xfrm>
          <a:off x="2311400" y="2781300"/>
          <a:ext cx="25288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088" imgH="495085" progId="Equation.3">
                  <p:embed/>
                </p:oleObj>
              </mc:Choice>
              <mc:Fallback>
                <p:oleObj name="Equation" r:id="rId5" imgW="1409088" imgH="495085" progId="Equation.3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781300"/>
                        <a:ext cx="252888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luxograma: Processo alternativo 11"/>
          <p:cNvSpPr>
            <a:spLocks noChangeArrowheads="1"/>
          </p:cNvSpPr>
          <p:nvPr/>
        </p:nvSpPr>
        <p:spPr bwMode="auto">
          <a:xfrm>
            <a:off x="3708400" y="5013325"/>
            <a:ext cx="1860550" cy="431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  <p:sp>
        <p:nvSpPr>
          <p:cNvPr id="25607" name="Fluxograma: Processo alternativo 13"/>
          <p:cNvSpPr>
            <a:spLocks noChangeArrowheads="1"/>
          </p:cNvSpPr>
          <p:nvPr/>
        </p:nvSpPr>
        <p:spPr bwMode="auto">
          <a:xfrm>
            <a:off x="0" y="2205038"/>
            <a:ext cx="450850" cy="23764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  <p:sp>
        <p:nvSpPr>
          <p:cNvPr id="25608" name="Fluxograma: Processo alternativo 14"/>
          <p:cNvSpPr>
            <a:spLocks noChangeArrowheads="1"/>
          </p:cNvSpPr>
          <p:nvPr/>
        </p:nvSpPr>
        <p:spPr bwMode="auto">
          <a:xfrm>
            <a:off x="0" y="5589588"/>
            <a:ext cx="4513263" cy="4318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  <p:graphicFrame>
        <p:nvGraphicFramePr>
          <p:cNvPr id="25609" name="Objeto 8"/>
          <p:cNvGraphicFramePr>
            <a:graphicFrameLocks noChangeAspect="1"/>
          </p:cNvGraphicFramePr>
          <p:nvPr/>
        </p:nvGraphicFramePr>
        <p:xfrm>
          <a:off x="2843213" y="4941888"/>
          <a:ext cx="2925762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765300" imgH="393700" progId="Equation.3">
                  <p:embed/>
                </p:oleObj>
              </mc:Choice>
              <mc:Fallback>
                <p:oleObj name="Equação" r:id="rId8" imgW="1765300" imgH="393700" progId="Equation.3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41888"/>
                        <a:ext cx="2925762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0" name="Imagem 15" descr="cf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5405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84150" y="107950"/>
            <a:ext cx="8777288" cy="944563"/>
          </a:xfrm>
        </p:spPr>
        <p:txBody>
          <a:bodyPr/>
          <a:lstStyle/>
          <a:p>
            <a:pPr eaLnBrk="1" hangingPunct="1"/>
            <a:r>
              <a:rPr lang="pt-BR" altLang="pt-BR" u="sng"/>
              <a:t>Resistência Friccional</a:t>
            </a:r>
            <a:r>
              <a:rPr lang="pt-BR" altLang="pt-BR"/>
              <a:t>: parcela de atrito diretamente relacionada com a viscosidade da água. A força total é diretamente proporcional à área da superfície molhada do casco</a:t>
            </a:r>
            <a:endParaRPr lang="pt-BR" altLang="pt-BR" u="sng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663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125538"/>
            <a:ext cx="3419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9" name="Grupo 49"/>
          <p:cNvGrpSpPr>
            <a:grpSpLocks/>
          </p:cNvGrpSpPr>
          <p:nvPr/>
        </p:nvGrpSpPr>
        <p:grpSpPr bwMode="auto">
          <a:xfrm>
            <a:off x="285750" y="1338263"/>
            <a:ext cx="4143375" cy="358775"/>
            <a:chOff x="285720" y="1571612"/>
            <a:chExt cx="4143404" cy="357190"/>
          </a:xfrm>
        </p:grpSpPr>
        <p:sp>
          <p:nvSpPr>
            <p:cNvPr id="26656" name="CaixaDeTexto 34"/>
            <p:cNvSpPr txBox="1">
              <a:spLocks noChangeArrowheads="1"/>
            </p:cNvSpPr>
            <p:nvPr/>
          </p:nvSpPr>
          <p:spPr bwMode="auto">
            <a:xfrm>
              <a:off x="285720" y="1571612"/>
              <a:ext cx="4143404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36000" rIns="72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pt-BR" altLang="pt-BR" sz="1600"/>
                <a:t> Origem viscosa: Número de Reynolds</a:t>
              </a:r>
              <a:r>
                <a:rPr lang="pt-BR" altLang="pt-BR" sz="1600" baseline="30000"/>
                <a:t>(*)</a:t>
              </a:r>
            </a:p>
          </p:txBody>
        </p:sp>
        <p:cxnSp>
          <p:nvCxnSpPr>
            <p:cNvPr id="48" name="Conector reto 47"/>
            <p:cNvCxnSpPr/>
            <p:nvPr/>
          </p:nvCxnSpPr>
          <p:spPr>
            <a:xfrm>
              <a:off x="328583" y="1886128"/>
              <a:ext cx="371477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4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664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60575"/>
            <a:ext cx="4048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CaixaDeTexto 55"/>
          <p:cNvSpPr txBox="1">
            <a:spLocks noChangeArrowheads="1"/>
          </p:cNvSpPr>
          <p:nvPr/>
        </p:nvSpPr>
        <p:spPr bwMode="auto">
          <a:xfrm>
            <a:off x="285750" y="6092825"/>
            <a:ext cx="51498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200" baseline="30000"/>
              <a:t>(*)</a:t>
            </a:r>
            <a:r>
              <a:rPr lang="pt-BR" altLang="pt-BR" sz="1200"/>
              <a:t> Regimes de escoamento: laminar (R</a:t>
            </a:r>
            <a:r>
              <a:rPr lang="pt-BR" altLang="pt-BR" sz="1200" baseline="-25000"/>
              <a:t>n</a:t>
            </a:r>
            <a:r>
              <a:rPr lang="pt-BR" altLang="pt-BR" sz="1200"/>
              <a:t> &lt; 10</a:t>
            </a:r>
            <a:r>
              <a:rPr lang="pt-BR" altLang="pt-BR" sz="1200" baseline="30000"/>
              <a:t>5</a:t>
            </a:r>
            <a:r>
              <a:rPr lang="pt-BR" altLang="pt-BR" sz="1200"/>
              <a:t>), transição (10</a:t>
            </a:r>
            <a:r>
              <a:rPr lang="pt-BR" altLang="pt-BR" sz="1200" baseline="30000"/>
              <a:t>5</a:t>
            </a:r>
            <a:r>
              <a:rPr lang="pt-BR" altLang="pt-BR" sz="1200"/>
              <a:t> &lt; R</a:t>
            </a:r>
            <a:r>
              <a:rPr lang="pt-BR" altLang="pt-BR" sz="1200" baseline="-25000"/>
              <a:t>n</a:t>
            </a:r>
            <a:r>
              <a:rPr lang="pt-BR" altLang="pt-BR" sz="1200"/>
              <a:t> &lt; 10</a:t>
            </a:r>
            <a:r>
              <a:rPr lang="pt-BR" altLang="pt-BR" sz="1200" baseline="30000"/>
              <a:t>6</a:t>
            </a:r>
            <a:r>
              <a:rPr lang="pt-BR" altLang="pt-BR" sz="1200"/>
              <a:t>) e turbulento(R</a:t>
            </a:r>
            <a:r>
              <a:rPr lang="pt-BR" altLang="pt-BR" sz="1200" baseline="-25000"/>
              <a:t>n</a:t>
            </a:r>
            <a:r>
              <a:rPr lang="pt-BR" altLang="pt-BR" sz="1200"/>
              <a:t> &gt; 10</a:t>
            </a:r>
            <a:r>
              <a:rPr lang="pt-BR" altLang="pt-BR" sz="1200" baseline="30000"/>
              <a:t>6</a:t>
            </a:r>
            <a:r>
              <a:rPr lang="pt-BR" altLang="pt-BR" sz="1200"/>
              <a:t>).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200"/>
              <a:t>Para a água, pode-se considerar </a:t>
            </a:r>
            <a:r>
              <a:rPr lang="el-GR" altLang="pt-BR" sz="1200"/>
              <a:t>υ</a:t>
            </a:r>
            <a:r>
              <a:rPr lang="pt-BR" altLang="pt-BR" sz="1200"/>
              <a:t> ≈ 1,02.10</a:t>
            </a:r>
            <a:r>
              <a:rPr lang="pt-BR" altLang="pt-BR" sz="1200" baseline="30000"/>
              <a:t>-6</a:t>
            </a:r>
            <a:r>
              <a:rPr lang="pt-BR" altLang="pt-BR" sz="1200"/>
              <a:t> m</a:t>
            </a:r>
            <a:r>
              <a:rPr lang="pt-BR" altLang="pt-BR" sz="1200" baseline="30000"/>
              <a:t>2</a:t>
            </a:r>
            <a:r>
              <a:rPr lang="pt-BR" altLang="pt-BR" sz="1200"/>
              <a:t>/s. </a:t>
            </a:r>
          </a:p>
        </p:txBody>
      </p:sp>
      <p:grpSp>
        <p:nvGrpSpPr>
          <p:cNvPr id="26643" name="Grupo 41"/>
          <p:cNvGrpSpPr>
            <a:grpSpLocks/>
          </p:cNvGrpSpPr>
          <p:nvPr/>
        </p:nvGrpSpPr>
        <p:grpSpPr bwMode="auto">
          <a:xfrm>
            <a:off x="285750" y="2300288"/>
            <a:ext cx="4143375" cy="596900"/>
            <a:chOff x="285750" y="2852738"/>
            <a:chExt cx="4143375" cy="596537"/>
          </a:xfrm>
        </p:grpSpPr>
        <p:grpSp>
          <p:nvGrpSpPr>
            <p:cNvPr id="26652" name="Grupo 52"/>
            <p:cNvGrpSpPr>
              <a:grpSpLocks/>
            </p:cNvGrpSpPr>
            <p:nvPr/>
          </p:nvGrpSpPr>
          <p:grpSpPr bwMode="auto">
            <a:xfrm>
              <a:off x="285750" y="2852738"/>
              <a:ext cx="4143375" cy="357187"/>
              <a:chOff x="285720" y="1571612"/>
              <a:chExt cx="4143404" cy="357190"/>
            </a:xfrm>
          </p:grpSpPr>
          <p:sp>
            <p:nvSpPr>
              <p:cNvPr id="26654" name="CaixaDeTexto 53"/>
              <p:cNvSpPr txBox="1">
                <a:spLocks noChangeArrowheads="1"/>
              </p:cNvSpPr>
              <p:nvPr/>
            </p:nvSpPr>
            <p:spPr bwMode="auto">
              <a:xfrm>
                <a:off x="285720" y="1571612"/>
                <a:ext cx="4143404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36000" rIns="72000" bIns="36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pt-BR" altLang="pt-BR" sz="1600"/>
                  <a:t> Coeficiente de Resistência Friccional</a:t>
                </a:r>
              </a:p>
            </p:txBody>
          </p:sp>
          <p:cxnSp>
            <p:nvCxnSpPr>
              <p:cNvPr id="55" name="Conector reto 54"/>
              <p:cNvCxnSpPr/>
              <p:nvPr/>
            </p:nvCxnSpPr>
            <p:spPr>
              <a:xfrm>
                <a:off x="328583" y="1885749"/>
                <a:ext cx="37147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53" name="Retângulo 56"/>
            <p:cNvSpPr>
              <a:spLocks noChangeArrowheads="1"/>
            </p:cNvSpPr>
            <p:nvPr/>
          </p:nvSpPr>
          <p:spPr bwMode="auto">
            <a:xfrm>
              <a:off x="385763" y="3172276"/>
              <a:ext cx="36279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(placa plana, não considera a geometria do casco)</a:t>
              </a:r>
            </a:p>
          </p:txBody>
        </p:sp>
      </p:grpSp>
      <p:grpSp>
        <p:nvGrpSpPr>
          <p:cNvPr id="26644" name="Grupo 39"/>
          <p:cNvGrpSpPr>
            <a:grpSpLocks/>
          </p:cNvGrpSpPr>
          <p:nvPr/>
        </p:nvGrpSpPr>
        <p:grpSpPr bwMode="auto">
          <a:xfrm>
            <a:off x="285750" y="3536950"/>
            <a:ext cx="4143375" cy="592138"/>
            <a:chOff x="285720" y="4980364"/>
            <a:chExt cx="4143375" cy="591776"/>
          </a:xfrm>
        </p:grpSpPr>
        <p:grpSp>
          <p:nvGrpSpPr>
            <p:cNvPr id="26648" name="Grupo 52"/>
            <p:cNvGrpSpPr>
              <a:grpSpLocks/>
            </p:cNvGrpSpPr>
            <p:nvPr/>
          </p:nvGrpSpPr>
          <p:grpSpPr bwMode="auto">
            <a:xfrm>
              <a:off x="285720" y="4980364"/>
              <a:ext cx="4143375" cy="357187"/>
              <a:chOff x="285720" y="1571612"/>
              <a:chExt cx="4143404" cy="357190"/>
            </a:xfrm>
          </p:grpSpPr>
          <p:sp>
            <p:nvSpPr>
              <p:cNvPr id="26650" name="CaixaDeTexto 53"/>
              <p:cNvSpPr txBox="1">
                <a:spLocks noChangeArrowheads="1"/>
              </p:cNvSpPr>
              <p:nvPr/>
            </p:nvSpPr>
            <p:spPr bwMode="auto">
              <a:xfrm>
                <a:off x="285720" y="1571612"/>
                <a:ext cx="4143404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36000" rIns="72000" bIns="36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pt-BR" altLang="pt-BR" sz="1600"/>
                  <a:t> Coeficiente de Resistência Friccional</a:t>
                </a:r>
              </a:p>
            </p:txBody>
          </p:sp>
          <p:cxnSp>
            <p:nvCxnSpPr>
              <p:cNvPr id="38" name="Conector reto 37"/>
              <p:cNvCxnSpPr/>
              <p:nvPr/>
            </p:nvCxnSpPr>
            <p:spPr>
              <a:xfrm>
                <a:off x="328583" y="1885748"/>
                <a:ext cx="37147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49" name="Retângulo 56"/>
            <p:cNvSpPr>
              <a:spLocks noChangeArrowheads="1"/>
            </p:cNvSpPr>
            <p:nvPr/>
          </p:nvSpPr>
          <p:spPr bwMode="auto">
            <a:xfrm>
              <a:off x="386186" y="5295141"/>
              <a:ext cx="27174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(modelagem proposta na ITTC-1957)</a:t>
              </a:r>
            </a:p>
          </p:txBody>
        </p:sp>
      </p:grpSp>
      <p:sp>
        <p:nvSpPr>
          <p:cNvPr id="2664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6646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2876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348163"/>
            <a:ext cx="3019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961BA51-1FE7-4C21-BEA3-493080EED69C}"/>
              </a:ext>
            </a:extLst>
          </p:cNvPr>
          <p:cNvSpPr/>
          <p:nvPr/>
        </p:nvSpPr>
        <p:spPr>
          <a:xfrm>
            <a:off x="328613" y="4448753"/>
            <a:ext cx="3307730" cy="164407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pt-BR" sz="1200" dirty="0">
                <a:solidFill>
                  <a:schemeClr val="tx1"/>
                </a:solidFill>
              </a:rPr>
              <a:t>Exemplo: </a:t>
            </a:r>
            <a:r>
              <a:rPr lang="pt-BR" sz="1200" dirty="0" err="1">
                <a:solidFill>
                  <a:schemeClr val="tx1"/>
                </a:solidFill>
              </a:rPr>
              <a:t>Panamax</a:t>
            </a:r>
            <a:r>
              <a:rPr lang="pt-BR" sz="1200" dirty="0">
                <a:solidFill>
                  <a:schemeClr val="tx1"/>
                </a:solidFill>
              </a:rPr>
              <a:t> L=200m, B=32m; H=12m</a:t>
            </a:r>
          </a:p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r>
              <a:rPr lang="pt-BR" sz="1200" dirty="0"/>
              <a:t>S=(B+2.H).L=11.000m2</a:t>
            </a:r>
          </a:p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V=15nós = 8m/s</a:t>
            </a:r>
          </a:p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</a:rPr>
              <a:t>R=Cf.1/2.ro.S.V^2</a:t>
            </a:r>
          </a:p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r>
              <a:rPr lang="pt-BR" sz="1200" dirty="0" err="1"/>
              <a:t>R</a:t>
            </a:r>
            <a:r>
              <a:rPr lang="pt-BR" sz="1200" baseline="-25000" dirty="0" err="1"/>
              <a:t>friccional</a:t>
            </a:r>
            <a:r>
              <a:rPr lang="pt-BR" sz="1200" dirty="0"/>
              <a:t>=0,002.10^3.11,000.64/2=704kN</a:t>
            </a:r>
          </a:p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r>
              <a:rPr lang="pt-BR" sz="1200" dirty="0" err="1"/>
              <a:t>R</a:t>
            </a:r>
            <a:r>
              <a:rPr lang="pt-BR" sz="1200" baseline="-25000" dirty="0" err="1"/>
              <a:t>total</a:t>
            </a:r>
            <a:r>
              <a:rPr lang="pt-BR" sz="1200" baseline="-25000" dirty="0"/>
              <a:t> </a:t>
            </a:r>
            <a:r>
              <a:rPr lang="pt-BR" sz="1200" dirty="0"/>
              <a:t>=1,4* 1,2* </a:t>
            </a:r>
            <a:r>
              <a:rPr lang="pt-BR" sz="1200" dirty="0" err="1"/>
              <a:t>R</a:t>
            </a:r>
            <a:r>
              <a:rPr lang="pt-BR" sz="1200" baseline="-25000" dirty="0" err="1"/>
              <a:t>friccional</a:t>
            </a:r>
            <a:endParaRPr lang="pt-BR" sz="1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DCDF3D1-604F-4277-BAAD-4025D24C5F56}"/>
              </a:ext>
            </a:extLst>
          </p:cNvPr>
          <p:cNvSpPr/>
          <p:nvPr/>
        </p:nvSpPr>
        <p:spPr>
          <a:xfrm>
            <a:off x="3748089" y="4480826"/>
            <a:ext cx="1983580" cy="161247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0"/>
              </a:spcAft>
              <a:buFont typeface="Arial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</a:rPr>
              <a:t>Porque a força real será maior?</a:t>
            </a:r>
          </a:p>
          <a:p>
            <a:pPr marL="265113" lvl="1" indent="-142875">
              <a:spcAft>
                <a:spcPts val="0"/>
              </a:spcAft>
              <a:buFont typeface="Arial" pitchFamily="34" charset="0"/>
              <a:buChar char="•"/>
            </a:pPr>
            <a:r>
              <a:rPr lang="pt-BR" sz="1000" dirty="0"/>
              <a:t>Resistencia de forma ~40%</a:t>
            </a:r>
          </a:p>
          <a:p>
            <a:pPr marL="265113" lvl="1" indent="-142875">
              <a:spcAft>
                <a:spcPts val="0"/>
              </a:spcAft>
              <a:buFont typeface="Arial" pitchFamily="34" charset="0"/>
              <a:buChar char="•"/>
            </a:pPr>
            <a:r>
              <a:rPr lang="pt-BR" sz="1000" dirty="0"/>
              <a:t>Existe oura parcela de resistência de ondas ~15%</a:t>
            </a:r>
          </a:p>
          <a:p>
            <a:pPr marL="265113" lvl="1" indent="-142875">
              <a:spcAft>
                <a:spcPts val="0"/>
              </a:spcAft>
              <a:buFont typeface="Arial" pitchFamily="34" charset="0"/>
              <a:buChar char="•"/>
            </a:pPr>
            <a:r>
              <a:rPr lang="pt-BR" sz="1000" dirty="0" err="1"/>
              <a:t>Wavebreaking</a:t>
            </a:r>
            <a:r>
              <a:rPr lang="pt-BR" sz="1000" dirty="0"/>
              <a:t> = 15%</a:t>
            </a:r>
          </a:p>
          <a:p>
            <a:pPr marL="265113" lvl="1" indent="-142875">
              <a:spcAft>
                <a:spcPts val="0"/>
              </a:spcAft>
              <a:buFont typeface="Arial" pitchFamily="34" charset="0"/>
              <a:buChar char="•"/>
            </a:pPr>
            <a:r>
              <a:rPr lang="pt-BR" sz="1000" dirty="0"/>
              <a:t>Rugosidade do casco = 20%</a:t>
            </a:r>
          </a:p>
          <a:p>
            <a:pPr marL="265113" lvl="1" indent="-142875">
              <a:spcAft>
                <a:spcPts val="0"/>
              </a:spcAft>
              <a:buFont typeface="Arial" pitchFamily="34" charset="0"/>
              <a:buChar char="•"/>
            </a:pPr>
            <a:r>
              <a:rPr lang="pt-BR" sz="1000" dirty="0"/>
              <a:t>R = 1.564kN = 156.000kgf = 156Tf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3160713" y="4335463"/>
            <a:ext cx="2808287" cy="936625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1600" b="1" dirty="0">
              <a:latin typeface="Arial" charset="0"/>
              <a:cs typeface="Arial" charset="0"/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 rot="16200000" flipH="1">
            <a:off x="2447925" y="288925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5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766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" name="Título 1"/>
          <p:cNvSpPr txBox="1">
            <a:spLocks/>
          </p:cNvSpPr>
          <p:nvPr/>
        </p:nvSpPr>
        <p:spPr bwMode="auto">
          <a:xfrm>
            <a:off x="184150" y="107950"/>
            <a:ext cx="8777288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 parcelas de resistência e a soma dos efeitos, são dadas em unidades de força (N). Entretanto, é comum a utilização de coeficientes adimensionais que se mantém nas escalas real e do modelo</a:t>
            </a:r>
            <a:endParaRPr lang="pt-BR" sz="20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65" name="CaixaDeTexto 39"/>
          <p:cNvSpPr txBox="1">
            <a:spLocks noChangeArrowheads="1"/>
          </p:cNvSpPr>
          <p:nvPr/>
        </p:nvSpPr>
        <p:spPr bwMode="auto">
          <a:xfrm>
            <a:off x="250825" y="1412875"/>
            <a:ext cx="21605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RELEMBRANDO...</a:t>
            </a:r>
          </a:p>
        </p:txBody>
      </p:sp>
      <p:pic>
        <p:nvPicPr>
          <p:cNvPr id="2766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874838"/>
            <a:ext cx="534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have direita 42"/>
          <p:cNvSpPr/>
          <p:nvPr/>
        </p:nvSpPr>
        <p:spPr>
          <a:xfrm rot="5400000">
            <a:off x="5220494" y="835819"/>
            <a:ext cx="215900" cy="3529012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68" name="CaixaDeTexto 44"/>
          <p:cNvSpPr txBox="1">
            <a:spLocks noChangeArrowheads="1"/>
          </p:cNvSpPr>
          <p:nvPr/>
        </p:nvSpPr>
        <p:spPr bwMode="auto">
          <a:xfrm>
            <a:off x="3649663" y="2708275"/>
            <a:ext cx="3384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/>
              <a:t>Coeficientes adimensionais</a:t>
            </a:r>
            <a:r>
              <a:rPr lang="pt-BR" altLang="pt-BR" sz="1600"/>
              <a:t> (Reynolds, Froude e Weber)</a:t>
            </a:r>
          </a:p>
        </p:txBody>
      </p:sp>
      <p:sp>
        <p:nvSpPr>
          <p:cNvPr id="46" name="Chave direita 45"/>
          <p:cNvSpPr/>
          <p:nvPr/>
        </p:nvSpPr>
        <p:spPr>
          <a:xfrm rot="5400000">
            <a:off x="2051844" y="2275681"/>
            <a:ext cx="215900" cy="649288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70" name="CaixaDeTexto 48"/>
          <p:cNvSpPr txBox="1">
            <a:spLocks noChangeArrowheads="1"/>
          </p:cNvSpPr>
          <p:nvPr/>
        </p:nvSpPr>
        <p:spPr bwMode="auto">
          <a:xfrm>
            <a:off x="1042988" y="2708275"/>
            <a:ext cx="22320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pt-BR" altLang="pt-BR" sz="1600" b="1"/>
              <a:t>Pressão dinâmica</a:t>
            </a:r>
            <a:endParaRPr lang="pt-BR" altLang="pt-BR" sz="1600"/>
          </a:p>
        </p:txBody>
      </p:sp>
      <p:sp>
        <p:nvSpPr>
          <p:cNvPr id="27671" name="CaixaDeTexto 49"/>
          <p:cNvSpPr txBox="1">
            <a:spLocks noChangeArrowheads="1"/>
          </p:cNvSpPr>
          <p:nvPr/>
        </p:nvSpPr>
        <p:spPr bwMode="auto">
          <a:xfrm>
            <a:off x="1835150" y="3213100"/>
            <a:ext cx="1873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/>
              <a:t>Área</a:t>
            </a:r>
            <a:endParaRPr lang="pt-BR" altLang="pt-BR" sz="1600"/>
          </a:p>
        </p:txBody>
      </p:sp>
      <p:sp>
        <p:nvSpPr>
          <p:cNvPr id="276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76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29125"/>
            <a:ext cx="2428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CaixaDeTexto 56"/>
          <p:cNvSpPr txBox="1">
            <a:spLocks noChangeArrowheads="1"/>
          </p:cNvSpPr>
          <p:nvPr/>
        </p:nvSpPr>
        <p:spPr bwMode="auto">
          <a:xfrm>
            <a:off x="250825" y="4076700"/>
            <a:ext cx="2160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PORTANTO...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85404-E8C3-43DF-93AA-EC398C96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1EF82D-B36D-4505-9872-E0EFD3688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328" y="2633147"/>
            <a:ext cx="7913343" cy="159170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Falemos agora da influência das formas na resistência friccional, ou o que chamamos também de resistência viscosa</a:t>
            </a:r>
          </a:p>
          <a:p>
            <a:pPr marL="0" indent="0" algn="ctr">
              <a:buNone/>
            </a:pPr>
            <a:r>
              <a:rPr lang="pt-BR" dirty="0"/>
              <a:t>O fenômeno esta associado profundamente ao comportamento do fluido e de sua camada limite junto ao corpo</a:t>
            </a:r>
          </a:p>
        </p:txBody>
      </p:sp>
    </p:spTree>
    <p:extLst>
      <p:ext uri="{BB962C8B-B14F-4D97-AF65-F5344CB8AC3E}">
        <p14:creationId xmlns:p14="http://schemas.microsoft.com/office/powerpoint/2010/main" val="423331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84150" y="33338"/>
            <a:ext cx="8777288" cy="1252537"/>
          </a:xfrm>
        </p:spPr>
        <p:txBody>
          <a:bodyPr/>
          <a:lstStyle/>
          <a:p>
            <a:pPr eaLnBrk="1" hangingPunct="1"/>
            <a:r>
              <a:rPr lang="pt-BR" altLang="pt-BR"/>
              <a:t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3414713" y="153193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3429000" y="2460625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Efeitos de forma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4362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</a:t>
            </a:r>
            <a:r>
              <a:rPr lang="pt-BR" sz="1600" b="1" dirty="0" err="1">
                <a:latin typeface="Arial" charset="0"/>
                <a:cs typeface="Arial" charset="0"/>
              </a:rPr>
              <a:t>Friccional</a:t>
            </a:r>
            <a:r>
              <a:rPr lang="pt-BR" sz="1600" b="1" dirty="0">
                <a:latin typeface="Arial" charset="0"/>
                <a:cs typeface="Arial" charset="0"/>
              </a:rPr>
              <a:t> RF0 (placa plana)</a:t>
            </a:r>
          </a:p>
        </p:txBody>
      </p:sp>
      <p:sp>
        <p:nvSpPr>
          <p:cNvPr id="20" name="Retângulo 19"/>
          <p:cNvSpPr/>
          <p:nvPr/>
        </p:nvSpPr>
        <p:spPr bwMode="auto">
          <a:xfrm>
            <a:off x="71437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Residual R</a:t>
            </a:r>
            <a:r>
              <a:rPr lang="pt-BR" sz="1600" b="1" baseline="-25000" dirty="0">
                <a:latin typeface="Arial" charset="0"/>
                <a:cs typeface="Arial" charset="0"/>
              </a:rPr>
              <a:t>R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457200" y="3063875"/>
            <a:ext cx="2305050" cy="53975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à Pressão RP</a:t>
            </a:r>
          </a:p>
        </p:txBody>
      </p:sp>
      <p:sp>
        <p:nvSpPr>
          <p:cNvPr id="22" name="Retângulo 21"/>
          <p:cNvSpPr/>
          <p:nvPr/>
        </p:nvSpPr>
        <p:spPr bwMode="auto">
          <a:xfrm>
            <a:off x="6386513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</a:t>
            </a:r>
            <a:r>
              <a:rPr lang="pt-BR" sz="1600" b="1" dirty="0" err="1">
                <a:latin typeface="Arial" charset="0"/>
                <a:cs typeface="Arial" charset="0"/>
              </a:rPr>
              <a:t>Friccional</a:t>
            </a:r>
            <a:r>
              <a:rPr lang="pt-BR" sz="1600" b="1" dirty="0">
                <a:latin typeface="Arial" charset="0"/>
                <a:cs typeface="Arial" charset="0"/>
              </a:rPr>
              <a:t> RF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214313" y="4318000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de Ondas R</a:t>
            </a:r>
            <a:r>
              <a:rPr lang="pt-BR" sz="1600" b="1" baseline="-25000" dirty="0">
                <a:latin typeface="Arial" charset="0"/>
                <a:cs typeface="Arial" charset="0"/>
              </a:rPr>
              <a:t>W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6626225" y="4318000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Viscosa R</a:t>
            </a:r>
            <a:r>
              <a:rPr lang="pt-BR" sz="1600" b="1" baseline="-25000" dirty="0">
                <a:latin typeface="Arial" charset="0"/>
                <a:cs typeface="Arial" charset="0"/>
              </a:rPr>
              <a:t>V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411538" y="607218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cxnSp>
        <p:nvCxnSpPr>
          <p:cNvPr id="30" name="Forma 29"/>
          <p:cNvCxnSpPr>
            <a:stCxn id="17" idx="1"/>
            <a:endCxn id="20" idx="0"/>
          </p:cNvCxnSpPr>
          <p:nvPr/>
        </p:nvCxnSpPr>
        <p:spPr bwMode="auto">
          <a:xfrm rot="10800000" flipV="1">
            <a:off x="1866900" y="1801813"/>
            <a:ext cx="1547813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stCxn id="17" idx="3"/>
            <a:endCxn id="19" idx="0"/>
          </p:cNvCxnSpPr>
          <p:nvPr/>
        </p:nvCxnSpPr>
        <p:spPr bwMode="auto">
          <a:xfrm>
            <a:off x="5718175" y="1801813"/>
            <a:ext cx="1577975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stCxn id="20" idx="2"/>
            <a:endCxn id="18" idx="1"/>
          </p:cNvCxnSpPr>
          <p:nvPr/>
        </p:nvCxnSpPr>
        <p:spPr bwMode="auto">
          <a:xfrm rot="16200000" flipH="1">
            <a:off x="2532856" y="1834357"/>
            <a:ext cx="230187" cy="156210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stCxn id="19" idx="2"/>
            <a:endCxn id="18" idx="3"/>
          </p:cNvCxnSpPr>
          <p:nvPr/>
        </p:nvCxnSpPr>
        <p:spPr bwMode="auto">
          <a:xfrm rot="5400000">
            <a:off x="6399213" y="1833563"/>
            <a:ext cx="230187" cy="156368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21" idx="0"/>
          </p:cNvCxnSpPr>
          <p:nvPr/>
        </p:nvCxnSpPr>
        <p:spPr bwMode="auto">
          <a:xfrm rot="5400000">
            <a:off x="1573213" y="2765425"/>
            <a:ext cx="334962" cy="2619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endCxn id="22" idx="0"/>
          </p:cNvCxnSpPr>
          <p:nvPr/>
        </p:nvCxnSpPr>
        <p:spPr bwMode="auto">
          <a:xfrm rot="16200000" flipH="1">
            <a:off x="7239001" y="2763837"/>
            <a:ext cx="349250" cy="2508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21" idx="2"/>
            <a:endCxn id="24" idx="0"/>
          </p:cNvCxnSpPr>
          <p:nvPr/>
        </p:nvCxnSpPr>
        <p:spPr bwMode="auto">
          <a:xfrm rot="5400000">
            <a:off x="1131094" y="3839369"/>
            <a:ext cx="714375" cy="242887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stCxn id="22" idx="2"/>
            <a:endCxn id="25" idx="0"/>
          </p:cNvCxnSpPr>
          <p:nvPr/>
        </p:nvCxnSpPr>
        <p:spPr bwMode="auto">
          <a:xfrm rot="16200000" flipH="1">
            <a:off x="7300913" y="3841750"/>
            <a:ext cx="714375" cy="238125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Forma 93"/>
          <p:cNvCxnSpPr>
            <a:stCxn id="25" idx="2"/>
            <a:endCxn id="26" idx="3"/>
          </p:cNvCxnSpPr>
          <p:nvPr/>
        </p:nvCxnSpPr>
        <p:spPr bwMode="auto">
          <a:xfrm rot="5400000">
            <a:off x="6003925" y="4568825"/>
            <a:ext cx="1484313" cy="206216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 bwMode="auto">
          <a:xfrm>
            <a:off x="3410743" y="4333876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de Forma</a:t>
            </a:r>
          </a:p>
        </p:txBody>
      </p:sp>
      <p:cxnSp>
        <p:nvCxnSpPr>
          <p:cNvPr id="10" name="Conector reto 9"/>
          <p:cNvCxnSpPr>
            <a:stCxn id="24" idx="2"/>
            <a:endCxn id="26" idx="1"/>
          </p:cNvCxnSpPr>
          <p:nvPr/>
        </p:nvCxnSpPr>
        <p:spPr>
          <a:xfrm>
            <a:off x="1366044" y="4857750"/>
            <a:ext cx="2045494" cy="14843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41" idx="2"/>
            <a:endCxn id="26" idx="0"/>
          </p:cNvCxnSpPr>
          <p:nvPr/>
        </p:nvCxnSpPr>
        <p:spPr>
          <a:xfrm>
            <a:off x="4562475" y="4873626"/>
            <a:ext cx="794" cy="11985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21" idx="2"/>
            <a:endCxn id="41" idx="0"/>
          </p:cNvCxnSpPr>
          <p:nvPr/>
        </p:nvCxnSpPr>
        <p:spPr>
          <a:xfrm rot="16200000" flipH="1">
            <a:off x="2720975" y="2492375"/>
            <a:ext cx="730251" cy="2952750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1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0C37F4F-1FEE-4A2C-B6F4-11E25A2A05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7350" y="1281113"/>
            <a:ext cx="3824288" cy="6778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pt-BR" sz="2000">
                <a:solidFill>
                  <a:srgbClr val="0000FF"/>
                </a:solidFill>
                <a:sym typeface="Symbol" panose="05050102010706020507" pitchFamily="18" charset="2"/>
              </a:rPr>
              <a:t> </a:t>
            </a:r>
            <a:r>
              <a:rPr lang="en-US" altLang="pt-B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Exemplo:</a:t>
            </a:r>
            <a:r>
              <a:rPr lang="en-US" altLang="pt-BR" sz="200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pt-BR" sz="2000" b="1">
                <a:solidFill>
                  <a:srgbClr val="0000FF"/>
                </a:solidFill>
                <a:latin typeface="Arial" panose="020B0604020202020204" pitchFamily="34" charset="0"/>
              </a:rPr>
              <a:t>Esfera Submersa</a:t>
            </a: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9B5EEC06-7F08-454F-98A1-3F1D18924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840413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2000" b="1">
                <a:solidFill>
                  <a:srgbClr val="0000FF"/>
                </a:solidFill>
                <a:latin typeface="Arial" panose="020B0604020202020204" pitchFamily="34" charset="0"/>
              </a:rPr>
              <a:t>Paradoxo de D’Lambert</a:t>
            </a:r>
          </a:p>
        </p:txBody>
      </p:sp>
      <p:sp>
        <p:nvSpPr>
          <p:cNvPr id="4100" name="Text Box 13">
            <a:extLst>
              <a:ext uri="{FF2B5EF4-FFF2-40B4-BE49-F238E27FC236}">
                <a16:creationId xmlns:a16="http://schemas.microsoft.com/office/drawing/2014/main" id="{6FF5C0AA-93C1-4FD6-8553-08228A9A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54650"/>
            <a:ext cx="2687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  <a:t> (A) Re – Subcrítico</a:t>
            </a:r>
            <a:b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  <a:t>= 1,86 10</a:t>
            </a:r>
            <a:r>
              <a:rPr kumimoji="0" lang="en-US" altLang="pt-BR" sz="1600" baseline="30000">
                <a:solidFill>
                  <a:srgbClr val="0000FF"/>
                </a:solidFill>
                <a:latin typeface="Arial" panose="020B0604020202020204" pitchFamily="34" charset="0"/>
              </a:rPr>
              <a:t>5  </a:t>
            </a:r>
            <a: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  <a:t>(laminar)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  <a:t> (B) Re – Supercrítico</a:t>
            </a:r>
            <a:b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  <a:t>= 6,7 10</a:t>
            </a:r>
            <a:r>
              <a:rPr kumimoji="0" lang="en-US" altLang="pt-BR" sz="1600" baseline="30000">
                <a:solidFill>
                  <a:srgbClr val="0000FF"/>
                </a:solidFill>
                <a:latin typeface="Arial" panose="020B0604020202020204" pitchFamily="34" charset="0"/>
              </a:rPr>
              <a:t>5  </a:t>
            </a:r>
            <a:r>
              <a:rPr kumimoji="0" lang="en-US" altLang="pt-BR" sz="1600">
                <a:solidFill>
                  <a:srgbClr val="0000FF"/>
                </a:solidFill>
                <a:latin typeface="Arial" panose="020B0604020202020204" pitchFamily="34" charset="0"/>
              </a:rPr>
              <a:t>(turbulento)</a:t>
            </a:r>
          </a:p>
        </p:txBody>
      </p:sp>
      <p:sp>
        <p:nvSpPr>
          <p:cNvPr id="4101" name="Text Box 14">
            <a:extLst>
              <a:ext uri="{FF2B5EF4-FFF2-40B4-BE49-F238E27FC236}">
                <a16:creationId xmlns:a16="http://schemas.microsoft.com/office/drawing/2014/main" id="{423AD8C4-C02A-4750-82CB-A1C622A4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2" y="6277769"/>
            <a:ext cx="563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kumimoji="0" lang="pt-BR" altLang="pt-BR" sz="1200" b="1" dirty="0">
                <a:solidFill>
                  <a:srgbClr val="0000FF"/>
                </a:solidFill>
                <a:latin typeface="Tahoma" panose="020B0604030504040204" pitchFamily="34" charset="0"/>
              </a:rPr>
              <a:t>Departamento de Engenharia Naval e Oceânica - EPUSP</a:t>
            </a:r>
          </a:p>
        </p:txBody>
      </p:sp>
      <p:sp>
        <p:nvSpPr>
          <p:cNvPr id="4102" name="Rectangle 16">
            <a:extLst>
              <a:ext uri="{FF2B5EF4-FFF2-40B4-BE49-F238E27FC236}">
                <a16:creationId xmlns:a16="http://schemas.microsoft.com/office/drawing/2014/main" id="{11387550-0002-41AD-9EC2-BDCFCFF9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0000FF"/>
                </a:solidFill>
              </a:rPr>
              <a:t>Resistência – Corpo Submerso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0000FF"/>
                </a:solidFill>
              </a:rPr>
              <a:t>Fenômeno Viscoso</a:t>
            </a:r>
          </a:p>
        </p:txBody>
      </p:sp>
      <p:pic>
        <p:nvPicPr>
          <p:cNvPr id="4103" name="Picture 21" descr="Cilindro00">
            <a:extLst>
              <a:ext uri="{FF2B5EF4-FFF2-40B4-BE49-F238E27FC236}">
                <a16:creationId xmlns:a16="http://schemas.microsoft.com/office/drawing/2014/main" id="{BC553A99-25D1-461C-922C-974CC337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0238"/>
            <a:ext cx="6140450" cy="38338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2" descr="Cilindro01">
            <a:extLst>
              <a:ext uri="{FF2B5EF4-FFF2-40B4-BE49-F238E27FC236}">
                <a16:creationId xmlns:a16="http://schemas.microsoft.com/office/drawing/2014/main" id="{D29C21ED-863A-4876-A59D-36BCF04D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070100" cy="276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7B161C8F-7E1E-4C35-9E47-D56A5C0A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2" y="6521186"/>
            <a:ext cx="563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kumimoji="0" lang="pt-BR" altLang="pt-BR" sz="1200" b="1" dirty="0">
                <a:latin typeface="Tahoma" panose="020B0604030504040204" pitchFamily="34" charset="0"/>
              </a:rPr>
              <a:t>https://www.youtube.com/watch?v=ydu5-eQI2SA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BAD6C0-A8F1-4B1E-9D21-A07AB9F92641}"/>
              </a:ext>
            </a:extLst>
          </p:cNvPr>
          <p:cNvSpPr txBox="1"/>
          <p:nvPr/>
        </p:nvSpPr>
        <p:spPr>
          <a:xfrm>
            <a:off x="4215166" y="123324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https://www.youtube.com/watch?v=QPTjuS5G3dY - </a:t>
            </a:r>
            <a:r>
              <a:rPr lang="pt-BR" dirty="0" err="1"/>
              <a:t>separaçao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0" descr="http://www.medship.com.tn/medship/images/stories/cruise-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084763"/>
            <a:ext cx="20335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184150" y="142875"/>
            <a:ext cx="8777288" cy="636588"/>
          </a:xfrm>
        </p:spPr>
        <p:txBody>
          <a:bodyPr/>
          <a:lstStyle/>
          <a:p>
            <a:pPr eaLnBrk="1" hangingPunct="1"/>
            <a:r>
              <a:rPr lang="pt-BR" altLang="pt-BR" dirty="0"/>
              <a:t>A força que se opõem ao movimento do navio é dividida em 3 categorias</a:t>
            </a:r>
          </a:p>
        </p:txBody>
      </p:sp>
      <p:pic>
        <p:nvPicPr>
          <p:cNvPr id="16388" name="Picture 76" descr="http://www.tpwd.state.tx.us/landwater/water/images/clipper_color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84763"/>
            <a:ext cx="19827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motherjones.com/files/legacy/blue_marble_blog/tinley_ship-l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084763"/>
            <a:ext cx="28178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28625" y="1066800"/>
            <a:ext cx="2286000" cy="35718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+mn-lt"/>
                <a:cs typeface="+mn-cs"/>
              </a:rPr>
              <a:t>Resistência fricção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8625" y="2327275"/>
            <a:ext cx="2286000" cy="35718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</a:rPr>
              <a:t>Resistência de forma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625" y="3719513"/>
            <a:ext cx="2286000" cy="35718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</a:rPr>
              <a:t>Resistência ondas</a:t>
            </a:r>
          </a:p>
        </p:txBody>
      </p:sp>
      <p:sp>
        <p:nvSpPr>
          <p:cNvPr id="16393" name="CaixaDeTexto 27"/>
          <p:cNvSpPr txBox="1">
            <a:spLocks noChangeArrowheads="1"/>
          </p:cNvSpPr>
          <p:nvPr/>
        </p:nvSpPr>
        <p:spPr bwMode="auto">
          <a:xfrm>
            <a:off x="3000375" y="1066800"/>
            <a:ext cx="571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derivada do atrito das partículas com o casco e dentro da camada limite do escoamento</a:t>
            </a:r>
          </a:p>
        </p:txBody>
      </p:sp>
      <p:sp>
        <p:nvSpPr>
          <p:cNvPr id="16394" name="CaixaDeTexto 27"/>
          <p:cNvSpPr txBox="1">
            <a:spLocks noChangeArrowheads="1"/>
          </p:cNvSpPr>
          <p:nvPr/>
        </p:nvSpPr>
        <p:spPr bwMode="auto">
          <a:xfrm>
            <a:off x="3019425" y="2276872"/>
            <a:ext cx="571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/>
              <a:t>derivada da perturbação das formas do casco no escoamento, causando variações de velocidade, pressão e de força viscosa</a:t>
            </a:r>
          </a:p>
        </p:txBody>
      </p:sp>
      <p:sp>
        <p:nvSpPr>
          <p:cNvPr id="16395" name="CaixaDeTexto 27"/>
          <p:cNvSpPr txBox="1">
            <a:spLocks noChangeArrowheads="1"/>
          </p:cNvSpPr>
          <p:nvPr/>
        </p:nvSpPr>
        <p:spPr bwMode="auto">
          <a:xfrm>
            <a:off x="3019425" y="3719513"/>
            <a:ext cx="57150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derivada da fuga das partículas á superfície e formação de ondas que alteram o campo de pressões hidrostáticas e hidrodinâmicas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5E16DB-9DF0-4795-8279-EAA5614099ED}"/>
              </a:ext>
            </a:extLst>
          </p:cNvPr>
          <p:cNvSpPr txBox="1"/>
          <p:nvPr/>
        </p:nvSpPr>
        <p:spPr>
          <a:xfrm>
            <a:off x="8423920" y="2297708"/>
            <a:ext cx="720080" cy="416321"/>
          </a:xfrm>
          <a:prstGeom prst="rect">
            <a:avLst/>
          </a:prstGeom>
          <a:noFill/>
          <a:ln>
            <a:noFill/>
          </a:ln>
        </p:spPr>
        <p:txBody>
          <a:bodyPr wrap="none" lIns="72000" tIns="36000" rIns="72000" bIns="3600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7200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7B8B7-1C95-D9B8-B39F-C18EFABB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423D11E-951C-843F-6548-991A0C203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flowing films in a folio</a:t>
            </a: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99D1FED-084D-63BB-069B-394123D2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049"/>
            <a:ext cx="65627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8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183356" y="404664"/>
            <a:ext cx="8777288" cy="1252917"/>
          </a:xfrm>
        </p:spPr>
        <p:txBody>
          <a:bodyPr/>
          <a:lstStyle/>
          <a:p>
            <a:r>
              <a:rPr lang="pt-BR" altLang="pt-BR" dirty="0"/>
              <a:t>A dificuldade de recuperação da pressão à ré do corpo devido à perda de energia por atrito ocasiona o descolamento da camada limite, gerando turbulência à ré do corpo e diminuindo a recuperação de pressão – resistência de forma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0262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25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735CE66D-9DCD-4DE7-98F8-5A47F0BCF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577013"/>
            <a:ext cx="563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kumimoji="0" lang="pt-BR" altLang="pt-BR" sz="1200" b="1">
                <a:solidFill>
                  <a:srgbClr val="0000FF"/>
                </a:solidFill>
                <a:latin typeface="Tahoma" panose="020B0604030504040204" pitchFamily="34" charset="0"/>
              </a:rPr>
              <a:t>Departamento de Engenharia Naval e Oceânica - EPUSP</a:t>
            </a:r>
          </a:p>
        </p:txBody>
      </p:sp>
      <p:pic>
        <p:nvPicPr>
          <p:cNvPr id="6147" name="Picture 3" descr="Japan00">
            <a:extLst>
              <a:ext uri="{FF2B5EF4-FFF2-40B4-BE49-F238E27FC236}">
                <a16:creationId xmlns:a16="http://schemas.microsoft.com/office/drawing/2014/main" id="{48C7545A-ACBD-4D23-B258-F59BC4AC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6650"/>
            <a:ext cx="6248400" cy="5264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24D66832-FC30-4ABB-A79E-A9884DB11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68875"/>
            <a:ext cx="1524000" cy="593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0000FF"/>
                </a:solidFill>
                <a:latin typeface="Arial" panose="020B0604020202020204" pitchFamily="34" charset="0"/>
              </a:rPr>
              <a:t>Escoamento Real</a:t>
            </a:r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C798D061-4FB1-450D-B983-A2A0F569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1524000" cy="593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0000FF"/>
                </a:solidFill>
                <a:latin typeface="Arial" panose="020B0604020202020204" pitchFamily="34" charset="0"/>
              </a:rPr>
              <a:t>Escoamento Ideal</a:t>
            </a:r>
          </a:p>
        </p:txBody>
      </p:sp>
      <p:sp>
        <p:nvSpPr>
          <p:cNvPr id="154633" name="Text Box 9">
            <a:extLst>
              <a:ext uri="{FF2B5EF4-FFF2-40B4-BE49-F238E27FC236}">
                <a16:creationId xmlns:a16="http://schemas.microsoft.com/office/drawing/2014/main" id="{2089ECF9-D142-4977-8DF2-955A423A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14600"/>
            <a:ext cx="2133600" cy="5953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defRPr/>
            </a:pPr>
            <a:r>
              <a:rPr lang="en-US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Superfície Livre</a:t>
            </a:r>
          </a:p>
          <a:p>
            <a:pPr marL="457200" indent="-457200" algn="l">
              <a:spcBef>
                <a:spcPct val="50000"/>
              </a:spcBef>
              <a:defRPr/>
            </a:pP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4634" name="Text Box 10">
            <a:extLst>
              <a:ext uri="{FF2B5EF4-FFF2-40B4-BE49-F238E27FC236}">
                <a16:creationId xmlns:a16="http://schemas.microsoft.com/office/drawing/2014/main" id="{974038D5-0ACA-4B01-A759-53D723BE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4419600"/>
            <a:ext cx="1600200" cy="3667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defRPr/>
            </a:pPr>
            <a:r>
              <a:rPr lang="en-US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Viscosidade</a:t>
            </a:r>
          </a:p>
        </p:txBody>
      </p:sp>
      <p:sp>
        <p:nvSpPr>
          <p:cNvPr id="6154" name="Text Box 15">
            <a:extLst>
              <a:ext uri="{FF2B5EF4-FFF2-40B4-BE49-F238E27FC236}">
                <a16:creationId xmlns:a16="http://schemas.microsoft.com/office/drawing/2014/main" id="{70DE74C4-A5D6-45B6-81CB-079B794F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400175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12FA1D"/>
                </a:solidFill>
                <a:latin typeface="Arial Narrow" panose="020B0606020202030204" pitchFamily="34" charset="0"/>
              </a:rPr>
              <a:t>Ponto de Estagnação</a:t>
            </a:r>
          </a:p>
        </p:txBody>
      </p:sp>
      <p:sp>
        <p:nvSpPr>
          <p:cNvPr id="6155" name="Text Box 16">
            <a:extLst>
              <a:ext uri="{FF2B5EF4-FFF2-40B4-BE49-F238E27FC236}">
                <a16:creationId xmlns:a16="http://schemas.microsoft.com/office/drawing/2014/main" id="{D27218CC-071E-401A-8A16-071D61BF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476875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16DBF6"/>
                </a:solidFill>
                <a:latin typeface="Arial" panose="020B0604020202020204" pitchFamily="34" charset="0"/>
              </a:rPr>
              <a:t>Camada limite</a:t>
            </a:r>
            <a:br>
              <a:rPr kumimoji="0" lang="en-US" altLang="pt-BR" sz="1600" b="1">
                <a:solidFill>
                  <a:srgbClr val="16DBF6"/>
                </a:solidFill>
                <a:latin typeface="Arial" panose="020B0604020202020204" pitchFamily="34" charset="0"/>
              </a:rPr>
            </a:br>
            <a:r>
              <a:rPr kumimoji="0" lang="en-US" altLang="pt-BR" sz="1600" b="1">
                <a:solidFill>
                  <a:srgbClr val="16DBF6"/>
                </a:solidFill>
                <a:latin typeface="Arial" panose="020B0604020202020204" pitchFamily="34" charset="0"/>
              </a:rPr>
              <a:t>Atrito</a:t>
            </a:r>
          </a:p>
        </p:txBody>
      </p:sp>
      <p:sp>
        <p:nvSpPr>
          <p:cNvPr id="6156" name="Text Box 17">
            <a:extLst>
              <a:ext uri="{FF2B5EF4-FFF2-40B4-BE49-F238E27FC236}">
                <a16:creationId xmlns:a16="http://schemas.microsoft.com/office/drawing/2014/main" id="{A2173B03-3703-4E32-B53A-93964A072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3190875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EA22E5"/>
                </a:solidFill>
                <a:latin typeface="Arial" panose="020B0604020202020204" pitchFamily="34" charset="0"/>
              </a:rPr>
              <a:t>Pressão Normal</a:t>
            </a:r>
          </a:p>
        </p:txBody>
      </p:sp>
      <p:sp>
        <p:nvSpPr>
          <p:cNvPr id="6157" name="Text Box 18">
            <a:extLst>
              <a:ext uri="{FF2B5EF4-FFF2-40B4-BE49-F238E27FC236}">
                <a16:creationId xmlns:a16="http://schemas.microsoft.com/office/drawing/2014/main" id="{9BAFA33C-64FD-4487-8AE7-2FF11F78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48175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EA22E5"/>
                </a:solidFill>
                <a:latin typeface="Arial" panose="020B0604020202020204" pitchFamily="34" charset="0"/>
              </a:rPr>
              <a:t>Pressão Normal</a:t>
            </a:r>
          </a:p>
        </p:txBody>
      </p:sp>
      <p:sp>
        <p:nvSpPr>
          <p:cNvPr id="6158" name="Oval 19">
            <a:extLst>
              <a:ext uri="{FF2B5EF4-FFF2-40B4-BE49-F238E27FC236}">
                <a16:creationId xmlns:a16="http://schemas.microsoft.com/office/drawing/2014/main" id="{4A3EFD50-CDAA-44F6-9EDF-07C9AD7EC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2298700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de-DE" altLang="pt-BR" sz="1000"/>
          </a:p>
        </p:txBody>
      </p:sp>
      <p:sp>
        <p:nvSpPr>
          <p:cNvPr id="6159" name="Oval 20">
            <a:extLst>
              <a:ext uri="{FF2B5EF4-FFF2-40B4-BE49-F238E27FC236}">
                <a16:creationId xmlns:a16="http://schemas.microsoft.com/office/drawing/2014/main" id="{A8E23EA6-DE55-41ED-BC08-BD540E4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2286000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de-DE" altLang="pt-BR" sz="1000"/>
          </a:p>
        </p:txBody>
      </p:sp>
      <p:sp>
        <p:nvSpPr>
          <p:cNvPr id="6160" name="Line 23">
            <a:extLst>
              <a:ext uri="{FF2B5EF4-FFF2-40B4-BE49-F238E27FC236}">
                <a16:creationId xmlns:a16="http://schemas.microsoft.com/office/drawing/2014/main" id="{06CA50BC-8197-40CF-BC7E-7E7345647B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0200" y="4648200"/>
            <a:ext cx="25400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1" name="Line 24">
            <a:extLst>
              <a:ext uri="{FF2B5EF4-FFF2-40B4-BE49-F238E27FC236}">
                <a16:creationId xmlns:a16="http://schemas.microsoft.com/office/drawing/2014/main" id="{7A0B3F14-D82F-4427-8D8C-BD0329A9EEDE}"/>
              </a:ext>
            </a:extLst>
          </p:cNvPr>
          <p:cNvSpPr>
            <a:spLocks noChangeShapeType="1"/>
          </p:cNvSpPr>
          <p:nvPr/>
        </p:nvSpPr>
        <p:spPr bwMode="auto">
          <a:xfrm rot="216896" flipH="1" flipV="1">
            <a:off x="6416675" y="5186363"/>
            <a:ext cx="354013" cy="15557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62" name="Group 28">
            <a:extLst>
              <a:ext uri="{FF2B5EF4-FFF2-40B4-BE49-F238E27FC236}">
                <a16:creationId xmlns:a16="http://schemas.microsoft.com/office/drawing/2014/main" id="{CD0E69DB-D2F9-45F2-9076-E75DE2857302}"/>
              </a:ext>
            </a:extLst>
          </p:cNvPr>
          <p:cNvGrpSpPr>
            <a:grpSpLocks/>
          </p:cNvGrpSpPr>
          <p:nvPr/>
        </p:nvGrpSpPr>
        <p:grpSpPr bwMode="auto">
          <a:xfrm>
            <a:off x="6807200" y="3568700"/>
            <a:ext cx="266700" cy="508000"/>
            <a:chOff x="4288" y="2248"/>
            <a:chExt cx="168" cy="320"/>
          </a:xfrm>
        </p:grpSpPr>
        <p:sp>
          <p:nvSpPr>
            <p:cNvPr id="6168" name="Line 21">
              <a:extLst>
                <a:ext uri="{FF2B5EF4-FFF2-40B4-BE49-F238E27FC236}">
                  <a16:creationId xmlns:a16="http://schemas.microsoft.com/office/drawing/2014/main" id="{D5758469-5B50-4524-BC1A-114D24627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8" y="2248"/>
              <a:ext cx="168" cy="32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Oval 26">
              <a:extLst>
                <a:ext uri="{FF2B5EF4-FFF2-40B4-BE49-F238E27FC236}">
                  <a16:creationId xmlns:a16="http://schemas.microsoft.com/office/drawing/2014/main" id="{5BFDE7D9-E419-4FBA-A53C-0E0CDBDF0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2352"/>
              <a:ext cx="96" cy="96"/>
            </a:xfrm>
            <a:prstGeom prst="ellipse">
              <a:avLst/>
            </a:prstGeom>
            <a:solidFill>
              <a:srgbClr val="EA22E5"/>
            </a:solidFill>
            <a:ln w="12700">
              <a:solidFill>
                <a:srgbClr val="EA22E5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de-DE" altLang="pt-BR" sz="1000"/>
            </a:p>
          </p:txBody>
        </p:sp>
      </p:grpSp>
      <p:sp>
        <p:nvSpPr>
          <p:cNvPr id="6163" name="Text Box 27">
            <a:extLst>
              <a:ext uri="{FF2B5EF4-FFF2-40B4-BE49-F238E27FC236}">
                <a16:creationId xmlns:a16="http://schemas.microsoft.com/office/drawing/2014/main" id="{0C543730-5373-494A-A2F8-2C5ED1EC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5308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16DBF6"/>
                </a:solidFill>
                <a:latin typeface="Arial" panose="020B0604020202020204" pitchFamily="34" charset="0"/>
              </a:rPr>
              <a:t>Esteira</a:t>
            </a:r>
          </a:p>
        </p:txBody>
      </p:sp>
      <p:sp>
        <p:nvSpPr>
          <p:cNvPr id="6164" name="Rectangle 30">
            <a:extLst>
              <a:ext uri="{FF2B5EF4-FFF2-40B4-BE49-F238E27FC236}">
                <a16:creationId xmlns:a16="http://schemas.microsoft.com/office/drawing/2014/main" id="{68655B1E-A8F9-4C34-8835-617ABD48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b="1">
                <a:solidFill>
                  <a:srgbClr val="0000FF"/>
                </a:solidFill>
                <a:latin typeface="Arial" panose="020B0604020202020204" pitchFamily="34" charset="0"/>
              </a:rPr>
              <a:t>Resistência – Corpo na Superfície Livre (Flutuante)</a:t>
            </a:r>
          </a:p>
        </p:txBody>
      </p:sp>
      <p:sp>
        <p:nvSpPr>
          <p:cNvPr id="6165" name="Text Box 8">
            <a:extLst>
              <a:ext uri="{FF2B5EF4-FFF2-40B4-BE49-F238E27FC236}">
                <a16:creationId xmlns:a16="http://schemas.microsoft.com/office/drawing/2014/main" id="{027F3284-9AE6-4731-BBC2-1BB95EC8D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1524000" cy="10826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pt-BR" sz="1600" b="1">
                <a:solidFill>
                  <a:srgbClr val="0000FF"/>
                </a:solidFill>
                <a:latin typeface="Arial" panose="020B0604020202020204" pitchFamily="34" charset="0"/>
              </a:rPr>
              <a:t>Distribuição da Pressão – Efeito da Viscosidade</a:t>
            </a:r>
          </a:p>
        </p:txBody>
      </p:sp>
      <p:sp>
        <p:nvSpPr>
          <p:cNvPr id="6166" name="Line 21">
            <a:extLst>
              <a:ext uri="{FF2B5EF4-FFF2-40B4-BE49-F238E27FC236}">
                <a16:creationId xmlns:a16="http://schemas.microsoft.com/office/drawing/2014/main" id="{66E42745-6FF6-4AB5-B339-7275174DB5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3388" y="4724400"/>
            <a:ext cx="325437" cy="6191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7" name="Oval 26">
            <a:extLst>
              <a:ext uri="{FF2B5EF4-FFF2-40B4-BE49-F238E27FC236}">
                <a16:creationId xmlns:a16="http://schemas.microsoft.com/office/drawing/2014/main" id="{5F21E08E-63CF-4BF2-80BC-7053A643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5000625"/>
            <a:ext cx="152400" cy="152400"/>
          </a:xfrm>
          <a:prstGeom prst="ellipse">
            <a:avLst/>
          </a:prstGeom>
          <a:solidFill>
            <a:srgbClr val="EA22E5"/>
          </a:solidFill>
          <a:ln w="12700">
            <a:solidFill>
              <a:srgbClr val="EA22E5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de-DE" altLang="pt-BR" sz="100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B763E2C-30B1-4FB7-802B-CB626FDC8ABF}"/>
              </a:ext>
            </a:extLst>
          </p:cNvPr>
          <p:cNvCxnSpPr/>
          <p:nvPr/>
        </p:nvCxnSpPr>
        <p:spPr>
          <a:xfrm flipV="1">
            <a:off x="1992313" y="3190875"/>
            <a:ext cx="7476231" cy="9410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: Curvo 4">
            <a:extLst>
              <a:ext uri="{FF2B5EF4-FFF2-40B4-BE49-F238E27FC236}">
                <a16:creationId xmlns:a16="http://schemas.microsoft.com/office/drawing/2014/main" id="{41C52296-80D8-40CC-A86A-E205412DF7CF}"/>
              </a:ext>
            </a:extLst>
          </p:cNvPr>
          <p:cNvCxnSpPr/>
          <p:nvPr/>
        </p:nvCxnSpPr>
        <p:spPr>
          <a:xfrm rot="10800000">
            <a:off x="7023100" y="2514601"/>
            <a:ext cx="1725364" cy="595313"/>
          </a:xfrm>
          <a:prstGeom prst="curvedConnector3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37B39C-181B-451A-BCBB-7F40C8E45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31182"/>
            <a:ext cx="6524144" cy="17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3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56C2-6433-4606-8471-363CF81F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260648"/>
            <a:ext cx="8777288" cy="945141"/>
          </a:xfrm>
        </p:spPr>
        <p:txBody>
          <a:bodyPr/>
          <a:lstStyle/>
          <a:p>
            <a:r>
              <a:rPr lang="pt-BR" dirty="0"/>
              <a:t>Partícula que estava parada à frente do corpo é </a:t>
            </a:r>
            <a:r>
              <a:rPr lang="pt-BR" dirty="0" err="1"/>
              <a:t>succionada</a:t>
            </a:r>
            <a:r>
              <a:rPr lang="pt-BR" dirty="0"/>
              <a:t> pelo meio do corpo, região de baixa pressão. Durante a trajetória vai ganhando quantidade de movimento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18A5FE3-BC4F-4179-93DF-6AE6AF07C25B}"/>
              </a:ext>
            </a:extLst>
          </p:cNvPr>
          <p:cNvSpPr/>
          <p:nvPr/>
        </p:nvSpPr>
        <p:spPr>
          <a:xfrm>
            <a:off x="2195736" y="3331993"/>
            <a:ext cx="4248472" cy="504056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C142E2E-BACB-4799-B1A6-7F8E3FA61EE7}"/>
              </a:ext>
            </a:extLst>
          </p:cNvPr>
          <p:cNvSpPr/>
          <p:nvPr/>
        </p:nvSpPr>
        <p:spPr>
          <a:xfrm>
            <a:off x="1979712" y="3429000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EE28582-1082-419B-B002-DC951350D9E0}"/>
              </a:ext>
            </a:extLst>
          </p:cNvPr>
          <p:cNvSpPr/>
          <p:nvPr/>
        </p:nvSpPr>
        <p:spPr>
          <a:xfrm>
            <a:off x="2483768" y="3203258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Seta: Curva para Baixo 16">
            <a:extLst>
              <a:ext uri="{FF2B5EF4-FFF2-40B4-BE49-F238E27FC236}">
                <a16:creationId xmlns:a16="http://schemas.microsoft.com/office/drawing/2014/main" id="{8907A2D1-E290-487B-B5BA-3BBBDBF6115A}"/>
              </a:ext>
            </a:extLst>
          </p:cNvPr>
          <p:cNvSpPr/>
          <p:nvPr/>
        </p:nvSpPr>
        <p:spPr>
          <a:xfrm>
            <a:off x="2417745" y="3049231"/>
            <a:ext cx="282047" cy="98298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4E1EF49-2C7F-46AB-9953-4090240D0D50}"/>
              </a:ext>
            </a:extLst>
          </p:cNvPr>
          <p:cNvSpPr/>
          <p:nvPr/>
        </p:nvSpPr>
        <p:spPr>
          <a:xfrm>
            <a:off x="4067944" y="311596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9" name="Seta: Curva para Baixo 18">
            <a:extLst>
              <a:ext uri="{FF2B5EF4-FFF2-40B4-BE49-F238E27FC236}">
                <a16:creationId xmlns:a16="http://schemas.microsoft.com/office/drawing/2014/main" id="{CAA1969E-0508-43CF-B01D-57832933D1E3}"/>
              </a:ext>
            </a:extLst>
          </p:cNvPr>
          <p:cNvSpPr/>
          <p:nvPr/>
        </p:nvSpPr>
        <p:spPr>
          <a:xfrm>
            <a:off x="3922374" y="2880762"/>
            <a:ext cx="570079" cy="216024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2F5B3B4-236D-4E15-90DC-D7120FC583A1}"/>
              </a:ext>
            </a:extLst>
          </p:cNvPr>
          <p:cNvSpPr/>
          <p:nvPr/>
        </p:nvSpPr>
        <p:spPr>
          <a:xfrm>
            <a:off x="3098051" y="314752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1" name="Seta: Curva para Baixo 20">
            <a:extLst>
              <a:ext uri="{FF2B5EF4-FFF2-40B4-BE49-F238E27FC236}">
                <a16:creationId xmlns:a16="http://schemas.microsoft.com/office/drawing/2014/main" id="{6ED27747-E4C7-4CE2-ACAA-5C869882399D}"/>
              </a:ext>
            </a:extLst>
          </p:cNvPr>
          <p:cNvSpPr/>
          <p:nvPr/>
        </p:nvSpPr>
        <p:spPr>
          <a:xfrm>
            <a:off x="3026043" y="2905215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3A67D2DE-B937-4C03-B790-C8B74B78D93D}"/>
              </a:ext>
            </a:extLst>
          </p:cNvPr>
          <p:cNvSpPr/>
          <p:nvPr/>
        </p:nvSpPr>
        <p:spPr>
          <a:xfrm>
            <a:off x="9252520" y="3095954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D501D194-464F-483B-B017-1B015972E7D7}"/>
              </a:ext>
            </a:extLst>
          </p:cNvPr>
          <p:cNvSpPr/>
          <p:nvPr/>
        </p:nvSpPr>
        <p:spPr>
          <a:xfrm>
            <a:off x="3707904" y="3460728"/>
            <a:ext cx="1152128" cy="216024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55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56C2-6433-4606-8471-363CF81F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332656"/>
            <a:ext cx="8777288" cy="945141"/>
          </a:xfrm>
        </p:spPr>
        <p:txBody>
          <a:bodyPr/>
          <a:lstStyle/>
          <a:p>
            <a:r>
              <a:rPr lang="pt-BR" dirty="0"/>
              <a:t>Se não houvesse perda de energia, a partícula iria perdendo a energia cinética absorvida e vencendo a pressão em direção à ré do corpo. Chegaria à popa com velocidade zero e a mesma pressão </a:t>
            </a:r>
            <a:r>
              <a:rPr lang="pt-BR" dirty="0" err="1"/>
              <a:t>qeu</a:t>
            </a:r>
            <a:r>
              <a:rPr lang="pt-BR" dirty="0"/>
              <a:t> à proa.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18A5FE3-BC4F-4179-93DF-6AE6AF07C25B}"/>
              </a:ext>
            </a:extLst>
          </p:cNvPr>
          <p:cNvSpPr/>
          <p:nvPr/>
        </p:nvSpPr>
        <p:spPr>
          <a:xfrm>
            <a:off x="2195736" y="3331993"/>
            <a:ext cx="4248472" cy="504056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C142E2E-BACB-4799-B1A6-7F8E3FA61EE7}"/>
              </a:ext>
            </a:extLst>
          </p:cNvPr>
          <p:cNvSpPr/>
          <p:nvPr/>
        </p:nvSpPr>
        <p:spPr>
          <a:xfrm>
            <a:off x="1979712" y="3429000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EE28582-1082-419B-B002-DC951350D9E0}"/>
              </a:ext>
            </a:extLst>
          </p:cNvPr>
          <p:cNvSpPr/>
          <p:nvPr/>
        </p:nvSpPr>
        <p:spPr>
          <a:xfrm>
            <a:off x="2483768" y="3203258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Seta: Curva para Baixo 16">
            <a:extLst>
              <a:ext uri="{FF2B5EF4-FFF2-40B4-BE49-F238E27FC236}">
                <a16:creationId xmlns:a16="http://schemas.microsoft.com/office/drawing/2014/main" id="{8907A2D1-E290-487B-B5BA-3BBBDBF6115A}"/>
              </a:ext>
            </a:extLst>
          </p:cNvPr>
          <p:cNvSpPr/>
          <p:nvPr/>
        </p:nvSpPr>
        <p:spPr>
          <a:xfrm>
            <a:off x="2417745" y="3049231"/>
            <a:ext cx="282047" cy="98298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4E1EF49-2C7F-46AB-9953-4090240D0D50}"/>
              </a:ext>
            </a:extLst>
          </p:cNvPr>
          <p:cNvSpPr/>
          <p:nvPr/>
        </p:nvSpPr>
        <p:spPr>
          <a:xfrm>
            <a:off x="4067944" y="311596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9" name="Seta: Curva para Baixo 18">
            <a:extLst>
              <a:ext uri="{FF2B5EF4-FFF2-40B4-BE49-F238E27FC236}">
                <a16:creationId xmlns:a16="http://schemas.microsoft.com/office/drawing/2014/main" id="{CAA1969E-0508-43CF-B01D-57832933D1E3}"/>
              </a:ext>
            </a:extLst>
          </p:cNvPr>
          <p:cNvSpPr/>
          <p:nvPr/>
        </p:nvSpPr>
        <p:spPr>
          <a:xfrm>
            <a:off x="3922374" y="2880762"/>
            <a:ext cx="570079" cy="216024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2F5B3B4-236D-4E15-90DC-D7120FC583A1}"/>
              </a:ext>
            </a:extLst>
          </p:cNvPr>
          <p:cNvSpPr/>
          <p:nvPr/>
        </p:nvSpPr>
        <p:spPr>
          <a:xfrm>
            <a:off x="3098051" y="314752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1" name="Seta: Curva para Baixo 20">
            <a:extLst>
              <a:ext uri="{FF2B5EF4-FFF2-40B4-BE49-F238E27FC236}">
                <a16:creationId xmlns:a16="http://schemas.microsoft.com/office/drawing/2014/main" id="{6ED27747-E4C7-4CE2-ACAA-5C869882399D}"/>
              </a:ext>
            </a:extLst>
          </p:cNvPr>
          <p:cNvSpPr/>
          <p:nvPr/>
        </p:nvSpPr>
        <p:spPr>
          <a:xfrm>
            <a:off x="3026043" y="2905215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B423D12-DA9E-43DE-BBAA-2E547814C89F}"/>
              </a:ext>
            </a:extLst>
          </p:cNvPr>
          <p:cNvSpPr/>
          <p:nvPr/>
        </p:nvSpPr>
        <p:spPr>
          <a:xfrm>
            <a:off x="5544108" y="3168067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Seta: Curva para Baixo 22">
            <a:extLst>
              <a:ext uri="{FF2B5EF4-FFF2-40B4-BE49-F238E27FC236}">
                <a16:creationId xmlns:a16="http://schemas.microsoft.com/office/drawing/2014/main" id="{B803F060-8780-49FA-9096-83CD8BD8D25F}"/>
              </a:ext>
            </a:extLst>
          </p:cNvPr>
          <p:cNvSpPr/>
          <p:nvPr/>
        </p:nvSpPr>
        <p:spPr>
          <a:xfrm>
            <a:off x="5508104" y="3001880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AA86EA8-C186-4655-8741-88A894FDB2F6}"/>
              </a:ext>
            </a:extLst>
          </p:cNvPr>
          <p:cNvSpPr/>
          <p:nvPr/>
        </p:nvSpPr>
        <p:spPr>
          <a:xfrm>
            <a:off x="6228184" y="3297332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3A67D2DE-B937-4C03-B790-C8B74B78D93D}"/>
              </a:ext>
            </a:extLst>
          </p:cNvPr>
          <p:cNvSpPr/>
          <p:nvPr/>
        </p:nvSpPr>
        <p:spPr>
          <a:xfrm>
            <a:off x="9252520" y="3095954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6" name="Seta: Curva para Baixo 25">
            <a:extLst>
              <a:ext uri="{FF2B5EF4-FFF2-40B4-BE49-F238E27FC236}">
                <a16:creationId xmlns:a16="http://schemas.microsoft.com/office/drawing/2014/main" id="{6BC0A604-7C66-470A-9244-3B677B2B72CF}"/>
              </a:ext>
            </a:extLst>
          </p:cNvPr>
          <p:cNvSpPr/>
          <p:nvPr/>
        </p:nvSpPr>
        <p:spPr>
          <a:xfrm>
            <a:off x="6206748" y="3183816"/>
            <a:ext cx="282047" cy="98298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8C1CCAD-3B47-4295-9696-2C6E151B537F}"/>
              </a:ext>
            </a:extLst>
          </p:cNvPr>
          <p:cNvSpPr/>
          <p:nvPr/>
        </p:nvSpPr>
        <p:spPr>
          <a:xfrm>
            <a:off x="6479181" y="347600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8" name="Seta: para a Esquerda 27">
            <a:extLst>
              <a:ext uri="{FF2B5EF4-FFF2-40B4-BE49-F238E27FC236}">
                <a16:creationId xmlns:a16="http://schemas.microsoft.com/office/drawing/2014/main" id="{7DDA48A2-7336-4C86-B336-A9748B7538D3}"/>
              </a:ext>
            </a:extLst>
          </p:cNvPr>
          <p:cNvSpPr/>
          <p:nvPr/>
        </p:nvSpPr>
        <p:spPr>
          <a:xfrm>
            <a:off x="3707904" y="3460728"/>
            <a:ext cx="1152128" cy="216024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BF7E60E-35B4-4EC2-B118-38B2CAD73E34}"/>
              </a:ext>
            </a:extLst>
          </p:cNvPr>
          <p:cNvSpPr/>
          <p:nvPr/>
        </p:nvSpPr>
        <p:spPr>
          <a:xfrm>
            <a:off x="5544108" y="2745491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F1FC935-76AF-4E59-A138-79692672EBD3}"/>
              </a:ext>
            </a:extLst>
          </p:cNvPr>
          <p:cNvSpPr/>
          <p:nvPr/>
        </p:nvSpPr>
        <p:spPr>
          <a:xfrm>
            <a:off x="4067944" y="2582775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1" name="Seta: Curva para Baixo 30">
            <a:extLst>
              <a:ext uri="{FF2B5EF4-FFF2-40B4-BE49-F238E27FC236}">
                <a16:creationId xmlns:a16="http://schemas.microsoft.com/office/drawing/2014/main" id="{5FD5EA35-09BA-4E43-9FDC-F6A2A6860721}"/>
              </a:ext>
            </a:extLst>
          </p:cNvPr>
          <p:cNvSpPr/>
          <p:nvPr/>
        </p:nvSpPr>
        <p:spPr>
          <a:xfrm>
            <a:off x="3890916" y="2302384"/>
            <a:ext cx="570079" cy="216024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2" name="Seta: Curva para Baixo 31">
            <a:extLst>
              <a:ext uri="{FF2B5EF4-FFF2-40B4-BE49-F238E27FC236}">
                <a16:creationId xmlns:a16="http://schemas.microsoft.com/office/drawing/2014/main" id="{991E479B-9D71-4B13-B1A2-EDE540BD27E9}"/>
              </a:ext>
            </a:extLst>
          </p:cNvPr>
          <p:cNvSpPr/>
          <p:nvPr/>
        </p:nvSpPr>
        <p:spPr>
          <a:xfrm>
            <a:off x="5367080" y="2586375"/>
            <a:ext cx="570079" cy="216024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56C2-6433-4606-8471-363CF81F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78768"/>
            <a:ext cx="8777288" cy="1252917"/>
          </a:xfrm>
        </p:spPr>
        <p:txBody>
          <a:bodyPr/>
          <a:lstStyle/>
          <a:p>
            <a:r>
              <a:rPr lang="pt-BR" dirty="0"/>
              <a:t>Entretanto, o atrito roubou energia e a partícula para antes. Nessa região, uma partícula é também acelerada da popa em direção contrária e as duas colidem, se desprendendo do corpo. Existe o descolamento da camada limite e a formação de turbulência à ré</a:t>
            </a:r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3A67D2DE-B937-4C03-B790-C8B74B78D93D}"/>
              </a:ext>
            </a:extLst>
          </p:cNvPr>
          <p:cNvSpPr/>
          <p:nvPr/>
        </p:nvSpPr>
        <p:spPr>
          <a:xfrm>
            <a:off x="9252520" y="3095954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D83E885-A7BB-4919-A389-2DEE97040F6B}"/>
              </a:ext>
            </a:extLst>
          </p:cNvPr>
          <p:cNvGrpSpPr/>
          <p:nvPr/>
        </p:nvGrpSpPr>
        <p:grpSpPr>
          <a:xfrm>
            <a:off x="-3769620" y="2169662"/>
            <a:ext cx="10078070" cy="2495225"/>
            <a:chOff x="1979712" y="2700966"/>
            <a:chExt cx="4715493" cy="1135083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018A5FE3-BC4F-4179-93DF-6AE6AF07C25B}"/>
                </a:ext>
              </a:extLst>
            </p:cNvPr>
            <p:cNvSpPr/>
            <p:nvPr/>
          </p:nvSpPr>
          <p:spPr>
            <a:xfrm>
              <a:off x="2195736" y="3331993"/>
              <a:ext cx="4248472" cy="50405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FC142E2E-BACB-4799-B1A6-7F8E3FA61EE7}"/>
                </a:ext>
              </a:extLst>
            </p:cNvPr>
            <p:cNvSpPr/>
            <p:nvPr/>
          </p:nvSpPr>
          <p:spPr>
            <a:xfrm>
              <a:off x="1979712" y="3429000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EEE28582-1082-419B-B002-DC951350D9E0}"/>
                </a:ext>
              </a:extLst>
            </p:cNvPr>
            <p:cNvSpPr/>
            <p:nvPr/>
          </p:nvSpPr>
          <p:spPr>
            <a:xfrm>
              <a:off x="2483768" y="320325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Seta: Curva para Baixo 16">
              <a:extLst>
                <a:ext uri="{FF2B5EF4-FFF2-40B4-BE49-F238E27FC236}">
                  <a16:creationId xmlns:a16="http://schemas.microsoft.com/office/drawing/2014/main" id="{8907A2D1-E290-487B-B5BA-3BBBDBF6115A}"/>
                </a:ext>
              </a:extLst>
            </p:cNvPr>
            <p:cNvSpPr/>
            <p:nvPr/>
          </p:nvSpPr>
          <p:spPr>
            <a:xfrm>
              <a:off x="2417745" y="3049231"/>
              <a:ext cx="282047" cy="98298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4E1EF49-2C7F-46AB-9953-4090240D0D50}"/>
                </a:ext>
              </a:extLst>
            </p:cNvPr>
            <p:cNvSpPr/>
            <p:nvPr/>
          </p:nvSpPr>
          <p:spPr>
            <a:xfrm>
              <a:off x="4067944" y="3115969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Seta: Curva para Baixo 18">
              <a:extLst>
                <a:ext uri="{FF2B5EF4-FFF2-40B4-BE49-F238E27FC236}">
                  <a16:creationId xmlns:a16="http://schemas.microsoft.com/office/drawing/2014/main" id="{CAA1969E-0508-43CF-B01D-57832933D1E3}"/>
                </a:ext>
              </a:extLst>
            </p:cNvPr>
            <p:cNvSpPr/>
            <p:nvPr/>
          </p:nvSpPr>
          <p:spPr>
            <a:xfrm>
              <a:off x="3922374" y="2880762"/>
              <a:ext cx="570079" cy="216024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2F5B3B4-236D-4E15-90DC-D7120FC583A1}"/>
                </a:ext>
              </a:extLst>
            </p:cNvPr>
            <p:cNvSpPr/>
            <p:nvPr/>
          </p:nvSpPr>
          <p:spPr>
            <a:xfrm>
              <a:off x="3098051" y="3147529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Seta: Curva para Baixo 20">
              <a:extLst>
                <a:ext uri="{FF2B5EF4-FFF2-40B4-BE49-F238E27FC236}">
                  <a16:creationId xmlns:a16="http://schemas.microsoft.com/office/drawing/2014/main" id="{6ED27747-E4C7-4CE2-ACAA-5C869882399D}"/>
                </a:ext>
              </a:extLst>
            </p:cNvPr>
            <p:cNvSpPr/>
            <p:nvPr/>
          </p:nvSpPr>
          <p:spPr>
            <a:xfrm>
              <a:off x="3026043" y="2905215"/>
              <a:ext cx="288032" cy="144016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B423D12-DA9E-43DE-BBAA-2E547814C89F}"/>
                </a:ext>
              </a:extLst>
            </p:cNvPr>
            <p:cNvSpPr/>
            <p:nvPr/>
          </p:nvSpPr>
          <p:spPr>
            <a:xfrm>
              <a:off x="5544108" y="3168067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Seta: Curva para Baixo 22">
              <a:extLst>
                <a:ext uri="{FF2B5EF4-FFF2-40B4-BE49-F238E27FC236}">
                  <a16:creationId xmlns:a16="http://schemas.microsoft.com/office/drawing/2014/main" id="{B803F060-8780-49FA-9096-83CD8BD8D25F}"/>
                </a:ext>
              </a:extLst>
            </p:cNvPr>
            <p:cNvSpPr/>
            <p:nvPr/>
          </p:nvSpPr>
          <p:spPr>
            <a:xfrm>
              <a:off x="5508104" y="3080383"/>
              <a:ext cx="216024" cy="65513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6AA86EA8-C186-4655-8741-88A894FDB2F6}"/>
                </a:ext>
              </a:extLst>
            </p:cNvPr>
            <p:cNvSpPr/>
            <p:nvPr/>
          </p:nvSpPr>
          <p:spPr>
            <a:xfrm>
              <a:off x="5955751" y="3232965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8C1CCAD-3B47-4295-9696-2C6E151B537F}"/>
                </a:ext>
              </a:extLst>
            </p:cNvPr>
            <p:cNvSpPr/>
            <p:nvPr/>
          </p:nvSpPr>
          <p:spPr>
            <a:xfrm>
              <a:off x="6479181" y="3476009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FB69BA3-DEB9-43B6-9A89-F06E3594D9D9}"/>
                </a:ext>
              </a:extLst>
            </p:cNvPr>
            <p:cNvSpPr/>
            <p:nvPr/>
          </p:nvSpPr>
          <p:spPr>
            <a:xfrm>
              <a:off x="6297977" y="3307965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D307DB9-8568-41B4-84C3-3CF1520D050D}"/>
                </a:ext>
              </a:extLst>
            </p:cNvPr>
            <p:cNvSpPr/>
            <p:nvPr/>
          </p:nvSpPr>
          <p:spPr>
            <a:xfrm>
              <a:off x="6071780" y="3255541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B0546D61-39EE-4DCE-B724-FEC6E7CB3F21}"/>
                </a:ext>
              </a:extLst>
            </p:cNvPr>
            <p:cNvSpPr/>
            <p:nvPr/>
          </p:nvSpPr>
          <p:spPr>
            <a:xfrm>
              <a:off x="5559735" y="2814845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Seta: Curva para Baixo 30">
              <a:extLst>
                <a:ext uri="{FF2B5EF4-FFF2-40B4-BE49-F238E27FC236}">
                  <a16:creationId xmlns:a16="http://schemas.microsoft.com/office/drawing/2014/main" id="{DFF1E522-AD87-492B-8D80-5CCEAB6E319F}"/>
                </a:ext>
              </a:extLst>
            </p:cNvPr>
            <p:cNvSpPr/>
            <p:nvPr/>
          </p:nvSpPr>
          <p:spPr>
            <a:xfrm>
              <a:off x="5533698" y="2700966"/>
              <a:ext cx="288032" cy="144016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9961632D-E8A6-48AA-9540-3068E56D9AC8}"/>
                </a:ext>
              </a:extLst>
            </p:cNvPr>
            <p:cNvSpPr/>
            <p:nvPr/>
          </p:nvSpPr>
          <p:spPr>
            <a:xfrm>
              <a:off x="6158391" y="3276079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Seta: Curva para Cima 6">
            <a:extLst>
              <a:ext uri="{FF2B5EF4-FFF2-40B4-BE49-F238E27FC236}">
                <a16:creationId xmlns:a16="http://schemas.microsoft.com/office/drawing/2014/main" id="{E59CF1C8-1598-4FEF-B2A6-E22768307F7E}"/>
              </a:ext>
            </a:extLst>
          </p:cNvPr>
          <p:cNvSpPr/>
          <p:nvPr/>
        </p:nvSpPr>
        <p:spPr>
          <a:xfrm rot="11729475">
            <a:off x="5726069" y="3359571"/>
            <a:ext cx="576064" cy="216024"/>
          </a:xfrm>
          <a:prstGeom prst="curvedUp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8CB38F5-5B60-4604-BBAE-07E319E3486B}"/>
              </a:ext>
            </a:extLst>
          </p:cNvPr>
          <p:cNvCxnSpPr>
            <a:stCxn id="29" idx="3"/>
          </p:cNvCxnSpPr>
          <p:nvPr/>
        </p:nvCxnSpPr>
        <p:spPr>
          <a:xfrm>
            <a:off x="5043663" y="3794106"/>
            <a:ext cx="3713059" cy="199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F55D114-EE5A-4935-8505-1AA087F90DD0}"/>
              </a:ext>
            </a:extLst>
          </p:cNvPr>
          <p:cNvCxnSpPr/>
          <p:nvPr/>
        </p:nvCxnSpPr>
        <p:spPr>
          <a:xfrm>
            <a:off x="5248379" y="4407699"/>
            <a:ext cx="3713059" cy="199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750558F-1235-4DC0-8180-7D4890E8856B}"/>
              </a:ext>
            </a:extLst>
          </p:cNvPr>
          <p:cNvCxnSpPr/>
          <p:nvPr/>
        </p:nvCxnSpPr>
        <p:spPr>
          <a:xfrm>
            <a:off x="5043663" y="3973831"/>
            <a:ext cx="3713059" cy="199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FDDDD8D3-C1A8-4E4C-A250-819FE883D931}"/>
              </a:ext>
            </a:extLst>
          </p:cNvPr>
          <p:cNvCxnSpPr/>
          <p:nvPr/>
        </p:nvCxnSpPr>
        <p:spPr>
          <a:xfrm>
            <a:off x="5161158" y="4232319"/>
            <a:ext cx="3713059" cy="199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9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BB3C0-A325-4D75-B2DA-E1B610B1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29E29D-6A8C-41BC-8F93-2FED2E2D0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67" y="2245688"/>
            <a:ext cx="4257675" cy="14954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27F6D8-DB07-4627-A717-8A408961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4" y="154272"/>
            <a:ext cx="5095875" cy="14195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CF2FCE-6BAA-40C5-9795-A3F1872C6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2417" y="1268761"/>
            <a:ext cx="1013641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9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56C2-6433-4606-8471-363CF81F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260648"/>
            <a:ext cx="8777288" cy="945141"/>
          </a:xfrm>
        </p:spPr>
        <p:txBody>
          <a:bodyPr/>
          <a:lstStyle/>
          <a:p>
            <a:r>
              <a:rPr lang="pt-BR" dirty="0"/>
              <a:t>Partícula que estava parada à frente do corpo é </a:t>
            </a:r>
            <a:r>
              <a:rPr lang="pt-BR" dirty="0" err="1"/>
              <a:t>succionada</a:t>
            </a:r>
            <a:r>
              <a:rPr lang="pt-BR" dirty="0"/>
              <a:t> pelo meio do corpo, região de baixa pressão. Durante a trajetória vai ganhando quantidade de movimento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18A5FE3-BC4F-4179-93DF-6AE6AF07C25B}"/>
              </a:ext>
            </a:extLst>
          </p:cNvPr>
          <p:cNvSpPr/>
          <p:nvPr/>
        </p:nvSpPr>
        <p:spPr>
          <a:xfrm>
            <a:off x="2195736" y="3331993"/>
            <a:ext cx="4248472" cy="504056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3A67D2DE-B937-4C03-B790-C8B74B78D93D}"/>
              </a:ext>
            </a:extLst>
          </p:cNvPr>
          <p:cNvSpPr/>
          <p:nvPr/>
        </p:nvSpPr>
        <p:spPr>
          <a:xfrm>
            <a:off x="9252520" y="3095954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5EC95A1-AF03-4651-9352-F3722B79832A}"/>
              </a:ext>
            </a:extLst>
          </p:cNvPr>
          <p:cNvCxnSpPr/>
          <p:nvPr/>
        </p:nvCxnSpPr>
        <p:spPr>
          <a:xfrm>
            <a:off x="323528" y="2420888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0F1743D-D463-4049-8B2A-B418E629BC5F}"/>
              </a:ext>
            </a:extLst>
          </p:cNvPr>
          <p:cNvSpPr/>
          <p:nvPr/>
        </p:nvSpPr>
        <p:spPr>
          <a:xfrm>
            <a:off x="630936" y="2111255"/>
            <a:ext cx="6940296" cy="660007"/>
          </a:xfrm>
          <a:custGeom>
            <a:avLst/>
            <a:gdLst>
              <a:gd name="connsiteX0" fmla="*/ 0 w 6940296"/>
              <a:gd name="connsiteY0" fmla="*/ 147313 h 660007"/>
              <a:gd name="connsiteX1" fmla="*/ 1572768 w 6940296"/>
              <a:gd name="connsiteY1" fmla="*/ 659377 h 660007"/>
              <a:gd name="connsiteX2" fmla="*/ 1792224 w 6940296"/>
              <a:gd name="connsiteY2" fmla="*/ 55873 h 660007"/>
              <a:gd name="connsiteX3" fmla="*/ 4078224 w 6940296"/>
              <a:gd name="connsiteY3" fmla="*/ 339337 h 660007"/>
              <a:gd name="connsiteX4" fmla="*/ 5212080 w 6940296"/>
              <a:gd name="connsiteY4" fmla="*/ 650233 h 660007"/>
              <a:gd name="connsiteX5" fmla="*/ 5916168 w 6940296"/>
              <a:gd name="connsiteY5" fmla="*/ 1009 h 660007"/>
              <a:gd name="connsiteX6" fmla="*/ 6940296 w 6940296"/>
              <a:gd name="connsiteY6" fmla="*/ 531361 h 66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0296" h="660007">
                <a:moveTo>
                  <a:pt x="0" y="147313"/>
                </a:moveTo>
                <a:cubicBezTo>
                  <a:pt x="637032" y="410965"/>
                  <a:pt x="1274064" y="674617"/>
                  <a:pt x="1572768" y="659377"/>
                </a:cubicBezTo>
                <a:cubicBezTo>
                  <a:pt x="1871472" y="644137"/>
                  <a:pt x="1374648" y="109213"/>
                  <a:pt x="1792224" y="55873"/>
                </a:cubicBezTo>
                <a:cubicBezTo>
                  <a:pt x="2209800" y="2533"/>
                  <a:pt x="3508248" y="240277"/>
                  <a:pt x="4078224" y="339337"/>
                </a:cubicBezTo>
                <a:cubicBezTo>
                  <a:pt x="4648200" y="438397"/>
                  <a:pt x="4905756" y="706621"/>
                  <a:pt x="5212080" y="650233"/>
                </a:cubicBezTo>
                <a:cubicBezTo>
                  <a:pt x="5518404" y="593845"/>
                  <a:pt x="5628132" y="20821"/>
                  <a:pt x="5916168" y="1009"/>
                </a:cubicBezTo>
                <a:cubicBezTo>
                  <a:pt x="6204204" y="-18803"/>
                  <a:pt x="6572250" y="256279"/>
                  <a:pt x="6940296" y="531361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00474E9-5EA4-464B-BAD7-B8EB43FAAC00}"/>
              </a:ext>
            </a:extLst>
          </p:cNvPr>
          <p:cNvCxnSpPr/>
          <p:nvPr/>
        </p:nvCxnSpPr>
        <p:spPr>
          <a:xfrm flipH="1" flipV="1">
            <a:off x="1907704" y="2780928"/>
            <a:ext cx="576064" cy="551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8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787CE2F9-3CF1-441C-AB3D-A2D21E0BB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577013"/>
            <a:ext cx="563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kumimoji="0" lang="pt-BR" altLang="pt-BR" sz="1200" b="1">
                <a:solidFill>
                  <a:srgbClr val="0000FF"/>
                </a:solidFill>
                <a:latin typeface="Tahoma" panose="020B0604030504040204" pitchFamily="34" charset="0"/>
              </a:rPr>
              <a:t>Departamento de Engenharia Naval e Oceânica - EPUSP</a:t>
            </a:r>
          </a:p>
        </p:txBody>
      </p:sp>
      <p:pic>
        <p:nvPicPr>
          <p:cNvPr id="7171" name="Picture 7" descr="GilmerEscoa">
            <a:extLst>
              <a:ext uri="{FF2B5EF4-FFF2-40B4-BE49-F238E27FC236}">
                <a16:creationId xmlns:a16="http://schemas.microsoft.com/office/drawing/2014/main" id="{843979C8-C4F2-4394-A7E9-DFCCCFA9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7788"/>
            <a:ext cx="6248400" cy="49911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8">
            <a:extLst>
              <a:ext uri="{FF2B5EF4-FFF2-40B4-BE49-F238E27FC236}">
                <a16:creationId xmlns:a16="http://schemas.microsoft.com/office/drawing/2014/main" id="{DFB9E141-3A07-4654-9A2D-7808AB3E1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0000FF"/>
                </a:solidFill>
                <a:latin typeface="Arial" panose="020B0604020202020204" pitchFamily="34" charset="0"/>
              </a:rPr>
              <a:t>Resistência ao Avanço – Efeitos Viscosos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85404-E8C3-43DF-93AA-EC398C96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1EF82D-B36D-4505-9872-E0EFD3688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328" y="2633147"/>
            <a:ext cx="7913343" cy="159170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Primeiras considerações – verificação dos adimensionais relevantes para compreender a fenomenologia e para verificar a possibilidade de ensaios em escala reduzida</a:t>
            </a:r>
          </a:p>
        </p:txBody>
      </p:sp>
    </p:spTree>
    <p:extLst>
      <p:ext uri="{BB962C8B-B14F-4D97-AF65-F5344CB8AC3E}">
        <p14:creationId xmlns:p14="http://schemas.microsoft.com/office/powerpoint/2010/main" val="3556234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184150" y="115888"/>
            <a:ext cx="8777288" cy="944562"/>
          </a:xfrm>
        </p:spPr>
        <p:txBody>
          <a:bodyPr/>
          <a:lstStyle/>
          <a:p>
            <a:pPr eaLnBrk="1" hangingPunct="1"/>
            <a:r>
              <a:rPr lang="pt-BR" altLang="pt-BR" u="sng"/>
              <a:t>Resistência de Pressão Viscosa</a:t>
            </a:r>
            <a:r>
              <a:rPr lang="pt-BR" altLang="pt-BR"/>
              <a:t>:  parcela devida  ao formato do casco (variação da velocidade ao longo do casco e um eventual descolamento da camada-limite sobre o mesmo)</a:t>
            </a:r>
            <a:endParaRPr lang="pt-BR" altLang="pt-BR" u="sng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9714" name="Picture 24" descr="http://www.if.ufrj.br/teaching/fis2/hidrodinamica/turb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66850"/>
            <a:ext cx="33242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Retângulo 29"/>
          <p:cNvSpPr>
            <a:spLocks noChangeArrowheads="1"/>
          </p:cNvSpPr>
          <p:nvPr/>
        </p:nvSpPr>
        <p:spPr bwMode="auto">
          <a:xfrm>
            <a:off x="2214563" y="5584825"/>
            <a:ext cx="2286000" cy="814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  <p:pic>
        <p:nvPicPr>
          <p:cNvPr id="2971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209675"/>
            <a:ext cx="20669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6" descr="http://www.if.ufrj.br/teaching/fis2/hidrodinamica/gol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447800"/>
            <a:ext cx="285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8" descr="http://www.if.ufrj.br/teaching/fis2/hidrodinamica/asa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52913"/>
            <a:ext cx="2857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21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9722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9723" name="Picture 3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786438"/>
            <a:ext cx="3571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4" name="Rectangle 36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148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1822"/>
            <a:ext cx="45434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20E6F89-0682-403F-8C2A-24F77BFD618E}"/>
              </a:ext>
            </a:extLst>
          </p:cNvPr>
          <p:cNvSpPr/>
          <p:nvPr/>
        </p:nvSpPr>
        <p:spPr>
          <a:xfrm>
            <a:off x="5724128" y="1072260"/>
            <a:ext cx="3137636" cy="518457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Note o efeito da </a:t>
            </a:r>
            <a:r>
              <a:rPr lang="pt-BR" sz="1600" dirty="0" err="1">
                <a:solidFill>
                  <a:schemeClr val="tx1"/>
                </a:solidFill>
              </a:rPr>
              <a:t>vorticidade</a:t>
            </a:r>
            <a:r>
              <a:rPr lang="pt-BR" sz="1600" dirty="0">
                <a:solidFill>
                  <a:schemeClr val="tx1"/>
                </a:solidFill>
              </a:rPr>
              <a:t> em um corpo bojudo mesmo a baixíssimos N</a:t>
            </a:r>
            <a:r>
              <a:rPr lang="pt-BR" sz="1600" baseline="30000" dirty="0">
                <a:solidFill>
                  <a:schemeClr val="tx1"/>
                </a:solidFill>
              </a:rPr>
              <a:t>o</a:t>
            </a:r>
            <a:r>
              <a:rPr lang="pt-BR" sz="1600" dirty="0">
                <a:solidFill>
                  <a:schemeClr val="tx1"/>
                </a:solidFill>
              </a:rPr>
              <a:t> de Reynolds</a:t>
            </a:r>
          </a:p>
        </p:txBody>
      </p:sp>
    </p:spTree>
    <p:extLst>
      <p:ext uri="{BB962C8B-B14F-4D97-AF65-F5344CB8AC3E}">
        <p14:creationId xmlns:p14="http://schemas.microsoft.com/office/powerpoint/2010/main" val="164494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27" y="1124744"/>
            <a:ext cx="9355627" cy="47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13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Coeficiente de arrasto de uma esfera e de um disco circular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803"/>
            <a:ext cx="86033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6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183356" y="123110"/>
            <a:ext cx="8777288" cy="1437583"/>
          </a:xfrm>
        </p:spPr>
        <p:txBody>
          <a:bodyPr/>
          <a:lstStyle/>
          <a:p>
            <a:r>
              <a:rPr lang="pt-BR" altLang="pt-BR" dirty="0"/>
              <a:t>Quando Reynolds ~10</a:t>
            </a:r>
            <a:r>
              <a:rPr lang="pt-BR" altLang="pt-BR" baseline="30000" dirty="0"/>
              <a:t>6</a:t>
            </a:r>
            <a:r>
              <a:rPr lang="pt-BR" altLang="pt-BR" dirty="0"/>
              <a:t> há passagem do regime de escoamento laminar para o regime turbulento. Isso leva à postergação do descolamento da camada limite </a:t>
            </a:r>
            <a:r>
              <a:rPr lang="pt-BR" altLang="pt-BR" sz="1600" b="0" dirty="0"/>
              <a:t>(o regime turbulento caracteriza-se pela “troca” de partículas entre as camadas do escoamento, garantindo substituição de partículas sem energia junto à superfície do corpo por partículas mais energizadas das regiões mais afastadas do escoamento)</a:t>
            </a:r>
            <a:endParaRPr lang="pt-BR" altLang="pt-BR" b="0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8" y="1769936"/>
            <a:ext cx="86033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337A3CE7-8ACE-41B6-BAA3-FD96467F2060}"/>
              </a:ext>
            </a:extLst>
          </p:cNvPr>
          <p:cNvSpPr/>
          <p:nvPr/>
        </p:nvSpPr>
        <p:spPr>
          <a:xfrm rot="5400000">
            <a:off x="6528823" y="3068960"/>
            <a:ext cx="720080" cy="1152128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C1CBE2BF-66F5-49D6-90CA-70B835DA8317}"/>
              </a:ext>
            </a:extLst>
          </p:cNvPr>
          <p:cNvSpPr/>
          <p:nvPr/>
        </p:nvSpPr>
        <p:spPr>
          <a:xfrm rot="1860554">
            <a:off x="1981171" y="2928675"/>
            <a:ext cx="4614497" cy="418438"/>
          </a:xfrm>
          <a:prstGeom prst="right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F36A7A-49E8-4960-8B8B-D156216BE9E9}"/>
              </a:ext>
            </a:extLst>
          </p:cNvPr>
          <p:cNvSpPr/>
          <p:nvPr/>
        </p:nvSpPr>
        <p:spPr>
          <a:xfrm>
            <a:off x="4788024" y="5246821"/>
            <a:ext cx="2160240" cy="72008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pt-BR" sz="1600" dirty="0">
                <a:solidFill>
                  <a:schemeClr val="tx1"/>
                </a:solidFill>
              </a:rPr>
              <a:t>Por essa razão bolas de golfe são rugosas</a:t>
            </a:r>
          </a:p>
        </p:txBody>
      </p:sp>
    </p:spTree>
    <p:extLst>
      <p:ext uri="{BB962C8B-B14F-4D97-AF65-F5344CB8AC3E}">
        <p14:creationId xmlns:p14="http://schemas.microsoft.com/office/powerpoint/2010/main" val="991046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632700" cy="656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693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https://www.youtube.com/watch?v=q9vKrjmtyAY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5532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259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Coeficiente de arrasto de corpos bojudos e afilados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0476"/>
            <a:ext cx="6984702" cy="58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60476"/>
            <a:ext cx="20383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61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150" y="35331"/>
            <a:ext cx="8777288" cy="637364"/>
          </a:xfrm>
        </p:spPr>
        <p:txBody>
          <a:bodyPr/>
          <a:lstStyle/>
          <a:p>
            <a:r>
              <a:rPr lang="pt-BR" dirty="0"/>
              <a:t>Conclusões sobre o coeficiente de arrasto ou </a:t>
            </a:r>
            <a:r>
              <a:rPr lang="pt-BR" dirty="0" err="1"/>
              <a:t>drag</a:t>
            </a:r>
            <a:r>
              <a:rPr lang="pt-BR" dirty="0"/>
              <a:t> (C</a:t>
            </a:r>
            <a:r>
              <a:rPr lang="pt-BR" baseline="-25000" dirty="0"/>
              <a:t>D</a:t>
            </a:r>
            <a:r>
              <a:rPr lang="pt-BR" dirty="0"/>
              <a:t>) e relação entre </a:t>
            </a:r>
            <a:r>
              <a:rPr lang="pt-BR" dirty="0" err="1"/>
              <a:t>Cd</a:t>
            </a:r>
            <a:r>
              <a:rPr lang="pt-BR" dirty="0"/>
              <a:t> e </a:t>
            </a:r>
            <a:r>
              <a:rPr lang="pt-BR" dirty="0" err="1"/>
              <a:t>Cf</a:t>
            </a:r>
            <a:r>
              <a:rPr lang="pt-BR" dirty="0"/>
              <a:t> de um corpo submerso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Quando se mede arrasto se esta medindo duas formas de resistência: friccional e de forma</a:t>
            </a:r>
          </a:p>
          <a:p>
            <a:r>
              <a:rPr lang="pt-BR" dirty="0"/>
              <a:t>Corpos alongados tem, na mesma velocidade, coeficiente de arrasto 100 vezes menor do que corpos bojudos. Note-se que os dois corpos devem ter a mesma superfície já que o coeficiente é a força resistiva dividida pela área e pela velocidade ao quadrado</a:t>
            </a:r>
          </a:p>
          <a:p>
            <a:r>
              <a:rPr lang="pt-BR" dirty="0"/>
              <a:t>Corpos são alongados a partir de uma relação L/B de 4</a:t>
            </a:r>
          </a:p>
          <a:p>
            <a:r>
              <a:rPr lang="pt-BR" dirty="0"/>
              <a:t>Navios têm tipicamente L/B&gt;5,5, com um coeficiente de arrasto 20 vezes menores do que uma esfera de mesma superfície</a:t>
            </a:r>
          </a:p>
          <a:p>
            <a:r>
              <a:rPr lang="pt-BR" dirty="0"/>
              <a:t>Nessas condições o coeficiente de arrasto é quase completamente devido à fricção, sendo possível ignorar a parcela de forma</a:t>
            </a:r>
          </a:p>
          <a:p>
            <a:r>
              <a:rPr lang="pt-BR" dirty="0"/>
              <a:t>Usualmente se determina a resistência friccional por uma placa plana de mesma superfície arrastada no mesmo N</a:t>
            </a:r>
            <a:r>
              <a:rPr lang="pt-BR" baseline="30000" dirty="0"/>
              <a:t>o</a:t>
            </a:r>
            <a:r>
              <a:rPr lang="pt-BR" dirty="0"/>
              <a:t> de Reynolds e multiplica-se por um fator próximo a 1,5, referido como (1+k)</a:t>
            </a:r>
          </a:p>
          <a:p>
            <a:r>
              <a:rPr lang="pt-BR" dirty="0"/>
              <a:t>Dá-se o nome de coeficiente de resistência residual aquele resultante da subtração da parcela de fricção do coeficiente total</a:t>
            </a:r>
          </a:p>
        </p:txBody>
      </p:sp>
    </p:spTree>
    <p:extLst>
      <p:ext uri="{BB962C8B-B14F-4D97-AF65-F5344CB8AC3E}">
        <p14:creationId xmlns:p14="http://schemas.microsoft.com/office/powerpoint/2010/main" val="807789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84150" y="33338"/>
            <a:ext cx="8777288" cy="1252537"/>
          </a:xfrm>
        </p:spPr>
        <p:txBody>
          <a:bodyPr/>
          <a:lstStyle/>
          <a:p>
            <a:pPr eaLnBrk="1" hangingPunct="1"/>
            <a:r>
              <a:rPr lang="pt-BR" altLang="pt-BR"/>
              <a:t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3414713" y="153193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3429000" y="2460625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Efeitos de forma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4362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dirty="0">
                <a:latin typeface="Arial" charset="0"/>
                <a:cs typeface="Arial" charset="0"/>
              </a:rPr>
              <a:t>Resistência </a:t>
            </a:r>
            <a:r>
              <a:rPr lang="pt-BR" sz="1600" dirty="0" err="1">
                <a:latin typeface="Arial" charset="0"/>
                <a:cs typeface="Arial" charset="0"/>
              </a:rPr>
              <a:t>Friccional</a:t>
            </a:r>
            <a:r>
              <a:rPr lang="pt-BR" sz="1600" dirty="0">
                <a:latin typeface="Arial" charset="0"/>
                <a:cs typeface="Arial" charset="0"/>
              </a:rPr>
              <a:t> RF0 (placa plana)</a:t>
            </a:r>
          </a:p>
        </p:txBody>
      </p:sp>
      <p:sp>
        <p:nvSpPr>
          <p:cNvPr id="20" name="Retângulo 19"/>
          <p:cNvSpPr/>
          <p:nvPr/>
        </p:nvSpPr>
        <p:spPr bwMode="auto">
          <a:xfrm>
            <a:off x="71437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Residual R</a:t>
            </a:r>
            <a:r>
              <a:rPr lang="pt-BR" sz="1600" b="1" baseline="-25000" dirty="0">
                <a:latin typeface="Arial" charset="0"/>
                <a:cs typeface="Arial" charset="0"/>
              </a:rPr>
              <a:t>R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457200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à Pressão R</a:t>
            </a:r>
            <a:r>
              <a:rPr lang="pt-BR" sz="1600" b="1" baseline="-25000" dirty="0">
                <a:latin typeface="Arial" charset="0"/>
                <a:cs typeface="Arial" charset="0"/>
              </a:rPr>
              <a:t>P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6386513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dirty="0">
                <a:latin typeface="Arial" charset="0"/>
                <a:cs typeface="Arial" charset="0"/>
              </a:rPr>
              <a:t>Resistência </a:t>
            </a:r>
            <a:r>
              <a:rPr lang="pt-BR" sz="1600" dirty="0" err="1">
                <a:latin typeface="Arial" charset="0"/>
                <a:cs typeface="Arial" charset="0"/>
              </a:rPr>
              <a:t>Friccional</a:t>
            </a:r>
            <a:r>
              <a:rPr lang="pt-BR" sz="1600" dirty="0">
                <a:latin typeface="Arial" charset="0"/>
                <a:cs typeface="Arial" charset="0"/>
              </a:rPr>
              <a:t> RF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214313" y="4318000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de Ondas R</a:t>
            </a:r>
            <a:r>
              <a:rPr lang="pt-BR" sz="1600" b="1" baseline="-25000" dirty="0">
                <a:latin typeface="Arial" charset="0"/>
                <a:cs typeface="Arial" charset="0"/>
              </a:rPr>
              <a:t>W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6626225" y="4318000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Viscosa R</a:t>
            </a:r>
            <a:r>
              <a:rPr lang="pt-BR" sz="1600" b="1" baseline="-25000" dirty="0">
                <a:latin typeface="Arial" charset="0"/>
                <a:cs typeface="Arial" charset="0"/>
              </a:rPr>
              <a:t>V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411538" y="607218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cxnSp>
        <p:nvCxnSpPr>
          <p:cNvPr id="30" name="Forma 29"/>
          <p:cNvCxnSpPr>
            <a:stCxn id="17" idx="1"/>
            <a:endCxn id="20" idx="0"/>
          </p:cNvCxnSpPr>
          <p:nvPr/>
        </p:nvCxnSpPr>
        <p:spPr bwMode="auto">
          <a:xfrm rot="10800000" flipV="1">
            <a:off x="1866900" y="1801813"/>
            <a:ext cx="1547813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stCxn id="17" idx="3"/>
            <a:endCxn id="19" idx="0"/>
          </p:cNvCxnSpPr>
          <p:nvPr/>
        </p:nvCxnSpPr>
        <p:spPr bwMode="auto">
          <a:xfrm>
            <a:off x="5718175" y="1801813"/>
            <a:ext cx="1577975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stCxn id="20" idx="2"/>
            <a:endCxn id="18" idx="1"/>
          </p:cNvCxnSpPr>
          <p:nvPr/>
        </p:nvCxnSpPr>
        <p:spPr bwMode="auto">
          <a:xfrm rot="16200000" flipH="1">
            <a:off x="2532856" y="1834357"/>
            <a:ext cx="230187" cy="156210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stCxn id="19" idx="2"/>
            <a:endCxn id="18" idx="3"/>
          </p:cNvCxnSpPr>
          <p:nvPr/>
        </p:nvCxnSpPr>
        <p:spPr bwMode="auto">
          <a:xfrm rot="5400000">
            <a:off x="6399213" y="1833563"/>
            <a:ext cx="230187" cy="156368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21" idx="0"/>
          </p:cNvCxnSpPr>
          <p:nvPr/>
        </p:nvCxnSpPr>
        <p:spPr bwMode="auto">
          <a:xfrm rot="5400000">
            <a:off x="1573213" y="2765425"/>
            <a:ext cx="334962" cy="2619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 bwMode="auto">
          <a:xfrm rot="16200000" flipH="1">
            <a:off x="7239002" y="2763838"/>
            <a:ext cx="349250" cy="2508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21" idx="2"/>
            <a:endCxn id="24" idx="0"/>
          </p:cNvCxnSpPr>
          <p:nvPr/>
        </p:nvCxnSpPr>
        <p:spPr bwMode="auto">
          <a:xfrm rot="5400000">
            <a:off x="1131094" y="3839369"/>
            <a:ext cx="714375" cy="242887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stCxn id="22" idx="2"/>
            <a:endCxn id="25" idx="0"/>
          </p:cNvCxnSpPr>
          <p:nvPr/>
        </p:nvCxnSpPr>
        <p:spPr bwMode="auto">
          <a:xfrm rot="16200000" flipH="1">
            <a:off x="7300913" y="3841750"/>
            <a:ext cx="714375" cy="238125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Forma 93"/>
          <p:cNvCxnSpPr>
            <a:stCxn id="25" idx="2"/>
            <a:endCxn id="26" idx="3"/>
          </p:cNvCxnSpPr>
          <p:nvPr/>
        </p:nvCxnSpPr>
        <p:spPr bwMode="auto">
          <a:xfrm rot="5400000">
            <a:off x="6003925" y="4568825"/>
            <a:ext cx="1484313" cy="206216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 bwMode="auto">
          <a:xfrm>
            <a:off x="3410743" y="4333876"/>
            <a:ext cx="2303463" cy="53975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de Forma</a:t>
            </a:r>
          </a:p>
        </p:txBody>
      </p:sp>
      <p:cxnSp>
        <p:nvCxnSpPr>
          <p:cNvPr id="10" name="Conector reto 9"/>
          <p:cNvCxnSpPr>
            <a:stCxn id="24" idx="2"/>
            <a:endCxn id="26" idx="1"/>
          </p:cNvCxnSpPr>
          <p:nvPr/>
        </p:nvCxnSpPr>
        <p:spPr>
          <a:xfrm>
            <a:off x="1366044" y="4857750"/>
            <a:ext cx="2045494" cy="14843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41" idx="2"/>
            <a:endCxn id="26" idx="0"/>
          </p:cNvCxnSpPr>
          <p:nvPr/>
        </p:nvCxnSpPr>
        <p:spPr>
          <a:xfrm>
            <a:off x="4562475" y="4873626"/>
            <a:ext cx="794" cy="11985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21" idx="2"/>
            <a:endCxn id="41" idx="0"/>
          </p:cNvCxnSpPr>
          <p:nvPr/>
        </p:nvCxnSpPr>
        <p:spPr>
          <a:xfrm rot="16200000" flipH="1">
            <a:off x="2720975" y="2492375"/>
            <a:ext cx="730251" cy="2952750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7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8" descr="http://media.bmt.org/bmt_media/bmt_images/42/cruise_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524000"/>
            <a:ext cx="4514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184150" y="341313"/>
            <a:ext cx="8777288" cy="636587"/>
          </a:xfrm>
        </p:spPr>
        <p:txBody>
          <a:bodyPr/>
          <a:lstStyle/>
          <a:p>
            <a:pPr eaLnBrk="1" hangingPunct="1"/>
            <a:r>
              <a:rPr lang="pt-BR" altLang="pt-BR"/>
              <a:t>A atuação dessas forças é percebida na alteração do escoamento fluido</a:t>
            </a:r>
          </a:p>
        </p:txBody>
      </p:sp>
      <p:sp>
        <p:nvSpPr>
          <p:cNvPr id="17412" name="Seta para a direita 71"/>
          <p:cNvSpPr>
            <a:spLocks noChangeArrowheads="1"/>
          </p:cNvSpPr>
          <p:nvPr/>
        </p:nvSpPr>
        <p:spPr bwMode="auto">
          <a:xfrm rot="4230498" flipH="1">
            <a:off x="3870325" y="3101975"/>
            <a:ext cx="530225" cy="231775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  <p:sp>
        <p:nvSpPr>
          <p:cNvPr id="17413" name="Elipse 77"/>
          <p:cNvSpPr>
            <a:spLocks noChangeArrowheads="1"/>
          </p:cNvSpPr>
          <p:nvPr/>
        </p:nvSpPr>
        <p:spPr bwMode="auto">
          <a:xfrm rot="1632319">
            <a:off x="5099050" y="4141788"/>
            <a:ext cx="1762125" cy="8572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>
            <a:outerShdw dist="50800" dir="2700000" algn="tl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  <p:cxnSp>
        <p:nvCxnSpPr>
          <p:cNvPr id="82" name="Conector de seta reta 81"/>
          <p:cNvCxnSpPr>
            <a:stCxn id="17415" idx="2"/>
          </p:cNvCxnSpPr>
          <p:nvPr/>
        </p:nvCxnSpPr>
        <p:spPr>
          <a:xfrm rot="16200000" flipH="1">
            <a:off x="2803525" y="3160713"/>
            <a:ext cx="428625" cy="33940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CaixaDeTexto 84"/>
          <p:cNvSpPr txBox="1">
            <a:spLocks noChangeArrowheads="1"/>
          </p:cNvSpPr>
          <p:nvPr/>
        </p:nvSpPr>
        <p:spPr bwMode="auto">
          <a:xfrm>
            <a:off x="142875" y="4286250"/>
            <a:ext cx="23574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FF0000"/>
                </a:solidFill>
              </a:rPr>
              <a:t>Esteira rotacional</a:t>
            </a:r>
          </a:p>
        </p:txBody>
      </p:sp>
      <p:cxnSp>
        <p:nvCxnSpPr>
          <p:cNvPr id="88" name="Conector de seta reta 87"/>
          <p:cNvCxnSpPr>
            <a:stCxn id="17417" idx="2"/>
            <a:endCxn id="17413" idx="7"/>
          </p:cNvCxnSpPr>
          <p:nvPr/>
        </p:nvCxnSpPr>
        <p:spPr>
          <a:xfrm rot="5400000">
            <a:off x="6883401" y="3575050"/>
            <a:ext cx="800100" cy="12223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CaixaDeTexto 88"/>
          <p:cNvSpPr txBox="1">
            <a:spLocks noChangeArrowheads="1"/>
          </p:cNvSpPr>
          <p:nvPr/>
        </p:nvSpPr>
        <p:spPr bwMode="auto">
          <a:xfrm>
            <a:off x="6715125" y="3429000"/>
            <a:ext cx="23574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FF0000"/>
                </a:solidFill>
              </a:rPr>
              <a:t>Ondas na superfície</a:t>
            </a:r>
          </a:p>
        </p:txBody>
      </p:sp>
      <p:sp>
        <p:nvSpPr>
          <p:cNvPr id="17418" name="CaixaDeTexto 91"/>
          <p:cNvSpPr txBox="1">
            <a:spLocks noChangeArrowheads="1"/>
          </p:cNvSpPr>
          <p:nvPr/>
        </p:nvSpPr>
        <p:spPr bwMode="auto">
          <a:xfrm>
            <a:off x="4071938" y="2714625"/>
            <a:ext cx="235743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>
                <a:solidFill>
                  <a:schemeClr val="bg1"/>
                </a:solidFill>
              </a:rPr>
              <a:t>Velocidade de avanço</a:t>
            </a:r>
          </a:p>
        </p:txBody>
      </p:sp>
      <p:sp>
        <p:nvSpPr>
          <p:cNvPr id="17419" name="CaixaDeTexto 92"/>
          <p:cNvSpPr txBox="1">
            <a:spLocks noChangeArrowheads="1"/>
          </p:cNvSpPr>
          <p:nvPr/>
        </p:nvSpPr>
        <p:spPr bwMode="auto">
          <a:xfrm>
            <a:off x="3000375" y="3929063"/>
            <a:ext cx="10715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>
                <a:solidFill>
                  <a:schemeClr val="bg1"/>
                </a:solidFill>
              </a:rPr>
              <a:t>Atrito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rot="16200000" flipH="1">
            <a:off x="3743325" y="4071938"/>
            <a:ext cx="428625" cy="1428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6200000" flipH="1">
            <a:off x="3979069" y="4550569"/>
            <a:ext cx="400050" cy="2143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Resistência de forma x fricção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79512" y="980727"/>
            <a:ext cx="3193107" cy="33843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 resistência de forma é usualmente calculada em conjunto com a resistência friccional, na forma de um fator que a majora.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Esse fator é pequeno para corpos esbeltos, variando entre 20% e 80%</a:t>
            </a:r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" y="4768167"/>
            <a:ext cx="4176464" cy="7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3372619" y="370671"/>
            <a:ext cx="6888013" cy="5931077"/>
            <a:chOff x="2303463" y="857250"/>
            <a:chExt cx="6929437" cy="6086474"/>
          </a:xfrm>
        </p:grpSpPr>
        <p:sp>
          <p:nvSpPr>
            <p:cNvPr id="6" name="Flowchart: Document 14"/>
            <p:cNvSpPr/>
            <p:nvPr/>
          </p:nvSpPr>
          <p:spPr bwMode="auto">
            <a:xfrm>
              <a:off x="2303463" y="6586538"/>
              <a:ext cx="1643062" cy="357186"/>
            </a:xfrm>
            <a:prstGeom prst="flowChart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800" dirty="0" err="1">
                  <a:solidFill>
                    <a:schemeClr val="tx1"/>
                  </a:solidFill>
                  <a:latin typeface="Gill Sans" charset="0"/>
                  <a:sym typeface="Gill Sans" charset="0"/>
                </a:rPr>
                <a:t>Série</a:t>
              </a:r>
              <a:r>
                <a:rPr lang="en-US" sz="1800" dirty="0">
                  <a:solidFill>
                    <a:schemeClr val="tx1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Gill Sans" charset="0"/>
                  <a:sym typeface="Gill Sans" charset="0"/>
                </a:rPr>
                <a:t>Italiana</a:t>
              </a:r>
              <a:endParaRPr lang="pt-BR" sz="1800" dirty="0">
                <a:solidFill>
                  <a:schemeClr val="tx1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857250"/>
              <a:ext cx="4219575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de cantos arredondados 3"/>
            <p:cNvSpPr/>
            <p:nvPr/>
          </p:nvSpPr>
          <p:spPr>
            <a:xfrm>
              <a:off x="6527800" y="5938838"/>
              <a:ext cx="633413" cy="347662"/>
            </a:xfrm>
            <a:prstGeom prst="roundRect">
              <a:avLst>
                <a:gd name="adj" fmla="val 75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pt-BR" sz="1600" dirty="0"/>
                <a:t>2,66</a:t>
              </a:r>
            </a:p>
          </p:txBody>
        </p:sp>
        <p:sp>
          <p:nvSpPr>
            <p:cNvPr id="9" name="Retângulo de cantos arredondados 3"/>
            <p:cNvSpPr/>
            <p:nvPr/>
          </p:nvSpPr>
          <p:spPr>
            <a:xfrm>
              <a:off x="2946400" y="4286250"/>
              <a:ext cx="571500" cy="347663"/>
            </a:xfrm>
            <a:prstGeom prst="roundRect">
              <a:avLst>
                <a:gd name="adj" fmla="val 75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lIns="72000" tIns="72000" rIns="72000" bIns="72000" anchor="ctr"/>
            <a:lstStyle/>
            <a:p>
              <a:pPr>
                <a:defRPr/>
              </a:pPr>
              <a:r>
                <a:rPr lang="pt-BR" sz="1600" dirty="0"/>
                <a:t>1,37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195219" y="5179219"/>
              <a:ext cx="1216025" cy="1587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5"/>
            <p:cNvCxnSpPr>
              <a:cxnSpLocks noChangeShapeType="1"/>
            </p:cNvCxnSpPr>
            <p:nvPr/>
          </p:nvCxnSpPr>
          <p:spPr bwMode="auto">
            <a:xfrm rot="10800000">
              <a:off x="3803650" y="4500563"/>
              <a:ext cx="3000375" cy="71437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tângulo de cantos arredondados 3"/>
            <p:cNvSpPr/>
            <p:nvPr/>
          </p:nvSpPr>
          <p:spPr>
            <a:xfrm>
              <a:off x="2803525" y="3509963"/>
              <a:ext cx="642938" cy="347662"/>
            </a:xfrm>
            <a:prstGeom prst="roundRect">
              <a:avLst>
                <a:gd name="adj" fmla="val 75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lIns="72000" tIns="72000" rIns="72000" bIns="72000" anchor="ctr"/>
            <a:lstStyle/>
            <a:p>
              <a:pPr>
                <a:defRPr/>
              </a:pPr>
              <a:r>
                <a:rPr lang="pt-BR" sz="1600" dirty="0"/>
                <a:t>1 + k</a:t>
              </a:r>
            </a:p>
          </p:txBody>
        </p:sp>
        <p:sp>
          <p:nvSpPr>
            <p:cNvPr id="13" name="Down Arrow 17"/>
            <p:cNvSpPr>
              <a:spLocks noChangeArrowheads="1"/>
            </p:cNvSpPr>
            <p:nvPr/>
          </p:nvSpPr>
          <p:spPr bwMode="auto">
            <a:xfrm>
              <a:off x="3089275" y="4010025"/>
              <a:ext cx="214313" cy="21431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286250" y="6386513"/>
              <a:ext cx="4946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pt-BR" altLang="pt-BR" sz="2000" b="1" dirty="0"/>
                <a:t>1+K para </a:t>
              </a:r>
              <a:r>
                <a:rPr lang="pt-BR" altLang="pt-BR" sz="2000" b="1" dirty="0" err="1"/>
                <a:t>Cb</a:t>
              </a:r>
              <a:r>
                <a:rPr lang="pt-BR" altLang="pt-BR" sz="2000" b="1" dirty="0"/>
                <a:t>*B/</a:t>
              </a:r>
              <a:r>
                <a:rPr lang="pt-BR" altLang="pt-BR" sz="2000" b="1" dirty="0" err="1"/>
                <a:t>Lpp</a:t>
              </a:r>
              <a:r>
                <a:rPr lang="pt-BR" altLang="pt-BR" sz="2000" b="1" dirty="0"/>
                <a:t>=0,125</a:t>
              </a:r>
              <a:endParaRPr lang="pt-BR" altLang="pt-BR" sz="2000" dirty="0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6303963" y="1000125"/>
              <a:ext cx="1357312" cy="357188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4247371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29F52-21EF-474C-8F5A-431D2643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56940A-2B79-43FD-9136-6E650F9054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292" y="3064033"/>
            <a:ext cx="8541676" cy="729934"/>
          </a:xfrm>
        </p:spPr>
        <p:txBody>
          <a:bodyPr/>
          <a:lstStyle/>
          <a:p>
            <a:r>
              <a:rPr lang="pt-BR" dirty="0"/>
              <a:t>Falemos agora de resistência de ondas, que decorre a possibilidade da partícula fluida escapar da pressão em direção á superfície livre</a:t>
            </a:r>
          </a:p>
        </p:txBody>
      </p:sp>
    </p:spTree>
    <p:extLst>
      <p:ext uri="{BB962C8B-B14F-4D97-AF65-F5344CB8AC3E}">
        <p14:creationId xmlns:p14="http://schemas.microsoft.com/office/powerpoint/2010/main" val="357709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84150" y="33338"/>
            <a:ext cx="8777288" cy="1252537"/>
          </a:xfrm>
        </p:spPr>
        <p:txBody>
          <a:bodyPr/>
          <a:lstStyle/>
          <a:p>
            <a:pPr eaLnBrk="1" hangingPunct="1"/>
            <a:r>
              <a:rPr lang="pt-BR" altLang="pt-BR"/>
              <a:t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3414713" y="153193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3429000" y="2460625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Efeitos de forma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4362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dirty="0">
                <a:latin typeface="Arial" charset="0"/>
                <a:cs typeface="Arial" charset="0"/>
              </a:rPr>
              <a:t>Resistência </a:t>
            </a:r>
            <a:r>
              <a:rPr lang="pt-BR" sz="1600" dirty="0" err="1">
                <a:latin typeface="Arial" charset="0"/>
                <a:cs typeface="Arial" charset="0"/>
              </a:rPr>
              <a:t>Friccional</a:t>
            </a:r>
            <a:r>
              <a:rPr lang="pt-BR" sz="1600" dirty="0">
                <a:latin typeface="Arial" charset="0"/>
                <a:cs typeface="Arial" charset="0"/>
              </a:rPr>
              <a:t> RF0 (placa plana)</a:t>
            </a:r>
          </a:p>
        </p:txBody>
      </p:sp>
      <p:sp>
        <p:nvSpPr>
          <p:cNvPr id="20" name="Retângulo 19"/>
          <p:cNvSpPr/>
          <p:nvPr/>
        </p:nvSpPr>
        <p:spPr bwMode="auto">
          <a:xfrm>
            <a:off x="71437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Residual R</a:t>
            </a:r>
            <a:r>
              <a:rPr lang="pt-BR" sz="1600" b="1" baseline="-25000" dirty="0">
                <a:latin typeface="Arial" charset="0"/>
                <a:cs typeface="Arial" charset="0"/>
              </a:rPr>
              <a:t>R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457200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à Pressão R</a:t>
            </a:r>
            <a:r>
              <a:rPr lang="pt-BR" sz="1600" b="1" baseline="-25000" dirty="0">
                <a:latin typeface="Arial" charset="0"/>
                <a:cs typeface="Arial" charset="0"/>
              </a:rPr>
              <a:t>P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6386513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dirty="0">
                <a:latin typeface="Arial" charset="0"/>
                <a:cs typeface="Arial" charset="0"/>
              </a:rPr>
              <a:t>Resistência </a:t>
            </a:r>
            <a:r>
              <a:rPr lang="pt-BR" sz="1600" dirty="0" err="1">
                <a:latin typeface="Arial" charset="0"/>
                <a:cs typeface="Arial" charset="0"/>
              </a:rPr>
              <a:t>Friccional</a:t>
            </a:r>
            <a:r>
              <a:rPr lang="pt-BR" sz="1600" dirty="0">
                <a:latin typeface="Arial" charset="0"/>
                <a:cs typeface="Arial" charset="0"/>
              </a:rPr>
              <a:t> RF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214313" y="4318000"/>
            <a:ext cx="2303462" cy="53975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de Ondas RW</a:t>
            </a:r>
          </a:p>
        </p:txBody>
      </p:sp>
      <p:sp>
        <p:nvSpPr>
          <p:cNvPr id="25" name="Retângulo 24"/>
          <p:cNvSpPr/>
          <p:nvPr/>
        </p:nvSpPr>
        <p:spPr bwMode="auto">
          <a:xfrm>
            <a:off x="6626225" y="4318000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Viscosa R</a:t>
            </a:r>
            <a:r>
              <a:rPr lang="pt-BR" sz="1600" b="1" baseline="-25000" dirty="0">
                <a:latin typeface="Arial" charset="0"/>
                <a:cs typeface="Arial" charset="0"/>
              </a:rPr>
              <a:t>V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411538" y="607218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cxnSp>
        <p:nvCxnSpPr>
          <p:cNvPr id="30" name="Forma 29"/>
          <p:cNvCxnSpPr>
            <a:stCxn id="17" idx="1"/>
            <a:endCxn id="20" idx="0"/>
          </p:cNvCxnSpPr>
          <p:nvPr/>
        </p:nvCxnSpPr>
        <p:spPr bwMode="auto">
          <a:xfrm rot="10800000" flipV="1">
            <a:off x="1866900" y="1801813"/>
            <a:ext cx="1547813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stCxn id="17" idx="3"/>
            <a:endCxn id="19" idx="0"/>
          </p:cNvCxnSpPr>
          <p:nvPr/>
        </p:nvCxnSpPr>
        <p:spPr bwMode="auto">
          <a:xfrm>
            <a:off x="5718175" y="1801813"/>
            <a:ext cx="1577975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stCxn id="20" idx="2"/>
            <a:endCxn id="18" idx="1"/>
          </p:cNvCxnSpPr>
          <p:nvPr/>
        </p:nvCxnSpPr>
        <p:spPr bwMode="auto">
          <a:xfrm rot="16200000" flipH="1">
            <a:off x="2532856" y="1834357"/>
            <a:ext cx="230187" cy="156210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stCxn id="19" idx="2"/>
            <a:endCxn id="18" idx="3"/>
          </p:cNvCxnSpPr>
          <p:nvPr/>
        </p:nvCxnSpPr>
        <p:spPr bwMode="auto">
          <a:xfrm rot="5400000">
            <a:off x="6399213" y="1833563"/>
            <a:ext cx="230187" cy="156368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21" idx="0"/>
          </p:cNvCxnSpPr>
          <p:nvPr/>
        </p:nvCxnSpPr>
        <p:spPr bwMode="auto">
          <a:xfrm rot="5400000">
            <a:off x="1573213" y="2765425"/>
            <a:ext cx="334962" cy="2619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 bwMode="auto">
          <a:xfrm rot="16200000" flipH="1">
            <a:off x="7239002" y="2763838"/>
            <a:ext cx="349250" cy="2508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21" idx="2"/>
            <a:endCxn id="24" idx="0"/>
          </p:cNvCxnSpPr>
          <p:nvPr/>
        </p:nvCxnSpPr>
        <p:spPr bwMode="auto">
          <a:xfrm rot="5400000">
            <a:off x="1131094" y="3839369"/>
            <a:ext cx="714375" cy="242887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stCxn id="22" idx="2"/>
            <a:endCxn id="25" idx="0"/>
          </p:cNvCxnSpPr>
          <p:nvPr/>
        </p:nvCxnSpPr>
        <p:spPr bwMode="auto">
          <a:xfrm rot="16200000" flipH="1">
            <a:off x="7300913" y="3841750"/>
            <a:ext cx="714375" cy="238125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Forma 93"/>
          <p:cNvCxnSpPr>
            <a:stCxn id="25" idx="2"/>
            <a:endCxn id="26" idx="3"/>
          </p:cNvCxnSpPr>
          <p:nvPr/>
        </p:nvCxnSpPr>
        <p:spPr bwMode="auto">
          <a:xfrm rot="5400000">
            <a:off x="6003925" y="4568825"/>
            <a:ext cx="1484313" cy="206216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 bwMode="auto">
          <a:xfrm>
            <a:off x="3410743" y="4333876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de Forma</a:t>
            </a:r>
          </a:p>
        </p:txBody>
      </p:sp>
      <p:cxnSp>
        <p:nvCxnSpPr>
          <p:cNvPr id="10" name="Conector reto 9"/>
          <p:cNvCxnSpPr>
            <a:stCxn id="24" idx="2"/>
            <a:endCxn id="26" idx="1"/>
          </p:cNvCxnSpPr>
          <p:nvPr/>
        </p:nvCxnSpPr>
        <p:spPr>
          <a:xfrm>
            <a:off x="1366044" y="4857750"/>
            <a:ext cx="2045494" cy="14843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41" idx="2"/>
            <a:endCxn id="26" idx="0"/>
          </p:cNvCxnSpPr>
          <p:nvPr/>
        </p:nvCxnSpPr>
        <p:spPr>
          <a:xfrm>
            <a:off x="4562475" y="4873626"/>
            <a:ext cx="794" cy="11985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21" idx="2"/>
            <a:endCxn id="41" idx="0"/>
          </p:cNvCxnSpPr>
          <p:nvPr/>
        </p:nvCxnSpPr>
        <p:spPr>
          <a:xfrm rot="16200000" flipH="1">
            <a:off x="2720975" y="2492375"/>
            <a:ext cx="730251" cy="2952750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21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6522-8737-486F-AADE-EEFF1BF0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Padrão de ondas gerado pelo casco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4F33FC-793E-4E1C-852E-63EA234E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7658100" cy="3733800"/>
          </a:xfrm>
          <a:prstGeom prst="rect">
            <a:avLst/>
          </a:prstGeom>
        </p:spPr>
      </p:pic>
      <p:pic>
        <p:nvPicPr>
          <p:cNvPr id="5" name="Picture 3" descr="transon5">
            <a:extLst>
              <a:ext uri="{FF2B5EF4-FFF2-40B4-BE49-F238E27FC236}">
                <a16:creationId xmlns:a16="http://schemas.microsoft.com/office/drawing/2014/main" id="{186D7668-576A-413E-8EA2-FB4ACCCB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812" y="4642520"/>
            <a:ext cx="2686738" cy="213057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645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183356" y="0"/>
            <a:ext cx="8777288" cy="1868470"/>
          </a:xfrm>
        </p:spPr>
        <p:txBody>
          <a:bodyPr/>
          <a:lstStyle/>
          <a:p>
            <a:pPr eaLnBrk="1" hangingPunct="1"/>
            <a:r>
              <a:rPr lang="pt-BR" altLang="pt-BR" u="sng" dirty="0"/>
              <a:t>Resistência de Ondas</a:t>
            </a:r>
            <a:r>
              <a:rPr lang="pt-BR" altLang="pt-BR" dirty="0"/>
              <a:t>:  parcela devida  à geração de ondas na superfície da água, em razão do avanço da embarcação, caracterizada  pelo número de </a:t>
            </a:r>
            <a:r>
              <a:rPr lang="pt-BR" altLang="pt-BR" dirty="0" err="1"/>
              <a:t>Froude</a:t>
            </a:r>
            <a:br>
              <a:rPr lang="pt-BR" altLang="pt-BR" dirty="0"/>
            </a:br>
            <a:r>
              <a:rPr lang="pt-BR" altLang="pt-BR" b="0" dirty="0"/>
              <a:t>Note o padrão de formação de ondas no corpo: existem 4 regiões de formação pronunciada de ondas, de acordo com a variação da seção do corpo</a:t>
            </a:r>
            <a:endParaRPr lang="pt-BR" altLang="pt-BR" b="0" u="sng" dirty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8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9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17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840185"/>
            <a:ext cx="66008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have esquerda 29"/>
          <p:cNvSpPr/>
          <p:nvPr/>
        </p:nvSpPr>
        <p:spPr>
          <a:xfrm>
            <a:off x="2271713" y="2740298"/>
            <a:ext cx="142875" cy="714375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63" name="CaixaDeTexto 30"/>
          <p:cNvSpPr txBox="1">
            <a:spLocks noChangeArrowheads="1"/>
          </p:cNvSpPr>
          <p:nvPr/>
        </p:nvSpPr>
        <p:spPr bwMode="auto">
          <a:xfrm>
            <a:off x="0" y="2454548"/>
            <a:ext cx="2214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pt-BR" altLang="pt-BR" sz="1400" b="1" u="sng"/>
              <a:t>Sistema primário: </a:t>
            </a:r>
          </a:p>
          <a:p>
            <a:pPr algn="just" eaLnBrk="1" hangingPunct="1">
              <a:spcAft>
                <a:spcPts val="600"/>
              </a:spcAft>
            </a:pPr>
            <a:r>
              <a:rPr lang="pt-BR" altLang="pt-BR" sz="1400"/>
              <a:t>Elevações da superfície da água nas regiões de pressão mais alta (cristas na popa e proa)</a:t>
            </a:r>
          </a:p>
        </p:txBody>
      </p:sp>
      <p:sp>
        <p:nvSpPr>
          <p:cNvPr id="32" name="Chave esquerda 31"/>
          <p:cNvSpPr/>
          <p:nvPr/>
        </p:nvSpPr>
        <p:spPr>
          <a:xfrm>
            <a:off x="2271713" y="3740423"/>
            <a:ext cx="144462" cy="2643187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65" name="CaixaDeTexto 32"/>
          <p:cNvSpPr txBox="1">
            <a:spLocks noChangeArrowheads="1"/>
          </p:cNvSpPr>
          <p:nvPr/>
        </p:nvSpPr>
        <p:spPr bwMode="auto">
          <a:xfrm>
            <a:off x="0" y="4026173"/>
            <a:ext cx="2214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pt-BR" altLang="pt-BR" sz="1400" b="1" u="sng"/>
              <a:t>Sistema secundário: </a:t>
            </a:r>
          </a:p>
          <a:p>
            <a:pPr algn="just" eaLnBrk="1" hangingPunct="1">
              <a:spcAft>
                <a:spcPts val="600"/>
              </a:spcAft>
            </a:pPr>
            <a:r>
              <a:rPr lang="pt-BR" altLang="pt-BR" sz="1400"/>
              <a:t>Formação do trem de ondas característico à ré de uma embarcação em movimento: um conjunto paralelo à direção do movimento  (ondas transversais), outro de ondas divergentes (em forma de “V”)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184150" y="33148"/>
            <a:ext cx="8777288" cy="1252917"/>
          </a:xfrm>
        </p:spPr>
        <p:txBody>
          <a:bodyPr/>
          <a:lstStyle/>
          <a:p>
            <a:pPr eaLnBrk="1" hangingPunct="1"/>
            <a:r>
              <a:rPr lang="pt-BR" altLang="pt-BR" dirty="0"/>
              <a:t>A força de resistência por formação de ondas (R</a:t>
            </a:r>
            <a:r>
              <a:rPr lang="pt-BR" altLang="pt-BR" baseline="-25000" dirty="0"/>
              <a:t>W</a:t>
            </a:r>
            <a:r>
              <a:rPr lang="pt-BR" altLang="pt-BR" dirty="0"/>
              <a:t>) varia com o quadrado da amplitude de onda (que depende de V</a:t>
            </a:r>
            <a:r>
              <a:rPr lang="pt-BR" altLang="pt-BR" baseline="30000" dirty="0"/>
              <a:t>2</a:t>
            </a:r>
            <a:r>
              <a:rPr lang="pt-BR" altLang="pt-BR" dirty="0"/>
              <a:t>), assim R</a:t>
            </a:r>
            <a:r>
              <a:rPr lang="pt-BR" altLang="pt-BR" baseline="-25000" dirty="0"/>
              <a:t>W</a:t>
            </a:r>
            <a:r>
              <a:rPr lang="pt-BR" altLang="pt-BR" dirty="0"/>
              <a:t>     (</a:t>
            </a:r>
            <a:r>
              <a:rPr lang="pt-BR" altLang="pt-BR" dirty="0" err="1"/>
              <a:t>F</a:t>
            </a:r>
            <a:r>
              <a:rPr lang="pt-BR" altLang="pt-BR" baseline="-25000" dirty="0" err="1"/>
              <a:t>n</a:t>
            </a:r>
            <a:r>
              <a:rPr lang="pt-BR" altLang="pt-BR" dirty="0"/>
              <a:t>)</a:t>
            </a:r>
            <a:r>
              <a:rPr lang="pt-BR" altLang="pt-BR" baseline="30000" dirty="0"/>
              <a:t>4</a:t>
            </a:r>
            <a:r>
              <a:rPr lang="pt-BR" altLang="pt-BR" dirty="0"/>
              <a:t>. O crescimento não é monotônico devido à interferência das ondas formadas nas diferentes regiões do casco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2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3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27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28638"/>
            <a:ext cx="180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409700"/>
            <a:ext cx="67341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279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703388"/>
            <a:ext cx="2206625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ector de seta reta 34"/>
          <p:cNvCxnSpPr/>
          <p:nvPr/>
        </p:nvCxnSpPr>
        <p:spPr>
          <a:xfrm rot="5400000">
            <a:off x="2863851" y="5251450"/>
            <a:ext cx="1928812" cy="15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3" name="CaixaDeTexto 35"/>
          <p:cNvSpPr txBox="1">
            <a:spLocks noChangeArrowheads="1"/>
          </p:cNvSpPr>
          <p:nvPr/>
        </p:nvSpPr>
        <p:spPr bwMode="auto">
          <a:xfrm>
            <a:off x="400050" y="6002338"/>
            <a:ext cx="1785938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>
                <a:solidFill>
                  <a:srgbClr val="FF0000"/>
                </a:solidFill>
              </a:rPr>
              <a:t>Quebra de ondas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1600">
                <a:solidFill>
                  <a:srgbClr val="FF0000"/>
                </a:solidFill>
              </a:rPr>
              <a:t>(λ/H &gt; 7%)</a:t>
            </a:r>
          </a:p>
        </p:txBody>
      </p:sp>
      <p:cxnSp>
        <p:nvCxnSpPr>
          <p:cNvPr id="38" name="Conector de seta reta 37"/>
          <p:cNvCxnSpPr/>
          <p:nvPr/>
        </p:nvCxnSpPr>
        <p:spPr>
          <a:xfrm>
            <a:off x="6329363" y="6000750"/>
            <a:ext cx="2428875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5" name="CaixaDeTexto 38"/>
          <p:cNvSpPr txBox="1">
            <a:spLocks noChangeArrowheads="1"/>
          </p:cNvSpPr>
          <p:nvPr/>
        </p:nvSpPr>
        <p:spPr bwMode="auto">
          <a:xfrm>
            <a:off x="6345238" y="5614988"/>
            <a:ext cx="1871662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>
                <a:solidFill>
                  <a:srgbClr val="FF0000"/>
                </a:solidFill>
              </a:rPr>
              <a:t>Planeio/ hidrofólios</a:t>
            </a:r>
          </a:p>
        </p:txBody>
      </p:sp>
      <p:cxnSp>
        <p:nvCxnSpPr>
          <p:cNvPr id="40" name="Conector de seta reta 39"/>
          <p:cNvCxnSpPr/>
          <p:nvPr/>
        </p:nvCxnSpPr>
        <p:spPr>
          <a:xfrm rot="5400000" flipH="1" flipV="1">
            <a:off x="4529138" y="5657850"/>
            <a:ext cx="111601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5400000" flipH="1" flipV="1">
            <a:off x="4506913" y="4406900"/>
            <a:ext cx="3671888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CaixaDeTexto 44"/>
          <p:cNvSpPr txBox="1">
            <a:spLocks noChangeArrowheads="1"/>
          </p:cNvSpPr>
          <p:nvPr/>
        </p:nvSpPr>
        <p:spPr bwMode="auto">
          <a:xfrm>
            <a:off x="-71438" y="3429000"/>
            <a:ext cx="2143126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>
                <a:solidFill>
                  <a:srgbClr val="FF0000"/>
                </a:solidFill>
              </a:rPr>
              <a:t>Crescimento abrupto da resistência por volta de F</a:t>
            </a:r>
            <a:r>
              <a:rPr lang="pt-BR" altLang="pt-BR" sz="1600" baseline="-25000">
                <a:solidFill>
                  <a:srgbClr val="FF0000"/>
                </a:solidFill>
              </a:rPr>
              <a:t>n</a:t>
            </a:r>
            <a:r>
              <a:rPr lang="pt-BR" altLang="pt-BR" sz="1600">
                <a:solidFill>
                  <a:srgbClr val="FF0000"/>
                </a:solidFill>
              </a:rPr>
              <a:t> = 0,40.</a:t>
            </a:r>
          </a:p>
        </p:txBody>
      </p:sp>
      <p:cxnSp>
        <p:nvCxnSpPr>
          <p:cNvPr id="47" name="Conector reto 46"/>
          <p:cNvCxnSpPr/>
          <p:nvPr/>
        </p:nvCxnSpPr>
        <p:spPr>
          <a:xfrm rot="5400000">
            <a:off x="3613944" y="3686969"/>
            <a:ext cx="0" cy="2916238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rot="5400000">
            <a:off x="4233863" y="447675"/>
            <a:ext cx="0" cy="424815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have esquerda 48"/>
          <p:cNvSpPr/>
          <p:nvPr/>
        </p:nvSpPr>
        <p:spPr>
          <a:xfrm>
            <a:off x="2000250" y="2571750"/>
            <a:ext cx="142875" cy="2555875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83356" y="80422"/>
            <a:ext cx="8777288" cy="945141"/>
          </a:xfrm>
        </p:spPr>
        <p:txBody>
          <a:bodyPr/>
          <a:lstStyle/>
          <a:p>
            <a:r>
              <a:rPr lang="pt-BR" altLang="pt-BR" dirty="0"/>
              <a:t>O comprimento das ondas geradas depende da velocidade de avanço do navio, de tal forma a se respeitar a relação de dispersão das ondas no mar: quanto mais comprida mais rápida</a:t>
            </a:r>
          </a:p>
        </p:txBody>
      </p:sp>
      <p:pic>
        <p:nvPicPr>
          <p:cNvPr id="3379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125438"/>
            <a:ext cx="4560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ipse 13"/>
          <p:cNvSpPr/>
          <p:nvPr/>
        </p:nvSpPr>
        <p:spPr>
          <a:xfrm>
            <a:off x="3599881" y="1224844"/>
            <a:ext cx="1336675" cy="400050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1600" dirty="0"/>
          </a:p>
        </p:txBody>
      </p:sp>
      <p:cxnSp>
        <p:nvCxnSpPr>
          <p:cNvPr id="16" name="Conector de seta reta 15"/>
          <p:cNvCxnSpPr>
            <a:stCxn id="17" idx="3"/>
          </p:cNvCxnSpPr>
          <p:nvPr/>
        </p:nvCxnSpPr>
        <p:spPr>
          <a:xfrm flipV="1">
            <a:off x="2433638" y="1524000"/>
            <a:ext cx="1012825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335088" y="1524000"/>
            <a:ext cx="109855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algn="ctr">
              <a:spcAft>
                <a:spcPts val="600"/>
              </a:spcAft>
              <a:defRPr/>
            </a:pPr>
            <a:r>
              <a:rPr lang="pt-BR" sz="1600" dirty="0"/>
              <a:t>Águas Profundas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345113" y="2709689"/>
            <a:ext cx="3167062" cy="158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A velocidade da onda cresce na proporção da raiz quadrada do seu comprimento em aguas profundas ; c=1,24*raiz(lambda)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1985"/>
              </p:ext>
            </p:extLst>
          </p:nvPr>
        </p:nvGraphicFramePr>
        <p:xfrm>
          <a:off x="4775200" y="4292600"/>
          <a:ext cx="4306888" cy="2406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h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Lambda(m)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k (m</a:t>
                      </a:r>
                      <a:r>
                        <a:rPr lang="pt-BR" sz="1600" u="none" strike="noStrike" baseline="30000">
                          <a:effectLst/>
                        </a:rPr>
                        <a:t>-1</a:t>
                      </a:r>
                      <a:r>
                        <a:rPr lang="pt-BR" sz="1600" u="none" strike="noStrike">
                          <a:effectLst/>
                        </a:rPr>
                        <a:t>)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kh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tanhh(kh)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517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6.28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628.32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517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0.63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62.83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517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100.00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0.06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6.28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517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1000.00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0.01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0.63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0.56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517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10000.00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0.00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0.06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0.06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384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15000"/>
            <a:ext cx="337185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7A846FB-F2E8-4B9D-B4B6-91CB06418CE0}"/>
              </a:ext>
            </a:extLst>
          </p:cNvPr>
          <p:cNvSpPr/>
          <p:nvPr/>
        </p:nvSpPr>
        <p:spPr>
          <a:xfrm>
            <a:off x="5345113" y="908583"/>
            <a:ext cx="3167062" cy="158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K= quantidade de radianos de onda por metro de comprimento. Uma onda de 100m tem 2pi radianos ao longo de 100m</a:t>
            </a:r>
          </a:p>
          <a:p>
            <a:pPr marL="144000" indent="-144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K=2.pi/lambda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39708" r="43683" b="50578"/>
          <a:stretch>
            <a:fillRect/>
          </a:stretch>
        </p:blipFill>
        <p:spPr bwMode="auto">
          <a:xfrm>
            <a:off x="4149725" y="3429000"/>
            <a:ext cx="40814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Imagem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39708" r="43683" b="50578"/>
          <a:stretch>
            <a:fillRect/>
          </a:stretch>
        </p:blipFill>
        <p:spPr bwMode="auto">
          <a:xfrm>
            <a:off x="1265238" y="1066800"/>
            <a:ext cx="40814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ítulo 1"/>
          <p:cNvSpPr>
            <a:spLocks noGrp="1"/>
          </p:cNvSpPr>
          <p:nvPr>
            <p:ph type="title"/>
          </p:nvPr>
        </p:nvSpPr>
        <p:spPr>
          <a:xfrm>
            <a:off x="231254" y="155337"/>
            <a:ext cx="8775700" cy="329588"/>
          </a:xfrm>
        </p:spPr>
        <p:txBody>
          <a:bodyPr/>
          <a:lstStyle/>
          <a:p>
            <a:r>
              <a:rPr lang="pt-BR" altLang="pt-BR" dirty="0"/>
              <a:t>Note a configuração da onda que viaja a mesma velocidade do navio</a:t>
            </a:r>
          </a:p>
        </p:txBody>
      </p:sp>
      <p:cxnSp>
        <p:nvCxnSpPr>
          <p:cNvPr id="1029" name="Conector reto 1028"/>
          <p:cNvCxnSpPr/>
          <p:nvPr/>
        </p:nvCxnSpPr>
        <p:spPr>
          <a:xfrm>
            <a:off x="209550" y="3276600"/>
            <a:ext cx="85836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CaixaDeTexto 1031"/>
          <p:cNvSpPr txBox="1">
            <a:spLocks noChangeArrowheads="1"/>
          </p:cNvSpPr>
          <p:nvPr/>
        </p:nvSpPr>
        <p:spPr bwMode="auto">
          <a:xfrm>
            <a:off x="350838" y="3352800"/>
            <a:ext cx="3448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/>
              <a:t>Condição de serviço: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/>
              <a:t>V=15nós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/>
              <a:t>Fn=0,16</a:t>
            </a:r>
          </a:p>
        </p:txBody>
      </p:sp>
      <p:pic>
        <p:nvPicPr>
          <p:cNvPr id="34823" name="Imagem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39708" r="43683" b="50578"/>
          <a:stretch>
            <a:fillRect/>
          </a:stretch>
        </p:blipFill>
        <p:spPr bwMode="auto">
          <a:xfrm>
            <a:off x="4079875" y="4572000"/>
            <a:ext cx="40814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Conector reto 52"/>
          <p:cNvCxnSpPr/>
          <p:nvPr/>
        </p:nvCxnSpPr>
        <p:spPr>
          <a:xfrm>
            <a:off x="141288" y="4419600"/>
            <a:ext cx="85820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CaixaDeTexto 54"/>
          <p:cNvSpPr txBox="1">
            <a:spLocks noChangeArrowheads="1"/>
          </p:cNvSpPr>
          <p:nvPr/>
        </p:nvSpPr>
        <p:spPr bwMode="auto">
          <a:xfrm>
            <a:off x="280988" y="4495800"/>
            <a:ext cx="3448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/>
              <a:t>Condição de serviço: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/>
              <a:t>V=20nós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/>
              <a:t>Fn=0,20</a:t>
            </a:r>
          </a:p>
        </p:txBody>
      </p:sp>
      <p:pic>
        <p:nvPicPr>
          <p:cNvPr id="34826" name="Imagem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39708" r="43683" b="50578"/>
          <a:stretch>
            <a:fillRect/>
          </a:stretch>
        </p:blipFill>
        <p:spPr bwMode="auto">
          <a:xfrm>
            <a:off x="4008438" y="5753100"/>
            <a:ext cx="40814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69850" y="5600700"/>
            <a:ext cx="85820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CaixaDeTexto 65"/>
          <p:cNvSpPr txBox="1">
            <a:spLocks noChangeArrowheads="1"/>
          </p:cNvSpPr>
          <p:nvPr/>
        </p:nvSpPr>
        <p:spPr bwMode="auto">
          <a:xfrm>
            <a:off x="209550" y="5676900"/>
            <a:ext cx="3448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/>
              <a:t>Condição de serviço: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/>
              <a:t>V=25nós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/>
              <a:t>Fn=0,26</a:t>
            </a:r>
          </a:p>
        </p:txBody>
      </p:sp>
      <p:sp>
        <p:nvSpPr>
          <p:cNvPr id="34829" name="Retângulo 75"/>
          <p:cNvSpPr>
            <a:spLocks noChangeArrowheads="1"/>
          </p:cNvSpPr>
          <p:nvPr/>
        </p:nvSpPr>
        <p:spPr bwMode="auto">
          <a:xfrm>
            <a:off x="2968625" y="5829300"/>
            <a:ext cx="773113" cy="80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  <p:pic>
        <p:nvPicPr>
          <p:cNvPr id="34830" name="Imagem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41338"/>
            <a:ext cx="24765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Forma livre 1034"/>
          <p:cNvSpPr>
            <a:spLocks/>
          </p:cNvSpPr>
          <p:nvPr/>
        </p:nvSpPr>
        <p:spPr bwMode="auto">
          <a:xfrm>
            <a:off x="4033838" y="6137275"/>
            <a:ext cx="4003675" cy="314325"/>
          </a:xfrm>
          <a:custGeom>
            <a:avLst/>
            <a:gdLst>
              <a:gd name="T0" fmla="*/ 3412974 w 4336029"/>
              <a:gd name="T1" fmla="*/ 12848 h 313445"/>
              <a:gd name="T2" fmla="*/ 2565059 w 4336029"/>
              <a:gd name="T3" fmla="*/ 315163 h 313445"/>
              <a:gd name="T4" fmla="*/ 1657986 w 4336029"/>
              <a:gd name="T5" fmla="*/ 25444 h 313445"/>
              <a:gd name="T6" fmla="*/ 829789 w 4336029"/>
              <a:gd name="T7" fmla="*/ 315163 h 313445"/>
              <a:gd name="T8" fmla="*/ 1594 w 4336029"/>
              <a:gd name="T9" fmla="*/ 252 h 313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36029" h="313445">
                <a:moveTo>
                  <a:pt x="4336029" y="12776"/>
                </a:moveTo>
                <a:cubicBezTo>
                  <a:pt x="3983212" y="162044"/>
                  <a:pt x="3630396" y="311313"/>
                  <a:pt x="3258791" y="313401"/>
                </a:cubicBezTo>
                <a:cubicBezTo>
                  <a:pt x="2887186" y="315489"/>
                  <a:pt x="2473826" y="25302"/>
                  <a:pt x="2106396" y="25302"/>
                </a:cubicBezTo>
                <a:cubicBezTo>
                  <a:pt x="1738966" y="25302"/>
                  <a:pt x="1404939" y="317576"/>
                  <a:pt x="1054210" y="313401"/>
                </a:cubicBezTo>
                <a:cubicBezTo>
                  <a:pt x="703481" y="309226"/>
                  <a:pt x="-43905" y="-10188"/>
                  <a:pt x="2024" y="250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34832" name="Forma livre 1035"/>
          <p:cNvSpPr>
            <a:spLocks/>
          </p:cNvSpPr>
          <p:nvPr/>
        </p:nvSpPr>
        <p:spPr bwMode="auto">
          <a:xfrm>
            <a:off x="4232275" y="4897438"/>
            <a:ext cx="3886200" cy="376237"/>
          </a:xfrm>
          <a:custGeom>
            <a:avLst/>
            <a:gdLst>
              <a:gd name="T0" fmla="*/ 3312537 w 4209176"/>
              <a:gd name="T1" fmla="*/ 0 h 375792"/>
              <a:gd name="T2" fmla="*/ 2878797 w 4209176"/>
              <a:gd name="T3" fmla="*/ 364116 h 375792"/>
              <a:gd name="T4" fmla="*/ 2435198 w 4209176"/>
              <a:gd name="T5" fmla="*/ 87890 h 375792"/>
              <a:gd name="T6" fmla="*/ 1883166 w 4209176"/>
              <a:gd name="T7" fmla="*/ 364116 h 375792"/>
              <a:gd name="T8" fmla="*/ 1390279 w 4209176"/>
              <a:gd name="T9" fmla="*/ 100446 h 375792"/>
              <a:gd name="T10" fmla="*/ 907251 w 4209176"/>
              <a:gd name="T11" fmla="*/ 376672 h 375792"/>
              <a:gd name="T12" fmla="*/ 424222 w 4209176"/>
              <a:gd name="T13" fmla="*/ 87890 h 375792"/>
              <a:gd name="T14" fmla="*/ 339 w 4209176"/>
              <a:gd name="T15" fmla="*/ 339004 h 3757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9176" h="375792">
                <a:moveTo>
                  <a:pt x="4209176" y="0"/>
                </a:moveTo>
                <a:cubicBezTo>
                  <a:pt x="4026505" y="174320"/>
                  <a:pt x="3843834" y="348641"/>
                  <a:pt x="3658031" y="363255"/>
                </a:cubicBezTo>
                <a:cubicBezTo>
                  <a:pt x="3472228" y="377869"/>
                  <a:pt x="3305215" y="87682"/>
                  <a:pt x="3094360" y="87682"/>
                </a:cubicBezTo>
                <a:cubicBezTo>
                  <a:pt x="2883505" y="87682"/>
                  <a:pt x="2614195" y="361167"/>
                  <a:pt x="2392902" y="363255"/>
                </a:cubicBezTo>
                <a:cubicBezTo>
                  <a:pt x="2171609" y="365343"/>
                  <a:pt x="1973280" y="98120"/>
                  <a:pt x="1766601" y="100208"/>
                </a:cubicBezTo>
                <a:cubicBezTo>
                  <a:pt x="1559922" y="102296"/>
                  <a:pt x="1357418" y="377869"/>
                  <a:pt x="1152826" y="375781"/>
                </a:cubicBezTo>
                <a:cubicBezTo>
                  <a:pt x="948234" y="373693"/>
                  <a:pt x="731116" y="93945"/>
                  <a:pt x="539050" y="87682"/>
                </a:cubicBezTo>
                <a:cubicBezTo>
                  <a:pt x="346984" y="81419"/>
                  <a:pt x="-14183" y="340291"/>
                  <a:pt x="431" y="338203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34833" name="Forma livre 1036"/>
          <p:cNvSpPr>
            <a:spLocks/>
          </p:cNvSpPr>
          <p:nvPr/>
        </p:nvSpPr>
        <p:spPr bwMode="auto">
          <a:xfrm>
            <a:off x="4149725" y="3871913"/>
            <a:ext cx="4002088" cy="250825"/>
          </a:xfrm>
          <a:custGeom>
            <a:avLst/>
            <a:gdLst>
              <a:gd name="T0" fmla="*/ 3411861 w 4334005"/>
              <a:gd name="T1" fmla="*/ 12619 h 250657"/>
              <a:gd name="T2" fmla="*/ 3155479 w 4334005"/>
              <a:gd name="T3" fmla="*/ 250933 h 250657"/>
              <a:gd name="T4" fmla="*/ 2751182 w 4334005"/>
              <a:gd name="T5" fmla="*/ 37705 h 250657"/>
              <a:gd name="T6" fmla="*/ 2307444 w 4334005"/>
              <a:gd name="T7" fmla="*/ 225847 h 250657"/>
              <a:gd name="T8" fmla="*/ 1893287 w 4334005"/>
              <a:gd name="T9" fmla="*/ 25163 h 250657"/>
              <a:gd name="T10" fmla="*/ 1488991 w 4334005"/>
              <a:gd name="T11" fmla="*/ 213305 h 250657"/>
              <a:gd name="T12" fmla="*/ 1094557 w 4334005"/>
              <a:gd name="T13" fmla="*/ 77 h 250657"/>
              <a:gd name="T14" fmla="*/ 640957 w 4334005"/>
              <a:gd name="T15" fmla="*/ 213305 h 250657"/>
              <a:gd name="T16" fmla="*/ 236660 w 4334005"/>
              <a:gd name="T17" fmla="*/ 77 h 250657"/>
              <a:gd name="T18" fmla="*/ 0 w 4334005"/>
              <a:gd name="T19" fmla="*/ 188219 h 2506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34005" h="250657">
                <a:moveTo>
                  <a:pt x="4334005" y="12603"/>
                </a:moveTo>
                <a:cubicBezTo>
                  <a:pt x="4256761" y="145170"/>
                  <a:pt x="4148203" y="246422"/>
                  <a:pt x="4008329" y="250597"/>
                </a:cubicBezTo>
                <a:cubicBezTo>
                  <a:pt x="3868455" y="254772"/>
                  <a:pt x="3674301" y="41830"/>
                  <a:pt x="3494761" y="37655"/>
                </a:cubicBezTo>
                <a:cubicBezTo>
                  <a:pt x="3315221" y="33480"/>
                  <a:pt x="3112717" y="227633"/>
                  <a:pt x="2931090" y="225545"/>
                </a:cubicBezTo>
                <a:cubicBezTo>
                  <a:pt x="2749463" y="223457"/>
                  <a:pt x="2578274" y="27217"/>
                  <a:pt x="2404997" y="25129"/>
                </a:cubicBezTo>
                <a:cubicBezTo>
                  <a:pt x="2231720" y="23041"/>
                  <a:pt x="2060531" y="217194"/>
                  <a:pt x="1891430" y="213019"/>
                </a:cubicBezTo>
                <a:cubicBezTo>
                  <a:pt x="1722329" y="208844"/>
                  <a:pt x="1569929" y="77"/>
                  <a:pt x="1390389" y="77"/>
                </a:cubicBezTo>
                <a:cubicBezTo>
                  <a:pt x="1210849" y="77"/>
                  <a:pt x="995819" y="213019"/>
                  <a:pt x="814192" y="213019"/>
                </a:cubicBezTo>
                <a:cubicBezTo>
                  <a:pt x="632565" y="213019"/>
                  <a:pt x="436323" y="4252"/>
                  <a:pt x="300624" y="77"/>
                </a:cubicBezTo>
                <a:cubicBezTo>
                  <a:pt x="164925" y="-4098"/>
                  <a:pt x="45929" y="162915"/>
                  <a:pt x="0" y="187967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1116013" y="1981200"/>
            <a:ext cx="4081462" cy="755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72000" tIns="72000" rIns="72000" bIns="72000"/>
          <a:lstStyle/>
          <a:p>
            <a:pPr>
              <a:spcAft>
                <a:spcPts val="600"/>
              </a:spcAft>
              <a:defRPr/>
            </a:pPr>
            <a:r>
              <a:rPr lang="pt-BR" sz="1600" b="1" dirty="0"/>
              <a:t>Exemplo de um navio </a:t>
            </a:r>
            <a:r>
              <a:rPr lang="pt-BR" sz="1600" b="1" i="1" dirty="0" err="1"/>
              <a:t>Panamax</a:t>
            </a:r>
            <a:r>
              <a:rPr lang="pt-BR" sz="1600" b="1" dirty="0"/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/>
              <a:t>L = 250m ; B=32m ; T = 12m ; </a:t>
            </a:r>
            <a:r>
              <a:rPr lang="pt-BR" sz="1600" dirty="0" err="1"/>
              <a:t>C</a:t>
            </a:r>
            <a:r>
              <a:rPr lang="pt-BR" sz="1200" dirty="0" err="1"/>
              <a:t>b</a:t>
            </a:r>
            <a:r>
              <a:rPr lang="pt-BR" sz="1600" dirty="0"/>
              <a:t> = 0,89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39708" r="43683" b="50578"/>
          <a:stretch>
            <a:fillRect/>
          </a:stretch>
        </p:blipFill>
        <p:spPr bwMode="auto">
          <a:xfrm>
            <a:off x="1265238" y="1066800"/>
            <a:ext cx="40814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Conector reto 1028"/>
          <p:cNvCxnSpPr/>
          <p:nvPr/>
        </p:nvCxnSpPr>
        <p:spPr>
          <a:xfrm>
            <a:off x="209550" y="3276600"/>
            <a:ext cx="85836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CaixaDeTexto 1031"/>
          <p:cNvSpPr txBox="1">
            <a:spLocks noChangeArrowheads="1"/>
          </p:cNvSpPr>
          <p:nvPr/>
        </p:nvSpPr>
        <p:spPr bwMode="auto">
          <a:xfrm>
            <a:off x="350838" y="3352800"/>
            <a:ext cx="34480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 dirty="0"/>
              <a:t>Condição de serviço: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 dirty="0"/>
              <a:t>V=30nós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 dirty="0" err="1"/>
              <a:t>Fn</a:t>
            </a:r>
            <a:r>
              <a:rPr lang="pt-BR" altLang="pt-BR" sz="1600" dirty="0"/>
              <a:t>=0,31</a:t>
            </a:r>
          </a:p>
        </p:txBody>
      </p:sp>
      <p:pic>
        <p:nvPicPr>
          <p:cNvPr id="35845" name="Imagem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82" y="958058"/>
            <a:ext cx="24765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Conector reto 52"/>
          <p:cNvCxnSpPr/>
          <p:nvPr/>
        </p:nvCxnSpPr>
        <p:spPr>
          <a:xfrm>
            <a:off x="141288" y="4419600"/>
            <a:ext cx="85820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320675" y="4535488"/>
            <a:ext cx="2141538" cy="95091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/>
          <a:lstStyle/>
          <a:p>
            <a:pPr>
              <a:spcAft>
                <a:spcPts val="600"/>
              </a:spcAft>
              <a:defRPr/>
            </a:pPr>
            <a:r>
              <a:rPr lang="pt-BR" sz="1600" b="1" dirty="0">
                <a:solidFill>
                  <a:schemeClr val="bg1"/>
                </a:solidFill>
              </a:rPr>
              <a:t>Condição de serviço: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V=35nós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 err="1">
                <a:solidFill>
                  <a:schemeClr val="bg1"/>
                </a:solidFill>
              </a:rPr>
              <a:t>Fn</a:t>
            </a:r>
            <a:r>
              <a:rPr lang="pt-BR" sz="1600" dirty="0">
                <a:solidFill>
                  <a:schemeClr val="bg1"/>
                </a:solidFill>
              </a:rPr>
              <a:t>=0,36</a:t>
            </a:r>
          </a:p>
          <a:p>
            <a:pPr>
              <a:spcAft>
                <a:spcPts val="600"/>
              </a:spcAft>
              <a:defRPr/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5848" name="Imagem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39708" r="43683" b="50578"/>
          <a:stretch>
            <a:fillRect/>
          </a:stretch>
        </p:blipFill>
        <p:spPr bwMode="auto">
          <a:xfrm>
            <a:off x="4089400" y="3409950"/>
            <a:ext cx="40798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Forma livre 15"/>
          <p:cNvSpPr>
            <a:spLocks/>
          </p:cNvSpPr>
          <p:nvPr/>
        </p:nvSpPr>
        <p:spPr bwMode="auto">
          <a:xfrm>
            <a:off x="3879850" y="3862388"/>
            <a:ext cx="4233863" cy="252412"/>
          </a:xfrm>
          <a:custGeom>
            <a:avLst/>
            <a:gdLst>
              <a:gd name="T0" fmla="*/ 3608432 w 4586301"/>
              <a:gd name="T1" fmla="*/ 4253 h 406753"/>
              <a:gd name="T2" fmla="*/ 2662325 w 4586301"/>
              <a:gd name="T3" fmla="*/ 97257 h 406753"/>
              <a:gd name="T4" fmla="*/ 1795059 w 4586301"/>
              <a:gd name="T5" fmla="*/ 6081 h 406753"/>
              <a:gd name="T6" fmla="*/ 602570 w 4586301"/>
              <a:gd name="T7" fmla="*/ 88272 h 406753"/>
              <a:gd name="T8" fmla="*/ 21107 w 4586301"/>
              <a:gd name="T9" fmla="*/ 595 h 4067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6301" h="406753">
                <a:moveTo>
                  <a:pt x="4586301" y="17785"/>
                </a:moveTo>
                <a:cubicBezTo>
                  <a:pt x="4181293" y="162878"/>
                  <a:pt x="3767934" y="405476"/>
                  <a:pt x="3383803" y="406750"/>
                </a:cubicBezTo>
                <a:cubicBezTo>
                  <a:pt x="2999672" y="408024"/>
                  <a:pt x="2717835" y="31693"/>
                  <a:pt x="2281512" y="25430"/>
                </a:cubicBezTo>
                <a:cubicBezTo>
                  <a:pt x="1845189" y="19167"/>
                  <a:pt x="1141644" y="372996"/>
                  <a:pt x="765863" y="369172"/>
                </a:cubicBezTo>
                <a:cubicBezTo>
                  <a:pt x="390082" y="365348"/>
                  <a:pt x="-123485" y="-35090"/>
                  <a:pt x="26827" y="2488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pic>
        <p:nvPicPr>
          <p:cNvPr id="35850" name="Imagem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39708" r="43683" b="50578"/>
          <a:stretch>
            <a:fillRect/>
          </a:stretch>
        </p:blipFill>
        <p:spPr bwMode="auto">
          <a:xfrm>
            <a:off x="4079875" y="4584700"/>
            <a:ext cx="40798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Forma livre 16"/>
          <p:cNvSpPr>
            <a:spLocks/>
          </p:cNvSpPr>
          <p:nvPr/>
        </p:nvSpPr>
        <p:spPr bwMode="auto">
          <a:xfrm>
            <a:off x="4013200" y="4910138"/>
            <a:ext cx="4162425" cy="363537"/>
          </a:xfrm>
          <a:custGeom>
            <a:avLst/>
            <a:gdLst>
              <a:gd name="T0" fmla="*/ 3547191 w 4509369"/>
              <a:gd name="T1" fmla="*/ 0 h 363423"/>
              <a:gd name="T2" fmla="*/ 1665209 w 4509369"/>
              <a:gd name="T3" fmla="*/ 363483 h 363423"/>
              <a:gd name="T4" fmla="*/ 0 w 4509369"/>
              <a:gd name="T5" fmla="*/ 50136 h 3634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09369" h="363423">
                <a:moveTo>
                  <a:pt x="4509369" y="0"/>
                </a:moveTo>
                <a:cubicBezTo>
                  <a:pt x="3715010" y="151356"/>
                  <a:pt x="2868459" y="354904"/>
                  <a:pt x="2116898" y="363255"/>
                </a:cubicBezTo>
                <a:cubicBezTo>
                  <a:pt x="1365337" y="371606"/>
                  <a:pt x="298537" y="66805"/>
                  <a:pt x="0" y="50104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20675" y="5638800"/>
            <a:ext cx="826135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Na condição de 35 nós (18m/s) e </a:t>
            </a:r>
            <a:r>
              <a:rPr lang="pt-BR" sz="1600" dirty="0" err="1"/>
              <a:t>Fn</a:t>
            </a:r>
            <a:r>
              <a:rPr lang="pt-BR" sz="1600" dirty="0"/>
              <a:t>=0,36 o navio </a:t>
            </a:r>
            <a:r>
              <a:rPr lang="pt-BR" sz="1600" i="1" dirty="0" err="1"/>
              <a:t>Panamax</a:t>
            </a:r>
            <a:r>
              <a:rPr lang="pt-BR" sz="1600" i="1" dirty="0"/>
              <a:t> </a:t>
            </a:r>
            <a:r>
              <a:rPr lang="pt-BR" sz="1600" dirty="0"/>
              <a:t>do exemplo gera uma onda com o mesmo comprimento do casco. A partir dessa velocidade, as ondas geradas serão maiores que o casco, com crista sempre na proa e alta resistência.</a:t>
            </a:r>
          </a:p>
          <a:p>
            <a:pPr marL="144000" indent="-144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Com essa condição de operação, o mais sensato é tirar a </a:t>
            </a:r>
            <a:r>
              <a:rPr lang="pt-BR" sz="1600" b="1" dirty="0"/>
              <a:t>embarcação da água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1487488" y="1981200"/>
            <a:ext cx="3660775" cy="10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lIns="72000" tIns="72000" rIns="72000" bIns="72000"/>
          <a:lstStyle/>
          <a:p>
            <a:pPr>
              <a:spcAft>
                <a:spcPts val="600"/>
              </a:spcAft>
              <a:defRPr/>
            </a:pPr>
            <a:r>
              <a:rPr lang="pt-BR" sz="1600" b="1" dirty="0"/>
              <a:t>Exemplo de um navio </a:t>
            </a:r>
            <a:r>
              <a:rPr lang="pt-BR" sz="1600" b="1" i="1" dirty="0" err="1"/>
              <a:t>Panamax</a:t>
            </a:r>
            <a:r>
              <a:rPr lang="pt-BR" sz="1600" b="1" dirty="0"/>
              <a:t>: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/>
              <a:t>L = 250m ; B=32m ; T = 12m ; </a:t>
            </a:r>
            <a:r>
              <a:rPr lang="pt-BR" sz="1600" dirty="0" err="1"/>
              <a:t>C</a:t>
            </a:r>
            <a:r>
              <a:rPr lang="pt-BR" sz="1200" dirty="0" err="1"/>
              <a:t>b</a:t>
            </a:r>
            <a:r>
              <a:rPr lang="pt-BR" sz="1600" dirty="0"/>
              <a:t> = 0,89</a:t>
            </a:r>
          </a:p>
        </p:txBody>
      </p:sp>
      <p:sp>
        <p:nvSpPr>
          <p:cNvPr id="35854" name="Título 1"/>
          <p:cNvSpPr>
            <a:spLocks noGrp="1"/>
          </p:cNvSpPr>
          <p:nvPr>
            <p:ph type="title"/>
          </p:nvPr>
        </p:nvSpPr>
        <p:spPr>
          <a:xfrm>
            <a:off x="241679" y="-28863"/>
            <a:ext cx="8775700" cy="945141"/>
          </a:xfrm>
        </p:spPr>
        <p:txBody>
          <a:bodyPr/>
          <a:lstStyle/>
          <a:p>
            <a:r>
              <a:rPr lang="pt-BR" altLang="pt-BR" dirty="0"/>
              <a:t>Quando a velocidade é tal que a onda gerada tem o mesmo comprimento do navio, qualquer aceleração fará com que o navio comece a “subir” a onda, aumentando enormemente a resistência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A2501C-8A13-4AB3-944E-C0ACD5A3F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794" y="3330512"/>
            <a:ext cx="10668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CAF59-4F0E-42D0-B038-2EB5D2EC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680F59-53FE-4597-B03F-904D06FA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908720"/>
            <a:ext cx="7562850" cy="55721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172275-90BB-4F29-ABC5-23356E79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04" y="4707404"/>
            <a:ext cx="2979415" cy="21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84150" y="98425"/>
            <a:ext cx="8777288" cy="636588"/>
          </a:xfrm>
        </p:spPr>
        <p:txBody>
          <a:bodyPr/>
          <a:lstStyle/>
          <a:p>
            <a:pPr eaLnBrk="1" hangingPunct="1"/>
            <a:r>
              <a:rPr lang="pt-BR" altLang="pt-BR"/>
              <a:t>Antes de estimar as componentes da Resistência ao Avanço é interessante verificar o que indica a análise dimensional da questão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28600" y="1042988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Quantidades básicas</a:t>
            </a:r>
          </a:p>
        </p:txBody>
      </p:sp>
      <p:sp>
        <p:nvSpPr>
          <p:cNvPr id="18436" name="Retângulo 34"/>
          <p:cNvSpPr>
            <a:spLocks noChangeArrowheads="1"/>
          </p:cNvSpPr>
          <p:nvPr/>
        </p:nvSpPr>
        <p:spPr bwMode="auto">
          <a:xfrm>
            <a:off x="2654300" y="1042988"/>
            <a:ext cx="2303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Massa...................... M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Comprimento.......... L</a:t>
            </a:r>
          </a:p>
          <a:p>
            <a:pPr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Tempo...................... T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238125" y="2932113"/>
            <a:ext cx="4048125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Qual conjunto de variáveis influencia na Resistência ao Avanço?</a:t>
            </a:r>
          </a:p>
        </p:txBody>
      </p:sp>
      <p:sp>
        <p:nvSpPr>
          <p:cNvPr id="18438" name="Retângulo 5"/>
          <p:cNvSpPr>
            <a:spLocks noChangeArrowheads="1"/>
          </p:cNvSpPr>
          <p:nvPr/>
        </p:nvSpPr>
        <p:spPr bwMode="auto">
          <a:xfrm>
            <a:off x="4340225" y="2932113"/>
            <a:ext cx="4589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 dirty="0">
                <a:solidFill>
                  <a:srgbClr val="FF0000"/>
                </a:solidFill>
              </a:rPr>
              <a:t>Velocidade................................ [V] = L.T</a:t>
            </a:r>
            <a:r>
              <a:rPr lang="pt-BR" altLang="pt-BR" sz="1600" b="1" baseline="30000" dirty="0">
                <a:solidFill>
                  <a:srgbClr val="FF0000"/>
                </a:solidFill>
              </a:rPr>
              <a:t>-1</a:t>
            </a:r>
            <a:endParaRPr lang="pt-BR" altLang="pt-BR" sz="1600" b="1" dirty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pt-BR" altLang="pt-BR" sz="1600" b="1" dirty="0">
                <a:solidFill>
                  <a:srgbClr val="FF0000"/>
                </a:solidFill>
              </a:rPr>
              <a:t>Densidade do fluido................. [</a:t>
            </a:r>
            <a:r>
              <a:rPr lang="el-GR" altLang="pt-BR" sz="1600" b="1" dirty="0">
                <a:solidFill>
                  <a:srgbClr val="FF0000"/>
                </a:solidFill>
              </a:rPr>
              <a:t>ρ</a:t>
            </a:r>
            <a:r>
              <a:rPr lang="pt-BR" altLang="pt-BR" sz="1600" b="1" dirty="0">
                <a:solidFill>
                  <a:srgbClr val="FF0000"/>
                </a:solidFill>
              </a:rPr>
              <a:t>] = M.L</a:t>
            </a:r>
            <a:r>
              <a:rPr lang="pt-BR" altLang="pt-BR" sz="1600" b="1" baseline="30000" dirty="0">
                <a:solidFill>
                  <a:srgbClr val="FF0000"/>
                </a:solidFill>
              </a:rPr>
              <a:t>-3</a:t>
            </a:r>
            <a:endParaRPr lang="pt-BR" altLang="pt-BR" sz="1600" b="1" dirty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pt-BR" altLang="pt-BR" sz="1600" b="1" dirty="0">
                <a:solidFill>
                  <a:srgbClr val="FF0000"/>
                </a:solidFill>
              </a:rPr>
              <a:t>Viscosidade do fluido.............. [</a:t>
            </a:r>
            <a:r>
              <a:rPr lang="el-GR" altLang="pt-BR" sz="1600" b="1" dirty="0">
                <a:solidFill>
                  <a:srgbClr val="FF0000"/>
                </a:solidFill>
              </a:rPr>
              <a:t>μ</a:t>
            </a:r>
            <a:r>
              <a:rPr lang="pt-BR" altLang="pt-BR" sz="1600" b="1" dirty="0">
                <a:solidFill>
                  <a:srgbClr val="FF0000"/>
                </a:solidFill>
              </a:rPr>
              <a:t>] = M.L</a:t>
            </a:r>
            <a:r>
              <a:rPr lang="pt-BR" altLang="pt-BR" sz="1600" b="1" baseline="30000" dirty="0">
                <a:solidFill>
                  <a:srgbClr val="FF0000"/>
                </a:solidFill>
              </a:rPr>
              <a:t>-1</a:t>
            </a:r>
            <a:r>
              <a:rPr lang="pt-BR" altLang="pt-BR" sz="1600" b="1" dirty="0">
                <a:solidFill>
                  <a:srgbClr val="FF0000"/>
                </a:solidFill>
              </a:rPr>
              <a:t>.T</a:t>
            </a:r>
            <a:r>
              <a:rPr lang="pt-BR" altLang="pt-BR" sz="1600" b="1" baseline="30000" dirty="0">
                <a:solidFill>
                  <a:srgbClr val="FF0000"/>
                </a:solidFill>
              </a:rPr>
              <a:t>-1</a:t>
            </a:r>
            <a:endParaRPr lang="pt-BR" altLang="pt-BR" sz="1600" b="1" dirty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pt-BR" altLang="pt-BR" sz="1600" b="1" dirty="0">
                <a:solidFill>
                  <a:srgbClr val="FF0000"/>
                </a:solidFill>
              </a:rPr>
              <a:t>Aceleração da gravidade......... [g] = L.T</a:t>
            </a:r>
            <a:r>
              <a:rPr lang="pt-BR" altLang="pt-BR" sz="1600" b="1" baseline="30000" dirty="0">
                <a:solidFill>
                  <a:srgbClr val="FF0000"/>
                </a:solidFill>
              </a:rPr>
              <a:t>-2</a:t>
            </a:r>
            <a:endParaRPr lang="pt-BR" altLang="pt-BR" sz="1600" b="1" dirty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pt-BR" altLang="pt-BR" sz="1600" b="1" dirty="0">
                <a:solidFill>
                  <a:srgbClr val="FF0000"/>
                </a:solidFill>
              </a:rPr>
              <a:t>Pressão do meio fluido............ [p] = M.L</a:t>
            </a:r>
            <a:r>
              <a:rPr lang="pt-BR" altLang="pt-BR" sz="1600" b="1" baseline="30000" dirty="0">
                <a:solidFill>
                  <a:srgbClr val="FF0000"/>
                </a:solidFill>
              </a:rPr>
              <a:t>-1</a:t>
            </a:r>
            <a:r>
              <a:rPr lang="pt-BR" altLang="pt-BR" sz="1600" b="1" dirty="0">
                <a:solidFill>
                  <a:srgbClr val="FF0000"/>
                </a:solidFill>
              </a:rPr>
              <a:t>.T</a:t>
            </a:r>
            <a:r>
              <a:rPr lang="pt-BR" altLang="pt-BR" sz="1600" b="1" baseline="30000" dirty="0">
                <a:solidFill>
                  <a:srgbClr val="FF0000"/>
                </a:solidFill>
              </a:rPr>
              <a:t>-2</a:t>
            </a:r>
            <a:endParaRPr lang="pt-BR" altLang="pt-BR" sz="1600" b="1" dirty="0">
              <a:solidFill>
                <a:srgbClr val="FF0000"/>
              </a:solidFill>
            </a:endParaRPr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0" y="-2428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-2428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-2428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844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3" y="4489451"/>
            <a:ext cx="4682696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-2428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844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5638800"/>
            <a:ext cx="533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0"/>
          <p:cNvSpPr>
            <a:spLocks noChangeArrowheads="1"/>
          </p:cNvSpPr>
          <p:nvPr/>
        </p:nvSpPr>
        <p:spPr bwMode="auto">
          <a:xfrm rot="10800000">
            <a:off x="1828800" y="5148263"/>
            <a:ext cx="5472113" cy="252412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1600" b="1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4752"/>
            <a:ext cx="8777288" cy="1252917"/>
          </a:xfrm>
        </p:spPr>
        <p:txBody>
          <a:bodyPr/>
          <a:lstStyle/>
          <a:p>
            <a:r>
              <a:rPr lang="en-US" dirty="0" err="1"/>
              <a:t>Velocidade</a:t>
            </a:r>
            <a:r>
              <a:rPr lang="en-US" dirty="0"/>
              <a:t> </a:t>
            </a:r>
            <a:r>
              <a:rPr lang="en-US" dirty="0" err="1"/>
              <a:t>crítica</a:t>
            </a:r>
            <a:r>
              <a:rPr lang="en-US" dirty="0"/>
              <a:t> (</a:t>
            </a:r>
            <a:r>
              <a:rPr lang="en-US" dirty="0" err="1"/>
              <a:t>nós</a:t>
            </a:r>
            <a:r>
              <a:rPr lang="en-US" dirty="0"/>
              <a:t>)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do </a:t>
            </a:r>
            <a:r>
              <a:rPr lang="en-US" dirty="0" err="1"/>
              <a:t>comprimento</a:t>
            </a:r>
            <a:r>
              <a:rPr lang="en-US" dirty="0"/>
              <a:t> da </a:t>
            </a:r>
            <a:r>
              <a:rPr lang="en-US" dirty="0" err="1"/>
              <a:t>embarcação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metros: </a:t>
            </a:r>
            <a:r>
              <a:rPr lang="en-US" dirty="0" err="1"/>
              <a:t>Qual</a:t>
            </a:r>
            <a:r>
              <a:rPr lang="en-US" dirty="0"/>
              <a:t> a </a:t>
            </a:r>
            <a:r>
              <a:rPr lang="en-US" dirty="0" err="1"/>
              <a:t>velocidade</a:t>
            </a:r>
            <a:r>
              <a:rPr lang="en-US" dirty="0"/>
              <a:t> da </a:t>
            </a:r>
            <a:r>
              <a:rPr lang="en-US" dirty="0" err="1"/>
              <a:t>onda</a:t>
            </a:r>
            <a:r>
              <a:rPr lang="en-US" dirty="0"/>
              <a:t> que tem 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comprimento</a:t>
            </a:r>
            <a:r>
              <a:rPr lang="en-US" dirty="0"/>
              <a:t> do </a:t>
            </a:r>
            <a:r>
              <a:rPr lang="en-US" dirty="0" err="1"/>
              <a:t>navio</a:t>
            </a:r>
            <a:r>
              <a:rPr lang="en-US" dirty="0"/>
              <a:t>? </a:t>
            </a:r>
            <a:br>
              <a:rPr lang="en-US" dirty="0"/>
            </a:b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89091" y="5467199"/>
                <a:ext cx="1807019" cy="107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72000" tIns="36000" rIns="72000" bIns="36000"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BR" sz="2400" dirty="0" err="1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1" y="5467199"/>
                <a:ext cx="1807019" cy="10712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96698" y="534688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72000" tIns="36000" rIns="72000" bIns="36000"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𝑔</m:t>
                        </m:r>
                        <m:r>
                          <a:rPr lang="pt-BR" sz="2800" b="0" i="1" smtClean="0">
                            <a:latin typeface="Cambria Math"/>
                          </a:rPr>
                          <m:t>.</m:t>
                        </m:r>
                        <m:r>
                          <a:rPr lang="pt-BR" sz="28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2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BR" sz="2800" dirty="0"/>
                  <a:t>;</a:t>
                </a:r>
                <a:endParaRPr lang="pt-BR" sz="2800" dirty="0" err="1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98" y="5346888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l="-19333" r="-4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29908" y="5333630"/>
                <a:ext cx="2736304" cy="1134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72000" tIns="36000" rIns="72000" bIns="36000"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800" dirty="0"/>
                  <a:t> = 0,39</a:t>
                </a:r>
              </a:p>
              <a:p>
                <a:pPr algn="ctr">
                  <a:spcAft>
                    <a:spcPts val="600"/>
                  </a:spcAft>
                </a:pPr>
                <a:endParaRPr lang="pt-BR" sz="2800" dirty="0" err="1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08" y="5333630"/>
                <a:ext cx="2736304" cy="1134818"/>
              </a:xfrm>
              <a:prstGeom prst="rect">
                <a:avLst/>
              </a:prstGeom>
              <a:blipFill>
                <a:blip r:embed="rId4"/>
                <a:stretch>
                  <a:fillRect r="-1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843386"/>
              </p:ext>
            </p:extLst>
          </p:nvPr>
        </p:nvGraphicFramePr>
        <p:xfrm>
          <a:off x="1655676" y="1052736"/>
          <a:ext cx="5742384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31"/>
          <p:cNvSpPr txBox="1">
            <a:spLocks noChangeArrowheads="1"/>
          </p:cNvSpPr>
          <p:nvPr/>
        </p:nvSpPr>
        <p:spPr bwMode="auto">
          <a:xfrm>
            <a:off x="251520" y="1556792"/>
            <a:ext cx="1304838" cy="13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 dirty="0"/>
              <a:t>Velocidade em nós</a:t>
            </a:r>
            <a:endParaRPr lang="pt-BR" altLang="pt-BR" sz="1600" dirty="0"/>
          </a:p>
        </p:txBody>
      </p:sp>
      <p:sp>
        <p:nvSpPr>
          <p:cNvPr id="12" name="CaixaDeTexto 1031"/>
          <p:cNvSpPr txBox="1">
            <a:spLocks noChangeArrowheads="1"/>
          </p:cNvSpPr>
          <p:nvPr/>
        </p:nvSpPr>
        <p:spPr bwMode="auto">
          <a:xfrm>
            <a:off x="6369119" y="4166863"/>
            <a:ext cx="2304256" cy="13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b="1" dirty="0"/>
              <a:t>Comprimento em m</a:t>
            </a:r>
            <a:endParaRPr lang="pt-BR" altLang="pt-BR" sz="1600" dirty="0"/>
          </a:p>
        </p:txBody>
      </p:sp>
      <p:sp>
        <p:nvSpPr>
          <p:cNvPr id="3" name="Seta para a esquerda 2"/>
          <p:cNvSpPr/>
          <p:nvPr/>
        </p:nvSpPr>
        <p:spPr>
          <a:xfrm rot="10800000">
            <a:off x="2400143" y="5348064"/>
            <a:ext cx="216024" cy="1121297"/>
          </a:xfrm>
          <a:prstGeom prst="left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891DE99-7914-4129-869B-B41CA9C0186D}"/>
                  </a:ext>
                </a:extLst>
              </p:cNvPr>
              <p:cNvSpPr txBox="1"/>
              <p:nvPr/>
            </p:nvSpPr>
            <p:spPr>
              <a:xfrm>
                <a:off x="4762872" y="546719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400" dirty="0"/>
                  <a:t>;</a:t>
                </a:r>
                <a:endParaRPr lang="pt-BR" sz="2400" dirty="0" err="1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891DE99-7914-4129-869B-B41CA9C01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72" y="5467199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18000" t="-2667" r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819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29464"/>
              </p:ext>
            </p:extLst>
          </p:nvPr>
        </p:nvGraphicFramePr>
        <p:xfrm>
          <a:off x="1115616" y="1412779"/>
          <a:ext cx="4795339" cy="5008191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85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Froude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Cr residual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Cf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friccional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Ca </a:t>
                      </a:r>
                      <a:r>
                        <a:rPr lang="en-US" sz="1400" dirty="0" err="1">
                          <a:effectLst/>
                        </a:rPr>
                        <a:t>aérea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Ct total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0.140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0.000475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0.001426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0.003901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0.145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0.000499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0.001420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0.003919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0.150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0.000533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0.001414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0.002000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0.003947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0.155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0.000572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0.001409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0.002000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0.003981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0.160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0.000642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0.001403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0.002000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0.004046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0.165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0.000691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0.001398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0.004090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0.170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0.000750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0.001393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0.004143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0.175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0.000825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0.001389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0.004214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0.180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0.000932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0.001384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0.004316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0.185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0.001053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0.001380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0.004433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0.190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0.001200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0.001375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0.002000</a:t>
                      </a:r>
                      <a:endParaRPr lang="pt-B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0.004576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668" marR="5366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59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Quando o </a:t>
            </a:r>
            <a:r>
              <a:rPr lang="pt-BR" altLang="pt-BR" dirty="0" err="1"/>
              <a:t>Fn</a:t>
            </a:r>
            <a:r>
              <a:rPr lang="pt-BR" altLang="pt-BR" dirty="0"/>
              <a:t> aumenta de 0,34, é melhor tirar o corpo de dentro d´água</a:t>
            </a:r>
          </a:p>
        </p:txBody>
      </p:sp>
      <p:pic>
        <p:nvPicPr>
          <p:cNvPr id="3686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36591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54100" y="3886200"/>
            <a:ext cx="1900238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/>
          <a:lstStyle/>
          <a:p>
            <a:pPr>
              <a:spcAft>
                <a:spcPts val="600"/>
              </a:spcAft>
              <a:defRPr/>
            </a:pPr>
            <a:r>
              <a:rPr lang="pt-BR" sz="1600" b="1" dirty="0"/>
              <a:t>Características: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/>
              <a:t>V=12nós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/>
              <a:t>L=20 pés (5,7m)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 err="1"/>
              <a:t>F</a:t>
            </a:r>
            <a:r>
              <a:rPr lang="pt-BR" sz="1200" dirty="0" err="1"/>
              <a:t>n</a:t>
            </a:r>
            <a:r>
              <a:rPr lang="pt-BR" sz="1600" dirty="0"/>
              <a:t>=0,83</a:t>
            </a:r>
          </a:p>
        </p:txBody>
      </p:sp>
      <p:pic>
        <p:nvPicPr>
          <p:cNvPr id="36869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561975"/>
            <a:ext cx="494506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511800" y="4038600"/>
            <a:ext cx="1898650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/>
          <a:lstStyle/>
          <a:p>
            <a:pPr>
              <a:spcAft>
                <a:spcPts val="600"/>
              </a:spcAft>
              <a:defRPr/>
            </a:pPr>
            <a:r>
              <a:rPr lang="pt-BR" sz="1600" b="1" dirty="0"/>
              <a:t>Características: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/>
              <a:t>V=60nós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/>
              <a:t>L=118 pés (36m)</a:t>
            </a:r>
          </a:p>
          <a:p>
            <a:pPr>
              <a:spcAft>
                <a:spcPts val="600"/>
              </a:spcAft>
              <a:defRPr/>
            </a:pPr>
            <a:r>
              <a:rPr lang="pt-BR" sz="1600" dirty="0" err="1"/>
              <a:t>F</a:t>
            </a:r>
            <a:r>
              <a:rPr lang="pt-BR" sz="1200" dirty="0" err="1"/>
              <a:t>n</a:t>
            </a:r>
            <a:r>
              <a:rPr lang="pt-BR" sz="1600" dirty="0"/>
              <a:t>=1,64</a:t>
            </a:r>
          </a:p>
        </p:txBody>
      </p:sp>
      <p:sp>
        <p:nvSpPr>
          <p:cNvPr id="10" name="Retângulo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107" y="5638800"/>
            <a:ext cx="8260827" cy="990600"/>
          </a:xfrm>
          <a:prstGeom prst="rect">
            <a:avLst/>
          </a:prstGeom>
          <a:blipFill rotWithShape="1">
            <a:blip r:embed="rId5"/>
            <a:stretch>
              <a:fillRect l="-442" t="-8485" b="-14545"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3114D-DFF7-4D34-8C2C-5B0D68F2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Decolagem do barco de planeio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AA0A69-9E39-4837-A9F7-55FD11F55E8A}"/>
              </a:ext>
            </a:extLst>
          </p:cNvPr>
          <p:cNvSpPr/>
          <p:nvPr/>
        </p:nvSpPr>
        <p:spPr>
          <a:xfrm>
            <a:off x="602361" y="2506483"/>
            <a:ext cx="1584176" cy="43204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086A5C-C8E6-4B04-A8FA-4C1610C5B416}"/>
              </a:ext>
            </a:extLst>
          </p:cNvPr>
          <p:cNvSpPr/>
          <p:nvPr/>
        </p:nvSpPr>
        <p:spPr>
          <a:xfrm rot="21191672">
            <a:off x="2330553" y="2513227"/>
            <a:ext cx="1584176" cy="43204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5513EE-613E-4574-8880-F10E97B21195}"/>
              </a:ext>
            </a:extLst>
          </p:cNvPr>
          <p:cNvSpPr/>
          <p:nvPr/>
        </p:nvSpPr>
        <p:spPr>
          <a:xfrm rot="20570288">
            <a:off x="4107347" y="2374152"/>
            <a:ext cx="1584176" cy="43204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FB15C5D-D8C9-4EC8-B85D-1A939B825AFA}"/>
              </a:ext>
            </a:extLst>
          </p:cNvPr>
          <p:cNvCxnSpPr/>
          <p:nvPr/>
        </p:nvCxnSpPr>
        <p:spPr>
          <a:xfrm flipV="1">
            <a:off x="26297" y="2650499"/>
            <a:ext cx="7632848" cy="720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2A1D611-86B3-4C11-AC17-D636B88AB0FE}"/>
              </a:ext>
            </a:extLst>
          </p:cNvPr>
          <p:cNvCxnSpPr/>
          <p:nvPr/>
        </p:nvCxnSpPr>
        <p:spPr>
          <a:xfrm flipV="1">
            <a:off x="4788024" y="1340768"/>
            <a:ext cx="0" cy="809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E6EFE98-F7FD-43B8-939C-A105D49B683E}"/>
              </a:ext>
            </a:extLst>
          </p:cNvPr>
          <p:cNvCxnSpPr>
            <a:cxnSpLocks/>
          </p:cNvCxnSpPr>
          <p:nvPr/>
        </p:nvCxnSpPr>
        <p:spPr>
          <a:xfrm flipV="1">
            <a:off x="2987824" y="2276872"/>
            <a:ext cx="0" cy="229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3C2553-9873-4A81-902E-24D4BAA12BAF}"/>
              </a:ext>
            </a:extLst>
          </p:cNvPr>
          <p:cNvSpPr/>
          <p:nvPr/>
        </p:nvSpPr>
        <p:spPr>
          <a:xfrm rot="21385411">
            <a:off x="5764452" y="2257400"/>
            <a:ext cx="1584176" cy="43204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23AF526-D03B-434B-A01C-D60270418697}"/>
              </a:ext>
            </a:extLst>
          </p:cNvPr>
          <p:cNvCxnSpPr>
            <a:cxnSpLocks/>
          </p:cNvCxnSpPr>
          <p:nvPr/>
        </p:nvCxnSpPr>
        <p:spPr>
          <a:xfrm flipV="1">
            <a:off x="4627798" y="2043656"/>
            <a:ext cx="0" cy="229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3CE398E-A212-45F5-BBA7-F48B7E5374CA}"/>
              </a:ext>
            </a:extLst>
          </p:cNvPr>
          <p:cNvCxnSpPr>
            <a:cxnSpLocks/>
          </p:cNvCxnSpPr>
          <p:nvPr/>
        </p:nvCxnSpPr>
        <p:spPr>
          <a:xfrm flipV="1">
            <a:off x="4637876" y="2906833"/>
            <a:ext cx="0" cy="229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E3031BD-D071-45B8-BCDA-B5B9D37AF9C5}"/>
              </a:ext>
            </a:extLst>
          </p:cNvPr>
          <p:cNvCxnSpPr>
            <a:cxnSpLocks/>
          </p:cNvCxnSpPr>
          <p:nvPr/>
        </p:nvCxnSpPr>
        <p:spPr>
          <a:xfrm flipV="1">
            <a:off x="5940152" y="2823725"/>
            <a:ext cx="0" cy="229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9C48D198-2836-46B8-B553-18ED9CEDA6FF}"/>
              </a:ext>
            </a:extLst>
          </p:cNvPr>
          <p:cNvSpPr/>
          <p:nvPr/>
        </p:nvSpPr>
        <p:spPr>
          <a:xfrm>
            <a:off x="7607808" y="2340783"/>
            <a:ext cx="1636776" cy="493857"/>
          </a:xfrm>
          <a:custGeom>
            <a:avLst/>
            <a:gdLst>
              <a:gd name="connsiteX0" fmla="*/ 0 w 1636776"/>
              <a:gd name="connsiteY0" fmla="*/ 493857 h 493857"/>
              <a:gd name="connsiteX1" fmla="*/ 466344 w 1636776"/>
              <a:gd name="connsiteY1" fmla="*/ 109809 h 493857"/>
              <a:gd name="connsiteX2" fmla="*/ 832104 w 1636776"/>
              <a:gd name="connsiteY2" fmla="*/ 420705 h 493857"/>
              <a:gd name="connsiteX3" fmla="*/ 1234440 w 1636776"/>
              <a:gd name="connsiteY3" fmla="*/ 393273 h 493857"/>
              <a:gd name="connsiteX4" fmla="*/ 1371600 w 1636776"/>
              <a:gd name="connsiteY4" fmla="*/ 18369 h 493857"/>
              <a:gd name="connsiteX5" fmla="*/ 1636776 w 1636776"/>
              <a:gd name="connsiteY5" fmla="*/ 91521 h 49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6776" h="493857">
                <a:moveTo>
                  <a:pt x="0" y="493857"/>
                </a:moveTo>
                <a:cubicBezTo>
                  <a:pt x="163830" y="307929"/>
                  <a:pt x="327660" y="122001"/>
                  <a:pt x="466344" y="109809"/>
                </a:cubicBezTo>
                <a:cubicBezTo>
                  <a:pt x="605028" y="97617"/>
                  <a:pt x="704088" y="373461"/>
                  <a:pt x="832104" y="420705"/>
                </a:cubicBezTo>
                <a:cubicBezTo>
                  <a:pt x="960120" y="467949"/>
                  <a:pt x="1144524" y="460329"/>
                  <a:pt x="1234440" y="393273"/>
                </a:cubicBezTo>
                <a:cubicBezTo>
                  <a:pt x="1324356" y="326217"/>
                  <a:pt x="1304544" y="68661"/>
                  <a:pt x="1371600" y="18369"/>
                </a:cubicBezTo>
                <a:cubicBezTo>
                  <a:pt x="1438656" y="-31923"/>
                  <a:pt x="1592580" y="30561"/>
                  <a:pt x="1636776" y="91521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293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0E963-E9A9-4381-B1F8-F83F3758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" y="35331"/>
            <a:ext cx="8777288" cy="637364"/>
          </a:xfrm>
        </p:spPr>
        <p:txBody>
          <a:bodyPr/>
          <a:lstStyle/>
          <a:p>
            <a:r>
              <a:rPr lang="pt-BR" dirty="0"/>
              <a:t>Uma forma de esconder o casco da superfície e diminuir a geração de ondas é com o uso de </a:t>
            </a:r>
            <a:r>
              <a:rPr lang="pt-BR" dirty="0" err="1"/>
              <a:t>hidrofólios</a:t>
            </a:r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CC0B35A-A67F-4E44-9853-CD690968504C}"/>
              </a:ext>
            </a:extLst>
          </p:cNvPr>
          <p:cNvCxnSpPr/>
          <p:nvPr/>
        </p:nvCxnSpPr>
        <p:spPr>
          <a:xfrm>
            <a:off x="843910" y="2564904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D155A557-F779-43D2-9B5F-5939DC837537}"/>
              </a:ext>
            </a:extLst>
          </p:cNvPr>
          <p:cNvSpPr/>
          <p:nvPr/>
        </p:nvSpPr>
        <p:spPr>
          <a:xfrm rot="21086836">
            <a:off x="1410351" y="3449009"/>
            <a:ext cx="720080" cy="14398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F828D61-1ABB-49DC-B81F-032EB17988D0}"/>
              </a:ext>
            </a:extLst>
          </p:cNvPr>
          <p:cNvSpPr/>
          <p:nvPr/>
        </p:nvSpPr>
        <p:spPr>
          <a:xfrm rot="21086836">
            <a:off x="6018863" y="3429001"/>
            <a:ext cx="720080" cy="14398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554002-C326-4F9C-8726-5E65B4EF9613}"/>
              </a:ext>
            </a:extLst>
          </p:cNvPr>
          <p:cNvSpPr/>
          <p:nvPr/>
        </p:nvSpPr>
        <p:spPr>
          <a:xfrm>
            <a:off x="1547664" y="1897614"/>
            <a:ext cx="222727" cy="153138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CD7E637-08EA-41BC-BA98-29D1125BA696}"/>
              </a:ext>
            </a:extLst>
          </p:cNvPr>
          <p:cNvSpPr/>
          <p:nvPr/>
        </p:nvSpPr>
        <p:spPr>
          <a:xfrm>
            <a:off x="6267539" y="1946132"/>
            <a:ext cx="222727" cy="153138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7961D1-545B-463D-B541-0769F96A3238}"/>
              </a:ext>
            </a:extLst>
          </p:cNvPr>
          <p:cNvSpPr/>
          <p:nvPr/>
        </p:nvSpPr>
        <p:spPr>
          <a:xfrm>
            <a:off x="899592" y="1359765"/>
            <a:ext cx="6408712" cy="586367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3C739F-A79D-4F80-98D9-3C737ADB54B9}"/>
              </a:ext>
            </a:extLst>
          </p:cNvPr>
          <p:cNvSpPr/>
          <p:nvPr/>
        </p:nvSpPr>
        <p:spPr>
          <a:xfrm>
            <a:off x="2915816" y="4221088"/>
            <a:ext cx="2016224" cy="43201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49E7EC-5DFA-4F27-902A-C6C51DC9C906}"/>
              </a:ext>
            </a:extLst>
          </p:cNvPr>
          <p:cNvSpPr/>
          <p:nvPr/>
        </p:nvSpPr>
        <p:spPr>
          <a:xfrm>
            <a:off x="3059832" y="4402546"/>
            <a:ext cx="45719" cy="153138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FC23FB1-8D21-4744-B91C-4635538BA9E2}"/>
              </a:ext>
            </a:extLst>
          </p:cNvPr>
          <p:cNvSpPr/>
          <p:nvPr/>
        </p:nvSpPr>
        <p:spPr>
          <a:xfrm>
            <a:off x="4788024" y="4466680"/>
            <a:ext cx="45719" cy="153138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137772A-792A-4FE1-BAE1-8F9AB3EB506E}"/>
              </a:ext>
            </a:extLst>
          </p:cNvPr>
          <p:cNvSpPr/>
          <p:nvPr/>
        </p:nvSpPr>
        <p:spPr>
          <a:xfrm>
            <a:off x="2935831" y="5897007"/>
            <a:ext cx="2016224" cy="121884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0BDF1DD-6F84-4F79-A150-D7B69F558565}"/>
              </a:ext>
            </a:extLst>
          </p:cNvPr>
          <p:cNvCxnSpPr/>
          <p:nvPr/>
        </p:nvCxnSpPr>
        <p:spPr>
          <a:xfrm>
            <a:off x="1547664" y="5232373"/>
            <a:ext cx="536124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30F45E1-0440-44D5-AD57-3B3BA8286448}"/>
              </a:ext>
            </a:extLst>
          </p:cNvPr>
          <p:cNvCxnSpPr>
            <a:cxnSpLocks/>
          </p:cNvCxnSpPr>
          <p:nvPr/>
        </p:nvCxnSpPr>
        <p:spPr>
          <a:xfrm flipV="1">
            <a:off x="3923928" y="1402472"/>
            <a:ext cx="0" cy="126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12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‘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485900"/>
            <a:ext cx="5695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77EE25E-D681-4273-B35D-C2053ACAC222}"/>
              </a:ext>
            </a:extLst>
          </p:cNvPr>
          <p:cNvSpPr/>
          <p:nvPr/>
        </p:nvSpPr>
        <p:spPr>
          <a:xfrm>
            <a:off x="611560" y="3249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dirty="0"/>
              <a:t>Quando o </a:t>
            </a:r>
            <a:r>
              <a:rPr lang="pt-BR" altLang="pt-BR" dirty="0" err="1"/>
              <a:t>Fn</a:t>
            </a:r>
            <a:r>
              <a:rPr lang="pt-BR" altLang="pt-BR" dirty="0"/>
              <a:t> aumenta de 0,34, é melhor tirar o corpo de dentro d´água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926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FCAE5-5ED1-4F04-9DC8-6B81184F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4B2A37-0C6F-41EB-B79C-893C5481B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2699066"/>
            <a:ext cx="7913343" cy="729934"/>
          </a:xfrm>
        </p:spPr>
        <p:txBody>
          <a:bodyPr/>
          <a:lstStyle/>
          <a:p>
            <a:r>
              <a:rPr lang="pt-BR" dirty="0"/>
              <a:t>Juntando as coisas</a:t>
            </a:r>
          </a:p>
        </p:txBody>
      </p:sp>
    </p:spTree>
    <p:extLst>
      <p:ext uri="{BB962C8B-B14F-4D97-AF65-F5344CB8AC3E}">
        <p14:creationId xmlns:p14="http://schemas.microsoft.com/office/powerpoint/2010/main" val="32508640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84150" y="33338"/>
            <a:ext cx="8777288" cy="1252537"/>
          </a:xfrm>
        </p:spPr>
        <p:txBody>
          <a:bodyPr/>
          <a:lstStyle/>
          <a:p>
            <a:pPr eaLnBrk="1" hangingPunct="1"/>
            <a:r>
              <a:rPr lang="pt-BR" altLang="pt-BR"/>
              <a:t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3414713" y="1531938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3429000" y="2460625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Efeitos de forma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4362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dirty="0">
                <a:latin typeface="Arial" charset="0"/>
                <a:cs typeface="Arial" charset="0"/>
              </a:rPr>
              <a:t>Resistência </a:t>
            </a:r>
            <a:r>
              <a:rPr lang="pt-BR" sz="1600" dirty="0" err="1">
                <a:latin typeface="Arial" charset="0"/>
                <a:cs typeface="Arial" charset="0"/>
              </a:rPr>
              <a:t>Friccional</a:t>
            </a:r>
            <a:r>
              <a:rPr lang="pt-BR" sz="1600" dirty="0">
                <a:latin typeface="Arial" charset="0"/>
                <a:cs typeface="Arial" charset="0"/>
              </a:rPr>
              <a:t> RF0 (placa plana)</a:t>
            </a:r>
          </a:p>
        </p:txBody>
      </p:sp>
      <p:sp>
        <p:nvSpPr>
          <p:cNvPr id="20" name="Retângulo 19"/>
          <p:cNvSpPr/>
          <p:nvPr/>
        </p:nvSpPr>
        <p:spPr bwMode="auto">
          <a:xfrm>
            <a:off x="71437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Residual R</a:t>
            </a:r>
            <a:r>
              <a:rPr lang="pt-BR" sz="1600" b="1" baseline="-25000" dirty="0">
                <a:latin typeface="Arial" charset="0"/>
                <a:cs typeface="Arial" charset="0"/>
              </a:rPr>
              <a:t>R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457200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à Pressão R</a:t>
            </a:r>
            <a:r>
              <a:rPr lang="pt-BR" sz="1600" b="1" baseline="-25000" dirty="0">
                <a:latin typeface="Arial" charset="0"/>
                <a:cs typeface="Arial" charset="0"/>
              </a:rPr>
              <a:t>P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6386513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dirty="0">
                <a:latin typeface="Arial" charset="0"/>
                <a:cs typeface="Arial" charset="0"/>
              </a:rPr>
              <a:t>Resistência </a:t>
            </a:r>
            <a:r>
              <a:rPr lang="pt-BR" sz="1600" dirty="0" err="1">
                <a:latin typeface="Arial" charset="0"/>
                <a:cs typeface="Arial" charset="0"/>
              </a:rPr>
              <a:t>Friccional</a:t>
            </a:r>
            <a:r>
              <a:rPr lang="pt-BR" sz="1600" dirty="0">
                <a:latin typeface="Arial" charset="0"/>
                <a:cs typeface="Arial" charset="0"/>
              </a:rPr>
              <a:t> RF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214313" y="4318000"/>
            <a:ext cx="2303462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de Ondas R</a:t>
            </a:r>
            <a:r>
              <a:rPr lang="pt-BR" sz="1600" b="1" baseline="-25000" dirty="0">
                <a:latin typeface="Arial" charset="0"/>
                <a:cs typeface="Arial" charset="0"/>
              </a:rPr>
              <a:t>W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6626225" y="4318000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Viscosa R</a:t>
            </a:r>
            <a:r>
              <a:rPr lang="pt-BR" sz="1600" b="1" baseline="-25000" dirty="0">
                <a:latin typeface="Arial" charset="0"/>
                <a:cs typeface="Arial" charset="0"/>
              </a:rPr>
              <a:t>V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411538" y="6072188"/>
            <a:ext cx="2303462" cy="53975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Total      RT</a:t>
            </a:r>
          </a:p>
        </p:txBody>
      </p:sp>
      <p:cxnSp>
        <p:nvCxnSpPr>
          <p:cNvPr id="30" name="Forma 29"/>
          <p:cNvCxnSpPr>
            <a:stCxn id="17" idx="1"/>
            <a:endCxn id="20" idx="0"/>
          </p:cNvCxnSpPr>
          <p:nvPr/>
        </p:nvCxnSpPr>
        <p:spPr bwMode="auto">
          <a:xfrm rot="10800000" flipV="1">
            <a:off x="1866900" y="1801813"/>
            <a:ext cx="1547813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stCxn id="17" idx="3"/>
            <a:endCxn id="19" idx="0"/>
          </p:cNvCxnSpPr>
          <p:nvPr/>
        </p:nvCxnSpPr>
        <p:spPr bwMode="auto">
          <a:xfrm>
            <a:off x="5718175" y="1801813"/>
            <a:ext cx="1577975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stCxn id="20" idx="2"/>
            <a:endCxn id="18" idx="1"/>
          </p:cNvCxnSpPr>
          <p:nvPr/>
        </p:nvCxnSpPr>
        <p:spPr bwMode="auto">
          <a:xfrm rot="16200000" flipH="1">
            <a:off x="2532856" y="1834357"/>
            <a:ext cx="230187" cy="156210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stCxn id="19" idx="2"/>
            <a:endCxn id="18" idx="3"/>
          </p:cNvCxnSpPr>
          <p:nvPr/>
        </p:nvCxnSpPr>
        <p:spPr bwMode="auto">
          <a:xfrm rot="5400000">
            <a:off x="6399213" y="1833563"/>
            <a:ext cx="230187" cy="156368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21" idx="0"/>
          </p:cNvCxnSpPr>
          <p:nvPr/>
        </p:nvCxnSpPr>
        <p:spPr bwMode="auto">
          <a:xfrm rot="5400000">
            <a:off x="1573213" y="2765425"/>
            <a:ext cx="334962" cy="2619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 bwMode="auto">
          <a:xfrm rot="16200000" flipH="1">
            <a:off x="7239002" y="2763838"/>
            <a:ext cx="349250" cy="2508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21" idx="2"/>
            <a:endCxn id="24" idx="0"/>
          </p:cNvCxnSpPr>
          <p:nvPr/>
        </p:nvCxnSpPr>
        <p:spPr bwMode="auto">
          <a:xfrm rot="5400000">
            <a:off x="1131094" y="3839369"/>
            <a:ext cx="714375" cy="242887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stCxn id="22" idx="2"/>
            <a:endCxn id="25" idx="0"/>
          </p:cNvCxnSpPr>
          <p:nvPr/>
        </p:nvCxnSpPr>
        <p:spPr bwMode="auto">
          <a:xfrm rot="16200000" flipH="1">
            <a:off x="7300913" y="3841750"/>
            <a:ext cx="714375" cy="238125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Forma 93"/>
          <p:cNvCxnSpPr>
            <a:stCxn id="25" idx="2"/>
            <a:endCxn id="26" idx="3"/>
          </p:cNvCxnSpPr>
          <p:nvPr/>
        </p:nvCxnSpPr>
        <p:spPr bwMode="auto">
          <a:xfrm rot="5400000">
            <a:off x="6003925" y="4568825"/>
            <a:ext cx="1484313" cy="206216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 bwMode="auto">
          <a:xfrm>
            <a:off x="3410743" y="4333876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</a:pPr>
            <a:r>
              <a:rPr lang="pt-BR" sz="1600" b="1" dirty="0">
                <a:latin typeface="Arial" charset="0"/>
                <a:cs typeface="Arial" charset="0"/>
              </a:rPr>
              <a:t>Resistência de Forma</a:t>
            </a:r>
          </a:p>
        </p:txBody>
      </p:sp>
      <p:cxnSp>
        <p:nvCxnSpPr>
          <p:cNvPr id="10" name="Conector reto 9"/>
          <p:cNvCxnSpPr>
            <a:stCxn id="24" idx="2"/>
            <a:endCxn id="26" idx="1"/>
          </p:cNvCxnSpPr>
          <p:nvPr/>
        </p:nvCxnSpPr>
        <p:spPr>
          <a:xfrm>
            <a:off x="1366044" y="4857750"/>
            <a:ext cx="2045494" cy="14843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41" idx="2"/>
            <a:endCxn id="26" idx="0"/>
          </p:cNvCxnSpPr>
          <p:nvPr/>
        </p:nvCxnSpPr>
        <p:spPr>
          <a:xfrm>
            <a:off x="4562475" y="4873626"/>
            <a:ext cx="794" cy="11985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21" idx="2"/>
            <a:endCxn id="41" idx="0"/>
          </p:cNvCxnSpPr>
          <p:nvPr/>
        </p:nvCxnSpPr>
        <p:spPr>
          <a:xfrm rot="16200000" flipH="1">
            <a:off x="2720975" y="2492375"/>
            <a:ext cx="730251" cy="2952750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9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184150" y="187325"/>
            <a:ext cx="8777288" cy="944563"/>
          </a:xfrm>
        </p:spPr>
        <p:txBody>
          <a:bodyPr/>
          <a:lstStyle/>
          <a:p>
            <a:pPr eaLnBrk="1" hangingPunct="1"/>
            <a:r>
              <a:rPr lang="pt-BR" altLang="pt-BR" u="sng"/>
              <a:t>Resistência Total</a:t>
            </a:r>
            <a:r>
              <a:rPr lang="pt-BR" altLang="pt-BR"/>
              <a:t>: para embarcações usuais, as componentes de resistência friccional, viscosa e devida à geração de ondas respondem pela maior parte da resistência hidrodinâmica</a:t>
            </a:r>
            <a:endParaRPr lang="pt-BR" altLang="pt-BR" u="sng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6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7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8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929" name="CaixaDeTexto 21"/>
          <p:cNvSpPr txBox="1">
            <a:spLocks noChangeArrowheads="1"/>
          </p:cNvSpPr>
          <p:nvPr/>
        </p:nvSpPr>
        <p:spPr bwMode="auto">
          <a:xfrm>
            <a:off x="179512" y="1571625"/>
            <a:ext cx="2270596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/>
              <a:t>Resistência aerodinâmica: resistência imposta pelo ar à porção emersa da embarcação, chegando a 10% da resistência total;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/>
              <a:t>Existem ainda resistências hidrodinâmicas devidas à correnteza e às ondas do mar.</a:t>
            </a:r>
          </a:p>
        </p:txBody>
      </p:sp>
      <p:pic>
        <p:nvPicPr>
          <p:cNvPr id="38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95" y="1250856"/>
            <a:ext cx="6089277" cy="55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96295A5F-7F4B-4CD7-BCED-0537BA432016}"/>
              </a:ext>
            </a:extLst>
          </p:cNvPr>
          <p:cNvSpPr/>
          <p:nvPr/>
        </p:nvSpPr>
        <p:spPr>
          <a:xfrm>
            <a:off x="3203848" y="1571625"/>
            <a:ext cx="2448272" cy="1281311"/>
          </a:xfrm>
          <a:prstGeom prst="right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pt-BR" sz="1600" dirty="0">
                <a:solidFill>
                  <a:schemeClr val="tx1"/>
                </a:solidFill>
              </a:rPr>
              <a:t>Certeza de que cai na prova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56E9-AAC6-419E-9B19-7C5A320E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07B9C0-2C48-4832-BAAD-FA28ACAF06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2996952"/>
            <a:ext cx="7583206" cy="864096"/>
          </a:xfrm>
        </p:spPr>
        <p:txBody>
          <a:bodyPr/>
          <a:lstStyle/>
          <a:p>
            <a:r>
              <a:rPr lang="pt-BR" dirty="0"/>
              <a:t>Como fazer então:</a:t>
            </a:r>
          </a:p>
        </p:txBody>
      </p:sp>
    </p:spTree>
    <p:extLst>
      <p:ext uri="{BB962C8B-B14F-4D97-AF65-F5344CB8AC3E}">
        <p14:creationId xmlns:p14="http://schemas.microsoft.com/office/powerpoint/2010/main" val="175129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/>
          <p:nvPr/>
        </p:nvSpPr>
        <p:spPr>
          <a:xfrm>
            <a:off x="4629150" y="4840288"/>
            <a:ext cx="1368425" cy="576262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16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390900" y="4840288"/>
            <a:ext cx="1368425" cy="576262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16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460" name="CaixaDeTexto 33"/>
          <p:cNvSpPr txBox="1">
            <a:spLocks noChangeArrowheads="1"/>
          </p:cNvSpPr>
          <p:nvPr/>
        </p:nvSpPr>
        <p:spPr bwMode="auto">
          <a:xfrm>
            <a:off x="3513138" y="4857750"/>
            <a:ext cx="1214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Número de Reynolds</a:t>
            </a:r>
          </a:p>
        </p:txBody>
      </p:sp>
      <p:sp>
        <p:nvSpPr>
          <p:cNvPr id="19461" name="Título 1"/>
          <p:cNvSpPr>
            <a:spLocks noGrp="1"/>
          </p:cNvSpPr>
          <p:nvPr>
            <p:ph type="title"/>
          </p:nvPr>
        </p:nvSpPr>
        <p:spPr>
          <a:xfrm>
            <a:off x="184150" y="187325"/>
            <a:ext cx="8777288" cy="944563"/>
          </a:xfrm>
        </p:spPr>
        <p:txBody>
          <a:bodyPr/>
          <a:lstStyle/>
          <a:p>
            <a:pPr eaLnBrk="1" hangingPunct="1"/>
            <a:r>
              <a:rPr lang="pt-BR" altLang="pt-BR"/>
              <a:t>A análise dimensional mostra a dependência da Resistência ao Avanço com relação a três parâmetros adimensionais: o número de Reynolds, o número de Froude e o número de Weber</a:t>
            </a: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314450"/>
            <a:ext cx="4962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94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06625"/>
            <a:ext cx="5114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47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9473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71938"/>
            <a:ext cx="534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CaixaDeTexto 35"/>
          <p:cNvSpPr txBox="1">
            <a:spLocks noChangeArrowheads="1"/>
          </p:cNvSpPr>
          <p:nvPr/>
        </p:nvSpPr>
        <p:spPr bwMode="auto">
          <a:xfrm>
            <a:off x="4757738" y="4857750"/>
            <a:ext cx="1214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Número de Froude</a:t>
            </a:r>
          </a:p>
        </p:txBody>
      </p:sp>
      <p:sp>
        <p:nvSpPr>
          <p:cNvPr id="19475" name="CaixaDeTexto 37"/>
          <p:cNvSpPr txBox="1">
            <a:spLocks noChangeArrowheads="1"/>
          </p:cNvSpPr>
          <p:nvPr/>
        </p:nvSpPr>
        <p:spPr bwMode="auto">
          <a:xfrm>
            <a:off x="5913438" y="4857750"/>
            <a:ext cx="1214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 b="1">
                <a:solidFill>
                  <a:srgbClr val="00B050"/>
                </a:solidFill>
              </a:rPr>
              <a:t>Número de Weber</a:t>
            </a: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 rot="10800000">
            <a:off x="1654175" y="3390900"/>
            <a:ext cx="5832475" cy="252413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1600" b="1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477" name="CaixaDeTexto 39"/>
          <p:cNvSpPr txBox="1">
            <a:spLocks noChangeArrowheads="1"/>
          </p:cNvSpPr>
          <p:nvPr/>
        </p:nvSpPr>
        <p:spPr bwMode="auto">
          <a:xfrm>
            <a:off x="285750" y="2425700"/>
            <a:ext cx="1500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/>
              <a:t>Ou ainda:</a:t>
            </a:r>
          </a:p>
        </p:txBody>
      </p:sp>
      <p:sp>
        <p:nvSpPr>
          <p:cNvPr id="19478" name="CaixaDeTexto 40"/>
          <p:cNvSpPr txBox="1">
            <a:spLocks noChangeArrowheads="1"/>
          </p:cNvSpPr>
          <p:nvPr/>
        </p:nvSpPr>
        <p:spPr bwMode="auto">
          <a:xfrm>
            <a:off x="285750" y="1500188"/>
            <a:ext cx="1500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/>
              <a:t>Assim:</a:t>
            </a:r>
          </a:p>
        </p:txBody>
      </p:sp>
      <p:sp>
        <p:nvSpPr>
          <p:cNvPr id="19479" name="CaixaDeTexto 41"/>
          <p:cNvSpPr txBox="1">
            <a:spLocks noChangeArrowheads="1"/>
          </p:cNvSpPr>
          <p:nvPr/>
        </p:nvSpPr>
        <p:spPr bwMode="auto">
          <a:xfrm>
            <a:off x="285750" y="4310063"/>
            <a:ext cx="1500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/>
              <a:t>Portanto:</a:t>
            </a:r>
          </a:p>
        </p:txBody>
      </p:sp>
      <p:sp>
        <p:nvSpPr>
          <p:cNvPr id="19480" name="CaixaDeTexto 42"/>
          <p:cNvSpPr txBox="1">
            <a:spLocks noChangeArrowheads="1"/>
          </p:cNvSpPr>
          <p:nvPr/>
        </p:nvSpPr>
        <p:spPr bwMode="auto">
          <a:xfrm>
            <a:off x="836613" y="5532438"/>
            <a:ext cx="2663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400" b="1" dirty="0"/>
              <a:t>Atrito do fluido sobre o casco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1400" dirty="0"/>
              <a:t>Relação entre forças inerciais e viscosas</a:t>
            </a:r>
          </a:p>
        </p:txBody>
      </p:sp>
      <p:sp>
        <p:nvSpPr>
          <p:cNvPr id="19481" name="CaixaDeTexto 43"/>
          <p:cNvSpPr txBox="1">
            <a:spLocks noChangeArrowheads="1"/>
          </p:cNvSpPr>
          <p:nvPr/>
        </p:nvSpPr>
        <p:spPr bwMode="auto">
          <a:xfrm>
            <a:off x="3694113" y="6000750"/>
            <a:ext cx="2663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400" b="1"/>
              <a:t>Geração de ondas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1400"/>
              <a:t>Relação entre as forças inerciais e as gravitacionais</a:t>
            </a:r>
          </a:p>
        </p:txBody>
      </p:sp>
      <p:sp>
        <p:nvSpPr>
          <p:cNvPr id="19482" name="CaixaDeTexto 44"/>
          <p:cNvSpPr txBox="1">
            <a:spLocks noChangeArrowheads="1"/>
          </p:cNvSpPr>
          <p:nvPr/>
        </p:nvSpPr>
        <p:spPr bwMode="auto">
          <a:xfrm>
            <a:off x="6480175" y="5532438"/>
            <a:ext cx="2663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400" b="1" dirty="0"/>
              <a:t>Fenômeno de cavitação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1400" dirty="0"/>
              <a:t>Relação entre as forças inerciais e a tensão superficial</a:t>
            </a:r>
          </a:p>
        </p:txBody>
      </p:sp>
      <p:cxnSp>
        <p:nvCxnSpPr>
          <p:cNvPr id="47" name="Conector de seta reta 46"/>
          <p:cNvCxnSpPr>
            <a:stCxn id="19460" idx="1"/>
            <a:endCxn id="19480" idx="0"/>
          </p:cNvCxnSpPr>
          <p:nvPr/>
        </p:nvCxnSpPr>
        <p:spPr>
          <a:xfrm rot="10800000" flipV="1">
            <a:off x="2168525" y="5127625"/>
            <a:ext cx="1344613" cy="4048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19474" idx="2"/>
            <a:endCxn id="19481" idx="0"/>
          </p:cNvCxnSpPr>
          <p:nvPr/>
        </p:nvCxnSpPr>
        <p:spPr>
          <a:xfrm rot="5400000">
            <a:off x="4894263" y="5529262"/>
            <a:ext cx="603250" cy="3397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stCxn id="19475" idx="3"/>
            <a:endCxn id="19482" idx="0"/>
          </p:cNvCxnSpPr>
          <p:nvPr/>
        </p:nvCxnSpPr>
        <p:spPr>
          <a:xfrm>
            <a:off x="7127875" y="5127625"/>
            <a:ext cx="684213" cy="4048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6" name="CaixaDeTexto 51"/>
          <p:cNvSpPr txBox="1">
            <a:spLocks noChangeArrowheads="1"/>
          </p:cNvSpPr>
          <p:nvPr/>
        </p:nvSpPr>
        <p:spPr bwMode="auto">
          <a:xfrm>
            <a:off x="1771650" y="2889250"/>
            <a:ext cx="1500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200" b="1">
                <a:solidFill>
                  <a:srgbClr val="00B050"/>
                </a:solidFill>
              </a:rPr>
              <a:t>Resistência Adimensional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184150" y="188913"/>
            <a:ext cx="8777288" cy="636587"/>
          </a:xfrm>
        </p:spPr>
        <p:txBody>
          <a:bodyPr/>
          <a:lstStyle/>
          <a:p>
            <a:pPr eaLnBrk="1" hangingPunct="1"/>
            <a:r>
              <a:rPr lang="pt-BR" altLang="pt-BR" u="sng"/>
              <a:t>Métodos para Estimativa da Resistência ao Avanço</a:t>
            </a:r>
            <a:r>
              <a:rPr lang="pt-BR" altLang="pt-BR"/>
              <a:t>: a importância dos ensaios em tanque de provas</a:t>
            </a:r>
            <a:endParaRPr lang="pt-BR" altLang="pt-BR" u="sng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50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51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52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53" name="CaixaDeTexto 18"/>
          <p:cNvSpPr txBox="1">
            <a:spLocks noChangeArrowheads="1"/>
          </p:cNvSpPr>
          <p:nvPr/>
        </p:nvSpPr>
        <p:spPr bwMode="auto">
          <a:xfrm>
            <a:off x="357188" y="1162050"/>
            <a:ext cx="835818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/>
              <a:t>Resultados numéricos ainda não são confiáveis (CFD, tanques numéricos etc.);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/>
              <a:t>Estimativas grosseiras (por exemplo através de séries sistemáticas) nas fases iniciais do projeto (primeiras voltas na espiral de projeto);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/>
              <a:t>Ensaios de modelos em tanques de provas (similaridade de </a:t>
            </a:r>
            <a:r>
              <a:rPr lang="pt-BR" altLang="pt-BR" sz="2000" dirty="0" err="1"/>
              <a:t>Froude</a:t>
            </a:r>
            <a:r>
              <a:rPr lang="pt-BR" altLang="pt-BR" sz="2000" dirty="0"/>
              <a:t>);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/>
              <a:t>Tanques de reboque, diferentes velocidades: </a:t>
            </a:r>
            <a:r>
              <a:rPr lang="pt-BR" altLang="pt-BR" sz="2000" dirty="0" err="1"/>
              <a:t>Froude</a:t>
            </a:r>
            <a:r>
              <a:rPr lang="pt-BR" altLang="pt-BR" sz="2000" dirty="0"/>
              <a:t> – duas parcelas: </a:t>
            </a:r>
            <a:r>
              <a:rPr lang="pt-BR" altLang="pt-BR" sz="2000" dirty="0" err="1"/>
              <a:t>friccional</a:t>
            </a:r>
            <a:r>
              <a:rPr lang="pt-BR" altLang="pt-BR" sz="2000" dirty="0"/>
              <a:t> e de ondas; 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/>
              <a:t>Nesse caso, supõe-se </a:t>
            </a:r>
            <a:r>
              <a:rPr lang="pt-BR" altLang="pt-BR" sz="2000" dirty="0" err="1"/>
              <a:t>F</a:t>
            </a:r>
            <a:r>
              <a:rPr lang="pt-BR" altLang="pt-BR" sz="2000" baseline="-25000" dirty="0" err="1"/>
              <a:t>nm</a:t>
            </a:r>
            <a:r>
              <a:rPr lang="pt-BR" altLang="pt-BR" sz="2000" dirty="0"/>
              <a:t> = </a:t>
            </a:r>
            <a:r>
              <a:rPr lang="pt-BR" altLang="pt-BR" sz="2000" dirty="0" err="1"/>
              <a:t>F</a:t>
            </a:r>
            <a:r>
              <a:rPr lang="pt-BR" altLang="pt-BR" sz="2000" baseline="-25000" dirty="0" err="1"/>
              <a:t>nr</a:t>
            </a:r>
            <a:r>
              <a:rPr lang="pt-BR" altLang="pt-BR" sz="2000" dirty="0"/>
              <a:t> (Por que não </a:t>
            </a:r>
            <a:r>
              <a:rPr lang="pt-BR" altLang="pt-BR" sz="2000" dirty="0" err="1"/>
              <a:t>R</a:t>
            </a:r>
            <a:r>
              <a:rPr lang="pt-BR" altLang="pt-BR" sz="2000" baseline="-25000" dirty="0" err="1"/>
              <a:t>n</a:t>
            </a:r>
            <a:r>
              <a:rPr lang="pt-BR" altLang="pt-BR" sz="2000" dirty="0"/>
              <a:t>?), assim: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 err="1"/>
              <a:t>C</a:t>
            </a:r>
            <a:r>
              <a:rPr lang="pt-BR" altLang="pt-BR" sz="2000" baseline="-25000" dirty="0" err="1"/>
              <a:t>W</a:t>
            </a:r>
            <a:r>
              <a:rPr lang="pt-BR" altLang="pt-BR" sz="2000" dirty="0" err="1"/>
              <a:t>m</a:t>
            </a:r>
            <a:r>
              <a:rPr lang="pt-BR" altLang="pt-BR" sz="2000" dirty="0"/>
              <a:t> = </a:t>
            </a:r>
            <a:r>
              <a:rPr lang="pt-BR" altLang="pt-BR" sz="2000" dirty="0" err="1"/>
              <a:t>C</a:t>
            </a:r>
            <a:r>
              <a:rPr lang="pt-BR" altLang="pt-BR" sz="2000" baseline="-25000" dirty="0" err="1"/>
              <a:t>W</a:t>
            </a:r>
            <a:r>
              <a:rPr lang="pt-BR" altLang="pt-BR" sz="2000" dirty="0" err="1"/>
              <a:t>r</a:t>
            </a:r>
            <a:r>
              <a:rPr lang="pt-BR" altLang="pt-BR" sz="2000" dirty="0"/>
              <a:t> 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/>
              <a:t>Coeficiente </a:t>
            </a:r>
            <a:r>
              <a:rPr lang="pt-BR" altLang="pt-BR" sz="2000" dirty="0" err="1"/>
              <a:t>friccional</a:t>
            </a:r>
            <a:r>
              <a:rPr lang="pt-BR" altLang="pt-BR" sz="2000" dirty="0"/>
              <a:t> obtido pela hipótese de placa plana equivalente;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/>
              <a:t>As duas parcelas somadas representariam a resistência total do navio.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pt-BR" altLang="pt-BR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200B2-426B-4A1C-8EC6-68296DBC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16632"/>
            <a:ext cx="8777288" cy="1991581"/>
          </a:xfrm>
        </p:spPr>
        <p:txBody>
          <a:bodyPr/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 teste de um modelo na escala 1:25 obteve força de resistência de 50N. Pede-se determinar a força propulsiva necessária ao protótipo (navio em escala real), considerando que é um navio graneleiro de H=14m; B=40m; L=280m e viaja a 15nós. Considere o coeficiente de resistência ficcional de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Cf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=0,075/log (Re-2)</a:t>
            </a:r>
            <a:r>
              <a:rPr lang="pt-B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Lembre-se da relação entre resistência viscosa quando comparada com resistência de ondas. Ignore a resistência de forma.</a:t>
            </a:r>
            <a:b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1C6203-6552-4C3B-9EFE-4A082DEAF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057" y="2060848"/>
            <a:ext cx="8541676" cy="4472026"/>
          </a:xfrm>
        </p:spPr>
        <p:txBody>
          <a:bodyPr/>
          <a:lstStyle/>
          <a:p>
            <a:r>
              <a:rPr lang="pt-BR" dirty="0" err="1"/>
              <a:t>S</a:t>
            </a:r>
            <a:r>
              <a:rPr lang="pt-BR" baseline="-25000" dirty="0" err="1"/>
              <a:t>m</a:t>
            </a:r>
            <a:r>
              <a:rPr lang="pt-BR" dirty="0"/>
              <a:t>=(B+2.H).L</a:t>
            </a:r>
          </a:p>
          <a:p>
            <a:r>
              <a:rPr lang="pt-BR" dirty="0" err="1"/>
              <a:t>Rm</a:t>
            </a:r>
            <a:r>
              <a:rPr lang="pt-BR" dirty="0"/>
              <a:t>=1/2.10^3.S.Vm^2.c  Rondas=50-Rondas friccional           </a:t>
            </a:r>
            <a:r>
              <a:rPr lang="pt-BR" dirty="0" err="1"/>
              <a:t>cw</a:t>
            </a:r>
            <a:endParaRPr lang="pt-BR" dirty="0"/>
          </a:p>
          <a:p>
            <a:r>
              <a:rPr lang="pt-BR" dirty="0" err="1"/>
              <a:t>Fn</a:t>
            </a:r>
            <a:r>
              <a:rPr lang="pt-BR" dirty="0"/>
              <a:t>=V/raiz(</a:t>
            </a:r>
            <a:r>
              <a:rPr lang="pt-BR" dirty="0" err="1"/>
              <a:t>g.L</a:t>
            </a:r>
            <a:r>
              <a:rPr lang="pt-BR" dirty="0"/>
              <a:t>)             </a:t>
            </a:r>
            <a:r>
              <a:rPr lang="pt-BR" dirty="0" err="1"/>
              <a:t>Vm</a:t>
            </a:r>
            <a:r>
              <a:rPr lang="pt-BR" dirty="0"/>
              <a:t>=</a:t>
            </a:r>
            <a:r>
              <a:rPr lang="pt-BR" dirty="0" err="1"/>
              <a:t>Vp.raiz</a:t>
            </a:r>
            <a:r>
              <a:rPr lang="pt-BR" dirty="0"/>
              <a:t>(25)</a:t>
            </a:r>
          </a:p>
          <a:p>
            <a:r>
              <a:rPr lang="pt-BR" dirty="0" err="1"/>
              <a:t>C</a:t>
            </a:r>
            <a:r>
              <a:rPr lang="pt-BR" baseline="-25000" dirty="0" err="1"/>
              <a:t>wmodelo</a:t>
            </a:r>
            <a:r>
              <a:rPr lang="pt-BR" dirty="0"/>
              <a:t> = </a:t>
            </a:r>
            <a:r>
              <a:rPr lang="pt-BR" dirty="0" err="1"/>
              <a:t>C</a:t>
            </a:r>
            <a:r>
              <a:rPr lang="pt-BR" baseline="-25000" dirty="0" err="1"/>
              <a:t>wprototipo</a:t>
            </a:r>
            <a:r>
              <a:rPr lang="pt-BR" dirty="0"/>
              <a:t> </a:t>
            </a:r>
          </a:p>
          <a:p>
            <a:r>
              <a:rPr lang="pt-BR" dirty="0" err="1"/>
              <a:t>R</a:t>
            </a:r>
            <a:r>
              <a:rPr lang="pt-BR" baseline="-25000" dirty="0" err="1"/>
              <a:t>wprototipo</a:t>
            </a:r>
            <a:r>
              <a:rPr lang="pt-BR" dirty="0"/>
              <a:t> =  </a:t>
            </a:r>
            <a:r>
              <a:rPr lang="pt-BR" dirty="0" err="1"/>
              <a:t>C</a:t>
            </a:r>
            <a:r>
              <a:rPr lang="pt-BR" baseline="-25000" dirty="0" err="1"/>
              <a:t>wprototipo</a:t>
            </a:r>
            <a:r>
              <a:rPr lang="pt-BR" dirty="0"/>
              <a:t> . 1/2.10^3.S.V</a:t>
            </a:r>
            <a:r>
              <a:rPr lang="pt-BR" baseline="-25000" dirty="0"/>
              <a:t>prototipo</a:t>
            </a:r>
            <a:r>
              <a:rPr lang="pt-BR" dirty="0"/>
              <a:t>^2</a:t>
            </a:r>
          </a:p>
          <a:p>
            <a:r>
              <a:rPr lang="pt-BR" sz="1400" dirty="0" err="1"/>
              <a:t>R</a:t>
            </a:r>
            <a:r>
              <a:rPr lang="pt-BR" sz="1400" baseline="-25000" dirty="0" err="1"/>
              <a:t>fprototipo</a:t>
            </a:r>
            <a:r>
              <a:rPr lang="pt-BR" sz="1400" dirty="0"/>
              <a:t> =  </a:t>
            </a:r>
            <a:r>
              <a:rPr lang="pt-BR" sz="1400" dirty="0" err="1"/>
              <a:t>C</a:t>
            </a:r>
            <a:r>
              <a:rPr lang="pt-BR" sz="1400" baseline="-25000" dirty="0" err="1"/>
              <a:t>fprototipo</a:t>
            </a:r>
            <a:r>
              <a:rPr lang="pt-BR" sz="1400" dirty="0"/>
              <a:t> . 1/2.10^3.S.V</a:t>
            </a:r>
            <a:r>
              <a:rPr lang="pt-BR" sz="1400" baseline="-25000" dirty="0"/>
              <a:t>prototipo</a:t>
            </a:r>
            <a:r>
              <a:rPr lang="pt-BR" sz="1400" dirty="0"/>
              <a:t>^2= </a:t>
            </a:r>
            <a:r>
              <a: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0,075/log (Re-2)</a:t>
            </a:r>
            <a:r>
              <a:rPr lang="pt-BR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pt-BR" sz="1400" dirty="0"/>
              <a:t> 1/2.10^3.S.V</a:t>
            </a:r>
            <a:r>
              <a:rPr lang="pt-BR" sz="1400" baseline="-25000" dirty="0"/>
              <a:t>prototipo</a:t>
            </a:r>
            <a:r>
              <a:rPr lang="pt-BR" sz="1400" dirty="0"/>
              <a:t>^2</a:t>
            </a:r>
          </a:p>
          <a:p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84FBF10-97DC-4259-B751-FDCFB1BB266D}"/>
              </a:ext>
            </a:extLst>
          </p:cNvPr>
          <p:cNvSpPr/>
          <p:nvPr/>
        </p:nvSpPr>
        <p:spPr>
          <a:xfrm>
            <a:off x="2483768" y="2996952"/>
            <a:ext cx="648072" cy="288032"/>
          </a:xfrm>
          <a:prstGeom prst="right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C7AEFF3A-EAFD-4F72-A194-FF1D4D7FF56D}"/>
              </a:ext>
            </a:extLst>
          </p:cNvPr>
          <p:cNvSpPr/>
          <p:nvPr/>
        </p:nvSpPr>
        <p:spPr>
          <a:xfrm>
            <a:off x="6948264" y="2564904"/>
            <a:ext cx="648072" cy="288032"/>
          </a:xfrm>
          <a:prstGeom prst="right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48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184150" y="33338"/>
            <a:ext cx="8777288" cy="1252537"/>
          </a:xfrm>
        </p:spPr>
        <p:txBody>
          <a:bodyPr/>
          <a:lstStyle/>
          <a:p>
            <a:pPr eaLnBrk="1" hangingPunct="1"/>
            <a:r>
              <a:rPr lang="pt-BR" altLang="pt-BR"/>
              <a:t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3414713" y="1531938"/>
            <a:ext cx="2303462" cy="539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Total      R</a:t>
            </a:r>
            <a:r>
              <a:rPr lang="pt-BR" sz="1600" b="1" baseline="-25000" dirty="0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8" name="Retângulo 17"/>
          <p:cNvSpPr/>
          <p:nvPr/>
        </p:nvSpPr>
        <p:spPr bwMode="auto">
          <a:xfrm>
            <a:off x="3429000" y="2460625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Efeitos de forma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43625" y="1960563"/>
            <a:ext cx="2303463" cy="5397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</a:t>
            </a:r>
            <a:r>
              <a:rPr lang="pt-BR" sz="1600" b="1" dirty="0" err="1">
                <a:latin typeface="Arial" charset="0"/>
                <a:cs typeface="Arial" charset="0"/>
              </a:rPr>
              <a:t>Friccional</a:t>
            </a:r>
            <a:r>
              <a:rPr lang="pt-BR" sz="1600" b="1" dirty="0">
                <a:latin typeface="Arial" charset="0"/>
                <a:cs typeface="Arial" charset="0"/>
              </a:rPr>
              <a:t> R</a:t>
            </a:r>
            <a:r>
              <a:rPr lang="pt-BR" sz="1600" b="1" baseline="-25000" dirty="0">
                <a:latin typeface="Arial" charset="0"/>
                <a:cs typeface="Arial" charset="0"/>
              </a:rPr>
              <a:t>F0</a:t>
            </a:r>
            <a:r>
              <a:rPr lang="pt-BR" sz="1600" b="1" dirty="0">
                <a:latin typeface="Arial" charset="0"/>
                <a:cs typeface="Arial" charset="0"/>
              </a:rPr>
              <a:t> </a:t>
            </a:r>
            <a:r>
              <a:rPr lang="pt-BR" sz="1200" b="1" dirty="0">
                <a:latin typeface="Arial" charset="0"/>
                <a:cs typeface="Arial" charset="0"/>
              </a:rPr>
              <a:t>(placa plana)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714375" y="1960563"/>
            <a:ext cx="2303463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Residual R</a:t>
            </a:r>
            <a:r>
              <a:rPr lang="pt-BR" sz="1600" b="1" baseline="-25000" dirty="0">
                <a:latin typeface="Arial" charset="0"/>
                <a:cs typeface="Arial" charset="0"/>
              </a:rPr>
              <a:t>R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457200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à Pressão R</a:t>
            </a:r>
            <a:r>
              <a:rPr lang="pt-BR" sz="1600" b="1" baseline="-25000" dirty="0">
                <a:latin typeface="Arial" charset="0"/>
                <a:cs typeface="Arial" charset="0"/>
              </a:rPr>
              <a:t>P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6386513" y="3063875"/>
            <a:ext cx="2305050" cy="53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lIns="72000" tIns="72000" rIns="72000" bIns="72000" anchor="ctr"/>
          <a:lstStyle/>
          <a:p>
            <a:pPr marL="144000" indent="-144000" algn="ctr">
              <a:spcAft>
                <a:spcPts val="600"/>
              </a:spcAft>
              <a:defRPr/>
            </a:pPr>
            <a:r>
              <a:rPr lang="pt-BR" sz="1600" b="1" dirty="0">
                <a:latin typeface="Arial" charset="0"/>
                <a:cs typeface="Arial" charset="0"/>
              </a:rPr>
              <a:t>Resistência </a:t>
            </a:r>
            <a:r>
              <a:rPr lang="pt-BR" sz="1600" b="1" dirty="0" err="1">
                <a:latin typeface="Arial" charset="0"/>
                <a:cs typeface="Arial" charset="0"/>
              </a:rPr>
              <a:t>Friccional</a:t>
            </a:r>
            <a:r>
              <a:rPr lang="pt-BR" sz="1600" b="1" dirty="0">
                <a:latin typeface="Arial" charset="0"/>
                <a:cs typeface="Arial" charset="0"/>
              </a:rPr>
              <a:t> R</a:t>
            </a:r>
            <a:r>
              <a:rPr lang="pt-BR" sz="1600" b="1" baseline="-25000" dirty="0">
                <a:latin typeface="Arial" charset="0"/>
                <a:cs typeface="Arial" charset="0"/>
              </a:rPr>
              <a:t>F</a:t>
            </a:r>
            <a:endParaRPr lang="pt-BR" sz="1600" b="1" dirty="0">
              <a:latin typeface="Arial" charset="0"/>
              <a:cs typeface="Arial" charset="0"/>
            </a:endParaRPr>
          </a:p>
        </p:txBody>
      </p:sp>
      <p:cxnSp>
        <p:nvCxnSpPr>
          <p:cNvPr id="30" name="Forma 29"/>
          <p:cNvCxnSpPr>
            <a:stCxn id="17" idx="1"/>
            <a:endCxn id="20" idx="0"/>
          </p:cNvCxnSpPr>
          <p:nvPr/>
        </p:nvCxnSpPr>
        <p:spPr bwMode="auto">
          <a:xfrm rot="10800000" flipV="1">
            <a:off x="1866900" y="1801813"/>
            <a:ext cx="1547813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a 31"/>
          <p:cNvCxnSpPr>
            <a:stCxn id="17" idx="3"/>
            <a:endCxn id="19" idx="0"/>
          </p:cNvCxnSpPr>
          <p:nvPr/>
        </p:nvCxnSpPr>
        <p:spPr bwMode="auto">
          <a:xfrm>
            <a:off x="5718175" y="1801813"/>
            <a:ext cx="1577975" cy="15875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a 33"/>
          <p:cNvCxnSpPr>
            <a:stCxn id="20" idx="2"/>
            <a:endCxn id="18" idx="1"/>
          </p:cNvCxnSpPr>
          <p:nvPr/>
        </p:nvCxnSpPr>
        <p:spPr bwMode="auto">
          <a:xfrm rot="16200000" flipH="1">
            <a:off x="2532856" y="1834357"/>
            <a:ext cx="230187" cy="156210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a 35"/>
          <p:cNvCxnSpPr>
            <a:stCxn id="19" idx="2"/>
            <a:endCxn id="18" idx="3"/>
          </p:cNvCxnSpPr>
          <p:nvPr/>
        </p:nvCxnSpPr>
        <p:spPr bwMode="auto">
          <a:xfrm rot="5400000">
            <a:off x="6399213" y="1833563"/>
            <a:ext cx="230187" cy="156368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21" idx="0"/>
          </p:cNvCxnSpPr>
          <p:nvPr/>
        </p:nvCxnSpPr>
        <p:spPr bwMode="auto">
          <a:xfrm rot="5400000">
            <a:off x="1573213" y="2765425"/>
            <a:ext cx="334962" cy="2619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endCxn id="22" idx="0"/>
          </p:cNvCxnSpPr>
          <p:nvPr/>
        </p:nvCxnSpPr>
        <p:spPr bwMode="auto">
          <a:xfrm rot="16200000" flipH="1">
            <a:off x="7239001" y="2763837"/>
            <a:ext cx="349250" cy="2508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a 55"/>
          <p:cNvCxnSpPr>
            <a:stCxn id="21" idx="2"/>
          </p:cNvCxnSpPr>
          <p:nvPr/>
        </p:nvCxnSpPr>
        <p:spPr bwMode="auto">
          <a:xfrm rot="16200000" flipH="1">
            <a:off x="2161381" y="3051969"/>
            <a:ext cx="373063" cy="1476375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a 57"/>
          <p:cNvCxnSpPr>
            <a:stCxn id="22" idx="2"/>
          </p:cNvCxnSpPr>
          <p:nvPr/>
        </p:nvCxnSpPr>
        <p:spPr bwMode="auto">
          <a:xfrm rot="5400000">
            <a:off x="6602412" y="3040063"/>
            <a:ext cx="373063" cy="1500188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21" idx="2"/>
          </p:cNvCxnSpPr>
          <p:nvPr/>
        </p:nvCxnSpPr>
        <p:spPr bwMode="auto">
          <a:xfrm rot="5400000">
            <a:off x="1131094" y="3839369"/>
            <a:ext cx="714375" cy="242887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stCxn id="22" idx="2"/>
          </p:cNvCxnSpPr>
          <p:nvPr/>
        </p:nvCxnSpPr>
        <p:spPr bwMode="auto">
          <a:xfrm rot="16200000" flipH="1">
            <a:off x="7300913" y="3841750"/>
            <a:ext cx="714375" cy="238125"/>
          </a:xfrm>
          <a:prstGeom prst="bentConnector3">
            <a:avLst>
              <a:gd name="adj1" fmla="val 5203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2" name="Grupo 59"/>
          <p:cNvGrpSpPr>
            <a:grpSpLocks/>
          </p:cNvGrpSpPr>
          <p:nvPr/>
        </p:nvGrpSpPr>
        <p:grpSpPr bwMode="auto">
          <a:xfrm>
            <a:off x="381000" y="1873250"/>
            <a:ext cx="8404225" cy="1785938"/>
            <a:chOff x="395536" y="1873852"/>
            <a:chExt cx="8403450" cy="1785614"/>
          </a:xfrm>
        </p:grpSpPr>
        <p:cxnSp>
          <p:nvCxnSpPr>
            <p:cNvPr id="35" name="Conector reto 34"/>
            <p:cNvCxnSpPr/>
            <p:nvPr/>
          </p:nvCxnSpPr>
          <p:spPr>
            <a:xfrm>
              <a:off x="611416" y="1873852"/>
              <a:ext cx="2484209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rot="5400000">
              <a:off x="53510" y="2431758"/>
              <a:ext cx="111581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rot="5400000">
              <a:off x="71745" y="3335675"/>
              <a:ext cx="64758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>
              <a:off x="395536" y="2997598"/>
              <a:ext cx="215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rot="5400000">
              <a:off x="2707551" y="2269862"/>
              <a:ext cx="792019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395536" y="3659466"/>
              <a:ext cx="838757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>
              <a:off x="3132134" y="2637301"/>
              <a:ext cx="2158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rot="5400000">
              <a:off x="3240083" y="2529371"/>
              <a:ext cx="21586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3376586" y="2378585"/>
              <a:ext cx="2412777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 rot="5400000">
              <a:off x="5537794" y="2709519"/>
              <a:ext cx="576157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5846508" y="2997598"/>
              <a:ext cx="295247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rot="5400000">
              <a:off x="8452972" y="3335675"/>
              <a:ext cx="64758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184150" y="187325"/>
            <a:ext cx="8777288" cy="944563"/>
          </a:xfrm>
        </p:spPr>
        <p:txBody>
          <a:bodyPr/>
          <a:lstStyle/>
          <a:p>
            <a:pPr eaLnBrk="1" hangingPunct="1"/>
            <a:r>
              <a:rPr lang="pt-BR" altLang="pt-BR" u="sng"/>
              <a:t>Modificações do Método proposto por Froude</a:t>
            </a:r>
            <a:r>
              <a:rPr lang="pt-BR" altLang="pt-BR"/>
              <a:t>: grande diferença entre os número de Reynolds do modelo e real e a consideração da resistência de pressão viscosa</a:t>
            </a:r>
            <a:endParaRPr lang="pt-BR" altLang="pt-BR" u="sng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8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9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2000" name="CaixaDeTexto 18"/>
          <p:cNvSpPr txBox="1">
            <a:spLocks noChangeArrowheads="1"/>
          </p:cNvSpPr>
          <p:nvPr/>
        </p:nvSpPr>
        <p:spPr bwMode="auto">
          <a:xfrm>
            <a:off x="357188" y="1571625"/>
            <a:ext cx="835818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pt-BR" altLang="pt-BR" sz="2000" dirty="0">
                <a:sym typeface="Wingdings" pitchFamily="2" charset="2"/>
              </a:rPr>
              <a:t>Números de Reynolds – Exemplo: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>
                <a:sym typeface="Wingdings" pitchFamily="2" charset="2"/>
              </a:rPr>
              <a:t>L</a:t>
            </a:r>
            <a:r>
              <a:rPr lang="pt-BR" altLang="pt-BR" sz="2000" baseline="-25000" dirty="0">
                <a:sym typeface="Wingdings" pitchFamily="2" charset="2"/>
              </a:rPr>
              <a:t>WL</a:t>
            </a:r>
            <a:r>
              <a:rPr lang="pt-BR" altLang="pt-BR" sz="2000" dirty="0">
                <a:sym typeface="Wingdings" pitchFamily="2" charset="2"/>
              </a:rPr>
              <a:t> = 100m e V = 10 nós (≈ 5m/s), ou seja, </a:t>
            </a:r>
            <a:r>
              <a:rPr lang="pt-BR" altLang="pt-BR" sz="2000" dirty="0" err="1">
                <a:sym typeface="Wingdings" pitchFamily="2" charset="2"/>
              </a:rPr>
              <a:t>F</a:t>
            </a:r>
            <a:r>
              <a:rPr lang="pt-BR" altLang="pt-BR" sz="2000" baseline="-25000" dirty="0" err="1">
                <a:sym typeface="Wingdings" pitchFamily="2" charset="2"/>
              </a:rPr>
              <a:t>n</a:t>
            </a:r>
            <a:r>
              <a:rPr lang="pt-BR" altLang="pt-BR" sz="2000" baseline="30000" dirty="0" err="1">
                <a:sym typeface="Wingdings" pitchFamily="2" charset="2"/>
              </a:rPr>
              <a:t>r</a:t>
            </a:r>
            <a:r>
              <a:rPr lang="pt-BR" altLang="pt-BR" sz="2000" dirty="0">
                <a:sym typeface="Wingdings" pitchFamily="2" charset="2"/>
              </a:rPr>
              <a:t> = 0,16;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>
                <a:sym typeface="Wingdings" pitchFamily="2" charset="2"/>
              </a:rPr>
              <a:t> Fator de escala: </a:t>
            </a:r>
            <a:r>
              <a:rPr lang="el-GR" altLang="pt-BR" sz="2000" dirty="0">
                <a:sym typeface="Wingdings" pitchFamily="2" charset="2"/>
              </a:rPr>
              <a:t>λ</a:t>
            </a:r>
            <a:r>
              <a:rPr lang="pt-BR" altLang="pt-BR" sz="2000" dirty="0">
                <a:sym typeface="Wingdings" pitchFamily="2" charset="2"/>
              </a:rPr>
              <a:t> = 100 (modelo 1:100);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>
                <a:sym typeface="Wingdings" pitchFamily="2" charset="2"/>
              </a:rPr>
              <a:t> Ensaio do modelo com </a:t>
            </a:r>
            <a:r>
              <a:rPr lang="pt-BR" altLang="pt-BR" sz="2000" dirty="0" err="1">
                <a:sym typeface="Wingdings" pitchFamily="2" charset="2"/>
              </a:rPr>
              <a:t>V</a:t>
            </a:r>
            <a:r>
              <a:rPr lang="pt-BR" altLang="pt-BR" sz="2000" baseline="30000" dirty="0" err="1">
                <a:sym typeface="Wingdings" pitchFamily="2" charset="2"/>
              </a:rPr>
              <a:t>m</a:t>
            </a:r>
            <a:r>
              <a:rPr lang="pt-BR" altLang="pt-BR" sz="2000" dirty="0">
                <a:sym typeface="Wingdings" pitchFamily="2" charset="2"/>
              </a:rPr>
              <a:t> = 0,5m/s;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>
                <a:sym typeface="Wingdings" pitchFamily="2" charset="2"/>
              </a:rPr>
              <a:t> Assim, </a:t>
            </a:r>
            <a:r>
              <a:rPr lang="pt-BR" altLang="pt-BR" sz="2000" dirty="0" err="1">
                <a:sym typeface="Wingdings" pitchFamily="2" charset="2"/>
              </a:rPr>
              <a:t>R</a:t>
            </a:r>
            <a:r>
              <a:rPr lang="pt-BR" altLang="pt-BR" sz="2000" baseline="-25000" dirty="0" err="1">
                <a:sym typeface="Wingdings" pitchFamily="2" charset="2"/>
              </a:rPr>
              <a:t>n</a:t>
            </a:r>
            <a:r>
              <a:rPr lang="pt-BR" altLang="pt-BR" sz="2000" baseline="30000" dirty="0" err="1">
                <a:sym typeface="Wingdings" pitchFamily="2" charset="2"/>
              </a:rPr>
              <a:t>r</a:t>
            </a:r>
            <a:r>
              <a:rPr lang="pt-BR" altLang="pt-BR" sz="2000" dirty="0">
                <a:sym typeface="Wingdings" pitchFamily="2" charset="2"/>
              </a:rPr>
              <a:t> = 5.10</a:t>
            </a:r>
            <a:r>
              <a:rPr lang="pt-BR" altLang="pt-BR" sz="2000" baseline="30000" dirty="0">
                <a:sym typeface="Wingdings" pitchFamily="2" charset="2"/>
              </a:rPr>
              <a:t>8</a:t>
            </a:r>
            <a:r>
              <a:rPr lang="pt-BR" altLang="pt-BR" sz="2000" dirty="0">
                <a:sym typeface="Wingdings" pitchFamily="2" charset="2"/>
              </a:rPr>
              <a:t> e </a:t>
            </a:r>
            <a:r>
              <a:rPr lang="pt-BR" altLang="pt-BR" sz="2000" dirty="0" err="1">
                <a:sym typeface="Wingdings" pitchFamily="2" charset="2"/>
              </a:rPr>
              <a:t>R</a:t>
            </a:r>
            <a:r>
              <a:rPr lang="pt-BR" altLang="pt-BR" sz="2000" baseline="-25000" dirty="0" err="1">
                <a:sym typeface="Wingdings" pitchFamily="2" charset="2"/>
              </a:rPr>
              <a:t>n</a:t>
            </a:r>
            <a:r>
              <a:rPr lang="pt-BR" altLang="pt-BR" sz="2000" baseline="30000" dirty="0" err="1">
                <a:sym typeface="Wingdings" pitchFamily="2" charset="2"/>
              </a:rPr>
              <a:t>m</a:t>
            </a:r>
            <a:r>
              <a:rPr lang="pt-BR" altLang="pt-BR" sz="2000" dirty="0">
                <a:sym typeface="Wingdings" pitchFamily="2" charset="2"/>
              </a:rPr>
              <a:t> = 5.10</a:t>
            </a:r>
            <a:r>
              <a:rPr lang="pt-BR" altLang="pt-BR" sz="2000" baseline="30000" dirty="0">
                <a:sym typeface="Wingdings" pitchFamily="2" charset="2"/>
              </a:rPr>
              <a:t>5</a:t>
            </a:r>
            <a:r>
              <a:rPr lang="pt-BR" altLang="pt-BR" sz="2000" dirty="0">
                <a:sym typeface="Wingdings" pitchFamily="2" charset="2"/>
              </a:rPr>
              <a:t> (diferentes níveis de turbulência).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altLang="pt-BR" sz="2000" dirty="0">
              <a:sym typeface="Wingdings" pitchFamily="2" charset="2"/>
            </a:endParaRP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pt-BR" altLang="pt-BR" sz="2000" dirty="0">
                <a:sym typeface="Wingdings" pitchFamily="2" charset="2"/>
              </a:rPr>
              <a:t>Resistência de pressão viscosa (↓</a:t>
            </a:r>
            <a:r>
              <a:rPr lang="pt-BR" altLang="pt-BR" sz="2000" dirty="0" err="1">
                <a:sym typeface="Wingdings" pitchFamily="2" charset="2"/>
              </a:rPr>
              <a:t>R</a:t>
            </a:r>
            <a:r>
              <a:rPr lang="pt-BR" altLang="pt-BR" sz="2000" baseline="-25000" dirty="0" err="1">
                <a:sym typeface="Wingdings" pitchFamily="2" charset="2"/>
              </a:rPr>
              <a:t>n</a:t>
            </a:r>
            <a:r>
              <a:rPr lang="pt-BR" altLang="pt-BR" sz="2000" dirty="0">
                <a:sym typeface="Wingdings" pitchFamily="2" charset="2"/>
              </a:rPr>
              <a:t> ↑contribuição):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>
                <a:sym typeface="Wingdings" pitchFamily="2" charset="2"/>
              </a:rPr>
              <a:t> Dependência da geometria do casco;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>
                <a:sym typeface="Wingdings" pitchFamily="2" charset="2"/>
              </a:rPr>
              <a:t> Coeficiente de forma k;</a:t>
            </a:r>
          </a:p>
          <a:p>
            <a:pPr marL="174625" indent="-174625"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altLang="pt-BR" sz="2000" dirty="0">
                <a:sym typeface="Wingdings" pitchFamily="2" charset="2"/>
              </a:rPr>
              <a:t> Modelo mais utilizado atualmente: ITTC-1978.</a:t>
            </a:r>
            <a:endParaRPr lang="pt-BR" altLang="pt-BR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184150" y="146050"/>
            <a:ext cx="8777288" cy="330200"/>
          </a:xfrm>
        </p:spPr>
        <p:txBody>
          <a:bodyPr/>
          <a:lstStyle/>
          <a:p>
            <a:pPr eaLnBrk="1" hangingPunct="1"/>
            <a:r>
              <a:rPr lang="pt-BR" altLang="pt-BR" u="sng" dirty="0"/>
              <a:t>Método de cálculo da ITTC-78 (r = protótipo; m = modelo)</a:t>
            </a:r>
            <a:r>
              <a:rPr lang="pt-BR" altLang="pt-BR" dirty="0"/>
              <a:t>:</a:t>
            </a:r>
            <a:endParaRPr lang="pt-BR" altLang="pt-BR" u="sng" dirty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22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" name="Retângulo 17"/>
          <p:cNvSpPr/>
          <p:nvPr/>
        </p:nvSpPr>
        <p:spPr>
          <a:xfrm>
            <a:off x="385763" y="949325"/>
            <a:ext cx="2286000" cy="35718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+mn-lt"/>
                <a:cs typeface="+mn-cs"/>
              </a:rPr>
              <a:t>Ensaios de Reboque</a:t>
            </a:r>
          </a:p>
        </p:txBody>
      </p:sp>
      <p:sp>
        <p:nvSpPr>
          <p:cNvPr id="43024" name="CaixaDeTexto 19"/>
          <p:cNvSpPr txBox="1">
            <a:spLocks noChangeArrowheads="1"/>
          </p:cNvSpPr>
          <p:nvPr/>
        </p:nvSpPr>
        <p:spPr bwMode="auto">
          <a:xfrm>
            <a:off x="2816225" y="836613"/>
            <a:ext cx="5000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600"/>
              <a:t>V</a:t>
            </a:r>
            <a:r>
              <a:rPr lang="pt-BR" altLang="pt-BR" sz="1600" baseline="30000"/>
              <a:t>m</a:t>
            </a:r>
            <a:endParaRPr lang="pt-BR" altLang="pt-BR" sz="1600"/>
          </a:p>
        </p:txBody>
      </p:sp>
      <p:sp>
        <p:nvSpPr>
          <p:cNvPr id="23" name="CaixaDeTexto 22"/>
          <p:cNvSpPr txBox="1"/>
          <p:nvPr/>
        </p:nvSpPr>
        <p:spPr>
          <a:xfrm>
            <a:off x="3457575" y="977900"/>
            <a:ext cx="2214563" cy="2857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lIns="72000" tIns="36000" rIns="72000" bIns="36000"/>
          <a:lstStyle/>
          <a:p>
            <a:pPr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Resistência total: </a:t>
            </a:r>
            <a:r>
              <a:rPr lang="pt-BR" sz="1600" dirty="0" err="1">
                <a:latin typeface="Arial" charset="0"/>
                <a:cs typeface="Arial" charset="0"/>
              </a:rPr>
              <a:t>R</a:t>
            </a:r>
            <a:r>
              <a:rPr lang="pt-BR" sz="1600" baseline="-25000" dirty="0" err="1">
                <a:latin typeface="Arial" charset="0"/>
                <a:cs typeface="Arial" charset="0"/>
              </a:rPr>
              <a:t>T</a:t>
            </a:r>
            <a:r>
              <a:rPr lang="pt-BR" sz="1600" baseline="30000" dirty="0" err="1">
                <a:latin typeface="Arial" charset="0"/>
                <a:cs typeface="Arial" charset="0"/>
              </a:rPr>
              <a:t>m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457575" y="1477963"/>
            <a:ext cx="2214563" cy="5715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lIns="72000" tIns="36000" rIns="72000" bIns="36000"/>
          <a:lstStyle/>
          <a:p>
            <a:pPr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Coeficiente de Resistência total: </a:t>
            </a:r>
            <a:r>
              <a:rPr lang="pt-BR" sz="1600" dirty="0" err="1">
                <a:latin typeface="Arial" charset="0"/>
                <a:cs typeface="Arial" charset="0"/>
              </a:rPr>
              <a:t>C</a:t>
            </a:r>
            <a:r>
              <a:rPr lang="pt-BR" sz="1600" baseline="-25000" dirty="0" err="1">
                <a:latin typeface="Arial" charset="0"/>
                <a:cs typeface="Arial" charset="0"/>
              </a:rPr>
              <a:t>T</a:t>
            </a:r>
            <a:r>
              <a:rPr lang="pt-BR" sz="1600" baseline="30000" dirty="0" err="1">
                <a:latin typeface="Arial" charset="0"/>
                <a:cs typeface="Arial" charset="0"/>
              </a:rPr>
              <a:t>m</a:t>
            </a:r>
            <a:endParaRPr lang="pt-BR" sz="1600" dirty="0">
              <a:latin typeface="Arial" charset="0"/>
              <a:cs typeface="Arial" charset="0"/>
            </a:endParaRPr>
          </a:p>
        </p:txBody>
      </p:sp>
      <p:sp>
        <p:nvSpPr>
          <p:cNvPr id="430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2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2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320800"/>
            <a:ext cx="2752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aixaDeTexto 39"/>
          <p:cNvSpPr txBox="1"/>
          <p:nvPr/>
        </p:nvSpPr>
        <p:spPr>
          <a:xfrm>
            <a:off x="3286125" y="2263775"/>
            <a:ext cx="2557463" cy="5715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lIns="72000" tIns="36000" rIns="72000" bIns="36000"/>
          <a:lstStyle/>
          <a:p>
            <a:pPr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Coeficiente de Resistência de Ondas: </a:t>
            </a:r>
            <a:r>
              <a:rPr lang="pt-BR" sz="1600" dirty="0" err="1">
                <a:latin typeface="Arial" charset="0"/>
                <a:cs typeface="Arial" charset="0"/>
              </a:rPr>
              <a:t>C</a:t>
            </a:r>
            <a:r>
              <a:rPr lang="pt-BR" sz="1600" baseline="-25000" dirty="0" err="1">
                <a:latin typeface="Arial" charset="0"/>
                <a:cs typeface="Arial" charset="0"/>
              </a:rPr>
              <a:t>W</a:t>
            </a:r>
            <a:r>
              <a:rPr lang="pt-BR" sz="1600" baseline="30000" dirty="0" err="1">
                <a:latin typeface="Arial" charset="0"/>
                <a:cs typeface="Arial" charset="0"/>
              </a:rPr>
              <a:t>m</a:t>
            </a:r>
            <a:endParaRPr lang="pt-BR" sz="1600" dirty="0">
              <a:latin typeface="Arial" charset="0"/>
              <a:cs typeface="Arial" charset="0"/>
            </a:endParaRPr>
          </a:p>
        </p:txBody>
      </p:sp>
      <p:cxnSp>
        <p:nvCxnSpPr>
          <p:cNvPr id="41" name="Conector de seta reta 40"/>
          <p:cNvCxnSpPr>
            <a:stCxn id="30" idx="2"/>
            <a:endCxn id="40" idx="0"/>
          </p:cNvCxnSpPr>
          <p:nvPr/>
        </p:nvCxnSpPr>
        <p:spPr>
          <a:xfrm rot="16200000" flipH="1">
            <a:off x="4457701" y="2155825"/>
            <a:ext cx="214312" cy="15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3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392363"/>
            <a:ext cx="274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35" name="CaixaDeTexto 51"/>
          <p:cNvSpPr txBox="1">
            <a:spLocks noChangeArrowheads="1"/>
          </p:cNvSpPr>
          <p:nvPr/>
        </p:nvSpPr>
        <p:spPr bwMode="auto">
          <a:xfrm>
            <a:off x="457200" y="1820863"/>
            <a:ext cx="2214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pt-BR" altLang="pt-BR" sz="1600"/>
              <a:t>ITTC-57 com R</a:t>
            </a:r>
            <a:r>
              <a:rPr lang="pt-BR" altLang="pt-BR" sz="1600" baseline="-25000"/>
              <a:t>n</a:t>
            </a:r>
            <a:r>
              <a:rPr lang="pt-BR" altLang="pt-BR" sz="1600" baseline="30000"/>
              <a:t>m</a:t>
            </a:r>
            <a:endParaRPr lang="pt-BR" altLang="pt-BR" sz="1600"/>
          </a:p>
        </p:txBody>
      </p:sp>
      <p:cxnSp>
        <p:nvCxnSpPr>
          <p:cNvPr id="54" name="Forma 53"/>
          <p:cNvCxnSpPr>
            <a:endCxn id="43035" idx="3"/>
          </p:cNvCxnSpPr>
          <p:nvPr/>
        </p:nvCxnSpPr>
        <p:spPr>
          <a:xfrm rot="16200000" flipV="1">
            <a:off x="2600325" y="2035176"/>
            <a:ext cx="357187" cy="2143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3457575" y="3049588"/>
            <a:ext cx="2214563" cy="5715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lIns="72000" tIns="36000" rIns="72000" bIns="36000"/>
          <a:lstStyle/>
          <a:p>
            <a:pPr algn="ctr">
              <a:spcAft>
                <a:spcPts val="600"/>
              </a:spcAft>
              <a:defRPr/>
            </a:pPr>
            <a:r>
              <a:rPr lang="pt-BR" sz="1600" dirty="0">
                <a:latin typeface="Arial" charset="0"/>
                <a:cs typeface="Arial" charset="0"/>
              </a:rPr>
              <a:t>Coeficiente de Resistência total: </a:t>
            </a:r>
            <a:r>
              <a:rPr lang="pt-BR" sz="1600" dirty="0" err="1">
                <a:latin typeface="Arial" charset="0"/>
                <a:cs typeface="Arial" charset="0"/>
              </a:rPr>
              <a:t>C</a:t>
            </a:r>
            <a:r>
              <a:rPr lang="pt-BR" sz="1600" baseline="-25000" dirty="0" err="1">
                <a:latin typeface="Arial" charset="0"/>
                <a:cs typeface="Arial" charset="0"/>
              </a:rPr>
              <a:t>T</a:t>
            </a:r>
            <a:r>
              <a:rPr lang="pt-BR" sz="1600" baseline="30000" dirty="0" err="1">
                <a:latin typeface="Arial" charset="0"/>
                <a:cs typeface="Arial" charset="0"/>
              </a:rPr>
              <a:t>r</a:t>
            </a:r>
            <a:endParaRPr lang="pt-BR" sz="1600" dirty="0">
              <a:latin typeface="Arial" charset="0"/>
              <a:cs typeface="Arial" charset="0"/>
            </a:endParaRPr>
          </a:p>
        </p:txBody>
      </p:sp>
      <p:cxnSp>
        <p:nvCxnSpPr>
          <p:cNvPr id="57" name="Conector de seta reta 56"/>
          <p:cNvCxnSpPr>
            <a:stCxn id="40" idx="2"/>
            <a:endCxn id="56" idx="0"/>
          </p:cNvCxnSpPr>
          <p:nvPr/>
        </p:nvCxnSpPr>
        <p:spPr>
          <a:xfrm rot="5400000">
            <a:off x="4458493" y="2942432"/>
            <a:ext cx="214313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40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749675"/>
            <a:ext cx="3667125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42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5425"/>
            <a:ext cx="164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Conector angulado 66"/>
          <p:cNvCxnSpPr/>
          <p:nvPr/>
        </p:nvCxnSpPr>
        <p:spPr>
          <a:xfrm>
            <a:off x="6172200" y="4106863"/>
            <a:ext cx="428625" cy="214312"/>
          </a:xfrm>
          <a:prstGeom prst="bentConnector3">
            <a:avLst>
              <a:gd name="adj1" fmla="val -794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4" name="CaixaDeTexto 72"/>
          <p:cNvSpPr txBox="1">
            <a:spLocks noChangeArrowheads="1"/>
          </p:cNvSpPr>
          <p:nvPr/>
        </p:nvSpPr>
        <p:spPr bwMode="auto">
          <a:xfrm>
            <a:off x="6672263" y="3749675"/>
            <a:ext cx="1714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400"/>
              <a:t>(aerodinâmica)</a:t>
            </a:r>
          </a:p>
        </p:txBody>
      </p:sp>
      <p:sp>
        <p:nvSpPr>
          <p:cNvPr id="4304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46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503555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Conector angulado 76"/>
          <p:cNvCxnSpPr/>
          <p:nvPr/>
        </p:nvCxnSpPr>
        <p:spPr>
          <a:xfrm>
            <a:off x="5600700" y="4106863"/>
            <a:ext cx="1214438" cy="1071562"/>
          </a:xfrm>
          <a:prstGeom prst="bentConnector3">
            <a:avLst>
              <a:gd name="adj1" fmla="val -196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8" name="CaixaDeTexto 79"/>
          <p:cNvSpPr txBox="1">
            <a:spLocks noChangeArrowheads="1"/>
          </p:cNvSpPr>
          <p:nvPr/>
        </p:nvSpPr>
        <p:spPr bwMode="auto">
          <a:xfrm>
            <a:off x="6600825" y="4749800"/>
            <a:ext cx="19081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400"/>
              <a:t>(rugosidade do casco)</a:t>
            </a:r>
          </a:p>
        </p:txBody>
      </p:sp>
      <p:sp>
        <p:nvSpPr>
          <p:cNvPr id="4304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50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78175"/>
            <a:ext cx="1162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1" name="CaixaDeTexto 84"/>
          <p:cNvSpPr txBox="1">
            <a:spLocks noChangeArrowheads="1"/>
          </p:cNvSpPr>
          <p:nvPr/>
        </p:nvSpPr>
        <p:spPr bwMode="auto">
          <a:xfrm>
            <a:off x="457200" y="4321175"/>
            <a:ext cx="2214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pt-BR" altLang="pt-BR" sz="1600"/>
              <a:t>ITTC-57 com R</a:t>
            </a:r>
            <a:r>
              <a:rPr lang="pt-BR" altLang="pt-BR" sz="1600" baseline="-25000"/>
              <a:t>n</a:t>
            </a:r>
            <a:r>
              <a:rPr lang="pt-BR" altLang="pt-BR" sz="1600" baseline="30000"/>
              <a:t>r</a:t>
            </a:r>
            <a:endParaRPr lang="pt-BR" altLang="pt-BR" sz="1600"/>
          </a:p>
        </p:txBody>
      </p:sp>
      <p:sp>
        <p:nvSpPr>
          <p:cNvPr id="4305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94" name="Conector angulado 93"/>
          <p:cNvCxnSpPr/>
          <p:nvPr/>
        </p:nvCxnSpPr>
        <p:spPr>
          <a:xfrm rot="10800000" flipV="1">
            <a:off x="2743200" y="4106863"/>
            <a:ext cx="1643063" cy="428625"/>
          </a:xfrm>
          <a:prstGeom prst="bentConnector3">
            <a:avLst>
              <a:gd name="adj1" fmla="val 53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tângulo 97"/>
          <p:cNvSpPr/>
          <p:nvPr/>
        </p:nvSpPr>
        <p:spPr>
          <a:xfrm>
            <a:off x="3414713" y="5826125"/>
            <a:ext cx="2286000" cy="35718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algn="ctr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+mn-lt"/>
                <a:cs typeface="+mn-cs"/>
              </a:rPr>
              <a:t>Resistência Total</a:t>
            </a:r>
          </a:p>
        </p:txBody>
      </p:sp>
      <p:cxnSp>
        <p:nvCxnSpPr>
          <p:cNvPr id="99" name="Conector de seta reta 98"/>
          <p:cNvCxnSpPr>
            <a:endCxn id="98" idx="0"/>
          </p:cNvCxnSpPr>
          <p:nvPr/>
        </p:nvCxnSpPr>
        <p:spPr>
          <a:xfrm rot="16200000" flipH="1">
            <a:off x="3674269" y="4942681"/>
            <a:ext cx="1762125" cy="47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6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57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5826125"/>
            <a:ext cx="3095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onector de seta reta 50"/>
          <p:cNvCxnSpPr>
            <a:stCxn id="18" idx="3"/>
            <a:endCxn id="23" idx="1"/>
          </p:cNvCxnSpPr>
          <p:nvPr/>
        </p:nvCxnSpPr>
        <p:spPr>
          <a:xfrm flipV="1">
            <a:off x="2671763" y="1120775"/>
            <a:ext cx="785812" cy="63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stCxn id="23" idx="2"/>
            <a:endCxn id="30" idx="0"/>
          </p:cNvCxnSpPr>
          <p:nvPr/>
        </p:nvCxnSpPr>
        <p:spPr>
          <a:xfrm rot="5400000">
            <a:off x="4457701" y="1371600"/>
            <a:ext cx="214312" cy="15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/>
          <p:cNvSpPr/>
          <p:nvPr/>
        </p:nvSpPr>
        <p:spPr>
          <a:xfrm>
            <a:off x="77788" y="6540500"/>
            <a:ext cx="3773487" cy="17938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algn="ctr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+mn-lt"/>
                <a:cs typeface="+mn-cs"/>
              </a:rPr>
              <a:t>http://www.youtube.com/watch?v=wwBRdzklF94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3E5D4-3A08-4987-8554-DC9C24DF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E6890B-580F-48A5-AC7E-BD994A152F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err="1"/>
              <a:t>R</a:t>
            </a:r>
            <a:r>
              <a:rPr lang="pt-BR" baseline="-25000" dirty="0" err="1"/>
              <a:t>total</a:t>
            </a:r>
            <a:r>
              <a:rPr lang="pt-BR" dirty="0"/>
              <a:t>=</a:t>
            </a:r>
            <a:r>
              <a:rPr lang="pt-BR" dirty="0" err="1"/>
              <a:t>R</a:t>
            </a:r>
            <a:r>
              <a:rPr lang="pt-BR" baseline="-25000" dirty="0" err="1"/>
              <a:t>fricção</a:t>
            </a:r>
            <a:r>
              <a:rPr lang="pt-BR" dirty="0" err="1"/>
              <a:t>+R</a:t>
            </a:r>
            <a:r>
              <a:rPr lang="pt-BR" baseline="-25000" dirty="0" err="1"/>
              <a:t>residual</a:t>
            </a:r>
            <a:r>
              <a:rPr lang="pt-BR" baseline="-25000" dirty="0"/>
              <a:t> </a:t>
            </a:r>
            <a:r>
              <a:rPr lang="pt-BR" dirty="0"/>
              <a:t>(hipótese de </a:t>
            </a:r>
            <a:r>
              <a:rPr lang="pt-BR" dirty="0" err="1"/>
              <a:t>Froude</a:t>
            </a:r>
            <a:r>
              <a:rPr lang="pt-BR" dirty="0"/>
              <a:t>); (</a:t>
            </a:r>
            <a:r>
              <a:rPr lang="pt-BR" dirty="0" err="1"/>
              <a:t>R</a:t>
            </a:r>
            <a:r>
              <a:rPr lang="pt-BR" baseline="-25000" dirty="0" err="1"/>
              <a:t>residual</a:t>
            </a:r>
            <a:r>
              <a:rPr lang="pt-BR" dirty="0"/>
              <a:t> = R </a:t>
            </a:r>
            <a:r>
              <a:rPr lang="pt-BR" baseline="-25000" dirty="0" err="1"/>
              <a:t>forma</a:t>
            </a:r>
            <a:r>
              <a:rPr lang="pt-BR" dirty="0" err="1"/>
              <a:t>+R</a:t>
            </a:r>
            <a:r>
              <a:rPr lang="pt-BR" dirty="0"/>
              <a:t> </a:t>
            </a:r>
            <a:r>
              <a:rPr lang="pt-BR" baseline="-25000" dirty="0"/>
              <a:t>ondas</a:t>
            </a:r>
            <a:r>
              <a:rPr lang="pt-BR" dirty="0"/>
              <a:t>)</a:t>
            </a:r>
          </a:p>
          <a:p>
            <a:r>
              <a:rPr lang="pt-BR" dirty="0"/>
              <a:t>Se </a:t>
            </a:r>
            <a:r>
              <a:rPr lang="pt-BR" dirty="0" err="1"/>
              <a:t>R</a:t>
            </a:r>
            <a:r>
              <a:rPr lang="pt-BR" baseline="-25000" dirty="0" err="1"/>
              <a:t>forma</a:t>
            </a:r>
            <a:r>
              <a:rPr lang="pt-BR" dirty="0"/>
              <a:t> é pequena (corpo alongado) </a:t>
            </a:r>
            <a:r>
              <a:rPr lang="pt-BR" dirty="0" err="1"/>
              <a:t>R</a:t>
            </a:r>
            <a:r>
              <a:rPr lang="pt-BR" baseline="-25000" dirty="0" err="1"/>
              <a:t>residual</a:t>
            </a:r>
            <a:r>
              <a:rPr lang="pt-BR" dirty="0"/>
              <a:t>= R </a:t>
            </a:r>
            <a:r>
              <a:rPr lang="pt-BR" baseline="-25000" dirty="0"/>
              <a:t>ondas</a:t>
            </a:r>
            <a:endParaRPr lang="pt-BR" dirty="0"/>
          </a:p>
          <a:p>
            <a:r>
              <a:rPr lang="pt-BR" dirty="0"/>
              <a:t>C</a:t>
            </a:r>
            <a:r>
              <a:rPr lang="pt-BR" baseline="-25000" dirty="0"/>
              <a:t>T</a:t>
            </a:r>
            <a:r>
              <a:rPr lang="pt-BR" dirty="0"/>
              <a:t>=C</a:t>
            </a:r>
            <a:r>
              <a:rPr lang="pt-BR" baseline="-25000" dirty="0"/>
              <a:t>f</a:t>
            </a:r>
            <a:r>
              <a:rPr lang="pt-BR" baseline="-40000" dirty="0"/>
              <a:t>0</a:t>
            </a:r>
            <a:r>
              <a:rPr lang="pt-BR" dirty="0"/>
              <a:t>+C</a:t>
            </a:r>
            <a:r>
              <a:rPr lang="pt-BR" baseline="-25000" dirty="0"/>
              <a:t>r</a:t>
            </a:r>
            <a:r>
              <a:rPr lang="pt-BR" dirty="0"/>
              <a:t>=(1+k).C</a:t>
            </a:r>
            <a:r>
              <a:rPr lang="pt-BR" baseline="-25000" dirty="0"/>
              <a:t>f0</a:t>
            </a:r>
            <a:r>
              <a:rPr lang="pt-BR" dirty="0"/>
              <a:t>+C</a:t>
            </a:r>
            <a:r>
              <a:rPr lang="pt-BR" baseline="-25000" dirty="0"/>
              <a:t>w</a:t>
            </a:r>
            <a:r>
              <a:rPr lang="pt-BR" dirty="0"/>
              <a:t>=</a:t>
            </a:r>
            <a:r>
              <a:rPr lang="pt-BR" dirty="0" err="1"/>
              <a:t>C</a:t>
            </a:r>
            <a:r>
              <a:rPr lang="pt-BR" baseline="-25000" dirty="0" err="1"/>
              <a:t>f</a:t>
            </a:r>
            <a:r>
              <a:rPr lang="pt-BR" dirty="0" err="1"/>
              <a:t>+C</a:t>
            </a:r>
            <a:r>
              <a:rPr lang="pt-BR" baseline="-25000" dirty="0" err="1"/>
              <a:t>w</a:t>
            </a:r>
            <a:endParaRPr lang="pt-BR" baseline="-25000" dirty="0"/>
          </a:p>
          <a:p>
            <a:r>
              <a:rPr lang="pt-BR" dirty="0"/>
              <a:t>Arrasta-se a placa plana e mede-se C</a:t>
            </a:r>
            <a:r>
              <a:rPr lang="pt-BR" baseline="-25000" dirty="0"/>
              <a:t>f0M</a:t>
            </a:r>
            <a:endParaRPr lang="pt-BR" dirty="0"/>
          </a:p>
          <a:p>
            <a:r>
              <a:rPr lang="pt-BR" dirty="0"/>
              <a:t>Arrasta-se o modelo em escala reduzida obtendo C</a:t>
            </a:r>
            <a:r>
              <a:rPr lang="pt-BR" baseline="-25000" dirty="0"/>
              <a:t>TM</a:t>
            </a:r>
            <a:endParaRPr lang="pt-BR" dirty="0"/>
          </a:p>
          <a:p>
            <a:r>
              <a:rPr lang="pt-BR" dirty="0"/>
              <a:t>C</a:t>
            </a:r>
            <a:r>
              <a:rPr lang="pt-BR" baseline="-25000" dirty="0"/>
              <a:t>TM</a:t>
            </a:r>
            <a:r>
              <a:rPr lang="pt-BR" dirty="0"/>
              <a:t>-(1+k).C</a:t>
            </a:r>
            <a:r>
              <a:rPr lang="pt-BR" baseline="-25000" dirty="0"/>
              <a:t>f0M</a:t>
            </a:r>
            <a:r>
              <a:rPr lang="pt-BR" dirty="0"/>
              <a:t>=</a:t>
            </a:r>
            <a:r>
              <a:rPr lang="pt-BR" dirty="0" err="1"/>
              <a:t>C</a:t>
            </a:r>
            <a:r>
              <a:rPr lang="pt-BR" baseline="-25000" dirty="0" err="1"/>
              <a:t>wM</a:t>
            </a:r>
            <a:endParaRPr lang="pt-BR" baseline="-25000" dirty="0"/>
          </a:p>
          <a:p>
            <a:r>
              <a:rPr lang="pt-BR" dirty="0" err="1"/>
              <a:t>C</a:t>
            </a:r>
            <a:r>
              <a:rPr lang="pt-BR" baseline="-25000" dirty="0" err="1"/>
              <a:t>wM</a:t>
            </a:r>
            <a:r>
              <a:rPr lang="pt-BR" dirty="0"/>
              <a:t> =</a:t>
            </a:r>
            <a:r>
              <a:rPr lang="pt-BR" dirty="0" err="1"/>
              <a:t>C</a:t>
            </a:r>
            <a:r>
              <a:rPr lang="pt-BR" baseline="-25000" dirty="0" err="1"/>
              <a:t>wP</a:t>
            </a:r>
            <a:r>
              <a:rPr lang="pt-BR" baseline="-25000" dirty="0"/>
              <a:t> </a:t>
            </a:r>
            <a:r>
              <a:rPr lang="pt-BR" dirty="0"/>
              <a:t>(navegando no mesmo N</a:t>
            </a:r>
            <a:r>
              <a:rPr lang="pt-BR" baseline="30000" dirty="0"/>
              <a:t>o</a:t>
            </a:r>
            <a:r>
              <a:rPr lang="pt-BR" dirty="0"/>
              <a:t> </a:t>
            </a:r>
            <a:r>
              <a:rPr lang="pt-BR" dirty="0" err="1"/>
              <a:t>Froude</a:t>
            </a:r>
            <a:r>
              <a:rPr lang="pt-BR" dirty="0"/>
              <a:t>)</a:t>
            </a:r>
          </a:p>
          <a:p>
            <a:r>
              <a:rPr lang="pt-BR" dirty="0"/>
              <a:t>Para obter a resistência total do navio somo à resistência de ondas a resistência friccional de uma placa plana no mesmo Reynolds</a:t>
            </a:r>
          </a:p>
        </p:txBody>
      </p:sp>
      <p:sp>
        <p:nvSpPr>
          <p:cNvPr id="4" name="Fluxograma: Dados 3">
            <a:extLst>
              <a:ext uri="{FF2B5EF4-FFF2-40B4-BE49-F238E27FC236}">
                <a16:creationId xmlns:a16="http://schemas.microsoft.com/office/drawing/2014/main" id="{E13A67C0-F1FA-43B4-92A1-756BC12F8973}"/>
              </a:ext>
            </a:extLst>
          </p:cNvPr>
          <p:cNvSpPr/>
          <p:nvPr/>
        </p:nvSpPr>
        <p:spPr>
          <a:xfrm>
            <a:off x="5652120" y="2204864"/>
            <a:ext cx="360040" cy="216024"/>
          </a:xfrm>
          <a:prstGeom prst="flowChartInputOutpu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Fluxograma: Dados 4">
            <a:extLst>
              <a:ext uri="{FF2B5EF4-FFF2-40B4-BE49-F238E27FC236}">
                <a16:creationId xmlns:a16="http://schemas.microsoft.com/office/drawing/2014/main" id="{33A766B4-3D1B-438E-8633-261E30A13650}"/>
              </a:ext>
            </a:extLst>
          </p:cNvPr>
          <p:cNvSpPr/>
          <p:nvPr/>
        </p:nvSpPr>
        <p:spPr>
          <a:xfrm>
            <a:off x="7469093" y="4293096"/>
            <a:ext cx="1331640" cy="720080"/>
          </a:xfrm>
          <a:prstGeom prst="flowChartInputOutpu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2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u="sng"/>
              <a:t>Curva de Resistência Típica</a:t>
            </a:r>
            <a:r>
              <a:rPr lang="pt-BR" altLang="pt-BR"/>
              <a:t>:</a:t>
            </a:r>
            <a:endParaRPr lang="pt-BR" altLang="pt-BR" u="sng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6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4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5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4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92150"/>
            <a:ext cx="70008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CaixaDeTexto 62"/>
          <p:cNvSpPr txBox="1">
            <a:spLocks noChangeArrowheads="1"/>
          </p:cNvSpPr>
          <p:nvPr/>
        </p:nvSpPr>
        <p:spPr bwMode="auto">
          <a:xfrm>
            <a:off x="1000125" y="5948363"/>
            <a:ext cx="44275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pt-BR" altLang="pt-BR" sz="1600" b="1"/>
              <a:t>Nota</a:t>
            </a:r>
            <a:r>
              <a:rPr lang="pt-BR" altLang="pt-BR" sz="1600"/>
              <a:t>: determinação do coeficiente de forma k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1200"/>
              <a:t>(ajuste da curva aos dados experimentais)</a:t>
            </a:r>
            <a:endParaRPr lang="pt-BR" altLang="pt-BR" sz="1600"/>
          </a:p>
        </p:txBody>
      </p:sp>
      <p:sp>
        <p:nvSpPr>
          <p:cNvPr id="4405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40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805488"/>
            <a:ext cx="268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Rectangle 5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184150" y="285750"/>
            <a:ext cx="8777288" cy="330200"/>
          </a:xfrm>
        </p:spPr>
        <p:txBody>
          <a:bodyPr/>
          <a:lstStyle/>
          <a:p>
            <a:pPr eaLnBrk="1" hangingPunct="1"/>
            <a:r>
              <a:rPr lang="pt-BR" altLang="pt-BR" u="sng" dirty="0"/>
              <a:t>Métodos simplificados para determinação da resistência ao avanço</a:t>
            </a:r>
            <a:r>
              <a:rPr lang="pt-BR" altLang="pt-BR" dirty="0"/>
              <a:t>:</a:t>
            </a:r>
            <a:endParaRPr lang="pt-BR" altLang="pt-BR" u="sng" dirty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70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7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7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7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7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5" name="Retângulo 24"/>
          <p:cNvSpPr/>
          <p:nvPr/>
        </p:nvSpPr>
        <p:spPr>
          <a:xfrm>
            <a:off x="428625" y="1066800"/>
            <a:ext cx="2286000" cy="35718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+mn-lt"/>
                <a:cs typeface="+mn-cs"/>
              </a:rPr>
              <a:t>Séries sistemáticas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28625" y="2709863"/>
            <a:ext cx="2286000" cy="35718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+mn-lt"/>
                <a:cs typeface="+mn-cs"/>
              </a:rPr>
              <a:t>Regressões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28625" y="4424363"/>
            <a:ext cx="2286000" cy="35718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lvl="1" indent="-52388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+mn-lt"/>
                <a:cs typeface="+mn-cs"/>
              </a:rPr>
              <a:t>Navios semelhantes</a:t>
            </a:r>
          </a:p>
        </p:txBody>
      </p:sp>
      <p:sp>
        <p:nvSpPr>
          <p:cNvPr id="45080" name="CaixaDeTexto 27"/>
          <p:cNvSpPr txBox="1">
            <a:spLocks noChangeArrowheads="1"/>
          </p:cNvSpPr>
          <p:nvPr/>
        </p:nvSpPr>
        <p:spPr bwMode="auto">
          <a:xfrm>
            <a:off x="3000375" y="1066800"/>
            <a:ext cx="571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Grande conjunto de dados experimentais;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Parâmetros geométricos: L/B, B/T,C</a:t>
            </a:r>
            <a:r>
              <a:rPr lang="pt-BR" altLang="pt-BR" sz="2000" baseline="-25000"/>
              <a:t>B</a:t>
            </a:r>
            <a:r>
              <a:rPr lang="pt-BR" altLang="pt-BR" sz="2000"/>
              <a:t>, C</a:t>
            </a:r>
            <a:r>
              <a:rPr lang="pt-BR" altLang="pt-BR" sz="2000" baseline="-25000"/>
              <a:t>P</a:t>
            </a:r>
            <a:r>
              <a:rPr lang="pt-BR" altLang="pt-BR" sz="2000"/>
              <a:t> etc;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Ex.: Taylor, série 60, SSPA etc. </a:t>
            </a:r>
          </a:p>
        </p:txBody>
      </p:sp>
      <p:sp>
        <p:nvSpPr>
          <p:cNvPr id="45081" name="CaixaDeTexto 28"/>
          <p:cNvSpPr txBox="1">
            <a:spLocks noChangeArrowheads="1"/>
          </p:cNvSpPr>
          <p:nvPr/>
        </p:nvSpPr>
        <p:spPr bwMode="auto">
          <a:xfrm>
            <a:off x="3000375" y="2709863"/>
            <a:ext cx="571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Regressões estatísticas (diferentes tipos);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Facilidade de implementação em CAD/CAM;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Ex.: Lap-Keller, Holtrop, Hollenbach etc.</a:t>
            </a:r>
          </a:p>
        </p:txBody>
      </p:sp>
      <p:sp>
        <p:nvSpPr>
          <p:cNvPr id="45082" name="CaixaDeTexto 29"/>
          <p:cNvSpPr txBox="1">
            <a:spLocks noChangeArrowheads="1"/>
          </p:cNvSpPr>
          <p:nvPr/>
        </p:nvSpPr>
        <p:spPr bwMode="auto">
          <a:xfrm>
            <a:off x="3000375" y="4424363"/>
            <a:ext cx="571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Comparação com um </a:t>
            </a:r>
            <a:r>
              <a:rPr lang="pt-BR" altLang="pt-BR" sz="2000" i="1"/>
              <a:t>parental ship</a:t>
            </a:r>
            <a:r>
              <a:rPr lang="pt-BR" altLang="pt-BR" sz="2000"/>
              <a:t>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Fator de conversão da potência requerida;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Melhores aproximações para parâmetros geométricos e velocidades semelhantes;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/>
              <a:t> Coeficiente de almirantado:</a:t>
            </a:r>
          </a:p>
        </p:txBody>
      </p:sp>
      <p:sp>
        <p:nvSpPr>
          <p:cNvPr id="450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508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853113"/>
            <a:ext cx="90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184150" y="285750"/>
            <a:ext cx="8777288" cy="330200"/>
          </a:xfrm>
        </p:spPr>
        <p:txBody>
          <a:bodyPr/>
          <a:lstStyle/>
          <a:p>
            <a:pPr eaLnBrk="1" hangingPunct="1"/>
            <a:r>
              <a:rPr lang="pt-BR" altLang="pt-BR" u="sng"/>
              <a:t>Determinação da Potência Requerida</a:t>
            </a:r>
            <a:r>
              <a:rPr lang="pt-BR" altLang="pt-BR"/>
              <a:t>:</a:t>
            </a:r>
            <a:endParaRPr lang="pt-BR" altLang="pt-BR" u="sng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9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10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102" name="CaixaDeTexto 30"/>
          <p:cNvSpPr txBox="1">
            <a:spLocks noChangeArrowheads="1"/>
          </p:cNvSpPr>
          <p:nvPr/>
        </p:nvSpPr>
        <p:spPr bwMode="auto">
          <a:xfrm>
            <a:off x="357188" y="981075"/>
            <a:ext cx="83581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è"/>
            </a:pPr>
            <a:r>
              <a:rPr lang="pt-BR" altLang="pt-BR" sz="2000">
                <a:sym typeface="Wingdings" pitchFamily="2" charset="2"/>
              </a:rPr>
              <a:t> Dados obtidos anteriormente: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>
                <a:sym typeface="Wingdings" pitchFamily="2" charset="2"/>
              </a:rPr>
              <a:t> Velocidade máxima de projeto V;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>
                <a:sym typeface="Wingdings" pitchFamily="2" charset="2"/>
              </a:rPr>
              <a:t> Resistência ao avanço associada R</a:t>
            </a:r>
            <a:r>
              <a:rPr lang="pt-BR" altLang="pt-BR" sz="2000" baseline="-25000">
                <a:sym typeface="Wingdings" pitchFamily="2" charset="2"/>
              </a:rPr>
              <a:t>T</a:t>
            </a:r>
            <a:r>
              <a:rPr lang="pt-BR" altLang="pt-BR" sz="2000">
                <a:sym typeface="Wingdings" pitchFamily="2" charset="2"/>
              </a:rPr>
              <a:t>.</a:t>
            </a:r>
          </a:p>
        </p:txBody>
      </p:sp>
      <p:sp>
        <p:nvSpPr>
          <p:cNvPr id="4610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104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6105" name="CaixaDeTexto 32"/>
          <p:cNvSpPr txBox="1">
            <a:spLocks noChangeArrowheads="1"/>
          </p:cNvSpPr>
          <p:nvPr/>
        </p:nvSpPr>
        <p:spPr bwMode="auto">
          <a:xfrm>
            <a:off x="1814513" y="3195638"/>
            <a:ext cx="5500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200"/>
              <a:t>(effective  horse  power)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1600"/>
              <a:t>Potência necessária para rebocar o navio (sem apêndices) a essa velocidade de avanço.</a:t>
            </a:r>
          </a:p>
        </p:txBody>
      </p:sp>
      <p:sp>
        <p:nvSpPr>
          <p:cNvPr id="461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610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767013"/>
            <a:ext cx="2076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6109" name="CaixaDeTexto 36"/>
          <p:cNvSpPr txBox="1">
            <a:spLocks noChangeArrowheads="1"/>
          </p:cNvSpPr>
          <p:nvPr/>
        </p:nvSpPr>
        <p:spPr bwMode="auto">
          <a:xfrm>
            <a:off x="357188" y="4624388"/>
            <a:ext cx="83581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>
                <a:sym typeface="Wingdings" pitchFamily="2" charset="2"/>
              </a:rPr>
              <a:t>A presença do propulsor altera o escoamento e, portanto, a resistência ao avanço;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>
                <a:sym typeface="Wingdings" pitchFamily="2" charset="2"/>
              </a:rPr>
              <a:t>Perdas na transmissão;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>
                <a:sym typeface="Wingdings" pitchFamily="2" charset="2"/>
              </a:rPr>
              <a:t>Eficiência do motor;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>
                <a:solidFill>
                  <a:srgbClr val="FF0000"/>
                </a:solidFill>
                <a:sym typeface="Wingdings" pitchFamily="2" charset="2"/>
              </a:rPr>
              <a:t>A propulsão instalada deverá ser maior que a efetiva</a:t>
            </a:r>
            <a:r>
              <a:rPr lang="pt-BR" altLang="pt-BR" sz="2000"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184150" y="285750"/>
            <a:ext cx="8777288" cy="330200"/>
          </a:xfrm>
        </p:spPr>
        <p:txBody>
          <a:bodyPr/>
          <a:lstStyle/>
          <a:p>
            <a:pPr eaLnBrk="1" hangingPunct="1"/>
            <a:r>
              <a:rPr lang="pt-BR" altLang="pt-BR" u="sng"/>
              <a:t>E qual a função do bulbo do navio?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8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712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7124" name="Picture 2" descr="http://1.bp.blogspot.com/_v9fA5LJ78MM/TCy-t38j4mI/AAAAAAAADEc/O4bjyVenKIo/s640/Vante+Canal+da+Setia+Su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30300"/>
            <a:ext cx="7620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85404-E8C3-43DF-93AA-EC398C96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1EF82D-B36D-4505-9872-E0EFD3688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328" y="2633147"/>
            <a:ext cx="7913343" cy="159170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É impossível realizar experimentos em escala para a obtenção de resistência do protótipo a partir de um modelo. </a:t>
            </a:r>
          </a:p>
          <a:p>
            <a:pPr marL="0" indent="0" algn="ctr">
              <a:buNone/>
            </a:pPr>
            <a:r>
              <a:rPr lang="pt-BR" dirty="0"/>
              <a:t>Há, entretanto, um truque proposto por Willian </a:t>
            </a:r>
            <a:r>
              <a:rPr lang="pt-BR" dirty="0" err="1"/>
              <a:t>Froude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0996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184150" y="107950"/>
            <a:ext cx="8777288" cy="944563"/>
          </a:xfrm>
        </p:spPr>
        <p:txBody>
          <a:bodyPr/>
          <a:lstStyle/>
          <a:p>
            <a:pPr eaLnBrk="1" hangingPunct="1"/>
            <a:r>
              <a:rPr lang="pt-BR" altLang="pt-BR"/>
              <a:t>Além da onda gerada pelo casco, existe a formação de uma onda gerada pelo próprio bulbo: essa onda é formada mais à vante e em defasagem com relação à onda formada pelo casco.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2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814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8148" name="Picture 6" descr="http://4.bp.blogspot.com/_v9fA5LJ78MM/TCy_Kpqv2oI/AAAAAAAADE0/NqUYysz8-_U/s400/bulbopro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444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4" descr="http://3.bp.blogspot.com/_v9fA5LJ78MM/TCy_OOEMfjI/AAAAAAAADE8/UssJFnj9AmQ/s400/bulbo-de-proa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3217863"/>
            <a:ext cx="4762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84840-EA1A-448D-98EA-86DD5F88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815217-BE10-401D-945D-5834A1163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A partir daqui os slides são lixo</a:t>
            </a:r>
          </a:p>
        </p:txBody>
      </p:sp>
    </p:spTree>
    <p:extLst>
      <p:ext uri="{BB962C8B-B14F-4D97-AF65-F5344CB8AC3E}">
        <p14:creationId xmlns:p14="http://schemas.microsoft.com/office/powerpoint/2010/main" val="27430231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184150" y="261549"/>
            <a:ext cx="8777288" cy="637364"/>
          </a:xfrm>
        </p:spPr>
        <p:txBody>
          <a:bodyPr/>
          <a:lstStyle/>
          <a:p>
            <a:pPr eaLnBrk="1" hangingPunct="1"/>
            <a:r>
              <a:rPr lang="pt-BR" altLang="pt-BR" dirty="0"/>
              <a:t>Importância dos ensaios em tanque e estudos teóricos para a resistência ao avanço: uma curiosidade sobre o Emma-</a:t>
            </a:r>
            <a:r>
              <a:rPr lang="pt-BR" altLang="pt-BR" dirty="0" err="1"/>
              <a:t>Maersk</a:t>
            </a:r>
            <a:endParaRPr lang="pt-BR" altLang="pt-BR" dirty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6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6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7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917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9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268413"/>
            <a:ext cx="51181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CaixaDeTexto 23"/>
          <p:cNvSpPr txBox="1">
            <a:spLocks noChangeArrowheads="1"/>
          </p:cNvSpPr>
          <p:nvPr/>
        </p:nvSpPr>
        <p:spPr bwMode="auto">
          <a:xfrm>
            <a:off x="5508625" y="1196975"/>
            <a:ext cx="35639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defTabSz="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63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600" dirty="0"/>
              <a:t>- Origem: Dinamarca</a:t>
            </a:r>
            <a:br>
              <a:rPr lang="pt-BR" altLang="pt-BR" sz="1600" dirty="0"/>
            </a:br>
            <a:r>
              <a:rPr lang="pt-BR" altLang="pt-BR" sz="1600" dirty="0"/>
              <a:t>- Comprimento: 397 metros</a:t>
            </a:r>
            <a:br>
              <a:rPr lang="pt-BR" altLang="pt-BR" sz="1600" dirty="0"/>
            </a:br>
            <a:r>
              <a:rPr lang="pt-BR" altLang="pt-BR" sz="1600" dirty="0"/>
              <a:t>- Largura: 63 metros</a:t>
            </a:r>
            <a:br>
              <a:rPr lang="pt-BR" altLang="pt-BR" sz="1600" dirty="0"/>
            </a:br>
            <a:r>
              <a:rPr lang="pt-BR" altLang="pt-BR" sz="1600" dirty="0"/>
              <a:t>- Calado (carregado) :16 metros</a:t>
            </a:r>
            <a:br>
              <a:rPr lang="pt-BR" altLang="pt-BR" sz="1600" dirty="0"/>
            </a:br>
            <a:r>
              <a:rPr lang="pt-BR" altLang="pt-BR" sz="1600" dirty="0"/>
              <a:t>- Deslocamento bruto: 123.200 DWT</a:t>
            </a:r>
            <a:br>
              <a:rPr lang="pt-BR" altLang="pt-BR" sz="1600" dirty="0"/>
            </a:br>
            <a:r>
              <a:rPr lang="pt-BR" altLang="pt-BR" sz="1600" dirty="0"/>
              <a:t>- Propulsão: Um motor diesel de 14 	cilindros em linha, produzindo 	110.000 BHP, 	eixo e hélice 	únicos.</a:t>
            </a:r>
            <a:br>
              <a:rPr lang="pt-BR" altLang="pt-BR" sz="1600" dirty="0"/>
            </a:br>
            <a:r>
              <a:rPr lang="pt-BR" altLang="pt-BR" sz="1600" dirty="0"/>
              <a:t>- Velocidade de serviço:  50 Km/h</a:t>
            </a:r>
            <a:br>
              <a:rPr lang="pt-BR" altLang="pt-BR" sz="1600" dirty="0"/>
            </a:br>
            <a:r>
              <a:rPr lang="pt-BR" altLang="pt-BR" sz="1600" dirty="0"/>
              <a:t>- Custo estimado: Acima de US$ 145 	milhões.</a:t>
            </a:r>
            <a:br>
              <a:rPr lang="pt-BR" altLang="pt-BR" sz="1600" dirty="0"/>
            </a:br>
            <a:r>
              <a:rPr lang="pt-BR" altLang="pt-BR" sz="1600" dirty="0"/>
              <a:t>- Capacidade: 15.000 </a:t>
            </a:r>
            <a:r>
              <a:rPr lang="pt-BR" altLang="pt-BR" sz="1600" dirty="0" err="1"/>
              <a:t>TEU's</a:t>
            </a:r>
            <a:r>
              <a:rPr lang="pt-BR" altLang="pt-BR" sz="1600" dirty="0"/>
              <a:t> </a:t>
            </a:r>
            <a:br>
              <a:rPr lang="pt-BR" altLang="pt-BR" sz="1600" dirty="0"/>
            </a:br>
            <a:r>
              <a:rPr lang="pt-BR" altLang="pt-BR" sz="1600" dirty="0"/>
              <a:t>- Tripulantes: 13</a:t>
            </a:r>
            <a:br>
              <a:rPr lang="pt-BR" altLang="pt-BR" sz="1600" dirty="0"/>
            </a:br>
            <a:r>
              <a:rPr lang="pt-BR" altLang="pt-BR" sz="1600" dirty="0"/>
              <a:t>- Primeira Viagem: 08/09/2006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36538" y="5157788"/>
            <a:ext cx="8640762" cy="12954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lIns="72000" tIns="72000" rIns="72000" bIns="72000" anchor="ctr"/>
          <a:lstStyle/>
          <a:p>
            <a:pPr marL="142875" indent="-52388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+mn-lt"/>
                <a:cs typeface="+mn-cs"/>
              </a:rPr>
              <a:t>A </a:t>
            </a:r>
            <a:r>
              <a:rPr lang="pt-BR" sz="2000" dirty="0" err="1">
                <a:solidFill>
                  <a:prstClr val="black"/>
                </a:solidFill>
                <a:latin typeface="+mn-lt"/>
                <a:cs typeface="+mn-cs"/>
              </a:rPr>
              <a:t>Moller-Maersk</a:t>
            </a:r>
            <a:r>
              <a:rPr lang="pt-BR" sz="2000" dirty="0">
                <a:solidFill>
                  <a:prstClr val="black"/>
                </a:solidFill>
                <a:latin typeface="+mn-lt"/>
                <a:cs typeface="+mn-cs"/>
              </a:rPr>
              <a:t> informou que a </a:t>
            </a:r>
            <a:r>
              <a:rPr lang="pt-BR" sz="2000" b="1" dirty="0">
                <a:solidFill>
                  <a:prstClr val="black"/>
                </a:solidFill>
                <a:latin typeface="+mn-lt"/>
                <a:cs typeface="+mn-cs"/>
              </a:rPr>
              <a:t>pintura de silicone</a:t>
            </a:r>
            <a:r>
              <a:rPr lang="pt-BR" sz="2000" dirty="0">
                <a:solidFill>
                  <a:prstClr val="black"/>
                </a:solidFill>
                <a:latin typeface="+mn-lt"/>
                <a:cs typeface="+mn-cs"/>
              </a:rPr>
              <a:t> que recobre a parte do casco abaixo da linha d'água, reduz a resistência ao avanço e economiza cerca de 1,2 milhões de litros de combustível por ano.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o 5"/>
          <p:cNvGrpSpPr>
            <a:grpSpLocks noChangeAspect="1"/>
          </p:cNvGrpSpPr>
          <p:nvPr/>
        </p:nvGrpSpPr>
        <p:grpSpPr bwMode="auto">
          <a:xfrm>
            <a:off x="2182813" y="1131888"/>
            <a:ext cx="4765675" cy="5033962"/>
            <a:chOff x="106976" y="668685"/>
            <a:chExt cx="5516143" cy="5825108"/>
          </a:xfrm>
        </p:grpSpPr>
        <p:pic>
          <p:nvPicPr>
            <p:cNvPr id="5018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94" y="1340768"/>
              <a:ext cx="5495925" cy="515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76" y="668685"/>
              <a:ext cx="53721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2181225" y="5084763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268413"/>
            <a:ext cx="68230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4887913" y="4913313"/>
            <a:ext cx="360362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341438"/>
            <a:ext cx="6916738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1173163" y="2513013"/>
            <a:ext cx="3603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0125"/>
            <a:ext cx="5715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057525"/>
            <a:ext cx="5153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7. Custos e Despesas (1/2)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251D2-9488-44CD-87B4-F793A73C4A01}" type="slidenum">
              <a:rPr lang="pt-BR" noProof="0" smtClean="0"/>
              <a:pPr>
                <a:defRPr/>
              </a:pPr>
              <a:t>77</a:t>
            </a:fld>
            <a:endParaRPr lang="pt-BR" sz="554"/>
          </a:p>
        </p:txBody>
      </p:sp>
      <p:sp>
        <p:nvSpPr>
          <p:cNvPr id="5" name="Retângulo 4"/>
          <p:cNvSpPr/>
          <p:nvPr/>
        </p:nvSpPr>
        <p:spPr>
          <a:xfrm>
            <a:off x="317307" y="969256"/>
            <a:ext cx="8642345" cy="332398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lIns="66472" tIns="66472" rIns="66472" bIns="66472" rtlCol="0" anchor="ctr">
            <a:noAutofit/>
          </a:bodyPr>
          <a:lstStyle/>
          <a:p>
            <a:pPr>
              <a:spcAft>
                <a:spcPts val="554"/>
              </a:spcAft>
            </a:pPr>
            <a:r>
              <a:rPr lang="pt-BR" sz="1477" b="1" dirty="0">
                <a:solidFill>
                  <a:schemeClr val="bg1"/>
                </a:solidFill>
              </a:rPr>
              <a:t>Custos fixos e Variáveis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317307" y="1453565"/>
          <a:ext cx="5317775" cy="237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5569193" y="1301653"/>
            <a:ext cx="3385553" cy="49645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6472" tIns="66472" rIns="66472" bIns="66472" rtlCol="0" anchor="t">
            <a:noAutofit/>
          </a:bodyPr>
          <a:lstStyle/>
          <a:p>
            <a:pPr marL="164145" lvl="1" indent="-164145" fontAlgn="b">
              <a:spcAft>
                <a:spcPts val="554"/>
              </a:spcAft>
              <a:buFont typeface="Arial" pitchFamily="34" charset="0"/>
              <a:buChar char="•"/>
            </a:pPr>
            <a:r>
              <a:rPr lang="pt-BR" sz="1292" dirty="0"/>
              <a:t>Toda a frota da Log-In será própria.  Afretamento termina até 2015 (</a:t>
            </a:r>
            <a:r>
              <a:rPr lang="pt-BR" sz="1292" dirty="0" err="1"/>
              <a:t>OPEX</a:t>
            </a:r>
            <a:r>
              <a:rPr lang="pt-BR" sz="1292" dirty="0"/>
              <a:t> vira </a:t>
            </a:r>
            <a:r>
              <a:rPr lang="pt-BR" sz="1292" dirty="0" err="1"/>
              <a:t>CAPEX</a:t>
            </a:r>
            <a:r>
              <a:rPr lang="pt-BR" sz="1292" dirty="0"/>
              <a:t>)</a:t>
            </a:r>
          </a:p>
          <a:p>
            <a:pPr marL="164145" lvl="1" indent="-164145" fontAlgn="b">
              <a:spcAft>
                <a:spcPts val="554"/>
              </a:spcAft>
              <a:buFont typeface="Arial" pitchFamily="34" charset="0"/>
              <a:buChar char="•"/>
            </a:pPr>
            <a:r>
              <a:rPr lang="pt-BR" sz="1292" dirty="0"/>
              <a:t>Combustível varia com preço de </a:t>
            </a:r>
            <a:r>
              <a:rPr lang="pt-BR" sz="1292" i="1" dirty="0"/>
              <a:t>bunker</a:t>
            </a:r>
            <a:r>
              <a:rPr lang="pt-BR" sz="1292" dirty="0"/>
              <a:t> e tamanho de navio. O navio Amazônia '</a:t>
            </a:r>
            <a:r>
              <a:rPr lang="pt-BR" sz="1292" dirty="0" err="1"/>
              <a:t>subafretado</a:t>
            </a:r>
            <a:r>
              <a:rPr lang="pt-BR" sz="1292" dirty="0"/>
              <a:t>' à </a:t>
            </a:r>
            <a:r>
              <a:rPr lang="pt-BR" sz="1292" dirty="0" err="1"/>
              <a:t>MSC</a:t>
            </a:r>
            <a:r>
              <a:rPr lang="pt-BR" sz="1292" dirty="0"/>
              <a:t> tem </a:t>
            </a:r>
            <a:r>
              <a:rPr lang="pt-BR" sz="1292" i="1" dirty="0"/>
              <a:t>bunker</a:t>
            </a:r>
            <a:r>
              <a:rPr lang="pt-BR" sz="1292" dirty="0"/>
              <a:t> custeado pela </a:t>
            </a:r>
            <a:r>
              <a:rPr lang="pt-BR" sz="1292" dirty="0" err="1"/>
              <a:t>MSC</a:t>
            </a:r>
            <a:r>
              <a:rPr lang="pt-BR" sz="1292" dirty="0"/>
              <a:t> (hipótese: </a:t>
            </a:r>
            <a:r>
              <a:rPr lang="pt-BR" sz="1292" dirty="0" err="1"/>
              <a:t>subafretamento</a:t>
            </a:r>
            <a:r>
              <a:rPr lang="pt-BR" sz="1292" dirty="0"/>
              <a:t> termina com saída de navio em 2015) - leve aumento de combustível</a:t>
            </a:r>
            <a:endParaRPr lang="pt-BR" sz="1292" dirty="0">
              <a:solidFill>
                <a:srgbClr val="000000"/>
              </a:solidFill>
              <a:latin typeface="Calibri"/>
            </a:endParaRPr>
          </a:p>
          <a:p>
            <a:pPr marL="164145" lvl="1" indent="-164145" fontAlgn="b">
              <a:spcAft>
                <a:spcPts val="554"/>
              </a:spcAft>
              <a:buFont typeface="Arial" pitchFamily="34" charset="0"/>
              <a:buChar char="•"/>
            </a:pPr>
            <a:r>
              <a:rPr lang="pt-BR" sz="1292" i="1" dirty="0" err="1"/>
              <a:t>Running</a:t>
            </a:r>
            <a:r>
              <a:rPr lang="pt-BR" sz="1292" i="1" dirty="0"/>
              <a:t> </a:t>
            </a:r>
            <a:r>
              <a:rPr lang="pt-BR" sz="1292" i="1" dirty="0" err="1"/>
              <a:t>costs</a:t>
            </a:r>
            <a:r>
              <a:rPr lang="pt-BR" sz="1292" i="1" dirty="0"/>
              <a:t> </a:t>
            </a:r>
            <a:r>
              <a:rPr lang="pt-BR" sz="1292" dirty="0"/>
              <a:t>variam com porte de navio e regime de operação (próprio e </a:t>
            </a:r>
            <a:r>
              <a:rPr lang="pt-BR" sz="1292" i="1" dirty="0" err="1"/>
              <a:t>bare</a:t>
            </a:r>
            <a:r>
              <a:rPr lang="pt-BR" sz="1292" i="1" dirty="0"/>
              <a:t> </a:t>
            </a:r>
            <a:r>
              <a:rPr lang="pt-BR" sz="1292" i="1" dirty="0" err="1"/>
              <a:t>boat</a:t>
            </a:r>
            <a:r>
              <a:rPr lang="pt-BR" sz="1292" dirty="0"/>
              <a:t>, </a:t>
            </a:r>
            <a:r>
              <a:rPr lang="pt-BR" sz="1292" i="1" dirty="0" err="1"/>
              <a:t>vs</a:t>
            </a:r>
            <a:r>
              <a:rPr lang="pt-BR" sz="1292" i="1" dirty="0"/>
              <a:t> time charter</a:t>
            </a:r>
            <a:r>
              <a:rPr lang="pt-BR" sz="1292" dirty="0"/>
              <a:t>).  Em </a:t>
            </a:r>
            <a:r>
              <a:rPr lang="pt-BR" sz="1292" i="1" dirty="0"/>
              <a:t>time charter </a:t>
            </a:r>
            <a:r>
              <a:rPr lang="pt-BR" sz="1292" dirty="0"/>
              <a:t>(dois navios atuais), </a:t>
            </a:r>
            <a:r>
              <a:rPr lang="pt-BR" sz="1292" i="1" dirty="0" err="1"/>
              <a:t>running</a:t>
            </a:r>
            <a:r>
              <a:rPr lang="pt-BR" sz="1292" i="1" dirty="0"/>
              <a:t> </a:t>
            </a:r>
            <a:r>
              <a:rPr lang="pt-BR" sz="1292" i="1" dirty="0" err="1"/>
              <a:t>costs</a:t>
            </a:r>
            <a:r>
              <a:rPr lang="pt-BR" sz="1292" i="1" dirty="0"/>
              <a:t> </a:t>
            </a:r>
            <a:r>
              <a:rPr lang="pt-BR" sz="1292" dirty="0"/>
              <a:t>são arcados por afretador.  Devolução de navios </a:t>
            </a:r>
            <a:r>
              <a:rPr lang="pt-BR" sz="1292" i="1" dirty="0"/>
              <a:t>time charter</a:t>
            </a:r>
            <a:r>
              <a:rPr lang="pt-BR" sz="1292" dirty="0"/>
              <a:t> até 2015 faz com que R$/(</a:t>
            </a:r>
            <a:r>
              <a:rPr lang="pt-BR" sz="1292" dirty="0" err="1"/>
              <a:t>TEUtotal</a:t>
            </a:r>
            <a:r>
              <a:rPr lang="pt-BR" sz="1292" dirty="0"/>
              <a:t>) aumente - depurando-se o efeito de time charter, tem-se uma redução de R$/TEU com o aumento de porte dos navios.</a:t>
            </a:r>
          </a:p>
          <a:p>
            <a:pPr marL="164145" lvl="1" indent="-164145" fontAlgn="b">
              <a:spcAft>
                <a:spcPts val="554"/>
              </a:spcAft>
              <a:buFont typeface="Arial" pitchFamily="34" charset="0"/>
              <a:buChar char="•"/>
            </a:pPr>
            <a:r>
              <a:rPr lang="pt-BR" sz="1292" dirty="0"/>
              <a:t>Custo portuário reduz com aumento do tamanho do navio</a:t>
            </a:r>
          </a:p>
          <a:p>
            <a:pPr marL="164145" lvl="1" indent="-164145" fontAlgn="b">
              <a:spcAft>
                <a:spcPts val="554"/>
              </a:spcAft>
              <a:buFont typeface="Arial" pitchFamily="34" charset="0"/>
              <a:buChar char="•"/>
            </a:pPr>
            <a:r>
              <a:rPr lang="pt-BR" sz="1292" dirty="0"/>
              <a:t>Dentre os custos variáveis destacam-se a Ponta rodoviária e o </a:t>
            </a:r>
            <a:r>
              <a:rPr lang="pt-BR" sz="1292" i="1" dirty="0" err="1"/>
              <a:t>handling</a:t>
            </a:r>
            <a:r>
              <a:rPr lang="pt-BR" sz="1292" dirty="0"/>
              <a:t> de cheios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7307" y="1311019"/>
            <a:ext cx="851247" cy="2444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6472" tIns="66472" rIns="66472" bIns="66472" rtlCol="0" anchor="ctr">
            <a:no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477" b="1" dirty="0"/>
              <a:t>MM R$</a:t>
            </a:r>
            <a:endParaRPr lang="pt-BR" sz="1477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317307" y="3871833"/>
          <a:ext cx="5317775" cy="276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987659" y="1700531"/>
            <a:ext cx="851247" cy="2444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6472" tIns="66472" rIns="66472" bIns="66472" rtlCol="0" anchor="ctr">
            <a:no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477" b="1" dirty="0"/>
              <a:t>Fixos</a:t>
            </a:r>
            <a:endParaRPr lang="pt-BR" sz="1477" dirty="0"/>
          </a:p>
        </p:txBody>
      </p:sp>
      <p:sp>
        <p:nvSpPr>
          <p:cNvPr id="12" name="Retângulo 11"/>
          <p:cNvSpPr/>
          <p:nvPr/>
        </p:nvSpPr>
        <p:spPr>
          <a:xfrm>
            <a:off x="780788" y="4027316"/>
            <a:ext cx="1264988" cy="3988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6472" tIns="66472" rIns="66472" bIns="66472" rtlCol="0" anchor="ctr">
            <a:no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477" b="1" dirty="0"/>
              <a:t>Variáveis e Despesas</a:t>
            </a:r>
            <a:endParaRPr lang="pt-BR" sz="1477" dirty="0"/>
          </a:p>
        </p:txBody>
      </p:sp>
    </p:spTree>
    <p:extLst>
      <p:ext uri="{BB962C8B-B14F-4D97-AF65-F5344CB8AC3E}">
        <p14:creationId xmlns:p14="http://schemas.microsoft.com/office/powerpoint/2010/main" val="27285472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0" cy="73152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38" y="1412776"/>
            <a:ext cx="6757912" cy="42444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00" y="-399921"/>
            <a:ext cx="227647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15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56C2-6433-4606-8471-363CF81F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18A5FE3-BC4F-4179-93DF-6AE6AF07C25B}"/>
              </a:ext>
            </a:extLst>
          </p:cNvPr>
          <p:cNvSpPr/>
          <p:nvPr/>
        </p:nvSpPr>
        <p:spPr>
          <a:xfrm>
            <a:off x="2195736" y="3331993"/>
            <a:ext cx="4248472" cy="504056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C142E2E-BACB-4799-B1A6-7F8E3FA61EE7}"/>
              </a:ext>
            </a:extLst>
          </p:cNvPr>
          <p:cNvSpPr/>
          <p:nvPr/>
        </p:nvSpPr>
        <p:spPr>
          <a:xfrm>
            <a:off x="1979712" y="3429000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EE28582-1082-419B-B002-DC951350D9E0}"/>
              </a:ext>
            </a:extLst>
          </p:cNvPr>
          <p:cNvSpPr/>
          <p:nvPr/>
        </p:nvSpPr>
        <p:spPr>
          <a:xfrm>
            <a:off x="2483768" y="3203258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Seta: Curva para Baixo 16">
            <a:extLst>
              <a:ext uri="{FF2B5EF4-FFF2-40B4-BE49-F238E27FC236}">
                <a16:creationId xmlns:a16="http://schemas.microsoft.com/office/drawing/2014/main" id="{8907A2D1-E290-487B-B5BA-3BBBDBF6115A}"/>
              </a:ext>
            </a:extLst>
          </p:cNvPr>
          <p:cNvSpPr/>
          <p:nvPr/>
        </p:nvSpPr>
        <p:spPr>
          <a:xfrm>
            <a:off x="2417745" y="3049231"/>
            <a:ext cx="282047" cy="98298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4E1EF49-2C7F-46AB-9953-4090240D0D50}"/>
              </a:ext>
            </a:extLst>
          </p:cNvPr>
          <p:cNvSpPr/>
          <p:nvPr/>
        </p:nvSpPr>
        <p:spPr>
          <a:xfrm>
            <a:off x="4067944" y="311596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9" name="Seta: Curva para Baixo 18">
            <a:extLst>
              <a:ext uri="{FF2B5EF4-FFF2-40B4-BE49-F238E27FC236}">
                <a16:creationId xmlns:a16="http://schemas.microsoft.com/office/drawing/2014/main" id="{CAA1969E-0508-43CF-B01D-57832933D1E3}"/>
              </a:ext>
            </a:extLst>
          </p:cNvPr>
          <p:cNvSpPr/>
          <p:nvPr/>
        </p:nvSpPr>
        <p:spPr>
          <a:xfrm>
            <a:off x="3922374" y="2880762"/>
            <a:ext cx="570079" cy="216024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2F5B3B4-236D-4E15-90DC-D7120FC583A1}"/>
              </a:ext>
            </a:extLst>
          </p:cNvPr>
          <p:cNvSpPr/>
          <p:nvPr/>
        </p:nvSpPr>
        <p:spPr>
          <a:xfrm>
            <a:off x="3098051" y="314752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1" name="Seta: Curva para Baixo 20">
            <a:extLst>
              <a:ext uri="{FF2B5EF4-FFF2-40B4-BE49-F238E27FC236}">
                <a16:creationId xmlns:a16="http://schemas.microsoft.com/office/drawing/2014/main" id="{6ED27747-E4C7-4CE2-ACAA-5C869882399D}"/>
              </a:ext>
            </a:extLst>
          </p:cNvPr>
          <p:cNvSpPr/>
          <p:nvPr/>
        </p:nvSpPr>
        <p:spPr>
          <a:xfrm>
            <a:off x="3026043" y="2905215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B423D12-DA9E-43DE-BBAA-2E547814C89F}"/>
              </a:ext>
            </a:extLst>
          </p:cNvPr>
          <p:cNvSpPr/>
          <p:nvPr/>
        </p:nvSpPr>
        <p:spPr>
          <a:xfrm>
            <a:off x="5544108" y="3168067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Seta: Curva para Baixo 22">
            <a:extLst>
              <a:ext uri="{FF2B5EF4-FFF2-40B4-BE49-F238E27FC236}">
                <a16:creationId xmlns:a16="http://schemas.microsoft.com/office/drawing/2014/main" id="{B803F060-8780-49FA-9096-83CD8BD8D25F}"/>
              </a:ext>
            </a:extLst>
          </p:cNvPr>
          <p:cNvSpPr/>
          <p:nvPr/>
        </p:nvSpPr>
        <p:spPr>
          <a:xfrm>
            <a:off x="5508104" y="3001880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AA86EA8-C186-4655-8741-88A894FDB2F6}"/>
              </a:ext>
            </a:extLst>
          </p:cNvPr>
          <p:cNvSpPr/>
          <p:nvPr/>
        </p:nvSpPr>
        <p:spPr>
          <a:xfrm>
            <a:off x="6228184" y="3297332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3A67D2DE-B937-4C03-B790-C8B74B78D93D}"/>
              </a:ext>
            </a:extLst>
          </p:cNvPr>
          <p:cNvSpPr/>
          <p:nvPr/>
        </p:nvSpPr>
        <p:spPr>
          <a:xfrm>
            <a:off x="9252520" y="3095954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6" name="Seta: Curva para Baixo 25">
            <a:extLst>
              <a:ext uri="{FF2B5EF4-FFF2-40B4-BE49-F238E27FC236}">
                <a16:creationId xmlns:a16="http://schemas.microsoft.com/office/drawing/2014/main" id="{6BC0A604-7C66-470A-9244-3B677B2B72CF}"/>
              </a:ext>
            </a:extLst>
          </p:cNvPr>
          <p:cNvSpPr/>
          <p:nvPr/>
        </p:nvSpPr>
        <p:spPr>
          <a:xfrm>
            <a:off x="6206748" y="3183816"/>
            <a:ext cx="282047" cy="98298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8C1CCAD-3B47-4295-9696-2C6E151B537F}"/>
              </a:ext>
            </a:extLst>
          </p:cNvPr>
          <p:cNvSpPr/>
          <p:nvPr/>
        </p:nvSpPr>
        <p:spPr>
          <a:xfrm>
            <a:off x="6479181" y="3476009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7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84150" y="34925"/>
            <a:ext cx="8777288" cy="946150"/>
          </a:xfrm>
        </p:spPr>
        <p:txBody>
          <a:bodyPr/>
          <a:lstStyle/>
          <a:p>
            <a:pPr eaLnBrk="1" hangingPunct="1"/>
            <a:r>
              <a:rPr lang="pt-BR" altLang="pt-BR" dirty="0"/>
              <a:t>O estudioso da resistência em embarcações é William </a:t>
            </a:r>
            <a:r>
              <a:rPr lang="pt-BR" altLang="pt-BR" dirty="0" err="1"/>
              <a:t>Froude</a:t>
            </a:r>
            <a:r>
              <a:rPr lang="pt-BR" altLang="pt-BR" dirty="0"/>
              <a:t> (1810-1879), homem abastado que construiu o primeiro tanque de provas e estudou o arrasto em modelos de escala reduzida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9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95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96" name="CaixaDeTexto 18"/>
          <p:cNvSpPr txBox="1">
            <a:spLocks noChangeArrowheads="1"/>
          </p:cNvSpPr>
          <p:nvPr/>
        </p:nvSpPr>
        <p:spPr bwMode="auto">
          <a:xfrm>
            <a:off x="385764" y="1162049"/>
            <a:ext cx="64182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pt-BR" altLang="pt-BR" sz="2400" dirty="0"/>
              <a:t>1832:  Formação em Matemática em Oxford;</a:t>
            </a:r>
          </a:p>
          <a:p>
            <a:pPr algn="just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pt-BR" altLang="pt-BR" sz="2400" dirty="0"/>
              <a:t>1840’s: Dedicação à Hidrodinâmica;</a:t>
            </a:r>
          </a:p>
          <a:p>
            <a:pPr algn="just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pt-BR" altLang="pt-BR" sz="2400" dirty="0"/>
              <a:t>1860’s: Eleito para a Associação britânica (desempenho de navios a vapor);</a:t>
            </a:r>
          </a:p>
          <a:p>
            <a:pPr algn="just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pt-BR" altLang="pt-BR" sz="2400" dirty="0"/>
              <a:t>1862-3: Construção de seu primeiro tanque de provas (com recursos próprios e nos fundos de sua casa);</a:t>
            </a:r>
          </a:p>
          <a:p>
            <a:pPr algn="just" eaLnBrk="1" hangingPunct="1">
              <a:spcAft>
                <a:spcPts val="1200"/>
              </a:spcAft>
              <a:buFont typeface="Arial" pitchFamily="34" charset="0"/>
              <a:buChar char="•"/>
            </a:pPr>
            <a:endParaRPr lang="pt-BR" altLang="pt-BR" sz="24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/>
              <a:t>Exemplo de ensaio em diferentes velocidades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>
                <a:hlinkClick r:id="rId3"/>
              </a:rPr>
              <a:t>https://www.youtube.com/watch?v=Y_zBdIF5pFs</a:t>
            </a: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>
                <a:hlinkClick r:id="rId4"/>
              </a:rPr>
              <a:t>https://www.youtube.com/watch?v=QnbxEGa6klw</a:t>
            </a: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>
                <a:hlinkClick r:id="rId5"/>
              </a:rPr>
              <a:t>https://www.youtube.com/watch?v=98t4cjQslgg</a:t>
            </a:r>
            <a:endParaRPr lang="pt-BR" altLang="pt-BR" sz="2000" dirty="0"/>
          </a:p>
        </p:txBody>
      </p:sp>
      <p:pic>
        <p:nvPicPr>
          <p:cNvPr id="20497" name="Picture 19" descr="File:Williams Froude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90613"/>
            <a:ext cx="219551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956C2-6433-4606-8471-363CF81F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3A67D2DE-B937-4C03-B790-C8B74B78D93D}"/>
              </a:ext>
            </a:extLst>
          </p:cNvPr>
          <p:cNvSpPr/>
          <p:nvPr/>
        </p:nvSpPr>
        <p:spPr>
          <a:xfrm>
            <a:off x="9252520" y="3095954"/>
            <a:ext cx="288032" cy="144016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D83E885-A7BB-4919-A389-2DEE97040F6B}"/>
              </a:ext>
            </a:extLst>
          </p:cNvPr>
          <p:cNvGrpSpPr/>
          <p:nvPr/>
        </p:nvGrpSpPr>
        <p:grpSpPr>
          <a:xfrm>
            <a:off x="-3564904" y="2564904"/>
            <a:ext cx="10078070" cy="2099984"/>
            <a:chOff x="1979712" y="2880762"/>
            <a:chExt cx="4715493" cy="95528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018A5FE3-BC4F-4179-93DF-6AE6AF07C25B}"/>
                </a:ext>
              </a:extLst>
            </p:cNvPr>
            <p:cNvSpPr/>
            <p:nvPr/>
          </p:nvSpPr>
          <p:spPr>
            <a:xfrm>
              <a:off x="2195736" y="3331993"/>
              <a:ext cx="4248472" cy="50405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FC142E2E-BACB-4799-B1A6-7F8E3FA61EE7}"/>
                </a:ext>
              </a:extLst>
            </p:cNvPr>
            <p:cNvSpPr/>
            <p:nvPr/>
          </p:nvSpPr>
          <p:spPr>
            <a:xfrm>
              <a:off x="1979712" y="3429000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EEE28582-1082-419B-B002-DC951350D9E0}"/>
                </a:ext>
              </a:extLst>
            </p:cNvPr>
            <p:cNvSpPr/>
            <p:nvPr/>
          </p:nvSpPr>
          <p:spPr>
            <a:xfrm>
              <a:off x="2483768" y="320325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Seta: Curva para Baixo 16">
              <a:extLst>
                <a:ext uri="{FF2B5EF4-FFF2-40B4-BE49-F238E27FC236}">
                  <a16:creationId xmlns:a16="http://schemas.microsoft.com/office/drawing/2014/main" id="{8907A2D1-E290-487B-B5BA-3BBBDBF6115A}"/>
                </a:ext>
              </a:extLst>
            </p:cNvPr>
            <p:cNvSpPr/>
            <p:nvPr/>
          </p:nvSpPr>
          <p:spPr>
            <a:xfrm>
              <a:off x="2417745" y="3049231"/>
              <a:ext cx="282047" cy="98298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4E1EF49-2C7F-46AB-9953-4090240D0D50}"/>
                </a:ext>
              </a:extLst>
            </p:cNvPr>
            <p:cNvSpPr/>
            <p:nvPr/>
          </p:nvSpPr>
          <p:spPr>
            <a:xfrm>
              <a:off x="4067944" y="3115969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Seta: Curva para Baixo 18">
              <a:extLst>
                <a:ext uri="{FF2B5EF4-FFF2-40B4-BE49-F238E27FC236}">
                  <a16:creationId xmlns:a16="http://schemas.microsoft.com/office/drawing/2014/main" id="{CAA1969E-0508-43CF-B01D-57832933D1E3}"/>
                </a:ext>
              </a:extLst>
            </p:cNvPr>
            <p:cNvSpPr/>
            <p:nvPr/>
          </p:nvSpPr>
          <p:spPr>
            <a:xfrm>
              <a:off x="3922374" y="2880762"/>
              <a:ext cx="570079" cy="216024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2F5B3B4-236D-4E15-90DC-D7120FC583A1}"/>
                </a:ext>
              </a:extLst>
            </p:cNvPr>
            <p:cNvSpPr/>
            <p:nvPr/>
          </p:nvSpPr>
          <p:spPr>
            <a:xfrm>
              <a:off x="3098051" y="3147529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Seta: Curva para Baixo 20">
              <a:extLst>
                <a:ext uri="{FF2B5EF4-FFF2-40B4-BE49-F238E27FC236}">
                  <a16:creationId xmlns:a16="http://schemas.microsoft.com/office/drawing/2014/main" id="{6ED27747-E4C7-4CE2-ACAA-5C869882399D}"/>
                </a:ext>
              </a:extLst>
            </p:cNvPr>
            <p:cNvSpPr/>
            <p:nvPr/>
          </p:nvSpPr>
          <p:spPr>
            <a:xfrm>
              <a:off x="3026043" y="2905215"/>
              <a:ext cx="288032" cy="144016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B423D12-DA9E-43DE-BBAA-2E547814C89F}"/>
                </a:ext>
              </a:extLst>
            </p:cNvPr>
            <p:cNvSpPr/>
            <p:nvPr/>
          </p:nvSpPr>
          <p:spPr>
            <a:xfrm>
              <a:off x="5544108" y="3168067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Seta: Curva para Baixo 22">
              <a:extLst>
                <a:ext uri="{FF2B5EF4-FFF2-40B4-BE49-F238E27FC236}">
                  <a16:creationId xmlns:a16="http://schemas.microsoft.com/office/drawing/2014/main" id="{B803F060-8780-49FA-9096-83CD8BD8D25F}"/>
                </a:ext>
              </a:extLst>
            </p:cNvPr>
            <p:cNvSpPr/>
            <p:nvPr/>
          </p:nvSpPr>
          <p:spPr>
            <a:xfrm>
              <a:off x="5508104" y="3080383"/>
              <a:ext cx="216024" cy="65513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6AA86EA8-C186-4655-8741-88A894FDB2F6}"/>
                </a:ext>
              </a:extLst>
            </p:cNvPr>
            <p:cNvSpPr/>
            <p:nvPr/>
          </p:nvSpPr>
          <p:spPr>
            <a:xfrm>
              <a:off x="5955751" y="3232965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8C1CCAD-3B47-4295-9696-2C6E151B537F}"/>
                </a:ext>
              </a:extLst>
            </p:cNvPr>
            <p:cNvSpPr/>
            <p:nvPr/>
          </p:nvSpPr>
          <p:spPr>
            <a:xfrm>
              <a:off x="6479181" y="3476009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FB69BA3-DEB9-43B6-9A89-F06E3594D9D9}"/>
                </a:ext>
              </a:extLst>
            </p:cNvPr>
            <p:cNvSpPr/>
            <p:nvPr/>
          </p:nvSpPr>
          <p:spPr>
            <a:xfrm>
              <a:off x="6297977" y="3307965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D307DB9-8568-41B4-84C3-3CF1520D050D}"/>
                </a:ext>
              </a:extLst>
            </p:cNvPr>
            <p:cNvSpPr/>
            <p:nvPr/>
          </p:nvSpPr>
          <p:spPr>
            <a:xfrm>
              <a:off x="6071780" y="3255541"/>
              <a:ext cx="216024" cy="2160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Seta: Curva para Cima 6">
            <a:extLst>
              <a:ext uri="{FF2B5EF4-FFF2-40B4-BE49-F238E27FC236}">
                <a16:creationId xmlns:a16="http://schemas.microsoft.com/office/drawing/2014/main" id="{E59CF1C8-1598-4FEF-B2A6-E22768307F7E}"/>
              </a:ext>
            </a:extLst>
          </p:cNvPr>
          <p:cNvSpPr/>
          <p:nvPr/>
        </p:nvSpPr>
        <p:spPr>
          <a:xfrm rot="11729475">
            <a:off x="5726069" y="3359571"/>
            <a:ext cx="576064" cy="216024"/>
          </a:xfrm>
          <a:prstGeom prst="curvedUp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8CB38F5-5B60-4604-BBAE-07E319E3486B}"/>
              </a:ext>
            </a:extLst>
          </p:cNvPr>
          <p:cNvCxnSpPr>
            <a:stCxn id="29" idx="3"/>
          </p:cNvCxnSpPr>
          <p:nvPr/>
        </p:nvCxnSpPr>
        <p:spPr>
          <a:xfrm>
            <a:off x="5248379" y="3794106"/>
            <a:ext cx="3713059" cy="199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F55D114-EE5A-4935-8505-1AA087F90DD0}"/>
              </a:ext>
            </a:extLst>
          </p:cNvPr>
          <p:cNvCxnSpPr/>
          <p:nvPr/>
        </p:nvCxnSpPr>
        <p:spPr>
          <a:xfrm>
            <a:off x="5248379" y="4407699"/>
            <a:ext cx="3713059" cy="199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279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FF7DD-3613-4FDB-8B6D-B4FF3E98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transversal – como não emborcar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DDDCC4-957B-4302-BEB2-2D2181FDEB59}"/>
              </a:ext>
            </a:extLst>
          </p:cNvPr>
          <p:cNvSpPr/>
          <p:nvPr/>
        </p:nvSpPr>
        <p:spPr>
          <a:xfrm>
            <a:off x="251594" y="908720"/>
            <a:ext cx="6840752" cy="64807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AF9AE3-483C-4B4D-9BC2-F933DA24830C}"/>
              </a:ext>
            </a:extLst>
          </p:cNvPr>
          <p:cNvSpPr/>
          <p:nvPr/>
        </p:nvSpPr>
        <p:spPr>
          <a:xfrm>
            <a:off x="251594" y="1073956"/>
            <a:ext cx="432048" cy="4828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15959E0-2F96-4199-97D1-09C3D6A1612C}"/>
              </a:ext>
            </a:extLst>
          </p:cNvPr>
          <p:cNvCxnSpPr>
            <a:cxnSpLocks/>
          </p:cNvCxnSpPr>
          <p:nvPr/>
        </p:nvCxnSpPr>
        <p:spPr>
          <a:xfrm>
            <a:off x="539626" y="1073955"/>
            <a:ext cx="0" cy="4828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05E1B35-76EF-4A93-8CB7-799CF5A07CFD}"/>
              </a:ext>
            </a:extLst>
          </p:cNvPr>
          <p:cNvCxnSpPr/>
          <p:nvPr/>
        </p:nvCxnSpPr>
        <p:spPr>
          <a:xfrm>
            <a:off x="-756518" y="1073956"/>
            <a:ext cx="784887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BBE534A-9AA2-449D-BDB3-F8AB4DCBD065}"/>
              </a:ext>
            </a:extLst>
          </p:cNvPr>
          <p:cNvCxnSpPr>
            <a:cxnSpLocks/>
          </p:cNvCxnSpPr>
          <p:nvPr/>
        </p:nvCxnSpPr>
        <p:spPr>
          <a:xfrm>
            <a:off x="-756518" y="908720"/>
            <a:ext cx="7848872" cy="48283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A448DBD0-FA5B-4690-9B5F-35DC7B00F583}"/>
              </a:ext>
            </a:extLst>
          </p:cNvPr>
          <p:cNvSpPr/>
          <p:nvPr/>
        </p:nvSpPr>
        <p:spPr>
          <a:xfrm>
            <a:off x="251594" y="1073974"/>
            <a:ext cx="216020" cy="48281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A1C8125-FA34-4A53-93C7-F2CA272B9BEA}"/>
              </a:ext>
            </a:extLst>
          </p:cNvPr>
          <p:cNvSpPr/>
          <p:nvPr/>
        </p:nvSpPr>
        <p:spPr>
          <a:xfrm>
            <a:off x="6912328" y="1340946"/>
            <a:ext cx="432048" cy="241394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13D6B4F1-C977-4B3F-9D69-BF977E457656}"/>
              </a:ext>
            </a:extLst>
          </p:cNvPr>
          <p:cNvSpPr/>
          <p:nvPr/>
        </p:nvSpPr>
        <p:spPr>
          <a:xfrm>
            <a:off x="-972616" y="670560"/>
            <a:ext cx="7745362" cy="809897"/>
          </a:xfrm>
          <a:custGeom>
            <a:avLst/>
            <a:gdLst>
              <a:gd name="connsiteX0" fmla="*/ 7745362 w 7745362"/>
              <a:gd name="connsiteY0" fmla="*/ 809897 h 809897"/>
              <a:gd name="connsiteX1" fmla="*/ 7693111 w 7745362"/>
              <a:gd name="connsiteY1" fmla="*/ 792480 h 809897"/>
              <a:gd name="connsiteX2" fmla="*/ 7632151 w 7745362"/>
              <a:gd name="connsiteY2" fmla="*/ 722811 h 809897"/>
              <a:gd name="connsiteX3" fmla="*/ 7606025 w 7745362"/>
              <a:gd name="connsiteY3" fmla="*/ 705394 h 809897"/>
              <a:gd name="connsiteX4" fmla="*/ 7579899 w 7745362"/>
              <a:gd name="connsiteY4" fmla="*/ 679269 h 809897"/>
              <a:gd name="connsiteX5" fmla="*/ 7553773 w 7745362"/>
              <a:gd name="connsiteY5" fmla="*/ 661851 h 809897"/>
              <a:gd name="connsiteX6" fmla="*/ 7527648 w 7745362"/>
              <a:gd name="connsiteY6" fmla="*/ 635726 h 809897"/>
              <a:gd name="connsiteX7" fmla="*/ 7466688 w 7745362"/>
              <a:gd name="connsiteY7" fmla="*/ 592183 h 809897"/>
              <a:gd name="connsiteX8" fmla="*/ 7423145 w 7745362"/>
              <a:gd name="connsiteY8" fmla="*/ 566057 h 809897"/>
              <a:gd name="connsiteX9" fmla="*/ 7388311 w 7745362"/>
              <a:gd name="connsiteY9" fmla="*/ 539931 h 809897"/>
              <a:gd name="connsiteX10" fmla="*/ 7353476 w 7745362"/>
              <a:gd name="connsiteY10" fmla="*/ 522514 h 809897"/>
              <a:gd name="connsiteX11" fmla="*/ 7292516 w 7745362"/>
              <a:gd name="connsiteY11" fmla="*/ 487680 h 809897"/>
              <a:gd name="connsiteX12" fmla="*/ 7275099 w 7745362"/>
              <a:gd name="connsiteY12" fmla="*/ 461554 h 809897"/>
              <a:gd name="connsiteX13" fmla="*/ 7222848 w 7745362"/>
              <a:gd name="connsiteY13" fmla="*/ 444137 h 809897"/>
              <a:gd name="connsiteX14" fmla="*/ 7161888 w 7745362"/>
              <a:gd name="connsiteY14" fmla="*/ 400594 h 809897"/>
              <a:gd name="connsiteX15" fmla="*/ 7135762 w 7745362"/>
              <a:gd name="connsiteY15" fmla="*/ 391886 h 809897"/>
              <a:gd name="connsiteX16" fmla="*/ 7092219 w 7745362"/>
              <a:gd name="connsiteY16" fmla="*/ 365760 h 809897"/>
              <a:gd name="connsiteX17" fmla="*/ 7022551 w 7745362"/>
              <a:gd name="connsiteY17" fmla="*/ 339634 h 809897"/>
              <a:gd name="connsiteX18" fmla="*/ 6970299 w 7745362"/>
              <a:gd name="connsiteY18" fmla="*/ 330926 h 809897"/>
              <a:gd name="connsiteX19" fmla="*/ 6891922 w 7745362"/>
              <a:gd name="connsiteY19" fmla="*/ 304800 h 809897"/>
              <a:gd name="connsiteX20" fmla="*/ 6839671 w 7745362"/>
              <a:gd name="connsiteY20" fmla="*/ 287383 h 809897"/>
              <a:gd name="connsiteX21" fmla="*/ 6752585 w 7745362"/>
              <a:gd name="connsiteY21" fmla="*/ 278674 h 809897"/>
              <a:gd name="connsiteX22" fmla="*/ 6500036 w 7745362"/>
              <a:gd name="connsiteY22" fmla="*/ 278674 h 809897"/>
              <a:gd name="connsiteX23" fmla="*/ 6412951 w 7745362"/>
              <a:gd name="connsiteY23" fmla="*/ 304800 h 809897"/>
              <a:gd name="connsiteX24" fmla="*/ 6369408 w 7745362"/>
              <a:gd name="connsiteY24" fmla="*/ 348343 h 809897"/>
              <a:gd name="connsiteX25" fmla="*/ 6317156 w 7745362"/>
              <a:gd name="connsiteY25" fmla="*/ 391886 h 809897"/>
              <a:gd name="connsiteX26" fmla="*/ 6264905 w 7745362"/>
              <a:gd name="connsiteY26" fmla="*/ 452846 h 809897"/>
              <a:gd name="connsiteX27" fmla="*/ 6195236 w 7745362"/>
              <a:gd name="connsiteY27" fmla="*/ 496389 h 809897"/>
              <a:gd name="connsiteX28" fmla="*/ 6160402 w 7745362"/>
              <a:gd name="connsiteY28" fmla="*/ 522514 h 809897"/>
              <a:gd name="connsiteX29" fmla="*/ 6134276 w 7745362"/>
              <a:gd name="connsiteY29" fmla="*/ 548640 h 809897"/>
              <a:gd name="connsiteX30" fmla="*/ 6055899 w 7745362"/>
              <a:gd name="connsiteY30" fmla="*/ 574766 h 809897"/>
              <a:gd name="connsiteX31" fmla="*/ 5986231 w 7745362"/>
              <a:gd name="connsiteY31" fmla="*/ 592183 h 809897"/>
              <a:gd name="connsiteX32" fmla="*/ 5960105 w 7745362"/>
              <a:gd name="connsiteY32" fmla="*/ 600891 h 809897"/>
              <a:gd name="connsiteX33" fmla="*/ 5890436 w 7745362"/>
              <a:gd name="connsiteY33" fmla="*/ 618309 h 809897"/>
              <a:gd name="connsiteX34" fmla="*/ 5124082 w 7745362"/>
              <a:gd name="connsiteY34" fmla="*/ 609600 h 809897"/>
              <a:gd name="connsiteX35" fmla="*/ 5097956 w 7745362"/>
              <a:gd name="connsiteY35" fmla="*/ 600891 h 809897"/>
              <a:gd name="connsiteX36" fmla="*/ 5063122 w 7745362"/>
              <a:gd name="connsiteY36" fmla="*/ 592183 h 809897"/>
              <a:gd name="connsiteX37" fmla="*/ 4984745 w 7745362"/>
              <a:gd name="connsiteY37" fmla="*/ 574766 h 809897"/>
              <a:gd name="connsiteX38" fmla="*/ 4958619 w 7745362"/>
              <a:gd name="connsiteY38" fmla="*/ 557349 h 809897"/>
              <a:gd name="connsiteX39" fmla="*/ 4915076 w 7745362"/>
              <a:gd name="connsiteY39" fmla="*/ 548640 h 809897"/>
              <a:gd name="connsiteX40" fmla="*/ 4880242 w 7745362"/>
              <a:gd name="connsiteY40" fmla="*/ 539931 h 809897"/>
              <a:gd name="connsiteX41" fmla="*/ 4819282 w 7745362"/>
              <a:gd name="connsiteY41" fmla="*/ 496389 h 809897"/>
              <a:gd name="connsiteX42" fmla="*/ 4793156 w 7745362"/>
              <a:gd name="connsiteY42" fmla="*/ 470263 h 809897"/>
              <a:gd name="connsiteX43" fmla="*/ 4749613 w 7745362"/>
              <a:gd name="connsiteY43" fmla="*/ 383177 h 809897"/>
              <a:gd name="connsiteX44" fmla="*/ 4723488 w 7745362"/>
              <a:gd name="connsiteY44" fmla="*/ 296091 h 809897"/>
              <a:gd name="connsiteX45" fmla="*/ 4688653 w 7745362"/>
              <a:gd name="connsiteY45" fmla="*/ 226423 h 809897"/>
              <a:gd name="connsiteX46" fmla="*/ 4627693 w 7745362"/>
              <a:gd name="connsiteY46" fmla="*/ 200297 h 809897"/>
              <a:gd name="connsiteX47" fmla="*/ 4558025 w 7745362"/>
              <a:gd name="connsiteY47" fmla="*/ 182880 h 809897"/>
              <a:gd name="connsiteX48" fmla="*/ 4531899 w 7745362"/>
              <a:gd name="connsiteY48" fmla="*/ 174171 h 809897"/>
              <a:gd name="connsiteX49" fmla="*/ 4462231 w 7745362"/>
              <a:gd name="connsiteY49" fmla="*/ 156754 h 809897"/>
              <a:gd name="connsiteX50" fmla="*/ 4244516 w 7745362"/>
              <a:gd name="connsiteY50" fmla="*/ 165463 h 809897"/>
              <a:gd name="connsiteX51" fmla="*/ 4183556 w 7745362"/>
              <a:gd name="connsiteY51" fmla="*/ 191589 h 809897"/>
              <a:gd name="connsiteX52" fmla="*/ 4148722 w 7745362"/>
              <a:gd name="connsiteY52" fmla="*/ 200297 h 809897"/>
              <a:gd name="connsiteX53" fmla="*/ 4122596 w 7745362"/>
              <a:gd name="connsiteY53" fmla="*/ 226423 h 809897"/>
              <a:gd name="connsiteX54" fmla="*/ 4061636 w 7745362"/>
              <a:gd name="connsiteY54" fmla="*/ 269966 h 809897"/>
              <a:gd name="connsiteX55" fmla="*/ 4009385 w 7745362"/>
              <a:gd name="connsiteY55" fmla="*/ 330926 h 809897"/>
              <a:gd name="connsiteX56" fmla="*/ 3974551 w 7745362"/>
              <a:gd name="connsiteY56" fmla="*/ 357051 h 809897"/>
              <a:gd name="connsiteX57" fmla="*/ 3957133 w 7745362"/>
              <a:gd name="connsiteY57" fmla="*/ 383177 h 809897"/>
              <a:gd name="connsiteX58" fmla="*/ 3931008 w 7745362"/>
              <a:gd name="connsiteY58" fmla="*/ 409303 h 809897"/>
              <a:gd name="connsiteX59" fmla="*/ 3904882 w 7745362"/>
              <a:gd name="connsiteY59" fmla="*/ 444137 h 809897"/>
              <a:gd name="connsiteX60" fmla="*/ 3878756 w 7745362"/>
              <a:gd name="connsiteY60" fmla="*/ 461554 h 809897"/>
              <a:gd name="connsiteX61" fmla="*/ 3852631 w 7745362"/>
              <a:gd name="connsiteY61" fmla="*/ 487680 h 809897"/>
              <a:gd name="connsiteX62" fmla="*/ 3826505 w 7745362"/>
              <a:gd name="connsiteY62" fmla="*/ 496389 h 809897"/>
              <a:gd name="connsiteX63" fmla="*/ 3800379 w 7745362"/>
              <a:gd name="connsiteY63" fmla="*/ 513806 h 809897"/>
              <a:gd name="connsiteX64" fmla="*/ 3730711 w 7745362"/>
              <a:gd name="connsiteY64" fmla="*/ 557349 h 809897"/>
              <a:gd name="connsiteX65" fmla="*/ 3643625 w 7745362"/>
              <a:gd name="connsiteY65" fmla="*/ 574766 h 809897"/>
              <a:gd name="connsiteX66" fmla="*/ 3434619 w 7745362"/>
              <a:gd name="connsiteY66" fmla="*/ 566057 h 809897"/>
              <a:gd name="connsiteX67" fmla="*/ 3356242 w 7745362"/>
              <a:gd name="connsiteY67" fmla="*/ 539931 h 809897"/>
              <a:gd name="connsiteX68" fmla="*/ 3295282 w 7745362"/>
              <a:gd name="connsiteY68" fmla="*/ 522514 h 809897"/>
              <a:gd name="connsiteX69" fmla="*/ 3234322 w 7745362"/>
              <a:gd name="connsiteY69" fmla="*/ 487680 h 809897"/>
              <a:gd name="connsiteX70" fmla="*/ 3112402 w 7745362"/>
              <a:gd name="connsiteY70" fmla="*/ 409303 h 809897"/>
              <a:gd name="connsiteX71" fmla="*/ 2964356 w 7745362"/>
              <a:gd name="connsiteY71" fmla="*/ 304800 h 809897"/>
              <a:gd name="connsiteX72" fmla="*/ 2938231 w 7745362"/>
              <a:gd name="connsiteY72" fmla="*/ 278674 h 809897"/>
              <a:gd name="connsiteX73" fmla="*/ 2798893 w 7745362"/>
              <a:gd name="connsiteY73" fmla="*/ 182880 h 809897"/>
              <a:gd name="connsiteX74" fmla="*/ 2746642 w 7745362"/>
              <a:gd name="connsiteY74" fmla="*/ 130629 h 809897"/>
              <a:gd name="connsiteX75" fmla="*/ 2711808 w 7745362"/>
              <a:gd name="connsiteY75" fmla="*/ 104503 h 809897"/>
              <a:gd name="connsiteX76" fmla="*/ 2650848 w 7745362"/>
              <a:gd name="connsiteY76" fmla="*/ 43543 h 809897"/>
              <a:gd name="connsiteX77" fmla="*/ 2581179 w 7745362"/>
              <a:gd name="connsiteY77" fmla="*/ 0 h 809897"/>
              <a:gd name="connsiteX78" fmla="*/ 2224128 w 7745362"/>
              <a:gd name="connsiteY78" fmla="*/ 8709 h 809897"/>
              <a:gd name="connsiteX79" fmla="*/ 2128333 w 7745362"/>
              <a:gd name="connsiteY79" fmla="*/ 17417 h 809897"/>
              <a:gd name="connsiteX80" fmla="*/ 1962871 w 7745362"/>
              <a:gd name="connsiteY80" fmla="*/ 52251 h 809897"/>
              <a:gd name="connsiteX81" fmla="*/ 1779991 w 7745362"/>
              <a:gd name="connsiteY81" fmla="*/ 87086 h 809897"/>
              <a:gd name="connsiteX82" fmla="*/ 1597111 w 7745362"/>
              <a:gd name="connsiteY82" fmla="*/ 156754 h 809897"/>
              <a:gd name="connsiteX83" fmla="*/ 1405522 w 7745362"/>
              <a:gd name="connsiteY83" fmla="*/ 217714 h 809897"/>
              <a:gd name="connsiteX84" fmla="*/ 1222642 w 7745362"/>
              <a:gd name="connsiteY84" fmla="*/ 278674 h 809897"/>
              <a:gd name="connsiteX85" fmla="*/ 1152973 w 7745362"/>
              <a:gd name="connsiteY85" fmla="*/ 313509 h 809897"/>
              <a:gd name="connsiteX86" fmla="*/ 952676 w 7745362"/>
              <a:gd name="connsiteY86" fmla="*/ 365760 h 809897"/>
              <a:gd name="connsiteX87" fmla="*/ 874299 w 7745362"/>
              <a:gd name="connsiteY87" fmla="*/ 383177 h 809897"/>
              <a:gd name="connsiteX88" fmla="*/ 813339 w 7745362"/>
              <a:gd name="connsiteY88" fmla="*/ 391886 h 809897"/>
              <a:gd name="connsiteX89" fmla="*/ 752379 w 7745362"/>
              <a:gd name="connsiteY89" fmla="*/ 409303 h 809897"/>
              <a:gd name="connsiteX90" fmla="*/ 674002 w 7745362"/>
              <a:gd name="connsiteY90" fmla="*/ 418011 h 809897"/>
              <a:gd name="connsiteX91" fmla="*/ 630459 w 7745362"/>
              <a:gd name="connsiteY91" fmla="*/ 426720 h 809897"/>
              <a:gd name="connsiteX92" fmla="*/ 543373 w 7745362"/>
              <a:gd name="connsiteY92" fmla="*/ 435429 h 809897"/>
              <a:gd name="connsiteX93" fmla="*/ 238573 w 7745362"/>
              <a:gd name="connsiteY93" fmla="*/ 426720 h 809897"/>
              <a:gd name="connsiteX94" fmla="*/ 151488 w 7745362"/>
              <a:gd name="connsiteY94" fmla="*/ 383177 h 809897"/>
              <a:gd name="connsiteX95" fmla="*/ 125362 w 7745362"/>
              <a:gd name="connsiteY95" fmla="*/ 348343 h 809897"/>
              <a:gd name="connsiteX96" fmla="*/ 46985 w 7745362"/>
              <a:gd name="connsiteY96" fmla="*/ 226423 h 809897"/>
              <a:gd name="connsiteX97" fmla="*/ 3442 w 7745362"/>
              <a:gd name="connsiteY97" fmla="*/ 148046 h 809897"/>
              <a:gd name="connsiteX98" fmla="*/ 3442 w 7745362"/>
              <a:gd name="connsiteY98" fmla="*/ 52251 h 80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745362" h="809897">
                <a:moveTo>
                  <a:pt x="7745362" y="809897"/>
                </a:moveTo>
                <a:cubicBezTo>
                  <a:pt x="7727945" y="804091"/>
                  <a:pt x="7708600" y="802337"/>
                  <a:pt x="7693111" y="792480"/>
                </a:cubicBezTo>
                <a:cubicBezTo>
                  <a:pt x="7615437" y="743051"/>
                  <a:pt x="7674584" y="765244"/>
                  <a:pt x="7632151" y="722811"/>
                </a:cubicBezTo>
                <a:cubicBezTo>
                  <a:pt x="7624750" y="715410"/>
                  <a:pt x="7614066" y="712094"/>
                  <a:pt x="7606025" y="705394"/>
                </a:cubicBezTo>
                <a:cubicBezTo>
                  <a:pt x="7596564" y="697510"/>
                  <a:pt x="7589360" y="687153"/>
                  <a:pt x="7579899" y="679269"/>
                </a:cubicBezTo>
                <a:cubicBezTo>
                  <a:pt x="7571858" y="672568"/>
                  <a:pt x="7561814" y="668552"/>
                  <a:pt x="7553773" y="661851"/>
                </a:cubicBezTo>
                <a:cubicBezTo>
                  <a:pt x="7544312" y="653967"/>
                  <a:pt x="7536999" y="643741"/>
                  <a:pt x="7527648" y="635726"/>
                </a:cubicBezTo>
                <a:cubicBezTo>
                  <a:pt x="7513894" y="623937"/>
                  <a:pt x="7483651" y="602785"/>
                  <a:pt x="7466688" y="592183"/>
                </a:cubicBezTo>
                <a:cubicBezTo>
                  <a:pt x="7452334" y="583212"/>
                  <a:pt x="7437229" y="575446"/>
                  <a:pt x="7423145" y="566057"/>
                </a:cubicBezTo>
                <a:cubicBezTo>
                  <a:pt x="7411068" y="558006"/>
                  <a:pt x="7400619" y="547624"/>
                  <a:pt x="7388311" y="539931"/>
                </a:cubicBezTo>
                <a:cubicBezTo>
                  <a:pt x="7377302" y="533050"/>
                  <a:pt x="7364485" y="529394"/>
                  <a:pt x="7353476" y="522514"/>
                </a:cubicBezTo>
                <a:cubicBezTo>
                  <a:pt x="7293220" y="484855"/>
                  <a:pt x="7343845" y="504790"/>
                  <a:pt x="7292516" y="487680"/>
                </a:cubicBezTo>
                <a:cubicBezTo>
                  <a:pt x="7286710" y="478971"/>
                  <a:pt x="7283975" y="467101"/>
                  <a:pt x="7275099" y="461554"/>
                </a:cubicBezTo>
                <a:cubicBezTo>
                  <a:pt x="7259531" y="451824"/>
                  <a:pt x="7222848" y="444137"/>
                  <a:pt x="7222848" y="444137"/>
                </a:cubicBezTo>
                <a:cubicBezTo>
                  <a:pt x="7214963" y="438224"/>
                  <a:pt x="7174619" y="406959"/>
                  <a:pt x="7161888" y="400594"/>
                </a:cubicBezTo>
                <a:cubicBezTo>
                  <a:pt x="7153677" y="396489"/>
                  <a:pt x="7143973" y="395991"/>
                  <a:pt x="7135762" y="391886"/>
                </a:cubicBezTo>
                <a:cubicBezTo>
                  <a:pt x="7120622" y="384316"/>
                  <a:pt x="7107359" y="373330"/>
                  <a:pt x="7092219" y="365760"/>
                </a:cubicBezTo>
                <a:cubicBezTo>
                  <a:pt x="7086802" y="363052"/>
                  <a:pt x="7036113" y="342648"/>
                  <a:pt x="7022551" y="339634"/>
                </a:cubicBezTo>
                <a:cubicBezTo>
                  <a:pt x="7005314" y="335804"/>
                  <a:pt x="6987716" y="333829"/>
                  <a:pt x="6970299" y="330926"/>
                </a:cubicBezTo>
                <a:cubicBezTo>
                  <a:pt x="6882993" y="296004"/>
                  <a:pt x="6966920" y="327300"/>
                  <a:pt x="6891922" y="304800"/>
                </a:cubicBezTo>
                <a:cubicBezTo>
                  <a:pt x="6874337" y="299524"/>
                  <a:pt x="6857939" y="289210"/>
                  <a:pt x="6839671" y="287383"/>
                </a:cubicBezTo>
                <a:lnTo>
                  <a:pt x="6752585" y="278674"/>
                </a:lnTo>
                <a:cubicBezTo>
                  <a:pt x="6653208" y="253831"/>
                  <a:pt x="6693796" y="260510"/>
                  <a:pt x="6500036" y="278674"/>
                </a:cubicBezTo>
                <a:cubicBezTo>
                  <a:pt x="6486159" y="279975"/>
                  <a:pt x="6434840" y="297503"/>
                  <a:pt x="6412951" y="304800"/>
                </a:cubicBezTo>
                <a:cubicBezTo>
                  <a:pt x="6398437" y="319314"/>
                  <a:pt x="6386487" y="336957"/>
                  <a:pt x="6369408" y="348343"/>
                </a:cubicBezTo>
                <a:cubicBezTo>
                  <a:pt x="6342532" y="366260"/>
                  <a:pt x="6339507" y="365809"/>
                  <a:pt x="6317156" y="391886"/>
                </a:cubicBezTo>
                <a:cubicBezTo>
                  <a:pt x="6297545" y="414765"/>
                  <a:pt x="6289496" y="434962"/>
                  <a:pt x="6264905" y="452846"/>
                </a:cubicBezTo>
                <a:cubicBezTo>
                  <a:pt x="6242757" y="468953"/>
                  <a:pt x="6217145" y="479958"/>
                  <a:pt x="6195236" y="496389"/>
                </a:cubicBezTo>
                <a:cubicBezTo>
                  <a:pt x="6183625" y="505097"/>
                  <a:pt x="6171422" y="513068"/>
                  <a:pt x="6160402" y="522514"/>
                </a:cubicBezTo>
                <a:cubicBezTo>
                  <a:pt x="6151051" y="530529"/>
                  <a:pt x="6145292" y="543132"/>
                  <a:pt x="6134276" y="548640"/>
                </a:cubicBezTo>
                <a:cubicBezTo>
                  <a:pt x="6109645" y="560956"/>
                  <a:pt x="6082025" y="566058"/>
                  <a:pt x="6055899" y="574766"/>
                </a:cubicBezTo>
                <a:cubicBezTo>
                  <a:pt x="5996194" y="594667"/>
                  <a:pt x="6070276" y="571172"/>
                  <a:pt x="5986231" y="592183"/>
                </a:cubicBezTo>
                <a:cubicBezTo>
                  <a:pt x="5977325" y="594409"/>
                  <a:pt x="5969011" y="598665"/>
                  <a:pt x="5960105" y="600891"/>
                </a:cubicBezTo>
                <a:lnTo>
                  <a:pt x="5890436" y="618309"/>
                </a:lnTo>
                <a:lnTo>
                  <a:pt x="5124082" y="609600"/>
                </a:lnTo>
                <a:cubicBezTo>
                  <a:pt x="5114904" y="609398"/>
                  <a:pt x="5106783" y="603413"/>
                  <a:pt x="5097956" y="600891"/>
                </a:cubicBezTo>
                <a:cubicBezTo>
                  <a:pt x="5086448" y="597603"/>
                  <a:pt x="5074858" y="594530"/>
                  <a:pt x="5063122" y="592183"/>
                </a:cubicBezTo>
                <a:cubicBezTo>
                  <a:pt x="4986491" y="576857"/>
                  <a:pt x="5035589" y="591713"/>
                  <a:pt x="4984745" y="574766"/>
                </a:cubicBezTo>
                <a:cubicBezTo>
                  <a:pt x="4976036" y="568960"/>
                  <a:pt x="4968419" y="561024"/>
                  <a:pt x="4958619" y="557349"/>
                </a:cubicBezTo>
                <a:cubicBezTo>
                  <a:pt x="4944760" y="552152"/>
                  <a:pt x="4929525" y="551851"/>
                  <a:pt x="4915076" y="548640"/>
                </a:cubicBezTo>
                <a:cubicBezTo>
                  <a:pt x="4903392" y="546043"/>
                  <a:pt x="4891853" y="542834"/>
                  <a:pt x="4880242" y="539931"/>
                </a:cubicBezTo>
                <a:cubicBezTo>
                  <a:pt x="4859566" y="526148"/>
                  <a:pt x="4838184" y="512591"/>
                  <a:pt x="4819282" y="496389"/>
                </a:cubicBezTo>
                <a:cubicBezTo>
                  <a:pt x="4809931" y="488374"/>
                  <a:pt x="4800545" y="480116"/>
                  <a:pt x="4793156" y="470263"/>
                </a:cubicBezTo>
                <a:cubicBezTo>
                  <a:pt x="4771560" y="441467"/>
                  <a:pt x="4761707" y="416435"/>
                  <a:pt x="4749613" y="383177"/>
                </a:cubicBezTo>
                <a:cubicBezTo>
                  <a:pt x="4714425" y="286413"/>
                  <a:pt x="4745766" y="370354"/>
                  <a:pt x="4723488" y="296091"/>
                </a:cubicBezTo>
                <a:cubicBezTo>
                  <a:pt x="4714472" y="266038"/>
                  <a:pt x="4714135" y="243411"/>
                  <a:pt x="4688653" y="226423"/>
                </a:cubicBezTo>
                <a:cubicBezTo>
                  <a:pt x="4672184" y="215444"/>
                  <a:pt x="4647342" y="205656"/>
                  <a:pt x="4627693" y="200297"/>
                </a:cubicBezTo>
                <a:cubicBezTo>
                  <a:pt x="4604599" y="193999"/>
                  <a:pt x="4580734" y="190450"/>
                  <a:pt x="4558025" y="182880"/>
                </a:cubicBezTo>
                <a:cubicBezTo>
                  <a:pt x="4549316" y="179977"/>
                  <a:pt x="4540755" y="176586"/>
                  <a:pt x="4531899" y="174171"/>
                </a:cubicBezTo>
                <a:cubicBezTo>
                  <a:pt x="4508805" y="167873"/>
                  <a:pt x="4462231" y="156754"/>
                  <a:pt x="4462231" y="156754"/>
                </a:cubicBezTo>
                <a:cubicBezTo>
                  <a:pt x="4389659" y="159657"/>
                  <a:pt x="4316974" y="160466"/>
                  <a:pt x="4244516" y="165463"/>
                </a:cubicBezTo>
                <a:cubicBezTo>
                  <a:pt x="4194852" y="168888"/>
                  <a:pt x="4223730" y="174372"/>
                  <a:pt x="4183556" y="191589"/>
                </a:cubicBezTo>
                <a:cubicBezTo>
                  <a:pt x="4172555" y="196304"/>
                  <a:pt x="4160333" y="197394"/>
                  <a:pt x="4148722" y="200297"/>
                </a:cubicBezTo>
                <a:cubicBezTo>
                  <a:pt x="4140013" y="209006"/>
                  <a:pt x="4131947" y="218408"/>
                  <a:pt x="4122596" y="226423"/>
                </a:cubicBezTo>
                <a:cubicBezTo>
                  <a:pt x="4103689" y="242629"/>
                  <a:pt x="4082316" y="256180"/>
                  <a:pt x="4061636" y="269966"/>
                </a:cubicBezTo>
                <a:cubicBezTo>
                  <a:pt x="4040986" y="297499"/>
                  <a:pt x="4034858" y="309093"/>
                  <a:pt x="4009385" y="330926"/>
                </a:cubicBezTo>
                <a:cubicBezTo>
                  <a:pt x="3998365" y="340372"/>
                  <a:pt x="3984814" y="346788"/>
                  <a:pt x="3974551" y="357051"/>
                </a:cubicBezTo>
                <a:cubicBezTo>
                  <a:pt x="3967150" y="364452"/>
                  <a:pt x="3963834" y="375136"/>
                  <a:pt x="3957133" y="383177"/>
                </a:cubicBezTo>
                <a:cubicBezTo>
                  <a:pt x="3949249" y="392638"/>
                  <a:pt x="3939023" y="399952"/>
                  <a:pt x="3931008" y="409303"/>
                </a:cubicBezTo>
                <a:cubicBezTo>
                  <a:pt x="3921562" y="420323"/>
                  <a:pt x="3915145" y="433874"/>
                  <a:pt x="3904882" y="444137"/>
                </a:cubicBezTo>
                <a:cubicBezTo>
                  <a:pt x="3897481" y="451538"/>
                  <a:pt x="3886797" y="454853"/>
                  <a:pt x="3878756" y="461554"/>
                </a:cubicBezTo>
                <a:cubicBezTo>
                  <a:pt x="3869295" y="469438"/>
                  <a:pt x="3862878" y="480848"/>
                  <a:pt x="3852631" y="487680"/>
                </a:cubicBezTo>
                <a:cubicBezTo>
                  <a:pt x="3844993" y="492772"/>
                  <a:pt x="3834716" y="492284"/>
                  <a:pt x="3826505" y="496389"/>
                </a:cubicBezTo>
                <a:cubicBezTo>
                  <a:pt x="3817144" y="501070"/>
                  <a:pt x="3808896" y="507723"/>
                  <a:pt x="3800379" y="513806"/>
                </a:cubicBezTo>
                <a:cubicBezTo>
                  <a:pt x="3778124" y="529702"/>
                  <a:pt x="3757986" y="549556"/>
                  <a:pt x="3730711" y="557349"/>
                </a:cubicBezTo>
                <a:cubicBezTo>
                  <a:pt x="3702247" y="565482"/>
                  <a:pt x="3643625" y="574766"/>
                  <a:pt x="3643625" y="574766"/>
                </a:cubicBezTo>
                <a:cubicBezTo>
                  <a:pt x="3573956" y="571863"/>
                  <a:pt x="3504183" y="570854"/>
                  <a:pt x="3434619" y="566057"/>
                </a:cubicBezTo>
                <a:cubicBezTo>
                  <a:pt x="3387958" y="562839"/>
                  <a:pt x="3395885" y="556921"/>
                  <a:pt x="3356242" y="539931"/>
                </a:cubicBezTo>
                <a:cubicBezTo>
                  <a:pt x="3338758" y="532438"/>
                  <a:pt x="3312949" y="526931"/>
                  <a:pt x="3295282" y="522514"/>
                </a:cubicBezTo>
                <a:cubicBezTo>
                  <a:pt x="3222718" y="474139"/>
                  <a:pt x="3322719" y="539245"/>
                  <a:pt x="3234322" y="487680"/>
                </a:cubicBezTo>
                <a:cubicBezTo>
                  <a:pt x="3220659" y="479710"/>
                  <a:pt x="3131062" y="423657"/>
                  <a:pt x="3112402" y="409303"/>
                </a:cubicBezTo>
                <a:cubicBezTo>
                  <a:pt x="2988901" y="314302"/>
                  <a:pt x="3041775" y="343509"/>
                  <a:pt x="2964356" y="304800"/>
                </a:cubicBezTo>
                <a:cubicBezTo>
                  <a:pt x="2955648" y="296091"/>
                  <a:pt x="2948191" y="285918"/>
                  <a:pt x="2938231" y="278674"/>
                </a:cubicBezTo>
                <a:cubicBezTo>
                  <a:pt x="2840968" y="207936"/>
                  <a:pt x="2893627" y="264080"/>
                  <a:pt x="2798893" y="182880"/>
                </a:cubicBezTo>
                <a:cubicBezTo>
                  <a:pt x="2780191" y="166850"/>
                  <a:pt x="2764950" y="147107"/>
                  <a:pt x="2746642" y="130629"/>
                </a:cubicBezTo>
                <a:cubicBezTo>
                  <a:pt x="2735854" y="120919"/>
                  <a:pt x="2722548" y="114266"/>
                  <a:pt x="2711808" y="104503"/>
                </a:cubicBezTo>
                <a:cubicBezTo>
                  <a:pt x="2690545" y="85172"/>
                  <a:pt x="2675490" y="58328"/>
                  <a:pt x="2650848" y="43543"/>
                </a:cubicBezTo>
                <a:cubicBezTo>
                  <a:pt x="2598330" y="12032"/>
                  <a:pt x="2621389" y="26806"/>
                  <a:pt x="2581179" y="0"/>
                </a:cubicBezTo>
                <a:lnTo>
                  <a:pt x="2224128" y="8709"/>
                </a:lnTo>
                <a:cubicBezTo>
                  <a:pt x="2192088" y="9941"/>
                  <a:pt x="2159960" y="12146"/>
                  <a:pt x="2128333" y="17417"/>
                </a:cubicBezTo>
                <a:cubicBezTo>
                  <a:pt x="2072737" y="26683"/>
                  <a:pt x="2018269" y="41864"/>
                  <a:pt x="1962871" y="52251"/>
                </a:cubicBezTo>
                <a:cubicBezTo>
                  <a:pt x="1877384" y="68280"/>
                  <a:pt x="1854486" y="63562"/>
                  <a:pt x="1779991" y="87086"/>
                </a:cubicBezTo>
                <a:cubicBezTo>
                  <a:pt x="1641451" y="130835"/>
                  <a:pt x="1728039" y="110929"/>
                  <a:pt x="1597111" y="156754"/>
                </a:cubicBezTo>
                <a:cubicBezTo>
                  <a:pt x="1499260" y="191002"/>
                  <a:pt x="1509209" y="176239"/>
                  <a:pt x="1405522" y="217714"/>
                </a:cubicBezTo>
                <a:cubicBezTo>
                  <a:pt x="1239575" y="284093"/>
                  <a:pt x="1453094" y="225494"/>
                  <a:pt x="1222642" y="278674"/>
                </a:cubicBezTo>
                <a:cubicBezTo>
                  <a:pt x="1199419" y="290286"/>
                  <a:pt x="1177402" y="304714"/>
                  <a:pt x="1152973" y="313509"/>
                </a:cubicBezTo>
                <a:cubicBezTo>
                  <a:pt x="993432" y="370944"/>
                  <a:pt x="1053798" y="345535"/>
                  <a:pt x="952676" y="365760"/>
                </a:cubicBezTo>
                <a:cubicBezTo>
                  <a:pt x="926433" y="371009"/>
                  <a:pt x="900604" y="378245"/>
                  <a:pt x="874299" y="383177"/>
                </a:cubicBezTo>
                <a:cubicBezTo>
                  <a:pt x="854124" y="386960"/>
                  <a:pt x="833410" y="387585"/>
                  <a:pt x="813339" y="391886"/>
                </a:cubicBezTo>
                <a:cubicBezTo>
                  <a:pt x="792675" y="396314"/>
                  <a:pt x="773150" y="405409"/>
                  <a:pt x="752379" y="409303"/>
                </a:cubicBezTo>
                <a:cubicBezTo>
                  <a:pt x="726543" y="414147"/>
                  <a:pt x="700024" y="414294"/>
                  <a:pt x="674002" y="418011"/>
                </a:cubicBezTo>
                <a:cubicBezTo>
                  <a:pt x="659349" y="420104"/>
                  <a:pt x="645131" y="424764"/>
                  <a:pt x="630459" y="426720"/>
                </a:cubicBezTo>
                <a:cubicBezTo>
                  <a:pt x="601541" y="430576"/>
                  <a:pt x="572402" y="432526"/>
                  <a:pt x="543373" y="435429"/>
                </a:cubicBezTo>
                <a:cubicBezTo>
                  <a:pt x="441773" y="432526"/>
                  <a:pt x="339943" y="434137"/>
                  <a:pt x="238573" y="426720"/>
                </a:cubicBezTo>
                <a:cubicBezTo>
                  <a:pt x="207980" y="424481"/>
                  <a:pt x="173001" y="404690"/>
                  <a:pt x="151488" y="383177"/>
                </a:cubicBezTo>
                <a:cubicBezTo>
                  <a:pt x="141225" y="372914"/>
                  <a:pt x="133413" y="360420"/>
                  <a:pt x="125362" y="348343"/>
                </a:cubicBezTo>
                <a:cubicBezTo>
                  <a:pt x="98563" y="308144"/>
                  <a:pt x="70448" y="268656"/>
                  <a:pt x="46985" y="226423"/>
                </a:cubicBezTo>
                <a:cubicBezTo>
                  <a:pt x="32471" y="200297"/>
                  <a:pt x="10691" y="177040"/>
                  <a:pt x="3442" y="148046"/>
                </a:cubicBezTo>
                <a:cubicBezTo>
                  <a:pt x="-4303" y="117068"/>
                  <a:pt x="3442" y="84183"/>
                  <a:pt x="3442" y="52251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3A2F28D-9CE6-4ABB-B3B0-CA667FC0D7D6}"/>
              </a:ext>
            </a:extLst>
          </p:cNvPr>
          <p:cNvSpPr/>
          <p:nvPr/>
        </p:nvSpPr>
        <p:spPr>
          <a:xfrm>
            <a:off x="683642" y="1988840"/>
            <a:ext cx="5544617" cy="115212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4812058-C39D-4734-BA9E-064BE77FDBE2}"/>
              </a:ext>
            </a:extLst>
          </p:cNvPr>
          <p:cNvSpPr/>
          <p:nvPr/>
        </p:nvSpPr>
        <p:spPr>
          <a:xfrm>
            <a:off x="5389491" y="1963292"/>
            <a:ext cx="1941166" cy="1224136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F47456E-D8F9-4665-9B4C-5DB21B6F9759}"/>
              </a:ext>
            </a:extLst>
          </p:cNvPr>
          <p:cNvSpPr/>
          <p:nvPr/>
        </p:nvSpPr>
        <p:spPr>
          <a:xfrm>
            <a:off x="131065" y="1946399"/>
            <a:ext cx="1941166" cy="1224136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C353EC6-43D5-4F7E-A06E-6CD77A10893F}"/>
              </a:ext>
            </a:extLst>
          </p:cNvPr>
          <p:cNvSpPr/>
          <p:nvPr/>
        </p:nvSpPr>
        <p:spPr>
          <a:xfrm>
            <a:off x="7596336" y="908720"/>
            <a:ext cx="1296070" cy="67362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82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F3D48-488C-4F1A-815D-6E3A4435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F065B76-E988-4D02-93EF-86A27D4A2D70}"/>
              </a:ext>
            </a:extLst>
          </p:cNvPr>
          <p:cNvSpPr/>
          <p:nvPr/>
        </p:nvSpPr>
        <p:spPr>
          <a:xfrm>
            <a:off x="2123728" y="1628800"/>
            <a:ext cx="4752528" cy="266429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74075D-C7A9-4697-818C-CC78E0CEE35F}"/>
              </a:ext>
            </a:extLst>
          </p:cNvPr>
          <p:cNvCxnSpPr/>
          <p:nvPr/>
        </p:nvCxnSpPr>
        <p:spPr>
          <a:xfrm>
            <a:off x="611560" y="2492896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16D822E-98EC-4590-A15A-26055C4789E4}"/>
              </a:ext>
            </a:extLst>
          </p:cNvPr>
          <p:cNvCxnSpPr/>
          <p:nvPr/>
        </p:nvCxnSpPr>
        <p:spPr>
          <a:xfrm flipV="1">
            <a:off x="539552" y="1268760"/>
            <a:ext cx="8208912" cy="2376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: Curva para Baixo 9">
            <a:extLst>
              <a:ext uri="{FF2B5EF4-FFF2-40B4-BE49-F238E27FC236}">
                <a16:creationId xmlns:a16="http://schemas.microsoft.com/office/drawing/2014/main" id="{EABCD517-32C7-47A4-8559-61CC3CE9FF69}"/>
              </a:ext>
            </a:extLst>
          </p:cNvPr>
          <p:cNvSpPr/>
          <p:nvPr/>
        </p:nvSpPr>
        <p:spPr>
          <a:xfrm flipH="1">
            <a:off x="3532691" y="1008190"/>
            <a:ext cx="1872208" cy="576063"/>
          </a:xfrm>
          <a:prstGeom prst="curvedDownArrow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66E87F5-E29B-4847-9124-5024A2B338EF}"/>
              </a:ext>
            </a:extLst>
          </p:cNvPr>
          <p:cNvCxnSpPr/>
          <p:nvPr/>
        </p:nvCxnSpPr>
        <p:spPr>
          <a:xfrm>
            <a:off x="4468795" y="764704"/>
            <a:ext cx="0" cy="38884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6F041E80-F0C9-4FFB-A1CA-393B1F0C05E0}"/>
              </a:ext>
            </a:extLst>
          </p:cNvPr>
          <p:cNvSpPr/>
          <p:nvPr/>
        </p:nvSpPr>
        <p:spPr>
          <a:xfrm>
            <a:off x="4427984" y="2636913"/>
            <a:ext cx="103200" cy="144015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6A2B8C6-1AE9-456F-A893-E514149A1ECC}"/>
              </a:ext>
            </a:extLst>
          </p:cNvPr>
          <p:cNvSpPr txBox="1"/>
          <p:nvPr/>
        </p:nvSpPr>
        <p:spPr>
          <a:xfrm>
            <a:off x="5310456" y="258774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72000" tIns="36000" rIns="72000" bIns="3600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600" dirty="0"/>
              <a:t>Centro de gravidade CG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329C19B-E40C-45C7-B840-75115AC1BAA5}"/>
              </a:ext>
            </a:extLst>
          </p:cNvPr>
          <p:cNvSpPr/>
          <p:nvPr/>
        </p:nvSpPr>
        <p:spPr>
          <a:xfrm>
            <a:off x="4413126" y="3430138"/>
            <a:ext cx="103200" cy="144015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F25441-123F-456A-BBD8-6FD3BFB972AC}"/>
              </a:ext>
            </a:extLst>
          </p:cNvPr>
          <p:cNvSpPr txBox="1"/>
          <p:nvPr/>
        </p:nvSpPr>
        <p:spPr>
          <a:xfrm>
            <a:off x="5321924" y="333221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72000" tIns="36000" rIns="72000" bIns="3600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600" dirty="0"/>
              <a:t>Centro de carena B</a:t>
            </a:r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83B8A171-9653-4126-BBB3-023BEDEF5EEF}"/>
              </a:ext>
            </a:extLst>
          </p:cNvPr>
          <p:cNvSpPr/>
          <p:nvPr/>
        </p:nvSpPr>
        <p:spPr>
          <a:xfrm>
            <a:off x="4362785" y="3789412"/>
            <a:ext cx="240438" cy="485628"/>
          </a:xfrm>
          <a:prstGeom prst="upArrow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Seta: para Cima 17">
            <a:extLst>
              <a:ext uri="{FF2B5EF4-FFF2-40B4-BE49-F238E27FC236}">
                <a16:creationId xmlns:a16="http://schemas.microsoft.com/office/drawing/2014/main" id="{360D670B-185D-46AB-A2DB-873859D91520}"/>
              </a:ext>
            </a:extLst>
          </p:cNvPr>
          <p:cNvSpPr/>
          <p:nvPr/>
        </p:nvSpPr>
        <p:spPr>
          <a:xfrm rot="10800000">
            <a:off x="4355976" y="2053414"/>
            <a:ext cx="240438" cy="485628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17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F3D48-488C-4F1A-815D-6E3A4435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4D8C9FA-39D5-48D7-A0F9-08AC5F5528A0}"/>
              </a:ext>
            </a:extLst>
          </p:cNvPr>
          <p:cNvGrpSpPr/>
          <p:nvPr/>
        </p:nvGrpSpPr>
        <p:grpSpPr>
          <a:xfrm rot="944531">
            <a:off x="553605" y="735005"/>
            <a:ext cx="8280920" cy="3888432"/>
            <a:chOff x="539552" y="764704"/>
            <a:chExt cx="8280920" cy="388843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F065B76-E988-4D02-93EF-86A27D4A2D70}"/>
                </a:ext>
              </a:extLst>
            </p:cNvPr>
            <p:cNvSpPr/>
            <p:nvPr/>
          </p:nvSpPr>
          <p:spPr>
            <a:xfrm>
              <a:off x="2123728" y="1628800"/>
              <a:ext cx="4752528" cy="2664296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B074075D-C7A9-4697-818C-CC78E0CEE35F}"/>
                </a:ext>
              </a:extLst>
            </p:cNvPr>
            <p:cNvCxnSpPr/>
            <p:nvPr/>
          </p:nvCxnSpPr>
          <p:spPr>
            <a:xfrm>
              <a:off x="611560" y="2492896"/>
              <a:ext cx="8208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E16D822E-98EC-4590-A15A-26055C4789E4}"/>
                </a:ext>
              </a:extLst>
            </p:cNvPr>
            <p:cNvCxnSpPr/>
            <p:nvPr/>
          </p:nvCxnSpPr>
          <p:spPr>
            <a:xfrm flipV="1">
              <a:off x="539552" y="1268760"/>
              <a:ext cx="8208912" cy="237626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eta: Curva para Baixo 9">
              <a:extLst>
                <a:ext uri="{FF2B5EF4-FFF2-40B4-BE49-F238E27FC236}">
                  <a16:creationId xmlns:a16="http://schemas.microsoft.com/office/drawing/2014/main" id="{EABCD517-32C7-47A4-8559-61CC3CE9FF69}"/>
                </a:ext>
              </a:extLst>
            </p:cNvPr>
            <p:cNvSpPr/>
            <p:nvPr/>
          </p:nvSpPr>
          <p:spPr>
            <a:xfrm flipH="1">
              <a:off x="3532691" y="1008190"/>
              <a:ext cx="1872208" cy="576063"/>
            </a:xfrm>
            <a:prstGeom prst="curvedDown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766E87F5-E29B-4847-9124-5024A2B338EF}"/>
                </a:ext>
              </a:extLst>
            </p:cNvPr>
            <p:cNvCxnSpPr/>
            <p:nvPr/>
          </p:nvCxnSpPr>
          <p:spPr>
            <a:xfrm>
              <a:off x="4468795" y="764704"/>
              <a:ext cx="0" cy="388843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F041E80-F0C9-4FFB-A1CA-393B1F0C05E0}"/>
                </a:ext>
              </a:extLst>
            </p:cNvPr>
            <p:cNvSpPr/>
            <p:nvPr/>
          </p:nvSpPr>
          <p:spPr>
            <a:xfrm>
              <a:off x="4427984" y="2636913"/>
              <a:ext cx="103200" cy="144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86A2B8C6-1AE9-456F-A893-E514149A1ECC}"/>
                </a:ext>
              </a:extLst>
            </p:cNvPr>
            <p:cNvSpPr txBox="1"/>
            <p:nvPr/>
          </p:nvSpPr>
          <p:spPr>
            <a:xfrm>
              <a:off x="5310456" y="2587746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72000" bIns="36000" rtlCol="0" anchor="t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dirty="0"/>
                <a:t>Centro de gravidade CG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FF25441-123F-456A-BBD8-6FD3BFB972AC}"/>
                </a:ext>
              </a:extLst>
            </p:cNvPr>
            <p:cNvSpPr txBox="1"/>
            <p:nvPr/>
          </p:nvSpPr>
          <p:spPr>
            <a:xfrm>
              <a:off x="5321924" y="333221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36000" rIns="72000" bIns="36000" rtlCol="0" anchor="t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dirty="0"/>
                <a:t>Centro de carena B</a:t>
              </a:r>
            </a:p>
          </p:txBody>
        </p:sp>
        <p:sp>
          <p:nvSpPr>
            <p:cNvPr id="17" name="Seta: para Cima 16">
              <a:extLst>
                <a:ext uri="{FF2B5EF4-FFF2-40B4-BE49-F238E27FC236}">
                  <a16:creationId xmlns:a16="http://schemas.microsoft.com/office/drawing/2014/main" id="{83B8A171-9653-4126-BBB3-023BEDEF5EEF}"/>
                </a:ext>
              </a:extLst>
            </p:cNvPr>
            <p:cNvSpPr/>
            <p:nvPr/>
          </p:nvSpPr>
          <p:spPr>
            <a:xfrm rot="20655469">
              <a:off x="4615059" y="3852614"/>
              <a:ext cx="240438" cy="485628"/>
            </a:xfrm>
            <a:prstGeom prst="upArrow">
              <a:avLst/>
            </a:prstGeom>
            <a:solidFill>
              <a:srgbClr val="00B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Seta: para Cima 17">
              <a:extLst>
                <a:ext uri="{FF2B5EF4-FFF2-40B4-BE49-F238E27FC236}">
                  <a16:creationId xmlns:a16="http://schemas.microsoft.com/office/drawing/2014/main" id="{360D670B-185D-46AB-A2DB-873859D91520}"/>
                </a:ext>
              </a:extLst>
            </p:cNvPr>
            <p:cNvSpPr/>
            <p:nvPr/>
          </p:nvSpPr>
          <p:spPr>
            <a:xfrm rot="9855469">
              <a:off x="4249421" y="2114346"/>
              <a:ext cx="240438" cy="485628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136B6DA-E18E-4968-8A86-19A1BEB45695}"/>
                </a:ext>
              </a:extLst>
            </p:cNvPr>
            <p:cNvSpPr/>
            <p:nvPr/>
          </p:nvSpPr>
          <p:spPr>
            <a:xfrm>
              <a:off x="4555683" y="3608509"/>
              <a:ext cx="103200" cy="144015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508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lIns="72000" tIns="72000" rIns="72000" bIns="72000" rtlCol="0" anchor="ctr">
              <a:noAutofit/>
            </a:bodyPr>
            <a:lstStyle/>
            <a:p>
              <a:pPr marL="144000" indent="-144000" algn="l">
                <a:spcAft>
                  <a:spcPts val="600"/>
                </a:spcAft>
                <a:buFont typeface="Arial" pitchFamily="34" charset="0"/>
                <a:buChar char="•"/>
              </a:pP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88FD01A-3C7B-4581-94F3-50023FE506C5}"/>
              </a:ext>
            </a:extLst>
          </p:cNvPr>
          <p:cNvCxnSpPr/>
          <p:nvPr/>
        </p:nvCxnSpPr>
        <p:spPr>
          <a:xfrm>
            <a:off x="4475641" y="750624"/>
            <a:ext cx="48734" cy="383085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591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Rugosidade  e coeficiente de arrasto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2277"/>
            <a:ext cx="8713261" cy="534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20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84150" y="188913"/>
            <a:ext cx="8777288" cy="328612"/>
          </a:xfrm>
        </p:spPr>
        <p:txBody>
          <a:bodyPr/>
          <a:lstStyle/>
          <a:p>
            <a:pPr eaLnBrk="1" hangingPunct="1"/>
            <a:r>
              <a:rPr lang="pt-BR" altLang="pt-BR" dirty="0"/>
              <a:t>William </a:t>
            </a:r>
            <a:r>
              <a:rPr lang="pt-BR" altLang="pt-BR" dirty="0" err="1"/>
              <a:t>Froude</a:t>
            </a:r>
            <a:r>
              <a:rPr lang="pt-BR" altLang="pt-BR" dirty="0"/>
              <a:t> (1810-1879)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8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9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1" name="CaixaDeTexto 18"/>
          <p:cNvSpPr txBox="1">
            <a:spLocks noChangeArrowheads="1"/>
          </p:cNvSpPr>
          <p:nvPr/>
        </p:nvSpPr>
        <p:spPr bwMode="auto">
          <a:xfrm>
            <a:off x="385763" y="730250"/>
            <a:ext cx="835818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/>
              <a:t>1867: Modelos </a:t>
            </a:r>
            <a:r>
              <a:rPr lang="pt-BR" altLang="pt-BR" sz="2000" dirty="0" err="1"/>
              <a:t>Swan</a:t>
            </a:r>
            <a:r>
              <a:rPr lang="pt-BR" altLang="pt-BR" sz="2000" dirty="0"/>
              <a:t> e </a:t>
            </a:r>
            <a:r>
              <a:rPr lang="pt-BR" altLang="pt-BR" sz="2000" dirty="0" err="1"/>
              <a:t>Raven</a:t>
            </a:r>
            <a:r>
              <a:rPr lang="pt-BR" altLang="pt-BR" sz="2000" dirty="0"/>
              <a:t> de 3ft, 6ft e 12 </a:t>
            </a:r>
            <a:r>
              <a:rPr lang="pt-BR" altLang="pt-BR" sz="2000" dirty="0" err="1"/>
              <a:t>ft</a:t>
            </a:r>
            <a:r>
              <a:rPr lang="pt-BR" altLang="pt-BR" sz="2000" dirty="0"/>
              <a:t>: quando os modelos eram arrastados com velocidades proporcionais ao quadrado do seu comprimento os mesmos padrões de onda eram observados!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2000" dirty="0"/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/>
              <a:t>1870: Arraste de placas planas de madeira com diferentes acabamentos na superfície + Membro da Royal </a:t>
            </a:r>
            <a:r>
              <a:rPr lang="pt-BR" altLang="pt-BR" sz="2000" dirty="0" err="1"/>
              <a:t>Society</a:t>
            </a:r>
            <a:r>
              <a:rPr lang="pt-BR" altLang="pt-BR" sz="2000" dirty="0"/>
              <a:t>;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2000" dirty="0"/>
              <a:t>1879: Morre após AVC em um cruzeiro na África do Sul.</a:t>
            </a:r>
          </a:p>
        </p:txBody>
      </p:sp>
      <p:pic>
        <p:nvPicPr>
          <p:cNvPr id="21522" name="Picture 2" descr="File:Boat models by William Froud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3495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GN-000000-Mestre">
  <a:themeElements>
    <a:clrScheme name="CEGN">
      <a:dk1>
        <a:sysClr val="windowText" lastClr="000000"/>
      </a:dk1>
      <a:lt1>
        <a:sysClr val="window" lastClr="FFFFFF"/>
      </a:lt1>
      <a:dk2>
        <a:srgbClr val="17375E"/>
      </a:dk2>
      <a:lt2>
        <a:srgbClr val="EEECE1"/>
      </a:lt2>
      <a:accent1>
        <a:srgbClr val="99CCFF"/>
      </a:accent1>
      <a:accent2>
        <a:srgbClr val="C5E2FF"/>
      </a:accent2>
      <a:accent3>
        <a:srgbClr val="FF9999"/>
      </a:accent3>
      <a:accent4>
        <a:srgbClr val="FFCCCC"/>
      </a:accent4>
      <a:accent5>
        <a:srgbClr val="EEE69A"/>
      </a:accent5>
      <a:accent6>
        <a:srgbClr val="FFFFCC"/>
      </a:accent6>
      <a:hlink>
        <a:srgbClr val="0000FF"/>
      </a:hlink>
      <a:folHlink>
        <a:srgbClr val="800080"/>
      </a:folHlink>
    </a:clrScheme>
    <a:fontScheme name="Padrão CE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1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dist="50800" dir="2700000" algn="tl" rotWithShape="0">
            <a:prstClr val="black">
              <a:alpha val="25000"/>
            </a:prstClr>
          </a:outerShdw>
        </a:effectLst>
      </a:spPr>
      <a:bodyPr wrap="square" lIns="72000" tIns="72000" rIns="72000" bIns="72000" rtlCol="0" anchor="ctr">
        <a:noAutofit/>
      </a:bodyPr>
      <a:lstStyle>
        <a:defPPr marL="144000" indent="-144000" algn="l">
          <a:spcAft>
            <a:spcPts val="600"/>
          </a:spcAft>
          <a:buFont typeface="Arial" pitchFamily="34" charset="0"/>
          <a:buChar char="•"/>
          <a:defRPr sz="1600" dirty="0" smtClean="0">
            <a:solidFill>
              <a:schemeClr val="tx1"/>
            </a:solidFill>
          </a:defRPr>
        </a:defPPr>
      </a:lst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lIns="72000" tIns="36000" rIns="72000" bIns="36000" rtlCol="0" anchor="t">
        <a:noAutofit/>
      </a:bodyPr>
      <a:lstStyle>
        <a:defPPr algn="ctr">
          <a:spcAft>
            <a:spcPts val="600"/>
          </a:spcAft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- Título e 4 partes de conteúd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ersonalizada 1">
      <a:majorFont>
        <a:latin typeface="Arial Narrow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ítulo e 4 partes de conteú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42185</TotalTime>
  <Words>4217</Words>
  <Application>Microsoft Office PowerPoint</Application>
  <PresentationFormat>Apresentação na tela (4:3)</PresentationFormat>
  <Paragraphs>511</Paragraphs>
  <Slides>84</Slides>
  <Notes>39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84</vt:i4>
      </vt:variant>
    </vt:vector>
  </HeadingPairs>
  <TitlesOfParts>
    <vt:vector size="98" baseType="lpstr">
      <vt:lpstr>Arial</vt:lpstr>
      <vt:lpstr>Arial Bold</vt:lpstr>
      <vt:lpstr>Arial Narrow</vt:lpstr>
      <vt:lpstr>Calibri</vt:lpstr>
      <vt:lpstr>Cambria Math</vt:lpstr>
      <vt:lpstr>Gill Sans</vt:lpstr>
      <vt:lpstr>inherit</vt:lpstr>
      <vt:lpstr>Tahoma</vt:lpstr>
      <vt:lpstr>Times New Roman</vt:lpstr>
      <vt:lpstr>Wingdings</vt:lpstr>
      <vt:lpstr>CEGN-000000-Mestre</vt:lpstr>
      <vt:lpstr>Default - Título e 4 partes de conteúdo</vt:lpstr>
      <vt:lpstr>Equation</vt:lpstr>
      <vt:lpstr>Equação</vt:lpstr>
      <vt:lpstr>Apresentação do PowerPoint</vt:lpstr>
      <vt:lpstr>A força que se opõem ao movimento do navio é dividida em 3 categorias</vt:lpstr>
      <vt:lpstr>Apresentação do PowerPoint</vt:lpstr>
      <vt:lpstr>A atuação dessas forças é percebida na alteração do escoamento fluido</vt:lpstr>
      <vt:lpstr>Antes de estimar as componentes da Resistência ao Avanço é interessante verificar o que indica a análise dimensional da questão</vt:lpstr>
      <vt:lpstr>A análise dimensional mostra a dependência da Resistência ao Avanço com relação a três parâmetros adimensionais: o número de Reynolds, o número de Froude e o número de Weber</vt:lpstr>
      <vt:lpstr>Apresentação do PowerPoint</vt:lpstr>
      <vt:lpstr>O estudioso da resistência em embarcações é William Froude (1810-1879), homem abastado que construiu o primeiro tanque de provas e estudou o arrasto em modelos de escala reduzida</vt:lpstr>
      <vt:lpstr>William Froude (1810-1879)</vt:lpstr>
      <vt:lpstr>Hipótese de Froude: independência e separação dos efeitos. Procedimento de cálculo da resistência ao avanço em ensaios:</vt:lpstr>
      <vt:lpstr>Apresentação do PowerPoint</vt:lpstr>
      <vt:lpstr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vt:lpstr>
      <vt:lpstr>Apresentação do PowerPoint</vt:lpstr>
      <vt:lpstr>Resistência Friccional: obtida a partir de arrasto de placas planas em fluido infinito</vt:lpstr>
      <vt:lpstr>Resistência Friccional: parcela de atrito diretamente relacionada com a viscosidade da água. A força total é diretamente proporcional à área da superfície molhada do casco</vt:lpstr>
      <vt:lpstr>Apresentação do PowerPoint</vt:lpstr>
      <vt:lpstr>Apresentação do PowerPoint</vt:lpstr>
      <vt:lpstr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vt:lpstr>
      <vt:lpstr>Apresentação do PowerPoint</vt:lpstr>
      <vt:lpstr>Apresentação do PowerPoint</vt:lpstr>
      <vt:lpstr>A dificuldade de recuperação da pressão à ré do corpo devido à perda de energia por atrito ocasiona o descolamento da camada limite, gerando turbulência à ré do corpo e diminuindo a recuperação de pressão – resistência de forma</vt:lpstr>
      <vt:lpstr>Apresentação do PowerPoint</vt:lpstr>
      <vt:lpstr>Apresentação do PowerPoint</vt:lpstr>
      <vt:lpstr>Partícula que estava parada à frente do corpo é succionada pelo meio do corpo, região de baixa pressão. Durante a trajetória vai ganhando quantidade de movimento</vt:lpstr>
      <vt:lpstr>Se não houvesse perda de energia, a partícula iria perdendo a energia cinética absorvida e vencendo a pressão em direção à ré do corpo. Chegaria à popa com velocidade zero e a mesma pressão qeu à proa.</vt:lpstr>
      <vt:lpstr>Entretanto, o atrito roubou energia e a partícula para antes. Nessa região, uma partícula é também acelerada da popa em direção contrária e as duas colidem, se desprendendo do corpo. Existe o descolamento da camada limite e a formação de turbulência à ré</vt:lpstr>
      <vt:lpstr>Apresentação do PowerPoint</vt:lpstr>
      <vt:lpstr>Partícula que estava parada à frente do corpo é succionada pelo meio do corpo, região de baixa pressão. Durante a trajetória vai ganhando quantidade de movimento</vt:lpstr>
      <vt:lpstr>Apresentação do PowerPoint</vt:lpstr>
      <vt:lpstr>Resistência de Pressão Viscosa:  parcela devida  ao formato do casco (variação da velocidade ao longo do casco e um eventual descolamento da camada-limite sobre o mesmo)</vt:lpstr>
      <vt:lpstr>Apresentação do PowerPoint</vt:lpstr>
      <vt:lpstr>Apresentação do PowerPoint</vt:lpstr>
      <vt:lpstr>Coeficiente de arrasto de uma esfera e de um disco circular</vt:lpstr>
      <vt:lpstr>Quando Reynolds ~106 há passagem do regime de escoamento laminar para o regime turbulento. Isso leva à postergação do descolamento da camada limite (o regime turbulento caracteriza-se pela “troca” de partículas entre as camadas do escoamento, garantindo substituição de partículas sem energia junto à superfície do corpo por partículas mais energizadas das regiões mais afastadas do escoamento)</vt:lpstr>
      <vt:lpstr>Apresentação do PowerPoint</vt:lpstr>
      <vt:lpstr>https://www.youtube.com/watch?v=q9vKrjmtyAY</vt:lpstr>
      <vt:lpstr>Coeficiente de arrasto de corpos bojudos e afilados</vt:lpstr>
      <vt:lpstr>Conclusões sobre o coeficiente de arrasto ou drag (CD) e relação entre Cd e Cf de um corpo submerso</vt:lpstr>
      <vt:lpstr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vt:lpstr>
      <vt:lpstr>Resistência de forma x fricção</vt:lpstr>
      <vt:lpstr>Apresentação do PowerPoint</vt:lpstr>
      <vt:lpstr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vt:lpstr>
      <vt:lpstr>Padrão de ondas gerado pelo casco</vt:lpstr>
      <vt:lpstr>Resistência de Ondas:  parcela devida  à geração de ondas na superfície da água, em razão do avanço da embarcação, caracterizada  pelo número de Froude Note o padrão de formação de ondas no corpo: existem 4 regiões de formação pronunciada de ondas, de acordo com a variação da seção do corpo</vt:lpstr>
      <vt:lpstr>A força de resistência por formação de ondas (RW) varia com o quadrado da amplitude de onda (que depende de V2), assim RW     (Fn)4. O crescimento não é monotônico devido à interferência das ondas formadas nas diferentes regiões do casco</vt:lpstr>
      <vt:lpstr>O comprimento das ondas geradas depende da velocidade de avanço do navio, de tal forma a se respeitar a relação de dispersão das ondas no mar: quanto mais comprida mais rápida</vt:lpstr>
      <vt:lpstr>Note a configuração da onda que viaja a mesma velocidade do navio</vt:lpstr>
      <vt:lpstr>Quando a velocidade é tal que a onda gerada tem o mesmo comprimento do navio, qualquer aceleração fará com que o navio comece a “subir” a onda, aumentando enormemente a resistência</vt:lpstr>
      <vt:lpstr>Apresentação do PowerPoint</vt:lpstr>
      <vt:lpstr>Velocidade crítica (nós) em função do comprimento da embarcação em metros: Qual a velocidade da onda que tem o mesmo comprimento do navio?  </vt:lpstr>
      <vt:lpstr>Apresentação do PowerPoint</vt:lpstr>
      <vt:lpstr>Quando o Fn aumenta de 0,34, é melhor tirar o corpo de dentro d´água</vt:lpstr>
      <vt:lpstr>Decolagem do barco de planeio</vt:lpstr>
      <vt:lpstr>Uma forma de esconder o casco da superfície e diminuir a geração de ondas é com o uso de hidrofólios</vt:lpstr>
      <vt:lpstr>‘</vt:lpstr>
      <vt:lpstr>Apresentação do PowerPoint</vt:lpstr>
      <vt:lpstr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vt:lpstr>
      <vt:lpstr>Resistência Total: para embarcações usuais, as componentes de resistência friccional, viscosa e devida à geração de ondas respondem pela maior parte da resistência hidrodinâmica</vt:lpstr>
      <vt:lpstr>Apresentação do PowerPoint</vt:lpstr>
      <vt:lpstr>Métodos para Estimativa da Resistência ao Avanço: a importância dos ensaios em tanque de provas</vt:lpstr>
      <vt:lpstr>Um teste de um modelo na escala 1:25 obteve força de resistência de 50N. Pede-se determinar a força propulsiva necessária ao protótipo (navio em escala real), considerando que é um navio graneleiro de H=14m; B=40m; L=280m e viaja a 15nós. Considere o coeficiente de resistência ficcional de Cf=0,075/log (Re-2)2. Lembre-se da relação entre resistência viscosa quando comparada com resistência de ondas. Ignore a resistência de forma. </vt:lpstr>
      <vt:lpstr>Mesmo com a utilização de técnicas e recursos computacionais, não existem estimativas numéricas confiáveis para a força de resistência ao avanço que possui forte dependência da viscosidade do fluido e de sua interação com os efeitos ondulatórios na superfície livre</vt:lpstr>
      <vt:lpstr>Modificações do Método proposto por Froude: grande diferença entre os número de Reynolds do modelo e real e a consideração da resistência de pressão viscosa</vt:lpstr>
      <vt:lpstr>Método de cálculo da ITTC-78 (r = protótipo; m = modelo):</vt:lpstr>
      <vt:lpstr>Apresentação do PowerPoint</vt:lpstr>
      <vt:lpstr>Curva de Resistência Típica:</vt:lpstr>
      <vt:lpstr>Métodos simplificados para determinação da resistência ao avanço:</vt:lpstr>
      <vt:lpstr>Determinação da Potência Requerida:</vt:lpstr>
      <vt:lpstr>E qual a função do bulbo do navio?</vt:lpstr>
      <vt:lpstr>Além da onda gerada pelo casco, existe a formação de uma onda gerada pelo próprio bulbo: essa onda é formada mais à vante e em defasagem com relação à onda formada pelo casco.</vt:lpstr>
      <vt:lpstr>Apresentação do PowerPoint</vt:lpstr>
      <vt:lpstr>Importância dos ensaios em tanque e estudos teóricos para a resistência ao avanço: uma curiosidade sobre o Emma-Maersk</vt:lpstr>
      <vt:lpstr>Apresentação do PowerPoint</vt:lpstr>
      <vt:lpstr>Apresentação do PowerPoint</vt:lpstr>
      <vt:lpstr>Apresentação do PowerPoint</vt:lpstr>
      <vt:lpstr>Apresentação do PowerPoint</vt:lpstr>
      <vt:lpstr>7. Custos e Despesas (1/2)</vt:lpstr>
      <vt:lpstr>Apresentação do PowerPoint</vt:lpstr>
      <vt:lpstr>Apresentação do PowerPoint</vt:lpstr>
      <vt:lpstr>Apresentação do PowerPoint</vt:lpstr>
      <vt:lpstr>Estabilidade transversal – como não emborcar</vt:lpstr>
      <vt:lpstr>Apresentação do PowerPoint</vt:lpstr>
      <vt:lpstr>Apresentação do PowerPoint</vt:lpstr>
      <vt:lpstr>Rugosidade  e coeficiente de arrasto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CONTEÚDO DA AULA 1</dc:title>
  <dc:creator>Rodrigo</dc:creator>
  <cp:lastModifiedBy>Marcos Pinto | Terrafirma</cp:lastModifiedBy>
  <cp:revision>437</cp:revision>
  <dcterms:created xsi:type="dcterms:W3CDTF">2010-03-11T18:39:24Z</dcterms:created>
  <dcterms:modified xsi:type="dcterms:W3CDTF">2023-05-10T10:34:52Z</dcterms:modified>
</cp:coreProperties>
</file>