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media/image1.jpeg" ContentType="image/jpeg"/>
  <Override PartName="/ppt/media/image2.png" ContentType="image/png"/>
  <Override PartName="/ppt/media/image4.jpeg" ContentType="image/jpeg"/>
  <Override PartName="/ppt/media/image3.jpeg" ContentType="image/jpeg"/>
  <Override PartName="/ppt/media/image11.png" ContentType="image/png"/>
  <Override PartName="/ppt/media/image5.jpeg" ContentType="image/jpeg"/>
  <Override PartName="/ppt/media/image7.png" ContentType="image/png"/>
  <Override PartName="/ppt/media/image6.jpeg" ContentType="image/jpeg"/>
  <Override PartName="/ppt/media/image8.jpeg" ContentType="image/jpeg"/>
  <Override PartName="/ppt/media/image9.png" ContentType="image/png"/>
  <Override PartName="/ppt/media/image10.png" ContentType="image/pn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png" ContentType="image/pn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t-BR" sz="4400" spc="-1" strike="noStrike">
                <a:latin typeface="Arial"/>
              </a:rPr>
              <a:t>Clique para editar o formato do texto do título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Clique para editar o formato do texto da estrutura de tópicos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2.º nível da estrutura de tópicos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3.º nível da estrutura de tópicos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4.º nível da estrutura de tópicos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5.º nível da estrutura de tópicos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6.º nível da estrutura de tópicos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7.º nível da estrutura de tópicos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1130400" y="404640"/>
            <a:ext cx="6854400" cy="1550160"/>
          </a:xfrm>
          <a:prstGeom prst="rect">
            <a:avLst/>
          </a:prstGeom>
          <a:solidFill>
            <a:srgbClr val="b7dee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pt-BR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pt-BR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Fundamentos da Educação Ambiental e</a:t>
            </a:r>
            <a:endParaRPr b="0" lang="pt-BR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t-BR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pt-BR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Cultura da Sustentabilidade  -   PRG 023</a:t>
            </a:r>
            <a:endParaRPr b="0" lang="pt-BR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Aula / encontro 3 </a:t>
            </a:r>
            <a:endParaRPr b="0" lang="pt-BR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pt-BR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02 de setembro de 2021</a:t>
            </a:r>
            <a:endParaRPr b="0" lang="pt-BR" sz="2400" spc="-1" strike="noStrike">
              <a:latin typeface="Arial"/>
            </a:endParaRPr>
          </a:p>
        </p:txBody>
      </p:sp>
      <p:pic>
        <p:nvPicPr>
          <p:cNvPr id="39" name="Imagem 4" descr=""/>
          <p:cNvPicPr/>
          <p:nvPr/>
        </p:nvPicPr>
        <p:blipFill>
          <a:blip r:embed="rId2"/>
          <a:stretch/>
        </p:blipFill>
        <p:spPr>
          <a:xfrm>
            <a:off x="252000" y="2284920"/>
            <a:ext cx="8570160" cy="4408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/>
          <p:cNvSpPr/>
          <p:nvPr/>
        </p:nvSpPr>
        <p:spPr>
          <a:xfrm>
            <a:off x="457560" y="101880"/>
            <a:ext cx="8226360" cy="1270800"/>
          </a:xfrm>
          <a:prstGeom prst="rect">
            <a:avLst/>
          </a:prstGeom>
          <a:solidFill>
            <a:srgbClr val="deb887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pt-BR" sz="18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2800" spc="-1" strike="noStrike">
                <a:solidFill>
                  <a:srgbClr val="0000cd"/>
                </a:solidFill>
                <a:latin typeface="Arial"/>
                <a:ea typeface="DejaVu Sans"/>
              </a:rPr>
              <a:t>Educação Ambiental e legislações</a:t>
            </a:r>
            <a:endParaRPr b="0" lang="pt-BR" sz="28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pt-BR" sz="2800" spc="-1" strike="noStrike">
              <a:latin typeface="Arial"/>
            </a:endParaRPr>
          </a:p>
        </p:txBody>
      </p:sp>
      <p:pic>
        <p:nvPicPr>
          <p:cNvPr id="61" name="Google Shape;158;ge572137c89_0_19" descr=""/>
          <p:cNvPicPr/>
          <p:nvPr/>
        </p:nvPicPr>
        <p:blipFill>
          <a:blip r:embed="rId2"/>
          <a:stretch/>
        </p:blipFill>
        <p:spPr>
          <a:xfrm>
            <a:off x="1008000" y="1610640"/>
            <a:ext cx="7315560" cy="5047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CustomShape 1"/>
          <p:cNvSpPr/>
          <p:nvPr/>
        </p:nvSpPr>
        <p:spPr>
          <a:xfrm>
            <a:off x="360000" y="1686960"/>
            <a:ext cx="8421120" cy="4831920"/>
          </a:xfrm>
          <a:prstGeom prst="rect">
            <a:avLst/>
          </a:prstGeom>
          <a:solidFill>
            <a:srgbClr val="fff5ee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pt-BR" sz="18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pt-BR" sz="1800" spc="-1" strike="noStrike">
              <a:latin typeface="Arial"/>
            </a:endParaRPr>
          </a:p>
          <a:p>
            <a:pPr marL="36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2400" spc="-1" strike="noStrike">
                <a:solidFill>
                  <a:srgbClr val="0000cd"/>
                </a:solidFill>
                <a:latin typeface="Arial"/>
                <a:ea typeface="DejaVu Sans"/>
              </a:rPr>
              <a:t>  </a:t>
            </a:r>
            <a:r>
              <a:rPr b="0" lang="pt-BR" sz="2600" spc="-1" strike="noStrike">
                <a:solidFill>
                  <a:srgbClr val="0000cd"/>
                </a:solidFill>
                <a:latin typeface="Arial"/>
                <a:ea typeface="DejaVu Sans"/>
              </a:rPr>
              <a:t>§ 1º Para assegurar a efetividade desse direito,</a:t>
            </a:r>
            <a:endParaRPr b="0" lang="pt-BR" sz="2600" spc="-1" strike="noStrike">
              <a:latin typeface="Arial"/>
            </a:endParaRPr>
          </a:p>
          <a:p>
            <a:pPr marL="36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2600" spc="-1" strike="noStrike">
                <a:solidFill>
                  <a:srgbClr val="0000cd"/>
                </a:solidFill>
                <a:latin typeface="Arial"/>
                <a:ea typeface="DejaVu Sans"/>
              </a:rPr>
              <a:t>                                          </a:t>
            </a:r>
            <a:r>
              <a:rPr b="0" lang="pt-BR" sz="2600" spc="-1" strike="noStrike">
                <a:solidFill>
                  <a:srgbClr val="0000cd"/>
                </a:solidFill>
                <a:latin typeface="Arial"/>
                <a:ea typeface="DejaVu Sans"/>
              </a:rPr>
              <a:t>incumbe ao poder público:</a:t>
            </a:r>
            <a:endParaRPr b="0" lang="pt-BR" sz="2600" spc="-1" strike="noStrike">
              <a:latin typeface="Arial"/>
            </a:endParaRPr>
          </a:p>
          <a:p>
            <a:pPr marL="36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pt-BR" sz="26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2600" spc="-1" strike="noStrike">
                <a:solidFill>
                  <a:srgbClr val="0000cd"/>
                </a:solidFill>
                <a:latin typeface="Arial"/>
                <a:ea typeface="DejaVu Sans"/>
              </a:rPr>
              <a:t>    …</a:t>
            </a:r>
            <a:endParaRPr b="0" lang="pt-BR" sz="26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pt-BR" sz="2600" spc="-1" strike="noStrike">
              <a:latin typeface="Arial"/>
            </a:endParaRPr>
          </a:p>
          <a:p>
            <a:pPr marL="36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2600" spc="-1" strike="noStrike">
                <a:solidFill>
                  <a:srgbClr val="0000cd"/>
                </a:solidFill>
                <a:latin typeface="Arial"/>
                <a:ea typeface="DejaVu Sans"/>
              </a:rPr>
              <a:t>  </a:t>
            </a:r>
            <a:r>
              <a:rPr b="0" lang="pt-BR" sz="2600" spc="-1" strike="noStrike">
                <a:solidFill>
                  <a:srgbClr val="0000cd"/>
                </a:solidFill>
                <a:latin typeface="Arial"/>
                <a:ea typeface="DejaVu Sans"/>
              </a:rPr>
              <a:t>VI -  promover a educação ambiental em todos os</a:t>
            </a:r>
            <a:endParaRPr b="0" lang="pt-BR" sz="2600" spc="-1" strike="noStrike">
              <a:latin typeface="Arial"/>
            </a:endParaRPr>
          </a:p>
          <a:p>
            <a:pPr marL="36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2600" spc="-1" strike="noStrike">
                <a:solidFill>
                  <a:srgbClr val="0000cd"/>
                </a:solidFill>
                <a:latin typeface="Arial"/>
                <a:ea typeface="DejaVu Sans"/>
              </a:rPr>
              <a:t>            </a:t>
            </a:r>
            <a:r>
              <a:rPr b="0" lang="pt-BR" sz="2600" spc="-1" strike="noStrike">
                <a:solidFill>
                  <a:srgbClr val="0000cd"/>
                </a:solidFill>
                <a:latin typeface="Arial"/>
                <a:ea typeface="DejaVu Sans"/>
              </a:rPr>
              <a:t>níveis de ensino e a conscientização pública</a:t>
            </a:r>
            <a:endParaRPr b="0" lang="pt-BR" sz="26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2600" spc="-1" strike="noStrike">
                <a:solidFill>
                  <a:srgbClr val="0000cd"/>
                </a:solidFill>
                <a:latin typeface="Arial"/>
                <a:ea typeface="DejaVu Sans"/>
              </a:rPr>
              <a:t>                  </a:t>
            </a:r>
            <a:r>
              <a:rPr b="0" lang="pt-BR" sz="2600" spc="-1" strike="noStrike">
                <a:solidFill>
                  <a:srgbClr val="0000cd"/>
                </a:solidFill>
                <a:latin typeface="Arial"/>
                <a:ea typeface="DejaVu Sans"/>
              </a:rPr>
              <a:t>para a preservação do meio ambiente;</a:t>
            </a:r>
            <a:endParaRPr b="0" lang="pt-BR" sz="26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pt-BR" sz="2600" spc="-1" strike="noStrike">
              <a:latin typeface="Arial"/>
            </a:endParaRPr>
          </a:p>
        </p:txBody>
      </p:sp>
      <p:sp>
        <p:nvSpPr>
          <p:cNvPr id="63" name="CustomShape 2"/>
          <p:cNvSpPr/>
          <p:nvPr/>
        </p:nvSpPr>
        <p:spPr>
          <a:xfrm>
            <a:off x="457560" y="65880"/>
            <a:ext cx="8226360" cy="1270800"/>
          </a:xfrm>
          <a:prstGeom prst="rect">
            <a:avLst/>
          </a:prstGeom>
          <a:solidFill>
            <a:srgbClr val="deb887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pt-BR" sz="18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2800" spc="-1" strike="noStrike">
                <a:solidFill>
                  <a:srgbClr val="0000cd"/>
                </a:solidFill>
                <a:latin typeface="Arial"/>
                <a:ea typeface="DejaVu Sans"/>
              </a:rPr>
              <a:t>Educação Ambiental e legislações</a:t>
            </a:r>
            <a:endParaRPr b="0" lang="pt-BR" sz="28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252000" y="2092680"/>
            <a:ext cx="8565120" cy="4163760"/>
          </a:xfrm>
          <a:prstGeom prst="rect">
            <a:avLst/>
          </a:prstGeom>
          <a:solidFill>
            <a:srgbClr val="fff5ee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pt-BR" sz="18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pt-BR" sz="18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800000"/>
                </a:solidFill>
                <a:latin typeface="Calibri"/>
                <a:ea typeface="DejaVu Sans"/>
              </a:rPr>
              <a:t>Lei Federal nº 9597/1999 - Política Nacional de Educação Ambiental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800000"/>
                </a:solidFill>
                <a:latin typeface="Calibri"/>
                <a:ea typeface="DejaVu Sans"/>
              </a:rPr>
              <a:t>Políticas Estaduais de Educação Ambiental  (todos os estados)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800000"/>
                </a:solidFill>
                <a:latin typeface="Calibri"/>
                <a:ea typeface="DejaVu Sans"/>
              </a:rPr>
              <a:t>Políticas Municipais de Educação Ambiental  (alguns municípios)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800000"/>
                </a:solidFill>
                <a:latin typeface="Calibri"/>
                <a:ea typeface="DejaVu Sans"/>
              </a:rPr>
              <a:t>Diretrizes Curriculares Nacionais para Educação Ambiental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800000"/>
                </a:solidFill>
                <a:latin typeface="Calibri"/>
                <a:ea typeface="DejaVu Sans"/>
              </a:rPr>
              <a:t>=&gt; Resolução do Conselho Nacional de Educação (CNE), 2012 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  <a:spcBef>
                <a:spcPts val="1701"/>
              </a:spcBef>
              <a:spcAft>
                <a:spcPts val="1701"/>
              </a:spcAft>
            </a:pPr>
            <a:endParaRPr b="0" lang="pt-BR" sz="2400" spc="-1" strike="noStrike">
              <a:latin typeface="Arial"/>
            </a:endParaRPr>
          </a:p>
        </p:txBody>
      </p:sp>
      <p:sp>
        <p:nvSpPr>
          <p:cNvPr id="65" name="CustomShape 2"/>
          <p:cNvSpPr/>
          <p:nvPr/>
        </p:nvSpPr>
        <p:spPr>
          <a:xfrm>
            <a:off x="457560" y="65880"/>
            <a:ext cx="8226360" cy="1270800"/>
          </a:xfrm>
          <a:prstGeom prst="rect">
            <a:avLst/>
          </a:prstGeom>
          <a:solidFill>
            <a:srgbClr val="deb887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pt-BR" sz="18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2800" spc="-1" strike="noStrike">
                <a:solidFill>
                  <a:srgbClr val="0000cd"/>
                </a:solidFill>
                <a:latin typeface="Arial"/>
                <a:ea typeface="DejaVu Sans"/>
              </a:rPr>
              <a:t>Educação Ambiental e legislações</a:t>
            </a:r>
            <a:endParaRPr b="0" lang="pt-BR" sz="28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457560" y="102600"/>
            <a:ext cx="8226360" cy="1270800"/>
          </a:xfrm>
          <a:prstGeom prst="rect">
            <a:avLst/>
          </a:prstGeom>
          <a:solidFill>
            <a:srgbClr val="deb887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pt-BR" sz="18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2800" spc="-1" strike="noStrike">
                <a:solidFill>
                  <a:srgbClr val="0000cd"/>
                </a:solidFill>
                <a:latin typeface="Arial"/>
                <a:ea typeface="DejaVu Sans"/>
              </a:rPr>
              <a:t>Educação Ambiental e Políticas Públicas</a:t>
            </a:r>
            <a:endParaRPr b="0" lang="pt-BR" sz="28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pt-BR" sz="2800" spc="-1" strike="noStrike">
              <a:latin typeface="Arial"/>
            </a:endParaRPr>
          </a:p>
        </p:txBody>
      </p:sp>
      <p:sp>
        <p:nvSpPr>
          <p:cNvPr id="67" name="CustomShape 2"/>
          <p:cNvSpPr/>
          <p:nvPr/>
        </p:nvSpPr>
        <p:spPr>
          <a:xfrm>
            <a:off x="252000" y="1598040"/>
            <a:ext cx="8565120" cy="4975200"/>
          </a:xfrm>
          <a:prstGeom prst="rect">
            <a:avLst/>
          </a:prstGeom>
          <a:solidFill>
            <a:srgbClr val="fff5ee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pt-BR" sz="18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</a:pPr>
            <a:r>
              <a:rPr b="1" lang="pt-BR" sz="2400" spc="-1" strike="noStrike">
                <a:solidFill>
                  <a:srgbClr val="000000"/>
                </a:solidFill>
                <a:latin typeface="Arial"/>
                <a:ea typeface="Microsoft YaHei"/>
              </a:rPr>
              <a:t>Principais eixos das políticas públicas em EA:</a:t>
            </a:r>
            <a:endParaRPr b="0" lang="pt-BR" sz="24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</a:pPr>
            <a:r>
              <a:rPr b="1" lang="pt-BR" sz="2400" spc="-1" strike="noStrike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b="0" lang="pt-BR" sz="2400" spc="-1" strike="noStrike">
              <a:latin typeface="Arial"/>
            </a:endParaRPr>
          </a:p>
          <a:p>
            <a:pPr marL="2160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b="0" lang="pt-BR" sz="2400" spc="-1" strike="noStrike">
                <a:solidFill>
                  <a:srgbClr val="000000"/>
                </a:solidFill>
                <a:latin typeface="Arial"/>
                <a:ea typeface="Microsoft YaHei"/>
              </a:rPr>
              <a:t>Ações finais em EA;</a:t>
            </a:r>
            <a:endParaRPr b="0" lang="pt-BR" sz="2400" spc="-1" strike="noStrike">
              <a:latin typeface="Arial"/>
            </a:endParaRPr>
          </a:p>
          <a:p>
            <a:pPr marL="2160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b="0" lang="pt-BR" sz="2400" spc="-1" strike="noStrike">
                <a:solidFill>
                  <a:srgbClr val="0000cd"/>
                </a:solidFill>
                <a:latin typeface="Arial"/>
                <a:ea typeface="Microsoft YaHei"/>
              </a:rPr>
              <a:t>Formação de educadores ambientais(as);</a:t>
            </a:r>
            <a:endParaRPr b="0" lang="pt-BR" sz="2400" spc="-1" strike="noStrike">
              <a:latin typeface="Arial"/>
            </a:endParaRPr>
          </a:p>
          <a:p>
            <a:pPr marL="2160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b="0" lang="pt-BR" sz="2400" spc="-1" strike="noStrike">
                <a:solidFill>
                  <a:srgbClr val="000000"/>
                </a:solidFill>
                <a:latin typeface="Arial"/>
                <a:ea typeface="Microsoft YaHei"/>
              </a:rPr>
              <a:t>Formação inicial e continuada de professores(as);</a:t>
            </a:r>
            <a:endParaRPr b="0" lang="pt-BR" sz="2400" spc="-1" strike="noStrike">
              <a:latin typeface="Arial"/>
            </a:endParaRPr>
          </a:p>
          <a:p>
            <a:pPr marL="2160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b="0" lang="pt-BR" sz="2400" spc="-1" strike="noStrike">
                <a:solidFill>
                  <a:srgbClr val="0000cd"/>
                </a:solidFill>
                <a:latin typeface="Arial"/>
                <a:ea typeface="Microsoft YaHei"/>
              </a:rPr>
              <a:t>Produção de materiais e recursos educacionais;</a:t>
            </a:r>
            <a:endParaRPr b="0" lang="pt-BR" sz="2400" spc="-1" strike="noStrike">
              <a:latin typeface="Arial"/>
            </a:endParaRPr>
          </a:p>
          <a:p>
            <a:pPr marL="2160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b="0" lang="pt-BR" sz="2400" spc="-1" strike="noStrike">
                <a:solidFill>
                  <a:srgbClr val="000000"/>
                </a:solidFill>
                <a:latin typeface="Arial"/>
                <a:ea typeface="Microsoft YaHei"/>
              </a:rPr>
              <a:t>Educomunicação;</a:t>
            </a:r>
            <a:endParaRPr b="0" lang="pt-BR" sz="2400" spc="-1" strike="noStrike">
              <a:latin typeface="Arial"/>
            </a:endParaRPr>
          </a:p>
          <a:p>
            <a:pPr marL="2160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b="0" lang="pt-BR" sz="2400" spc="-1" strike="noStrike">
                <a:solidFill>
                  <a:srgbClr val="0000cd"/>
                </a:solidFill>
                <a:latin typeface="Arial"/>
                <a:ea typeface="Microsoft YaHei"/>
              </a:rPr>
              <a:t>Pesquisa e experimentação;</a:t>
            </a:r>
            <a:endParaRPr b="0" lang="pt-BR" sz="2400" spc="-1" strike="noStrike">
              <a:latin typeface="Arial"/>
            </a:endParaRPr>
          </a:p>
          <a:p>
            <a:pPr marL="2160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b="0" lang="pt-BR" sz="2400" spc="-1" strike="noStrike">
                <a:solidFill>
                  <a:srgbClr val="000000"/>
                </a:solidFill>
                <a:latin typeface="Arial"/>
                <a:ea typeface="Microsoft YaHei"/>
              </a:rPr>
              <a:t>Financiamento</a:t>
            </a:r>
            <a:endParaRPr b="0" lang="pt-BR" sz="24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ustomShape 1"/>
          <p:cNvSpPr/>
          <p:nvPr/>
        </p:nvSpPr>
        <p:spPr>
          <a:xfrm>
            <a:off x="457560" y="102600"/>
            <a:ext cx="8226360" cy="1270800"/>
          </a:xfrm>
          <a:prstGeom prst="rect">
            <a:avLst/>
          </a:prstGeom>
          <a:solidFill>
            <a:srgbClr val="deb887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pt-BR" sz="18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2800" spc="-1" strike="noStrike">
                <a:solidFill>
                  <a:srgbClr val="0000cd"/>
                </a:solidFill>
                <a:latin typeface="Arial"/>
                <a:ea typeface="DejaVu Sans"/>
              </a:rPr>
              <a:t>Educação Ambiental e Políticas Públicas</a:t>
            </a:r>
            <a:endParaRPr b="0" lang="pt-BR" sz="28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pt-BR" sz="2800" spc="-1" strike="noStrike">
              <a:latin typeface="Arial"/>
            </a:endParaRPr>
          </a:p>
        </p:txBody>
      </p:sp>
      <p:sp>
        <p:nvSpPr>
          <p:cNvPr id="69" name="CustomShape 2"/>
          <p:cNvSpPr/>
          <p:nvPr/>
        </p:nvSpPr>
        <p:spPr>
          <a:xfrm>
            <a:off x="252000" y="1415520"/>
            <a:ext cx="8565120" cy="5052960"/>
          </a:xfrm>
          <a:prstGeom prst="rect">
            <a:avLst/>
          </a:prstGeom>
          <a:solidFill>
            <a:srgbClr val="fff5ee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pt-BR" sz="1800" spc="-1" strike="noStrike">
              <a:latin typeface="Arial"/>
            </a:endParaRPr>
          </a:p>
          <a:p>
            <a:pPr marL="144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1" lang="pt-BR" sz="2400" spc="-1" strike="noStrike" u="sng">
                <a:solidFill>
                  <a:srgbClr val="000000"/>
                </a:solidFill>
                <a:uFillTx/>
                <a:latin typeface="Arial"/>
                <a:ea typeface="Microsoft YaHei"/>
              </a:rPr>
              <a:t>Dimensão enraizadora e estruturante das PP em EA </a:t>
            </a:r>
            <a:endParaRPr b="0" lang="pt-BR" sz="2400" spc="-1" strike="noStrike">
              <a:latin typeface="Arial"/>
            </a:endParaRPr>
          </a:p>
          <a:p>
            <a:pPr marL="144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1" lang="pt-BR" sz="2400" spc="-1" strike="noStrike" u="sng">
                <a:solidFill>
                  <a:srgbClr val="000000"/>
                </a:solidFill>
                <a:uFillTx/>
                <a:latin typeface="Arial"/>
                <a:ea typeface="Microsoft YaHei"/>
              </a:rPr>
              <a:t>busca:</a:t>
            </a:r>
            <a:endParaRPr b="0" lang="pt-BR" sz="2400" spc="-1" strike="noStrike">
              <a:latin typeface="Arial"/>
            </a:endParaRPr>
          </a:p>
          <a:p>
            <a:pPr marL="144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pt-BR" sz="2400" spc="-1" strike="noStrike">
              <a:latin typeface="Arial"/>
            </a:endParaRPr>
          </a:p>
          <a:p>
            <a:pPr marL="1440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b="1" lang="pt-BR" sz="2400" spc="-1" strike="noStrike">
                <a:solidFill>
                  <a:srgbClr val="000000"/>
                </a:solidFill>
                <a:latin typeface="Arial"/>
                <a:ea typeface="Microsoft YaHei"/>
              </a:rPr>
              <a:t>=&gt; subsidiar a formulação,  implantação, articulação de outras PP em EA </a:t>
            </a:r>
            <a:endParaRPr b="0" lang="pt-BR" sz="2400" spc="-1" strike="noStrike">
              <a:latin typeface="Arial"/>
            </a:endParaRPr>
          </a:p>
          <a:p>
            <a:pPr marL="1440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endParaRPr b="0" lang="pt-BR" sz="2400" spc="-1" strike="noStrike">
              <a:latin typeface="Arial"/>
            </a:endParaRPr>
          </a:p>
          <a:p>
            <a:pPr marL="1440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b="1" lang="pt-BR" sz="2400" spc="-1" strike="noStrike">
                <a:solidFill>
                  <a:srgbClr val="000000"/>
                </a:solidFill>
                <a:latin typeface="Arial"/>
                <a:ea typeface="Microsoft YaHei"/>
              </a:rPr>
              <a:t>=&gt; criar ou consolidar instâncias administrativas e operacionais visando ampliar, aprofundar e aperfeiçoar   a  EA nos mais distintos territórios e perante as diversas temáticas e para os diferentes públicos. </a:t>
            </a:r>
            <a:endParaRPr b="0" lang="pt-BR" sz="2400" spc="-1" strike="noStrike">
              <a:latin typeface="Arial"/>
            </a:endParaRPr>
          </a:p>
          <a:p>
            <a:pPr marL="1440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endParaRPr b="0" lang="pt-B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ustomShape 1"/>
          <p:cNvSpPr/>
          <p:nvPr/>
        </p:nvSpPr>
        <p:spPr>
          <a:xfrm>
            <a:off x="457560" y="30600"/>
            <a:ext cx="8226360" cy="1270800"/>
          </a:xfrm>
          <a:prstGeom prst="rect">
            <a:avLst/>
          </a:prstGeom>
          <a:solidFill>
            <a:srgbClr val="deb887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pt-BR" sz="18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2800" spc="-1" strike="noStrike">
                <a:solidFill>
                  <a:srgbClr val="0000cd"/>
                </a:solidFill>
                <a:latin typeface="Arial"/>
                <a:ea typeface="DejaVu Sans"/>
              </a:rPr>
              <a:t>Educação Ambiental e Políticas Públicas</a:t>
            </a:r>
            <a:endParaRPr b="0" lang="pt-BR" sz="28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pt-BR" sz="2800" spc="-1" strike="noStrike">
              <a:latin typeface="Arial"/>
            </a:endParaRPr>
          </a:p>
        </p:txBody>
      </p:sp>
      <p:sp>
        <p:nvSpPr>
          <p:cNvPr id="71" name="CustomShape 2"/>
          <p:cNvSpPr/>
          <p:nvPr/>
        </p:nvSpPr>
        <p:spPr>
          <a:xfrm>
            <a:off x="252000" y="1284840"/>
            <a:ext cx="8565120" cy="5484960"/>
          </a:xfrm>
          <a:prstGeom prst="rect">
            <a:avLst/>
          </a:prstGeom>
          <a:solidFill>
            <a:srgbClr val="fff5ee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pt-BR" sz="1800" spc="-1" strike="noStrike">
              <a:latin typeface="Arial"/>
            </a:endParaRPr>
          </a:p>
          <a:p>
            <a:pPr marL="36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1" lang="pt-BR" sz="2400" spc="-1" strike="noStrike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b="1" lang="pt-BR" sz="2400" spc="-1" strike="noStrike" u="sng">
                <a:solidFill>
                  <a:srgbClr val="000000"/>
                </a:solidFill>
                <a:uFillTx/>
                <a:latin typeface="Arial"/>
                <a:ea typeface="Microsoft YaHei"/>
              </a:rPr>
              <a:t> </a:t>
            </a:r>
            <a:r>
              <a:rPr b="1" lang="pt-BR" sz="2400" spc="-1" strike="noStrike" u="sng">
                <a:solidFill>
                  <a:srgbClr val="000000"/>
                </a:solidFill>
                <a:uFillTx/>
                <a:latin typeface="Arial"/>
                <a:ea typeface="Microsoft YaHei"/>
              </a:rPr>
              <a:t>Interfaces com outras políticas setoriais / temáticas</a:t>
            </a:r>
            <a:endParaRPr b="0" lang="pt-BR" sz="2400" spc="-1" strike="noStrike">
              <a:latin typeface="Arial"/>
            </a:endParaRPr>
          </a:p>
          <a:p>
            <a:pPr marL="36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pt-BR" sz="2400" spc="-1" strike="noStrike">
              <a:latin typeface="Arial"/>
            </a:endParaRPr>
          </a:p>
          <a:p>
            <a:pPr marL="1440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b="1" lang="pt-BR" sz="2400" spc="-1" strike="noStrike">
                <a:solidFill>
                  <a:srgbClr val="000000"/>
                </a:solidFill>
                <a:latin typeface="Arial"/>
                <a:ea typeface="Microsoft YaHei"/>
              </a:rPr>
              <a:t>tais como:  meio ambiente, educação, água, resíduos, mudanças climáticas, unidades de conservação, energia,</a:t>
            </a:r>
            <a:endParaRPr b="0" lang="pt-BR" sz="2400" spc="-1" strike="noStrike">
              <a:latin typeface="Arial"/>
            </a:endParaRPr>
          </a:p>
          <a:p>
            <a:pPr marL="1440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b="1" lang="pt-BR" sz="2400" spc="-1" strike="noStrike">
                <a:solidFill>
                  <a:srgbClr val="000000"/>
                </a:solidFill>
                <a:latin typeface="Arial"/>
                <a:ea typeface="Microsoft YaHei"/>
              </a:rPr>
              <a:t>…</a:t>
            </a:r>
            <a:endParaRPr b="0" lang="pt-BR" sz="2400" spc="-1" strike="noStrike">
              <a:latin typeface="Arial"/>
            </a:endParaRPr>
          </a:p>
          <a:p>
            <a:pPr marL="1440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endParaRPr b="0" lang="pt-BR" sz="2400" spc="-1" strike="noStrike">
              <a:latin typeface="Arial"/>
            </a:endParaRPr>
          </a:p>
          <a:p>
            <a:pPr marL="1440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endParaRPr b="0" lang="pt-BR" sz="2400" spc="-1" strike="noStrike">
              <a:latin typeface="Arial"/>
            </a:endParaRPr>
          </a:p>
          <a:p>
            <a:pPr marL="1440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endParaRPr b="0" lang="pt-BR" sz="2400" spc="-1" strike="noStrike">
              <a:latin typeface="Arial"/>
            </a:endParaRPr>
          </a:p>
          <a:p>
            <a:pPr marL="1440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endParaRPr b="0" lang="pt-BR" sz="24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endParaRPr b="0" lang="pt-BR" sz="24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</p:txBody>
      </p:sp>
      <p:sp>
        <p:nvSpPr>
          <p:cNvPr id="72" name="CustomShape 3"/>
          <p:cNvSpPr/>
          <p:nvPr/>
        </p:nvSpPr>
        <p:spPr>
          <a:xfrm>
            <a:off x="2232000" y="3744000"/>
            <a:ext cx="1437840" cy="122184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3" name="CustomShape 4"/>
          <p:cNvSpPr/>
          <p:nvPr/>
        </p:nvSpPr>
        <p:spPr>
          <a:xfrm>
            <a:off x="3744000" y="4824000"/>
            <a:ext cx="1437840" cy="129384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4" name="CustomShape 5"/>
          <p:cNvSpPr/>
          <p:nvPr/>
        </p:nvSpPr>
        <p:spPr>
          <a:xfrm>
            <a:off x="5400000" y="3816000"/>
            <a:ext cx="1437840" cy="129384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5" name="CustomShape 6"/>
          <p:cNvSpPr/>
          <p:nvPr/>
        </p:nvSpPr>
        <p:spPr>
          <a:xfrm>
            <a:off x="3456000" y="3312000"/>
            <a:ext cx="2157840" cy="1797840"/>
          </a:xfrm>
          <a:prstGeom prst="ellipse">
            <a:avLst/>
          </a:prstGeom>
          <a:solidFill>
            <a:srgbClr val="ffff00">
              <a:alpha val="41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6" name="CustomShape 7"/>
          <p:cNvSpPr/>
          <p:nvPr/>
        </p:nvSpPr>
        <p:spPr>
          <a:xfrm>
            <a:off x="2304000" y="3960000"/>
            <a:ext cx="1221840" cy="77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t-BR" sz="1500" spc="-1" strike="noStrike">
                <a:solidFill>
                  <a:srgbClr val="000000"/>
                </a:solidFill>
                <a:latin typeface="Arial"/>
                <a:ea typeface="DejaVu Sans"/>
              </a:rPr>
              <a:t>PPs</a:t>
            </a:r>
            <a:endParaRPr b="0" lang="pt-BR" sz="15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1500" spc="-1" strike="noStrike">
                <a:solidFill>
                  <a:srgbClr val="000000"/>
                </a:solidFill>
                <a:latin typeface="Arial"/>
                <a:ea typeface="DejaVu Sans"/>
              </a:rPr>
              <a:t>MEIO AMBIENTE</a:t>
            </a:r>
            <a:endParaRPr b="0" lang="pt-BR" sz="1500" spc="-1" strike="noStrike">
              <a:latin typeface="Arial"/>
            </a:endParaRPr>
          </a:p>
        </p:txBody>
      </p:sp>
      <p:sp>
        <p:nvSpPr>
          <p:cNvPr id="77" name="CustomShape 8"/>
          <p:cNvSpPr/>
          <p:nvPr/>
        </p:nvSpPr>
        <p:spPr>
          <a:xfrm>
            <a:off x="3528000" y="3780000"/>
            <a:ext cx="2013840" cy="77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t-BR" sz="1500" spc="-1" strike="noStrike">
                <a:solidFill>
                  <a:srgbClr val="000000"/>
                </a:solidFill>
                <a:latin typeface="Arial"/>
                <a:ea typeface="DejaVu Sans"/>
              </a:rPr>
              <a:t>Políticas públicas</a:t>
            </a:r>
            <a:endParaRPr b="0" lang="pt-BR" sz="15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1500" spc="-1" strike="noStrike">
                <a:solidFill>
                  <a:srgbClr val="000000"/>
                </a:solidFill>
                <a:latin typeface="Arial"/>
                <a:ea typeface="DejaVu Sans"/>
              </a:rPr>
              <a:t>em EDUCAÇÃO AMBIENTAL</a:t>
            </a:r>
            <a:endParaRPr b="0" lang="pt-BR" sz="1500" spc="-1" strike="noStrike">
              <a:latin typeface="Arial"/>
            </a:endParaRPr>
          </a:p>
        </p:txBody>
      </p:sp>
      <p:sp>
        <p:nvSpPr>
          <p:cNvPr id="78" name="CustomShape 9"/>
          <p:cNvSpPr/>
          <p:nvPr/>
        </p:nvSpPr>
        <p:spPr>
          <a:xfrm>
            <a:off x="5544000" y="4104000"/>
            <a:ext cx="136584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t-BR" sz="1500" spc="-1" strike="noStrike">
                <a:solidFill>
                  <a:srgbClr val="000000"/>
                </a:solidFill>
                <a:latin typeface="Arial"/>
                <a:ea typeface="DejaVu Sans"/>
              </a:rPr>
              <a:t>PPs</a:t>
            </a:r>
            <a:endParaRPr b="0" lang="pt-BR" sz="15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1500" spc="-1" strike="noStrike">
                <a:solidFill>
                  <a:srgbClr val="000000"/>
                </a:solidFill>
                <a:latin typeface="Arial"/>
                <a:ea typeface="DejaVu Sans"/>
              </a:rPr>
              <a:t>EDUCAÇÃO</a:t>
            </a:r>
            <a:endParaRPr b="0" lang="pt-BR" sz="1500" spc="-1" strike="noStrike">
              <a:latin typeface="Arial"/>
            </a:endParaRPr>
          </a:p>
        </p:txBody>
      </p:sp>
      <p:sp>
        <p:nvSpPr>
          <p:cNvPr id="79" name="CustomShape 10"/>
          <p:cNvSpPr/>
          <p:nvPr/>
        </p:nvSpPr>
        <p:spPr>
          <a:xfrm>
            <a:off x="3780000" y="5178600"/>
            <a:ext cx="1365840" cy="77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t-BR" sz="1500" spc="-1" strike="noStrike">
                <a:solidFill>
                  <a:srgbClr val="000000"/>
                </a:solidFill>
                <a:latin typeface="Arial"/>
                <a:ea typeface="DejaVu Sans"/>
              </a:rPr>
              <a:t>PPs</a:t>
            </a:r>
            <a:endParaRPr b="0" lang="pt-BR" sz="15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1500" spc="-1" strike="noStrike">
                <a:solidFill>
                  <a:srgbClr val="000000"/>
                </a:solidFill>
                <a:latin typeface="Arial"/>
                <a:ea typeface="DejaVu Sans"/>
              </a:rPr>
              <a:t>RECURSOS HÍDRICOS</a:t>
            </a:r>
            <a:endParaRPr b="0" lang="pt-BR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362520" y="293400"/>
            <a:ext cx="8493120" cy="19328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pt-BR" sz="18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1" lang="pt-BR" sz="2800" spc="-1" strike="noStrike">
                <a:solidFill>
                  <a:srgbClr val="0000cd"/>
                </a:solidFill>
                <a:latin typeface="Arial"/>
                <a:ea typeface="DejaVu Sans"/>
              </a:rPr>
              <a:t>Referenciais conceituais emergentes na</a:t>
            </a:r>
            <a:endParaRPr b="0" lang="pt-BR" sz="28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1" lang="pt-BR" sz="2800" spc="-1" strike="noStrike">
                <a:solidFill>
                  <a:srgbClr val="0000cd"/>
                </a:solidFill>
                <a:latin typeface="Arial"/>
                <a:ea typeface="DejaVu Sans"/>
              </a:rPr>
              <a:t> </a:t>
            </a:r>
            <a:r>
              <a:rPr b="1" lang="pt-BR" sz="2800" spc="-1" strike="noStrike">
                <a:solidFill>
                  <a:srgbClr val="0000cd"/>
                </a:solidFill>
                <a:latin typeface="Arial"/>
                <a:ea typeface="DejaVu Sans"/>
              </a:rPr>
              <a:t>Educação Ambiental e no Ambientalismo</a:t>
            </a:r>
            <a:endParaRPr b="0" lang="pt-BR" sz="28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1" lang="pt-BR" sz="2800" spc="-1" strike="noStrike">
                <a:solidFill>
                  <a:srgbClr val="0000cd"/>
                </a:solidFill>
                <a:latin typeface="Arial"/>
                <a:ea typeface="DejaVu Sans"/>
              </a:rPr>
              <a:t>Brasil e América Latina</a:t>
            </a:r>
            <a:endParaRPr b="0" lang="pt-BR" sz="28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600" spc="-1" strike="noStrike">
                <a:solidFill>
                  <a:srgbClr val="0000cd"/>
                </a:solidFill>
                <a:latin typeface="Arial"/>
                <a:ea typeface="DejaVu Sans"/>
              </a:rPr>
              <a:t>   </a:t>
            </a:r>
            <a:endParaRPr b="0" lang="pt-BR" sz="600" spc="-1" strike="noStrike">
              <a:latin typeface="Arial"/>
            </a:endParaRPr>
          </a:p>
        </p:txBody>
      </p:sp>
      <p:sp>
        <p:nvSpPr>
          <p:cNvPr id="81" name="CustomShape 2"/>
          <p:cNvSpPr/>
          <p:nvPr/>
        </p:nvSpPr>
        <p:spPr>
          <a:xfrm>
            <a:off x="324000" y="2440440"/>
            <a:ext cx="8567640" cy="4264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600" spc="-1" strike="noStrike">
                <a:solidFill>
                  <a:srgbClr val="0000cd"/>
                </a:solidFill>
                <a:latin typeface="Arial"/>
                <a:ea typeface="DejaVu Sans"/>
              </a:rPr>
              <a:t>   </a:t>
            </a:r>
            <a:endParaRPr b="0" lang="pt-BR" sz="6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2800" spc="-1" strike="noStrike">
                <a:solidFill>
                  <a:srgbClr val="0000cd"/>
                </a:solidFill>
                <a:latin typeface="Arial"/>
                <a:ea typeface="DejaVu Sans"/>
              </a:rPr>
              <a:t>“</a:t>
            </a:r>
            <a:r>
              <a:rPr b="0" lang="pt-BR" sz="2800" spc="-1" strike="noStrike">
                <a:solidFill>
                  <a:srgbClr val="0000cd"/>
                </a:solidFill>
                <a:latin typeface="Arial"/>
                <a:ea typeface="DejaVu Sans"/>
              </a:rPr>
              <a:t>Economia de Francisco” e Movimento “Laudato Si”</a:t>
            </a:r>
            <a:endParaRPr b="0" lang="pt-BR" sz="28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1200" spc="-1" strike="noStrike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endParaRPr b="0" lang="pt-BR" sz="12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2800" spc="-1" strike="noStrike">
                <a:solidFill>
                  <a:srgbClr val="0000cd"/>
                </a:solidFill>
                <a:latin typeface="Arial"/>
                <a:ea typeface="DejaVu Sans"/>
              </a:rPr>
              <a:t>“</a:t>
            </a:r>
            <a:r>
              <a:rPr b="0" lang="pt-BR" sz="2800" spc="-1" strike="noStrike">
                <a:solidFill>
                  <a:srgbClr val="0000cd"/>
                </a:solidFill>
                <a:latin typeface="Arial"/>
                <a:ea typeface="DejaVu Sans"/>
              </a:rPr>
              <a:t>Bem viver”</a:t>
            </a:r>
            <a:endParaRPr b="0" lang="pt-BR" sz="28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1200" spc="-1" strike="noStrike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endParaRPr b="0" lang="pt-BR" sz="12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2800" spc="-1" strike="noStrike">
                <a:solidFill>
                  <a:srgbClr val="0000cd"/>
                </a:solidFill>
                <a:latin typeface="Arial"/>
                <a:ea typeface="DejaVu Sans"/>
              </a:rPr>
              <a:t>“</a:t>
            </a:r>
            <a:r>
              <a:rPr b="0" lang="pt-BR" sz="2800" spc="-1" strike="noStrike">
                <a:solidFill>
                  <a:srgbClr val="0000cd"/>
                </a:solidFill>
                <a:latin typeface="Arial"/>
                <a:ea typeface="DejaVu Sans"/>
              </a:rPr>
              <a:t>Perspectiva R na Educação Ambiental”</a:t>
            </a:r>
            <a:endParaRPr b="0" lang="pt-BR" sz="28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1200" spc="-1" strike="noStrike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endParaRPr b="0" lang="pt-BR" sz="12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2800" spc="-1" strike="noStrike">
                <a:solidFill>
                  <a:srgbClr val="0000cd"/>
                </a:solidFill>
                <a:latin typeface="Arial"/>
                <a:ea typeface="DejaVu Sans"/>
              </a:rPr>
              <a:t>Movimento “Liberte o Futuro”</a:t>
            </a:r>
            <a:endParaRPr b="0" lang="pt-BR" sz="28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1200" spc="-1" strike="noStrike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endParaRPr b="0" lang="pt-BR" sz="12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2800" spc="-1" strike="noStrike">
                <a:solidFill>
                  <a:srgbClr val="0000cd"/>
                </a:solidFill>
                <a:latin typeface="Arial"/>
                <a:ea typeface="DejaVu Sans"/>
              </a:rPr>
              <a:t>Fridays for Future / Sexta Feiras pelo Futuro </a:t>
            </a:r>
            <a:endParaRPr b="0" lang="pt-BR" sz="28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2800" spc="-1" strike="noStrike">
                <a:solidFill>
                  <a:srgbClr val="0000cd"/>
                </a:solidFill>
                <a:latin typeface="Arial"/>
                <a:ea typeface="DejaVu Sans"/>
              </a:rPr>
              <a:t>(Greve Global pelo Clima ou Juventude pelo Clima</a:t>
            </a:r>
            <a:endParaRPr b="0" lang="pt-BR" sz="28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600" spc="-1" strike="noStrike">
                <a:solidFill>
                  <a:srgbClr val="0000cd"/>
                </a:solidFill>
                <a:latin typeface="Arial"/>
                <a:ea typeface="DejaVu Sans"/>
              </a:rPr>
              <a:t>   </a:t>
            </a:r>
            <a:endParaRPr b="0" lang="pt-BR" sz="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stomShape 1"/>
          <p:cNvSpPr/>
          <p:nvPr/>
        </p:nvSpPr>
        <p:spPr>
          <a:xfrm>
            <a:off x="360000" y="1696680"/>
            <a:ext cx="8421120" cy="4958640"/>
          </a:xfrm>
          <a:prstGeom prst="rect">
            <a:avLst/>
          </a:prstGeom>
          <a:solidFill>
            <a:srgbClr val="ffffa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36000"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 marL="36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2400" spc="-1" strike="noStrike">
                <a:solidFill>
                  <a:srgbClr val="0000cd"/>
                </a:solidFill>
                <a:latin typeface="Arial"/>
                <a:ea typeface="DejaVu Sans"/>
              </a:rPr>
              <a:t>Facilitadores: Dr. Antonio Vitor Rosa – FFCLRP/USP</a:t>
            </a:r>
            <a:endParaRPr b="0" lang="pt-BR" sz="2400" spc="-1" strike="noStrike">
              <a:latin typeface="Arial"/>
            </a:endParaRPr>
          </a:p>
          <a:p>
            <a:pPr marL="36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2400" spc="-1" strike="noStrike">
                <a:solidFill>
                  <a:srgbClr val="0000cd"/>
                </a:solidFill>
                <a:latin typeface="Arial"/>
                <a:ea typeface="DejaVu Sans"/>
              </a:rPr>
              <a:t>	</a:t>
            </a:r>
            <a:r>
              <a:rPr b="0" lang="pt-BR" sz="2400" spc="-1" strike="noStrike">
                <a:solidFill>
                  <a:srgbClr val="0000cd"/>
                </a:solidFill>
                <a:latin typeface="Arial"/>
                <a:ea typeface="DejaVu Sans"/>
              </a:rPr>
              <a:t>	</a:t>
            </a:r>
            <a:r>
              <a:rPr b="0" lang="pt-BR" sz="2400" spc="-1" strike="noStrike">
                <a:solidFill>
                  <a:srgbClr val="0000cd"/>
                </a:solidFill>
                <a:latin typeface="Arial"/>
                <a:ea typeface="DejaVu Sans"/>
              </a:rPr>
              <a:t>	</a:t>
            </a:r>
            <a:r>
              <a:rPr b="0" lang="pt-BR" sz="2400" spc="-1" strike="noStrike">
                <a:solidFill>
                  <a:srgbClr val="0000cd"/>
                </a:solidFill>
                <a:latin typeface="Arial"/>
                <a:ea typeface="DejaVu Sans"/>
              </a:rPr>
              <a:t>	</a:t>
            </a:r>
            <a:r>
              <a:rPr b="0" lang="pt-BR" sz="2400" spc="-1" strike="noStrike">
                <a:solidFill>
                  <a:srgbClr val="0000cd"/>
                </a:solidFill>
                <a:latin typeface="Arial"/>
                <a:ea typeface="DejaVu Sans"/>
              </a:rPr>
              <a:t>Prof. Dr. Marcos Sorrentino – ESALQ/USP</a:t>
            </a:r>
            <a:endParaRPr b="0" lang="pt-BR" sz="2400" spc="-1" strike="noStrike">
              <a:latin typeface="Arial"/>
            </a:endParaRPr>
          </a:p>
          <a:p>
            <a:pPr marL="36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2400" spc="-1" strike="noStrike">
                <a:solidFill>
                  <a:srgbClr val="0000cd"/>
                </a:solidFill>
                <a:latin typeface="Arial"/>
                <a:ea typeface="DejaVu Sans"/>
              </a:rPr>
              <a:t>	</a:t>
            </a:r>
            <a:r>
              <a:rPr b="0" lang="pt-BR" sz="2400" spc="-1" strike="noStrike">
                <a:solidFill>
                  <a:srgbClr val="0000cd"/>
                </a:solidFill>
                <a:latin typeface="Arial"/>
                <a:ea typeface="DejaVu Sans"/>
              </a:rPr>
              <a:t>	</a:t>
            </a:r>
            <a:r>
              <a:rPr b="0" lang="pt-BR" sz="2400" spc="-1" strike="noStrike">
                <a:solidFill>
                  <a:srgbClr val="0000cd"/>
                </a:solidFill>
                <a:latin typeface="Arial"/>
                <a:ea typeface="DejaVu Sans"/>
              </a:rPr>
              <a:t>	</a:t>
            </a:r>
            <a:r>
              <a:rPr b="0" lang="pt-BR" sz="2400" spc="-1" strike="noStrike">
                <a:solidFill>
                  <a:srgbClr val="0000cd"/>
                </a:solidFill>
                <a:latin typeface="Arial"/>
                <a:ea typeface="DejaVu Sans"/>
              </a:rPr>
              <a:t>	</a:t>
            </a:r>
            <a:r>
              <a:rPr b="0" lang="pt-BR" sz="2400" spc="-1" strike="noStrike">
                <a:solidFill>
                  <a:srgbClr val="0000cd"/>
                </a:solidFill>
                <a:latin typeface="Arial"/>
                <a:ea typeface="DejaVu Sans"/>
              </a:rPr>
              <a:t>Prof. Dr. Valdir Lamim-Guedes – UNESP e UFT</a:t>
            </a:r>
            <a:endParaRPr b="0" lang="pt-BR" sz="24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pt-BR" sz="24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1" lang="pt-BR" sz="2400" spc="-1" strike="noStrike" u="sng">
                <a:solidFill>
                  <a:srgbClr val="0000cd"/>
                </a:solidFill>
                <a:uFillTx/>
                <a:latin typeface="Arial"/>
                <a:ea typeface="DejaVu Sans"/>
              </a:rPr>
              <a:t>OBJETIVOS DO ENCONTRO:</a:t>
            </a:r>
            <a:endParaRPr b="0" lang="pt-BR" sz="24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2400" spc="-1" strike="noStrike">
                <a:solidFill>
                  <a:srgbClr val="0000cd"/>
                </a:solidFill>
                <a:latin typeface="Arial"/>
                <a:ea typeface="Microsoft YaHei"/>
              </a:rPr>
              <a:t>* Apresentar os principais documentos legais e</a:t>
            </a:r>
            <a:endParaRPr b="0" lang="pt-BR" sz="24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2400" spc="-1" strike="noStrike">
                <a:solidFill>
                  <a:srgbClr val="0000cd"/>
                </a:solidFill>
                <a:latin typeface="Arial"/>
                <a:ea typeface="Microsoft YaHei"/>
              </a:rPr>
              <a:t> </a:t>
            </a:r>
            <a:r>
              <a:rPr b="0" lang="pt-BR" sz="2400" spc="-1" strike="noStrike">
                <a:solidFill>
                  <a:srgbClr val="0000cd"/>
                </a:solidFill>
                <a:latin typeface="Arial"/>
                <a:ea typeface="Microsoft YaHei"/>
              </a:rPr>
              <a:t>referências para a Educação Ambiental</a:t>
            </a:r>
            <a:endParaRPr b="0" lang="pt-BR" sz="24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</a:pPr>
            <a:r>
              <a:rPr b="0" lang="pt-BR" sz="2400" spc="-1" strike="noStrike">
                <a:solidFill>
                  <a:srgbClr val="0000cd"/>
                </a:solidFill>
                <a:latin typeface="Arial"/>
                <a:ea typeface="Microsoft YaHei"/>
              </a:rPr>
              <a:t> </a:t>
            </a:r>
            <a:r>
              <a:rPr b="0" lang="pt-BR" sz="2400" spc="-1" strike="noStrike">
                <a:solidFill>
                  <a:srgbClr val="0000cd"/>
                </a:solidFill>
                <a:latin typeface="Arial"/>
                <a:ea typeface="Microsoft YaHei"/>
              </a:rPr>
              <a:t>* Apresentar e refletir sobre referenciais conceituais atuais em Educação Ambiental e Ambientalismo</a:t>
            </a:r>
            <a:endParaRPr b="0" lang="pt-BR" sz="24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</a:pPr>
            <a:r>
              <a:rPr b="0" lang="pt-BR" sz="2400" spc="-1" strike="noStrike">
                <a:solidFill>
                  <a:srgbClr val="0000cd"/>
                </a:solidFill>
                <a:latin typeface="Arial"/>
                <a:ea typeface="Microsoft YaHei"/>
              </a:rPr>
              <a:t>* Tecer considerações sobre Políticas Públicas em EA </a:t>
            </a:r>
            <a:endParaRPr b="0" lang="pt-BR" sz="24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</a:pPr>
            <a:r>
              <a:rPr b="0" lang="pt-BR" sz="600" spc="-1" strike="noStrike">
                <a:solidFill>
                  <a:srgbClr val="0000cd"/>
                </a:solidFill>
                <a:latin typeface="Arial"/>
                <a:ea typeface="DejaVu Sans"/>
              </a:rPr>
              <a:t>   </a:t>
            </a:r>
            <a:endParaRPr b="0" lang="pt-BR" sz="600" spc="-1" strike="noStrike">
              <a:latin typeface="Arial"/>
            </a:endParaRPr>
          </a:p>
        </p:txBody>
      </p:sp>
      <p:sp>
        <p:nvSpPr>
          <p:cNvPr id="41" name="CustomShape 2"/>
          <p:cNvSpPr/>
          <p:nvPr/>
        </p:nvSpPr>
        <p:spPr>
          <a:xfrm>
            <a:off x="457560" y="277920"/>
            <a:ext cx="8226360" cy="12790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2800" spc="-1" strike="noStrike">
                <a:solidFill>
                  <a:srgbClr val="0000cd"/>
                </a:solidFill>
                <a:latin typeface="Arial"/>
                <a:ea typeface="Microsoft YaHei"/>
              </a:rPr>
              <a:t>Aula / encontro 03 </a:t>
            </a:r>
            <a:br/>
            <a:r>
              <a:rPr b="1" lang="pt-BR" sz="2800" spc="-1" strike="noStrike">
                <a:solidFill>
                  <a:srgbClr val="0000cd"/>
                </a:solidFill>
                <a:latin typeface="Arial"/>
                <a:ea typeface="Microsoft YaHei"/>
              </a:rPr>
              <a:t>Referências, documentos legais e políticas públicas em Educação Ambiental no Brasil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360000" y="1484280"/>
            <a:ext cx="8421120" cy="5149440"/>
          </a:xfrm>
          <a:prstGeom prst="rect">
            <a:avLst/>
          </a:prstGeom>
          <a:solidFill>
            <a:srgbClr val="87cef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 marL="144000">
              <a:lnSpc>
                <a:spcPct val="100000"/>
              </a:lnSpc>
            </a:pPr>
            <a:r>
              <a:rPr b="0" lang="pt-BR" sz="2400" spc="-1" strike="noStrike">
                <a:solidFill>
                  <a:srgbClr val="0000cd"/>
                </a:solidFill>
                <a:latin typeface="Calibri"/>
                <a:ea typeface="DejaVu Sans"/>
              </a:rPr>
              <a:t>- Carta de Belgrado - Seminário Internacional sobre Educação Ambiental (Belgrado/1976)</a:t>
            </a:r>
            <a:endParaRPr b="0" lang="pt-BR" sz="2400" spc="-1" strike="noStrike">
              <a:latin typeface="Arial"/>
            </a:endParaRPr>
          </a:p>
          <a:p>
            <a:pPr marL="144000">
              <a:lnSpc>
                <a:spcPct val="100000"/>
              </a:lnSpc>
              <a:spcBef>
                <a:spcPts val="1417"/>
              </a:spcBef>
              <a:spcAft>
                <a:spcPts val="1701"/>
              </a:spcAft>
            </a:pPr>
            <a:r>
              <a:rPr b="0" lang="pt-BR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- Recomendações da Conferência Intergovernamental sobre Educação Ambiental (Tbilisi/1977)</a:t>
            </a:r>
            <a:endParaRPr b="0" lang="pt-BR" sz="2400" spc="-1" strike="noStrike">
              <a:latin typeface="Arial"/>
            </a:endParaRPr>
          </a:p>
          <a:p>
            <a:pPr marL="144000">
              <a:lnSpc>
                <a:spcPct val="100000"/>
              </a:lnSpc>
              <a:spcBef>
                <a:spcPts val="1417"/>
              </a:spcBef>
              <a:spcAft>
                <a:spcPts val="1701"/>
              </a:spcAft>
            </a:pPr>
            <a:r>
              <a:rPr b="0" lang="pt-BR" sz="2400" spc="-1" strike="noStrike">
                <a:solidFill>
                  <a:srgbClr val="0000cd"/>
                </a:solidFill>
                <a:latin typeface="Calibri"/>
                <a:ea typeface="DejaVu Sans"/>
              </a:rPr>
              <a:t>- Relatório: Nosso Futuro Comum  </a:t>
            </a:r>
            <a:endParaRPr b="0" lang="pt-BR" sz="2400" spc="-1" strike="noStrike">
              <a:latin typeface="Arial"/>
            </a:endParaRPr>
          </a:p>
          <a:p>
            <a:pPr marL="144000">
              <a:lnSpc>
                <a:spcPct val="100000"/>
              </a:lnSpc>
              <a:spcBef>
                <a:spcPts val="1417"/>
              </a:spcBef>
              <a:spcAft>
                <a:spcPts val="1701"/>
              </a:spcAft>
            </a:pPr>
            <a:r>
              <a:rPr b="0" lang="pt-BR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- Capítulo 36 da Agenda 21 (Rio de Janeiro / 1992)  </a:t>
            </a:r>
            <a:r>
              <a:rPr b="0" lang="pt-BR" sz="2400" spc="-1" strike="noStrike">
                <a:solidFill>
                  <a:srgbClr val="0000cd"/>
                </a:solidFill>
                <a:latin typeface="Calibri"/>
                <a:ea typeface="DejaVu Sans"/>
              </a:rPr>
              <a:t>  </a:t>
            </a:r>
            <a:endParaRPr b="0" lang="pt-BR" sz="2400" spc="-1" strike="noStrike">
              <a:latin typeface="Arial"/>
            </a:endParaRPr>
          </a:p>
          <a:p>
            <a:pPr marL="144000">
              <a:lnSpc>
                <a:spcPct val="100000"/>
              </a:lnSpc>
              <a:spcBef>
                <a:spcPts val="1417"/>
              </a:spcBef>
              <a:spcAft>
                <a:spcPts val="1701"/>
              </a:spcAft>
            </a:pPr>
            <a:r>
              <a:rPr b="0" lang="pt-BR" sz="2400" spc="-1" strike="noStrike">
                <a:solidFill>
                  <a:srgbClr val="0000cd"/>
                </a:solidFill>
                <a:latin typeface="Calibri"/>
                <a:ea typeface="Microsoft YaHei"/>
              </a:rPr>
              <a:t>- Tratado Internacional de Educação Ambiental para Sociedade Sustentáveis e Responsabilidade Global </a:t>
            </a:r>
            <a:r>
              <a:rPr b="0" lang="pt-BR" sz="2400" spc="-1" strike="noStrike">
                <a:solidFill>
                  <a:srgbClr val="0000cd"/>
                </a:solidFill>
                <a:latin typeface="Calibri"/>
                <a:ea typeface="DejaVu Sans"/>
              </a:rPr>
              <a:t>(Rio de Janeiro / 1992) </a:t>
            </a:r>
            <a:endParaRPr b="0" lang="pt-BR" sz="2400" spc="-1" strike="noStrike">
              <a:latin typeface="Arial"/>
            </a:endParaRPr>
          </a:p>
          <a:p>
            <a:pPr marL="144000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</p:txBody>
      </p:sp>
      <p:sp>
        <p:nvSpPr>
          <p:cNvPr id="43" name="CustomShape 2"/>
          <p:cNvSpPr/>
          <p:nvPr/>
        </p:nvSpPr>
        <p:spPr>
          <a:xfrm>
            <a:off x="457560" y="490320"/>
            <a:ext cx="8226360" cy="852480"/>
          </a:xfrm>
          <a:prstGeom prst="rect">
            <a:avLst/>
          </a:prstGeom>
          <a:solidFill>
            <a:srgbClr val="ffebc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36000" algn="ctr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pt-BR" sz="2800" spc="-1" strike="noStrike">
                <a:solidFill>
                  <a:srgbClr val="0000cd"/>
                </a:solidFill>
                <a:latin typeface="Arial"/>
                <a:ea typeface="DejaVu Sans"/>
              </a:rPr>
              <a:t>PRINCIPAIS DOCUMENTOS E REFERÊNCIAS PARA A EDUCAÇÃO AMBIENTAL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360000" y="1842840"/>
            <a:ext cx="8493480" cy="4662720"/>
          </a:xfrm>
          <a:prstGeom prst="rect">
            <a:avLst/>
          </a:prstGeom>
          <a:solidFill>
            <a:srgbClr val="87cef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108000"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006400"/>
                </a:solidFill>
                <a:latin typeface="Calibri"/>
                <a:ea typeface="DejaVu Sans"/>
              </a:rPr>
              <a:t>Carta da Terra   =&gt; Sociedade Civil – 1992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006400"/>
                </a:solidFill>
                <a:latin typeface="Calibri"/>
                <a:ea typeface="DejaVu Sans"/>
              </a:rPr>
              <a:t>Missão: promover a transição para formas sustentáveis de vida e de uma sociedade global fundamentada em um modelo de ética compartilhada, que inclui o respeito e o cuidado pela comunidade da vida, a integridade ecológica, a democracia e uma cultura de paz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006400"/>
                </a:solidFill>
                <a:latin typeface="Calibri"/>
                <a:ea typeface="DejaVu Sans"/>
              </a:rPr>
              <a:t>Parâmetros Curriculares Nacionais sobre Meio Ambiente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006400"/>
                </a:solidFill>
                <a:latin typeface="Calibri"/>
                <a:ea typeface="DejaVu Sans"/>
              </a:rPr>
              <a:t>   </a:t>
            </a:r>
            <a:r>
              <a:rPr b="0" lang="pt-BR" sz="2400" spc="-1" strike="noStrike">
                <a:solidFill>
                  <a:srgbClr val="006400"/>
                </a:solidFill>
                <a:latin typeface="Calibri"/>
                <a:ea typeface="DejaVu Sans"/>
              </a:rPr>
              <a:t>=&gt; MEC  -  Educação formal – 1997 – Tema Transversal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006400"/>
                </a:solidFill>
                <a:latin typeface="Calibri"/>
                <a:ea typeface="DejaVu Sans"/>
              </a:rPr>
              <a:t>Objetivos do Desenvolvimento Sustentável (ODS)  =&gt; ONU - 2015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</p:txBody>
      </p:sp>
      <p:sp>
        <p:nvSpPr>
          <p:cNvPr id="45" name="CustomShape 2"/>
          <p:cNvSpPr/>
          <p:nvPr/>
        </p:nvSpPr>
        <p:spPr>
          <a:xfrm>
            <a:off x="457560" y="411120"/>
            <a:ext cx="8226360" cy="852480"/>
          </a:xfrm>
          <a:prstGeom prst="rect">
            <a:avLst/>
          </a:prstGeom>
          <a:solidFill>
            <a:srgbClr val="ffebc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36000" algn="ctr">
              <a:lnSpc>
                <a:spcPct val="100000"/>
              </a:lnSpc>
              <a:spcBef>
                <a:spcPts val="567"/>
              </a:spcBef>
            </a:pPr>
            <a:r>
              <a:rPr b="0" lang="pt-BR" sz="2800" spc="-1" strike="noStrike">
                <a:solidFill>
                  <a:srgbClr val="0000cd"/>
                </a:solidFill>
                <a:latin typeface="Arial"/>
                <a:ea typeface="DejaVu Sans"/>
              </a:rPr>
              <a:t>PRINCIPAIS DOCUMENTOS E REFERÊNCIAS PARA A EDUCAÇÃO AMBIENTAL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0000" y="1477080"/>
            <a:ext cx="8493480" cy="5394240"/>
          </a:xfrm>
          <a:prstGeom prst="rect">
            <a:avLst/>
          </a:prstGeom>
          <a:solidFill>
            <a:srgbClr val="87cef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108000"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00008b"/>
                </a:solidFill>
                <a:latin typeface="Calibri"/>
                <a:ea typeface="DejaVu Sans"/>
              </a:rPr>
              <a:t>Carta Encíclica Laudato si  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00008b"/>
                </a:solidFill>
                <a:latin typeface="Calibri"/>
                <a:ea typeface="DejaVu Sans"/>
              </a:rPr>
              <a:t>  </a:t>
            </a:r>
            <a:r>
              <a:rPr b="0" lang="pt-BR" sz="2400" spc="-1" strike="noStrike">
                <a:solidFill>
                  <a:srgbClr val="00008b"/>
                </a:solidFill>
                <a:latin typeface="Calibri"/>
                <a:ea typeface="DejaVu Sans"/>
              </a:rPr>
              <a:t>=&gt; Papa Francisco Igreja Católica Romana – 2015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00008b"/>
                </a:solidFill>
                <a:latin typeface="Calibri"/>
                <a:ea typeface="DejaVu Sans"/>
              </a:rPr>
              <a:t>        </a:t>
            </a:r>
            <a:r>
              <a:rPr b="0" lang="pt-BR" sz="2400" spc="-1" strike="noStrike">
                <a:solidFill>
                  <a:srgbClr val="00008b"/>
                </a:solidFill>
                <a:latin typeface="Calibri"/>
                <a:ea typeface="DejaVu Sans"/>
              </a:rPr>
              <a:t>Diagnóstico e proposições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0000cd"/>
                </a:solidFill>
                <a:latin typeface="Calibri"/>
                <a:ea typeface="DejaVu Sans"/>
              </a:rPr>
              <a:t>Publicação </a:t>
            </a:r>
            <a:r>
              <a:rPr b="0" i="1" lang="pt-BR" sz="2400" spc="-1" strike="noStrike">
                <a:solidFill>
                  <a:srgbClr val="0000cd"/>
                </a:solidFill>
                <a:latin typeface="Calibri"/>
                <a:ea typeface="DejaVu Sans"/>
              </a:rPr>
              <a:t>Identidades da Educação 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i="1" lang="pt-BR" sz="2400" spc="-1" strike="noStrike">
                <a:solidFill>
                  <a:srgbClr val="0000cd"/>
                </a:solidFill>
                <a:latin typeface="Calibri"/>
                <a:ea typeface="DejaVu Sans"/>
              </a:rPr>
              <a:t>Ambiental Brasileira</a:t>
            </a:r>
            <a:r>
              <a:rPr b="0" lang="pt-BR" sz="2400" spc="-1" strike="noStrike">
                <a:solidFill>
                  <a:srgbClr val="0000cd"/>
                </a:solidFill>
                <a:latin typeface="Calibri"/>
                <a:ea typeface="DejaVu Sans"/>
              </a:rPr>
              <a:t> </a:t>
            </a:r>
            <a:r>
              <a:rPr b="0" lang="pt-BR" sz="2400" spc="-1" strike="noStrike">
                <a:solidFill>
                  <a:srgbClr val="2f4f4f"/>
                </a:solidFill>
                <a:latin typeface="Calibri"/>
                <a:ea typeface="DejaVu Sans"/>
              </a:rPr>
              <a:t>=&gt; MMA – 2004 , 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2f4f4f"/>
                </a:solidFill>
                <a:latin typeface="Calibri"/>
                <a:ea typeface="DejaVu Sans"/>
              </a:rPr>
              <a:t>Coletânea de artigos sobre correntes de E.A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0000cd"/>
                </a:solidFill>
                <a:latin typeface="Calibri"/>
                <a:ea typeface="DejaVu Sans"/>
              </a:rPr>
              <a:t>   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2f4f4f"/>
                </a:solidFill>
                <a:latin typeface="Calibri"/>
                <a:ea typeface="DejaVu Sans"/>
              </a:rPr>
              <a:t> 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</p:txBody>
      </p:sp>
      <p:sp>
        <p:nvSpPr>
          <p:cNvPr id="47" name="CustomShape 2"/>
          <p:cNvSpPr/>
          <p:nvPr/>
        </p:nvSpPr>
        <p:spPr>
          <a:xfrm>
            <a:off x="457560" y="411120"/>
            <a:ext cx="8226360" cy="852480"/>
          </a:xfrm>
          <a:prstGeom prst="rect">
            <a:avLst/>
          </a:prstGeom>
          <a:solidFill>
            <a:srgbClr val="ffebc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36000" algn="ctr">
              <a:lnSpc>
                <a:spcPct val="100000"/>
              </a:lnSpc>
              <a:spcBef>
                <a:spcPts val="567"/>
              </a:spcBef>
            </a:pPr>
            <a:r>
              <a:rPr b="0" lang="pt-BR" sz="2800" spc="-1" strike="noStrike">
                <a:solidFill>
                  <a:srgbClr val="0000cd"/>
                </a:solidFill>
                <a:latin typeface="Arial"/>
                <a:ea typeface="DejaVu Sans"/>
              </a:rPr>
              <a:t>PRINCIPAIS DOCUMENTOS E REFERÊNCIAS PARA A EDUCAÇÃO AMBIENTAL</a:t>
            </a:r>
            <a:endParaRPr b="0" lang="pt-BR" sz="2800" spc="-1" strike="noStrike">
              <a:latin typeface="Arial"/>
            </a:endParaRPr>
          </a:p>
        </p:txBody>
      </p:sp>
      <p:pic>
        <p:nvPicPr>
          <p:cNvPr id="48" name="" descr=""/>
          <p:cNvPicPr/>
          <p:nvPr/>
        </p:nvPicPr>
        <p:blipFill>
          <a:blip r:embed="rId2"/>
          <a:stretch/>
        </p:blipFill>
        <p:spPr>
          <a:xfrm>
            <a:off x="6192000" y="2573280"/>
            <a:ext cx="2581920" cy="3616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stomShape 1"/>
          <p:cNvSpPr/>
          <p:nvPr/>
        </p:nvSpPr>
        <p:spPr>
          <a:xfrm>
            <a:off x="360000" y="1659960"/>
            <a:ext cx="8493480" cy="5028480"/>
          </a:xfrm>
          <a:prstGeom prst="rect">
            <a:avLst/>
          </a:prstGeom>
          <a:solidFill>
            <a:srgbClr val="87cef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108000"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a9a9a9"/>
                </a:solidFill>
                <a:latin typeface="Calibri"/>
                <a:ea typeface="DejaVu Sans"/>
              </a:rPr>
              <a:t>Carta Encíclica Laudato si  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a9a9a9"/>
                </a:solidFill>
                <a:latin typeface="Calibri"/>
                <a:ea typeface="DejaVu Sans"/>
              </a:rPr>
              <a:t>  </a:t>
            </a:r>
            <a:r>
              <a:rPr b="0" lang="pt-BR" sz="2400" spc="-1" strike="noStrike">
                <a:solidFill>
                  <a:srgbClr val="a9a9a9"/>
                </a:solidFill>
                <a:latin typeface="Calibri"/>
                <a:ea typeface="DejaVu Sans"/>
              </a:rPr>
              <a:t>=&gt; Papa Francisco Igreja Católica Romana – 2015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a9a9a9"/>
                </a:solidFill>
                <a:latin typeface="Calibri"/>
                <a:ea typeface="DejaVu Sans"/>
              </a:rPr>
              <a:t>        </a:t>
            </a:r>
            <a:r>
              <a:rPr b="0" lang="pt-BR" sz="2400" spc="-1" strike="noStrike">
                <a:solidFill>
                  <a:srgbClr val="a9a9a9"/>
                </a:solidFill>
                <a:latin typeface="Calibri"/>
                <a:ea typeface="DejaVu Sans"/>
              </a:rPr>
              <a:t>Diagnóstico e proposições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a9a9a9"/>
                </a:solidFill>
                <a:latin typeface="Calibri"/>
                <a:ea typeface="DejaVu Sans"/>
              </a:rPr>
              <a:t>Publicação: Identidades da Educação Ambiental Brasileira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a9a9a9"/>
                </a:solidFill>
                <a:latin typeface="Calibri"/>
                <a:ea typeface="DejaVu Sans"/>
              </a:rPr>
              <a:t>=&gt; MMA – 2004 , Coletânea de artigos sobre correntes de E.A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0000cd"/>
                </a:solidFill>
                <a:latin typeface="Calibri"/>
                <a:ea typeface="DejaVu Sans"/>
              </a:rPr>
              <a:t>Coleção </a:t>
            </a:r>
            <a:r>
              <a:rPr b="0" i="1" lang="pt-BR" sz="2400" spc="-1" strike="noStrike">
                <a:solidFill>
                  <a:srgbClr val="0000cd"/>
                </a:solidFill>
                <a:latin typeface="Calibri"/>
                <a:ea typeface="DejaVu Sans"/>
              </a:rPr>
              <a:t>Encontros e caminhos: Formação de educadores ambientais e coletivos educadores</a:t>
            </a:r>
            <a:r>
              <a:rPr b="0" lang="pt-BR" sz="2400" spc="-1" strike="noStrike">
                <a:solidFill>
                  <a:srgbClr val="0000cd"/>
                </a:solidFill>
                <a:latin typeface="Calibri"/>
                <a:ea typeface="DejaVu Sans"/>
              </a:rPr>
              <a:t> </a:t>
            </a:r>
            <a:r>
              <a:rPr b="0" lang="pt-BR" sz="2400" spc="-1" strike="noStrike">
                <a:solidFill>
                  <a:srgbClr val="2f4f4f"/>
                </a:solidFill>
                <a:latin typeface="Calibri"/>
                <a:ea typeface="DejaVu Sans"/>
              </a:rPr>
              <a:t>=&gt;  MMA – 2005 , 2007 e 2014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2f4f4f"/>
                </a:solidFill>
                <a:latin typeface="Calibri"/>
                <a:ea typeface="DejaVu Sans"/>
              </a:rPr>
              <a:t>Coletânea de artigos reflexivos e orientativos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</p:txBody>
      </p:sp>
      <p:sp>
        <p:nvSpPr>
          <p:cNvPr id="50" name="CustomShape 2"/>
          <p:cNvSpPr/>
          <p:nvPr/>
        </p:nvSpPr>
        <p:spPr>
          <a:xfrm>
            <a:off x="457560" y="411120"/>
            <a:ext cx="8226360" cy="852480"/>
          </a:xfrm>
          <a:prstGeom prst="rect">
            <a:avLst/>
          </a:prstGeom>
          <a:solidFill>
            <a:srgbClr val="ffebc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36000" algn="ctr">
              <a:lnSpc>
                <a:spcPct val="100000"/>
              </a:lnSpc>
              <a:spcBef>
                <a:spcPts val="567"/>
              </a:spcBef>
            </a:pPr>
            <a:r>
              <a:rPr b="0" lang="pt-BR" sz="2800" spc="-1" strike="noStrike">
                <a:solidFill>
                  <a:srgbClr val="0000cd"/>
                </a:solidFill>
                <a:latin typeface="Arial"/>
                <a:ea typeface="DejaVu Sans"/>
              </a:rPr>
              <a:t>PRINCIPAIS DOCUMENTOS E REFERÊNCIAS PARA A EDUCAÇÃO AMBIENTAL</a:t>
            </a:r>
            <a:endParaRPr b="0" lang="pt-BR" sz="2800" spc="-1" strike="noStrike">
              <a:latin typeface="Arial"/>
            </a:endParaRPr>
          </a:p>
        </p:txBody>
      </p:sp>
      <p:pic>
        <p:nvPicPr>
          <p:cNvPr id="51" name="" descr=""/>
          <p:cNvPicPr/>
          <p:nvPr/>
        </p:nvPicPr>
        <p:blipFill>
          <a:blip r:embed="rId2"/>
          <a:stretch/>
        </p:blipFill>
        <p:spPr>
          <a:xfrm>
            <a:off x="288000" y="1349640"/>
            <a:ext cx="2954160" cy="4192200"/>
          </a:xfrm>
          <a:prstGeom prst="rect">
            <a:avLst/>
          </a:prstGeom>
          <a:ln>
            <a:noFill/>
          </a:ln>
        </p:spPr>
      </p:pic>
      <p:pic>
        <p:nvPicPr>
          <p:cNvPr id="52" name="" descr=""/>
          <p:cNvPicPr/>
          <p:nvPr/>
        </p:nvPicPr>
        <p:blipFill>
          <a:blip r:embed="rId3"/>
          <a:stretch/>
        </p:blipFill>
        <p:spPr>
          <a:xfrm>
            <a:off x="2852280" y="1423800"/>
            <a:ext cx="3180240" cy="4101840"/>
          </a:xfrm>
          <a:prstGeom prst="rect">
            <a:avLst/>
          </a:prstGeom>
          <a:ln>
            <a:noFill/>
          </a:ln>
        </p:spPr>
      </p:pic>
      <p:pic>
        <p:nvPicPr>
          <p:cNvPr id="53" name="" descr=""/>
          <p:cNvPicPr/>
          <p:nvPr/>
        </p:nvPicPr>
        <p:blipFill>
          <a:blip r:embed="rId4"/>
          <a:stretch/>
        </p:blipFill>
        <p:spPr>
          <a:xfrm>
            <a:off x="5717520" y="1373760"/>
            <a:ext cx="3143520" cy="4240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ustomShape 1"/>
          <p:cNvSpPr/>
          <p:nvPr/>
        </p:nvSpPr>
        <p:spPr>
          <a:xfrm>
            <a:off x="360000" y="1858320"/>
            <a:ext cx="8493480" cy="4631760"/>
          </a:xfrm>
          <a:prstGeom prst="rect">
            <a:avLst/>
          </a:prstGeom>
          <a:solidFill>
            <a:srgbClr val="87cef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108000"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1" lang="pt-BR" sz="2600" spc="-1" strike="noStrike">
                <a:solidFill>
                  <a:srgbClr val="2f4f4f"/>
                </a:solidFill>
                <a:latin typeface="Calibri"/>
                <a:ea typeface="DejaVu Sans"/>
              </a:rPr>
              <a:t>REDES DE EDUCAÇÃO AMBIENTAL</a:t>
            </a:r>
            <a:endParaRPr b="0" lang="pt-BR" sz="26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endParaRPr b="0" lang="pt-BR" sz="26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2f4f4f"/>
                </a:solidFill>
                <a:latin typeface="Calibri"/>
                <a:ea typeface="DejaVu Sans"/>
              </a:rPr>
              <a:t>Territoriais: Rede Brasileira de Educação Ambiental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2f4f4f"/>
                </a:solidFill>
                <a:latin typeface="Calibri"/>
                <a:ea typeface="DejaVu Sans"/>
              </a:rPr>
              <a:t>	</a:t>
            </a:r>
            <a:r>
              <a:rPr b="0" lang="pt-BR" sz="2400" spc="-1" strike="noStrike">
                <a:solidFill>
                  <a:srgbClr val="2f4f4f"/>
                </a:solidFill>
                <a:latin typeface="Calibri"/>
                <a:ea typeface="DejaVu Sans"/>
              </a:rPr>
              <a:t>	</a:t>
            </a:r>
            <a:r>
              <a:rPr b="0" lang="pt-BR" sz="2400" spc="-1" strike="noStrike">
                <a:solidFill>
                  <a:srgbClr val="2f4f4f"/>
                </a:solidFill>
                <a:latin typeface="Calibri"/>
                <a:ea typeface="DejaVu Sans"/>
              </a:rPr>
              <a:t>	</a:t>
            </a:r>
            <a:r>
              <a:rPr b="0" lang="pt-BR" sz="2400" spc="-1" strike="noStrike">
                <a:solidFill>
                  <a:srgbClr val="2f4f4f"/>
                </a:solidFill>
                <a:latin typeface="Calibri"/>
                <a:ea typeface="DejaVu Sans"/>
              </a:rPr>
              <a:t>  </a:t>
            </a:r>
            <a:r>
              <a:rPr b="0" lang="pt-BR" sz="2400" spc="-1" strike="noStrike">
                <a:solidFill>
                  <a:srgbClr val="2f4f4f"/>
                </a:solidFill>
                <a:latin typeface="Calibri"/>
                <a:ea typeface="DejaVu Sans"/>
              </a:rPr>
              <a:t>Rede Paulista de Educação Ambiental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2f4f4f"/>
                </a:solidFill>
                <a:latin typeface="Calibri"/>
                <a:ea typeface="DejaVu Sans"/>
              </a:rPr>
              <a:t>	</a:t>
            </a:r>
            <a:r>
              <a:rPr b="0" lang="pt-BR" sz="2400" spc="-1" strike="noStrike">
                <a:solidFill>
                  <a:srgbClr val="2f4f4f"/>
                </a:solidFill>
                <a:latin typeface="Calibri"/>
                <a:ea typeface="DejaVu Sans"/>
              </a:rPr>
              <a:t>	</a:t>
            </a:r>
            <a:r>
              <a:rPr b="0" lang="pt-BR" sz="2400" spc="-1" strike="noStrike">
                <a:solidFill>
                  <a:srgbClr val="2f4f4f"/>
                </a:solidFill>
                <a:latin typeface="Calibri"/>
                <a:ea typeface="DejaVu Sans"/>
              </a:rPr>
              <a:t>	</a:t>
            </a:r>
            <a:r>
              <a:rPr b="0" lang="pt-BR" sz="2400" spc="-1" strike="noStrike">
                <a:solidFill>
                  <a:srgbClr val="2f4f4f"/>
                </a:solidFill>
                <a:latin typeface="Calibri"/>
                <a:ea typeface="DejaVu Sans"/>
              </a:rPr>
              <a:t>  </a:t>
            </a:r>
            <a:r>
              <a:rPr b="0" lang="pt-BR" sz="2400" spc="-1" strike="noStrike">
                <a:solidFill>
                  <a:srgbClr val="2f4f4f"/>
                </a:solidFill>
                <a:latin typeface="Calibri"/>
                <a:ea typeface="DejaVu Sans"/>
              </a:rPr>
              <a:t>Redes Municipais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2f4f4f"/>
                </a:solidFill>
                <a:latin typeface="Calibri"/>
                <a:ea typeface="DejaVu Sans"/>
              </a:rPr>
              <a:t>Temáticas – ex.: Políticas Públicas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2f4f4f"/>
                </a:solidFill>
                <a:latin typeface="Calibri"/>
                <a:ea typeface="DejaVu Sans"/>
              </a:rPr>
              <a:t>                             </a:t>
            </a:r>
            <a:r>
              <a:rPr b="0" lang="pt-BR" sz="2400" spc="-1" strike="noStrike">
                <a:solidFill>
                  <a:srgbClr val="2f4f4f"/>
                </a:solidFill>
                <a:latin typeface="Calibri"/>
                <a:ea typeface="DejaVu Sans"/>
              </a:rPr>
              <a:t>Material didático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0" lang="pt-BR" sz="2400" spc="-1" strike="noStrike">
                <a:solidFill>
                  <a:srgbClr val="2f4f4f"/>
                </a:solidFill>
                <a:latin typeface="Calibri"/>
                <a:ea typeface="DejaVu Sans"/>
              </a:rPr>
              <a:t>	</a:t>
            </a:r>
            <a:r>
              <a:rPr b="0" lang="pt-BR" sz="2400" spc="-1" strike="noStrike">
                <a:solidFill>
                  <a:srgbClr val="2f4f4f"/>
                </a:solidFill>
                <a:latin typeface="Calibri"/>
                <a:ea typeface="DejaVu Sans"/>
              </a:rPr>
              <a:t>	</a:t>
            </a:r>
            <a:r>
              <a:rPr b="0" lang="pt-BR" sz="2400" spc="-1" strike="noStrike">
                <a:solidFill>
                  <a:srgbClr val="2f4f4f"/>
                </a:solidFill>
                <a:latin typeface="Calibri"/>
                <a:ea typeface="DejaVu Sans"/>
              </a:rPr>
              <a:t>	</a:t>
            </a:r>
            <a:r>
              <a:rPr b="0" lang="pt-BR" sz="2400" spc="-1" strike="noStrike">
                <a:solidFill>
                  <a:srgbClr val="2f4f4f"/>
                </a:solidFill>
                <a:latin typeface="Calibri"/>
                <a:ea typeface="DejaVu Sans"/>
              </a:rPr>
              <a:t>	</a:t>
            </a:r>
            <a:r>
              <a:rPr b="0" lang="pt-BR" sz="2400" spc="-1" strike="noStrike">
                <a:solidFill>
                  <a:srgbClr val="2f4f4f"/>
                </a:solidFill>
                <a:latin typeface="Calibri"/>
                <a:ea typeface="DejaVu Sans"/>
              </a:rPr>
              <a:t>   </a:t>
            </a:r>
            <a:r>
              <a:rPr b="0" lang="pt-BR" sz="2400" spc="-1" strike="noStrike">
                <a:solidFill>
                  <a:srgbClr val="2f4f4f"/>
                </a:solidFill>
                <a:latin typeface="Calibri"/>
                <a:ea typeface="DejaVu Sans"/>
              </a:rPr>
              <a:t>Pesquisa em Educação Ambiental</a:t>
            </a: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</p:txBody>
      </p:sp>
      <p:sp>
        <p:nvSpPr>
          <p:cNvPr id="55" name="CustomShape 2"/>
          <p:cNvSpPr/>
          <p:nvPr/>
        </p:nvSpPr>
        <p:spPr>
          <a:xfrm>
            <a:off x="457560" y="375840"/>
            <a:ext cx="8226360" cy="924480"/>
          </a:xfrm>
          <a:prstGeom prst="rect">
            <a:avLst/>
          </a:prstGeom>
          <a:solidFill>
            <a:srgbClr val="ffebc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36000" algn="ctr">
              <a:lnSpc>
                <a:spcPct val="100000"/>
              </a:lnSpc>
              <a:spcBef>
                <a:spcPts val="567"/>
              </a:spcBef>
            </a:pPr>
            <a:r>
              <a:rPr b="0" lang="pt-BR" sz="2800" spc="-1" strike="noStrike">
                <a:solidFill>
                  <a:srgbClr val="0000cd"/>
                </a:solidFill>
                <a:latin typeface="Arial"/>
                <a:ea typeface="DejaVu Sans"/>
              </a:rPr>
              <a:t>PRINCIPAIS REFERÊNCIAS PARA </a:t>
            </a:r>
            <a:endParaRPr b="0" lang="pt-BR" sz="28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567"/>
              </a:spcBef>
            </a:pPr>
            <a:r>
              <a:rPr b="0" lang="pt-BR" sz="2800" spc="-1" strike="noStrike">
                <a:solidFill>
                  <a:srgbClr val="0000cd"/>
                </a:solidFill>
                <a:latin typeface="Arial"/>
                <a:ea typeface="DejaVu Sans"/>
              </a:rPr>
              <a:t>A EDUCAÇÃO AMBIENTAL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ustomShape 1"/>
          <p:cNvSpPr/>
          <p:nvPr/>
        </p:nvSpPr>
        <p:spPr>
          <a:xfrm>
            <a:off x="360000" y="1981080"/>
            <a:ext cx="8493480" cy="4386240"/>
          </a:xfrm>
          <a:prstGeom prst="rect">
            <a:avLst/>
          </a:prstGeom>
          <a:solidFill>
            <a:srgbClr val="87cef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108000"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 marL="108000" algn="ctr"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 marL="108000" algn="ctr">
              <a:lnSpc>
                <a:spcPct val="100000"/>
              </a:lnSpc>
            </a:pPr>
            <a:r>
              <a:rPr b="1" lang="pt-BR" sz="2600" spc="-1" strike="noStrike">
                <a:solidFill>
                  <a:srgbClr val="2f4f4f"/>
                </a:solidFill>
                <a:latin typeface="Calibri"/>
                <a:ea typeface="DejaVu Sans"/>
              </a:rPr>
              <a:t>DESENVOLVIMENTO SUSTENTÁVEL</a:t>
            </a:r>
            <a:endParaRPr b="0" lang="pt-BR" sz="2600" spc="-1" strike="noStrike">
              <a:latin typeface="Arial"/>
            </a:endParaRPr>
          </a:p>
          <a:p>
            <a:pPr marL="108000" algn="ctr">
              <a:lnSpc>
                <a:spcPct val="100000"/>
              </a:lnSpc>
            </a:pPr>
            <a:endParaRPr b="0" lang="pt-BR" sz="2600" spc="-1" strike="noStrike">
              <a:latin typeface="Arial"/>
            </a:endParaRPr>
          </a:p>
          <a:p>
            <a:pPr marL="108000" algn="ctr">
              <a:lnSpc>
                <a:spcPct val="100000"/>
              </a:lnSpc>
            </a:pPr>
            <a:endParaRPr b="0" lang="pt-BR" sz="2600" spc="-1" strike="noStrike">
              <a:latin typeface="Arial"/>
            </a:endParaRPr>
          </a:p>
          <a:p>
            <a:pPr marL="108000" algn="ctr">
              <a:lnSpc>
                <a:spcPct val="100000"/>
              </a:lnSpc>
            </a:pPr>
            <a:endParaRPr b="0" lang="pt-BR" sz="2600" spc="-1" strike="noStrike">
              <a:latin typeface="Arial"/>
            </a:endParaRPr>
          </a:p>
          <a:p>
            <a:pPr marL="108000" algn="ctr">
              <a:lnSpc>
                <a:spcPct val="100000"/>
              </a:lnSpc>
            </a:pPr>
            <a:r>
              <a:rPr b="1" lang="pt-BR" sz="2600" spc="-1" strike="noStrike">
                <a:solidFill>
                  <a:srgbClr val="2f4f4f"/>
                </a:solidFill>
                <a:latin typeface="Calibri"/>
                <a:ea typeface="DejaVu Sans"/>
              </a:rPr>
              <a:t>SOCIEDADES SUSTENTÁVEIS</a:t>
            </a:r>
            <a:endParaRPr b="0" lang="pt-BR" sz="2600" spc="-1" strike="noStrike">
              <a:latin typeface="Arial"/>
            </a:endParaRPr>
          </a:p>
          <a:p>
            <a:pPr marL="108000" algn="ctr">
              <a:lnSpc>
                <a:spcPct val="100000"/>
              </a:lnSpc>
            </a:pPr>
            <a:endParaRPr b="0" lang="pt-BR" sz="2600" spc="-1" strike="noStrike">
              <a:latin typeface="Arial"/>
            </a:endParaRPr>
          </a:p>
          <a:p>
            <a:pPr marL="108000" algn="ctr">
              <a:lnSpc>
                <a:spcPct val="100000"/>
              </a:lnSpc>
            </a:pPr>
            <a:endParaRPr b="0" lang="pt-BR" sz="26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endParaRPr b="0" lang="pt-BR" sz="26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endParaRPr b="0" lang="pt-BR" sz="2600" spc="-1" strike="noStrike">
              <a:latin typeface="Arial"/>
            </a:endParaRPr>
          </a:p>
        </p:txBody>
      </p:sp>
      <p:sp>
        <p:nvSpPr>
          <p:cNvPr id="57" name="CustomShape 2"/>
          <p:cNvSpPr/>
          <p:nvPr/>
        </p:nvSpPr>
        <p:spPr>
          <a:xfrm>
            <a:off x="457560" y="375840"/>
            <a:ext cx="8226360" cy="924480"/>
          </a:xfrm>
          <a:prstGeom prst="rect">
            <a:avLst/>
          </a:prstGeom>
          <a:solidFill>
            <a:srgbClr val="ffebc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36000" algn="ctr">
              <a:lnSpc>
                <a:spcPct val="100000"/>
              </a:lnSpc>
              <a:spcBef>
                <a:spcPts val="567"/>
              </a:spcBef>
            </a:pPr>
            <a:r>
              <a:rPr b="0" lang="pt-BR" sz="2800" spc="-1" strike="noStrike">
                <a:solidFill>
                  <a:srgbClr val="0000cd"/>
                </a:solidFill>
                <a:latin typeface="Arial"/>
                <a:ea typeface="DejaVu Sans"/>
              </a:rPr>
              <a:t>PRINCIPAIS REFERÊNCIAS PARA </a:t>
            </a:r>
            <a:endParaRPr b="0" lang="pt-BR" sz="28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567"/>
              </a:spcBef>
            </a:pPr>
            <a:r>
              <a:rPr b="0" lang="pt-BR" sz="2800" spc="-1" strike="noStrike">
                <a:solidFill>
                  <a:srgbClr val="0000cd"/>
                </a:solidFill>
                <a:latin typeface="Arial"/>
                <a:ea typeface="DejaVu Sans"/>
              </a:rPr>
              <a:t>A EDUCAÇÃO AMBIENTAL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ustomShape 1"/>
          <p:cNvSpPr/>
          <p:nvPr/>
        </p:nvSpPr>
        <p:spPr>
          <a:xfrm>
            <a:off x="180000" y="1662480"/>
            <a:ext cx="8781840" cy="5025600"/>
          </a:xfrm>
          <a:prstGeom prst="rect">
            <a:avLst/>
          </a:prstGeom>
          <a:solidFill>
            <a:srgbClr val="87cef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108000"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 marL="108000" algn="ctr">
              <a:lnSpc>
                <a:spcPct val="100000"/>
              </a:lnSpc>
            </a:pPr>
            <a:r>
              <a:rPr b="1" lang="pt-BR" sz="2600" spc="-1" strike="noStrike" u="sng">
                <a:solidFill>
                  <a:srgbClr val="2f4f4f"/>
                </a:solidFill>
                <a:uFillTx/>
                <a:latin typeface="Calibri"/>
                <a:ea typeface="DejaVu Sans"/>
              </a:rPr>
              <a:t>EXERCÍCIO EM GRUPO:</a:t>
            </a:r>
            <a:endParaRPr b="0" lang="pt-BR" sz="26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endParaRPr b="0" lang="pt-BR" sz="2600" spc="-1" strike="noStrike">
              <a:latin typeface="Arial"/>
            </a:endParaRPr>
          </a:p>
          <a:p>
            <a:pPr marL="108000" algn="ctr">
              <a:lnSpc>
                <a:spcPct val="100000"/>
              </a:lnSpc>
            </a:pPr>
            <a:r>
              <a:rPr b="1" lang="pt-BR" sz="2600" spc="-1" strike="noStrike">
                <a:solidFill>
                  <a:srgbClr val="2f4f4f"/>
                </a:solidFill>
                <a:latin typeface="Calibri"/>
                <a:ea typeface="DejaVu Sans"/>
              </a:rPr>
              <a:t>O GRUPO DEVE DIALOGAR E ESCOLHER 4 (QUATRO) PRINCÍPIOS CONSTANTES NO TRATADO QUE SEJAM CONSIDERADOS OS MAIS RELEVANTES PARA EFETIVAÇÃO DA EDUCAÇÃO AMBIENTAL NO BRASIL NOS TEMPOS ATUAIS. (APENAS ANOTAR O Nº DELES).</a:t>
            </a:r>
            <a:endParaRPr b="0" lang="pt-BR" sz="2600" spc="-1" strike="noStrike">
              <a:latin typeface="Arial"/>
            </a:endParaRPr>
          </a:p>
          <a:p>
            <a:pPr marL="108000" algn="ctr">
              <a:lnSpc>
                <a:spcPct val="100000"/>
              </a:lnSpc>
            </a:pPr>
            <a:endParaRPr b="0" lang="pt-BR" sz="2600" spc="-1" strike="noStrike">
              <a:latin typeface="Arial"/>
            </a:endParaRPr>
          </a:p>
          <a:p>
            <a:pPr marL="108000" algn="ctr">
              <a:lnSpc>
                <a:spcPct val="100000"/>
              </a:lnSpc>
            </a:pPr>
            <a:r>
              <a:rPr b="1" lang="pt-BR" sz="2600" spc="-1" strike="noStrike">
                <a:solidFill>
                  <a:srgbClr val="2f4f4f"/>
                </a:solidFill>
                <a:latin typeface="Calibri"/>
                <a:ea typeface="DejaVu Sans"/>
              </a:rPr>
              <a:t>NA SEQUÊNCIA ESCOLHER UM DESSES PRINCÍPIOS E </a:t>
            </a:r>
            <a:endParaRPr b="0" lang="pt-BR" sz="2600" spc="-1" strike="noStrike">
              <a:latin typeface="Arial"/>
            </a:endParaRPr>
          </a:p>
          <a:p>
            <a:pPr marL="108000" algn="ctr">
              <a:lnSpc>
                <a:spcPct val="100000"/>
              </a:lnSpc>
            </a:pPr>
            <a:r>
              <a:rPr b="1" lang="pt-BR" sz="2600" spc="-1" strike="noStrike">
                <a:solidFill>
                  <a:srgbClr val="2f4f4f"/>
                </a:solidFill>
                <a:latin typeface="Calibri"/>
                <a:ea typeface="DejaVu Sans"/>
              </a:rPr>
              <a:t>FAZER UM PEQUENO PARÁGRAFO JUSTIFICANDO OU EXPLICANDO PORQUE DESSA ESCOLHA</a:t>
            </a:r>
            <a:endParaRPr b="0" lang="pt-BR" sz="2600" spc="-1" strike="noStrike">
              <a:latin typeface="Arial"/>
            </a:endParaRPr>
          </a:p>
          <a:p>
            <a:pPr marL="108000" algn="ctr">
              <a:lnSpc>
                <a:spcPct val="100000"/>
              </a:lnSpc>
            </a:pPr>
            <a:endParaRPr b="0" lang="pt-BR" sz="2600" spc="-1" strike="noStrike">
              <a:latin typeface="Arial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432000" y="347760"/>
            <a:ext cx="8226360" cy="935280"/>
          </a:xfrm>
          <a:prstGeom prst="rect">
            <a:avLst/>
          </a:prstGeom>
          <a:solidFill>
            <a:srgbClr val="ffebcd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36000" algn="ctr">
              <a:lnSpc>
                <a:spcPct val="100000"/>
              </a:lnSpc>
              <a:spcBef>
                <a:spcPts val="850"/>
              </a:spcBef>
              <a:spcAft>
                <a:spcPts val="283"/>
              </a:spcAft>
            </a:pPr>
            <a:r>
              <a:rPr b="1" lang="pt-BR" sz="2600" spc="-1" strike="noStrike">
                <a:solidFill>
                  <a:srgbClr val="0000cd"/>
                </a:solidFill>
                <a:latin typeface="Calibri"/>
                <a:ea typeface="Microsoft YaHei"/>
              </a:rPr>
              <a:t>Tratado de Educação Ambiental para </a:t>
            </a:r>
            <a:endParaRPr b="0" lang="pt-BR" sz="2600" spc="-1" strike="noStrike">
              <a:latin typeface="Arial"/>
            </a:endParaRPr>
          </a:p>
          <a:p>
            <a:pPr marL="36000" algn="ctr">
              <a:lnSpc>
                <a:spcPct val="100000"/>
              </a:lnSpc>
              <a:spcBef>
                <a:spcPts val="850"/>
              </a:spcBef>
              <a:spcAft>
                <a:spcPts val="283"/>
              </a:spcAft>
            </a:pPr>
            <a:r>
              <a:rPr b="1" lang="pt-BR" sz="2600" spc="-1" strike="noStrike">
                <a:solidFill>
                  <a:srgbClr val="0000cd"/>
                </a:solidFill>
                <a:latin typeface="Calibri"/>
                <a:ea typeface="Microsoft YaHei"/>
              </a:rPr>
              <a:t>Sociedade Sustentáveis e Responsabilidade Global</a:t>
            </a:r>
            <a:endParaRPr b="0" lang="pt-BR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3382</TotalTime>
  <Application>LibreOffice/6.3.2.2$Windows_X86_64 LibreOffice_project/98b30e735bda24bc04ab42594c85f7fd8be07b9c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2019-07-11T17:12:37Z</dcterms:created>
  <dc:creator>COC</dc:creator>
  <dc:description/>
  <dc:language>pt-BR</dc:language>
  <cp:lastModifiedBy/>
  <cp:lastPrinted>2021-09-02T16:38:28Z</cp:lastPrinted>
  <dcterms:modified xsi:type="dcterms:W3CDTF">2021-10-29T17:22:28Z</dcterms:modified>
  <cp:revision>855</cp:revision>
  <dc:subject/>
  <dc:title>Apresentação do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Apresentação na tela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40</vt:i4>
  </property>
</Properties>
</file>