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4" r:id="rId3"/>
    <p:sldId id="261" r:id="rId4"/>
    <p:sldId id="265" r:id="rId5"/>
    <p:sldId id="259" r:id="rId6"/>
    <p:sldId id="257" r:id="rId7"/>
    <p:sldId id="256" r:id="rId8"/>
    <p:sldId id="258" r:id="rId9"/>
    <p:sldId id="266" r:id="rId10"/>
    <p:sldId id="269" r:id="rId11"/>
    <p:sldId id="267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5"/>
  </p:normalViewPr>
  <p:slideViewPr>
    <p:cSldViewPr snapToGrid="0" snapToObjects="1"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val>
            <c:numRef>
              <c:f>Plan1!$A$2:$A$5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ED-CA4E-8178-4396758992AD}"/>
            </c:ext>
          </c:extLst>
        </c:ser>
        <c:ser>
          <c:idx val="1"/>
          <c:order val="1"/>
          <c:invertIfNegative val="0"/>
          <c:val>
            <c:numRef>
              <c:f>Plan1!$B$2:$B$5</c:f>
              <c:numCache>
                <c:formatCode>General</c:formatCode>
                <c:ptCount val="4"/>
                <c:pt idx="0">
                  <c:v>62.5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ED-CA4E-8178-4396758992AD}"/>
            </c:ext>
          </c:extLst>
        </c:ser>
        <c:ser>
          <c:idx val="2"/>
          <c:order val="2"/>
          <c:invertIfNegative val="0"/>
          <c:val>
            <c:numRef>
              <c:f>Plan1!$C$2:$C$5</c:f>
              <c:numCache>
                <c:formatCode>General</c:formatCode>
                <c:ptCount val="4"/>
                <c:pt idx="0">
                  <c:v>65</c:v>
                </c:pt>
                <c:pt idx="1">
                  <c:v>11.65</c:v>
                </c:pt>
                <c:pt idx="2">
                  <c:v>11.7</c:v>
                </c:pt>
                <c:pt idx="3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ED-CA4E-8178-439675899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9712248"/>
        <c:axId val="-2146302888"/>
        <c:axId val="0"/>
      </c:bar3DChart>
      <c:catAx>
        <c:axId val="211971224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dirty="0"/>
                  <a:t>        </a:t>
                </a:r>
                <a:r>
                  <a:rPr lang="pt-BR" sz="1400" dirty="0"/>
                  <a:t>A                                     B                                           C                                     D      </a:t>
                </a:r>
              </a:p>
            </c:rich>
          </c:tx>
          <c:layout>
            <c:manualLayout>
              <c:xMode val="edge"/>
              <c:yMode val="edge"/>
              <c:x val="9.4132914629855902E-2"/>
              <c:y val="0.92996869395463999"/>
            </c:manualLayout>
          </c:layout>
          <c:overlay val="0"/>
        </c:title>
        <c:majorTickMark val="out"/>
        <c:minorTickMark val="none"/>
        <c:tickLblPos val="none"/>
        <c:crossAx val="-2146302888"/>
        <c:crosses val="autoZero"/>
        <c:auto val="1"/>
        <c:lblAlgn val="ctr"/>
        <c:lblOffset val="100"/>
        <c:noMultiLvlLbl val="0"/>
      </c:catAx>
      <c:valAx>
        <c:axId val="-2146302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19712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C531-3A35-B744-B2F8-942A1B7C355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5124-A1BB-C54A-8947-373E97A34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7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C531-3A35-B744-B2F8-942A1B7C355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5124-A1BB-C54A-8947-373E97A34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3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C531-3A35-B744-B2F8-942A1B7C355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5124-A1BB-C54A-8947-373E97A34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3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C531-3A35-B744-B2F8-942A1B7C355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5124-A1BB-C54A-8947-373E97A34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5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C531-3A35-B744-B2F8-942A1B7C355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5124-A1BB-C54A-8947-373E97A34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0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C531-3A35-B744-B2F8-942A1B7C355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5124-A1BB-C54A-8947-373E97A34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8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C531-3A35-B744-B2F8-942A1B7C355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5124-A1BB-C54A-8947-373E97A34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0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C531-3A35-B744-B2F8-942A1B7C355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5124-A1BB-C54A-8947-373E97A34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2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C531-3A35-B744-B2F8-942A1B7C355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5124-A1BB-C54A-8947-373E97A34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5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C531-3A35-B744-B2F8-942A1B7C355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5124-A1BB-C54A-8947-373E97A34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4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C531-3A35-B744-B2F8-942A1B7C355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5124-A1BB-C54A-8947-373E97A34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0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0C531-3A35-B744-B2F8-942A1B7C355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D5124-A1BB-C54A-8947-373E97A34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1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62" y="884100"/>
            <a:ext cx="8927657" cy="384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6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err="1"/>
              <a:t>Table</a:t>
            </a:r>
            <a:r>
              <a:rPr lang="pt-BR" sz="2000" b="1" dirty="0"/>
              <a:t> 2</a:t>
            </a:r>
            <a:r>
              <a:rPr lang="pt-BR" sz="2000" dirty="0"/>
              <a:t>. </a:t>
            </a:r>
            <a:r>
              <a:rPr lang="pt-BR" sz="2000" dirty="0" err="1"/>
              <a:t>Augmented</a:t>
            </a:r>
            <a:r>
              <a:rPr lang="pt-BR" sz="2000" dirty="0"/>
              <a:t> Simplex </a:t>
            </a:r>
            <a:r>
              <a:rPr lang="pt-BR" sz="2000" dirty="0" err="1"/>
              <a:t>Centroid</a:t>
            </a:r>
            <a:r>
              <a:rPr lang="pt-BR" sz="2000" dirty="0"/>
              <a:t> Design </a:t>
            </a:r>
            <a:r>
              <a:rPr lang="pt-BR" sz="2000" dirty="0" err="1"/>
              <a:t>Matrix</a:t>
            </a:r>
            <a:r>
              <a:rPr lang="pt-BR" sz="2000" dirty="0"/>
              <a:t>.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350783"/>
              </p:ext>
            </p:extLst>
          </p:nvPr>
        </p:nvGraphicFramePr>
        <p:xfrm>
          <a:off x="457200" y="1600200"/>
          <a:ext cx="8229599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Run</a:t>
                      </a:r>
                      <a:endParaRPr lang="pt-BR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Run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Order</a:t>
                      </a:r>
                      <a:endParaRPr lang="pt-BR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Center point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27584" y="479715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A: </a:t>
            </a:r>
            <a:r>
              <a:rPr lang="en-US" dirty="0" err="1"/>
              <a:t>imidazolidinyl</a:t>
            </a:r>
            <a:r>
              <a:rPr lang="en-US" dirty="0"/>
              <a:t> urea     B: </a:t>
            </a:r>
            <a:r>
              <a:rPr lang="en-US" dirty="0" err="1"/>
              <a:t>methylparaben</a:t>
            </a:r>
            <a:r>
              <a:rPr lang="en-US" dirty="0"/>
              <a:t>      C: </a:t>
            </a:r>
            <a:r>
              <a:rPr lang="en-US" dirty="0" err="1"/>
              <a:t>propylparaben</a:t>
            </a:r>
            <a:r>
              <a:rPr lang="en-US" dirty="0"/>
              <a:t>     D: EDTA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38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ramid-Fl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4" y="149425"/>
            <a:ext cx="8628407" cy="6610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5534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32848" cy="648072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 err="1"/>
              <a:t>Table</a:t>
            </a:r>
            <a:r>
              <a:rPr lang="pt-BR" sz="2400" b="1" dirty="0"/>
              <a:t> 3</a:t>
            </a:r>
            <a:r>
              <a:rPr lang="pt-BR" sz="2400" dirty="0"/>
              <a:t>. </a:t>
            </a:r>
            <a:r>
              <a:rPr lang="pt-BR" sz="2400" dirty="0" err="1"/>
              <a:t>Challenge</a:t>
            </a:r>
            <a:r>
              <a:rPr lang="pt-BR" sz="2400" dirty="0"/>
              <a:t> </a:t>
            </a:r>
            <a:r>
              <a:rPr lang="pt-BR" sz="2400" dirty="0" err="1"/>
              <a:t>test</a:t>
            </a:r>
            <a:r>
              <a:rPr lang="pt-BR" sz="2400" dirty="0"/>
              <a:t>: time </a:t>
            </a:r>
            <a:r>
              <a:rPr lang="pt-BR" sz="2400" dirty="0" err="1"/>
              <a:t>intervals</a:t>
            </a:r>
            <a:r>
              <a:rPr lang="pt-BR" sz="2400" dirty="0"/>
              <a:t> </a:t>
            </a:r>
            <a:r>
              <a:rPr lang="pt-BR" sz="2400" dirty="0" err="1"/>
              <a:t>and</a:t>
            </a:r>
            <a:r>
              <a:rPr lang="pt-BR" sz="2400" dirty="0"/>
              <a:t> </a:t>
            </a:r>
            <a:r>
              <a:rPr lang="pt-BR" sz="2400" dirty="0" err="1"/>
              <a:t>organisms</a:t>
            </a:r>
            <a:endParaRPr lang="pt-BR" sz="2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316551"/>
              </p:ext>
            </p:extLst>
          </p:nvPr>
        </p:nvGraphicFramePr>
        <p:xfrm>
          <a:off x="683568" y="836712"/>
          <a:ext cx="7848871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9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2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62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62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62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/>
                        <a:t>Organisms</a:t>
                      </a:r>
                      <a:endParaRPr lang="pt-BR" sz="18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Time (hours)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pt-BR" sz="1800" i="1" dirty="0" err="1"/>
                        <a:t>Burkholderia</a:t>
                      </a:r>
                      <a:r>
                        <a:rPr lang="pt-BR" sz="1800" i="1" dirty="0"/>
                        <a:t> </a:t>
                      </a:r>
                      <a:r>
                        <a:rPr lang="pt-BR" sz="1800" i="1" dirty="0" err="1"/>
                        <a:t>cepacia</a:t>
                      </a:r>
                      <a:endParaRPr lang="pt-BR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pt-BR" sz="1800" i="1" dirty="0" err="1"/>
                        <a:t>Pseudomonas</a:t>
                      </a:r>
                      <a:r>
                        <a:rPr lang="pt-BR" sz="1800" i="1" baseline="0" dirty="0"/>
                        <a:t> </a:t>
                      </a:r>
                      <a:r>
                        <a:rPr lang="pt-BR" sz="1800" i="1" baseline="0" dirty="0" err="1"/>
                        <a:t>aeruginosa</a:t>
                      </a:r>
                      <a:endParaRPr lang="pt-BR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pt-BR" sz="1800" i="1" dirty="0" err="1"/>
                        <a:t>Staphylococcus</a:t>
                      </a:r>
                      <a:r>
                        <a:rPr lang="pt-BR" sz="1800" i="1" dirty="0"/>
                        <a:t> aureus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pt-BR" sz="1800" i="1" dirty="0" err="1"/>
                        <a:t>Candida</a:t>
                      </a:r>
                      <a:r>
                        <a:rPr lang="pt-BR" sz="1800" i="1" dirty="0"/>
                        <a:t> </a:t>
                      </a:r>
                      <a:r>
                        <a:rPr lang="pt-BR" sz="1800" i="1" dirty="0" err="1"/>
                        <a:t>albicans</a:t>
                      </a:r>
                      <a:endParaRPr lang="pt-BR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T168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pt-BR" sz="1800" i="1" dirty="0" err="1"/>
                        <a:t>Aspergillus</a:t>
                      </a:r>
                      <a:r>
                        <a:rPr lang="pt-BR" sz="1800" i="1" dirty="0"/>
                        <a:t> </a:t>
                      </a:r>
                      <a:r>
                        <a:rPr lang="pt-BR" sz="1800" i="1" dirty="0" err="1"/>
                        <a:t>niger</a:t>
                      </a:r>
                      <a:endParaRPr lang="pt-BR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T168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429219"/>
              </p:ext>
            </p:extLst>
          </p:nvPr>
        </p:nvGraphicFramePr>
        <p:xfrm>
          <a:off x="1259632" y="3717032"/>
          <a:ext cx="3888431" cy="2768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Time (hours)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  <a:p>
                      <a:pPr algn="ctr"/>
                      <a:r>
                        <a:rPr lang="pt-BR" dirty="0"/>
                        <a:t>CFU/g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Log CFU/g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Detection</a:t>
                      </a:r>
                      <a:r>
                        <a:rPr lang="pt-BR" baseline="0" dirty="0"/>
                        <a:t> Time (hours)</a:t>
                      </a:r>
                      <a:endParaRPr lang="pt-BR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</a:t>
                      </a:r>
                      <a:r>
                        <a:rPr lang="pt-BR" baseline="30000" dirty="0"/>
                        <a:t>6</a:t>
                      </a:r>
                      <a:endParaRPr lang="pt-BR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0.5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</a:t>
                      </a:r>
                      <a:r>
                        <a:rPr lang="pt-BR" baseline="30000" dirty="0"/>
                        <a:t>5</a:t>
                      </a:r>
                      <a:endParaRPr lang="pt-BR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</a:t>
                      </a:r>
                      <a:r>
                        <a:rPr lang="pt-BR" baseline="30000" dirty="0"/>
                        <a:t>4</a:t>
                      </a:r>
                      <a:endParaRPr lang="pt-BR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1.5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24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</a:t>
                      </a:r>
                      <a:r>
                        <a:rPr lang="pt-BR" baseline="30000" dirty="0"/>
                        <a:t>2</a:t>
                      </a:r>
                      <a:endParaRPr lang="pt-BR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2.0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48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</a:t>
                      </a:r>
                      <a:r>
                        <a:rPr lang="pt-BR" baseline="30000" dirty="0"/>
                        <a:t>0</a:t>
                      </a:r>
                      <a:endParaRPr lang="pt-BR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3.0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Seta para cima 4"/>
          <p:cNvSpPr/>
          <p:nvPr/>
        </p:nvSpPr>
        <p:spPr>
          <a:xfrm>
            <a:off x="3745045" y="4718345"/>
            <a:ext cx="484632" cy="1770496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>
            <a:off x="4871872" y="4670458"/>
            <a:ext cx="484632" cy="178904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778387" y="3933056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Detection Time (DT): </a:t>
            </a:r>
            <a:r>
              <a:rPr lang="en-US" sz="2400" dirty="0"/>
              <a:t>Inversely proportional to the number of organisms in the fluid emulsion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331638" y="3244334"/>
            <a:ext cx="504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T0: </a:t>
            </a:r>
            <a:r>
              <a:rPr lang="pt-BR" dirty="0" err="1"/>
              <a:t>immediately</a:t>
            </a:r>
            <a:r>
              <a:rPr lang="pt-BR" dirty="0"/>
              <a:t> </a:t>
            </a:r>
            <a:r>
              <a:rPr lang="pt-BR" dirty="0" err="1"/>
              <a:t>after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inoculation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2240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1043608" y="692696"/>
          <a:ext cx="691276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lipse 2"/>
          <p:cNvSpPr/>
          <p:nvPr/>
        </p:nvSpPr>
        <p:spPr>
          <a:xfrm>
            <a:off x="1619672" y="3284984"/>
            <a:ext cx="1368152" cy="134644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-37.5%</a:t>
            </a:r>
          </a:p>
        </p:txBody>
      </p:sp>
      <p:sp>
        <p:nvSpPr>
          <p:cNvPr id="4" name="Elipse 3"/>
          <p:cNvSpPr/>
          <p:nvPr/>
        </p:nvSpPr>
        <p:spPr>
          <a:xfrm>
            <a:off x="3347864" y="3284984"/>
            <a:ext cx="1368152" cy="134644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-87.5%</a:t>
            </a:r>
          </a:p>
        </p:txBody>
      </p:sp>
      <p:sp>
        <p:nvSpPr>
          <p:cNvPr id="5" name="Elipse 4"/>
          <p:cNvSpPr/>
          <p:nvPr/>
        </p:nvSpPr>
        <p:spPr>
          <a:xfrm>
            <a:off x="4860032" y="3284984"/>
            <a:ext cx="1368152" cy="134644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-87.5%</a:t>
            </a:r>
          </a:p>
        </p:txBody>
      </p:sp>
      <p:sp>
        <p:nvSpPr>
          <p:cNvPr id="6" name="Elipse 5"/>
          <p:cNvSpPr/>
          <p:nvPr/>
        </p:nvSpPr>
        <p:spPr>
          <a:xfrm>
            <a:off x="6372200" y="3284984"/>
            <a:ext cx="1368152" cy="134644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-87.5%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7596336" y="1484784"/>
            <a:ext cx="288032" cy="216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7596336" y="1772816"/>
            <a:ext cx="288032" cy="21602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7596336" y="2060848"/>
            <a:ext cx="288032" cy="21602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956376" y="141277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Product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956376" y="170080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F1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956376" y="19888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F2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89" y="5949280"/>
            <a:ext cx="71151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06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0024" r="20024"/>
          <a:stretch>
            <a:fillRect/>
          </a:stretch>
        </p:blipFill>
        <p:spPr>
          <a:xfrm>
            <a:off x="457200" y="796925"/>
            <a:ext cx="4038600" cy="532923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8499" r="28499"/>
          <a:stretch>
            <a:fillRect/>
          </a:stretch>
        </p:blipFill>
        <p:spPr>
          <a:xfrm>
            <a:off x="4648200" y="828674"/>
            <a:ext cx="4038600" cy="5329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417" y="6043083"/>
            <a:ext cx="4125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68099" y="6247091"/>
            <a:ext cx="636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www.freund-vector.com</a:t>
            </a:r>
            <a:r>
              <a:rPr lang="en-US" dirty="0"/>
              <a:t>/products/</a:t>
            </a:r>
            <a:r>
              <a:rPr lang="en-US" dirty="0" err="1"/>
              <a:t>ldcs</a:t>
            </a:r>
            <a:r>
              <a:rPr lang="en-US" dirty="0"/>
              <a:t>-micro-hi-coater/</a:t>
            </a:r>
          </a:p>
        </p:txBody>
      </p:sp>
    </p:spTree>
    <p:extLst>
      <p:ext uri="{BB962C8B-B14F-4D97-AF65-F5344CB8AC3E}">
        <p14:creationId xmlns:p14="http://schemas.microsoft.com/office/powerpoint/2010/main" val="360110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6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7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013"/>
            <a:ext cx="9144000" cy="27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96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891"/>
            <a:ext cx="9144000" cy="40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1219200"/>
            <a:ext cx="83947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7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0"/>
            <a:ext cx="6767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22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363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31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1" y="838390"/>
            <a:ext cx="8803143" cy="387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41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228</Words>
  <Application>Microsoft Macintosh PowerPoint</Application>
  <PresentationFormat>Apresentação na tela (4:3)</PresentationFormat>
  <Paragraphs>135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Table 2. Augmented Simplex Centroid Design Matrix.</vt:lpstr>
      <vt:lpstr>Apresentação do PowerPoint</vt:lpstr>
      <vt:lpstr>Table 3. Challenge test: time intervals and organisms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Nadia</dc:creator>
  <cp:lastModifiedBy>Nadia araci bou chacra</cp:lastModifiedBy>
  <cp:revision>10</cp:revision>
  <dcterms:created xsi:type="dcterms:W3CDTF">2020-08-06T22:36:14Z</dcterms:created>
  <dcterms:modified xsi:type="dcterms:W3CDTF">2022-09-14T10:46:55Z</dcterms:modified>
</cp:coreProperties>
</file>