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1" r:id="rId4"/>
    <p:sldId id="259" r:id="rId5"/>
    <p:sldId id="260" r:id="rId6"/>
    <p:sldId id="261" r:id="rId7"/>
    <p:sldId id="262" r:id="rId8"/>
    <p:sldId id="263" r:id="rId9"/>
    <p:sldId id="264" r:id="rId10"/>
    <p:sldId id="265" r:id="rId11"/>
    <p:sldId id="266" r:id="rId12"/>
    <p:sldId id="267" r:id="rId13"/>
    <p:sldId id="268" r:id="rId14"/>
    <p:sldId id="269" r:id="rId15"/>
    <p:sldId id="288" r:id="rId16"/>
    <p:sldId id="276" r:id="rId17"/>
    <p:sldId id="272" r:id="rId18"/>
    <p:sldId id="275" r:id="rId19"/>
    <p:sldId id="273" r:id="rId20"/>
    <p:sldId id="294" r:id="rId21"/>
    <p:sldId id="295" r:id="rId22"/>
    <p:sldId id="297" r:id="rId23"/>
    <p:sldId id="274" r:id="rId24"/>
    <p:sldId id="285" r:id="rId25"/>
    <p:sldId id="286" r:id="rId26"/>
    <p:sldId id="289" r:id="rId27"/>
    <p:sldId id="290" r:id="rId28"/>
    <p:sldId id="292" r:id="rId29"/>
    <p:sldId id="293" r:id="rId30"/>
    <p:sldId id="291" r:id="rId31"/>
    <p:sldId id="298" r:id="rId32"/>
    <p:sldId id="299" r:id="rId33"/>
    <p:sldId id="296" r:id="rId3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19" autoAdjust="0"/>
    <p:restoredTop sz="94660"/>
  </p:normalViewPr>
  <p:slideViewPr>
    <p:cSldViewPr snapToGrid="0">
      <p:cViewPr varScale="1">
        <p:scale>
          <a:sx n="87" d="100"/>
          <a:sy n="87" d="100"/>
        </p:scale>
        <p:origin x="45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2ED33D22-CB2F-4B14-A817-090E6B2D9639}" type="datetimeFigureOut">
              <a:rPr lang="pt-BR" smtClean="0"/>
              <a:t>12/09/2018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5798521-B58E-4100-BA06-08EB37E6681C}" type="slidenum">
              <a:rPr lang="pt-BR" smtClean="0"/>
              <a:t>‹nº›</a:t>
            </a:fld>
            <a:endParaRPr lang="pt-BR"/>
          </a:p>
        </p:txBody>
      </p:sp>
    </p:spTree>
    <p:extLst>
      <p:ext uri="{BB962C8B-B14F-4D97-AF65-F5344CB8AC3E}">
        <p14:creationId xmlns:p14="http://schemas.microsoft.com/office/powerpoint/2010/main" val="3281954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2ED33D22-CB2F-4B14-A817-090E6B2D9639}" type="datetimeFigureOut">
              <a:rPr lang="pt-BR" smtClean="0"/>
              <a:t>12/09/2018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5798521-B58E-4100-BA06-08EB37E6681C}" type="slidenum">
              <a:rPr lang="pt-BR" smtClean="0"/>
              <a:t>‹nº›</a:t>
            </a:fld>
            <a:endParaRPr lang="pt-BR"/>
          </a:p>
        </p:txBody>
      </p:sp>
    </p:spTree>
    <p:extLst>
      <p:ext uri="{BB962C8B-B14F-4D97-AF65-F5344CB8AC3E}">
        <p14:creationId xmlns:p14="http://schemas.microsoft.com/office/powerpoint/2010/main" val="263755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2ED33D22-CB2F-4B14-A817-090E6B2D9639}" type="datetimeFigureOut">
              <a:rPr lang="pt-BR" smtClean="0"/>
              <a:t>12/09/2018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5798521-B58E-4100-BA06-08EB37E6681C}" type="slidenum">
              <a:rPr lang="pt-BR" smtClean="0"/>
              <a:t>‹nº›</a:t>
            </a:fld>
            <a:endParaRPr lang="pt-BR"/>
          </a:p>
        </p:txBody>
      </p:sp>
    </p:spTree>
    <p:extLst>
      <p:ext uri="{BB962C8B-B14F-4D97-AF65-F5344CB8AC3E}">
        <p14:creationId xmlns:p14="http://schemas.microsoft.com/office/powerpoint/2010/main" val="662515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2ED33D22-CB2F-4B14-A817-090E6B2D9639}" type="datetimeFigureOut">
              <a:rPr lang="pt-BR" smtClean="0"/>
              <a:t>12/09/2018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5798521-B58E-4100-BA06-08EB37E6681C}" type="slidenum">
              <a:rPr lang="pt-BR" smtClean="0"/>
              <a:t>‹nº›</a:t>
            </a:fld>
            <a:endParaRPr lang="pt-BR"/>
          </a:p>
        </p:txBody>
      </p:sp>
    </p:spTree>
    <p:extLst>
      <p:ext uri="{BB962C8B-B14F-4D97-AF65-F5344CB8AC3E}">
        <p14:creationId xmlns:p14="http://schemas.microsoft.com/office/powerpoint/2010/main" val="3529349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2ED33D22-CB2F-4B14-A817-090E6B2D9639}" type="datetimeFigureOut">
              <a:rPr lang="pt-BR" smtClean="0"/>
              <a:t>12/09/2018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5798521-B58E-4100-BA06-08EB37E6681C}" type="slidenum">
              <a:rPr lang="pt-BR" smtClean="0"/>
              <a:t>‹nº›</a:t>
            </a:fld>
            <a:endParaRPr lang="pt-BR"/>
          </a:p>
        </p:txBody>
      </p:sp>
    </p:spTree>
    <p:extLst>
      <p:ext uri="{BB962C8B-B14F-4D97-AF65-F5344CB8AC3E}">
        <p14:creationId xmlns:p14="http://schemas.microsoft.com/office/powerpoint/2010/main" val="1425116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2ED33D22-CB2F-4B14-A817-090E6B2D9639}" type="datetimeFigureOut">
              <a:rPr lang="pt-BR" smtClean="0"/>
              <a:t>12/09/2018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5798521-B58E-4100-BA06-08EB37E6681C}" type="slidenum">
              <a:rPr lang="pt-BR" smtClean="0"/>
              <a:t>‹nº›</a:t>
            </a:fld>
            <a:endParaRPr lang="pt-BR"/>
          </a:p>
        </p:txBody>
      </p:sp>
    </p:spTree>
    <p:extLst>
      <p:ext uri="{BB962C8B-B14F-4D97-AF65-F5344CB8AC3E}">
        <p14:creationId xmlns:p14="http://schemas.microsoft.com/office/powerpoint/2010/main" val="2784549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2ED33D22-CB2F-4B14-A817-090E6B2D9639}" type="datetimeFigureOut">
              <a:rPr lang="pt-BR" smtClean="0"/>
              <a:t>12/09/2018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15798521-B58E-4100-BA06-08EB37E6681C}" type="slidenum">
              <a:rPr lang="pt-BR" smtClean="0"/>
              <a:t>‹nº›</a:t>
            </a:fld>
            <a:endParaRPr lang="pt-BR"/>
          </a:p>
        </p:txBody>
      </p:sp>
    </p:spTree>
    <p:extLst>
      <p:ext uri="{BB962C8B-B14F-4D97-AF65-F5344CB8AC3E}">
        <p14:creationId xmlns:p14="http://schemas.microsoft.com/office/powerpoint/2010/main" val="1626830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2ED33D22-CB2F-4B14-A817-090E6B2D9639}" type="datetimeFigureOut">
              <a:rPr lang="pt-BR" smtClean="0"/>
              <a:t>12/09/2018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15798521-B58E-4100-BA06-08EB37E6681C}" type="slidenum">
              <a:rPr lang="pt-BR" smtClean="0"/>
              <a:t>‹nº›</a:t>
            </a:fld>
            <a:endParaRPr lang="pt-BR"/>
          </a:p>
        </p:txBody>
      </p:sp>
    </p:spTree>
    <p:extLst>
      <p:ext uri="{BB962C8B-B14F-4D97-AF65-F5344CB8AC3E}">
        <p14:creationId xmlns:p14="http://schemas.microsoft.com/office/powerpoint/2010/main" val="3234754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ED33D22-CB2F-4B14-A817-090E6B2D9639}" type="datetimeFigureOut">
              <a:rPr lang="pt-BR" smtClean="0"/>
              <a:t>12/09/2018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15798521-B58E-4100-BA06-08EB37E6681C}" type="slidenum">
              <a:rPr lang="pt-BR" smtClean="0"/>
              <a:t>‹nº›</a:t>
            </a:fld>
            <a:endParaRPr lang="pt-BR"/>
          </a:p>
        </p:txBody>
      </p:sp>
    </p:spTree>
    <p:extLst>
      <p:ext uri="{BB962C8B-B14F-4D97-AF65-F5344CB8AC3E}">
        <p14:creationId xmlns:p14="http://schemas.microsoft.com/office/powerpoint/2010/main" val="3926846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2ED33D22-CB2F-4B14-A817-090E6B2D9639}" type="datetimeFigureOut">
              <a:rPr lang="pt-BR" smtClean="0"/>
              <a:t>12/09/2018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5798521-B58E-4100-BA06-08EB37E6681C}" type="slidenum">
              <a:rPr lang="pt-BR" smtClean="0"/>
              <a:t>‹nº›</a:t>
            </a:fld>
            <a:endParaRPr lang="pt-BR"/>
          </a:p>
        </p:txBody>
      </p:sp>
    </p:spTree>
    <p:extLst>
      <p:ext uri="{BB962C8B-B14F-4D97-AF65-F5344CB8AC3E}">
        <p14:creationId xmlns:p14="http://schemas.microsoft.com/office/powerpoint/2010/main" val="2686765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2ED33D22-CB2F-4B14-A817-090E6B2D9639}" type="datetimeFigureOut">
              <a:rPr lang="pt-BR" smtClean="0"/>
              <a:t>12/09/2018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5798521-B58E-4100-BA06-08EB37E6681C}" type="slidenum">
              <a:rPr lang="pt-BR" smtClean="0"/>
              <a:t>‹nº›</a:t>
            </a:fld>
            <a:endParaRPr lang="pt-BR"/>
          </a:p>
        </p:txBody>
      </p:sp>
    </p:spTree>
    <p:extLst>
      <p:ext uri="{BB962C8B-B14F-4D97-AF65-F5344CB8AC3E}">
        <p14:creationId xmlns:p14="http://schemas.microsoft.com/office/powerpoint/2010/main" val="777663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D33D22-CB2F-4B14-A817-090E6B2D9639}" type="datetimeFigureOut">
              <a:rPr lang="pt-BR" smtClean="0"/>
              <a:t>12/09/2018</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798521-B58E-4100-BA06-08EB37E6681C}" type="slidenum">
              <a:rPr lang="pt-BR" smtClean="0"/>
              <a:t>‹nº›</a:t>
            </a:fld>
            <a:endParaRPr lang="pt-BR"/>
          </a:p>
        </p:txBody>
      </p:sp>
    </p:spTree>
    <p:extLst>
      <p:ext uri="{BB962C8B-B14F-4D97-AF65-F5344CB8AC3E}">
        <p14:creationId xmlns:p14="http://schemas.microsoft.com/office/powerpoint/2010/main" val="3519815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t>Was</a:t>
            </a:r>
            <a:r>
              <a:rPr lang="pt-BR" dirty="0"/>
              <a:t> </a:t>
            </a:r>
            <a:r>
              <a:rPr lang="pt-BR" dirty="0" err="1"/>
              <a:t>the</a:t>
            </a:r>
            <a:r>
              <a:rPr lang="pt-BR" dirty="0"/>
              <a:t> “social-liberal” </a:t>
            </a:r>
            <a:r>
              <a:rPr lang="pt-BR" dirty="0" err="1"/>
              <a:t>reaction</a:t>
            </a:r>
            <a:r>
              <a:rPr lang="pt-BR" dirty="0"/>
              <a:t> </a:t>
            </a:r>
            <a:r>
              <a:rPr lang="pt-BR" dirty="0" err="1"/>
              <a:t>efficient</a:t>
            </a:r>
            <a:r>
              <a:rPr lang="pt-BR" dirty="0"/>
              <a:t>?</a:t>
            </a:r>
          </a:p>
        </p:txBody>
      </p:sp>
      <p:pic>
        <p:nvPicPr>
          <p:cNvPr id="4" name="Espaço Reservado para Conteúdo 3"/>
          <p:cNvPicPr>
            <a:picLocks noGrp="1" noChangeAspect="1"/>
          </p:cNvPicPr>
          <p:nvPr>
            <p:ph idx="1"/>
          </p:nvPr>
        </p:nvPicPr>
        <p:blipFill>
          <a:blip r:embed="rId2"/>
          <a:stretch>
            <a:fillRect/>
          </a:stretch>
        </p:blipFill>
        <p:spPr>
          <a:xfrm>
            <a:off x="2373765" y="1853406"/>
            <a:ext cx="7015164" cy="4796560"/>
          </a:xfrm>
          <a:prstGeom prst="rect">
            <a:avLst/>
          </a:prstGeom>
        </p:spPr>
      </p:pic>
    </p:spTree>
    <p:extLst>
      <p:ext uri="{BB962C8B-B14F-4D97-AF65-F5344CB8AC3E}">
        <p14:creationId xmlns:p14="http://schemas.microsoft.com/office/powerpoint/2010/main" val="3320928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t>Liberalism</a:t>
            </a:r>
            <a:r>
              <a:rPr lang="pt-BR" dirty="0"/>
              <a:t> </a:t>
            </a:r>
            <a:r>
              <a:rPr lang="pt-BR" dirty="0" err="1"/>
              <a:t>eventually</a:t>
            </a:r>
            <a:r>
              <a:rPr lang="pt-BR" dirty="0"/>
              <a:t> </a:t>
            </a:r>
            <a:r>
              <a:rPr lang="pt-BR" dirty="0" err="1"/>
              <a:t>prevailed</a:t>
            </a:r>
            <a:r>
              <a:rPr lang="pt-BR" dirty="0"/>
              <a:t>, </a:t>
            </a:r>
            <a:r>
              <a:rPr lang="pt-BR" dirty="0" err="1"/>
              <a:t>but</a:t>
            </a:r>
            <a:r>
              <a:rPr lang="pt-BR" dirty="0"/>
              <a:t> </a:t>
            </a:r>
            <a:r>
              <a:rPr lang="pt-BR" dirty="0" err="1"/>
              <a:t>tamed</a:t>
            </a:r>
            <a:r>
              <a:rPr lang="pt-BR" dirty="0"/>
              <a:t>...</a:t>
            </a:r>
          </a:p>
        </p:txBody>
      </p:sp>
      <p:pic>
        <p:nvPicPr>
          <p:cNvPr id="5" name="Imagem 4"/>
          <p:cNvPicPr>
            <a:picLocks noChangeAspect="1"/>
          </p:cNvPicPr>
          <p:nvPr/>
        </p:nvPicPr>
        <p:blipFill>
          <a:blip r:embed="rId2"/>
          <a:stretch>
            <a:fillRect/>
          </a:stretch>
        </p:blipFill>
        <p:spPr>
          <a:xfrm>
            <a:off x="2708501" y="1815192"/>
            <a:ext cx="6223228" cy="4875931"/>
          </a:xfrm>
          <a:prstGeom prst="rect">
            <a:avLst/>
          </a:prstGeom>
        </p:spPr>
      </p:pic>
    </p:spTree>
    <p:extLst>
      <p:ext uri="{BB962C8B-B14F-4D97-AF65-F5344CB8AC3E}">
        <p14:creationId xmlns:p14="http://schemas.microsoft.com/office/powerpoint/2010/main" val="3015937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1747157" y="1126672"/>
            <a:ext cx="4767943" cy="4441371"/>
          </a:xfrm>
          <a:prstGeom prst="ellipse">
            <a:avLst/>
          </a:prstGeom>
          <a:solidFill>
            <a:schemeClr val="accent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b="1" dirty="0" err="1"/>
              <a:t>Economic</a:t>
            </a:r>
            <a:r>
              <a:rPr lang="pt-BR" sz="4000" b="1" dirty="0"/>
              <a:t> </a:t>
            </a:r>
          </a:p>
          <a:p>
            <a:pPr algn="ctr"/>
            <a:r>
              <a:rPr lang="pt-BR" sz="4000" b="1" dirty="0" err="1"/>
              <a:t>Nationalism</a:t>
            </a:r>
            <a:endParaRPr lang="pt-BR" sz="4000" b="1" dirty="0"/>
          </a:p>
          <a:p>
            <a:pPr algn="ctr"/>
            <a:r>
              <a:rPr lang="pt-BR" sz="4000" b="1" dirty="0"/>
              <a:t>(i.e., </a:t>
            </a:r>
            <a:r>
              <a:rPr lang="pt-BR" sz="4000" b="1" dirty="0" err="1"/>
              <a:t>protectionism</a:t>
            </a:r>
            <a:r>
              <a:rPr lang="pt-BR" sz="4000" b="1" dirty="0"/>
              <a:t>)</a:t>
            </a:r>
          </a:p>
        </p:txBody>
      </p:sp>
      <p:sp>
        <p:nvSpPr>
          <p:cNvPr id="3" name="Elipse 2"/>
          <p:cNvSpPr/>
          <p:nvPr/>
        </p:nvSpPr>
        <p:spPr>
          <a:xfrm>
            <a:off x="5851071" y="1126671"/>
            <a:ext cx="4767943" cy="4441371"/>
          </a:xfrm>
          <a:prstGeom prst="ellipse">
            <a:avLst/>
          </a:prstGeom>
          <a:solidFill>
            <a:srgbClr val="C00000">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b="1" dirty="0" err="1"/>
              <a:t>National</a:t>
            </a:r>
            <a:endParaRPr lang="pt-BR" sz="4000" b="1" dirty="0"/>
          </a:p>
          <a:p>
            <a:pPr algn="ctr"/>
            <a:r>
              <a:rPr lang="pt-BR" sz="4000" b="1" dirty="0" err="1"/>
              <a:t>Identity</a:t>
            </a:r>
            <a:endParaRPr lang="pt-BR" sz="4000" b="1" dirty="0"/>
          </a:p>
          <a:p>
            <a:pPr algn="ctr"/>
            <a:r>
              <a:rPr lang="pt-BR" sz="4000" b="1" dirty="0"/>
              <a:t>(i.e., </a:t>
            </a:r>
            <a:r>
              <a:rPr lang="pt-BR" sz="4000" b="1" dirty="0" err="1"/>
              <a:t>who</a:t>
            </a:r>
            <a:r>
              <a:rPr lang="pt-BR" sz="4000" b="1" dirty="0"/>
              <a:t> </a:t>
            </a:r>
            <a:r>
              <a:rPr lang="pt-BR" sz="4000" b="1" dirty="0" err="1"/>
              <a:t>belongs</a:t>
            </a:r>
            <a:r>
              <a:rPr lang="pt-BR" sz="4000" b="1" dirty="0"/>
              <a:t>)</a:t>
            </a:r>
          </a:p>
        </p:txBody>
      </p:sp>
      <p:cxnSp>
        <p:nvCxnSpPr>
          <p:cNvPr id="5" name="Conector de seta reta 4"/>
          <p:cNvCxnSpPr>
            <a:endCxn id="8" idx="0"/>
          </p:cNvCxnSpPr>
          <p:nvPr/>
        </p:nvCxnSpPr>
        <p:spPr>
          <a:xfrm>
            <a:off x="6188529" y="3118757"/>
            <a:ext cx="102869" cy="244928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2450474" y="5568042"/>
            <a:ext cx="7681847" cy="1077218"/>
          </a:xfrm>
          <a:prstGeom prst="rect">
            <a:avLst/>
          </a:prstGeom>
          <a:noFill/>
        </p:spPr>
        <p:txBody>
          <a:bodyPr wrap="none" rtlCol="0">
            <a:spAutoFit/>
          </a:bodyPr>
          <a:lstStyle/>
          <a:p>
            <a:pPr algn="ctr"/>
            <a:r>
              <a:rPr lang="pt-BR" sz="3200" b="1" dirty="0"/>
              <a:t>THE POLITICS OF ECONOMIC NATIONALISM</a:t>
            </a:r>
          </a:p>
          <a:p>
            <a:pPr algn="ctr"/>
            <a:r>
              <a:rPr lang="pt-BR" sz="3200" b="1" dirty="0" err="1"/>
              <a:t>prevails</a:t>
            </a:r>
            <a:r>
              <a:rPr lang="pt-BR" sz="3200" b="1" dirty="0"/>
              <a:t> </a:t>
            </a:r>
            <a:r>
              <a:rPr lang="pt-BR" sz="3200" b="1" dirty="0" err="1"/>
              <a:t>even</a:t>
            </a:r>
            <a:r>
              <a:rPr lang="pt-BR" sz="3200" b="1" dirty="0"/>
              <a:t> in </a:t>
            </a:r>
            <a:r>
              <a:rPr lang="pt-BR" sz="3200" b="1" dirty="0" err="1"/>
              <a:t>so-called</a:t>
            </a:r>
            <a:r>
              <a:rPr lang="pt-BR" sz="3200" b="1" dirty="0"/>
              <a:t> liberal </a:t>
            </a:r>
            <a:r>
              <a:rPr lang="pt-BR" sz="3200" b="1" dirty="0" err="1"/>
              <a:t>states</a:t>
            </a:r>
            <a:endParaRPr lang="pt-BR" sz="3200" b="1" dirty="0"/>
          </a:p>
        </p:txBody>
      </p:sp>
    </p:spTree>
    <p:extLst>
      <p:ext uri="{BB962C8B-B14F-4D97-AF65-F5344CB8AC3E}">
        <p14:creationId xmlns:p14="http://schemas.microsoft.com/office/powerpoint/2010/main" val="3830291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365125"/>
            <a:ext cx="10853057" cy="1325563"/>
          </a:xfrm>
        </p:spPr>
        <p:txBody>
          <a:bodyPr/>
          <a:lstStyle/>
          <a:p>
            <a:r>
              <a:rPr lang="pt-BR" dirty="0" err="1"/>
              <a:t>Why</a:t>
            </a:r>
            <a:r>
              <a:rPr lang="pt-BR" dirty="0"/>
              <a:t>? Market-</a:t>
            </a:r>
            <a:r>
              <a:rPr lang="pt-BR" dirty="0" err="1"/>
              <a:t>centrism</a:t>
            </a:r>
            <a:r>
              <a:rPr lang="pt-BR" dirty="0"/>
              <a:t> </a:t>
            </a:r>
            <a:r>
              <a:rPr lang="pt-BR" dirty="0" err="1"/>
              <a:t>had</a:t>
            </a:r>
            <a:r>
              <a:rPr lang="pt-BR" dirty="0"/>
              <a:t> </a:t>
            </a:r>
            <a:r>
              <a:rPr lang="pt-BR" dirty="0" err="1"/>
              <a:t>disrupted</a:t>
            </a:r>
            <a:r>
              <a:rPr lang="pt-BR" dirty="0"/>
              <a:t> </a:t>
            </a:r>
            <a:r>
              <a:rPr lang="pt-BR" dirty="0" err="1"/>
              <a:t>society</a:t>
            </a:r>
            <a:r>
              <a:rPr lang="pt-BR" dirty="0"/>
              <a:t>...</a:t>
            </a:r>
          </a:p>
        </p:txBody>
      </p:sp>
      <p:sp>
        <p:nvSpPr>
          <p:cNvPr id="3" name="Espaço Reservado para Conteúdo 2"/>
          <p:cNvSpPr>
            <a:spLocks noGrp="1"/>
          </p:cNvSpPr>
          <p:nvPr>
            <p:ph idx="1"/>
          </p:nvPr>
        </p:nvSpPr>
        <p:spPr/>
        <p:txBody>
          <a:bodyPr>
            <a:noAutofit/>
          </a:bodyPr>
          <a:lstStyle/>
          <a:p>
            <a:pPr marL="0" indent="0">
              <a:buNone/>
            </a:pPr>
            <a:r>
              <a:rPr lang="en-US" b="1" dirty="0"/>
              <a:t>“The tendency to barter</a:t>
            </a:r>
            <a:r>
              <a:rPr lang="en-US" dirty="0"/>
              <a:t>, on which Adam Smith so confidently relied for his picture of primitive man, </a:t>
            </a:r>
            <a:r>
              <a:rPr lang="en-US" b="1" dirty="0"/>
              <a:t>is not a common tendency of the human being in his economic activities, but a most infrequent one</a:t>
            </a:r>
            <a:r>
              <a:rPr lang="en-US" dirty="0"/>
              <a:t>... Economic history reveals that the emergence of national markets was in no way the result of the gradual and spontaneous emancipation of the economic sphere from governmental control. On the contrary, the </a:t>
            </a:r>
            <a:r>
              <a:rPr lang="en-US" b="1" dirty="0"/>
              <a:t>market has been the outcome of a conscious and often violent intervention on the part of government which imposed the market organization on society</a:t>
            </a:r>
            <a:r>
              <a:rPr lang="en-US" dirty="0"/>
              <a:t> for noneconomic ends… </a:t>
            </a:r>
            <a:r>
              <a:rPr lang="en-US" i="1" dirty="0"/>
              <a:t>The congenital weakness of nineteenth-century society was not that it was industrial but that it was a market society</a:t>
            </a:r>
            <a:r>
              <a:rPr lang="en-US" dirty="0"/>
              <a:t>”</a:t>
            </a:r>
            <a:r>
              <a:rPr lang="en-US" i="1" dirty="0"/>
              <a:t> </a:t>
            </a:r>
            <a:r>
              <a:rPr lang="en-US" dirty="0"/>
              <a:t>(Polanyi [1944] 2001, p. 258).</a:t>
            </a:r>
            <a:endParaRPr lang="pt-BR" dirty="0"/>
          </a:p>
        </p:txBody>
      </p:sp>
    </p:spTree>
    <p:extLst>
      <p:ext uri="{BB962C8B-B14F-4D97-AF65-F5344CB8AC3E}">
        <p14:creationId xmlns:p14="http://schemas.microsoft.com/office/powerpoint/2010/main" val="1174817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365125"/>
            <a:ext cx="10853057" cy="1325563"/>
          </a:xfrm>
        </p:spPr>
        <p:txBody>
          <a:bodyPr/>
          <a:lstStyle/>
          <a:p>
            <a:r>
              <a:rPr lang="pt-BR" dirty="0"/>
              <a:t>... </a:t>
            </a:r>
            <a:r>
              <a:rPr lang="pt-BR" dirty="0" err="1"/>
              <a:t>and</a:t>
            </a:r>
            <a:r>
              <a:rPr lang="pt-BR" dirty="0"/>
              <a:t> </a:t>
            </a:r>
            <a:r>
              <a:rPr lang="pt-BR" dirty="0" err="1"/>
              <a:t>politics</a:t>
            </a:r>
            <a:endParaRPr lang="pt-BR" dirty="0"/>
          </a:p>
        </p:txBody>
      </p:sp>
      <p:pic>
        <p:nvPicPr>
          <p:cNvPr id="4" name="Imagem 3"/>
          <p:cNvPicPr>
            <a:picLocks noChangeAspect="1"/>
          </p:cNvPicPr>
          <p:nvPr/>
        </p:nvPicPr>
        <p:blipFill>
          <a:blip r:embed="rId2"/>
          <a:stretch>
            <a:fillRect/>
          </a:stretch>
        </p:blipFill>
        <p:spPr>
          <a:xfrm>
            <a:off x="1964019" y="1690688"/>
            <a:ext cx="8208681" cy="4617383"/>
          </a:xfrm>
          <a:prstGeom prst="rect">
            <a:avLst/>
          </a:prstGeom>
        </p:spPr>
      </p:pic>
    </p:spTree>
    <p:extLst>
      <p:ext uri="{BB962C8B-B14F-4D97-AF65-F5344CB8AC3E}">
        <p14:creationId xmlns:p14="http://schemas.microsoft.com/office/powerpoint/2010/main" val="519187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365125"/>
            <a:ext cx="10853057" cy="1325563"/>
          </a:xfrm>
        </p:spPr>
        <p:txBody>
          <a:bodyPr/>
          <a:lstStyle/>
          <a:p>
            <a:r>
              <a:rPr lang="pt-BR" dirty="0"/>
              <a:t>Keynes </a:t>
            </a:r>
            <a:r>
              <a:rPr lang="pt-BR" dirty="0" err="1"/>
              <a:t>had</a:t>
            </a:r>
            <a:r>
              <a:rPr lang="pt-BR" dirty="0"/>
              <a:t> </a:t>
            </a:r>
            <a:r>
              <a:rPr lang="pt-BR" dirty="0" err="1"/>
              <a:t>an</a:t>
            </a:r>
            <a:r>
              <a:rPr lang="pt-BR" dirty="0"/>
              <a:t> </a:t>
            </a:r>
            <a:r>
              <a:rPr lang="pt-BR" dirty="0" err="1"/>
              <a:t>answer</a:t>
            </a:r>
            <a:endParaRPr lang="pt-BR" dirty="0"/>
          </a:p>
        </p:txBody>
      </p:sp>
      <p:pic>
        <p:nvPicPr>
          <p:cNvPr id="5" name="Imagem 4"/>
          <p:cNvPicPr>
            <a:picLocks noChangeAspect="1"/>
          </p:cNvPicPr>
          <p:nvPr/>
        </p:nvPicPr>
        <p:blipFill>
          <a:blip r:embed="rId2"/>
          <a:stretch>
            <a:fillRect/>
          </a:stretch>
        </p:blipFill>
        <p:spPr>
          <a:xfrm>
            <a:off x="1185362" y="1435101"/>
            <a:ext cx="10158729" cy="4780578"/>
          </a:xfrm>
          <a:prstGeom prst="rect">
            <a:avLst/>
          </a:prstGeom>
        </p:spPr>
      </p:pic>
    </p:spTree>
    <p:extLst>
      <p:ext uri="{BB962C8B-B14F-4D97-AF65-F5344CB8AC3E}">
        <p14:creationId xmlns:p14="http://schemas.microsoft.com/office/powerpoint/2010/main" val="2764108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365125"/>
            <a:ext cx="10853057" cy="1325563"/>
          </a:xfrm>
        </p:spPr>
        <p:txBody>
          <a:bodyPr/>
          <a:lstStyle/>
          <a:p>
            <a:r>
              <a:rPr lang="pt-BR" dirty="0"/>
              <a:t>... </a:t>
            </a:r>
            <a:r>
              <a:rPr lang="pt-BR" dirty="0" err="1"/>
              <a:t>that</a:t>
            </a:r>
            <a:r>
              <a:rPr lang="pt-BR" dirty="0"/>
              <a:t> </a:t>
            </a:r>
            <a:r>
              <a:rPr lang="pt-BR" dirty="0" err="1"/>
              <a:t>somehow</a:t>
            </a:r>
            <a:r>
              <a:rPr lang="pt-BR" dirty="0"/>
              <a:t> </a:t>
            </a:r>
            <a:r>
              <a:rPr lang="pt-BR" dirty="0" err="1"/>
              <a:t>had</a:t>
            </a:r>
            <a:r>
              <a:rPr lang="pt-BR" dirty="0"/>
              <a:t> </a:t>
            </a:r>
            <a:r>
              <a:rPr lang="pt-BR" dirty="0" err="1"/>
              <a:t>been</a:t>
            </a:r>
            <a:r>
              <a:rPr lang="pt-BR" dirty="0"/>
              <a:t> </a:t>
            </a:r>
            <a:r>
              <a:rPr lang="pt-BR" dirty="0" err="1"/>
              <a:t>answered</a:t>
            </a:r>
            <a:r>
              <a:rPr lang="pt-BR" dirty="0"/>
              <a:t> </a:t>
            </a:r>
            <a:r>
              <a:rPr lang="pt-BR" dirty="0" err="1"/>
              <a:t>before</a:t>
            </a:r>
            <a:endParaRPr lang="pt-BR" dirty="0"/>
          </a:p>
        </p:txBody>
      </p:sp>
      <p:pic>
        <p:nvPicPr>
          <p:cNvPr id="4" name="Imagem 3">
            <a:extLst>
              <a:ext uri="{FF2B5EF4-FFF2-40B4-BE49-F238E27FC236}">
                <a16:creationId xmlns:a16="http://schemas.microsoft.com/office/drawing/2014/main" id="{B2350B80-6FBE-47E4-9515-E8D8A361A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45" y="1835598"/>
            <a:ext cx="11644211" cy="4565202"/>
          </a:xfrm>
          <a:prstGeom prst="rect">
            <a:avLst/>
          </a:prstGeom>
        </p:spPr>
      </p:pic>
    </p:spTree>
    <p:extLst>
      <p:ext uri="{BB962C8B-B14F-4D97-AF65-F5344CB8AC3E}">
        <p14:creationId xmlns:p14="http://schemas.microsoft.com/office/powerpoint/2010/main" val="164832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365125"/>
            <a:ext cx="10853057" cy="1325563"/>
          </a:xfrm>
        </p:spPr>
        <p:txBody>
          <a:bodyPr/>
          <a:lstStyle/>
          <a:p>
            <a:r>
              <a:rPr lang="pt-BR" dirty="0" err="1"/>
              <a:t>Newly</a:t>
            </a:r>
            <a:r>
              <a:rPr lang="pt-BR" dirty="0"/>
              <a:t> </a:t>
            </a:r>
            <a:r>
              <a:rPr lang="pt-BR" dirty="0" err="1"/>
              <a:t>Industrialized</a:t>
            </a:r>
            <a:r>
              <a:rPr lang="pt-BR" dirty="0"/>
              <a:t> Countries (NIC)</a:t>
            </a:r>
          </a:p>
        </p:txBody>
      </p:sp>
      <p:sp>
        <p:nvSpPr>
          <p:cNvPr id="3" name="Espaço Reservado para Conteúdo 2">
            <a:extLst>
              <a:ext uri="{FF2B5EF4-FFF2-40B4-BE49-F238E27FC236}">
                <a16:creationId xmlns:a16="http://schemas.microsoft.com/office/drawing/2014/main" id="{41852550-1060-4B63-8FD3-F65E2EC908FA}"/>
              </a:ext>
            </a:extLst>
          </p:cNvPr>
          <p:cNvSpPr>
            <a:spLocks noGrp="1"/>
          </p:cNvSpPr>
          <p:nvPr>
            <p:ph idx="1"/>
          </p:nvPr>
        </p:nvSpPr>
        <p:spPr>
          <a:xfrm>
            <a:off x="838200" y="1825625"/>
            <a:ext cx="10515600" cy="4351338"/>
          </a:xfrm>
        </p:spPr>
        <p:txBody>
          <a:bodyPr>
            <a:noAutofit/>
          </a:bodyPr>
          <a:lstStyle/>
          <a:p>
            <a:r>
              <a:rPr lang="en-GB" dirty="0"/>
              <a:t>Taking advantage of the post-World War II Keynesian consensus</a:t>
            </a:r>
          </a:p>
          <a:p>
            <a:pPr lvl="1"/>
            <a:r>
              <a:rPr lang="en-GB" dirty="0"/>
              <a:t>State-led development regarded as legitimate;</a:t>
            </a:r>
          </a:p>
          <a:p>
            <a:pPr lvl="1"/>
            <a:r>
              <a:rPr lang="en-GB" dirty="0"/>
              <a:t>Capital flows under control (in opposition to the liberal age);</a:t>
            </a:r>
          </a:p>
          <a:p>
            <a:pPr lvl="1"/>
            <a:r>
              <a:rPr lang="en-GB" dirty="0"/>
              <a:t>Stable global economic order (Bretton Woods)</a:t>
            </a:r>
          </a:p>
          <a:p>
            <a:pPr lvl="2"/>
            <a:r>
              <a:rPr lang="en-GB" dirty="0"/>
              <a:t>Creation of the International Monetary Fund;</a:t>
            </a:r>
          </a:p>
          <a:p>
            <a:pPr lvl="2"/>
            <a:r>
              <a:rPr lang="en-GB" dirty="0"/>
              <a:t>Gold-Dollar Standard (U.S. government assured a value for the dollar);</a:t>
            </a:r>
          </a:p>
          <a:p>
            <a:pPr lvl="2"/>
            <a:r>
              <a:rPr lang="en-GB" dirty="0"/>
              <a:t>General Agreement on Tariffs and Trade (GATT) </a:t>
            </a:r>
            <a:r>
              <a:rPr lang="en-GB" dirty="0">
                <a:sym typeface="Wingdings" panose="05000000000000000000" pitchFamily="2" charset="2"/>
              </a:rPr>
              <a:t> multilateral trading system.</a:t>
            </a:r>
          </a:p>
          <a:p>
            <a:pPr marL="457200" lvl="1" indent="0">
              <a:buNone/>
            </a:pPr>
            <a:endParaRPr lang="en-GB" dirty="0">
              <a:sym typeface="Wingdings" panose="05000000000000000000" pitchFamily="2" charset="2"/>
            </a:endParaRPr>
          </a:p>
          <a:p>
            <a:pPr marL="0" indent="0" algn="ctr">
              <a:buNone/>
            </a:pPr>
            <a:r>
              <a:rPr lang="en-GB" dirty="0">
                <a:sym typeface="Wingdings" panose="05000000000000000000" pitchFamily="2" charset="2"/>
              </a:rPr>
              <a:t>YET A STRONGER STATE ROLE IN THE ECONOMY HAD EMERGED EVEN </a:t>
            </a:r>
            <a:r>
              <a:rPr lang="en-GB" b="1" dirty="0">
                <a:sym typeface="Wingdings" panose="05000000000000000000" pitchFamily="2" charset="2"/>
              </a:rPr>
              <a:t>BEFORE</a:t>
            </a:r>
            <a:r>
              <a:rPr lang="en-GB" dirty="0">
                <a:sym typeface="Wingdings" panose="05000000000000000000" pitchFamily="2" charset="2"/>
              </a:rPr>
              <a:t> </a:t>
            </a:r>
            <a:r>
              <a:rPr lang="en-GB" b="1" dirty="0">
                <a:sym typeface="Wingdings" panose="05000000000000000000" pitchFamily="2" charset="2"/>
              </a:rPr>
              <a:t>WORLD WAR II</a:t>
            </a:r>
            <a:r>
              <a:rPr lang="en-GB" dirty="0">
                <a:sym typeface="Wingdings" panose="05000000000000000000" pitchFamily="2" charset="2"/>
              </a:rPr>
              <a:t> REMEMBER POLANYI!!!</a:t>
            </a:r>
          </a:p>
          <a:p>
            <a:pPr lvl="1"/>
            <a:endParaRPr lang="en-GB" dirty="0"/>
          </a:p>
          <a:p>
            <a:pPr lvl="2"/>
            <a:endParaRPr lang="en-GB" dirty="0"/>
          </a:p>
          <a:p>
            <a:pPr lvl="1"/>
            <a:endParaRPr lang="en-GB" dirty="0"/>
          </a:p>
          <a:p>
            <a:pPr lvl="2"/>
            <a:endParaRPr lang="en-GB" dirty="0"/>
          </a:p>
          <a:p>
            <a:pPr lvl="2"/>
            <a:endParaRPr lang="en-GB" dirty="0"/>
          </a:p>
          <a:p>
            <a:pPr lvl="2"/>
            <a:endParaRPr lang="en-GB" dirty="0"/>
          </a:p>
          <a:p>
            <a:pPr lvl="2"/>
            <a:endParaRPr lang="en-GB" dirty="0"/>
          </a:p>
          <a:p>
            <a:pPr lvl="2"/>
            <a:endParaRPr lang="en-GB" dirty="0"/>
          </a:p>
          <a:p>
            <a:pPr lvl="2"/>
            <a:endParaRPr lang="en-GB" dirty="0"/>
          </a:p>
          <a:p>
            <a:pPr lvl="2"/>
            <a:endParaRPr lang="en-GB" dirty="0"/>
          </a:p>
          <a:p>
            <a:pPr lvl="2"/>
            <a:endParaRPr lang="en-GB" dirty="0"/>
          </a:p>
          <a:p>
            <a:pPr marL="914400" lvl="2" indent="0">
              <a:buNone/>
            </a:pPr>
            <a:endParaRPr lang="pt-BR" dirty="0"/>
          </a:p>
          <a:p>
            <a:pPr lvl="1"/>
            <a:endParaRPr lang="pt-BR" dirty="0"/>
          </a:p>
          <a:p>
            <a:pPr marL="0" indent="0">
              <a:buNone/>
            </a:pPr>
            <a:endParaRPr lang="pt-BR" dirty="0"/>
          </a:p>
          <a:p>
            <a:pPr marL="0" indent="0">
              <a:buNone/>
            </a:pPr>
            <a:endParaRPr lang="pt-BR" dirty="0"/>
          </a:p>
        </p:txBody>
      </p:sp>
    </p:spTree>
    <p:extLst>
      <p:ext uri="{BB962C8B-B14F-4D97-AF65-F5344CB8AC3E}">
        <p14:creationId xmlns:p14="http://schemas.microsoft.com/office/powerpoint/2010/main" val="2642056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365125"/>
            <a:ext cx="10853057" cy="1325563"/>
          </a:xfrm>
        </p:spPr>
        <p:txBody>
          <a:bodyPr/>
          <a:lstStyle/>
          <a:p>
            <a:r>
              <a:rPr lang="pt-BR" dirty="0"/>
              <a:t>Post-1929 </a:t>
            </a:r>
            <a:r>
              <a:rPr lang="pt-BR" dirty="0" err="1"/>
              <a:t>State-led</a:t>
            </a:r>
            <a:r>
              <a:rPr lang="pt-BR" dirty="0"/>
              <a:t> </a:t>
            </a:r>
            <a:r>
              <a:rPr lang="pt-BR" dirty="0" err="1"/>
              <a:t>Development</a:t>
            </a:r>
            <a:endParaRPr lang="pt-BR" dirty="0"/>
          </a:p>
        </p:txBody>
      </p:sp>
      <p:sp>
        <p:nvSpPr>
          <p:cNvPr id="3" name="Espaço Reservado para Conteúdo 2">
            <a:extLst>
              <a:ext uri="{FF2B5EF4-FFF2-40B4-BE49-F238E27FC236}">
                <a16:creationId xmlns:a16="http://schemas.microsoft.com/office/drawing/2014/main" id="{41852550-1060-4B63-8FD3-F65E2EC908FA}"/>
              </a:ext>
            </a:extLst>
          </p:cNvPr>
          <p:cNvSpPr>
            <a:spLocks noGrp="1"/>
          </p:cNvSpPr>
          <p:nvPr>
            <p:ph idx="1"/>
          </p:nvPr>
        </p:nvSpPr>
        <p:spPr>
          <a:xfrm>
            <a:off x="838199" y="1825625"/>
            <a:ext cx="10688783" cy="4351338"/>
          </a:xfrm>
        </p:spPr>
        <p:txBody>
          <a:bodyPr>
            <a:noAutofit/>
          </a:bodyPr>
          <a:lstStyle/>
          <a:p>
            <a:r>
              <a:rPr lang="pt-BR" dirty="0" err="1"/>
              <a:t>Protectionism</a:t>
            </a:r>
            <a:r>
              <a:rPr lang="pt-BR" dirty="0"/>
              <a:t> (high </a:t>
            </a:r>
            <a:r>
              <a:rPr lang="pt-BR" dirty="0" err="1"/>
              <a:t>tariffs</a:t>
            </a:r>
            <a:r>
              <a:rPr lang="pt-BR" dirty="0"/>
              <a:t>) </a:t>
            </a:r>
            <a:r>
              <a:rPr lang="pt-BR" dirty="0">
                <a:sym typeface="Wingdings" panose="05000000000000000000" pitchFamily="2" charset="2"/>
              </a:rPr>
              <a:t> </a:t>
            </a:r>
            <a:r>
              <a:rPr lang="pt-BR" dirty="0" err="1">
                <a:sym typeface="Wingdings" panose="05000000000000000000" pitchFamily="2" charset="2"/>
              </a:rPr>
              <a:t>Import</a:t>
            </a:r>
            <a:r>
              <a:rPr lang="pt-BR" dirty="0">
                <a:sym typeface="Wingdings" panose="05000000000000000000" pitchFamily="2" charset="2"/>
              </a:rPr>
              <a:t> </a:t>
            </a:r>
            <a:r>
              <a:rPr lang="pt-BR" dirty="0" err="1">
                <a:sym typeface="Wingdings" panose="05000000000000000000" pitchFamily="2" charset="2"/>
              </a:rPr>
              <a:t>Substitution</a:t>
            </a:r>
            <a:r>
              <a:rPr lang="pt-BR" dirty="0">
                <a:sym typeface="Wingdings" panose="05000000000000000000" pitchFamily="2" charset="2"/>
              </a:rPr>
              <a:t> </a:t>
            </a:r>
            <a:r>
              <a:rPr lang="pt-BR" dirty="0" err="1">
                <a:sym typeface="Wingdings" panose="05000000000000000000" pitchFamily="2" charset="2"/>
              </a:rPr>
              <a:t>Industrialization</a:t>
            </a:r>
            <a:r>
              <a:rPr lang="pt-BR" dirty="0">
                <a:sym typeface="Wingdings" panose="05000000000000000000" pitchFamily="2" charset="2"/>
              </a:rPr>
              <a:t> (ISI)</a:t>
            </a:r>
            <a:endParaRPr lang="pt-BR" dirty="0"/>
          </a:p>
          <a:p>
            <a:r>
              <a:rPr lang="pt-BR" dirty="0" err="1"/>
              <a:t>Nationalism</a:t>
            </a:r>
            <a:r>
              <a:rPr lang="pt-BR" dirty="0"/>
              <a:t> (</a:t>
            </a:r>
            <a:r>
              <a:rPr lang="pt-BR" dirty="0" err="1"/>
              <a:t>pride</a:t>
            </a:r>
            <a:r>
              <a:rPr lang="pt-BR" dirty="0"/>
              <a:t> + </a:t>
            </a:r>
            <a:r>
              <a:rPr lang="pt-BR" dirty="0" err="1"/>
              <a:t>emphasis</a:t>
            </a:r>
            <a:r>
              <a:rPr lang="pt-BR" dirty="0"/>
              <a:t> </a:t>
            </a:r>
            <a:r>
              <a:rPr lang="pt-BR" dirty="0" err="1"/>
              <a:t>on</a:t>
            </a:r>
            <a:r>
              <a:rPr lang="pt-BR" dirty="0"/>
              <a:t> a </a:t>
            </a:r>
            <a:r>
              <a:rPr lang="pt-BR" dirty="0" err="1"/>
              <a:t>race</a:t>
            </a:r>
            <a:r>
              <a:rPr lang="pt-BR" dirty="0"/>
              <a:t>/</a:t>
            </a:r>
            <a:r>
              <a:rPr lang="pt-BR" dirty="0" err="1"/>
              <a:t>ethnicity</a:t>
            </a:r>
            <a:r>
              <a:rPr lang="pt-BR" dirty="0"/>
              <a:t> </a:t>
            </a:r>
            <a:r>
              <a:rPr lang="pt-BR" dirty="0" err="1"/>
              <a:t>or</a:t>
            </a:r>
            <a:r>
              <a:rPr lang="pt-BR" dirty="0"/>
              <a:t> </a:t>
            </a:r>
            <a:r>
              <a:rPr lang="pt-BR" dirty="0" err="1"/>
              <a:t>religion</a:t>
            </a:r>
            <a:r>
              <a:rPr lang="pt-BR" dirty="0"/>
              <a:t>)</a:t>
            </a:r>
          </a:p>
          <a:p>
            <a:r>
              <a:rPr lang="pt-BR" dirty="0" err="1"/>
              <a:t>Populism</a:t>
            </a:r>
            <a:r>
              <a:rPr lang="pt-BR" dirty="0"/>
              <a:t> (appeal </a:t>
            </a:r>
            <a:r>
              <a:rPr lang="pt-BR" dirty="0" err="1"/>
              <a:t>to</a:t>
            </a:r>
            <a:r>
              <a:rPr lang="pt-BR" dirty="0"/>
              <a:t> </a:t>
            </a:r>
            <a:r>
              <a:rPr lang="pt-BR" dirty="0" err="1"/>
              <a:t>the</a:t>
            </a:r>
            <a:r>
              <a:rPr lang="pt-BR" dirty="0"/>
              <a:t> </a:t>
            </a:r>
            <a:r>
              <a:rPr lang="pt-BR" dirty="0" err="1"/>
              <a:t>poor</a:t>
            </a:r>
            <a:r>
              <a:rPr lang="pt-BR" dirty="0"/>
              <a:t>, </a:t>
            </a:r>
            <a:r>
              <a:rPr lang="pt-BR" dirty="0" err="1"/>
              <a:t>underepresented</a:t>
            </a:r>
            <a:r>
              <a:rPr lang="pt-BR" dirty="0"/>
              <a:t> in liberal </a:t>
            </a:r>
            <a:r>
              <a:rPr lang="pt-BR" dirty="0" err="1"/>
              <a:t>politics</a:t>
            </a:r>
            <a:r>
              <a:rPr lang="pt-BR" dirty="0"/>
              <a:t>)</a:t>
            </a:r>
          </a:p>
          <a:p>
            <a:r>
              <a:rPr lang="pt-BR" dirty="0" err="1"/>
              <a:t>Control</a:t>
            </a:r>
            <a:r>
              <a:rPr lang="pt-BR" dirty="0"/>
              <a:t> </a:t>
            </a:r>
            <a:r>
              <a:rPr lang="pt-BR" dirty="0" err="1"/>
              <a:t>of</a:t>
            </a:r>
            <a:r>
              <a:rPr lang="pt-BR" dirty="0"/>
              <a:t> Civil Society (</a:t>
            </a:r>
            <a:r>
              <a:rPr lang="pt-BR" dirty="0" err="1"/>
              <a:t>including</a:t>
            </a:r>
            <a:r>
              <a:rPr lang="pt-BR" dirty="0"/>
              <a:t> labor </a:t>
            </a:r>
            <a:r>
              <a:rPr lang="pt-BR" dirty="0" err="1"/>
              <a:t>unions</a:t>
            </a:r>
            <a:r>
              <a:rPr lang="pt-BR" dirty="0"/>
              <a:t>)</a:t>
            </a:r>
          </a:p>
          <a:p>
            <a:r>
              <a:rPr lang="pt-BR" dirty="0"/>
              <a:t>Mass Communication</a:t>
            </a:r>
          </a:p>
          <a:p>
            <a:r>
              <a:rPr lang="pt-BR" dirty="0" err="1"/>
              <a:t>State-Owned</a:t>
            </a:r>
            <a:r>
              <a:rPr lang="pt-BR" dirty="0"/>
              <a:t> </a:t>
            </a:r>
            <a:r>
              <a:rPr lang="pt-BR" dirty="0" err="1"/>
              <a:t>Enterprises</a:t>
            </a:r>
            <a:endParaRPr lang="pt-BR" dirty="0"/>
          </a:p>
          <a:p>
            <a:endParaRPr lang="pt-BR" dirty="0"/>
          </a:p>
          <a:p>
            <a:pPr marL="0" indent="0">
              <a:buNone/>
            </a:pPr>
            <a:r>
              <a:rPr lang="pt-BR" dirty="0">
                <a:sym typeface="Wingdings" panose="05000000000000000000" pitchFamily="2" charset="2"/>
              </a:rPr>
              <a:t> </a:t>
            </a:r>
            <a:r>
              <a:rPr lang="pt-BR" dirty="0" err="1">
                <a:sym typeface="Wingdings" panose="05000000000000000000" pitchFamily="2" charset="2"/>
              </a:rPr>
              <a:t>Yet</a:t>
            </a:r>
            <a:r>
              <a:rPr lang="pt-BR" dirty="0">
                <a:sym typeface="Wingdings" panose="05000000000000000000" pitchFamily="2" charset="2"/>
              </a:rPr>
              <a:t>, do </a:t>
            </a:r>
            <a:r>
              <a:rPr lang="pt-BR" dirty="0" err="1">
                <a:sym typeface="Wingdings" panose="05000000000000000000" pitchFamily="2" charset="2"/>
              </a:rPr>
              <a:t>counterciclical</a:t>
            </a:r>
            <a:r>
              <a:rPr lang="pt-BR" dirty="0">
                <a:sym typeface="Wingdings" panose="05000000000000000000" pitchFamily="2" charset="2"/>
              </a:rPr>
              <a:t> policies (</a:t>
            </a:r>
            <a:r>
              <a:rPr lang="pt-BR" dirty="0" err="1">
                <a:sym typeface="Wingdings" panose="05000000000000000000" pitchFamily="2" charset="2"/>
              </a:rPr>
              <a:t>or</a:t>
            </a:r>
            <a:r>
              <a:rPr lang="pt-BR" dirty="0">
                <a:sym typeface="Wingdings" panose="05000000000000000000" pitchFamily="2" charset="2"/>
              </a:rPr>
              <a:t>, in </a:t>
            </a:r>
            <a:r>
              <a:rPr lang="pt-BR" dirty="0" err="1">
                <a:sym typeface="Wingdings" panose="05000000000000000000" pitchFamily="2" charset="2"/>
              </a:rPr>
              <a:t>the</a:t>
            </a:r>
            <a:r>
              <a:rPr lang="pt-BR" dirty="0">
                <a:sym typeface="Wingdings" panose="05000000000000000000" pitchFamily="2" charset="2"/>
              </a:rPr>
              <a:t> case </a:t>
            </a:r>
            <a:r>
              <a:rPr lang="pt-BR" dirty="0" err="1">
                <a:sym typeface="Wingdings" panose="05000000000000000000" pitchFamily="2" charset="2"/>
              </a:rPr>
              <a:t>of</a:t>
            </a:r>
            <a:r>
              <a:rPr lang="pt-BR" dirty="0">
                <a:sym typeface="Wingdings" panose="05000000000000000000" pitchFamily="2" charset="2"/>
              </a:rPr>
              <a:t> </a:t>
            </a:r>
            <a:r>
              <a:rPr lang="pt-BR" dirty="0" err="1">
                <a:sym typeface="Wingdings" panose="05000000000000000000" pitchFamily="2" charset="2"/>
              </a:rPr>
              <a:t>our</a:t>
            </a:r>
            <a:r>
              <a:rPr lang="pt-BR" dirty="0">
                <a:sym typeface="Wingdings" panose="05000000000000000000" pitchFamily="2" charset="2"/>
              </a:rPr>
              <a:t> </a:t>
            </a:r>
            <a:r>
              <a:rPr lang="pt-BR" dirty="0" err="1">
                <a:sym typeface="Wingdings" panose="05000000000000000000" pitchFamily="2" charset="2"/>
              </a:rPr>
              <a:t>goals</a:t>
            </a:r>
            <a:r>
              <a:rPr lang="pt-BR" dirty="0">
                <a:sym typeface="Wingdings" panose="05000000000000000000" pitchFamily="2" charset="2"/>
              </a:rPr>
              <a:t>, </a:t>
            </a:r>
            <a:r>
              <a:rPr lang="pt-BR" dirty="0" err="1">
                <a:sym typeface="Wingdings" panose="05000000000000000000" pitchFamily="2" charset="2"/>
              </a:rPr>
              <a:t>state</a:t>
            </a:r>
            <a:r>
              <a:rPr lang="pt-BR" dirty="0">
                <a:sym typeface="Wingdings" panose="05000000000000000000" pitchFamily="2" charset="2"/>
              </a:rPr>
              <a:t> </a:t>
            </a:r>
            <a:r>
              <a:rPr lang="pt-BR" dirty="0" err="1">
                <a:sym typeface="Wingdings" panose="05000000000000000000" pitchFamily="2" charset="2"/>
              </a:rPr>
              <a:t>interventionism</a:t>
            </a:r>
            <a:r>
              <a:rPr lang="pt-BR" dirty="0">
                <a:sym typeface="Wingdings" panose="05000000000000000000" pitchFamily="2" charset="2"/>
              </a:rPr>
              <a:t> in </a:t>
            </a:r>
            <a:r>
              <a:rPr lang="pt-BR" dirty="0" err="1">
                <a:sym typeface="Wingdings" panose="05000000000000000000" pitchFamily="2" charset="2"/>
              </a:rPr>
              <a:t>the</a:t>
            </a:r>
            <a:r>
              <a:rPr lang="pt-BR" dirty="0">
                <a:sym typeface="Wingdings" panose="05000000000000000000" pitchFamily="2" charset="2"/>
              </a:rPr>
              <a:t> </a:t>
            </a:r>
            <a:r>
              <a:rPr lang="pt-BR" dirty="0" err="1">
                <a:sym typeface="Wingdings" panose="05000000000000000000" pitchFamily="2" charset="2"/>
              </a:rPr>
              <a:t>economy</a:t>
            </a:r>
            <a:r>
              <a:rPr lang="pt-BR" dirty="0">
                <a:sym typeface="Wingdings" panose="05000000000000000000" pitchFamily="2" charset="2"/>
              </a:rPr>
              <a:t>) </a:t>
            </a:r>
            <a:r>
              <a:rPr lang="pt-BR" dirty="0" err="1">
                <a:sym typeface="Wingdings" panose="05000000000000000000" pitchFamily="2" charset="2"/>
              </a:rPr>
              <a:t>need</a:t>
            </a:r>
            <a:r>
              <a:rPr lang="pt-BR" dirty="0">
                <a:sym typeface="Wingdings" panose="05000000000000000000" pitchFamily="2" charset="2"/>
              </a:rPr>
              <a:t> </a:t>
            </a:r>
            <a:r>
              <a:rPr lang="pt-BR" dirty="0" err="1">
                <a:sym typeface="Wingdings" panose="05000000000000000000" pitchFamily="2" charset="2"/>
              </a:rPr>
              <a:t>all</a:t>
            </a:r>
            <a:r>
              <a:rPr lang="pt-BR" dirty="0">
                <a:sym typeface="Wingdings" panose="05000000000000000000" pitchFamily="2" charset="2"/>
              </a:rPr>
              <a:t> </a:t>
            </a:r>
            <a:r>
              <a:rPr lang="pt-BR" dirty="0" err="1">
                <a:sym typeface="Wingdings" panose="05000000000000000000" pitchFamily="2" charset="2"/>
              </a:rPr>
              <a:t>this</a:t>
            </a:r>
            <a:r>
              <a:rPr lang="pt-BR" dirty="0">
                <a:sym typeface="Wingdings" panose="05000000000000000000" pitchFamily="2" charset="2"/>
              </a:rPr>
              <a:t>??? </a:t>
            </a:r>
            <a:endParaRPr lang="pt-BR" dirty="0"/>
          </a:p>
        </p:txBody>
      </p:sp>
    </p:spTree>
    <p:extLst>
      <p:ext uri="{BB962C8B-B14F-4D97-AF65-F5344CB8AC3E}">
        <p14:creationId xmlns:p14="http://schemas.microsoft.com/office/powerpoint/2010/main" val="2725236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8059AA0D-3609-4807-8306-DE2E3EFCC328}"/>
              </a:ext>
            </a:extLst>
          </p:cNvPr>
          <p:cNvPicPr>
            <a:picLocks noChangeAspect="1"/>
          </p:cNvPicPr>
          <p:nvPr/>
        </p:nvPicPr>
        <p:blipFill>
          <a:blip r:embed="rId2"/>
          <a:stretch>
            <a:fillRect/>
          </a:stretch>
        </p:blipFill>
        <p:spPr>
          <a:xfrm>
            <a:off x="2149098" y="476573"/>
            <a:ext cx="7816312" cy="5862234"/>
          </a:xfrm>
          <a:prstGeom prst="rect">
            <a:avLst/>
          </a:prstGeom>
        </p:spPr>
      </p:pic>
    </p:spTree>
    <p:extLst>
      <p:ext uri="{BB962C8B-B14F-4D97-AF65-F5344CB8AC3E}">
        <p14:creationId xmlns:p14="http://schemas.microsoft.com/office/powerpoint/2010/main" val="337870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1C2E148B-7182-4650-9930-D37D48E837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9450" y="660400"/>
            <a:ext cx="8293100" cy="5537200"/>
          </a:xfrm>
          <a:prstGeom prst="rect">
            <a:avLst/>
          </a:prstGeom>
        </p:spPr>
      </p:pic>
    </p:spTree>
    <p:extLst>
      <p:ext uri="{BB962C8B-B14F-4D97-AF65-F5344CB8AC3E}">
        <p14:creationId xmlns:p14="http://schemas.microsoft.com/office/powerpoint/2010/main" val="3737297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C31FED-1011-4A5A-8980-264968773BA0}"/>
              </a:ext>
            </a:extLst>
          </p:cNvPr>
          <p:cNvSpPr>
            <a:spLocks noGrp="1"/>
          </p:cNvSpPr>
          <p:nvPr>
            <p:ph type="title"/>
          </p:nvPr>
        </p:nvSpPr>
        <p:spPr/>
        <p:txBody>
          <a:bodyPr/>
          <a:lstStyle/>
          <a:p>
            <a:r>
              <a:rPr lang="en-GB" dirty="0"/>
              <a:t>Remember…</a:t>
            </a:r>
            <a:endParaRPr lang="en-US" dirty="0"/>
          </a:p>
        </p:txBody>
      </p:sp>
      <p:sp>
        <p:nvSpPr>
          <p:cNvPr id="3" name="Espaço Reservado para Conteúdo 2">
            <a:extLst>
              <a:ext uri="{FF2B5EF4-FFF2-40B4-BE49-F238E27FC236}">
                <a16:creationId xmlns:a16="http://schemas.microsoft.com/office/drawing/2014/main" id="{4551D39C-8EB7-435C-B4A2-B8FBFBC11DFF}"/>
              </a:ext>
            </a:extLst>
          </p:cNvPr>
          <p:cNvSpPr>
            <a:spLocks noGrp="1"/>
          </p:cNvSpPr>
          <p:nvPr>
            <p:ph idx="1"/>
          </p:nvPr>
        </p:nvSpPr>
        <p:spPr>
          <a:xfrm>
            <a:off x="838200" y="1825624"/>
            <a:ext cx="10515600" cy="5032375"/>
          </a:xfrm>
        </p:spPr>
        <p:txBody>
          <a:bodyPr>
            <a:normAutofit lnSpcReduction="10000"/>
          </a:bodyPr>
          <a:lstStyle/>
          <a:p>
            <a:r>
              <a:rPr lang="en-GB" dirty="0"/>
              <a:t>“In the 1940s economic liberalism suffered an even worse defeat. Although Great Britain and the United States departed from monetary orthodoxy, they retained the principles and methods of liberalism in industry and commerce, the general organization of their economic life. This was to prove a factor in precipitating the war and a handicap in fighting it, since economic liberalism had created and fostered the illusion that dictatorships were bound for economic catastrophe. By virtue of this creed, democratic governments were the last to understand the implications of managed currencies and directed trade…; also, </a:t>
            </a:r>
            <a:r>
              <a:rPr lang="en-GB" b="1" dirty="0"/>
              <a:t>the legacy of economic liberalism barred the way to timely rearmament in the name of balanced budgets and stable exchanges, which were supposed to provide the only secure foundations of economic strength in war” </a:t>
            </a:r>
            <a:r>
              <a:rPr lang="en-GB" dirty="0"/>
              <a:t>(Polanyi [1944] 2001, p. 149).</a:t>
            </a:r>
            <a:endParaRPr lang="en-US" dirty="0"/>
          </a:p>
        </p:txBody>
      </p:sp>
    </p:spTree>
    <p:extLst>
      <p:ext uri="{BB962C8B-B14F-4D97-AF65-F5344CB8AC3E}">
        <p14:creationId xmlns:p14="http://schemas.microsoft.com/office/powerpoint/2010/main" val="737778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4069366-8730-4AA9-BA9D-AEEA9045AB0D}"/>
              </a:ext>
            </a:extLst>
          </p:cNvPr>
          <p:cNvPicPr>
            <a:picLocks noChangeAspect="1"/>
          </p:cNvPicPr>
          <p:nvPr/>
        </p:nvPicPr>
        <p:blipFill>
          <a:blip r:embed="rId2"/>
          <a:stretch>
            <a:fillRect/>
          </a:stretch>
        </p:blipFill>
        <p:spPr>
          <a:xfrm>
            <a:off x="1379349" y="1548114"/>
            <a:ext cx="9732936" cy="5113204"/>
          </a:xfrm>
          <a:prstGeom prst="rect">
            <a:avLst/>
          </a:prstGeom>
        </p:spPr>
      </p:pic>
      <p:sp>
        <p:nvSpPr>
          <p:cNvPr id="5" name="Título 1">
            <a:extLst>
              <a:ext uri="{FF2B5EF4-FFF2-40B4-BE49-F238E27FC236}">
                <a16:creationId xmlns:a16="http://schemas.microsoft.com/office/drawing/2014/main" id="{3BEEA905-A7F6-44F1-9E73-B410C09F85D8}"/>
              </a:ext>
            </a:extLst>
          </p:cNvPr>
          <p:cNvSpPr>
            <a:spLocks noGrp="1"/>
          </p:cNvSpPr>
          <p:nvPr>
            <p:ph type="title"/>
          </p:nvPr>
        </p:nvSpPr>
        <p:spPr>
          <a:xfrm>
            <a:off x="838199" y="365125"/>
            <a:ext cx="10853057" cy="1325563"/>
          </a:xfrm>
        </p:spPr>
        <p:txBody>
          <a:bodyPr/>
          <a:lstStyle/>
          <a:p>
            <a:r>
              <a:rPr lang="pt-BR" dirty="0" err="1"/>
              <a:t>Immigration</a:t>
            </a:r>
            <a:r>
              <a:rPr lang="pt-BR" dirty="0"/>
              <a:t> </a:t>
            </a:r>
            <a:r>
              <a:rPr lang="pt-BR" dirty="0" err="1"/>
              <a:t>to</a:t>
            </a:r>
            <a:r>
              <a:rPr lang="pt-BR" dirty="0"/>
              <a:t> </a:t>
            </a:r>
            <a:r>
              <a:rPr lang="pt-BR" dirty="0" err="1"/>
              <a:t>Brazil</a:t>
            </a:r>
            <a:endParaRPr lang="pt-BR" dirty="0"/>
          </a:p>
        </p:txBody>
      </p:sp>
    </p:spTree>
    <p:extLst>
      <p:ext uri="{BB962C8B-B14F-4D97-AF65-F5344CB8AC3E}">
        <p14:creationId xmlns:p14="http://schemas.microsoft.com/office/powerpoint/2010/main" val="2569350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4069366-8730-4AA9-BA9D-AEEA9045AB0D}"/>
              </a:ext>
            </a:extLst>
          </p:cNvPr>
          <p:cNvPicPr>
            <a:picLocks noChangeAspect="1"/>
          </p:cNvPicPr>
          <p:nvPr/>
        </p:nvPicPr>
        <p:blipFill>
          <a:blip r:embed="rId2"/>
          <a:stretch>
            <a:fillRect/>
          </a:stretch>
        </p:blipFill>
        <p:spPr>
          <a:xfrm>
            <a:off x="1398259" y="1548113"/>
            <a:ext cx="9732936" cy="5113204"/>
          </a:xfrm>
          <a:prstGeom prst="rect">
            <a:avLst/>
          </a:prstGeom>
        </p:spPr>
      </p:pic>
      <p:sp>
        <p:nvSpPr>
          <p:cNvPr id="5" name="Título 1">
            <a:extLst>
              <a:ext uri="{FF2B5EF4-FFF2-40B4-BE49-F238E27FC236}">
                <a16:creationId xmlns:a16="http://schemas.microsoft.com/office/drawing/2014/main" id="{3BEEA905-A7F6-44F1-9E73-B410C09F85D8}"/>
              </a:ext>
            </a:extLst>
          </p:cNvPr>
          <p:cNvSpPr>
            <a:spLocks noGrp="1"/>
          </p:cNvSpPr>
          <p:nvPr>
            <p:ph type="title"/>
          </p:nvPr>
        </p:nvSpPr>
        <p:spPr>
          <a:xfrm>
            <a:off x="838199" y="365125"/>
            <a:ext cx="10853057" cy="1325563"/>
          </a:xfrm>
        </p:spPr>
        <p:txBody>
          <a:bodyPr/>
          <a:lstStyle/>
          <a:p>
            <a:r>
              <a:rPr lang="pt-BR" dirty="0" err="1"/>
              <a:t>Immigration</a:t>
            </a:r>
            <a:r>
              <a:rPr lang="pt-BR" dirty="0"/>
              <a:t> </a:t>
            </a:r>
            <a:r>
              <a:rPr lang="pt-BR" dirty="0" err="1"/>
              <a:t>to</a:t>
            </a:r>
            <a:r>
              <a:rPr lang="pt-BR" dirty="0"/>
              <a:t> </a:t>
            </a:r>
            <a:r>
              <a:rPr lang="pt-BR" dirty="0" err="1"/>
              <a:t>Brazil</a:t>
            </a:r>
            <a:endParaRPr lang="pt-BR" dirty="0"/>
          </a:p>
        </p:txBody>
      </p:sp>
      <p:sp>
        <p:nvSpPr>
          <p:cNvPr id="2" name="Retângulo 1">
            <a:extLst>
              <a:ext uri="{FF2B5EF4-FFF2-40B4-BE49-F238E27FC236}">
                <a16:creationId xmlns:a16="http://schemas.microsoft.com/office/drawing/2014/main" id="{3FD75C2B-8209-4506-A94D-D01E4714C5E3}"/>
              </a:ext>
            </a:extLst>
          </p:cNvPr>
          <p:cNvSpPr/>
          <p:nvPr/>
        </p:nvSpPr>
        <p:spPr>
          <a:xfrm>
            <a:off x="7144719" y="1690688"/>
            <a:ext cx="1208867" cy="4924135"/>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8300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3BEEA905-A7F6-44F1-9E73-B410C09F85D8}"/>
              </a:ext>
            </a:extLst>
          </p:cNvPr>
          <p:cNvSpPr>
            <a:spLocks noGrp="1"/>
          </p:cNvSpPr>
          <p:nvPr>
            <p:ph type="title"/>
          </p:nvPr>
        </p:nvSpPr>
        <p:spPr>
          <a:xfrm>
            <a:off x="838199" y="365125"/>
            <a:ext cx="10853057" cy="1325563"/>
          </a:xfrm>
        </p:spPr>
        <p:txBody>
          <a:bodyPr/>
          <a:lstStyle/>
          <a:p>
            <a:r>
              <a:rPr lang="pt-BR" dirty="0" err="1"/>
              <a:t>Nationalist</a:t>
            </a:r>
            <a:r>
              <a:rPr lang="pt-BR" dirty="0"/>
              <a:t> </a:t>
            </a:r>
            <a:r>
              <a:rPr lang="pt-BR" dirty="0" err="1"/>
              <a:t>reaction</a:t>
            </a:r>
            <a:endParaRPr lang="pt-BR" dirty="0"/>
          </a:p>
        </p:txBody>
      </p:sp>
      <p:pic>
        <p:nvPicPr>
          <p:cNvPr id="4" name="Imagem 3">
            <a:extLst>
              <a:ext uri="{FF2B5EF4-FFF2-40B4-BE49-F238E27FC236}">
                <a16:creationId xmlns:a16="http://schemas.microsoft.com/office/drawing/2014/main" id="{58B446D4-D2F2-4081-BE63-8C7FAFEEE5A6}"/>
              </a:ext>
            </a:extLst>
          </p:cNvPr>
          <p:cNvPicPr>
            <a:picLocks noChangeAspect="1"/>
          </p:cNvPicPr>
          <p:nvPr/>
        </p:nvPicPr>
        <p:blipFill>
          <a:blip r:embed="rId2"/>
          <a:stretch>
            <a:fillRect/>
          </a:stretch>
        </p:blipFill>
        <p:spPr>
          <a:xfrm>
            <a:off x="2696381" y="1526260"/>
            <a:ext cx="6819577" cy="4783882"/>
          </a:xfrm>
          <a:prstGeom prst="rect">
            <a:avLst/>
          </a:prstGeom>
        </p:spPr>
      </p:pic>
    </p:spTree>
    <p:extLst>
      <p:ext uri="{BB962C8B-B14F-4D97-AF65-F5344CB8AC3E}">
        <p14:creationId xmlns:p14="http://schemas.microsoft.com/office/powerpoint/2010/main" val="3074062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F0FD302D-1C76-4E38-B07B-8A658EBC7C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296" y="666750"/>
            <a:ext cx="7247638" cy="5527382"/>
          </a:xfrm>
          <a:prstGeom prst="rect">
            <a:avLst/>
          </a:prstGeom>
        </p:spPr>
      </p:pic>
    </p:spTree>
    <p:extLst>
      <p:ext uri="{BB962C8B-B14F-4D97-AF65-F5344CB8AC3E}">
        <p14:creationId xmlns:p14="http://schemas.microsoft.com/office/powerpoint/2010/main" val="159982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1852550-1060-4B63-8FD3-F65E2EC908FA}"/>
              </a:ext>
            </a:extLst>
          </p:cNvPr>
          <p:cNvSpPr>
            <a:spLocks noGrp="1"/>
          </p:cNvSpPr>
          <p:nvPr>
            <p:ph idx="1"/>
          </p:nvPr>
        </p:nvSpPr>
        <p:spPr>
          <a:xfrm>
            <a:off x="838200" y="1825625"/>
            <a:ext cx="10515600" cy="4351338"/>
          </a:xfrm>
        </p:spPr>
        <p:txBody>
          <a:bodyPr>
            <a:noAutofit/>
          </a:bodyPr>
          <a:lstStyle/>
          <a:p>
            <a:pPr marL="914400" lvl="2" indent="0">
              <a:buNone/>
            </a:pPr>
            <a:endParaRPr lang="pt-BR" dirty="0"/>
          </a:p>
          <a:p>
            <a:pPr marL="0" indent="0">
              <a:buNone/>
            </a:pPr>
            <a:endParaRPr lang="pt-BR" dirty="0"/>
          </a:p>
        </p:txBody>
      </p:sp>
      <p:pic>
        <p:nvPicPr>
          <p:cNvPr id="6" name="Imagem 5">
            <a:extLst>
              <a:ext uri="{FF2B5EF4-FFF2-40B4-BE49-F238E27FC236}">
                <a16:creationId xmlns:a16="http://schemas.microsoft.com/office/drawing/2014/main" id="{855D19E6-744F-462E-A13E-A3013A73F2D3}"/>
              </a:ext>
            </a:extLst>
          </p:cNvPr>
          <p:cNvPicPr>
            <a:picLocks noChangeAspect="1"/>
          </p:cNvPicPr>
          <p:nvPr/>
        </p:nvPicPr>
        <p:blipFill>
          <a:blip r:embed="rId2"/>
          <a:stretch>
            <a:fillRect/>
          </a:stretch>
        </p:blipFill>
        <p:spPr>
          <a:xfrm>
            <a:off x="4055957" y="145700"/>
            <a:ext cx="4064866" cy="6712300"/>
          </a:xfrm>
          <a:prstGeom prst="rect">
            <a:avLst/>
          </a:prstGeom>
        </p:spPr>
      </p:pic>
    </p:spTree>
    <p:extLst>
      <p:ext uri="{BB962C8B-B14F-4D97-AF65-F5344CB8AC3E}">
        <p14:creationId xmlns:p14="http://schemas.microsoft.com/office/powerpoint/2010/main" val="3619636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365125"/>
            <a:ext cx="10853057" cy="1325563"/>
          </a:xfrm>
        </p:spPr>
        <p:txBody>
          <a:bodyPr/>
          <a:lstStyle/>
          <a:p>
            <a:r>
              <a:rPr lang="pt-BR" dirty="0" err="1"/>
              <a:t>State</a:t>
            </a:r>
            <a:r>
              <a:rPr lang="pt-BR" dirty="0"/>
              <a:t> </a:t>
            </a:r>
            <a:r>
              <a:rPr lang="pt-BR" dirty="0" err="1"/>
              <a:t>Capitalism</a:t>
            </a:r>
            <a:endParaRPr lang="pt-BR" dirty="0"/>
          </a:p>
        </p:txBody>
      </p:sp>
      <p:sp>
        <p:nvSpPr>
          <p:cNvPr id="3" name="Espaço Reservado para Conteúdo 2">
            <a:extLst>
              <a:ext uri="{FF2B5EF4-FFF2-40B4-BE49-F238E27FC236}">
                <a16:creationId xmlns:a16="http://schemas.microsoft.com/office/drawing/2014/main" id="{41852550-1060-4B63-8FD3-F65E2EC908FA}"/>
              </a:ext>
            </a:extLst>
          </p:cNvPr>
          <p:cNvSpPr>
            <a:spLocks noGrp="1"/>
          </p:cNvSpPr>
          <p:nvPr>
            <p:ph idx="1"/>
          </p:nvPr>
        </p:nvSpPr>
        <p:spPr>
          <a:xfrm>
            <a:off x="838200" y="1825625"/>
            <a:ext cx="10515600" cy="4351338"/>
          </a:xfrm>
        </p:spPr>
        <p:txBody>
          <a:bodyPr>
            <a:noAutofit/>
          </a:bodyPr>
          <a:lstStyle/>
          <a:p>
            <a:r>
              <a:rPr lang="en-GB" dirty="0"/>
              <a:t>Export-led growth</a:t>
            </a:r>
          </a:p>
          <a:p>
            <a:pPr lvl="1"/>
            <a:r>
              <a:rPr lang="en-GB" dirty="0"/>
              <a:t>Starts in the 1970s only;</a:t>
            </a:r>
          </a:p>
          <a:p>
            <a:pPr lvl="1"/>
            <a:r>
              <a:rPr lang="en-GB" dirty="0"/>
              <a:t>That is, after ISI (1950s-1960s);</a:t>
            </a:r>
          </a:p>
          <a:p>
            <a:pPr lvl="1"/>
            <a:r>
              <a:rPr lang="en-GB" dirty="0"/>
              <a:t>Remember: Korea (and other Asian states) has a small market;</a:t>
            </a:r>
          </a:p>
          <a:p>
            <a:pPr lvl="1"/>
            <a:r>
              <a:rPr lang="en-GB" dirty="0"/>
              <a:t>Key features (</a:t>
            </a:r>
            <a:r>
              <a:rPr lang="en-GB" dirty="0" err="1"/>
              <a:t>Rajan</a:t>
            </a:r>
            <a:r>
              <a:rPr lang="en-GB" dirty="0"/>
              <a:t> 2010)</a:t>
            </a:r>
          </a:p>
          <a:p>
            <a:pPr lvl="2"/>
            <a:r>
              <a:rPr lang="en-GB" dirty="0"/>
              <a:t>Capital-led growth? </a:t>
            </a:r>
            <a:r>
              <a:rPr lang="en-GB" dirty="0">
                <a:sym typeface="Wingdings" panose="05000000000000000000" pitchFamily="2" charset="2"/>
              </a:rPr>
              <a:t> Not a sufficient condition;</a:t>
            </a:r>
          </a:p>
          <a:p>
            <a:pPr lvl="2"/>
            <a:r>
              <a:rPr lang="en-GB" dirty="0"/>
              <a:t>Organizational capital </a:t>
            </a:r>
            <a:r>
              <a:rPr lang="en-GB" dirty="0">
                <a:sym typeface="Wingdings" panose="05000000000000000000" pitchFamily="2" charset="2"/>
              </a:rPr>
              <a:t> Bureaucracy included.</a:t>
            </a:r>
          </a:p>
          <a:p>
            <a:pPr marL="914400" lvl="2" indent="0">
              <a:buNone/>
            </a:pPr>
            <a:endParaRPr lang="en-GB" dirty="0">
              <a:sym typeface="Wingdings" panose="05000000000000000000" pitchFamily="2" charset="2"/>
            </a:endParaRPr>
          </a:p>
          <a:p>
            <a:pPr marL="0" indent="0" algn="ctr">
              <a:buNone/>
            </a:pPr>
            <a:r>
              <a:rPr lang="en-GB" b="1" dirty="0">
                <a:sym typeface="Wingdings" panose="05000000000000000000" pitchFamily="2" charset="2"/>
              </a:rPr>
              <a:t>KEEP ON MIND AN UNIQUE KOREAN FEATURE: </a:t>
            </a:r>
          </a:p>
          <a:p>
            <a:pPr marL="0" indent="0" algn="ctr">
              <a:buNone/>
            </a:pPr>
            <a:r>
              <a:rPr lang="en-GB" b="1" dirty="0">
                <a:sym typeface="Wingdings" panose="05000000000000000000" pitchFamily="2" charset="2"/>
              </a:rPr>
              <a:t>ETHNIC HOMOGENEITY!!!</a:t>
            </a:r>
          </a:p>
          <a:p>
            <a:pPr lvl="2"/>
            <a:endParaRPr lang="en-GB" dirty="0"/>
          </a:p>
          <a:p>
            <a:pPr lvl="2"/>
            <a:endParaRPr lang="en-GB" dirty="0"/>
          </a:p>
          <a:p>
            <a:pPr lvl="2"/>
            <a:endParaRPr lang="en-GB" dirty="0"/>
          </a:p>
          <a:p>
            <a:pPr marL="914400" lvl="2" indent="0">
              <a:buNone/>
            </a:pPr>
            <a:endParaRPr lang="pt-BR" dirty="0"/>
          </a:p>
          <a:p>
            <a:pPr marL="0" indent="0">
              <a:buNone/>
            </a:pPr>
            <a:endParaRPr lang="pt-BR" dirty="0"/>
          </a:p>
        </p:txBody>
      </p:sp>
    </p:spTree>
    <p:extLst>
      <p:ext uri="{BB962C8B-B14F-4D97-AF65-F5344CB8AC3E}">
        <p14:creationId xmlns:p14="http://schemas.microsoft.com/office/powerpoint/2010/main" val="3889709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365125"/>
            <a:ext cx="10853057" cy="1325563"/>
          </a:xfrm>
        </p:spPr>
        <p:txBody>
          <a:bodyPr/>
          <a:lstStyle/>
          <a:p>
            <a:r>
              <a:rPr lang="pt-BR" dirty="0" err="1"/>
              <a:t>State</a:t>
            </a:r>
            <a:r>
              <a:rPr lang="pt-BR" dirty="0"/>
              <a:t> </a:t>
            </a:r>
            <a:r>
              <a:rPr lang="pt-BR" dirty="0" err="1"/>
              <a:t>Capitalism</a:t>
            </a:r>
            <a:endParaRPr lang="pt-BR" dirty="0"/>
          </a:p>
        </p:txBody>
      </p:sp>
      <p:sp>
        <p:nvSpPr>
          <p:cNvPr id="5" name="Espaço Reservado para Conteúdo 4">
            <a:extLst>
              <a:ext uri="{FF2B5EF4-FFF2-40B4-BE49-F238E27FC236}">
                <a16:creationId xmlns:a16="http://schemas.microsoft.com/office/drawing/2014/main" id="{15BFC976-A254-40C9-A91B-DFCF0B82884A}"/>
              </a:ext>
            </a:extLst>
          </p:cNvPr>
          <p:cNvSpPr>
            <a:spLocks noGrp="1"/>
          </p:cNvSpPr>
          <p:nvPr>
            <p:ph idx="1"/>
          </p:nvPr>
        </p:nvSpPr>
        <p:spPr>
          <a:xfrm>
            <a:off x="838200" y="1825625"/>
            <a:ext cx="10515600" cy="571211"/>
          </a:xfrm>
        </p:spPr>
        <p:txBody>
          <a:bodyPr/>
          <a:lstStyle/>
          <a:p>
            <a:r>
              <a:rPr lang="en-GB" dirty="0" err="1"/>
              <a:t>Rajan</a:t>
            </a:r>
            <a:r>
              <a:rPr lang="en-GB" dirty="0"/>
              <a:t> (2010, p. 54)</a:t>
            </a:r>
          </a:p>
          <a:p>
            <a:pPr marL="0" indent="0">
              <a:buNone/>
            </a:pPr>
            <a:endParaRPr lang="en-US" dirty="0"/>
          </a:p>
        </p:txBody>
      </p:sp>
      <p:pic>
        <p:nvPicPr>
          <p:cNvPr id="10" name="Imagem 9">
            <a:extLst>
              <a:ext uri="{FF2B5EF4-FFF2-40B4-BE49-F238E27FC236}">
                <a16:creationId xmlns:a16="http://schemas.microsoft.com/office/drawing/2014/main" id="{1BC31CBD-403D-4593-BFE2-B9EE22C763E1}"/>
              </a:ext>
            </a:extLst>
          </p:cNvPr>
          <p:cNvPicPr>
            <a:picLocks noChangeAspect="1"/>
          </p:cNvPicPr>
          <p:nvPr/>
        </p:nvPicPr>
        <p:blipFill>
          <a:blip r:embed="rId2"/>
          <a:stretch>
            <a:fillRect/>
          </a:stretch>
        </p:blipFill>
        <p:spPr>
          <a:xfrm>
            <a:off x="1857375" y="2531773"/>
            <a:ext cx="8477250" cy="3419475"/>
          </a:xfrm>
          <a:prstGeom prst="rect">
            <a:avLst/>
          </a:prstGeom>
        </p:spPr>
      </p:pic>
    </p:spTree>
    <p:extLst>
      <p:ext uri="{BB962C8B-B14F-4D97-AF65-F5344CB8AC3E}">
        <p14:creationId xmlns:p14="http://schemas.microsoft.com/office/powerpoint/2010/main" val="2491141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365125"/>
            <a:ext cx="10853057" cy="1325563"/>
          </a:xfrm>
        </p:spPr>
        <p:txBody>
          <a:bodyPr/>
          <a:lstStyle/>
          <a:p>
            <a:r>
              <a:rPr lang="pt-BR" dirty="0" err="1"/>
              <a:t>State</a:t>
            </a:r>
            <a:r>
              <a:rPr lang="pt-BR" dirty="0"/>
              <a:t> </a:t>
            </a:r>
            <a:r>
              <a:rPr lang="pt-BR" dirty="0" err="1"/>
              <a:t>Capitalism</a:t>
            </a:r>
            <a:endParaRPr lang="pt-BR" dirty="0"/>
          </a:p>
        </p:txBody>
      </p:sp>
      <p:sp>
        <p:nvSpPr>
          <p:cNvPr id="5" name="Espaço Reservado para Conteúdo 4">
            <a:extLst>
              <a:ext uri="{FF2B5EF4-FFF2-40B4-BE49-F238E27FC236}">
                <a16:creationId xmlns:a16="http://schemas.microsoft.com/office/drawing/2014/main" id="{15BFC976-A254-40C9-A91B-DFCF0B82884A}"/>
              </a:ext>
            </a:extLst>
          </p:cNvPr>
          <p:cNvSpPr>
            <a:spLocks noGrp="1"/>
          </p:cNvSpPr>
          <p:nvPr>
            <p:ph idx="1"/>
          </p:nvPr>
        </p:nvSpPr>
        <p:spPr>
          <a:xfrm>
            <a:off x="838200" y="1825625"/>
            <a:ext cx="10515600" cy="571211"/>
          </a:xfrm>
        </p:spPr>
        <p:txBody>
          <a:bodyPr/>
          <a:lstStyle/>
          <a:p>
            <a:r>
              <a:rPr lang="en-GB" dirty="0" err="1"/>
              <a:t>Rajan</a:t>
            </a:r>
            <a:r>
              <a:rPr lang="en-GB" dirty="0"/>
              <a:t> (2010, p. 56)</a:t>
            </a:r>
          </a:p>
          <a:p>
            <a:pPr marL="0" indent="0">
              <a:buNone/>
            </a:pPr>
            <a:endParaRPr lang="en-US" dirty="0"/>
          </a:p>
        </p:txBody>
      </p:sp>
      <p:pic>
        <p:nvPicPr>
          <p:cNvPr id="3" name="Imagem 2">
            <a:extLst>
              <a:ext uri="{FF2B5EF4-FFF2-40B4-BE49-F238E27FC236}">
                <a16:creationId xmlns:a16="http://schemas.microsoft.com/office/drawing/2014/main" id="{9A0DCE92-94A9-4FC4-84E9-02029F982DAF}"/>
              </a:ext>
            </a:extLst>
          </p:cNvPr>
          <p:cNvPicPr>
            <a:picLocks noChangeAspect="1"/>
          </p:cNvPicPr>
          <p:nvPr/>
        </p:nvPicPr>
        <p:blipFill>
          <a:blip r:embed="rId2"/>
          <a:stretch>
            <a:fillRect/>
          </a:stretch>
        </p:blipFill>
        <p:spPr>
          <a:xfrm>
            <a:off x="1819275" y="2643043"/>
            <a:ext cx="8553450" cy="3371850"/>
          </a:xfrm>
          <a:prstGeom prst="rect">
            <a:avLst/>
          </a:prstGeom>
        </p:spPr>
      </p:pic>
    </p:spTree>
    <p:extLst>
      <p:ext uri="{BB962C8B-B14F-4D97-AF65-F5344CB8AC3E}">
        <p14:creationId xmlns:p14="http://schemas.microsoft.com/office/powerpoint/2010/main" val="1988016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365125"/>
            <a:ext cx="10853057" cy="1325563"/>
          </a:xfrm>
        </p:spPr>
        <p:txBody>
          <a:bodyPr/>
          <a:lstStyle/>
          <a:p>
            <a:r>
              <a:rPr lang="pt-BR" dirty="0" err="1"/>
              <a:t>Beyond</a:t>
            </a:r>
            <a:r>
              <a:rPr lang="pt-BR" dirty="0"/>
              <a:t> a </a:t>
            </a:r>
            <a:r>
              <a:rPr lang="pt-BR" dirty="0" err="1"/>
              <a:t>committed</a:t>
            </a:r>
            <a:r>
              <a:rPr lang="pt-BR" dirty="0"/>
              <a:t> </a:t>
            </a:r>
            <a:r>
              <a:rPr lang="pt-BR" dirty="0" err="1"/>
              <a:t>bureaucracy</a:t>
            </a:r>
            <a:r>
              <a:rPr lang="pt-BR" dirty="0"/>
              <a:t>...</a:t>
            </a:r>
          </a:p>
        </p:txBody>
      </p:sp>
      <p:sp>
        <p:nvSpPr>
          <p:cNvPr id="5" name="Espaço Reservado para Conteúdo 4">
            <a:extLst>
              <a:ext uri="{FF2B5EF4-FFF2-40B4-BE49-F238E27FC236}">
                <a16:creationId xmlns:a16="http://schemas.microsoft.com/office/drawing/2014/main" id="{15BFC976-A254-40C9-A91B-DFCF0B82884A}"/>
              </a:ext>
            </a:extLst>
          </p:cNvPr>
          <p:cNvSpPr>
            <a:spLocks noGrp="1"/>
          </p:cNvSpPr>
          <p:nvPr>
            <p:ph idx="1"/>
          </p:nvPr>
        </p:nvSpPr>
        <p:spPr>
          <a:xfrm>
            <a:off x="838200" y="1825625"/>
            <a:ext cx="10515600" cy="571211"/>
          </a:xfrm>
        </p:spPr>
        <p:txBody>
          <a:bodyPr/>
          <a:lstStyle/>
          <a:p>
            <a:r>
              <a:rPr lang="en-GB" dirty="0" err="1"/>
              <a:t>Rajan</a:t>
            </a:r>
            <a:r>
              <a:rPr lang="en-GB" dirty="0"/>
              <a:t> (2010, p. 56)</a:t>
            </a:r>
          </a:p>
          <a:p>
            <a:pPr marL="0" indent="0">
              <a:buNone/>
            </a:pPr>
            <a:endParaRPr lang="en-US" dirty="0"/>
          </a:p>
        </p:txBody>
      </p:sp>
      <p:pic>
        <p:nvPicPr>
          <p:cNvPr id="3" name="Imagem 2">
            <a:extLst>
              <a:ext uri="{FF2B5EF4-FFF2-40B4-BE49-F238E27FC236}">
                <a16:creationId xmlns:a16="http://schemas.microsoft.com/office/drawing/2014/main" id="{9A0DCE92-94A9-4FC4-84E9-02029F982DAF}"/>
              </a:ext>
            </a:extLst>
          </p:cNvPr>
          <p:cNvPicPr>
            <a:picLocks noChangeAspect="1"/>
          </p:cNvPicPr>
          <p:nvPr/>
        </p:nvPicPr>
        <p:blipFill>
          <a:blip r:embed="rId2"/>
          <a:stretch>
            <a:fillRect/>
          </a:stretch>
        </p:blipFill>
        <p:spPr>
          <a:xfrm>
            <a:off x="1819275" y="2643043"/>
            <a:ext cx="8553450" cy="3371850"/>
          </a:xfrm>
          <a:prstGeom prst="rect">
            <a:avLst/>
          </a:prstGeom>
        </p:spPr>
      </p:pic>
      <p:sp>
        <p:nvSpPr>
          <p:cNvPr id="4" name="Retângulo: Cantos Arredondados 3">
            <a:extLst>
              <a:ext uri="{FF2B5EF4-FFF2-40B4-BE49-F238E27FC236}">
                <a16:creationId xmlns:a16="http://schemas.microsoft.com/office/drawing/2014/main" id="{32295855-8266-48F6-8752-DB1EB4AE3D33}"/>
              </a:ext>
            </a:extLst>
          </p:cNvPr>
          <p:cNvSpPr/>
          <p:nvPr/>
        </p:nvSpPr>
        <p:spPr>
          <a:xfrm>
            <a:off x="1819274" y="4876800"/>
            <a:ext cx="8553451" cy="1138093"/>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345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365125"/>
            <a:ext cx="10853057" cy="1325563"/>
          </a:xfrm>
        </p:spPr>
        <p:txBody>
          <a:bodyPr/>
          <a:lstStyle/>
          <a:p>
            <a:r>
              <a:rPr lang="pt-BR" dirty="0"/>
              <a:t>The </a:t>
            </a:r>
            <a:r>
              <a:rPr lang="pt-BR" dirty="0" err="1"/>
              <a:t>shadow</a:t>
            </a:r>
            <a:r>
              <a:rPr lang="pt-BR" dirty="0"/>
              <a:t> </a:t>
            </a:r>
            <a:r>
              <a:rPr lang="pt-BR" dirty="0" err="1"/>
              <a:t>of</a:t>
            </a:r>
            <a:r>
              <a:rPr lang="pt-BR" dirty="0"/>
              <a:t> </a:t>
            </a:r>
            <a:r>
              <a:rPr lang="pt-BR" dirty="0" err="1"/>
              <a:t>the</a:t>
            </a:r>
            <a:r>
              <a:rPr lang="pt-BR" dirty="0"/>
              <a:t> past...</a:t>
            </a:r>
          </a:p>
        </p:txBody>
      </p:sp>
      <p:pic>
        <p:nvPicPr>
          <p:cNvPr id="8" name="Imagem 7">
            <a:extLst>
              <a:ext uri="{FF2B5EF4-FFF2-40B4-BE49-F238E27FC236}">
                <a16:creationId xmlns:a16="http://schemas.microsoft.com/office/drawing/2014/main" id="{1EA96177-4605-4236-85BC-9ED37202E6DD}"/>
              </a:ext>
            </a:extLst>
          </p:cNvPr>
          <p:cNvPicPr>
            <a:picLocks noChangeAspect="1"/>
          </p:cNvPicPr>
          <p:nvPr/>
        </p:nvPicPr>
        <p:blipFill>
          <a:blip r:embed="rId2"/>
          <a:stretch>
            <a:fillRect/>
          </a:stretch>
        </p:blipFill>
        <p:spPr>
          <a:xfrm>
            <a:off x="973488" y="1565328"/>
            <a:ext cx="5550625" cy="4726984"/>
          </a:xfrm>
          <a:prstGeom prst="rect">
            <a:avLst/>
          </a:prstGeom>
        </p:spPr>
      </p:pic>
      <p:pic>
        <p:nvPicPr>
          <p:cNvPr id="9" name="Imagem 8">
            <a:extLst>
              <a:ext uri="{FF2B5EF4-FFF2-40B4-BE49-F238E27FC236}">
                <a16:creationId xmlns:a16="http://schemas.microsoft.com/office/drawing/2014/main" id="{829A53F4-999E-45A7-B038-BBE6B50B6803}"/>
              </a:ext>
            </a:extLst>
          </p:cNvPr>
          <p:cNvPicPr>
            <a:picLocks noChangeAspect="1"/>
          </p:cNvPicPr>
          <p:nvPr/>
        </p:nvPicPr>
        <p:blipFill>
          <a:blip r:embed="rId3"/>
          <a:stretch>
            <a:fillRect/>
          </a:stretch>
        </p:blipFill>
        <p:spPr>
          <a:xfrm>
            <a:off x="6814655" y="145700"/>
            <a:ext cx="4064866" cy="6712300"/>
          </a:xfrm>
          <a:prstGeom prst="rect">
            <a:avLst/>
          </a:prstGeom>
        </p:spPr>
      </p:pic>
    </p:spTree>
    <p:extLst>
      <p:ext uri="{BB962C8B-B14F-4D97-AF65-F5344CB8AC3E}">
        <p14:creationId xmlns:p14="http://schemas.microsoft.com/office/powerpoint/2010/main" val="502420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40D4FC-8C34-4786-AD0D-6E24576D24A2}"/>
              </a:ext>
            </a:extLst>
          </p:cNvPr>
          <p:cNvSpPr>
            <a:spLocks noGrp="1"/>
          </p:cNvSpPr>
          <p:nvPr>
            <p:ph type="ctrTitle"/>
          </p:nvPr>
        </p:nvSpPr>
        <p:spPr/>
        <p:txBody>
          <a:bodyPr/>
          <a:lstStyle/>
          <a:p>
            <a:r>
              <a:rPr lang="en-GB" dirty="0"/>
              <a:t>The Political Economy of Nationalism</a:t>
            </a:r>
            <a:endParaRPr lang="en-US" dirty="0"/>
          </a:p>
        </p:txBody>
      </p:sp>
      <p:sp>
        <p:nvSpPr>
          <p:cNvPr id="3" name="Subtítulo 2">
            <a:extLst>
              <a:ext uri="{FF2B5EF4-FFF2-40B4-BE49-F238E27FC236}">
                <a16:creationId xmlns:a16="http://schemas.microsoft.com/office/drawing/2014/main" id="{AF48B3C1-BB38-4028-8781-99C7E85D7F69}"/>
              </a:ext>
            </a:extLst>
          </p:cNvPr>
          <p:cNvSpPr>
            <a:spLocks noGrp="1"/>
          </p:cNvSpPr>
          <p:nvPr>
            <p:ph type="subTitle" idx="1"/>
          </p:nvPr>
        </p:nvSpPr>
        <p:spPr/>
        <p:txBody>
          <a:bodyPr>
            <a:normAutofit lnSpcReduction="10000"/>
          </a:bodyPr>
          <a:lstStyle/>
          <a:p>
            <a:r>
              <a:rPr lang="en-GB" b="1" dirty="0"/>
              <a:t>Class 5</a:t>
            </a:r>
          </a:p>
          <a:p>
            <a:r>
              <a:rPr lang="en-GB" dirty="0"/>
              <a:t>State-Led Development Strategies</a:t>
            </a:r>
          </a:p>
          <a:p>
            <a:r>
              <a:rPr lang="en-GB" dirty="0" err="1"/>
              <a:t>Dr.</a:t>
            </a:r>
            <a:r>
              <a:rPr lang="en-GB" dirty="0"/>
              <a:t> Vin</a:t>
            </a:r>
            <a:r>
              <a:rPr lang="pt-BR" dirty="0" err="1"/>
              <a:t>ícius</a:t>
            </a:r>
            <a:r>
              <a:rPr lang="pt-BR" dirty="0"/>
              <a:t> Rodrigues Vieira (IRI-USP)</a:t>
            </a:r>
          </a:p>
          <a:p>
            <a:r>
              <a:rPr lang="en-US" dirty="0"/>
              <a:t>September 12, 2018</a:t>
            </a:r>
          </a:p>
        </p:txBody>
      </p:sp>
    </p:spTree>
    <p:extLst>
      <p:ext uri="{BB962C8B-B14F-4D97-AF65-F5344CB8AC3E}">
        <p14:creationId xmlns:p14="http://schemas.microsoft.com/office/powerpoint/2010/main" val="1878041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365125"/>
            <a:ext cx="10853057" cy="1325563"/>
          </a:xfrm>
        </p:spPr>
        <p:txBody>
          <a:bodyPr/>
          <a:lstStyle/>
          <a:p>
            <a:r>
              <a:rPr lang="pt-BR" dirty="0"/>
              <a:t>... </a:t>
            </a:r>
            <a:r>
              <a:rPr lang="pt-BR" dirty="0" err="1"/>
              <a:t>we</a:t>
            </a:r>
            <a:r>
              <a:rPr lang="pt-BR" dirty="0"/>
              <a:t> </a:t>
            </a:r>
            <a:r>
              <a:rPr lang="pt-BR" dirty="0" err="1"/>
              <a:t>need</a:t>
            </a:r>
            <a:r>
              <a:rPr lang="pt-BR" dirty="0"/>
              <a:t> new </a:t>
            </a:r>
            <a:r>
              <a:rPr lang="pt-BR" dirty="0" err="1"/>
              <a:t>ideas</a:t>
            </a:r>
            <a:endParaRPr lang="pt-BR" dirty="0"/>
          </a:p>
        </p:txBody>
      </p:sp>
      <p:pic>
        <p:nvPicPr>
          <p:cNvPr id="6" name="Imagem 5">
            <a:extLst>
              <a:ext uri="{FF2B5EF4-FFF2-40B4-BE49-F238E27FC236}">
                <a16:creationId xmlns:a16="http://schemas.microsoft.com/office/drawing/2014/main" id="{96A3300B-29D4-47AD-94DC-3FFB4A243EF1}"/>
              </a:ext>
            </a:extLst>
          </p:cNvPr>
          <p:cNvPicPr>
            <a:picLocks noChangeAspect="1"/>
          </p:cNvPicPr>
          <p:nvPr/>
        </p:nvPicPr>
        <p:blipFill>
          <a:blip r:embed="rId2"/>
          <a:stretch>
            <a:fillRect/>
          </a:stretch>
        </p:blipFill>
        <p:spPr>
          <a:xfrm>
            <a:off x="1056526" y="1532084"/>
            <a:ext cx="10158729" cy="4780578"/>
          </a:xfrm>
          <a:prstGeom prst="rect">
            <a:avLst/>
          </a:prstGeom>
        </p:spPr>
      </p:pic>
    </p:spTree>
    <p:extLst>
      <p:ext uri="{BB962C8B-B14F-4D97-AF65-F5344CB8AC3E}">
        <p14:creationId xmlns:p14="http://schemas.microsoft.com/office/powerpoint/2010/main" val="3953617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AD602B-1269-4061-882B-2AC069321619}"/>
              </a:ext>
            </a:extLst>
          </p:cNvPr>
          <p:cNvSpPr>
            <a:spLocks noGrp="1"/>
          </p:cNvSpPr>
          <p:nvPr>
            <p:ph type="title"/>
          </p:nvPr>
        </p:nvSpPr>
        <p:spPr/>
        <p:txBody>
          <a:bodyPr/>
          <a:lstStyle/>
          <a:p>
            <a:r>
              <a:rPr lang="pt-BR" dirty="0" err="1"/>
              <a:t>Exam</a:t>
            </a:r>
            <a:r>
              <a:rPr lang="pt-BR" dirty="0"/>
              <a:t> 1</a:t>
            </a:r>
            <a:endParaRPr lang="en-US" dirty="0"/>
          </a:p>
        </p:txBody>
      </p:sp>
      <p:pic>
        <p:nvPicPr>
          <p:cNvPr id="1026" name="Picture 2">
            <a:extLst>
              <a:ext uri="{FF2B5EF4-FFF2-40B4-BE49-F238E27FC236}">
                <a16:creationId xmlns:a16="http://schemas.microsoft.com/office/drawing/2014/main" id="{134EAE84-01CF-4176-ABA1-720408DB2F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3991" y="1877762"/>
            <a:ext cx="7184018" cy="4442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07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11315F-63AF-48A1-B3E9-9542E5AE285D}"/>
              </a:ext>
            </a:extLst>
          </p:cNvPr>
          <p:cNvSpPr>
            <a:spLocks noGrp="1"/>
          </p:cNvSpPr>
          <p:nvPr>
            <p:ph type="title"/>
          </p:nvPr>
        </p:nvSpPr>
        <p:spPr/>
        <p:txBody>
          <a:bodyPr/>
          <a:lstStyle/>
          <a:p>
            <a:r>
              <a:rPr lang="pt-BR" dirty="0" err="1"/>
              <a:t>Exam</a:t>
            </a:r>
            <a:r>
              <a:rPr lang="pt-BR" dirty="0"/>
              <a:t> 1</a:t>
            </a:r>
            <a:endParaRPr lang="en-US" dirty="0"/>
          </a:p>
        </p:txBody>
      </p:sp>
      <p:pic>
        <p:nvPicPr>
          <p:cNvPr id="2050" name="Picture 2">
            <a:extLst>
              <a:ext uri="{FF2B5EF4-FFF2-40B4-BE49-F238E27FC236}">
                <a16:creationId xmlns:a16="http://schemas.microsoft.com/office/drawing/2014/main" id="{0D1E63D6-A408-435B-91C5-FF1306EF88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235" y="1587972"/>
            <a:ext cx="7573662" cy="4683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729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365125"/>
            <a:ext cx="10853057" cy="1325563"/>
          </a:xfrm>
        </p:spPr>
        <p:txBody>
          <a:bodyPr/>
          <a:lstStyle/>
          <a:p>
            <a:r>
              <a:rPr lang="pt-BR" dirty="0"/>
              <a:t>Next class...</a:t>
            </a:r>
          </a:p>
        </p:txBody>
      </p:sp>
      <p:sp>
        <p:nvSpPr>
          <p:cNvPr id="4" name="Espaço Reservado para Conteúdo 4">
            <a:extLst>
              <a:ext uri="{FF2B5EF4-FFF2-40B4-BE49-F238E27FC236}">
                <a16:creationId xmlns:a16="http://schemas.microsoft.com/office/drawing/2014/main" id="{561ABCCC-4EF5-48A3-8D12-E183D6DE76E4}"/>
              </a:ext>
            </a:extLst>
          </p:cNvPr>
          <p:cNvSpPr>
            <a:spLocks noGrp="1"/>
          </p:cNvSpPr>
          <p:nvPr>
            <p:ph idx="1"/>
          </p:nvPr>
        </p:nvSpPr>
        <p:spPr>
          <a:xfrm>
            <a:off x="838200" y="1825625"/>
            <a:ext cx="10515600" cy="4620895"/>
          </a:xfrm>
        </p:spPr>
        <p:txBody>
          <a:bodyPr>
            <a:normAutofit/>
          </a:bodyPr>
          <a:lstStyle/>
          <a:p>
            <a:r>
              <a:rPr lang="en-GB" dirty="0"/>
              <a:t>The Limits to State-Led Development:</a:t>
            </a:r>
          </a:p>
          <a:p>
            <a:pPr lvl="1"/>
            <a:r>
              <a:rPr lang="en-GB" dirty="0"/>
              <a:t>Brazil;</a:t>
            </a:r>
          </a:p>
          <a:p>
            <a:pPr lvl="1"/>
            <a:r>
              <a:rPr lang="en-GB" dirty="0"/>
              <a:t>India (group seminar).</a:t>
            </a:r>
          </a:p>
          <a:p>
            <a:pPr marL="457200" lvl="1" indent="0">
              <a:buNone/>
            </a:pPr>
            <a:endParaRPr lang="en-GB" dirty="0"/>
          </a:p>
          <a:p>
            <a:r>
              <a:rPr lang="en-GB" dirty="0"/>
              <a:t>Why: Unlike South Korea, those cases have:</a:t>
            </a:r>
          </a:p>
          <a:p>
            <a:pPr lvl="1"/>
            <a:r>
              <a:rPr lang="en-GB" dirty="0"/>
              <a:t>Different colonial experience;</a:t>
            </a:r>
          </a:p>
          <a:p>
            <a:pPr lvl="1"/>
            <a:r>
              <a:rPr lang="en-GB" dirty="0"/>
              <a:t>Heterogenous societies in religious and or ethnic/racial terms.</a:t>
            </a:r>
          </a:p>
          <a:p>
            <a:pPr marL="0" indent="0">
              <a:buNone/>
            </a:pPr>
            <a:endParaRPr lang="en-GB" dirty="0"/>
          </a:p>
          <a:p>
            <a:pPr marL="0" indent="0">
              <a:buNone/>
            </a:pPr>
            <a:endParaRPr lang="en-US" dirty="0"/>
          </a:p>
        </p:txBody>
      </p:sp>
    </p:spTree>
    <p:extLst>
      <p:ext uri="{BB962C8B-B14F-4D97-AF65-F5344CB8AC3E}">
        <p14:creationId xmlns:p14="http://schemas.microsoft.com/office/powerpoint/2010/main" val="1161777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Fascism</a:t>
            </a:r>
            <a:r>
              <a:rPr lang="pt-BR" dirty="0"/>
              <a:t> as a (false) </a:t>
            </a:r>
            <a:r>
              <a:rPr lang="pt-BR" dirty="0" err="1"/>
              <a:t>solution</a:t>
            </a:r>
            <a:endParaRPr lang="pt-BR" dirty="0"/>
          </a:p>
        </p:txBody>
      </p:sp>
      <p:sp>
        <p:nvSpPr>
          <p:cNvPr id="3" name="Espaço Reservado para Conteúdo 2"/>
          <p:cNvSpPr>
            <a:spLocks noGrp="1"/>
          </p:cNvSpPr>
          <p:nvPr>
            <p:ph idx="1"/>
          </p:nvPr>
        </p:nvSpPr>
        <p:spPr>
          <a:xfrm>
            <a:off x="838200" y="1825624"/>
            <a:ext cx="10515600" cy="4754789"/>
          </a:xfrm>
        </p:spPr>
        <p:txBody>
          <a:bodyPr>
            <a:normAutofit/>
          </a:bodyPr>
          <a:lstStyle/>
          <a:p>
            <a:pPr marL="0" indent="0">
              <a:buNone/>
            </a:pPr>
            <a:r>
              <a:rPr lang="en-US" dirty="0"/>
              <a:t>“… </a:t>
            </a:r>
            <a:r>
              <a:rPr lang="en-US" b="1" dirty="0"/>
              <a:t>the degenerative character of the fascist solution was evident</a:t>
            </a:r>
            <a:r>
              <a:rPr lang="en-US" dirty="0"/>
              <a:t>. It offered an escape from an institutional deadlock which was essentially alike in a large number of countries, and yet, if the remedy were tried, it would everywhere produce sickness unto death. That is the manner in which civilizations perish. The fascist solution of the impasse reached by liberal capitalism </a:t>
            </a:r>
            <a:r>
              <a:rPr lang="en-US" b="1" dirty="0"/>
              <a:t>can be described as a reform of market economy achieved at the price of the extirpation of all democratic institutions</a:t>
            </a:r>
            <a:r>
              <a:rPr lang="en-US" dirty="0"/>
              <a:t>, both in the industrial and in the political realm. </a:t>
            </a:r>
            <a:r>
              <a:rPr lang="en-US" b="1" dirty="0"/>
              <a:t>The economic system which was in peril of disruption would thus be revitalized, while the people themselves subjected to a reeducation designed to denaturalize the individual </a:t>
            </a:r>
            <a:r>
              <a:rPr lang="en-US" dirty="0"/>
              <a:t>and make him unable to function as the responsible unit of the </a:t>
            </a:r>
            <a:r>
              <a:rPr lang="pt-BR" dirty="0" err="1"/>
              <a:t>body</a:t>
            </a:r>
            <a:r>
              <a:rPr lang="pt-BR" dirty="0"/>
              <a:t> </a:t>
            </a:r>
            <a:r>
              <a:rPr lang="pt-BR" dirty="0" err="1"/>
              <a:t>politic</a:t>
            </a:r>
            <a:r>
              <a:rPr lang="pt-BR" dirty="0"/>
              <a:t>” (Polanyi [1944] 2001, p. 246). </a:t>
            </a:r>
          </a:p>
        </p:txBody>
      </p:sp>
    </p:spTree>
    <p:extLst>
      <p:ext uri="{BB962C8B-B14F-4D97-AF65-F5344CB8AC3E}">
        <p14:creationId xmlns:p14="http://schemas.microsoft.com/office/powerpoint/2010/main" val="2096559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7673" y="130627"/>
            <a:ext cx="9612086" cy="6408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604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Fascism</a:t>
            </a:r>
            <a:r>
              <a:rPr lang="pt-BR" dirty="0"/>
              <a:t> as a (false) </a:t>
            </a:r>
            <a:r>
              <a:rPr lang="pt-BR" dirty="0" err="1"/>
              <a:t>solution</a:t>
            </a:r>
            <a:endParaRPr lang="pt-BR" dirty="0"/>
          </a:p>
        </p:txBody>
      </p:sp>
      <p:pic>
        <p:nvPicPr>
          <p:cNvPr id="3" name="Imagem 2"/>
          <p:cNvPicPr>
            <a:picLocks noChangeAspect="1"/>
          </p:cNvPicPr>
          <p:nvPr/>
        </p:nvPicPr>
        <p:blipFill>
          <a:blip r:embed="rId2"/>
          <a:stretch>
            <a:fillRect/>
          </a:stretch>
        </p:blipFill>
        <p:spPr>
          <a:xfrm>
            <a:off x="3328987" y="1807708"/>
            <a:ext cx="5534025" cy="4581525"/>
          </a:xfrm>
          <a:prstGeom prst="rect">
            <a:avLst/>
          </a:prstGeom>
        </p:spPr>
      </p:pic>
    </p:spTree>
    <p:extLst>
      <p:ext uri="{BB962C8B-B14F-4D97-AF65-F5344CB8AC3E}">
        <p14:creationId xmlns:p14="http://schemas.microsoft.com/office/powerpoint/2010/main" val="2328006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2388016" y="166691"/>
            <a:ext cx="7752027" cy="5570994"/>
          </a:xfrm>
          <a:prstGeom prst="rect">
            <a:avLst/>
          </a:prstGeom>
        </p:spPr>
      </p:pic>
      <p:pic>
        <p:nvPicPr>
          <p:cNvPr id="3" name="Imagem 2"/>
          <p:cNvPicPr>
            <a:picLocks noChangeAspect="1"/>
          </p:cNvPicPr>
          <p:nvPr/>
        </p:nvPicPr>
        <p:blipFill>
          <a:blip r:embed="rId3"/>
          <a:stretch>
            <a:fillRect/>
          </a:stretch>
        </p:blipFill>
        <p:spPr>
          <a:xfrm>
            <a:off x="2986918" y="5737685"/>
            <a:ext cx="6152850" cy="837633"/>
          </a:xfrm>
          <a:prstGeom prst="rect">
            <a:avLst/>
          </a:prstGeom>
        </p:spPr>
      </p:pic>
      <p:sp>
        <p:nvSpPr>
          <p:cNvPr id="4" name="Retângulo 3"/>
          <p:cNvSpPr/>
          <p:nvPr/>
        </p:nvSpPr>
        <p:spPr>
          <a:xfrm>
            <a:off x="8161456" y="6488668"/>
            <a:ext cx="3957174" cy="369332"/>
          </a:xfrm>
          <a:prstGeom prst="rect">
            <a:avLst/>
          </a:prstGeom>
        </p:spPr>
        <p:txBody>
          <a:bodyPr wrap="none">
            <a:spAutoFit/>
          </a:bodyPr>
          <a:lstStyle/>
          <a:p>
            <a:r>
              <a:rPr lang="pt-BR" dirty="0"/>
              <a:t>(</a:t>
            </a:r>
            <a:r>
              <a:rPr lang="pt-BR" dirty="0" err="1"/>
              <a:t>Source</a:t>
            </a:r>
            <a:r>
              <a:rPr lang="pt-BR" dirty="0"/>
              <a:t>: </a:t>
            </a:r>
            <a:r>
              <a:rPr lang="pt-BR" dirty="0" err="1"/>
              <a:t>Hirschman</a:t>
            </a:r>
            <a:r>
              <a:rPr lang="pt-BR" dirty="0"/>
              <a:t> [1945] 1980, p. 140)</a:t>
            </a:r>
          </a:p>
        </p:txBody>
      </p:sp>
    </p:spTree>
    <p:extLst>
      <p:ext uri="{BB962C8B-B14F-4D97-AF65-F5344CB8AC3E}">
        <p14:creationId xmlns:p14="http://schemas.microsoft.com/office/powerpoint/2010/main" val="820429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2046515" y="540202"/>
            <a:ext cx="8436428" cy="5539921"/>
          </a:xfrm>
          <a:prstGeom prst="rect">
            <a:avLst/>
          </a:prstGeom>
        </p:spPr>
      </p:pic>
    </p:spTree>
    <p:extLst>
      <p:ext uri="{BB962C8B-B14F-4D97-AF65-F5344CB8AC3E}">
        <p14:creationId xmlns:p14="http://schemas.microsoft.com/office/powerpoint/2010/main" val="3499405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005753959"/>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728</TotalTime>
  <Words>887</Words>
  <Application>Microsoft Office PowerPoint</Application>
  <PresentationFormat>Widescreen</PresentationFormat>
  <Paragraphs>93</Paragraphs>
  <Slides>33</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33</vt:i4>
      </vt:variant>
    </vt:vector>
  </HeadingPairs>
  <TitlesOfParts>
    <vt:vector size="38" baseType="lpstr">
      <vt:lpstr>Arial</vt:lpstr>
      <vt:lpstr>Calibri</vt:lpstr>
      <vt:lpstr>Calibri Light</vt:lpstr>
      <vt:lpstr>Wingdings</vt:lpstr>
      <vt:lpstr>Tema do Office</vt:lpstr>
      <vt:lpstr>Was the “social-liberal” reaction efficient?</vt:lpstr>
      <vt:lpstr>Remember…</vt:lpstr>
      <vt:lpstr>The Political Economy of Nationalism</vt:lpstr>
      <vt:lpstr>Fascism as a (false) solution</vt:lpstr>
      <vt:lpstr>Apresentação do PowerPoint</vt:lpstr>
      <vt:lpstr>Fascism as a (false) solution</vt:lpstr>
      <vt:lpstr>Apresentação do PowerPoint</vt:lpstr>
      <vt:lpstr>Apresentação do PowerPoint</vt:lpstr>
      <vt:lpstr>Apresentação do PowerPoint</vt:lpstr>
      <vt:lpstr>Liberalism eventually prevailed, but tamed...</vt:lpstr>
      <vt:lpstr>Apresentação do PowerPoint</vt:lpstr>
      <vt:lpstr>Why? Market-centrism had disrupted society...</vt:lpstr>
      <vt:lpstr>... and politics</vt:lpstr>
      <vt:lpstr>Keynes had an answer</vt:lpstr>
      <vt:lpstr>... that somehow had been answered before</vt:lpstr>
      <vt:lpstr>Newly Industrialized Countries (NIC)</vt:lpstr>
      <vt:lpstr>Post-1929 State-led Development</vt:lpstr>
      <vt:lpstr>Apresentação do PowerPoint</vt:lpstr>
      <vt:lpstr>Apresentação do PowerPoint</vt:lpstr>
      <vt:lpstr>Immigration to Brazil</vt:lpstr>
      <vt:lpstr>Immigration to Brazil</vt:lpstr>
      <vt:lpstr>Nationalist reaction</vt:lpstr>
      <vt:lpstr>Apresentação do PowerPoint</vt:lpstr>
      <vt:lpstr>Apresentação do PowerPoint</vt:lpstr>
      <vt:lpstr>State Capitalism</vt:lpstr>
      <vt:lpstr>State Capitalism</vt:lpstr>
      <vt:lpstr>State Capitalism</vt:lpstr>
      <vt:lpstr>Beyond a committed bureaucracy...</vt:lpstr>
      <vt:lpstr>The shadow of the past...</vt:lpstr>
      <vt:lpstr>... we need new ideas</vt:lpstr>
      <vt:lpstr>Exam 1</vt:lpstr>
      <vt:lpstr>Exam 1</vt:lpstr>
      <vt:lpstr>Next class...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 the “social-liberal” reaction efficient?</dc:title>
  <dc:creator>Vinícius Guilherme Rodrigues Vieira</dc:creator>
  <cp:lastModifiedBy>Vinicius Rodrigues Vieira</cp:lastModifiedBy>
  <cp:revision>25</cp:revision>
  <dcterms:created xsi:type="dcterms:W3CDTF">2017-10-04T17:17:07Z</dcterms:created>
  <dcterms:modified xsi:type="dcterms:W3CDTF">2018-09-12T21:55:25Z</dcterms:modified>
</cp:coreProperties>
</file>