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19/03/2017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604320" cy="4968552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0311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 1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000" dirty="0" smtClean="0">
                <a:solidFill>
                  <a:srgbClr val="FF9900"/>
                </a:solidFill>
              </a:rPr>
              <a:t>Aula </a:t>
            </a:r>
            <a:r>
              <a:rPr lang="pt-BR" sz="5000" dirty="0" smtClean="0">
                <a:solidFill>
                  <a:srgbClr val="FF9900"/>
                </a:solidFill>
              </a:rPr>
              <a:t>3 - </a:t>
            </a:r>
            <a:r>
              <a:rPr lang="pt-BR" sz="5000" dirty="0" smtClean="0">
                <a:solidFill>
                  <a:srgbClr val="FF9900"/>
                </a:solidFill>
              </a:rPr>
              <a:t>Projeto de Instalações Elétricas</a:t>
            </a:r>
            <a:endParaRPr lang="pt-BR" sz="50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1" y="1943495"/>
            <a:ext cx="8281520" cy="29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6" y="1484784"/>
            <a:ext cx="8062428" cy="50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Tomada de Uso Geral (TUG)</a:t>
            </a:r>
          </a:p>
          <a:p>
            <a:r>
              <a:rPr lang="pt-BR" sz="2400" dirty="0"/>
              <a:t>Destinadas a aparelhos </a:t>
            </a:r>
            <a:r>
              <a:rPr lang="pt-BR" sz="2400" dirty="0" smtClean="0"/>
              <a:t>móveis </a:t>
            </a:r>
            <a:r>
              <a:rPr lang="pt-BR" sz="2400" dirty="0"/>
              <a:t>ou </a:t>
            </a:r>
            <a:r>
              <a:rPr lang="pt-BR" sz="2400" dirty="0" smtClean="0"/>
              <a:t>portáteis.</a:t>
            </a:r>
          </a:p>
          <a:p>
            <a:endParaRPr lang="pt-BR" sz="2400" dirty="0"/>
          </a:p>
          <a:p>
            <a:r>
              <a:rPr lang="pt-BR" sz="2400" i="1" dirty="0"/>
              <a:t>Quantidade:</a:t>
            </a:r>
          </a:p>
          <a:p>
            <a:r>
              <a:rPr lang="pt-BR" sz="2400" dirty="0" smtClean="0"/>
              <a:t>Cômodos </a:t>
            </a:r>
            <a:r>
              <a:rPr lang="pt-BR" sz="2400" dirty="0"/>
              <a:t>ou </a:t>
            </a:r>
            <a:r>
              <a:rPr lang="pt-BR" sz="2400" dirty="0" smtClean="0"/>
              <a:t>dependências </a:t>
            </a:r>
            <a:r>
              <a:rPr lang="pt-BR" sz="2400" dirty="0"/>
              <a:t>com </a:t>
            </a:r>
            <a:r>
              <a:rPr lang="pt-BR" sz="2400" dirty="0" smtClean="0"/>
              <a:t>área </a:t>
            </a:r>
            <a:r>
              <a:rPr lang="pt-BR" sz="2400" dirty="0"/>
              <a:t>inferior ou igual a 6m2</a:t>
            </a:r>
          </a:p>
          <a:p>
            <a:pPr lvl="1"/>
            <a:r>
              <a:rPr lang="pt-BR" sz="2000" dirty="0"/>
              <a:t>No </a:t>
            </a:r>
            <a:r>
              <a:rPr lang="pt-BR" sz="2000" dirty="0" smtClean="0"/>
              <a:t>mínimo </a:t>
            </a:r>
            <a:r>
              <a:rPr lang="pt-BR" sz="2000" dirty="0"/>
              <a:t>uma </a:t>
            </a:r>
            <a:r>
              <a:rPr lang="pt-BR" sz="2000" dirty="0" smtClean="0"/>
              <a:t>tomada</a:t>
            </a:r>
          </a:p>
          <a:p>
            <a:pPr lvl="1"/>
            <a:endParaRPr lang="pt-BR" sz="2000" dirty="0"/>
          </a:p>
          <a:p>
            <a:r>
              <a:rPr lang="pt-BR" sz="2400" dirty="0" smtClean="0"/>
              <a:t>Cômodos </a:t>
            </a:r>
            <a:r>
              <a:rPr lang="pt-BR" sz="2400" dirty="0"/>
              <a:t>ou </a:t>
            </a:r>
            <a:r>
              <a:rPr lang="pt-BR" sz="2400" dirty="0" smtClean="0"/>
              <a:t>dependências </a:t>
            </a:r>
            <a:r>
              <a:rPr lang="pt-BR" sz="2400" dirty="0"/>
              <a:t>com </a:t>
            </a:r>
            <a:r>
              <a:rPr lang="pt-BR" sz="2400" dirty="0" smtClean="0"/>
              <a:t>área </a:t>
            </a:r>
            <a:r>
              <a:rPr lang="pt-BR" sz="2400" dirty="0"/>
              <a:t>superior a 6m2</a:t>
            </a:r>
          </a:p>
          <a:p>
            <a:pPr lvl="1"/>
            <a:r>
              <a:rPr lang="pt-BR" sz="2000" dirty="0" smtClean="0"/>
              <a:t>Uma </a:t>
            </a:r>
            <a:r>
              <a:rPr lang="pt-BR" sz="2000" dirty="0"/>
              <a:t>tomada para cada 5m ou </a:t>
            </a:r>
            <a:r>
              <a:rPr lang="pt-BR" sz="2000" dirty="0" smtClean="0"/>
              <a:t>fração </a:t>
            </a:r>
            <a:r>
              <a:rPr lang="pt-BR" sz="2000" dirty="0"/>
              <a:t>de </a:t>
            </a:r>
            <a:r>
              <a:rPr lang="pt-BR" sz="2000" dirty="0" smtClean="0"/>
              <a:t>perímetro</a:t>
            </a:r>
            <a:endParaRPr lang="pt-BR" sz="2000" dirty="0"/>
          </a:p>
          <a:p>
            <a:pPr lvl="1"/>
            <a:r>
              <a:rPr lang="pt-BR" sz="2000" dirty="0" smtClean="0"/>
              <a:t>Espaçadas tão </a:t>
            </a:r>
            <a:r>
              <a:rPr lang="pt-BR" sz="2000" dirty="0"/>
              <a:t>uniformemente quanto </a:t>
            </a:r>
            <a:r>
              <a:rPr lang="pt-BR" sz="2000" dirty="0" smtClean="0"/>
              <a:t>possível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Tomada de Uso Geral (TUG): Quantidade</a:t>
            </a:r>
          </a:p>
          <a:p>
            <a:r>
              <a:rPr lang="pt-BR" sz="2400" dirty="0" smtClean="0"/>
              <a:t>Cozinha</a:t>
            </a:r>
            <a:r>
              <a:rPr lang="pt-BR" sz="2400" dirty="0"/>
              <a:t>, copas, copas-cozinhas, </a:t>
            </a:r>
            <a:r>
              <a:rPr lang="pt-BR" sz="2400" dirty="0" smtClean="0"/>
              <a:t>áreas </a:t>
            </a:r>
            <a:r>
              <a:rPr lang="pt-BR" sz="2400" dirty="0"/>
              <a:t>de </a:t>
            </a:r>
            <a:r>
              <a:rPr lang="pt-BR" sz="2400" dirty="0" smtClean="0"/>
              <a:t>serviço, </a:t>
            </a:r>
            <a:r>
              <a:rPr lang="pt-BR" sz="2400" dirty="0"/>
              <a:t>lavanderias </a:t>
            </a:r>
            <a:r>
              <a:rPr lang="pt-BR" sz="2400" dirty="0" smtClean="0"/>
              <a:t>e locais análogos:</a:t>
            </a:r>
            <a:endParaRPr lang="pt-BR" sz="2400" dirty="0"/>
          </a:p>
          <a:p>
            <a:pPr lvl="1"/>
            <a:r>
              <a:rPr lang="pt-BR" sz="2000" dirty="0"/>
              <a:t>Uma tomada para cada 3,5m ou </a:t>
            </a:r>
            <a:r>
              <a:rPr lang="pt-BR" sz="2000" dirty="0" smtClean="0"/>
              <a:t>fração </a:t>
            </a:r>
            <a:r>
              <a:rPr lang="pt-BR" sz="2000" dirty="0"/>
              <a:t>de </a:t>
            </a:r>
            <a:r>
              <a:rPr lang="pt-BR" sz="2000" dirty="0" smtClean="0"/>
              <a:t>perímetro</a:t>
            </a:r>
            <a:endParaRPr lang="pt-BR" sz="2000" dirty="0"/>
          </a:p>
          <a:p>
            <a:pPr lvl="1"/>
            <a:r>
              <a:rPr lang="pt-BR" sz="2000" dirty="0"/>
              <a:t>Uma para bancada com largura igual ou superior a 0,3 </a:t>
            </a:r>
            <a:r>
              <a:rPr lang="pt-BR" sz="2000" dirty="0" smtClean="0"/>
              <a:t>m</a:t>
            </a:r>
          </a:p>
          <a:p>
            <a:pPr lvl="1"/>
            <a:endParaRPr lang="pt-BR" sz="2000" dirty="0"/>
          </a:p>
          <a:p>
            <a:r>
              <a:rPr lang="pt-BR" sz="2400" dirty="0"/>
              <a:t>Subsolos, varandas, garagens, </a:t>
            </a:r>
            <a:r>
              <a:rPr lang="pt-BR" sz="2400" dirty="0" smtClean="0"/>
              <a:t>sótãos, </a:t>
            </a:r>
            <a:r>
              <a:rPr lang="pt-BR" sz="2400" i="1" dirty="0"/>
              <a:t>halls </a:t>
            </a:r>
            <a:r>
              <a:rPr lang="pt-BR" sz="2400" dirty="0"/>
              <a:t>de escadarias, sala </a:t>
            </a:r>
            <a:r>
              <a:rPr lang="pt-BR" sz="2400" dirty="0" smtClean="0"/>
              <a:t>de bombas </a:t>
            </a:r>
            <a:r>
              <a:rPr lang="pt-BR" sz="2400" dirty="0"/>
              <a:t>e locais </a:t>
            </a:r>
            <a:r>
              <a:rPr lang="pt-BR" sz="2400" dirty="0" smtClean="0"/>
              <a:t>análogos</a:t>
            </a:r>
            <a:endParaRPr lang="pt-BR" sz="2400" dirty="0"/>
          </a:p>
          <a:p>
            <a:pPr lvl="1"/>
            <a:r>
              <a:rPr lang="pt-BR" sz="2000" dirty="0"/>
              <a:t>No </a:t>
            </a:r>
            <a:r>
              <a:rPr lang="pt-BR" sz="2000" dirty="0" smtClean="0"/>
              <a:t>mínimo </a:t>
            </a:r>
            <a:r>
              <a:rPr lang="pt-BR" sz="2000" dirty="0"/>
              <a:t>uma </a:t>
            </a:r>
            <a:r>
              <a:rPr lang="pt-BR" sz="2000" dirty="0" smtClean="0"/>
              <a:t>tomada</a:t>
            </a:r>
          </a:p>
          <a:p>
            <a:pPr lvl="1"/>
            <a:endParaRPr lang="pt-BR" sz="1400" dirty="0"/>
          </a:p>
          <a:p>
            <a:r>
              <a:rPr lang="pt-BR" sz="2400" dirty="0"/>
              <a:t>Banheiros</a:t>
            </a:r>
          </a:p>
          <a:p>
            <a:pPr lvl="1"/>
            <a:r>
              <a:rPr lang="pt-BR" sz="2000" dirty="0"/>
              <a:t>No </a:t>
            </a:r>
            <a:r>
              <a:rPr lang="pt-BR" sz="2000" dirty="0" smtClean="0"/>
              <a:t>mínimo </a:t>
            </a:r>
            <a:r>
              <a:rPr lang="pt-BR" sz="2000" dirty="0"/>
              <a:t>uma tomada junto ao </a:t>
            </a:r>
            <a:r>
              <a:rPr lang="pt-BR" sz="2000" dirty="0" smtClean="0"/>
              <a:t>lavatório </a:t>
            </a:r>
            <a:r>
              <a:rPr lang="pt-BR" sz="2000" dirty="0"/>
              <a:t>com distancia </a:t>
            </a:r>
            <a:r>
              <a:rPr lang="pt-BR" sz="2000" dirty="0" smtClean="0"/>
              <a:t>mínima de 60cm </a:t>
            </a:r>
            <a:r>
              <a:rPr lang="pt-BR" sz="2000" dirty="0"/>
              <a:t>do limite do boxe.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Tomada de Uso Geral (TUG): Potência</a:t>
            </a:r>
          </a:p>
          <a:p>
            <a:r>
              <a:rPr lang="pt-BR" sz="2400" dirty="0"/>
              <a:t>Banheiros, cozinha, copas, copas-cozinhas, </a:t>
            </a:r>
            <a:r>
              <a:rPr lang="pt-BR" sz="2400" dirty="0" smtClean="0"/>
              <a:t>áreas </a:t>
            </a:r>
            <a:r>
              <a:rPr lang="pt-BR" sz="2400" dirty="0"/>
              <a:t>de </a:t>
            </a:r>
            <a:r>
              <a:rPr lang="pt-BR" sz="2400" dirty="0" smtClean="0"/>
              <a:t>serviço, lavanderias </a:t>
            </a:r>
            <a:r>
              <a:rPr lang="pt-BR" sz="2400" dirty="0"/>
              <a:t>e locais </a:t>
            </a:r>
            <a:r>
              <a:rPr lang="pt-BR" sz="2400" dirty="0" smtClean="0"/>
              <a:t>análogos:</a:t>
            </a:r>
            <a:endParaRPr lang="pt-BR" sz="2400" dirty="0"/>
          </a:p>
          <a:p>
            <a:pPr lvl="1"/>
            <a:r>
              <a:rPr lang="pt-BR" sz="2000" dirty="0" smtClean="0"/>
              <a:t>Mínimo </a:t>
            </a:r>
            <a:r>
              <a:rPr lang="pt-BR" sz="2000" dirty="0"/>
              <a:t>de 600 VA por tomada, ate 3 tomadas</a:t>
            </a:r>
          </a:p>
          <a:p>
            <a:pPr lvl="1"/>
            <a:r>
              <a:rPr lang="pt-BR" sz="2000" dirty="0"/>
              <a:t>100 VA da 4a tomada em diante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r>
              <a:rPr lang="pt-BR" sz="2400" dirty="0"/>
              <a:t>Demais </a:t>
            </a:r>
            <a:r>
              <a:rPr lang="pt-BR" sz="2400" dirty="0" smtClean="0"/>
              <a:t>cômodos </a:t>
            </a:r>
            <a:r>
              <a:rPr lang="pt-BR" sz="2400" dirty="0"/>
              <a:t>e </a:t>
            </a:r>
            <a:r>
              <a:rPr lang="pt-BR" sz="2400" dirty="0" smtClean="0"/>
              <a:t>dependências</a:t>
            </a:r>
            <a:endParaRPr lang="pt-BR" sz="2400" dirty="0"/>
          </a:p>
          <a:p>
            <a:pPr lvl="1"/>
            <a:r>
              <a:rPr lang="pt-BR" sz="2000" dirty="0"/>
              <a:t>No </a:t>
            </a:r>
            <a:r>
              <a:rPr lang="pt-BR" sz="2000" dirty="0" smtClean="0"/>
              <a:t>mínimo </a:t>
            </a:r>
            <a:r>
              <a:rPr lang="pt-BR" sz="2000" dirty="0"/>
              <a:t>100VA por tomada</a:t>
            </a:r>
            <a:endParaRPr lang="pt-BR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3285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Tomada de Uso Específico: Destinada a aparelhos fixos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Quantidade</a:t>
            </a:r>
            <a:r>
              <a:rPr lang="pt-BR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pt-BR" sz="2000" dirty="0"/>
              <a:t>De acordo com o numero de aparelhos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r>
              <a:rPr lang="pt-BR" sz="2400" i="1" dirty="0"/>
              <a:t>Potência:</a:t>
            </a:r>
          </a:p>
          <a:p>
            <a:pPr lvl="1"/>
            <a:r>
              <a:rPr lang="pt-BR" sz="2000" dirty="0"/>
              <a:t>A nominal do aparelho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r>
              <a:rPr lang="pt-BR" sz="2400" i="1" dirty="0"/>
              <a:t>Localização</a:t>
            </a:r>
            <a:r>
              <a:rPr lang="pt-BR" sz="2400" i="1" dirty="0" smtClean="0"/>
              <a:t>:</a:t>
            </a:r>
          </a:p>
          <a:p>
            <a:pPr lvl="1"/>
            <a:r>
              <a:rPr lang="pt-BR" sz="2000" dirty="0" smtClean="0"/>
              <a:t>No máximo 1,5m do equipamento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1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9" y="1143000"/>
            <a:ext cx="8400333" cy="53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7" y="1268760"/>
            <a:ext cx="8178248" cy="521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6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GERAL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38" y="1042988"/>
            <a:ext cx="5408774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01317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NBR 5410</a:t>
            </a:r>
            <a:endParaRPr lang="pt-BR" b="1" dirty="0" smtClean="0">
              <a:solidFill>
                <a:srgbClr val="FF9900"/>
              </a:solidFill>
            </a:endParaRPr>
          </a:p>
          <a:p>
            <a:r>
              <a:rPr lang="pt-BR" sz="2400" dirty="0" smtClean="0"/>
              <a:t>Estabelece </a:t>
            </a:r>
            <a:r>
              <a:rPr lang="pt-BR" sz="2400" dirty="0"/>
              <a:t>as condições mínimas que devem </a:t>
            </a:r>
            <a:r>
              <a:rPr lang="pt-BR" sz="2400" dirty="0" smtClean="0"/>
              <a:t>ser adotadas </a:t>
            </a:r>
            <a:r>
              <a:rPr lang="pt-BR" sz="2400" dirty="0"/>
              <a:t>para a quantificação, localização e determinação das potências dos pontos </a:t>
            </a:r>
            <a:r>
              <a:rPr lang="pt-BR" sz="2400" dirty="0" smtClean="0"/>
              <a:t>de iluminação </a:t>
            </a:r>
            <a:r>
              <a:rPr lang="pt-BR" sz="2400" dirty="0"/>
              <a:t>e tomadas em habitações (casas, apartamentos, acomodações de hotéis, motéis, </a:t>
            </a:r>
            <a:r>
              <a:rPr lang="pt-BR" sz="2400" dirty="0" smtClean="0"/>
              <a:t>ou similares).</a:t>
            </a:r>
          </a:p>
          <a:p>
            <a:endParaRPr lang="pt-BR" sz="2400" dirty="0" smtClean="0"/>
          </a:p>
          <a:p>
            <a:r>
              <a:rPr lang="pt-BR" sz="2400" dirty="0"/>
              <a:t>Cada aparelho de utilização (lâmpadas, aparelhos de aquecimento d’água, </a:t>
            </a:r>
            <a:r>
              <a:rPr lang="pt-BR" sz="2400" dirty="0" smtClean="0"/>
              <a:t>aparelhos eletrodomésticos</a:t>
            </a:r>
            <a:r>
              <a:rPr lang="pt-BR" sz="2400" dirty="0"/>
              <a:t>, motores para máquinas diversas) solicita da rede elétrica uma </a:t>
            </a:r>
            <a:r>
              <a:rPr lang="pt-BR" sz="2400" dirty="0" smtClean="0"/>
              <a:t>determinada potência</a:t>
            </a:r>
            <a:r>
              <a:rPr lang="pt-BR" sz="2400" dirty="0"/>
              <a:t>. 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das Instalações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01317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NBR 5410</a:t>
            </a:r>
            <a:endParaRPr lang="pt-BR" b="1" dirty="0" smtClean="0">
              <a:solidFill>
                <a:srgbClr val="FF9900"/>
              </a:solidFill>
            </a:endParaRPr>
          </a:p>
          <a:p>
            <a:r>
              <a:rPr lang="pt-BR" sz="2400" dirty="0" smtClean="0"/>
              <a:t>A </a:t>
            </a:r>
            <a:r>
              <a:rPr lang="pt-BR" sz="2400" dirty="0"/>
              <a:t>carga a considerar para um equipamento de utilização é a sua potência </a:t>
            </a:r>
            <a:r>
              <a:rPr lang="pt-BR" sz="2400" dirty="0" smtClean="0"/>
              <a:t>nominal absorvida</a:t>
            </a:r>
            <a:r>
              <a:rPr lang="pt-BR" sz="2400" dirty="0"/>
              <a:t>, dada pelo fabricante ou calculada a partir da tensão nominal, da corrente nominal </a:t>
            </a:r>
            <a:r>
              <a:rPr lang="pt-BR" sz="2400" dirty="0" smtClean="0"/>
              <a:t>e do </a:t>
            </a:r>
            <a:r>
              <a:rPr lang="pt-BR" sz="2400" dirty="0"/>
              <a:t>fator de potência.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Nos </a:t>
            </a:r>
            <a:r>
              <a:rPr lang="pt-BR" sz="2400" dirty="0"/>
              <a:t>casos em que dada a potência nominal fornecida pelo </a:t>
            </a:r>
            <a:r>
              <a:rPr lang="pt-BR" sz="2400" dirty="0" smtClean="0"/>
              <a:t>equipamento (</a:t>
            </a:r>
            <a:r>
              <a:rPr lang="pt-BR" sz="2400" dirty="0"/>
              <a:t>potência da saída), e não a absorvida, devem ser considerados o rendimento e o fator </a:t>
            </a:r>
            <a:r>
              <a:rPr lang="pt-BR" sz="2400" dirty="0" smtClean="0"/>
              <a:t>de potência</a:t>
            </a:r>
            <a:r>
              <a:rPr lang="pt-BR" sz="2400" dirty="0"/>
              <a:t>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das Instalações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501317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Objetivo</a:t>
            </a:r>
            <a:endParaRPr lang="pt-BR" b="1" dirty="0" smtClean="0">
              <a:solidFill>
                <a:srgbClr val="FF9900"/>
              </a:solidFill>
            </a:endParaRPr>
          </a:p>
          <a:p>
            <a:r>
              <a:rPr lang="pt-BR" sz="2400" dirty="0" smtClean="0"/>
              <a:t>É </a:t>
            </a:r>
            <a:r>
              <a:rPr lang="pt-BR" sz="2400" dirty="0"/>
              <a:t>a determinação de todos os pontos de utilização </a:t>
            </a:r>
            <a:r>
              <a:rPr lang="pt-BR" sz="2400" dirty="0" smtClean="0"/>
              <a:t>de energia </a:t>
            </a:r>
            <a:r>
              <a:rPr lang="pt-BR" sz="2400" dirty="0"/>
              <a:t>elétrica (pontos de consumo ou cargas) que farão parte da instalação.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Ao </a:t>
            </a:r>
            <a:r>
              <a:rPr lang="pt-BR" sz="2400" dirty="0"/>
              <a:t>final </a:t>
            </a:r>
            <a:r>
              <a:rPr lang="pt-BR" sz="2400" dirty="0" smtClean="0"/>
              <a:t>da previsão </a:t>
            </a:r>
            <a:r>
              <a:rPr lang="pt-BR" sz="2400" dirty="0"/>
              <a:t>de cargas, estarão definidas a potência, a quantidade e a localização de todos </a:t>
            </a:r>
            <a:r>
              <a:rPr lang="pt-BR" sz="2400" dirty="0" smtClean="0"/>
              <a:t>os pontos </a:t>
            </a:r>
            <a:r>
              <a:rPr lang="pt-BR" sz="2400" dirty="0"/>
              <a:t>de </a:t>
            </a:r>
            <a:r>
              <a:rPr lang="pt-BR" sz="2400" dirty="0" smtClean="0"/>
              <a:t>consumo de </a:t>
            </a:r>
            <a:r>
              <a:rPr lang="pt-BR" sz="2400" dirty="0"/>
              <a:t>energia elétrica da instalação.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das Instalações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76456" cy="17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1159"/>
            <a:ext cx="3600400" cy="259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18695"/>
            <a:ext cx="3422898" cy="309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2" y="3995772"/>
            <a:ext cx="54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LUX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391128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Carga de Iluminação</a:t>
            </a:r>
          </a:p>
          <a:p>
            <a:r>
              <a:rPr lang="pt-BR" sz="2400" dirty="0"/>
              <a:t>Em cada </a:t>
            </a:r>
            <a:r>
              <a:rPr lang="pt-BR" sz="2400" dirty="0" smtClean="0"/>
              <a:t>cômodo</a:t>
            </a:r>
            <a:endParaRPr lang="pt-BR" sz="2400" dirty="0"/>
          </a:p>
          <a:p>
            <a:pPr lvl="1"/>
            <a:r>
              <a:rPr lang="pt-BR" sz="2000" dirty="0"/>
              <a:t>Pelo menos um ponto de luz;</a:t>
            </a:r>
          </a:p>
          <a:p>
            <a:pPr lvl="1"/>
            <a:r>
              <a:rPr lang="pt-BR" sz="2000" dirty="0"/>
              <a:t>No teto;</a:t>
            </a:r>
          </a:p>
          <a:p>
            <a:pPr lvl="1"/>
            <a:r>
              <a:rPr lang="pt-BR" sz="2000" dirty="0"/>
              <a:t>Interruptor na parede</a:t>
            </a:r>
            <a:r>
              <a:rPr lang="pt-BR" sz="2000" dirty="0" smtClean="0"/>
              <a:t>;</a:t>
            </a:r>
          </a:p>
          <a:p>
            <a:pPr lvl="1"/>
            <a:endParaRPr lang="pt-BR" sz="1400" dirty="0"/>
          </a:p>
          <a:p>
            <a:r>
              <a:rPr lang="pt-BR" sz="2400" dirty="0" smtClean="0"/>
              <a:t>Área </a:t>
            </a:r>
            <a:r>
              <a:rPr lang="pt-BR" sz="2400" dirty="0"/>
              <a:t>igual ou inferior a 6 m2:</a:t>
            </a:r>
          </a:p>
          <a:p>
            <a:pPr lvl="1"/>
            <a:r>
              <a:rPr lang="pt-BR" sz="2000" dirty="0"/>
              <a:t>Um com </a:t>
            </a:r>
            <a:r>
              <a:rPr lang="pt-BR" sz="2000" dirty="0" smtClean="0"/>
              <a:t>mínimo </a:t>
            </a:r>
            <a:r>
              <a:rPr lang="pt-BR" sz="2000" dirty="0"/>
              <a:t>de 100 VA</a:t>
            </a:r>
            <a:r>
              <a:rPr lang="pt-BR" sz="2000" dirty="0" smtClean="0"/>
              <a:t>;</a:t>
            </a:r>
          </a:p>
          <a:p>
            <a:pPr lvl="1"/>
            <a:endParaRPr lang="pt-BR" sz="1400" dirty="0"/>
          </a:p>
          <a:p>
            <a:r>
              <a:rPr lang="pt-BR" sz="2400" dirty="0" smtClean="0"/>
              <a:t>Área </a:t>
            </a:r>
            <a:r>
              <a:rPr lang="pt-BR" sz="2400" dirty="0"/>
              <a:t>superior a 6 m2:</a:t>
            </a:r>
          </a:p>
          <a:p>
            <a:pPr lvl="1"/>
            <a:r>
              <a:rPr lang="pt-BR" dirty="0" smtClean="0"/>
              <a:t>Mínimo </a:t>
            </a:r>
            <a:r>
              <a:rPr lang="pt-BR" dirty="0"/>
              <a:t>de 100 VA para os primeiros 6 m2;</a:t>
            </a:r>
          </a:p>
          <a:p>
            <a:pPr lvl="1"/>
            <a:r>
              <a:rPr lang="pt-BR" dirty="0" smtClean="0"/>
              <a:t>Acréscimo </a:t>
            </a:r>
            <a:r>
              <a:rPr lang="pt-BR" dirty="0"/>
              <a:t>de 60 VA para cada aumento de 4m2 </a:t>
            </a:r>
            <a:r>
              <a:rPr lang="pt-BR" b="1" dirty="0"/>
              <a:t>inteiros</a:t>
            </a:r>
            <a:r>
              <a:rPr lang="pt-BR" sz="1400" b="1" dirty="0" smtClean="0"/>
              <a:t>.</a:t>
            </a:r>
          </a:p>
          <a:p>
            <a:pPr lvl="1"/>
            <a:endParaRPr lang="pt-BR" sz="1400" b="1" dirty="0"/>
          </a:p>
          <a:p>
            <a:r>
              <a:rPr lang="pt-BR" sz="2400" dirty="0" smtClean="0"/>
              <a:t>Áreas </a:t>
            </a:r>
            <a:r>
              <a:rPr lang="pt-BR" sz="2400" dirty="0"/>
              <a:t>externas: </a:t>
            </a:r>
            <a:r>
              <a:rPr lang="pt-BR" sz="2400" dirty="0" smtClean="0"/>
              <a:t>Decisão </a:t>
            </a:r>
            <a:r>
              <a:rPr lang="pt-BR" sz="2400" dirty="0"/>
              <a:t>entre cliente e projetista.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391128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NOTAS</a:t>
            </a:r>
            <a:endParaRPr lang="pt-BR" b="1" dirty="0" smtClean="0">
              <a:solidFill>
                <a:srgbClr val="FF9900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1.</a:t>
            </a:r>
            <a:r>
              <a:rPr lang="pt-BR" sz="2400" dirty="0" smtClean="0"/>
              <a:t> Nas </a:t>
            </a:r>
            <a:r>
              <a:rPr lang="pt-BR" sz="2400" dirty="0"/>
              <a:t>acomodações de hotéis, motéis e similares pode-se substituir o ponto de luz fixo no teto por tomada de corrente, com potência mínima de 100 VA, comandada por interruptor de parede. </a:t>
            </a:r>
            <a:endParaRPr lang="pt-BR" sz="2400" dirty="0" smtClean="0"/>
          </a:p>
          <a:p>
            <a:pPr algn="just"/>
            <a:endParaRPr lang="pt-BR" sz="1400" dirty="0"/>
          </a:p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2.</a:t>
            </a:r>
            <a:r>
              <a:rPr lang="pt-BR" sz="2400" dirty="0" smtClean="0"/>
              <a:t> Admite-se </a:t>
            </a:r>
            <a:r>
              <a:rPr lang="pt-BR" sz="2400" dirty="0"/>
              <a:t>que o ponto de luz fixo no teto seja substituído por ponto na parede em espaços sob escada, depósitos, despensas, lavabos e varandas, desde que de pequenas dimensões e onde a colocação do ponto no teto seja de difícil execução ou não conveniente. </a:t>
            </a:r>
            <a:endParaRPr lang="pt-BR" sz="2400" dirty="0" smtClean="0"/>
          </a:p>
          <a:p>
            <a:pPr algn="just"/>
            <a:endParaRPr lang="pt-BR" sz="1400" dirty="0"/>
          </a:p>
          <a:p>
            <a:pPr algn="just"/>
            <a:r>
              <a:rPr lang="pt-BR" sz="2400" b="1" dirty="0" smtClean="0">
                <a:solidFill>
                  <a:srgbClr val="FF9900"/>
                </a:solidFill>
              </a:rPr>
              <a:t>3.</a:t>
            </a:r>
            <a:r>
              <a:rPr lang="pt-BR" sz="2400" dirty="0" smtClean="0"/>
              <a:t> Os </a:t>
            </a:r>
            <a:r>
              <a:rPr lang="pt-BR" sz="2400" dirty="0"/>
              <a:t>valores apurados correspondem à potência destinada a iluminação para efeito de dimensionamento dos circuitos, e não necessariamente à potência nominal das lâmpadas. 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391128" cy="540566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EXEMPLO</a:t>
            </a:r>
            <a:endParaRPr lang="pt-BR" b="1" dirty="0" smtClean="0">
              <a:solidFill>
                <a:srgbClr val="FF99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" y="2016967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ILUMINAÇÃO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294188" cy="565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1021</TotalTime>
  <Words>732</Words>
  <Application>Microsoft Office PowerPoint</Application>
  <PresentationFormat>Apresentação na tela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térmico</vt:lpstr>
      <vt:lpstr>SEL 0311  INSTALAÇÃOES ELÉTRICAS 1 Aula 3 - Projeto de Instalações Elétricas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Ana</cp:lastModifiedBy>
  <cp:revision>79</cp:revision>
  <dcterms:created xsi:type="dcterms:W3CDTF">2016-07-30T18:39:25Z</dcterms:created>
  <dcterms:modified xsi:type="dcterms:W3CDTF">2017-03-19T13:52:29Z</dcterms:modified>
</cp:coreProperties>
</file>