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6BA94B-008D-681D-B4DB-5F5799B27DFA}" v="32" dt="2021-08-27T19:03:55.37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C2D2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C2D2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C2D2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22542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1295400" y="5294376"/>
            <a:ext cx="9601200" cy="0"/>
          </a:xfrm>
          <a:custGeom>
            <a:avLst/>
            <a:gdLst/>
            <a:ahLst/>
            <a:cxnLst/>
            <a:rect l="l" t="t" r="r" b="b"/>
            <a:pathLst>
              <a:path w="9601200">
                <a:moveTo>
                  <a:pt x="0" y="0"/>
                </a:moveTo>
                <a:lnTo>
                  <a:pt x="96012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C2D2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22542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1295400" y="5294376"/>
            <a:ext cx="9601200" cy="0"/>
          </a:xfrm>
          <a:custGeom>
            <a:avLst/>
            <a:gdLst/>
            <a:ahLst/>
            <a:cxnLst/>
            <a:rect l="l" t="t" r="r" b="b"/>
            <a:pathLst>
              <a:path w="9601200">
                <a:moveTo>
                  <a:pt x="0" y="0"/>
                </a:moveTo>
                <a:lnTo>
                  <a:pt x="96012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952873"/>
            <a:ext cx="12192000" cy="29051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93570" y="1815846"/>
            <a:ext cx="7959725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C2D2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82970" y="2092198"/>
            <a:ext cx="5937884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C2D2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noptica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0"/>
            <a:ext cx="0" cy="4003675"/>
          </a:xfrm>
          <a:custGeom>
            <a:avLst/>
            <a:gdLst/>
            <a:ahLst/>
            <a:cxnLst/>
            <a:rect l="l" t="t" r="r" b="b"/>
            <a:pathLst>
              <a:path h="4003675">
                <a:moveTo>
                  <a:pt x="0" y="0"/>
                </a:moveTo>
                <a:lnTo>
                  <a:pt x="0" y="40036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5997575"/>
            <a:ext cx="0" cy="860425"/>
          </a:xfrm>
          <a:custGeom>
            <a:avLst/>
            <a:gdLst/>
            <a:ahLst/>
            <a:cxnLst/>
            <a:rect l="l" t="t" r="r" b="b"/>
            <a:pathLst>
              <a:path h="860425">
                <a:moveTo>
                  <a:pt x="0" y="0"/>
                </a:moveTo>
                <a:lnTo>
                  <a:pt x="0" y="8604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0"/>
            <a:ext cx="0" cy="4003675"/>
          </a:xfrm>
          <a:custGeom>
            <a:avLst/>
            <a:gdLst/>
            <a:ahLst/>
            <a:cxnLst/>
            <a:rect l="l" t="t" r="r" b="b"/>
            <a:pathLst>
              <a:path h="4003675">
                <a:moveTo>
                  <a:pt x="0" y="0"/>
                </a:moveTo>
                <a:lnTo>
                  <a:pt x="0" y="40036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5997575"/>
            <a:ext cx="0" cy="860425"/>
          </a:xfrm>
          <a:custGeom>
            <a:avLst/>
            <a:gdLst/>
            <a:ahLst/>
            <a:cxnLst/>
            <a:rect l="l" t="t" r="r" b="b"/>
            <a:pathLst>
              <a:path h="860425">
                <a:moveTo>
                  <a:pt x="0" y="0"/>
                </a:moveTo>
                <a:lnTo>
                  <a:pt x="0" y="8604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50262" y="4060825"/>
            <a:ext cx="10142220" cy="0"/>
          </a:xfrm>
          <a:custGeom>
            <a:avLst/>
            <a:gdLst/>
            <a:ahLst/>
            <a:cxnLst/>
            <a:rect l="l" t="t" r="r" b="b"/>
            <a:pathLst>
              <a:path w="10142220">
                <a:moveTo>
                  <a:pt x="0" y="0"/>
                </a:moveTo>
                <a:lnTo>
                  <a:pt x="10141737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75" y="4060825"/>
            <a:ext cx="74295" cy="0"/>
          </a:xfrm>
          <a:custGeom>
            <a:avLst/>
            <a:gdLst/>
            <a:ahLst/>
            <a:cxnLst/>
            <a:rect l="l" t="t" r="r" b="b"/>
            <a:pathLst>
              <a:path w="74295">
                <a:moveTo>
                  <a:pt x="0" y="0"/>
                </a:moveTo>
                <a:lnTo>
                  <a:pt x="73888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50262" y="5284851"/>
            <a:ext cx="10142220" cy="0"/>
          </a:xfrm>
          <a:custGeom>
            <a:avLst/>
            <a:gdLst/>
            <a:ahLst/>
            <a:cxnLst/>
            <a:rect l="l" t="t" r="r" b="b"/>
            <a:pathLst>
              <a:path w="10142220">
                <a:moveTo>
                  <a:pt x="0" y="0"/>
                </a:moveTo>
                <a:lnTo>
                  <a:pt x="10141737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75" y="5284851"/>
            <a:ext cx="74295" cy="0"/>
          </a:xfrm>
          <a:custGeom>
            <a:avLst/>
            <a:gdLst/>
            <a:ahLst/>
            <a:cxnLst/>
            <a:rect l="l" t="t" r="r" b="b"/>
            <a:pathLst>
              <a:path w="74295">
                <a:moveTo>
                  <a:pt x="0" y="0"/>
                </a:moveTo>
                <a:lnTo>
                  <a:pt x="73888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2542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050262" y="5294376"/>
            <a:ext cx="8846820" cy="0"/>
          </a:xfrm>
          <a:custGeom>
            <a:avLst/>
            <a:gdLst/>
            <a:ahLst/>
            <a:cxnLst/>
            <a:rect l="l" t="t" r="r" b="b"/>
            <a:pathLst>
              <a:path w="8846820">
                <a:moveTo>
                  <a:pt x="0" y="0"/>
                </a:moveTo>
                <a:lnTo>
                  <a:pt x="8846337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2187320" y="4637023"/>
            <a:ext cx="9227820" cy="17306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0678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2250" b="1" spc="-10" dirty="0">
                <a:solidFill>
                  <a:srgbClr val="2C2D2C"/>
                </a:solidFill>
                <a:latin typeface="Verdana"/>
                <a:cs typeface="Verdana"/>
              </a:rPr>
              <a:t>ROFESSOR </a:t>
            </a:r>
            <a:r>
              <a:rPr sz="2800" b="1" spc="-10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2250" b="1" spc="-1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2800" b="1" spc="-10" dirty="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2800" b="1" spc="-5" dirty="0">
                <a:solidFill>
                  <a:srgbClr val="2C2D2C"/>
                </a:solidFill>
                <a:latin typeface="Verdana"/>
                <a:cs typeface="Verdana"/>
              </a:rPr>
              <a:t>G</a:t>
            </a:r>
            <a:r>
              <a:rPr sz="2250" b="1" spc="-5" dirty="0">
                <a:solidFill>
                  <a:srgbClr val="2C2D2C"/>
                </a:solidFill>
                <a:latin typeface="Verdana"/>
                <a:cs typeface="Verdana"/>
              </a:rPr>
              <a:t>USTAVO </a:t>
            </a:r>
            <a:r>
              <a:rPr sz="2800" b="1" spc="-10" dirty="0">
                <a:solidFill>
                  <a:srgbClr val="2C2D2C"/>
                </a:solidFill>
                <a:latin typeface="Verdana"/>
                <a:cs typeface="Verdana"/>
              </a:rPr>
              <a:t>J</a:t>
            </a:r>
            <a:r>
              <a:rPr sz="2250" b="1" spc="-10" dirty="0">
                <a:solidFill>
                  <a:srgbClr val="2C2D2C"/>
                </a:solidFill>
                <a:latin typeface="Verdana"/>
                <a:cs typeface="Verdana"/>
              </a:rPr>
              <a:t>USTINO DE</a:t>
            </a:r>
            <a:r>
              <a:rPr sz="2250" b="1" spc="69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250" b="1" spc="-10" dirty="0">
                <a:solidFill>
                  <a:srgbClr val="2C2D2C"/>
                </a:solidFill>
                <a:latin typeface="Verdana"/>
                <a:cs typeface="Verdana"/>
              </a:rPr>
              <a:t>OLIVEIRA</a:t>
            </a:r>
            <a:endParaRPr sz="225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700" dirty="0">
              <a:latin typeface="Times New Roman"/>
              <a:cs typeface="Times New Roman"/>
            </a:endParaRPr>
          </a:p>
          <a:p>
            <a:pPr marL="12700">
              <a:lnSpc>
                <a:spcPts val="2295"/>
              </a:lnSpc>
            </a:pPr>
            <a:r>
              <a:rPr sz="2000" spc="-15" dirty="0" err="1">
                <a:solidFill>
                  <a:srgbClr val="FF0000"/>
                </a:solidFill>
                <a:latin typeface="Verdana"/>
                <a:cs typeface="Verdana"/>
              </a:rPr>
              <a:t>Faculdade</a:t>
            </a:r>
            <a:r>
              <a:rPr sz="2000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Verdana"/>
                <a:cs typeface="Verdana"/>
              </a:rPr>
              <a:t>de </a:t>
            </a:r>
            <a:r>
              <a:rPr sz="2000" spc="-5" dirty="0" err="1">
                <a:solidFill>
                  <a:srgbClr val="FF0000"/>
                </a:solidFill>
                <a:latin typeface="Verdana"/>
                <a:cs typeface="Verdana"/>
              </a:rPr>
              <a:t>Direito</a:t>
            </a:r>
            <a:r>
              <a:rPr sz="2000" spc="-5" dirty="0">
                <a:solidFill>
                  <a:srgbClr val="FF0000"/>
                </a:solidFill>
                <a:latin typeface="Verdana"/>
                <a:cs typeface="Verdana"/>
              </a:rPr>
              <a:t> da </a:t>
            </a:r>
            <a:r>
              <a:rPr sz="2000" spc="-5" dirty="0" err="1">
                <a:solidFill>
                  <a:srgbClr val="FF0000"/>
                </a:solidFill>
                <a:latin typeface="Verdana"/>
                <a:cs typeface="Verdana"/>
              </a:rPr>
              <a:t>Universidade</a:t>
            </a:r>
            <a:r>
              <a:rPr sz="2000" spc="-5" dirty="0">
                <a:solidFill>
                  <a:srgbClr val="FF0000"/>
                </a:solidFill>
                <a:latin typeface="Verdana"/>
                <a:cs typeface="Verdana"/>
              </a:rPr>
              <a:t> de São </a:t>
            </a:r>
            <a:r>
              <a:rPr sz="2000" spc="-10" dirty="0">
                <a:solidFill>
                  <a:srgbClr val="FF0000"/>
                </a:solidFill>
                <a:latin typeface="Verdana"/>
                <a:cs typeface="Verdana"/>
              </a:rPr>
              <a:t>Paulo</a:t>
            </a:r>
            <a:r>
              <a:rPr sz="2000" spc="-7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Verdana"/>
                <a:cs typeface="Verdana"/>
              </a:rPr>
              <a:t>(USP)</a:t>
            </a:r>
            <a:endParaRPr sz="2000" dirty="0">
              <a:latin typeface="Verdana"/>
              <a:cs typeface="Verdana"/>
            </a:endParaRPr>
          </a:p>
          <a:p>
            <a:pPr marL="12700">
              <a:lnSpc>
                <a:spcPts val="2055"/>
              </a:lnSpc>
            </a:pP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São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Paulo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(SP), </a:t>
            </a:r>
            <a:r>
              <a:rPr lang="pt-BR" sz="1800" spc="-5" dirty="0">
                <a:solidFill>
                  <a:srgbClr val="FF0000"/>
                </a:solidFill>
                <a:latin typeface="Verdana"/>
                <a:cs typeface="Verdana"/>
              </a:rPr>
              <a:t>2022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7063" y="4003675"/>
            <a:ext cx="1973199" cy="1993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>
            <a:spLocks noGrp="1"/>
          </p:cNvSpPr>
          <p:nvPr>
            <p:ph type="title"/>
          </p:nvPr>
        </p:nvSpPr>
        <p:spPr>
          <a:xfrm>
            <a:off x="1949576" y="195198"/>
            <a:ext cx="868235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75"/>
              <a:t>Terceiro </a:t>
            </a:r>
            <a:r>
              <a:rPr sz="5400" spc="-5"/>
              <a:t>Setor </a:t>
            </a:r>
            <a:r>
              <a:rPr sz="5400"/>
              <a:t>e o </a:t>
            </a:r>
            <a:r>
              <a:rPr sz="5400" spc="5"/>
              <a:t>Direito</a:t>
            </a:r>
            <a:endParaRPr sz="5400"/>
          </a:p>
        </p:txBody>
      </p:sp>
      <p:sp>
        <p:nvSpPr>
          <p:cNvPr id="57" name="object 57"/>
          <p:cNvSpPr txBox="1"/>
          <p:nvPr/>
        </p:nvSpPr>
        <p:spPr>
          <a:xfrm>
            <a:off x="1570100" y="1006221"/>
            <a:ext cx="9475470" cy="267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0480" algn="ctr">
              <a:lnSpc>
                <a:spcPct val="100000"/>
              </a:lnSpc>
              <a:spcBef>
                <a:spcPts val="100"/>
              </a:spcBef>
            </a:pPr>
            <a:r>
              <a:rPr sz="5400" spc="-15">
                <a:solidFill>
                  <a:srgbClr val="2C2D2C"/>
                </a:solidFill>
                <a:latin typeface="Verdana"/>
                <a:cs typeface="Verdana"/>
              </a:rPr>
              <a:t>Administrativo</a:t>
            </a:r>
            <a:endParaRPr sz="5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6150">
              <a:latin typeface="Times New Roman"/>
              <a:cs typeface="Times New Roman"/>
            </a:endParaRPr>
          </a:p>
          <a:p>
            <a:pPr marL="12700" marR="5080" algn="ctr">
              <a:lnSpc>
                <a:spcPct val="76100"/>
              </a:lnSpc>
            </a:pPr>
            <a:r>
              <a:rPr sz="4000" spc="-25">
                <a:solidFill>
                  <a:srgbClr val="2C2D2C"/>
                </a:solidFill>
                <a:latin typeface="Verdana"/>
                <a:cs typeface="Verdana"/>
              </a:rPr>
              <a:t>Ponto </a:t>
            </a:r>
            <a:r>
              <a:rPr sz="4000" spc="-5">
                <a:solidFill>
                  <a:srgbClr val="2C2D2C"/>
                </a:solidFill>
                <a:latin typeface="Verdana"/>
                <a:cs typeface="Verdana"/>
              </a:rPr>
              <a:t>n. 8 - </a:t>
            </a:r>
            <a:r>
              <a:rPr sz="4000" spc="-10">
                <a:solidFill>
                  <a:srgbClr val="2C2D2C"/>
                </a:solidFill>
                <a:latin typeface="Verdana"/>
                <a:cs typeface="Verdana"/>
              </a:rPr>
              <a:t>Controle Administrativo:  </a:t>
            </a:r>
            <a:r>
              <a:rPr sz="4000" spc="-5">
                <a:solidFill>
                  <a:srgbClr val="2C2D2C"/>
                </a:solidFill>
                <a:latin typeface="Verdana"/>
                <a:cs typeface="Verdana"/>
              </a:rPr>
              <a:t>controle</a:t>
            </a:r>
            <a:r>
              <a:rPr sz="4000" spc="3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4000" spc="-15">
                <a:solidFill>
                  <a:srgbClr val="2C2D2C"/>
                </a:solidFill>
                <a:latin typeface="Verdana"/>
                <a:cs typeface="Verdana"/>
              </a:rPr>
              <a:t>interno</a:t>
            </a:r>
            <a:endParaRPr sz="4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40">
                <a:moveTo>
                  <a:pt x="0" y="0"/>
                </a:moveTo>
                <a:lnTo>
                  <a:pt x="0" y="37033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402336"/>
            <a:ext cx="0" cy="6456045"/>
          </a:xfrm>
          <a:custGeom>
            <a:avLst/>
            <a:gdLst/>
            <a:ahLst/>
            <a:cxnLst/>
            <a:rect l="l" t="t" r="r" b="b"/>
            <a:pathLst>
              <a:path h="6456045">
                <a:moveTo>
                  <a:pt x="0" y="0"/>
                </a:moveTo>
                <a:lnTo>
                  <a:pt x="0" y="64556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40">
                <a:moveTo>
                  <a:pt x="0" y="0"/>
                </a:moveTo>
                <a:lnTo>
                  <a:pt x="0" y="37033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402336"/>
            <a:ext cx="0" cy="6456045"/>
          </a:xfrm>
          <a:custGeom>
            <a:avLst/>
            <a:gdLst/>
            <a:ahLst/>
            <a:cxnLst/>
            <a:rect l="l" t="t" r="r" b="b"/>
            <a:pathLst>
              <a:path h="6456045">
                <a:moveTo>
                  <a:pt x="0" y="0"/>
                </a:moveTo>
                <a:lnTo>
                  <a:pt x="0" y="64556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40">
                <a:moveTo>
                  <a:pt x="0" y="0"/>
                </a:moveTo>
                <a:lnTo>
                  <a:pt x="0" y="37033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402336"/>
            <a:ext cx="0" cy="6456045"/>
          </a:xfrm>
          <a:custGeom>
            <a:avLst/>
            <a:gdLst/>
            <a:ahLst/>
            <a:cxnLst/>
            <a:rect l="l" t="t" r="r" b="b"/>
            <a:pathLst>
              <a:path h="6456045">
                <a:moveTo>
                  <a:pt x="0" y="0"/>
                </a:moveTo>
                <a:lnTo>
                  <a:pt x="0" y="64556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40">
                <a:moveTo>
                  <a:pt x="0" y="0"/>
                </a:moveTo>
                <a:lnTo>
                  <a:pt x="0" y="37033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67200" y="402336"/>
            <a:ext cx="0" cy="6456045"/>
          </a:xfrm>
          <a:custGeom>
            <a:avLst/>
            <a:gdLst/>
            <a:ahLst/>
            <a:cxnLst/>
            <a:rect l="l" t="t" r="r" b="b"/>
            <a:pathLst>
              <a:path h="6456045">
                <a:moveTo>
                  <a:pt x="0" y="0"/>
                </a:moveTo>
                <a:lnTo>
                  <a:pt x="0" y="64556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6400" y="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40">
                <a:moveTo>
                  <a:pt x="0" y="0"/>
                </a:moveTo>
                <a:lnTo>
                  <a:pt x="0" y="37033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86400" y="402336"/>
            <a:ext cx="0" cy="6456045"/>
          </a:xfrm>
          <a:custGeom>
            <a:avLst/>
            <a:gdLst/>
            <a:ahLst/>
            <a:cxnLst/>
            <a:rect l="l" t="t" r="r" b="b"/>
            <a:pathLst>
              <a:path h="6456045">
                <a:moveTo>
                  <a:pt x="0" y="0"/>
                </a:moveTo>
                <a:lnTo>
                  <a:pt x="0" y="64556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40">
                <a:moveTo>
                  <a:pt x="0" y="0"/>
                </a:moveTo>
                <a:lnTo>
                  <a:pt x="0" y="37033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5600" y="402336"/>
            <a:ext cx="0" cy="6456045"/>
          </a:xfrm>
          <a:custGeom>
            <a:avLst/>
            <a:gdLst/>
            <a:ahLst/>
            <a:cxnLst/>
            <a:rect l="l" t="t" r="r" b="b"/>
            <a:pathLst>
              <a:path h="6456045">
                <a:moveTo>
                  <a:pt x="0" y="0"/>
                </a:moveTo>
                <a:lnTo>
                  <a:pt x="0" y="64556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4800" y="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40">
                <a:moveTo>
                  <a:pt x="0" y="0"/>
                </a:moveTo>
                <a:lnTo>
                  <a:pt x="0" y="37033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24800" y="402336"/>
            <a:ext cx="0" cy="6456045"/>
          </a:xfrm>
          <a:custGeom>
            <a:avLst/>
            <a:gdLst/>
            <a:ahLst/>
            <a:cxnLst/>
            <a:rect l="l" t="t" r="r" b="b"/>
            <a:pathLst>
              <a:path h="6456045">
                <a:moveTo>
                  <a:pt x="0" y="0"/>
                </a:moveTo>
                <a:lnTo>
                  <a:pt x="0" y="64556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0" y="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40">
                <a:moveTo>
                  <a:pt x="0" y="0"/>
                </a:moveTo>
                <a:lnTo>
                  <a:pt x="0" y="37033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44000" y="402336"/>
            <a:ext cx="0" cy="6456045"/>
          </a:xfrm>
          <a:custGeom>
            <a:avLst/>
            <a:gdLst/>
            <a:ahLst/>
            <a:cxnLst/>
            <a:rect l="l" t="t" r="r" b="b"/>
            <a:pathLst>
              <a:path h="6456045">
                <a:moveTo>
                  <a:pt x="0" y="0"/>
                </a:moveTo>
                <a:lnTo>
                  <a:pt x="0" y="64556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363200" y="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40">
                <a:moveTo>
                  <a:pt x="0" y="0"/>
                </a:moveTo>
                <a:lnTo>
                  <a:pt x="0" y="37033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363200" y="402336"/>
            <a:ext cx="0" cy="6456045"/>
          </a:xfrm>
          <a:custGeom>
            <a:avLst/>
            <a:gdLst/>
            <a:ahLst/>
            <a:cxnLst/>
            <a:rect l="l" t="t" r="r" b="b"/>
            <a:pathLst>
              <a:path h="6456045">
                <a:moveTo>
                  <a:pt x="0" y="0"/>
                </a:moveTo>
                <a:lnTo>
                  <a:pt x="0" y="64556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228451" y="385825"/>
            <a:ext cx="963930" cy="0"/>
          </a:xfrm>
          <a:custGeom>
            <a:avLst/>
            <a:gdLst/>
            <a:ahLst/>
            <a:cxnLst/>
            <a:rect l="l" t="t" r="r" b="b"/>
            <a:pathLst>
              <a:path w="963929">
                <a:moveTo>
                  <a:pt x="0" y="0"/>
                </a:moveTo>
                <a:lnTo>
                  <a:pt x="96354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385825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5">
                <a:moveTo>
                  <a:pt x="0" y="0"/>
                </a:moveTo>
                <a:lnTo>
                  <a:pt x="141211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2950" y="0"/>
            <a:ext cx="11932920" cy="461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2950" y="0"/>
            <a:ext cx="11932920" cy="462280"/>
          </a:xfrm>
          <a:custGeom>
            <a:avLst/>
            <a:gdLst/>
            <a:ahLst/>
            <a:cxnLst/>
            <a:rect l="l" t="t" r="r" b="b"/>
            <a:pathLst>
              <a:path w="11932920" h="462280">
                <a:moveTo>
                  <a:pt x="0" y="461670"/>
                </a:moveTo>
                <a:lnTo>
                  <a:pt x="11932920" y="461670"/>
                </a:lnTo>
                <a:lnTo>
                  <a:pt x="11932920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>
            <a:spLocks noGrp="1"/>
          </p:cNvSpPr>
          <p:nvPr>
            <p:ph type="title"/>
          </p:nvPr>
        </p:nvSpPr>
        <p:spPr>
          <a:xfrm>
            <a:off x="131775" y="31495"/>
            <a:ext cx="11109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>
                <a:solidFill>
                  <a:srgbClr val="FFFFFF"/>
                </a:solidFill>
                <a:latin typeface="Verdana"/>
                <a:cs typeface="Verdana"/>
              </a:rPr>
              <a:t>2.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Controle interno nas parcerias do </a:t>
            </a:r>
            <a:r>
              <a:rPr sz="2400" b="1" i="1">
                <a:solidFill>
                  <a:srgbClr val="FFFFFF"/>
                </a:solidFill>
                <a:latin typeface="Verdana"/>
                <a:cs typeface="Verdana"/>
              </a:rPr>
              <a:t>Estado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com </a:t>
            </a:r>
            <a:r>
              <a:rPr sz="2400" b="1" i="1">
                <a:solidFill>
                  <a:srgbClr val="FFFFFF"/>
                </a:solidFill>
                <a:latin typeface="Verdana"/>
                <a:cs typeface="Verdana"/>
              </a:rPr>
              <a:t>o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Terceiro</a:t>
            </a:r>
            <a:r>
              <a:rPr sz="2400" b="1" i="1" spc="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Setor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44386" y="386334"/>
            <a:ext cx="11084560" cy="0"/>
          </a:xfrm>
          <a:custGeom>
            <a:avLst/>
            <a:gdLst/>
            <a:ahLst/>
            <a:cxnLst/>
            <a:rect l="l" t="t" r="r" b="b"/>
            <a:pathLst>
              <a:path w="11084560">
                <a:moveTo>
                  <a:pt x="0" y="0"/>
                </a:moveTo>
                <a:lnTo>
                  <a:pt x="11084064" y="0"/>
                </a:lnTo>
              </a:path>
            </a:pathLst>
          </a:custGeom>
          <a:ln w="320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17094" y="855725"/>
            <a:ext cx="2100580" cy="0"/>
          </a:xfrm>
          <a:custGeom>
            <a:avLst/>
            <a:gdLst/>
            <a:ahLst/>
            <a:cxnLst/>
            <a:rect l="l" t="t" r="r" b="b"/>
            <a:pathLst>
              <a:path w="2100580">
                <a:moveTo>
                  <a:pt x="0" y="0"/>
                </a:moveTo>
                <a:lnTo>
                  <a:pt x="2100072" y="0"/>
                </a:lnTo>
              </a:path>
            </a:pathLst>
          </a:custGeom>
          <a:ln w="21336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2951" y="2518009"/>
            <a:ext cx="4013200" cy="4297680"/>
          </a:xfrm>
          <a:custGeom>
            <a:avLst/>
            <a:gdLst/>
            <a:ahLst/>
            <a:cxnLst/>
            <a:rect l="l" t="t" r="r" b="b"/>
            <a:pathLst>
              <a:path w="4013200" h="4297680">
                <a:moveTo>
                  <a:pt x="0" y="4297680"/>
                </a:moveTo>
                <a:lnTo>
                  <a:pt x="4012946" y="4297680"/>
                </a:lnTo>
                <a:lnTo>
                  <a:pt x="4012946" y="0"/>
                </a:lnTo>
                <a:lnTo>
                  <a:pt x="0" y="0"/>
                </a:lnTo>
                <a:lnTo>
                  <a:pt x="0" y="4297680"/>
                </a:lnTo>
                <a:close/>
              </a:path>
            </a:pathLst>
          </a:custGeom>
          <a:solidFill>
            <a:srgbClr val="B1B1B1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065904" y="2518009"/>
            <a:ext cx="4222115" cy="4297680"/>
          </a:xfrm>
          <a:custGeom>
            <a:avLst/>
            <a:gdLst/>
            <a:ahLst/>
            <a:cxnLst/>
            <a:rect l="l" t="t" r="r" b="b"/>
            <a:pathLst>
              <a:path w="4222115" h="4297680">
                <a:moveTo>
                  <a:pt x="0" y="4297680"/>
                </a:moveTo>
                <a:lnTo>
                  <a:pt x="4221733" y="4297680"/>
                </a:lnTo>
                <a:lnTo>
                  <a:pt x="4221733" y="0"/>
                </a:lnTo>
                <a:lnTo>
                  <a:pt x="0" y="0"/>
                </a:lnTo>
                <a:lnTo>
                  <a:pt x="0" y="4297680"/>
                </a:lnTo>
                <a:close/>
              </a:path>
            </a:pathLst>
          </a:custGeom>
          <a:solidFill>
            <a:srgbClr val="B1B1B1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287639" y="2518009"/>
            <a:ext cx="3804285" cy="4297680"/>
          </a:xfrm>
          <a:custGeom>
            <a:avLst/>
            <a:gdLst/>
            <a:ahLst/>
            <a:cxnLst/>
            <a:rect l="l" t="t" r="r" b="b"/>
            <a:pathLst>
              <a:path w="3804284" h="4297680">
                <a:moveTo>
                  <a:pt x="0" y="4297680"/>
                </a:moveTo>
                <a:lnTo>
                  <a:pt x="3804285" y="4297680"/>
                </a:lnTo>
                <a:lnTo>
                  <a:pt x="3804285" y="0"/>
                </a:lnTo>
                <a:lnTo>
                  <a:pt x="0" y="0"/>
                </a:lnTo>
                <a:lnTo>
                  <a:pt x="0" y="4297680"/>
                </a:lnTo>
                <a:close/>
              </a:path>
            </a:pathLst>
          </a:custGeom>
          <a:solidFill>
            <a:srgbClr val="B1B1B1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065904" y="2054479"/>
            <a:ext cx="0" cy="4767580"/>
          </a:xfrm>
          <a:custGeom>
            <a:avLst/>
            <a:gdLst/>
            <a:ahLst/>
            <a:cxnLst/>
            <a:rect l="l" t="t" r="r" b="b"/>
            <a:pathLst>
              <a:path h="4767580">
                <a:moveTo>
                  <a:pt x="0" y="0"/>
                </a:moveTo>
                <a:lnTo>
                  <a:pt x="0" y="4767560"/>
                </a:lnTo>
              </a:path>
            </a:pathLst>
          </a:custGeom>
          <a:ln w="12700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287639" y="2054479"/>
            <a:ext cx="0" cy="4767580"/>
          </a:xfrm>
          <a:custGeom>
            <a:avLst/>
            <a:gdLst/>
            <a:ahLst/>
            <a:cxnLst/>
            <a:rect l="l" t="t" r="r" b="b"/>
            <a:pathLst>
              <a:path h="4767580">
                <a:moveTo>
                  <a:pt x="0" y="0"/>
                </a:moveTo>
                <a:lnTo>
                  <a:pt x="0" y="4767560"/>
                </a:lnTo>
              </a:path>
            </a:pathLst>
          </a:custGeom>
          <a:ln w="12700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6601" y="2518029"/>
            <a:ext cx="12052300" cy="0"/>
          </a:xfrm>
          <a:custGeom>
            <a:avLst/>
            <a:gdLst/>
            <a:ahLst/>
            <a:cxnLst/>
            <a:rect l="l" t="t" r="r" b="b"/>
            <a:pathLst>
              <a:path w="12052300">
                <a:moveTo>
                  <a:pt x="0" y="0"/>
                </a:moveTo>
                <a:lnTo>
                  <a:pt x="12051672" y="0"/>
                </a:lnTo>
              </a:path>
            </a:pathLst>
          </a:custGeom>
          <a:ln w="25400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2951" y="2054479"/>
            <a:ext cx="0" cy="4767580"/>
          </a:xfrm>
          <a:custGeom>
            <a:avLst/>
            <a:gdLst/>
            <a:ahLst/>
            <a:cxnLst/>
            <a:rect l="l" t="t" r="r" b="b"/>
            <a:pathLst>
              <a:path h="4767580">
                <a:moveTo>
                  <a:pt x="0" y="0"/>
                </a:moveTo>
                <a:lnTo>
                  <a:pt x="0" y="4767560"/>
                </a:lnTo>
              </a:path>
            </a:pathLst>
          </a:custGeom>
          <a:ln w="12700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2091923" y="2054479"/>
            <a:ext cx="0" cy="4767580"/>
          </a:xfrm>
          <a:custGeom>
            <a:avLst/>
            <a:gdLst/>
            <a:ahLst/>
            <a:cxnLst/>
            <a:rect l="l" t="t" r="r" b="b"/>
            <a:pathLst>
              <a:path h="4767580">
                <a:moveTo>
                  <a:pt x="0" y="0"/>
                </a:moveTo>
                <a:lnTo>
                  <a:pt x="0" y="4767560"/>
                </a:lnTo>
              </a:path>
            </a:pathLst>
          </a:custGeom>
          <a:ln w="12700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6601" y="2060829"/>
            <a:ext cx="12052300" cy="0"/>
          </a:xfrm>
          <a:custGeom>
            <a:avLst/>
            <a:gdLst/>
            <a:ahLst/>
            <a:cxnLst/>
            <a:rect l="l" t="t" r="r" b="b"/>
            <a:pathLst>
              <a:path w="12052300">
                <a:moveTo>
                  <a:pt x="0" y="0"/>
                </a:moveTo>
                <a:lnTo>
                  <a:pt x="12051672" y="0"/>
                </a:lnTo>
              </a:path>
            </a:pathLst>
          </a:custGeom>
          <a:ln w="12700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6601" y="6815690"/>
            <a:ext cx="12052300" cy="0"/>
          </a:xfrm>
          <a:custGeom>
            <a:avLst/>
            <a:gdLst/>
            <a:ahLst/>
            <a:cxnLst/>
            <a:rect l="l" t="t" r="r" b="b"/>
            <a:pathLst>
              <a:path w="12052300">
                <a:moveTo>
                  <a:pt x="0" y="0"/>
                </a:moveTo>
                <a:lnTo>
                  <a:pt x="12051672" y="0"/>
                </a:lnTo>
              </a:path>
            </a:pathLst>
          </a:custGeom>
          <a:ln w="12700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104343" y="539267"/>
            <a:ext cx="11776710" cy="194500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Como 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se</a:t>
            </a:r>
            <a:r>
              <a:rPr sz="1600" b="1" spc="3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controla?</a:t>
            </a:r>
            <a:endParaRPr sz="16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Font typeface="Wingdings"/>
              <a:buChar char=""/>
              <a:tabLst>
                <a:tab pos="299720" algn="l"/>
              </a:tabLst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30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execução</a:t>
            </a:r>
            <a:r>
              <a:rPr sz="1600" spc="30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r>
              <a:rPr sz="1600" spc="31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parceria</a:t>
            </a:r>
            <a:r>
              <a:rPr sz="1600" spc="30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é</a:t>
            </a:r>
            <a:r>
              <a:rPr sz="1600" spc="30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analisada</a:t>
            </a:r>
            <a:r>
              <a:rPr sz="1600" spc="30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periodicamente</a:t>
            </a:r>
            <a:r>
              <a:rPr sz="1600" spc="31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–</a:t>
            </a:r>
            <a:r>
              <a:rPr sz="1600" spc="3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dependendo</a:t>
            </a:r>
            <a:r>
              <a:rPr sz="1600" spc="30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r>
              <a:rPr sz="1600" spc="30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que</a:t>
            </a:r>
            <a:r>
              <a:rPr sz="1600" spc="30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dispor</a:t>
            </a:r>
            <a:r>
              <a:rPr sz="1600" spc="30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spc="30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instrumento</a:t>
            </a:r>
            <a:r>
              <a:rPr sz="1600" spc="3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–</a:t>
            </a:r>
            <a:r>
              <a:rPr sz="1600" spc="30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por</a:t>
            </a:r>
            <a:r>
              <a:rPr sz="1600" spc="3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uma</a:t>
            </a:r>
            <a:endParaRPr sz="1600">
              <a:latin typeface="Verdana"/>
              <a:cs typeface="Verdana"/>
            </a:endParaRPr>
          </a:p>
          <a:p>
            <a:pPr marL="299085">
              <a:lnSpc>
                <a:spcPct val="100000"/>
              </a:lnSpc>
            </a:pP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Comissão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Avaliação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instituída pelo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órgão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público responsável pela transferência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dos recursos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financeiros.</a:t>
            </a:r>
            <a:endParaRPr sz="1600">
              <a:latin typeface="Verdana"/>
              <a:cs typeface="Verdana"/>
            </a:endParaRPr>
          </a:p>
          <a:p>
            <a:pPr marL="299085" marR="5080" indent="-287020">
              <a:lnSpc>
                <a:spcPct val="100000"/>
              </a:lnSpc>
              <a:spcBef>
                <a:spcPts val="600"/>
              </a:spcBef>
              <a:buFont typeface="Wingdings"/>
              <a:buChar char=""/>
              <a:tabLst>
                <a:tab pos="299720" algn="l"/>
                <a:tab pos="570230" algn="l"/>
                <a:tab pos="1583690" algn="l"/>
                <a:tab pos="2888615" algn="l"/>
                <a:tab pos="3142615" algn="l"/>
                <a:tab pos="4339590" algn="l"/>
                <a:tab pos="4594225" algn="l"/>
                <a:tab pos="5720080" algn="l"/>
                <a:tab pos="6101715" algn="l"/>
                <a:tab pos="6899909" algn="l"/>
                <a:tab pos="7280909" algn="l"/>
                <a:tab pos="8357234" algn="l"/>
                <a:tab pos="8846820" algn="l"/>
                <a:tab pos="9845040" algn="l"/>
                <a:tab pos="11085830" algn="l"/>
                <a:tab pos="11338560" algn="l"/>
              </a:tabLst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	e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ida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b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f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á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ria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é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su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b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pr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ção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c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as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ic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aç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ão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spc="1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os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f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na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ce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ir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pela  demonstração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cumprimento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das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metas estabelecidas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no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instrumento perante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 órgão</a:t>
            </a:r>
            <a:r>
              <a:rPr sz="1600" spc="44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público.</a:t>
            </a:r>
            <a:endParaRPr sz="1600">
              <a:latin typeface="Verdana"/>
              <a:cs typeface="Verdana"/>
            </a:endParaRPr>
          </a:p>
          <a:p>
            <a:pPr marL="970280" marR="574675" indent="-43180">
              <a:lnSpc>
                <a:spcPct val="100000"/>
              </a:lnSpc>
              <a:spcBef>
                <a:spcPts val="830"/>
              </a:spcBef>
              <a:tabLst>
                <a:tab pos="5017770" algn="l"/>
                <a:tab pos="5718810" algn="l"/>
                <a:tab pos="8976360" algn="l"/>
                <a:tab pos="9697085" algn="l"/>
              </a:tabLst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Lei Federal</a:t>
            </a:r>
            <a:r>
              <a:rPr sz="1200" b="1" spc="2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n.º</a:t>
            </a:r>
            <a:r>
              <a:rPr sz="1200" b="1" spc="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9637/98	Lei Federal</a:t>
            </a:r>
            <a:r>
              <a:rPr sz="1200" b="1" spc="2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n.º</a:t>
            </a:r>
            <a:r>
              <a:rPr sz="1200" b="1" spc="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9.790/99	Lei Federal n.º 13.019/14  (Organizações</a:t>
            </a:r>
            <a:r>
              <a:rPr sz="1200" b="1" spc="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Sociais)		(OSCIP)		(MROSC)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31775" y="3464509"/>
            <a:ext cx="385508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§1.º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entidade qualificada apresentará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ao 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órgão ou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entidade do 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Poder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Público supervisora 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signatária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do contrato, ao término de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cada 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exercício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ou a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qualquer momento, conforme  recomende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interesse público,</a:t>
            </a:r>
            <a:r>
              <a:rPr sz="1200" spc="6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relatório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31775" y="4562094"/>
            <a:ext cx="38531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03275" algn="l"/>
                <a:tab pos="1758950" algn="l"/>
                <a:tab pos="2988945" algn="l"/>
              </a:tabLst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ge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tã</a:t>
            </a:r>
            <a:r>
              <a:rPr sz="1200" b="1" spc="5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,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nte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para</a:t>
            </a:r>
            <a:r>
              <a:rPr sz="1200" b="1" spc="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 b="1" spc="-15">
                <a:solidFill>
                  <a:srgbClr val="2C2D2C"/>
                </a:solidFill>
                <a:latin typeface="Verdana"/>
                <a:cs typeface="Verdana"/>
              </a:rPr>
              <a:t>v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espec</a:t>
            </a:r>
            <a:r>
              <a:rPr sz="1200" b="1" spc="5">
                <a:solidFill>
                  <a:srgbClr val="2C2D2C"/>
                </a:solidFill>
                <a:latin typeface="Verdana"/>
                <a:cs typeface="Verdana"/>
              </a:rPr>
              <a:t>í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f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co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31775" y="4744973"/>
            <a:ext cx="38544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1484" algn="l"/>
                <a:tab pos="1115695" algn="l"/>
                <a:tab pos="2108200" algn="l"/>
                <a:tab pos="2604770" algn="l"/>
                <a:tab pos="2940050" algn="l"/>
              </a:tabLst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das	metas	propostas	com	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os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resultados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31775" y="4927803"/>
            <a:ext cx="3856354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alcançados, acompanhado da prestação</a:t>
            </a:r>
            <a:r>
              <a:rPr sz="1200" b="1" spc="10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31775" y="5110988"/>
            <a:ext cx="38557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1540" algn="l"/>
                <a:tab pos="2551430" algn="l"/>
                <a:tab pos="3074035" algn="l"/>
              </a:tabLst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contas	correspondente	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ao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exercício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31775" y="5293867"/>
            <a:ext cx="938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financeiro.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31775" y="5476747"/>
            <a:ext cx="3855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86765" algn="l"/>
                <a:tab pos="1111250" algn="l"/>
                <a:tab pos="1760220" algn="l"/>
                <a:tab pos="2467610" algn="l"/>
                <a:tab pos="2874645" algn="l"/>
              </a:tabLst>
            </a:pP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§2.º Os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resultados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atingidos com a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execução do 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con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 spc="-2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 spc="1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g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es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 spc="10">
                <a:solidFill>
                  <a:srgbClr val="2C2D2C"/>
                </a:solidFill>
                <a:latin typeface="Verdana"/>
                <a:cs typeface="Verdana"/>
              </a:rPr>
              <a:t>ã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deve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m	</a:t>
            </a:r>
            <a:r>
              <a:rPr sz="1200" b="1" spc="5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r	anali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ado</a:t>
            </a:r>
            <a:r>
              <a:rPr sz="1200" b="1" spc="5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,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31775" y="5842508"/>
            <a:ext cx="3855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74065" algn="l"/>
                <a:tab pos="1221105" algn="l"/>
                <a:tab pos="2170430" algn="l"/>
                <a:tab pos="3185795" algn="l"/>
                <a:tab pos="3500754" algn="l"/>
              </a:tabLst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periodicamente,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por comissão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avaliação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,  i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di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ca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	</a:t>
            </a:r>
            <a:r>
              <a:rPr sz="1200" spc="1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orid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ad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	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up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erviso</a:t>
            </a:r>
            <a:r>
              <a:rPr sz="1200" spc="-2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	ár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31775" y="6208267"/>
            <a:ext cx="38544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correspondente, composta por especialistas 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de 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notória capacidade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adequada</a:t>
            </a:r>
            <a:r>
              <a:rPr sz="1200" spc="6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qualificação.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31775" y="2550033"/>
            <a:ext cx="7759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25265" algn="l"/>
              </a:tabLst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Art. 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8.º  A 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execução 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do 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contrato</a:t>
            </a:r>
            <a:r>
              <a:rPr sz="1200" b="1" spc="13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200" b="1" spc="36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gestão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Art.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11. A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execução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objeto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r>
              <a:rPr sz="1200" b="1" spc="21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Termo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1031875" algn="l"/>
                <a:tab pos="1565275" algn="l"/>
                <a:tab pos="2763520" algn="l"/>
                <a:tab pos="3469004" algn="l"/>
              </a:tabLst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celebrado	por	organização	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social	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será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145026" y="2732913"/>
            <a:ext cx="40640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Parceria será acompanhada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fiscalizada</a:t>
            </a:r>
            <a:r>
              <a:rPr sz="1200" b="1" spc="8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por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31775" y="2915792"/>
            <a:ext cx="65659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1895" algn="l"/>
                <a:tab pos="1833880" algn="l"/>
                <a:tab pos="2604770" algn="l"/>
                <a:tab pos="3094355" algn="l"/>
                <a:tab pos="4025265" algn="l"/>
                <a:tab pos="4647565" algn="l"/>
                <a:tab pos="6363970" algn="l"/>
              </a:tabLst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f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sc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al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z</a:t>
            </a:r>
            <a:r>
              <a:rPr sz="1200" b="1" spc="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pe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	ó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gão	ou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entid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e	ó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gão	do </a:t>
            </a:r>
            <a:r>
              <a:rPr sz="1200" b="1" spc="17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Pod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r </a:t>
            </a:r>
            <a:r>
              <a:rPr sz="1200" b="1" spc="17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ú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blic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798691" y="2915792"/>
            <a:ext cx="14109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93115" algn="l"/>
              </a:tabLst>
            </a:pP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ár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200" spc="15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	a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ç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ão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31775" y="3098672"/>
            <a:ext cx="8077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25265" algn="l"/>
                <a:tab pos="5353050" algn="l"/>
                <a:tab pos="5584825" algn="l"/>
                <a:tab pos="6421755" algn="l"/>
                <a:tab pos="7435215" algn="l"/>
                <a:tab pos="7665720" algn="l"/>
              </a:tabLst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sup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vi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b="1" spc="9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8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ár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7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 spc="7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1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aç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ã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spc="7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corr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nd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	cor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es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nd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nt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	à	a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v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 spc="1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	fomen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 spc="1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a,	e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los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31775" y="3281553"/>
            <a:ext cx="52317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25265" algn="l"/>
                <a:tab pos="5033010" algn="l"/>
              </a:tabLst>
            </a:pP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à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v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 spc="4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fomen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.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selhos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145026" y="3464509"/>
            <a:ext cx="129349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correspondentes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523103" y="3281553"/>
            <a:ext cx="26854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690">
              <a:lnSpc>
                <a:spcPct val="100000"/>
              </a:lnSpc>
              <a:spcBef>
                <a:spcPts val="100"/>
              </a:spcBef>
              <a:tabLst>
                <a:tab pos="903605" algn="l"/>
                <a:tab pos="1754505" algn="l"/>
                <a:tab pos="2252980" algn="l"/>
              </a:tabLst>
            </a:pPr>
            <a:r>
              <a:rPr sz="1200" spc="-4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í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ti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as	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ú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b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cas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as	ár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as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de  atuação  existentes,  em</a:t>
            </a:r>
            <a:r>
              <a:rPr sz="1200" spc="36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cada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145026" y="3647694"/>
            <a:ext cx="13525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nível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200" spc="-5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governo.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145026" y="3830573"/>
            <a:ext cx="4064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§.1º Os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resultados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atingidos com a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execução do  </a:t>
            </a:r>
            <a:r>
              <a:rPr sz="1200" spc="-30">
                <a:solidFill>
                  <a:srgbClr val="2C2D2C"/>
                </a:solidFill>
                <a:latin typeface="Verdana"/>
                <a:cs typeface="Verdana"/>
              </a:rPr>
              <a:t>Termo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Parceria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devem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ser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analisados</a:t>
            </a:r>
            <a:r>
              <a:rPr sz="1200" b="1" spc="7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por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31775" y="4196333"/>
            <a:ext cx="8077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  <a:tabLst>
                <a:tab pos="932815" algn="l"/>
                <a:tab pos="1276985" algn="l"/>
                <a:tab pos="2275205" algn="l"/>
                <a:tab pos="3150235" algn="l"/>
                <a:tab pos="3473450" algn="l"/>
              </a:tabLst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mis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ão	de	aval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açã</a:t>
            </a:r>
            <a:r>
              <a:rPr sz="1200" b="1" spc="5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,	com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os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	com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endParaRPr sz="1200">
              <a:latin typeface="Verdana"/>
              <a:cs typeface="Verdana"/>
            </a:endParaRPr>
          </a:p>
          <a:p>
            <a:pPr marR="6985" algn="r">
              <a:lnSpc>
                <a:spcPct val="100000"/>
              </a:lnSpc>
              <a:tabLst>
                <a:tab pos="1072515" algn="l"/>
                <a:tab pos="1353185" algn="l"/>
                <a:tab pos="2329815" algn="l"/>
                <a:tab pos="2720340" algn="l"/>
                <a:tab pos="3622675" algn="l"/>
                <a:tab pos="4012565" algn="l"/>
              </a:tabLst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pertinente	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à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execução	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do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contrato	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de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acordo</a:t>
            </a:r>
            <a:r>
              <a:rPr sz="1200" spc="21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entre</a:t>
            </a:r>
            <a:r>
              <a:rPr sz="1200" spc="22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spc="21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órgão</a:t>
            </a:r>
            <a:r>
              <a:rPr sz="1200" spc="22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parceiro</a:t>
            </a:r>
            <a:r>
              <a:rPr sz="1200" spc="22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 spc="21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22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Organização</a:t>
            </a:r>
            <a:r>
              <a:rPr sz="1200" spc="22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145026" y="4562094"/>
            <a:ext cx="28352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Sociedade Civil de Interesse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Público.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145026" y="4927803"/>
            <a:ext cx="406590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Art.  15-B. 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 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prestação  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de   contas  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relativa</a:t>
            </a:r>
            <a:r>
              <a:rPr sz="1200" b="1" spc="6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à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execução</a:t>
            </a:r>
            <a:r>
              <a:rPr sz="1200" b="1" spc="9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r>
              <a:rPr sz="1200" b="1" spc="9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Termo</a:t>
            </a:r>
            <a:r>
              <a:rPr sz="1200" b="1" spc="9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200" b="1" spc="8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Parceria</a:t>
            </a:r>
            <a:r>
              <a:rPr sz="1200" b="1" spc="9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perante</a:t>
            </a:r>
            <a:r>
              <a:rPr sz="1200" spc="8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spc="8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órgão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145026" y="5293867"/>
            <a:ext cx="40646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da entidade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estatal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parceira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refere-se à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correta  aplicação dos recursos públicos recebidos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e ao 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adimplemento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objeto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Termo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200" b="1" spc="4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Parceria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,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145026" y="5842508"/>
            <a:ext cx="4063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029335" algn="l"/>
                <a:tab pos="1422400" algn="l"/>
                <a:tab pos="2749550" algn="l"/>
                <a:tab pos="3319779" algn="l"/>
              </a:tabLst>
            </a:pP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med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nt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	a	</a:t>
            </a:r>
            <a:r>
              <a:rPr sz="1200" spc="1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sen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aç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ã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os	seg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nt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es 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documentos: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975472" y="2550033"/>
            <a:ext cx="17379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4495" algn="l"/>
                <a:tab pos="915035" algn="l"/>
                <a:tab pos="1619250" algn="l"/>
              </a:tabLst>
            </a:pP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de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.	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58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.	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367521" y="2550033"/>
            <a:ext cx="36474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562100">
              <a:lnSpc>
                <a:spcPct val="100000"/>
              </a:lnSpc>
              <a:spcBef>
                <a:spcPts val="100"/>
              </a:spcBef>
              <a:tabLst>
                <a:tab pos="1208405" algn="l"/>
                <a:tab pos="1576070" algn="l"/>
                <a:tab pos="3018155" algn="l"/>
                <a:tab pos="3165475" algn="l"/>
                <a:tab pos="3529965" algn="l"/>
              </a:tabLst>
            </a:pP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ad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minis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ç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ão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públ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ca  p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ro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ov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er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á	o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to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men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to		e	a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367521" y="2915792"/>
            <a:ext cx="364680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avaliação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cumprimento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objeto</a:t>
            </a:r>
            <a:r>
              <a:rPr sz="1200" b="1" spc="2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367521" y="3098672"/>
            <a:ext cx="7867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parceria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9169145" y="3464509"/>
            <a:ext cx="28435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administração pública emitirá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367521" y="3464509"/>
            <a:ext cx="7639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Art.</a:t>
            </a:r>
            <a:r>
              <a:rPr sz="1200" spc="24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59.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relatório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9310878" y="3647694"/>
            <a:ext cx="27031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32485" algn="l"/>
                <a:tab pos="1222375" algn="l"/>
                <a:tab pos="2599055" algn="l"/>
              </a:tabLst>
            </a:pP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écnic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	mon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spc="-2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nt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	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8367521" y="3830573"/>
            <a:ext cx="36455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3919" algn="l"/>
                <a:tab pos="1233170" algn="l"/>
                <a:tab pos="2018030" algn="l"/>
                <a:tab pos="2919095" algn="l"/>
              </a:tabLst>
            </a:pPr>
            <a:r>
              <a:rPr sz="1200" spc="-1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30">
                <a:solidFill>
                  <a:srgbClr val="2C2D2C"/>
                </a:solidFill>
                <a:latin typeface="Verdana"/>
                <a:cs typeface="Verdana"/>
              </a:rPr>
              <a:t>v</a:t>
            </a:r>
            <a:r>
              <a:rPr sz="1200" spc="1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ç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ão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ar</a:t>
            </a:r>
            <a:r>
              <a:rPr sz="1200" spc="10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eria	cele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b</a:t>
            </a:r>
            <a:r>
              <a:rPr sz="1200" spc="-2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	med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nt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8367521" y="4013454"/>
            <a:ext cx="36480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termo</a:t>
            </a:r>
            <a:r>
              <a:rPr sz="1200" spc="15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200" spc="15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colaboração</a:t>
            </a:r>
            <a:r>
              <a:rPr sz="1200" spc="15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ou</a:t>
            </a:r>
            <a:r>
              <a:rPr sz="1200" spc="15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termo</a:t>
            </a:r>
            <a:r>
              <a:rPr sz="1200" spc="15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200" spc="15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fomento</a:t>
            </a:r>
            <a:r>
              <a:rPr sz="1200" spc="15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8367521" y="4196333"/>
            <a:ext cx="1419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0855" algn="l"/>
              </a:tabLst>
            </a:pP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submeterá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0137140" y="4196333"/>
            <a:ext cx="1276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à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0612628" y="4196333"/>
            <a:ext cx="82041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mis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ão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1781535" y="4196333"/>
            <a:ext cx="2336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8367521" y="4379214"/>
            <a:ext cx="364934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monitoramento 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avaliação designada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,  que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homologará, independentemente 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da 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obrigatoriedade de apresentação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prestação  de contas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devida pela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organização</a:t>
            </a:r>
            <a:r>
              <a:rPr sz="1200" spc="34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8367521" y="5110988"/>
            <a:ext cx="1183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sociedade</a:t>
            </a:r>
            <a:r>
              <a:rPr sz="1200" spc="-5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civil.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8367521" y="5476747"/>
            <a:ext cx="36455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1525" algn="l"/>
              </a:tabLst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Art.</a:t>
            </a:r>
            <a:r>
              <a:rPr sz="1200" spc="17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69.	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organização </a:t>
            </a:r>
            <a:r>
              <a:rPr sz="1200" b="1" spc="-10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sociedade</a:t>
            </a:r>
            <a:r>
              <a:rPr sz="1200" b="1" spc="28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civil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8367521" y="5659628"/>
            <a:ext cx="36461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54405" algn="l"/>
                <a:tab pos="1736089" algn="l"/>
                <a:tab pos="2162810" algn="l"/>
                <a:tab pos="2694940" algn="l"/>
                <a:tab pos="3011805" algn="l"/>
              </a:tabLst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es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tará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200" b="1" spc="-1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as	da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b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oa	e	</a:t>
            </a: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regul</a:t>
            </a:r>
            <a:r>
              <a:rPr sz="1200" b="1">
                <a:solidFill>
                  <a:srgbClr val="2C2D2C"/>
                </a:solidFill>
                <a:latin typeface="Verdana"/>
                <a:cs typeface="Verdana"/>
              </a:rPr>
              <a:t>ar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8367521" y="5842508"/>
            <a:ext cx="364680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spc="-5">
                <a:solidFill>
                  <a:srgbClr val="2C2D2C"/>
                </a:solidFill>
                <a:latin typeface="Verdana"/>
                <a:cs typeface="Verdana"/>
              </a:rPr>
              <a:t>aplicação dos recursos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recebidos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no 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prazo 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até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noventa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dias a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partir do término</a:t>
            </a:r>
            <a:r>
              <a:rPr sz="1200" spc="-12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8367521" y="6208267"/>
            <a:ext cx="3648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72795" algn="l"/>
                <a:tab pos="1094105" algn="l"/>
                <a:tab pos="1849120" algn="l"/>
                <a:tab pos="2172335" algn="l"/>
                <a:tab pos="2494915" algn="l"/>
                <a:tab pos="2954020" algn="l"/>
                <a:tab pos="3275329" algn="l"/>
              </a:tabLst>
            </a:pP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v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ig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ê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arc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ria	ou	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o	f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in</a:t>
            </a:r>
            <a:r>
              <a:rPr sz="1200" spc="1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l	</a:t>
            </a:r>
            <a:r>
              <a:rPr sz="1200" spc="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e	ca</a:t>
            </a:r>
            <a:r>
              <a:rPr sz="1200" spc="-1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 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exercício, se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duração da </a:t>
            </a:r>
            <a:r>
              <a:rPr sz="1200">
                <a:solidFill>
                  <a:srgbClr val="2C2D2C"/>
                </a:solidFill>
                <a:latin typeface="Verdana"/>
                <a:cs typeface="Verdana"/>
              </a:rPr>
              <a:t>parceria</a:t>
            </a:r>
            <a:r>
              <a:rPr sz="1200" spc="21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exceder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8367521" y="6574332"/>
            <a:ext cx="6584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um</a:t>
            </a:r>
            <a:r>
              <a:rPr sz="1200" spc="-7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200" spc="-5">
                <a:solidFill>
                  <a:srgbClr val="2C2D2C"/>
                </a:solidFill>
                <a:latin typeface="Verdana"/>
                <a:cs typeface="Verdana"/>
              </a:rPr>
              <a:t>ano.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392684" y="1126312"/>
            <a:ext cx="11036935" cy="3623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 algn="just">
              <a:lnSpc>
                <a:spcPct val="100000"/>
              </a:lnSpc>
              <a:spcBef>
                <a:spcPts val="100"/>
              </a:spcBef>
              <a:buClr>
                <a:srgbClr val="A33E27"/>
              </a:buClr>
              <a:buFont typeface="Wingdings"/>
              <a:buChar char=""/>
              <a:tabLst>
                <a:tab pos="299720" algn="l"/>
              </a:tabLst>
            </a:pPr>
            <a:r>
              <a:rPr sz="1800" spc="-10">
                <a:latin typeface="Verdana"/>
                <a:cs typeface="Verdana"/>
              </a:rPr>
              <a:t>MEDAUAR,</a:t>
            </a:r>
            <a:r>
              <a:rPr sz="1800" spc="315">
                <a:latin typeface="Verdana"/>
                <a:cs typeface="Verdana"/>
              </a:rPr>
              <a:t> </a:t>
            </a:r>
            <a:r>
              <a:rPr sz="1800" spc="-10">
                <a:latin typeface="Verdana"/>
                <a:cs typeface="Verdana"/>
              </a:rPr>
              <a:t>Odete.</a:t>
            </a:r>
            <a:r>
              <a:rPr sz="1800" spc="325">
                <a:latin typeface="Verdana"/>
                <a:cs typeface="Verdana"/>
              </a:rPr>
              <a:t> </a:t>
            </a:r>
            <a:r>
              <a:rPr sz="1800" i="1" spc="-5">
                <a:latin typeface="Verdana"/>
                <a:cs typeface="Verdana"/>
              </a:rPr>
              <a:t>Direito</a:t>
            </a:r>
            <a:r>
              <a:rPr sz="1800" i="1" spc="325">
                <a:latin typeface="Verdana"/>
                <a:cs typeface="Verdana"/>
              </a:rPr>
              <a:t> </a:t>
            </a:r>
            <a:r>
              <a:rPr sz="1800" i="1" spc="-5">
                <a:latin typeface="Verdana"/>
                <a:cs typeface="Verdana"/>
              </a:rPr>
              <a:t>Administrativo</a:t>
            </a:r>
            <a:r>
              <a:rPr sz="1800" i="1" spc="325">
                <a:latin typeface="Verdana"/>
                <a:cs typeface="Verdana"/>
              </a:rPr>
              <a:t> </a:t>
            </a:r>
            <a:r>
              <a:rPr sz="1800" i="1" spc="-5">
                <a:latin typeface="Verdana"/>
                <a:cs typeface="Verdana"/>
              </a:rPr>
              <a:t>Moderno</a:t>
            </a:r>
            <a:r>
              <a:rPr sz="1800" spc="-5">
                <a:latin typeface="Verdana"/>
                <a:cs typeface="Verdana"/>
              </a:rPr>
              <a:t>.</a:t>
            </a:r>
            <a:r>
              <a:rPr sz="1800" spc="320">
                <a:latin typeface="Verdana"/>
                <a:cs typeface="Verdana"/>
              </a:rPr>
              <a:t> </a:t>
            </a:r>
            <a:r>
              <a:rPr sz="1800" spc="-5">
                <a:latin typeface="Verdana"/>
                <a:cs typeface="Verdana"/>
              </a:rPr>
              <a:t>8.ª</a:t>
            </a:r>
            <a:r>
              <a:rPr sz="1800" spc="325">
                <a:latin typeface="Verdana"/>
                <a:cs typeface="Verdana"/>
              </a:rPr>
              <a:t> </a:t>
            </a:r>
            <a:r>
              <a:rPr sz="1800" spc="-10">
                <a:latin typeface="Verdana"/>
                <a:cs typeface="Verdana"/>
              </a:rPr>
              <a:t>ed.</a:t>
            </a:r>
            <a:r>
              <a:rPr sz="1800" spc="330">
                <a:latin typeface="Verdana"/>
                <a:cs typeface="Verdana"/>
              </a:rPr>
              <a:t> </a:t>
            </a:r>
            <a:r>
              <a:rPr sz="1800" spc="-5">
                <a:latin typeface="Verdana"/>
                <a:cs typeface="Verdana"/>
              </a:rPr>
              <a:t>São</a:t>
            </a:r>
            <a:r>
              <a:rPr sz="1800" spc="310">
                <a:latin typeface="Verdana"/>
                <a:cs typeface="Verdana"/>
              </a:rPr>
              <a:t> </a:t>
            </a:r>
            <a:r>
              <a:rPr sz="1800" spc="-10">
                <a:latin typeface="Verdana"/>
                <a:cs typeface="Verdana"/>
              </a:rPr>
              <a:t>Paulo:</a:t>
            </a:r>
            <a:r>
              <a:rPr sz="1800" spc="310">
                <a:latin typeface="Verdana"/>
                <a:cs typeface="Verdana"/>
              </a:rPr>
              <a:t> </a:t>
            </a:r>
            <a:r>
              <a:rPr sz="1800" spc="-10">
                <a:latin typeface="Verdana"/>
                <a:cs typeface="Verdana"/>
              </a:rPr>
              <a:t>Editora</a:t>
            </a:r>
            <a:r>
              <a:rPr sz="1800" spc="325">
                <a:latin typeface="Verdana"/>
                <a:cs typeface="Verdana"/>
              </a:rPr>
              <a:t> </a:t>
            </a:r>
            <a:r>
              <a:rPr sz="1800" spc="-10">
                <a:latin typeface="Verdana"/>
                <a:cs typeface="Verdana"/>
              </a:rPr>
              <a:t>Revista</a:t>
            </a:r>
            <a:r>
              <a:rPr sz="1800" spc="310">
                <a:latin typeface="Verdana"/>
                <a:cs typeface="Verdana"/>
              </a:rPr>
              <a:t> </a:t>
            </a:r>
            <a:r>
              <a:rPr sz="1800" spc="-5">
                <a:latin typeface="Verdana"/>
                <a:cs typeface="Verdana"/>
              </a:rPr>
              <a:t>dos</a:t>
            </a:r>
            <a:endParaRPr sz="1800">
              <a:latin typeface="Verdana"/>
              <a:cs typeface="Verdana"/>
            </a:endParaRPr>
          </a:p>
          <a:p>
            <a:pPr marL="299085" algn="just">
              <a:lnSpc>
                <a:spcPct val="100000"/>
              </a:lnSpc>
            </a:pPr>
            <a:r>
              <a:rPr sz="1800" spc="-20">
                <a:latin typeface="Verdana"/>
                <a:cs typeface="Verdana"/>
              </a:rPr>
              <a:t>Tribunais,</a:t>
            </a:r>
            <a:r>
              <a:rPr sz="1800" spc="-15">
                <a:latin typeface="Verdana"/>
                <a:cs typeface="Verdana"/>
              </a:rPr>
              <a:t> </a:t>
            </a:r>
            <a:r>
              <a:rPr sz="1800" spc="-5">
                <a:latin typeface="Verdana"/>
                <a:cs typeface="Verdana"/>
              </a:rPr>
              <a:t>2015.</a:t>
            </a:r>
            <a:endParaRPr sz="1800">
              <a:latin typeface="Verdana"/>
              <a:cs typeface="Verdana"/>
            </a:endParaRPr>
          </a:p>
          <a:p>
            <a:pPr marL="299085" marR="5715" indent="-287020" algn="just">
              <a:lnSpc>
                <a:spcPct val="100000"/>
              </a:lnSpc>
              <a:spcBef>
                <a:spcPts val="600"/>
              </a:spcBef>
              <a:buClr>
                <a:srgbClr val="A33E27"/>
              </a:buClr>
              <a:buFont typeface="Wingdings"/>
              <a:buChar char=""/>
              <a:tabLst>
                <a:tab pos="299720" algn="l"/>
              </a:tabLst>
            </a:pPr>
            <a:r>
              <a:rPr sz="1800" spc="-10">
                <a:latin typeface="Verdana"/>
                <a:cs typeface="Verdana"/>
              </a:rPr>
              <a:t>MEIRELLES, </a:t>
            </a:r>
            <a:r>
              <a:rPr sz="1800">
                <a:latin typeface="Verdana"/>
                <a:cs typeface="Verdana"/>
              </a:rPr>
              <a:t>Hely </a:t>
            </a:r>
            <a:r>
              <a:rPr sz="1800" spc="-5">
                <a:latin typeface="Verdana"/>
                <a:cs typeface="Verdana"/>
              </a:rPr>
              <a:t>Lopes. </a:t>
            </a:r>
            <a:r>
              <a:rPr sz="1800" i="1" spc="-5">
                <a:latin typeface="Verdana"/>
                <a:cs typeface="Verdana"/>
              </a:rPr>
              <a:t>Direito Administrativo Brasileiro</a:t>
            </a:r>
            <a:r>
              <a:rPr sz="1800" spc="-5">
                <a:latin typeface="Verdana"/>
                <a:cs typeface="Verdana"/>
              </a:rPr>
              <a:t>. 16.ª ed. </a:t>
            </a:r>
            <a:r>
              <a:rPr sz="1800">
                <a:latin typeface="Verdana"/>
                <a:cs typeface="Verdana"/>
              </a:rPr>
              <a:t>São </a:t>
            </a:r>
            <a:r>
              <a:rPr sz="1800" spc="-10">
                <a:latin typeface="Verdana"/>
                <a:cs typeface="Verdana"/>
              </a:rPr>
              <a:t>Paulo: Editora </a:t>
            </a:r>
            <a:r>
              <a:rPr sz="1800" spc="-105">
                <a:latin typeface="Verdana"/>
                <a:cs typeface="Verdana"/>
              </a:rPr>
              <a:t>RT,   </a:t>
            </a:r>
            <a:r>
              <a:rPr sz="1800" spc="-5">
                <a:latin typeface="Verdana"/>
                <a:cs typeface="Verdana"/>
              </a:rPr>
              <a:t>1991.</a:t>
            </a:r>
            <a:endParaRPr sz="1800">
              <a:latin typeface="Verdana"/>
              <a:cs typeface="Verdana"/>
            </a:endParaRPr>
          </a:p>
          <a:p>
            <a:pPr marL="299085" indent="-287020" algn="just">
              <a:lnSpc>
                <a:spcPct val="100000"/>
              </a:lnSpc>
              <a:spcBef>
                <a:spcPts val="600"/>
              </a:spcBef>
              <a:buClr>
                <a:srgbClr val="A33E27"/>
              </a:buClr>
              <a:buFont typeface="Wingdings"/>
              <a:buChar char=""/>
              <a:tabLst>
                <a:tab pos="299720" algn="l"/>
              </a:tabLst>
            </a:pPr>
            <a:r>
              <a:rPr sz="1800" spc="-5">
                <a:latin typeface="Verdana"/>
                <a:cs typeface="Verdana"/>
              </a:rPr>
              <a:t>MOREIRA</a:t>
            </a:r>
            <a:r>
              <a:rPr sz="1800" spc="140">
                <a:latin typeface="Verdana"/>
                <a:cs typeface="Verdana"/>
              </a:rPr>
              <a:t> </a:t>
            </a:r>
            <a:r>
              <a:rPr sz="1800" spc="-20">
                <a:latin typeface="Verdana"/>
                <a:cs typeface="Verdana"/>
              </a:rPr>
              <a:t>NETO,</a:t>
            </a:r>
            <a:r>
              <a:rPr sz="1800" spc="140">
                <a:latin typeface="Verdana"/>
                <a:cs typeface="Verdana"/>
              </a:rPr>
              <a:t> </a:t>
            </a:r>
            <a:r>
              <a:rPr sz="1800">
                <a:latin typeface="Verdana"/>
                <a:cs typeface="Verdana"/>
              </a:rPr>
              <a:t>Diogo</a:t>
            </a:r>
            <a:r>
              <a:rPr sz="1800" spc="130">
                <a:latin typeface="Verdana"/>
                <a:cs typeface="Verdana"/>
              </a:rPr>
              <a:t> </a:t>
            </a:r>
            <a:r>
              <a:rPr sz="1800" spc="-5">
                <a:latin typeface="Verdana"/>
                <a:cs typeface="Verdana"/>
              </a:rPr>
              <a:t>Figueiredo.</a:t>
            </a:r>
            <a:r>
              <a:rPr sz="1800" spc="145">
                <a:latin typeface="Verdana"/>
                <a:cs typeface="Verdana"/>
              </a:rPr>
              <a:t> </a:t>
            </a:r>
            <a:r>
              <a:rPr sz="1800" i="1" spc="-5">
                <a:latin typeface="Verdana"/>
                <a:cs typeface="Verdana"/>
              </a:rPr>
              <a:t>Curso</a:t>
            </a:r>
            <a:r>
              <a:rPr sz="1800" i="1" spc="135">
                <a:latin typeface="Verdana"/>
                <a:cs typeface="Verdana"/>
              </a:rPr>
              <a:t> </a:t>
            </a:r>
            <a:r>
              <a:rPr sz="1800" i="1" spc="-5">
                <a:latin typeface="Verdana"/>
                <a:cs typeface="Verdana"/>
              </a:rPr>
              <a:t>de</a:t>
            </a:r>
            <a:r>
              <a:rPr sz="1800" i="1" spc="130">
                <a:latin typeface="Verdana"/>
                <a:cs typeface="Verdana"/>
              </a:rPr>
              <a:t> </a:t>
            </a:r>
            <a:r>
              <a:rPr sz="1800" i="1" spc="-5">
                <a:latin typeface="Verdana"/>
                <a:cs typeface="Verdana"/>
              </a:rPr>
              <a:t>direito</a:t>
            </a:r>
            <a:r>
              <a:rPr sz="1800" i="1" spc="145">
                <a:latin typeface="Verdana"/>
                <a:cs typeface="Verdana"/>
              </a:rPr>
              <a:t> </a:t>
            </a:r>
            <a:r>
              <a:rPr sz="1800" i="1" spc="-5">
                <a:latin typeface="Verdana"/>
                <a:cs typeface="Verdana"/>
              </a:rPr>
              <a:t>administrativo</a:t>
            </a:r>
            <a:r>
              <a:rPr sz="1800" spc="-5">
                <a:latin typeface="Verdana"/>
                <a:cs typeface="Verdana"/>
              </a:rPr>
              <a:t>.</a:t>
            </a:r>
            <a:r>
              <a:rPr sz="1800" spc="145">
                <a:latin typeface="Verdana"/>
                <a:cs typeface="Verdana"/>
              </a:rPr>
              <a:t> </a:t>
            </a:r>
            <a:r>
              <a:rPr sz="1800" spc="-5">
                <a:latin typeface="Verdana"/>
                <a:cs typeface="Verdana"/>
              </a:rPr>
              <a:t>16.º</a:t>
            </a:r>
            <a:r>
              <a:rPr sz="1800" spc="135">
                <a:latin typeface="Verdana"/>
                <a:cs typeface="Verdana"/>
              </a:rPr>
              <a:t> </a:t>
            </a:r>
            <a:r>
              <a:rPr sz="1800" spc="-5">
                <a:latin typeface="Verdana"/>
                <a:cs typeface="Verdana"/>
              </a:rPr>
              <a:t>ed.</a:t>
            </a:r>
            <a:r>
              <a:rPr sz="1800" spc="155">
                <a:latin typeface="Verdana"/>
                <a:cs typeface="Verdana"/>
              </a:rPr>
              <a:t> </a:t>
            </a:r>
            <a:r>
              <a:rPr sz="1800">
                <a:latin typeface="Verdana"/>
                <a:cs typeface="Verdana"/>
              </a:rPr>
              <a:t>Rio</a:t>
            </a:r>
            <a:r>
              <a:rPr sz="1800" spc="135">
                <a:latin typeface="Verdana"/>
                <a:cs typeface="Verdana"/>
              </a:rPr>
              <a:t> </a:t>
            </a:r>
            <a:r>
              <a:rPr sz="1800" spc="-5">
                <a:latin typeface="Verdana"/>
                <a:cs typeface="Verdana"/>
              </a:rPr>
              <a:t>de</a:t>
            </a:r>
            <a:r>
              <a:rPr sz="1800" spc="130">
                <a:latin typeface="Verdana"/>
                <a:cs typeface="Verdana"/>
              </a:rPr>
              <a:t> </a:t>
            </a:r>
            <a:r>
              <a:rPr sz="1800" spc="-5">
                <a:latin typeface="Verdana"/>
                <a:cs typeface="Verdana"/>
              </a:rPr>
              <a:t>Janeiro:</a:t>
            </a:r>
            <a:endParaRPr sz="1800">
              <a:latin typeface="Verdana"/>
              <a:cs typeface="Verdana"/>
            </a:endParaRPr>
          </a:p>
          <a:p>
            <a:pPr marL="299085" algn="just">
              <a:lnSpc>
                <a:spcPct val="100000"/>
              </a:lnSpc>
              <a:spcBef>
                <a:spcPts val="5"/>
              </a:spcBef>
            </a:pPr>
            <a:r>
              <a:rPr sz="1800" spc="-10">
                <a:latin typeface="Verdana"/>
                <a:cs typeface="Verdana"/>
              </a:rPr>
              <a:t>Editora Forense,</a:t>
            </a:r>
            <a:r>
              <a:rPr sz="1800" spc="10">
                <a:latin typeface="Verdana"/>
                <a:cs typeface="Verdana"/>
              </a:rPr>
              <a:t> </a:t>
            </a:r>
            <a:r>
              <a:rPr sz="1800" spc="-10">
                <a:latin typeface="Verdana"/>
                <a:cs typeface="Verdana"/>
              </a:rPr>
              <a:t>2015.</a:t>
            </a:r>
            <a:endParaRPr sz="1800">
              <a:latin typeface="Verdana"/>
              <a:cs typeface="Verdana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600"/>
              </a:spcBef>
              <a:buClr>
                <a:srgbClr val="A33E27"/>
              </a:buClr>
              <a:buFont typeface="Wingdings"/>
              <a:buChar char=""/>
              <a:tabLst>
                <a:tab pos="299720" algn="l"/>
              </a:tabLst>
            </a:pPr>
            <a:r>
              <a:rPr sz="1800" spc="-5">
                <a:latin typeface="Verdana"/>
                <a:cs typeface="Verdana"/>
              </a:rPr>
              <a:t>MOREIRA </a:t>
            </a:r>
            <a:r>
              <a:rPr sz="1800" spc="-20">
                <a:latin typeface="Verdana"/>
                <a:cs typeface="Verdana"/>
              </a:rPr>
              <a:t>NETO, </a:t>
            </a:r>
            <a:r>
              <a:rPr sz="1800">
                <a:latin typeface="Verdana"/>
                <a:cs typeface="Verdana"/>
              </a:rPr>
              <a:t>Diogo </a:t>
            </a:r>
            <a:r>
              <a:rPr sz="1800" spc="-5">
                <a:latin typeface="Verdana"/>
                <a:cs typeface="Verdana"/>
              </a:rPr>
              <a:t>Figueiredo. </a:t>
            </a:r>
            <a:r>
              <a:rPr sz="1800" spc="-15">
                <a:latin typeface="Verdana"/>
                <a:cs typeface="Verdana"/>
              </a:rPr>
              <a:t>Novo </a:t>
            </a:r>
            <a:r>
              <a:rPr sz="1800" spc="-5">
                <a:latin typeface="Verdana"/>
                <a:cs typeface="Verdana"/>
              </a:rPr>
              <a:t>referencial </a:t>
            </a:r>
            <a:r>
              <a:rPr sz="1800">
                <a:latin typeface="Verdana"/>
                <a:cs typeface="Verdana"/>
              </a:rPr>
              <a:t>no </a:t>
            </a:r>
            <a:r>
              <a:rPr sz="1800" spc="-5">
                <a:latin typeface="Verdana"/>
                <a:cs typeface="Verdana"/>
              </a:rPr>
              <a:t>direito administrativo: do </a:t>
            </a:r>
            <a:r>
              <a:rPr sz="1800">
                <a:latin typeface="Verdana"/>
                <a:cs typeface="Verdana"/>
              </a:rPr>
              <a:t>controle </a:t>
            </a:r>
            <a:r>
              <a:rPr sz="1800" spc="-10">
                <a:latin typeface="Verdana"/>
                <a:cs typeface="Verdana"/>
              </a:rPr>
              <a:t>da  </a:t>
            </a:r>
            <a:r>
              <a:rPr sz="1800" spc="-5">
                <a:latin typeface="Verdana"/>
                <a:cs typeface="Verdana"/>
              </a:rPr>
              <a:t>vontade ao do resultado. </a:t>
            </a:r>
            <a:r>
              <a:rPr sz="1800" i="1" spc="-5">
                <a:latin typeface="Verdana"/>
                <a:cs typeface="Verdana"/>
              </a:rPr>
              <a:t>Panóptica</a:t>
            </a:r>
            <a:r>
              <a:rPr sz="1800" spc="-5">
                <a:latin typeface="Verdana"/>
                <a:cs typeface="Verdana"/>
              </a:rPr>
              <a:t>, Vitória, </a:t>
            </a:r>
            <a:r>
              <a:rPr sz="1800">
                <a:latin typeface="Verdana"/>
                <a:cs typeface="Verdana"/>
              </a:rPr>
              <a:t>ano </a:t>
            </a:r>
            <a:r>
              <a:rPr sz="1800" spc="-5">
                <a:latin typeface="Verdana"/>
                <a:cs typeface="Verdana"/>
              </a:rPr>
              <a:t>1, </a:t>
            </a:r>
            <a:r>
              <a:rPr sz="1800">
                <a:latin typeface="Verdana"/>
                <a:cs typeface="Verdana"/>
              </a:rPr>
              <a:t>n. </a:t>
            </a:r>
            <a:r>
              <a:rPr sz="1800" spc="-5">
                <a:latin typeface="Verdana"/>
                <a:cs typeface="Verdana"/>
              </a:rPr>
              <a:t>1, set. 2006, pág. 46-63. Disponível  e</a:t>
            </a:r>
            <a:r>
              <a:rPr sz="1800" spc="-5">
                <a:latin typeface="Verdana"/>
                <a:cs typeface="Verdana"/>
                <a:hlinkClick r:id="rId2"/>
              </a:rPr>
              <a:t>m: http://www.panoptica.org. </a:t>
            </a:r>
            <a:r>
              <a:rPr sz="1800">
                <a:latin typeface="Verdana"/>
                <a:cs typeface="Verdana"/>
              </a:rPr>
              <a:t>Acesso </a:t>
            </a:r>
            <a:r>
              <a:rPr sz="1800" spc="-5">
                <a:latin typeface="Verdana"/>
                <a:cs typeface="Verdana"/>
              </a:rPr>
              <a:t>em 30 set.</a:t>
            </a:r>
            <a:r>
              <a:rPr sz="1800" spc="25">
                <a:latin typeface="Verdana"/>
                <a:cs typeface="Verdana"/>
              </a:rPr>
              <a:t> </a:t>
            </a:r>
            <a:r>
              <a:rPr sz="1800" spc="-5">
                <a:latin typeface="Verdana"/>
                <a:cs typeface="Verdana"/>
              </a:rPr>
              <a:t>2016</a:t>
            </a:r>
            <a:endParaRPr sz="1800">
              <a:latin typeface="Verdana"/>
              <a:cs typeface="Verdana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600"/>
              </a:spcBef>
              <a:buClr>
                <a:srgbClr val="A33E27"/>
              </a:buClr>
              <a:buFont typeface="Wingdings"/>
              <a:buChar char=""/>
              <a:tabLst>
                <a:tab pos="299720" algn="l"/>
              </a:tabLst>
            </a:pPr>
            <a:r>
              <a:rPr sz="1800" spc="-5">
                <a:latin typeface="Verdana"/>
                <a:cs typeface="Verdana"/>
              </a:rPr>
              <a:t>SOUZA, </a:t>
            </a:r>
            <a:r>
              <a:rPr sz="1800" spc="-15">
                <a:latin typeface="Verdana"/>
                <a:cs typeface="Verdana"/>
              </a:rPr>
              <a:t>Rodrigo Pagani </a:t>
            </a:r>
            <a:r>
              <a:rPr sz="1800">
                <a:latin typeface="Verdana"/>
                <a:cs typeface="Verdana"/>
              </a:rPr>
              <a:t>de. </a:t>
            </a:r>
            <a:r>
              <a:rPr sz="1800" spc="-5">
                <a:latin typeface="Verdana"/>
                <a:cs typeface="Verdana"/>
              </a:rPr>
              <a:t>Controle estatal das transferências de recursos </a:t>
            </a:r>
            <a:r>
              <a:rPr sz="1800">
                <a:latin typeface="Verdana"/>
                <a:cs typeface="Verdana"/>
              </a:rPr>
              <a:t>públicos </a:t>
            </a:r>
            <a:r>
              <a:rPr sz="1800" spc="-15">
                <a:latin typeface="Verdana"/>
                <a:cs typeface="Verdana"/>
              </a:rPr>
              <a:t>para </a:t>
            </a:r>
            <a:r>
              <a:rPr sz="1800">
                <a:latin typeface="Verdana"/>
                <a:cs typeface="Verdana"/>
              </a:rPr>
              <a:t>o  </a:t>
            </a:r>
            <a:r>
              <a:rPr sz="1800" spc="-5">
                <a:latin typeface="Verdana"/>
                <a:cs typeface="Verdana"/>
              </a:rPr>
              <a:t>terceiro setor </a:t>
            </a:r>
            <a:r>
              <a:rPr sz="1800" spc="-45">
                <a:latin typeface="Verdana"/>
                <a:cs typeface="Verdana"/>
              </a:rPr>
              <a:t>(Tese </a:t>
            </a:r>
            <a:r>
              <a:rPr sz="1800" spc="-5">
                <a:latin typeface="Verdana"/>
                <a:cs typeface="Verdana"/>
              </a:rPr>
              <a:t>de </a:t>
            </a:r>
            <a:r>
              <a:rPr sz="1800" spc="-10">
                <a:latin typeface="Verdana"/>
                <a:cs typeface="Verdana"/>
              </a:rPr>
              <a:t>doutorado). </a:t>
            </a:r>
            <a:r>
              <a:rPr sz="1800" spc="-15">
                <a:latin typeface="Verdana"/>
                <a:cs typeface="Verdana"/>
              </a:rPr>
              <a:t>Faculdade </a:t>
            </a:r>
            <a:r>
              <a:rPr sz="1800" spc="-5">
                <a:latin typeface="Verdana"/>
                <a:cs typeface="Verdana"/>
              </a:rPr>
              <a:t>de Direito, Universidade de </a:t>
            </a:r>
            <a:r>
              <a:rPr sz="1800">
                <a:latin typeface="Verdana"/>
                <a:cs typeface="Verdana"/>
              </a:rPr>
              <a:t>São </a:t>
            </a:r>
            <a:r>
              <a:rPr sz="1800" spc="-15">
                <a:latin typeface="Verdana"/>
                <a:cs typeface="Verdana"/>
              </a:rPr>
              <a:t>Paulo, </a:t>
            </a:r>
            <a:r>
              <a:rPr sz="1800" spc="-5">
                <a:latin typeface="Verdana"/>
                <a:cs typeface="Verdana"/>
              </a:rPr>
              <a:t>2009.  </a:t>
            </a:r>
            <a:r>
              <a:rPr sz="1800" spc="-10">
                <a:latin typeface="Verdana"/>
                <a:cs typeface="Verdana"/>
              </a:rPr>
              <a:t>524p.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9" name="object 49"/>
          <p:cNvSpPr txBox="1">
            <a:spLocks noGrp="1"/>
          </p:cNvSpPr>
          <p:nvPr>
            <p:ph type="title"/>
          </p:nvPr>
        </p:nvSpPr>
        <p:spPr>
          <a:xfrm>
            <a:off x="392684" y="392633"/>
            <a:ext cx="33470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>
                <a:solidFill>
                  <a:srgbClr val="A33E27"/>
                </a:solidFill>
                <a:latin typeface="Verdana"/>
                <a:cs typeface="Verdana"/>
              </a:rPr>
              <a:t>Referências</a:t>
            </a:r>
            <a:r>
              <a:rPr sz="1800" b="1" spc="-45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800" b="1" spc="-5">
                <a:solidFill>
                  <a:srgbClr val="A33E27"/>
                </a:solidFill>
                <a:latin typeface="Verdana"/>
                <a:cs typeface="Verdana"/>
              </a:rPr>
              <a:t>bibliográficas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9600" y="6172200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4202684" y="593801"/>
            <a:ext cx="37299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>
                <a:solidFill>
                  <a:srgbClr val="D15A3D"/>
                </a:solidFill>
                <a:latin typeface="Verdana"/>
                <a:cs typeface="Verdana"/>
              </a:rPr>
              <a:t>Sumário de</a:t>
            </a:r>
            <a:r>
              <a:rPr sz="3200" b="1" spc="-120">
                <a:solidFill>
                  <a:srgbClr val="D15A3D"/>
                </a:solidFill>
                <a:latin typeface="Verdana"/>
                <a:cs typeface="Verdana"/>
              </a:rPr>
              <a:t> </a:t>
            </a:r>
            <a:r>
              <a:rPr sz="3200" b="1">
                <a:solidFill>
                  <a:srgbClr val="D15A3D"/>
                </a:solidFill>
                <a:latin typeface="Verdana"/>
                <a:cs typeface="Verdana"/>
              </a:rPr>
              <a:t>aula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D15A3D"/>
                </a:solidFill>
              </a:rPr>
              <a:t>1.</a:t>
            </a:r>
            <a:r>
              <a:rPr spc="-5"/>
              <a:t>Noções introdutórias </a:t>
            </a:r>
            <a:r>
              <a:t>do</a:t>
            </a:r>
            <a:r>
              <a:rPr spc="-50"/>
              <a:t> </a:t>
            </a:r>
            <a:r>
              <a:t>controle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1893570" y="2364652"/>
            <a:ext cx="8223250" cy="1964055"/>
          </a:xfrm>
          <a:prstGeom prst="rect">
            <a:avLst/>
          </a:prstGeom>
        </p:spPr>
        <p:txBody>
          <a:bodyPr vert="horz" wrap="square" lIns="0" tIns="186055" rIns="0" bIns="0" rtlCol="0">
            <a:spAutoFit/>
          </a:bodyPr>
          <a:lstStyle/>
          <a:p>
            <a:pPr marL="470534" indent="-458470">
              <a:lnSpc>
                <a:spcPct val="100000"/>
              </a:lnSpc>
              <a:spcBef>
                <a:spcPts val="1465"/>
              </a:spcBef>
              <a:buClr>
                <a:srgbClr val="D15A3D"/>
              </a:buClr>
              <a:buSzPct val="97222"/>
              <a:buAutoNum type="arabicPeriod" startAt="2"/>
              <a:tabLst>
                <a:tab pos="471170" algn="l"/>
              </a:tabLst>
            </a:pPr>
            <a:r>
              <a:rPr sz="3600" spc="-5">
                <a:solidFill>
                  <a:srgbClr val="2C2D2C"/>
                </a:solidFill>
                <a:latin typeface="Verdana"/>
                <a:cs typeface="Verdana"/>
              </a:rPr>
              <a:t>Controle interno</a:t>
            </a:r>
            <a:endParaRPr sz="3600">
              <a:latin typeface="Verdana"/>
              <a:cs typeface="Verdana"/>
            </a:endParaRPr>
          </a:p>
          <a:p>
            <a:pPr marL="469900" marR="5080" indent="-457834">
              <a:lnSpc>
                <a:spcPts val="3890"/>
              </a:lnSpc>
              <a:spcBef>
                <a:spcPts val="1860"/>
              </a:spcBef>
              <a:buClr>
                <a:srgbClr val="D15A3D"/>
              </a:buClr>
              <a:buSzPct val="97222"/>
              <a:buAutoNum type="arabicPeriod" startAt="2"/>
              <a:tabLst>
                <a:tab pos="471170" algn="l"/>
              </a:tabLst>
            </a:pPr>
            <a:r>
              <a:rPr sz="3600" spc="-5">
                <a:solidFill>
                  <a:srgbClr val="2C2D2C"/>
                </a:solidFill>
                <a:latin typeface="Verdana"/>
                <a:cs typeface="Verdana"/>
              </a:rPr>
              <a:t>Controle interno </a:t>
            </a:r>
            <a:r>
              <a:rPr sz="3600">
                <a:solidFill>
                  <a:srgbClr val="2C2D2C"/>
                </a:solidFill>
                <a:latin typeface="Verdana"/>
                <a:cs typeface="Verdana"/>
              </a:rPr>
              <a:t>nas </a:t>
            </a:r>
            <a:r>
              <a:rPr sz="3600" spc="-5">
                <a:solidFill>
                  <a:srgbClr val="2C2D2C"/>
                </a:solidFill>
                <a:latin typeface="Verdana"/>
                <a:cs typeface="Verdana"/>
              </a:rPr>
              <a:t>parcerias </a:t>
            </a:r>
            <a:r>
              <a:rPr sz="3600">
                <a:solidFill>
                  <a:srgbClr val="2C2D2C"/>
                </a:solidFill>
                <a:latin typeface="Verdana"/>
                <a:cs typeface="Verdana"/>
              </a:rPr>
              <a:t>do  </a:t>
            </a:r>
            <a:r>
              <a:rPr sz="3600" spc="-5">
                <a:solidFill>
                  <a:srgbClr val="2C2D2C"/>
                </a:solidFill>
                <a:latin typeface="Verdana"/>
                <a:cs typeface="Verdana"/>
              </a:rPr>
              <a:t>Estado </a:t>
            </a:r>
            <a:r>
              <a:rPr sz="3600">
                <a:solidFill>
                  <a:srgbClr val="2C2D2C"/>
                </a:solidFill>
                <a:latin typeface="Verdana"/>
                <a:cs typeface="Verdana"/>
              </a:rPr>
              <a:t>com o </a:t>
            </a:r>
            <a:r>
              <a:rPr sz="3600" spc="-50">
                <a:solidFill>
                  <a:srgbClr val="2C2D2C"/>
                </a:solidFill>
                <a:latin typeface="Verdana"/>
                <a:cs typeface="Verdana"/>
              </a:rPr>
              <a:t>Terceiro</a:t>
            </a:r>
            <a:r>
              <a:rPr sz="3600" spc="-6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3600">
                <a:solidFill>
                  <a:srgbClr val="2C2D2C"/>
                </a:solidFill>
                <a:latin typeface="Verdana"/>
                <a:cs typeface="Verdana"/>
              </a:rPr>
              <a:t>Setor</a:t>
            </a:r>
            <a:endParaRPr sz="3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0358" y="1708226"/>
            <a:ext cx="8665845" cy="1379220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2700" marR="5080">
              <a:lnSpc>
                <a:spcPts val="4900"/>
              </a:lnSpc>
              <a:spcBef>
                <a:spcPts val="980"/>
              </a:spcBef>
            </a:pPr>
            <a:r>
              <a:rPr sz="4800" b="1">
                <a:solidFill>
                  <a:srgbClr val="FFFFFF"/>
                </a:solidFill>
                <a:latin typeface="Verdana"/>
                <a:cs typeface="Verdana"/>
              </a:rPr>
              <a:t>1. Controle e tipologia </a:t>
            </a:r>
            <a:r>
              <a:rPr sz="4800" b="1" spc="-5">
                <a:solidFill>
                  <a:srgbClr val="FFFFFF"/>
                </a:solidFill>
                <a:latin typeface="Verdana"/>
                <a:cs typeface="Verdana"/>
              </a:rPr>
              <a:t>de  controle</a:t>
            </a:r>
            <a:endParaRPr sz="4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405765"/>
          </a:xfrm>
          <a:custGeom>
            <a:avLst/>
            <a:gdLst/>
            <a:ahLst/>
            <a:cxnLst/>
            <a:rect l="l" t="t" r="r" b="b"/>
            <a:pathLst>
              <a:path h="405765">
                <a:moveTo>
                  <a:pt x="0" y="0"/>
                </a:moveTo>
                <a:lnTo>
                  <a:pt x="0" y="40576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437769"/>
            <a:ext cx="0" cy="3004820"/>
          </a:xfrm>
          <a:custGeom>
            <a:avLst/>
            <a:gdLst/>
            <a:ahLst/>
            <a:cxnLst/>
            <a:rect l="l" t="t" r="r" b="b"/>
            <a:pathLst>
              <a:path h="3004820">
                <a:moveTo>
                  <a:pt x="0" y="0"/>
                </a:moveTo>
                <a:lnTo>
                  <a:pt x="0" y="30043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3780663"/>
            <a:ext cx="0" cy="3077845"/>
          </a:xfrm>
          <a:custGeom>
            <a:avLst/>
            <a:gdLst/>
            <a:ahLst/>
            <a:cxnLst/>
            <a:rect l="l" t="t" r="r" b="b"/>
            <a:pathLst>
              <a:path h="3077845">
                <a:moveTo>
                  <a:pt x="0" y="0"/>
                </a:moveTo>
                <a:lnTo>
                  <a:pt x="0" y="307733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0"/>
            <a:ext cx="0" cy="405765"/>
          </a:xfrm>
          <a:custGeom>
            <a:avLst/>
            <a:gdLst/>
            <a:ahLst/>
            <a:cxnLst/>
            <a:rect l="l" t="t" r="r" b="b"/>
            <a:pathLst>
              <a:path h="405765">
                <a:moveTo>
                  <a:pt x="0" y="0"/>
                </a:moveTo>
                <a:lnTo>
                  <a:pt x="0" y="40576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437769"/>
            <a:ext cx="0" cy="3004820"/>
          </a:xfrm>
          <a:custGeom>
            <a:avLst/>
            <a:gdLst/>
            <a:ahLst/>
            <a:cxnLst/>
            <a:rect l="l" t="t" r="r" b="b"/>
            <a:pathLst>
              <a:path h="3004820">
                <a:moveTo>
                  <a:pt x="0" y="0"/>
                </a:moveTo>
                <a:lnTo>
                  <a:pt x="0" y="30043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28800" y="3780663"/>
            <a:ext cx="0" cy="3077845"/>
          </a:xfrm>
          <a:custGeom>
            <a:avLst/>
            <a:gdLst/>
            <a:ahLst/>
            <a:cxnLst/>
            <a:rect l="l" t="t" r="r" b="b"/>
            <a:pathLst>
              <a:path h="3077845">
                <a:moveTo>
                  <a:pt x="0" y="0"/>
                </a:moveTo>
                <a:lnTo>
                  <a:pt x="0" y="307733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0" y="0"/>
            <a:ext cx="0" cy="405765"/>
          </a:xfrm>
          <a:custGeom>
            <a:avLst/>
            <a:gdLst/>
            <a:ahLst/>
            <a:cxnLst/>
            <a:rect l="l" t="t" r="r" b="b"/>
            <a:pathLst>
              <a:path h="405765">
                <a:moveTo>
                  <a:pt x="0" y="0"/>
                </a:moveTo>
                <a:lnTo>
                  <a:pt x="0" y="40576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0" y="437769"/>
            <a:ext cx="0" cy="3004820"/>
          </a:xfrm>
          <a:custGeom>
            <a:avLst/>
            <a:gdLst/>
            <a:ahLst/>
            <a:cxnLst/>
            <a:rect l="l" t="t" r="r" b="b"/>
            <a:pathLst>
              <a:path h="3004820">
                <a:moveTo>
                  <a:pt x="0" y="0"/>
                </a:moveTo>
                <a:lnTo>
                  <a:pt x="0" y="30043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0" y="3780663"/>
            <a:ext cx="0" cy="3077845"/>
          </a:xfrm>
          <a:custGeom>
            <a:avLst/>
            <a:gdLst/>
            <a:ahLst/>
            <a:cxnLst/>
            <a:rect l="l" t="t" r="r" b="b"/>
            <a:pathLst>
              <a:path h="3077845">
                <a:moveTo>
                  <a:pt x="0" y="0"/>
                </a:moveTo>
                <a:lnTo>
                  <a:pt x="0" y="307733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67200" y="0"/>
            <a:ext cx="0" cy="405765"/>
          </a:xfrm>
          <a:custGeom>
            <a:avLst/>
            <a:gdLst/>
            <a:ahLst/>
            <a:cxnLst/>
            <a:rect l="l" t="t" r="r" b="b"/>
            <a:pathLst>
              <a:path h="405765">
                <a:moveTo>
                  <a:pt x="0" y="0"/>
                </a:moveTo>
                <a:lnTo>
                  <a:pt x="0" y="40576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67200" y="437769"/>
            <a:ext cx="0" cy="3004820"/>
          </a:xfrm>
          <a:custGeom>
            <a:avLst/>
            <a:gdLst/>
            <a:ahLst/>
            <a:cxnLst/>
            <a:rect l="l" t="t" r="r" b="b"/>
            <a:pathLst>
              <a:path h="3004820">
                <a:moveTo>
                  <a:pt x="0" y="0"/>
                </a:moveTo>
                <a:lnTo>
                  <a:pt x="0" y="30043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67200" y="3780663"/>
            <a:ext cx="0" cy="3077845"/>
          </a:xfrm>
          <a:custGeom>
            <a:avLst/>
            <a:gdLst/>
            <a:ahLst/>
            <a:cxnLst/>
            <a:rect l="l" t="t" r="r" b="b"/>
            <a:pathLst>
              <a:path h="3077845">
                <a:moveTo>
                  <a:pt x="0" y="0"/>
                </a:moveTo>
                <a:lnTo>
                  <a:pt x="0" y="307733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86400" y="0"/>
            <a:ext cx="0" cy="405765"/>
          </a:xfrm>
          <a:custGeom>
            <a:avLst/>
            <a:gdLst/>
            <a:ahLst/>
            <a:cxnLst/>
            <a:rect l="l" t="t" r="r" b="b"/>
            <a:pathLst>
              <a:path h="405765">
                <a:moveTo>
                  <a:pt x="0" y="0"/>
                </a:moveTo>
                <a:lnTo>
                  <a:pt x="0" y="40576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86400" y="437769"/>
            <a:ext cx="0" cy="3004820"/>
          </a:xfrm>
          <a:custGeom>
            <a:avLst/>
            <a:gdLst/>
            <a:ahLst/>
            <a:cxnLst/>
            <a:rect l="l" t="t" r="r" b="b"/>
            <a:pathLst>
              <a:path h="3004820">
                <a:moveTo>
                  <a:pt x="0" y="0"/>
                </a:moveTo>
                <a:lnTo>
                  <a:pt x="0" y="30043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86400" y="3780663"/>
            <a:ext cx="0" cy="3077845"/>
          </a:xfrm>
          <a:custGeom>
            <a:avLst/>
            <a:gdLst/>
            <a:ahLst/>
            <a:cxnLst/>
            <a:rect l="l" t="t" r="r" b="b"/>
            <a:pathLst>
              <a:path h="3077845">
                <a:moveTo>
                  <a:pt x="0" y="0"/>
                </a:moveTo>
                <a:lnTo>
                  <a:pt x="0" y="307733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705600" y="0"/>
            <a:ext cx="0" cy="3442335"/>
          </a:xfrm>
          <a:custGeom>
            <a:avLst/>
            <a:gdLst/>
            <a:ahLst/>
            <a:cxnLst/>
            <a:rect l="l" t="t" r="r" b="b"/>
            <a:pathLst>
              <a:path h="3442335">
                <a:moveTo>
                  <a:pt x="0" y="0"/>
                </a:moveTo>
                <a:lnTo>
                  <a:pt x="0" y="344210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05600" y="3780663"/>
            <a:ext cx="0" cy="3077845"/>
          </a:xfrm>
          <a:custGeom>
            <a:avLst/>
            <a:gdLst/>
            <a:ahLst/>
            <a:cxnLst/>
            <a:rect l="l" t="t" r="r" b="b"/>
            <a:pathLst>
              <a:path h="3077845">
                <a:moveTo>
                  <a:pt x="0" y="0"/>
                </a:moveTo>
                <a:lnTo>
                  <a:pt x="0" y="307733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924800" y="0"/>
            <a:ext cx="0" cy="3442335"/>
          </a:xfrm>
          <a:custGeom>
            <a:avLst/>
            <a:gdLst/>
            <a:ahLst/>
            <a:cxnLst/>
            <a:rect l="l" t="t" r="r" b="b"/>
            <a:pathLst>
              <a:path h="3442335">
                <a:moveTo>
                  <a:pt x="0" y="0"/>
                </a:moveTo>
                <a:lnTo>
                  <a:pt x="0" y="344210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24800" y="3780663"/>
            <a:ext cx="0" cy="3077845"/>
          </a:xfrm>
          <a:custGeom>
            <a:avLst/>
            <a:gdLst/>
            <a:ahLst/>
            <a:cxnLst/>
            <a:rect l="l" t="t" r="r" b="b"/>
            <a:pathLst>
              <a:path h="3077845">
                <a:moveTo>
                  <a:pt x="0" y="0"/>
                </a:moveTo>
                <a:lnTo>
                  <a:pt x="0" y="307733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44000" y="0"/>
            <a:ext cx="0" cy="3442335"/>
          </a:xfrm>
          <a:custGeom>
            <a:avLst/>
            <a:gdLst/>
            <a:ahLst/>
            <a:cxnLst/>
            <a:rect l="l" t="t" r="r" b="b"/>
            <a:pathLst>
              <a:path h="3442335">
                <a:moveTo>
                  <a:pt x="0" y="0"/>
                </a:moveTo>
                <a:lnTo>
                  <a:pt x="0" y="344210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44000" y="3780663"/>
            <a:ext cx="0" cy="3077845"/>
          </a:xfrm>
          <a:custGeom>
            <a:avLst/>
            <a:gdLst/>
            <a:ahLst/>
            <a:cxnLst/>
            <a:rect l="l" t="t" r="r" b="b"/>
            <a:pathLst>
              <a:path h="3077845">
                <a:moveTo>
                  <a:pt x="0" y="0"/>
                </a:moveTo>
                <a:lnTo>
                  <a:pt x="0" y="307733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363200" y="0"/>
            <a:ext cx="0" cy="3442335"/>
          </a:xfrm>
          <a:custGeom>
            <a:avLst/>
            <a:gdLst/>
            <a:ahLst/>
            <a:cxnLst/>
            <a:rect l="l" t="t" r="r" b="b"/>
            <a:pathLst>
              <a:path h="3442335">
                <a:moveTo>
                  <a:pt x="0" y="0"/>
                </a:moveTo>
                <a:lnTo>
                  <a:pt x="0" y="344210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363200" y="3780663"/>
            <a:ext cx="0" cy="3077845"/>
          </a:xfrm>
          <a:custGeom>
            <a:avLst/>
            <a:gdLst/>
            <a:ahLst/>
            <a:cxnLst/>
            <a:rect l="l" t="t" r="r" b="b"/>
            <a:pathLst>
              <a:path h="3077845">
                <a:moveTo>
                  <a:pt x="0" y="0"/>
                </a:moveTo>
                <a:lnTo>
                  <a:pt x="0" y="307733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7241" y="35407"/>
            <a:ext cx="7527290" cy="461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7241" y="35407"/>
            <a:ext cx="7527290" cy="462280"/>
          </a:xfrm>
          <a:custGeom>
            <a:avLst/>
            <a:gdLst/>
            <a:ahLst/>
            <a:cxnLst/>
            <a:rect l="l" t="t" r="r" b="b"/>
            <a:pathLst>
              <a:path w="7527290" h="462280">
                <a:moveTo>
                  <a:pt x="0" y="461670"/>
                </a:moveTo>
                <a:lnTo>
                  <a:pt x="7527290" y="461670"/>
                </a:lnTo>
                <a:lnTo>
                  <a:pt x="7527290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>
            <a:spLocks noGrp="1"/>
          </p:cNvSpPr>
          <p:nvPr>
            <p:ph type="title"/>
          </p:nvPr>
        </p:nvSpPr>
        <p:spPr>
          <a:xfrm>
            <a:off x="165912" y="66878"/>
            <a:ext cx="60845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>
                <a:solidFill>
                  <a:srgbClr val="FFFFFF"/>
                </a:solidFill>
                <a:latin typeface="Verdana"/>
                <a:cs typeface="Verdana"/>
              </a:rPr>
              <a:t>1. Noções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introdutórias do</a:t>
            </a:r>
            <a:r>
              <a:rPr sz="2400" b="1" i="1" spc="-1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controle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178676" y="421766"/>
            <a:ext cx="6058535" cy="0"/>
          </a:xfrm>
          <a:custGeom>
            <a:avLst/>
            <a:gdLst/>
            <a:ahLst/>
            <a:cxnLst/>
            <a:rect l="l" t="t" r="r" b="b"/>
            <a:pathLst>
              <a:path w="6058535">
                <a:moveTo>
                  <a:pt x="0" y="0"/>
                </a:moveTo>
                <a:lnTo>
                  <a:pt x="6057912" y="0"/>
                </a:lnTo>
              </a:path>
            </a:pathLst>
          </a:custGeom>
          <a:ln w="320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78676" y="924941"/>
            <a:ext cx="4538980" cy="0"/>
          </a:xfrm>
          <a:custGeom>
            <a:avLst/>
            <a:gdLst/>
            <a:ahLst/>
            <a:cxnLst/>
            <a:rect l="l" t="t" r="r" b="b"/>
            <a:pathLst>
              <a:path w="4538980">
                <a:moveTo>
                  <a:pt x="0" y="0"/>
                </a:moveTo>
                <a:lnTo>
                  <a:pt x="4538484" y="0"/>
                </a:lnTo>
              </a:path>
            </a:pathLst>
          </a:custGeom>
          <a:ln w="22860">
            <a:solidFill>
              <a:srgbClr val="2C2D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7241" y="2669349"/>
            <a:ext cx="11977751" cy="5847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7241" y="2669349"/>
            <a:ext cx="11978005" cy="584835"/>
          </a:xfrm>
          <a:custGeom>
            <a:avLst/>
            <a:gdLst/>
            <a:ahLst/>
            <a:cxnLst/>
            <a:rect l="l" t="t" r="r" b="b"/>
            <a:pathLst>
              <a:path w="11978005" h="584835">
                <a:moveTo>
                  <a:pt x="0" y="584771"/>
                </a:moveTo>
                <a:lnTo>
                  <a:pt x="11977751" y="584771"/>
                </a:lnTo>
                <a:lnTo>
                  <a:pt x="11977751" y="0"/>
                </a:lnTo>
                <a:lnTo>
                  <a:pt x="0" y="0"/>
                </a:lnTo>
                <a:lnTo>
                  <a:pt x="0" y="584771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7242" y="3442106"/>
            <a:ext cx="10382250" cy="339090"/>
          </a:xfrm>
          <a:custGeom>
            <a:avLst/>
            <a:gdLst/>
            <a:ahLst/>
            <a:cxnLst/>
            <a:rect l="l" t="t" r="r" b="b"/>
            <a:pathLst>
              <a:path w="10382250" h="339089">
                <a:moveTo>
                  <a:pt x="0" y="338556"/>
                </a:moveTo>
                <a:lnTo>
                  <a:pt x="10381996" y="338556"/>
                </a:lnTo>
                <a:lnTo>
                  <a:pt x="10381996" y="0"/>
                </a:lnTo>
                <a:lnTo>
                  <a:pt x="0" y="0"/>
                </a:lnTo>
                <a:lnTo>
                  <a:pt x="0" y="33855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165912" y="520305"/>
            <a:ext cx="11819890" cy="3223260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1800" b="1" i="1" spc="-5">
                <a:solidFill>
                  <a:srgbClr val="2C2D2C"/>
                </a:solidFill>
                <a:latin typeface="Verdana"/>
                <a:cs typeface="Verdana"/>
              </a:rPr>
              <a:t>Finalidades do sistema de</a:t>
            </a:r>
            <a:r>
              <a:rPr sz="1800" b="1" i="1" spc="-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i="1" spc="-5">
                <a:solidFill>
                  <a:srgbClr val="2C2D2C"/>
                </a:solidFill>
                <a:latin typeface="Verdana"/>
                <a:cs typeface="Verdana"/>
              </a:rPr>
              <a:t>controle</a:t>
            </a:r>
            <a:endParaRPr sz="1800">
              <a:latin typeface="Verdana"/>
              <a:cs typeface="Verdana"/>
            </a:endParaRPr>
          </a:p>
          <a:p>
            <a:pPr marL="339090" indent="-287655">
              <a:lnSpc>
                <a:spcPct val="100000"/>
              </a:lnSpc>
              <a:spcBef>
                <a:spcPts val="950"/>
              </a:spcBef>
              <a:buFont typeface="Wingdings"/>
              <a:buChar char=""/>
              <a:tabLst>
                <a:tab pos="339725" algn="l"/>
                <a:tab pos="3920490" algn="l"/>
              </a:tabLst>
            </a:pP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cumprimento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legalidade</a:t>
            </a:r>
            <a:r>
              <a:rPr sz="1600" b="1" spc="17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da	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legitimidade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(MOREIRA 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NETO:</a:t>
            </a:r>
            <a:r>
              <a:rPr sz="1600" spc="13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2015);</a:t>
            </a:r>
            <a:endParaRPr sz="1600">
              <a:latin typeface="Verdana"/>
              <a:cs typeface="Verdana"/>
            </a:endParaRPr>
          </a:p>
          <a:p>
            <a:pPr marL="339090" indent="-287655">
              <a:lnSpc>
                <a:spcPct val="100000"/>
              </a:lnSpc>
              <a:buFont typeface="Wingdings"/>
              <a:buChar char=""/>
              <a:tabLst>
                <a:tab pos="339725" algn="l"/>
              </a:tabLst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observância dos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preceitos da “boa</a:t>
            </a:r>
            <a:r>
              <a:rPr sz="1600" b="1" spc="17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administração”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;</a:t>
            </a:r>
            <a:endParaRPr sz="1600">
              <a:latin typeface="Verdana"/>
              <a:cs typeface="Verdana"/>
            </a:endParaRPr>
          </a:p>
          <a:p>
            <a:pPr marL="339090" indent="-287655">
              <a:lnSpc>
                <a:spcPct val="100000"/>
              </a:lnSpc>
              <a:buFont typeface="Wingdings"/>
              <a:buChar char=""/>
              <a:tabLst>
                <a:tab pos="339725" algn="l"/>
              </a:tabLst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verificar a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conveniência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 a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oportunidade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medidas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decisões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ao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interesse público</a:t>
            </a:r>
            <a:r>
              <a:rPr sz="1600" spc="36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(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mérito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);</a:t>
            </a:r>
            <a:endParaRPr sz="1600">
              <a:latin typeface="Verdana"/>
              <a:cs typeface="Verdana"/>
            </a:endParaRPr>
          </a:p>
          <a:p>
            <a:pPr marL="339090" indent="-287655">
              <a:lnSpc>
                <a:spcPct val="100000"/>
              </a:lnSpc>
              <a:buFont typeface="Wingdings"/>
              <a:buChar char=""/>
              <a:tabLst>
                <a:tab pos="339725" algn="l"/>
              </a:tabLst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verificar a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proporção custo-benefício (eficiência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b="1" spc="22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economicidade)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;</a:t>
            </a:r>
            <a:endParaRPr sz="1600">
              <a:latin typeface="Verdana"/>
              <a:cs typeface="Verdana"/>
            </a:endParaRPr>
          </a:p>
          <a:p>
            <a:pPr marL="339090" indent="-287655">
              <a:lnSpc>
                <a:spcPct val="100000"/>
              </a:lnSpc>
              <a:buFont typeface="Wingdings"/>
              <a:buChar char=""/>
              <a:tabLst>
                <a:tab pos="339725" algn="l"/>
              </a:tabLst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verificar a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eficácia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da atuação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administrativa (MEDAUAR: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2015);</a:t>
            </a:r>
            <a:r>
              <a:rPr sz="1600" spc="229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endParaRPr sz="1600">
              <a:latin typeface="Verdana"/>
              <a:cs typeface="Verdana"/>
            </a:endParaRPr>
          </a:p>
          <a:p>
            <a:pPr marL="339090" indent="-287655">
              <a:lnSpc>
                <a:spcPct val="100000"/>
              </a:lnSpc>
              <a:buFont typeface="Wingdings"/>
              <a:buChar char=""/>
              <a:tabLst>
                <a:tab pos="339725" algn="l"/>
              </a:tabLst>
            </a:pP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responsabilização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agente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público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(MOREIRA 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NETO:</a:t>
            </a:r>
            <a:r>
              <a:rPr sz="1600" spc="22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2015).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65"/>
              </a:spcBef>
            </a:pP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Conceito:</a:t>
            </a:r>
            <a:r>
              <a:rPr sz="1600" b="1" spc="13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“É</a:t>
            </a:r>
            <a:r>
              <a:rPr sz="1600" spc="1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1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faculdade</a:t>
            </a:r>
            <a:r>
              <a:rPr sz="1600" spc="1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600" spc="12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vigilância,</a:t>
            </a:r>
            <a:r>
              <a:rPr sz="1600" spc="9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orientação</a:t>
            </a:r>
            <a:r>
              <a:rPr sz="1600" spc="12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1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correção</a:t>
            </a:r>
            <a:r>
              <a:rPr sz="1600" spc="12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que</a:t>
            </a:r>
            <a:r>
              <a:rPr sz="1600" spc="1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um</a:t>
            </a:r>
            <a:r>
              <a:rPr sz="1600" spc="10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45">
                <a:solidFill>
                  <a:srgbClr val="2C2D2C"/>
                </a:solidFill>
                <a:latin typeface="Verdana"/>
                <a:cs typeface="Verdana"/>
              </a:rPr>
              <a:t>Poder,</a:t>
            </a:r>
            <a:r>
              <a:rPr sz="1600" spc="10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órgão</a:t>
            </a:r>
            <a:r>
              <a:rPr sz="1600" spc="114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ou</a:t>
            </a:r>
            <a:r>
              <a:rPr sz="1600" spc="12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autoridade</a:t>
            </a:r>
            <a:r>
              <a:rPr sz="1600" spc="10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exerce</a:t>
            </a:r>
            <a:r>
              <a:rPr sz="1600" spc="12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sobre</a:t>
            </a:r>
            <a:r>
              <a:rPr sz="1600" spc="114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conduta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funcional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600" spc="-30">
                <a:solidFill>
                  <a:srgbClr val="2C2D2C"/>
                </a:solidFill>
                <a:latin typeface="Verdana"/>
                <a:cs typeface="Verdana"/>
              </a:rPr>
              <a:t>outro.”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(MEIRELLES:</a:t>
            </a:r>
            <a:r>
              <a:rPr sz="1600" spc="18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1991).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1" i="1" u="heavy" spc="-5">
                <a:solidFill>
                  <a:srgbClr val="2C2D2C"/>
                </a:solidFill>
                <a:uFill>
                  <a:solidFill>
                    <a:srgbClr val="2C2D2C"/>
                  </a:solidFill>
                </a:uFill>
                <a:latin typeface="Verdana"/>
                <a:cs typeface="Verdana"/>
              </a:rPr>
              <a:t>O </a:t>
            </a:r>
            <a:r>
              <a:rPr sz="1600" b="1" i="1" u="heavy" spc="-10">
                <a:solidFill>
                  <a:srgbClr val="2C2D2C"/>
                </a:solidFill>
                <a:uFill>
                  <a:solidFill>
                    <a:srgbClr val="2C2D2C"/>
                  </a:solidFill>
                </a:uFill>
                <a:latin typeface="Verdana"/>
                <a:cs typeface="Verdana"/>
              </a:rPr>
              <a:t>controle </a:t>
            </a:r>
            <a:r>
              <a:rPr sz="1600" b="1" i="1" u="heavy" spc="-5">
                <a:solidFill>
                  <a:srgbClr val="2C2D2C"/>
                </a:solidFill>
                <a:uFill>
                  <a:solidFill>
                    <a:srgbClr val="2C2D2C"/>
                  </a:solidFill>
                </a:uFill>
                <a:latin typeface="Verdana"/>
                <a:cs typeface="Verdana"/>
              </a:rPr>
              <a:t>da atividade </a:t>
            </a:r>
            <a:r>
              <a:rPr sz="1600" b="1" i="1" u="heavy" spc="-10">
                <a:solidFill>
                  <a:srgbClr val="2C2D2C"/>
                </a:solidFill>
                <a:uFill>
                  <a:solidFill>
                    <a:srgbClr val="2C2D2C"/>
                  </a:solidFill>
                </a:uFill>
                <a:latin typeface="Verdana"/>
                <a:cs typeface="Verdana"/>
              </a:rPr>
              <a:t>administrativa pode ser classificado </a:t>
            </a:r>
            <a:r>
              <a:rPr sz="1600" b="1" i="1" u="heavy" spc="-5">
                <a:solidFill>
                  <a:srgbClr val="2C2D2C"/>
                </a:solidFill>
                <a:uFill>
                  <a:solidFill>
                    <a:srgbClr val="2C2D2C"/>
                  </a:solidFill>
                </a:uFill>
                <a:latin typeface="Verdana"/>
                <a:cs typeface="Verdana"/>
              </a:rPr>
              <a:t>a </a:t>
            </a:r>
            <a:r>
              <a:rPr sz="1600" b="1" i="1" u="heavy" spc="-10">
                <a:solidFill>
                  <a:srgbClr val="2C2D2C"/>
                </a:solidFill>
                <a:uFill>
                  <a:solidFill>
                    <a:srgbClr val="2C2D2C"/>
                  </a:solidFill>
                </a:uFill>
                <a:latin typeface="Verdana"/>
                <a:cs typeface="Verdana"/>
              </a:rPr>
              <a:t>partir </a:t>
            </a:r>
            <a:r>
              <a:rPr sz="1600" b="1" i="1" u="heavy" spc="-5">
                <a:solidFill>
                  <a:srgbClr val="2C2D2C"/>
                </a:solidFill>
                <a:uFill>
                  <a:solidFill>
                    <a:srgbClr val="2C2D2C"/>
                  </a:solidFill>
                </a:uFill>
                <a:latin typeface="Verdana"/>
                <a:cs typeface="Verdana"/>
              </a:rPr>
              <a:t>de vários</a:t>
            </a:r>
            <a:r>
              <a:rPr sz="1600" b="1" i="1" u="heavy" spc="505">
                <a:solidFill>
                  <a:srgbClr val="2C2D2C"/>
                </a:solidFill>
                <a:uFill>
                  <a:solidFill>
                    <a:srgbClr val="2C2D2C"/>
                  </a:solidFill>
                </a:uFill>
                <a:latin typeface="Verdana"/>
                <a:cs typeface="Verdana"/>
              </a:rPr>
              <a:t> </a:t>
            </a:r>
            <a:r>
              <a:rPr sz="1600" b="1" i="1" u="heavy" spc="-10">
                <a:solidFill>
                  <a:srgbClr val="2C2D2C"/>
                </a:solidFill>
                <a:uFill>
                  <a:solidFill>
                    <a:srgbClr val="2C2D2C"/>
                  </a:solidFill>
                </a:uFill>
                <a:latin typeface="Verdana"/>
                <a:cs typeface="Verdana"/>
              </a:rPr>
              <a:t>critérios: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65912" y="3877183"/>
            <a:ext cx="40855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Quanto ao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órgão (quem</a:t>
            </a:r>
            <a:r>
              <a:rPr sz="1600" b="1" spc="9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controla?)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: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65912" y="4121022"/>
            <a:ext cx="6001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3820" indent="-71755">
              <a:lnSpc>
                <a:spcPct val="100000"/>
              </a:lnSpc>
              <a:spcBef>
                <a:spcPts val="95"/>
              </a:spcBef>
              <a:buSzPct val="93750"/>
              <a:buFont typeface="Arial"/>
              <a:buChar char="•"/>
              <a:tabLst>
                <a:tab pos="84455" algn="l"/>
                <a:tab pos="1699895" algn="l"/>
                <a:tab pos="2233295" algn="l"/>
                <a:tab pos="3315335" algn="l"/>
                <a:tab pos="4485640" algn="l"/>
                <a:tab pos="5561965" algn="l"/>
              </a:tabLst>
            </a:pP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Au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to</a:t>
            </a:r>
            <a:r>
              <a:rPr sz="1600" b="1" spc="-15">
                <a:solidFill>
                  <a:srgbClr val="A33E27"/>
                </a:solidFill>
                <a:latin typeface="Verdana"/>
                <a:cs typeface="Verdana"/>
              </a:rPr>
              <a:t>c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ontr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ol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e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	</a:t>
            </a: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(</a:t>
            </a:r>
            <a:r>
              <a:rPr sz="1600" b="1" spc="-15">
                <a:solidFill>
                  <a:srgbClr val="A33E27"/>
                </a:solidFill>
                <a:latin typeface="Verdana"/>
                <a:cs typeface="Verdana"/>
              </a:rPr>
              <a:t>o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u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	c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ontr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ol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e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	</a:t>
            </a:r>
            <a:r>
              <a:rPr sz="1600" b="1" spc="-15">
                <a:solidFill>
                  <a:srgbClr val="A33E27"/>
                </a:solidFill>
                <a:latin typeface="Verdana"/>
                <a:cs typeface="Verdana"/>
              </a:rPr>
              <a:t>i</a:t>
            </a: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n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te</a:t>
            </a: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rn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o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)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: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efe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-45">
                <a:solidFill>
                  <a:srgbClr val="2C2D2C"/>
                </a:solidFill>
                <a:latin typeface="Verdana"/>
                <a:cs typeface="Verdana"/>
              </a:rPr>
              <a:t>v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lo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65912" y="4364812"/>
            <a:ext cx="16484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Poder</a:t>
            </a:r>
            <a:r>
              <a:rPr sz="1600" spc="-6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Executivo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65912" y="4608957"/>
            <a:ext cx="60039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3820" indent="-71755">
              <a:lnSpc>
                <a:spcPct val="100000"/>
              </a:lnSpc>
              <a:spcBef>
                <a:spcPts val="95"/>
              </a:spcBef>
              <a:buSzPct val="93750"/>
              <a:buFont typeface="Arial"/>
              <a:buChar char="•"/>
              <a:tabLst>
                <a:tab pos="84455" algn="l"/>
                <a:tab pos="1224280" algn="l"/>
                <a:tab pos="2370455" algn="l"/>
                <a:tab pos="3402329" algn="l"/>
                <a:tab pos="3997960" algn="l"/>
                <a:tab pos="4746625" algn="l"/>
                <a:tab pos="5869940" algn="l"/>
              </a:tabLst>
            </a:pP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C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ontr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o</a:t>
            </a:r>
            <a:r>
              <a:rPr sz="1600" b="1" spc="-15">
                <a:solidFill>
                  <a:srgbClr val="A33E27"/>
                </a:solidFill>
                <a:latin typeface="Verdana"/>
                <a:cs typeface="Verdana"/>
              </a:rPr>
              <a:t>l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e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	</a:t>
            </a: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ex</a:t>
            </a:r>
            <a:r>
              <a:rPr sz="1600" b="1" spc="5">
                <a:solidFill>
                  <a:srgbClr val="A33E27"/>
                </a:solidFill>
                <a:latin typeface="Verdana"/>
                <a:cs typeface="Verdana"/>
              </a:rPr>
              <a:t>t</a:t>
            </a: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er</a:t>
            </a:r>
            <a:r>
              <a:rPr sz="1600" b="1" spc="5">
                <a:solidFill>
                  <a:srgbClr val="A33E27"/>
                </a:solidFill>
                <a:latin typeface="Verdana"/>
                <a:cs typeface="Verdana"/>
              </a:rPr>
              <a:t>n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o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: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e</a:t>
            </a:r>
            <a:r>
              <a:rPr sz="1600" spc="-30">
                <a:solidFill>
                  <a:srgbClr val="2C2D2C"/>
                </a:solidFill>
                <a:latin typeface="Verdana"/>
                <a:cs typeface="Verdana"/>
              </a:rPr>
              <a:t>x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ci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pel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45">
                <a:solidFill>
                  <a:srgbClr val="A33E27"/>
                </a:solidFill>
                <a:latin typeface="Verdana"/>
                <a:cs typeface="Verdana"/>
              </a:rPr>
              <a:t>P</a:t>
            </a:r>
            <a:r>
              <a:rPr sz="1600" spc="5">
                <a:solidFill>
                  <a:srgbClr val="A33E27"/>
                </a:solidFill>
                <a:latin typeface="Verdana"/>
                <a:cs typeface="Verdana"/>
              </a:rPr>
              <a:t>o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de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r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	</a:t>
            </a:r>
            <a:r>
              <a:rPr sz="1600" spc="-15">
                <a:solidFill>
                  <a:srgbClr val="A33E27"/>
                </a:solidFill>
                <a:latin typeface="Verdana"/>
                <a:cs typeface="Verdana"/>
              </a:rPr>
              <a:t>J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ud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ic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iá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r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i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o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65912" y="4852797"/>
            <a:ext cx="17449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5">
                <a:solidFill>
                  <a:srgbClr val="A33E27"/>
                </a:solidFill>
                <a:latin typeface="Verdana"/>
                <a:cs typeface="Verdana"/>
              </a:rPr>
              <a:t>Poder</a:t>
            </a:r>
            <a:r>
              <a:rPr sz="1600" spc="-25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Legislativo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65912" y="5096636"/>
            <a:ext cx="55245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3820" indent="-71755">
              <a:lnSpc>
                <a:spcPct val="100000"/>
              </a:lnSpc>
              <a:spcBef>
                <a:spcPts val="95"/>
              </a:spcBef>
              <a:buSzPct val="93750"/>
              <a:buFont typeface="Arial"/>
              <a:buChar char="•"/>
              <a:tabLst>
                <a:tab pos="84455" algn="l"/>
              </a:tabLst>
            </a:pP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Controle social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: implementado pela 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Sociedade</a:t>
            </a:r>
            <a:r>
              <a:rPr sz="1600" spc="24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Civil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65912" y="5584342"/>
            <a:ext cx="600202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Quanto ao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momento (quando</a:t>
            </a:r>
            <a:r>
              <a:rPr sz="1600" b="1" spc="9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controla?):</a:t>
            </a:r>
            <a:endParaRPr sz="1600">
              <a:latin typeface="Verdana"/>
              <a:cs typeface="Verdana"/>
            </a:endParaRP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  <a:tab pos="5311775" algn="l"/>
              </a:tabLst>
            </a:pP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Controle prévio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: exercido 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antes </a:t>
            </a:r>
            <a:r>
              <a:rPr sz="1600" spc="47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da</a:t>
            </a:r>
            <a:r>
              <a:rPr sz="1600" spc="25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publicação	do</a:t>
            </a:r>
            <a:r>
              <a:rPr sz="1600" spc="16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ato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65912" y="6072327"/>
            <a:ext cx="14757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administrativo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65912" y="6316167"/>
            <a:ext cx="58350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3820" indent="-71755">
              <a:lnSpc>
                <a:spcPct val="100000"/>
              </a:lnSpc>
              <a:spcBef>
                <a:spcPts val="95"/>
              </a:spcBef>
              <a:buSzPct val="93750"/>
              <a:buFont typeface="Arial"/>
              <a:buChar char="•"/>
              <a:tabLst>
                <a:tab pos="84455" algn="l"/>
              </a:tabLst>
            </a:pP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Controle posterior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: implementado 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sobre ato</a:t>
            </a:r>
            <a:r>
              <a:rPr sz="1600" spc="24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existente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328028" y="3843273"/>
            <a:ext cx="565912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Quanto ao aspecto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(quanto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se</a:t>
            </a:r>
            <a:r>
              <a:rPr sz="1600" b="1" spc="1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controla?):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  <a:tab pos="1478280" algn="l"/>
                <a:tab pos="1746885" algn="l"/>
                <a:tab pos="2181225" algn="l"/>
                <a:tab pos="2534285" algn="l"/>
                <a:tab pos="2917190" algn="l"/>
                <a:tab pos="3374390" algn="l"/>
                <a:tab pos="3879215" algn="l"/>
                <a:tab pos="4962525" algn="l"/>
                <a:tab pos="5394325" algn="l"/>
                <a:tab pos="5520690" algn="l"/>
              </a:tabLst>
            </a:pP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C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ontr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o</a:t>
            </a:r>
            <a:r>
              <a:rPr sz="1600" b="1" spc="-15">
                <a:solidFill>
                  <a:srgbClr val="A33E27"/>
                </a:solidFill>
                <a:latin typeface="Verdana"/>
                <a:cs typeface="Verdana"/>
              </a:rPr>
              <a:t>l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e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	</a:t>
            </a:r>
            <a:r>
              <a:rPr sz="1600" b="1" spc="5">
                <a:solidFill>
                  <a:srgbClr val="A33E27"/>
                </a:solidFill>
                <a:latin typeface="Verdana"/>
                <a:cs typeface="Verdana"/>
              </a:rPr>
              <a:t>d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e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	le</a:t>
            </a: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g</a:t>
            </a:r>
            <a:r>
              <a:rPr sz="1600" b="1" spc="5">
                <a:solidFill>
                  <a:srgbClr val="A33E27"/>
                </a:solidFill>
                <a:latin typeface="Verdana"/>
                <a:cs typeface="Verdana"/>
              </a:rPr>
              <a:t>a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li</a:t>
            </a: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d</a:t>
            </a:r>
            <a:r>
              <a:rPr sz="1600" b="1" spc="5">
                <a:solidFill>
                  <a:srgbClr val="A33E27"/>
                </a:solidFill>
                <a:latin typeface="Verdana"/>
                <a:cs typeface="Verdana"/>
              </a:rPr>
              <a:t>a</a:t>
            </a: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d</a:t>
            </a:r>
            <a:r>
              <a:rPr sz="1600" b="1" spc="15">
                <a:solidFill>
                  <a:srgbClr val="A33E27"/>
                </a:solidFill>
                <a:latin typeface="Verdana"/>
                <a:cs typeface="Verdana"/>
              </a:rPr>
              <a:t>e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: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v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if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ic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ção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da  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c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om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pat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i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b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i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li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da</a:t>
            </a:r>
            <a:r>
              <a:rPr sz="1600" spc="5">
                <a:solidFill>
                  <a:srgbClr val="A33E27"/>
                </a:solidFill>
                <a:latin typeface="Verdana"/>
                <a:cs typeface="Verdana"/>
              </a:rPr>
              <a:t>d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e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fo</a:t>
            </a:r>
            <a:r>
              <a:rPr sz="1600" spc="5">
                <a:solidFill>
                  <a:srgbClr val="A33E27"/>
                </a:solidFill>
                <a:latin typeface="Verdana"/>
                <a:cs typeface="Verdana"/>
              </a:rPr>
              <a:t>r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m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al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	</a:t>
            </a:r>
            <a:r>
              <a:rPr sz="1600" spc="5">
                <a:solidFill>
                  <a:srgbClr val="A33E27"/>
                </a:solidFill>
                <a:latin typeface="Verdana"/>
                <a:cs typeface="Verdana"/>
              </a:rPr>
              <a:t>d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o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	</a:t>
            </a:r>
            <a:r>
              <a:rPr sz="1600" spc="5">
                <a:solidFill>
                  <a:srgbClr val="A33E27"/>
                </a:solidFill>
                <a:latin typeface="Verdana"/>
                <a:cs typeface="Verdana"/>
              </a:rPr>
              <a:t>a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t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o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a</a:t>
            </a:r>
            <a:r>
              <a:rPr sz="1600" spc="5">
                <a:solidFill>
                  <a:srgbClr val="A33E27"/>
                </a:solidFill>
                <a:latin typeface="Verdana"/>
                <a:cs typeface="Verdana"/>
              </a:rPr>
              <a:t>d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m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in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i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s</a:t>
            </a:r>
            <a:r>
              <a:rPr sz="1600" spc="-15">
                <a:solidFill>
                  <a:srgbClr val="A33E27"/>
                </a:solidFill>
                <a:latin typeface="Verdana"/>
                <a:cs typeface="Verdana"/>
              </a:rPr>
              <a:t>t</a:t>
            </a:r>
            <a:r>
              <a:rPr sz="1600" spc="-30">
                <a:solidFill>
                  <a:srgbClr val="A33E27"/>
                </a:solidFill>
                <a:latin typeface="Verdana"/>
                <a:cs typeface="Verdana"/>
              </a:rPr>
              <a:t>r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a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t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i</a:t>
            </a:r>
            <a:r>
              <a:rPr sz="1600" spc="-15">
                <a:solidFill>
                  <a:srgbClr val="A33E27"/>
                </a:solidFill>
                <a:latin typeface="Verdana"/>
                <a:cs typeface="Verdana"/>
              </a:rPr>
              <a:t>v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o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c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o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m</a:t>
            </a:r>
            <a:r>
              <a:rPr sz="1600">
                <a:solidFill>
                  <a:srgbClr val="A33E27"/>
                </a:solidFill>
                <a:latin typeface="Verdana"/>
                <a:cs typeface="Verdana"/>
              </a:rPr>
              <a:t>		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328028" y="4574794"/>
            <a:ext cx="22085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ordenamento</a:t>
            </a:r>
            <a:r>
              <a:rPr sz="1600" spc="3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jurídico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328028" y="4819015"/>
            <a:ext cx="5657850" cy="100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  <a:buSzPct val="93750"/>
              <a:buFont typeface="Arial"/>
              <a:buChar char="•"/>
              <a:tabLst>
                <a:tab pos="84455" algn="l"/>
              </a:tabLst>
            </a:pP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Controle </a:t>
            </a:r>
            <a:r>
              <a:rPr sz="1600" b="1">
                <a:solidFill>
                  <a:srgbClr val="A33E27"/>
                </a:solidFill>
                <a:latin typeface="Verdana"/>
                <a:cs typeface="Verdana"/>
              </a:rPr>
              <a:t>de 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mérito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: avaliação da 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conveniência e  oportunidade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relativas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ao 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motivo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objeto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que 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ensejaram a edição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ato </a:t>
            </a:r>
            <a:r>
              <a:rPr sz="1600" spc="-10">
                <a:solidFill>
                  <a:srgbClr val="A33E27"/>
                </a:solidFill>
                <a:latin typeface="Verdana"/>
                <a:cs typeface="Verdana"/>
              </a:rPr>
              <a:t>administrativo  </a:t>
            </a:r>
            <a:r>
              <a:rPr sz="1600" spc="-5">
                <a:solidFill>
                  <a:srgbClr val="A33E27"/>
                </a:solidFill>
                <a:latin typeface="Verdana"/>
                <a:cs typeface="Verdana"/>
              </a:rPr>
              <a:t>discricionário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328028" y="6038189"/>
            <a:ext cx="44678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Quanto ao objeto (o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se</a:t>
            </a:r>
            <a:r>
              <a:rPr sz="1600" b="1" spc="10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controla?):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328028" y="6282029"/>
            <a:ext cx="55200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Atividade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: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verificação da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legitimação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r>
              <a:rPr sz="1600" spc="204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atividade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328028" y="6526174"/>
            <a:ext cx="50698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Agente público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: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responsabilização do</a:t>
            </a:r>
            <a:r>
              <a:rPr sz="1600" spc="15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agente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3594" y="2828620"/>
            <a:ext cx="648906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>
                <a:solidFill>
                  <a:srgbClr val="FFFFFF"/>
                </a:solidFill>
                <a:latin typeface="Verdana"/>
                <a:cs typeface="Verdana"/>
              </a:rPr>
              <a:t>2. Controle</a:t>
            </a:r>
            <a:r>
              <a:rPr sz="4800" b="1" spc="-9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800" b="1">
                <a:solidFill>
                  <a:srgbClr val="FFFFFF"/>
                </a:solidFill>
                <a:latin typeface="Verdana"/>
                <a:cs typeface="Verdana"/>
              </a:rPr>
              <a:t>interno</a:t>
            </a:r>
            <a:endParaRPr sz="4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471805"/>
          </a:xfrm>
          <a:custGeom>
            <a:avLst/>
            <a:gdLst/>
            <a:ahLst/>
            <a:cxnLst/>
            <a:rect l="l" t="t" r="r" b="b"/>
            <a:pathLst>
              <a:path h="471805">
                <a:moveTo>
                  <a:pt x="0" y="0"/>
                </a:moveTo>
                <a:lnTo>
                  <a:pt x="0" y="4715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503555"/>
            <a:ext cx="0" cy="1557020"/>
          </a:xfrm>
          <a:custGeom>
            <a:avLst/>
            <a:gdLst/>
            <a:ahLst/>
            <a:cxnLst/>
            <a:rect l="l" t="t" r="r" b="b"/>
            <a:pathLst>
              <a:path h="1557020">
                <a:moveTo>
                  <a:pt x="0" y="0"/>
                </a:moveTo>
                <a:lnTo>
                  <a:pt x="0" y="155676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4368672"/>
            <a:ext cx="0" cy="2489835"/>
          </a:xfrm>
          <a:custGeom>
            <a:avLst/>
            <a:gdLst/>
            <a:ahLst/>
            <a:cxnLst/>
            <a:rect l="l" t="t" r="r" b="b"/>
            <a:pathLst>
              <a:path h="2489834">
                <a:moveTo>
                  <a:pt x="0" y="0"/>
                </a:moveTo>
                <a:lnTo>
                  <a:pt x="0" y="2489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0"/>
            <a:ext cx="0" cy="471805"/>
          </a:xfrm>
          <a:custGeom>
            <a:avLst/>
            <a:gdLst/>
            <a:ahLst/>
            <a:cxnLst/>
            <a:rect l="l" t="t" r="r" b="b"/>
            <a:pathLst>
              <a:path h="471805">
                <a:moveTo>
                  <a:pt x="0" y="0"/>
                </a:moveTo>
                <a:lnTo>
                  <a:pt x="0" y="4715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503555"/>
            <a:ext cx="0" cy="1557020"/>
          </a:xfrm>
          <a:custGeom>
            <a:avLst/>
            <a:gdLst/>
            <a:ahLst/>
            <a:cxnLst/>
            <a:rect l="l" t="t" r="r" b="b"/>
            <a:pathLst>
              <a:path h="1557020">
                <a:moveTo>
                  <a:pt x="0" y="0"/>
                </a:moveTo>
                <a:lnTo>
                  <a:pt x="0" y="155676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28800" y="4368672"/>
            <a:ext cx="0" cy="2489835"/>
          </a:xfrm>
          <a:custGeom>
            <a:avLst/>
            <a:gdLst/>
            <a:ahLst/>
            <a:cxnLst/>
            <a:rect l="l" t="t" r="r" b="b"/>
            <a:pathLst>
              <a:path h="2489834">
                <a:moveTo>
                  <a:pt x="0" y="0"/>
                </a:moveTo>
                <a:lnTo>
                  <a:pt x="0" y="2489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0" y="0"/>
            <a:ext cx="0" cy="471805"/>
          </a:xfrm>
          <a:custGeom>
            <a:avLst/>
            <a:gdLst/>
            <a:ahLst/>
            <a:cxnLst/>
            <a:rect l="l" t="t" r="r" b="b"/>
            <a:pathLst>
              <a:path h="471805">
                <a:moveTo>
                  <a:pt x="0" y="0"/>
                </a:moveTo>
                <a:lnTo>
                  <a:pt x="0" y="4715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0" y="503555"/>
            <a:ext cx="0" cy="1557020"/>
          </a:xfrm>
          <a:custGeom>
            <a:avLst/>
            <a:gdLst/>
            <a:ahLst/>
            <a:cxnLst/>
            <a:rect l="l" t="t" r="r" b="b"/>
            <a:pathLst>
              <a:path h="1557020">
                <a:moveTo>
                  <a:pt x="0" y="0"/>
                </a:moveTo>
                <a:lnTo>
                  <a:pt x="0" y="155676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0" y="4368672"/>
            <a:ext cx="0" cy="2489835"/>
          </a:xfrm>
          <a:custGeom>
            <a:avLst/>
            <a:gdLst/>
            <a:ahLst/>
            <a:cxnLst/>
            <a:rect l="l" t="t" r="r" b="b"/>
            <a:pathLst>
              <a:path h="2489834">
                <a:moveTo>
                  <a:pt x="0" y="0"/>
                </a:moveTo>
                <a:lnTo>
                  <a:pt x="0" y="2489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67200" y="0"/>
            <a:ext cx="0" cy="2060575"/>
          </a:xfrm>
          <a:custGeom>
            <a:avLst/>
            <a:gdLst/>
            <a:ahLst/>
            <a:cxnLst/>
            <a:rect l="l" t="t" r="r" b="b"/>
            <a:pathLst>
              <a:path h="2060575">
                <a:moveTo>
                  <a:pt x="0" y="0"/>
                </a:moveTo>
                <a:lnTo>
                  <a:pt x="0" y="206032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67200" y="4368672"/>
            <a:ext cx="0" cy="2489835"/>
          </a:xfrm>
          <a:custGeom>
            <a:avLst/>
            <a:gdLst/>
            <a:ahLst/>
            <a:cxnLst/>
            <a:rect l="l" t="t" r="r" b="b"/>
            <a:pathLst>
              <a:path h="2489834">
                <a:moveTo>
                  <a:pt x="0" y="0"/>
                </a:moveTo>
                <a:lnTo>
                  <a:pt x="0" y="2489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86400" y="0"/>
            <a:ext cx="0" cy="2060575"/>
          </a:xfrm>
          <a:custGeom>
            <a:avLst/>
            <a:gdLst/>
            <a:ahLst/>
            <a:cxnLst/>
            <a:rect l="l" t="t" r="r" b="b"/>
            <a:pathLst>
              <a:path h="2060575">
                <a:moveTo>
                  <a:pt x="0" y="0"/>
                </a:moveTo>
                <a:lnTo>
                  <a:pt x="0" y="206032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86400" y="4368672"/>
            <a:ext cx="0" cy="2489835"/>
          </a:xfrm>
          <a:custGeom>
            <a:avLst/>
            <a:gdLst/>
            <a:ahLst/>
            <a:cxnLst/>
            <a:rect l="l" t="t" r="r" b="b"/>
            <a:pathLst>
              <a:path h="2489834">
                <a:moveTo>
                  <a:pt x="0" y="0"/>
                </a:moveTo>
                <a:lnTo>
                  <a:pt x="0" y="2489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05600" y="0"/>
            <a:ext cx="0" cy="2060575"/>
          </a:xfrm>
          <a:custGeom>
            <a:avLst/>
            <a:gdLst/>
            <a:ahLst/>
            <a:cxnLst/>
            <a:rect l="l" t="t" r="r" b="b"/>
            <a:pathLst>
              <a:path h="2060575">
                <a:moveTo>
                  <a:pt x="0" y="0"/>
                </a:moveTo>
                <a:lnTo>
                  <a:pt x="0" y="206032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05600" y="4368672"/>
            <a:ext cx="0" cy="2489835"/>
          </a:xfrm>
          <a:custGeom>
            <a:avLst/>
            <a:gdLst/>
            <a:ahLst/>
            <a:cxnLst/>
            <a:rect l="l" t="t" r="r" b="b"/>
            <a:pathLst>
              <a:path h="2489834">
                <a:moveTo>
                  <a:pt x="0" y="0"/>
                </a:moveTo>
                <a:lnTo>
                  <a:pt x="0" y="2489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924800" y="0"/>
            <a:ext cx="0" cy="2060575"/>
          </a:xfrm>
          <a:custGeom>
            <a:avLst/>
            <a:gdLst/>
            <a:ahLst/>
            <a:cxnLst/>
            <a:rect l="l" t="t" r="r" b="b"/>
            <a:pathLst>
              <a:path h="2060575">
                <a:moveTo>
                  <a:pt x="0" y="0"/>
                </a:moveTo>
                <a:lnTo>
                  <a:pt x="0" y="206032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924800" y="4368672"/>
            <a:ext cx="0" cy="2489835"/>
          </a:xfrm>
          <a:custGeom>
            <a:avLst/>
            <a:gdLst/>
            <a:ahLst/>
            <a:cxnLst/>
            <a:rect l="l" t="t" r="r" b="b"/>
            <a:pathLst>
              <a:path h="2489834">
                <a:moveTo>
                  <a:pt x="0" y="0"/>
                </a:moveTo>
                <a:lnTo>
                  <a:pt x="0" y="2489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44000" y="0"/>
            <a:ext cx="0" cy="2060575"/>
          </a:xfrm>
          <a:custGeom>
            <a:avLst/>
            <a:gdLst/>
            <a:ahLst/>
            <a:cxnLst/>
            <a:rect l="l" t="t" r="r" b="b"/>
            <a:pathLst>
              <a:path h="2060575">
                <a:moveTo>
                  <a:pt x="0" y="0"/>
                </a:moveTo>
                <a:lnTo>
                  <a:pt x="0" y="206032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44000" y="4368672"/>
            <a:ext cx="0" cy="2489835"/>
          </a:xfrm>
          <a:custGeom>
            <a:avLst/>
            <a:gdLst/>
            <a:ahLst/>
            <a:cxnLst/>
            <a:rect l="l" t="t" r="r" b="b"/>
            <a:pathLst>
              <a:path h="2489834">
                <a:moveTo>
                  <a:pt x="0" y="0"/>
                </a:moveTo>
                <a:lnTo>
                  <a:pt x="0" y="2489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363200" y="0"/>
            <a:ext cx="0" cy="2060575"/>
          </a:xfrm>
          <a:custGeom>
            <a:avLst/>
            <a:gdLst/>
            <a:ahLst/>
            <a:cxnLst/>
            <a:rect l="l" t="t" r="r" b="b"/>
            <a:pathLst>
              <a:path h="2060575">
                <a:moveTo>
                  <a:pt x="0" y="0"/>
                </a:moveTo>
                <a:lnTo>
                  <a:pt x="0" y="206032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363200" y="4368672"/>
            <a:ext cx="0" cy="2489835"/>
          </a:xfrm>
          <a:custGeom>
            <a:avLst/>
            <a:gdLst/>
            <a:ahLst/>
            <a:cxnLst/>
            <a:rect l="l" t="t" r="r" b="b"/>
            <a:pathLst>
              <a:path h="2489834">
                <a:moveTo>
                  <a:pt x="0" y="0"/>
                </a:moveTo>
                <a:lnTo>
                  <a:pt x="0" y="2489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582400" y="0"/>
            <a:ext cx="0" cy="2060575"/>
          </a:xfrm>
          <a:custGeom>
            <a:avLst/>
            <a:gdLst/>
            <a:ahLst/>
            <a:cxnLst/>
            <a:rect l="l" t="t" r="r" b="b"/>
            <a:pathLst>
              <a:path h="2060575">
                <a:moveTo>
                  <a:pt x="0" y="0"/>
                </a:moveTo>
                <a:lnTo>
                  <a:pt x="0" y="206032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582400" y="4368672"/>
            <a:ext cx="0" cy="2489835"/>
          </a:xfrm>
          <a:custGeom>
            <a:avLst/>
            <a:gdLst/>
            <a:ahLst/>
            <a:cxnLst/>
            <a:rect l="l" t="t" r="r" b="b"/>
            <a:pathLst>
              <a:path h="2489834">
                <a:moveTo>
                  <a:pt x="0" y="0"/>
                </a:moveTo>
                <a:lnTo>
                  <a:pt x="0" y="2489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999468" y="2835275"/>
            <a:ext cx="193040" cy="0"/>
          </a:xfrm>
          <a:custGeom>
            <a:avLst/>
            <a:gdLst/>
            <a:ahLst/>
            <a:cxnLst/>
            <a:rect l="l" t="t" r="r" b="b"/>
            <a:pathLst>
              <a:path w="193040">
                <a:moveTo>
                  <a:pt x="0" y="0"/>
                </a:moveTo>
                <a:lnTo>
                  <a:pt x="192532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750940" y="2835275"/>
            <a:ext cx="153035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252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75" y="2835275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>
                <a:moveTo>
                  <a:pt x="0" y="0"/>
                </a:moveTo>
                <a:lnTo>
                  <a:pt x="209422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999468" y="4060825"/>
            <a:ext cx="193040" cy="0"/>
          </a:xfrm>
          <a:custGeom>
            <a:avLst/>
            <a:gdLst/>
            <a:ahLst/>
            <a:cxnLst/>
            <a:rect l="l" t="t" r="r" b="b"/>
            <a:pathLst>
              <a:path w="193040">
                <a:moveTo>
                  <a:pt x="0" y="0"/>
                </a:moveTo>
                <a:lnTo>
                  <a:pt x="192532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750940" y="4060825"/>
            <a:ext cx="153035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252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175" y="4060825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>
                <a:moveTo>
                  <a:pt x="0" y="0"/>
                </a:moveTo>
                <a:lnTo>
                  <a:pt x="209422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05689" y="101193"/>
            <a:ext cx="5890260" cy="461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05689" y="101193"/>
            <a:ext cx="5890260" cy="462280"/>
          </a:xfrm>
          <a:custGeom>
            <a:avLst/>
            <a:gdLst/>
            <a:ahLst/>
            <a:cxnLst/>
            <a:rect l="l" t="t" r="r" b="b"/>
            <a:pathLst>
              <a:path w="5890260" h="462280">
                <a:moveTo>
                  <a:pt x="0" y="461670"/>
                </a:moveTo>
                <a:lnTo>
                  <a:pt x="5890260" y="461670"/>
                </a:lnTo>
                <a:lnTo>
                  <a:pt x="5890260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>
            <a:spLocks noGrp="1"/>
          </p:cNvSpPr>
          <p:nvPr>
            <p:ph type="title"/>
          </p:nvPr>
        </p:nvSpPr>
        <p:spPr>
          <a:xfrm>
            <a:off x="284479" y="132715"/>
            <a:ext cx="3254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>
                <a:solidFill>
                  <a:srgbClr val="FFFFFF"/>
                </a:solidFill>
                <a:latin typeface="Verdana"/>
                <a:cs typeface="Verdana"/>
              </a:rPr>
              <a:t>2.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Controle</a:t>
            </a:r>
            <a:r>
              <a:rPr sz="2400" b="1" i="1" spc="-3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interno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297129" y="487552"/>
            <a:ext cx="3228340" cy="0"/>
          </a:xfrm>
          <a:custGeom>
            <a:avLst/>
            <a:gdLst/>
            <a:ahLst/>
            <a:cxnLst/>
            <a:rect l="l" t="t" r="r" b="b"/>
            <a:pathLst>
              <a:path w="3228340">
                <a:moveTo>
                  <a:pt x="0" y="0"/>
                </a:moveTo>
                <a:lnTo>
                  <a:pt x="3227882" y="0"/>
                </a:lnTo>
              </a:path>
            </a:pathLst>
          </a:custGeom>
          <a:ln w="320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05689" y="1690992"/>
            <a:ext cx="5538343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05689" y="1690992"/>
            <a:ext cx="5538470" cy="369570"/>
          </a:xfrm>
          <a:custGeom>
            <a:avLst/>
            <a:gdLst/>
            <a:ahLst/>
            <a:cxnLst/>
            <a:rect l="l" t="t" r="r" b="b"/>
            <a:pathLst>
              <a:path w="5538470" h="369569">
                <a:moveTo>
                  <a:pt x="0" y="369328"/>
                </a:moveTo>
                <a:lnTo>
                  <a:pt x="5538343" y="369328"/>
                </a:lnTo>
                <a:lnTo>
                  <a:pt x="553834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97129" y="1990470"/>
            <a:ext cx="1766570" cy="0"/>
          </a:xfrm>
          <a:custGeom>
            <a:avLst/>
            <a:gdLst/>
            <a:ahLst/>
            <a:cxnLst/>
            <a:rect l="l" t="t" r="r" b="b"/>
            <a:pathLst>
              <a:path w="1766570">
                <a:moveTo>
                  <a:pt x="0" y="0"/>
                </a:moveTo>
                <a:lnTo>
                  <a:pt x="1766366" y="0"/>
                </a:lnTo>
              </a:path>
            </a:pathLst>
          </a:custGeom>
          <a:ln w="228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903467" y="1690992"/>
            <a:ext cx="6095999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903467" y="1690992"/>
            <a:ext cx="6096000" cy="369570"/>
          </a:xfrm>
          <a:custGeom>
            <a:avLst/>
            <a:gdLst/>
            <a:ahLst/>
            <a:cxnLst/>
            <a:rect l="l" t="t" r="r" b="b"/>
            <a:pathLst>
              <a:path w="6096000" h="369569">
                <a:moveTo>
                  <a:pt x="0" y="369328"/>
                </a:moveTo>
                <a:lnTo>
                  <a:pt x="6095999" y="369328"/>
                </a:lnTo>
                <a:lnTo>
                  <a:pt x="6095999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284479" y="752932"/>
            <a:ext cx="11636375" cy="1270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“É a prerrogativa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reconhecida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à Administração Pública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para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fiscalizar e </a:t>
            </a:r>
            <a:r>
              <a:rPr sz="1600" spc="-25">
                <a:solidFill>
                  <a:srgbClr val="2C2D2C"/>
                </a:solidFill>
                <a:latin typeface="Verdana"/>
                <a:cs typeface="Verdana"/>
              </a:rPr>
              <a:t>corrigir,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 partir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dos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critérios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de 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legalidade 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mérito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, a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sua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própria </a:t>
            </a:r>
            <a:r>
              <a:rPr sz="1600" spc="-20">
                <a:solidFill>
                  <a:srgbClr val="2C2D2C"/>
                </a:solidFill>
                <a:latin typeface="Verdana"/>
                <a:cs typeface="Verdana"/>
              </a:rPr>
              <a:t>atuação.”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(OLIVEIRA: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2015). </a:t>
            </a:r>
            <a:r>
              <a:rPr sz="1600" spc="-35">
                <a:solidFill>
                  <a:srgbClr val="2C2D2C"/>
                </a:solidFill>
                <a:latin typeface="Verdana"/>
                <a:cs typeface="Verdana"/>
              </a:rPr>
              <a:t>Também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recebe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 nome de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controle  administrativo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intraorgânico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12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intra-administrativo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Times New Roman"/>
              <a:cs typeface="Times New Roman"/>
            </a:endParaRPr>
          </a:p>
          <a:p>
            <a:pPr marL="90170" algn="just">
              <a:lnSpc>
                <a:spcPct val="100000"/>
              </a:lnSpc>
              <a:tabLst>
                <a:tab pos="5710555" algn="l"/>
              </a:tabLst>
            </a:pPr>
            <a:r>
              <a:rPr sz="1800" b="1" i="1" spc="-5">
                <a:solidFill>
                  <a:srgbClr val="FFFFFF"/>
                </a:solidFill>
                <a:latin typeface="Verdana"/>
                <a:cs typeface="Verdana"/>
              </a:rPr>
              <a:t>AUTOTUTELA	TUTELA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994908" y="1990470"/>
            <a:ext cx="975360" cy="0"/>
          </a:xfrm>
          <a:custGeom>
            <a:avLst/>
            <a:gdLst/>
            <a:ahLst/>
            <a:cxnLst/>
            <a:rect l="l" t="t" r="r" b="b"/>
            <a:pathLst>
              <a:path w="975359">
                <a:moveTo>
                  <a:pt x="0" y="0"/>
                </a:moveTo>
                <a:lnTo>
                  <a:pt x="975360" y="0"/>
                </a:lnTo>
              </a:path>
            </a:pathLst>
          </a:custGeom>
          <a:ln w="228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903467" y="2060320"/>
            <a:ext cx="6096000" cy="2308860"/>
          </a:xfrm>
          <a:custGeom>
            <a:avLst/>
            <a:gdLst/>
            <a:ahLst/>
            <a:cxnLst/>
            <a:rect l="l" t="t" r="r" b="b"/>
            <a:pathLst>
              <a:path w="6096000" h="2308860">
                <a:moveTo>
                  <a:pt x="0" y="2308352"/>
                </a:moveTo>
                <a:lnTo>
                  <a:pt x="6095999" y="2308352"/>
                </a:lnTo>
                <a:lnTo>
                  <a:pt x="6095999" y="0"/>
                </a:lnTo>
                <a:lnTo>
                  <a:pt x="0" y="0"/>
                </a:lnTo>
                <a:lnTo>
                  <a:pt x="0" y="2308352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b="1" spc="-5">
                <a:latin typeface="Verdana"/>
                <a:cs typeface="Verdana"/>
              </a:rPr>
              <a:t>Tutela </a:t>
            </a:r>
            <a:r>
              <a:rPr spc="-5"/>
              <a:t>é o controle exercido pela Administração Direta  sobre </a:t>
            </a:r>
            <a:r>
              <a:rPr spc="5"/>
              <a:t>os </a:t>
            </a:r>
            <a:r>
              <a:t>atos </a:t>
            </a:r>
            <a:r>
              <a:rPr spc="-5"/>
              <a:t>praticados pelas entidades </a:t>
            </a:r>
            <a:r>
              <a:t>que </a:t>
            </a:r>
            <a:r>
              <a:rPr spc="-10"/>
              <a:t>integram </a:t>
            </a:r>
            <a:r>
              <a:rPr spc="-5"/>
              <a:t>a  </a:t>
            </a:r>
            <a:r>
              <a:rPr spc="-10"/>
              <a:t>Administração</a:t>
            </a:r>
            <a:r>
              <a:rPr spc="65"/>
              <a:t> </a:t>
            </a:r>
            <a:r>
              <a:rPr spc="-5"/>
              <a:t>Indireta.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299085" marR="6350" indent="-287020">
              <a:lnSpc>
                <a:spcPct val="100000"/>
              </a:lnSpc>
              <a:buFont typeface="Wingdings"/>
              <a:buChar char=""/>
              <a:tabLst>
                <a:tab pos="299720" algn="l"/>
                <a:tab pos="1005840" algn="l"/>
                <a:tab pos="2106930" algn="l"/>
                <a:tab pos="2736215" algn="l"/>
                <a:tab pos="4199255" algn="l"/>
                <a:tab pos="4937125" algn="l"/>
              </a:tabLst>
            </a:pPr>
            <a:r>
              <a:rPr spc="5"/>
              <a:t>E</a:t>
            </a:r>
            <a:r>
              <a:rPr spc="-5"/>
              <a:t>m</a:t>
            </a:r>
            <a:r>
              <a:t>	</a:t>
            </a:r>
            <a:r>
              <a:rPr spc="-5"/>
              <a:t>vi</a:t>
            </a:r>
            <a:r>
              <a:rPr spc="5"/>
              <a:t>r</a:t>
            </a:r>
            <a:r>
              <a:rPr spc="-10"/>
              <a:t>t</a:t>
            </a:r>
            <a:r>
              <a:rPr spc="-5"/>
              <a:t>ude</a:t>
            </a:r>
            <a:r>
              <a:t>	</a:t>
            </a:r>
            <a:r>
              <a:rPr spc="-5"/>
              <a:t>da</a:t>
            </a:r>
            <a:r>
              <a:t>	</a:t>
            </a:r>
            <a:r>
              <a:rPr spc="-5"/>
              <a:t>au</a:t>
            </a:r>
            <a:r>
              <a:rPr spc="-15"/>
              <a:t>t</a:t>
            </a:r>
            <a:r>
              <a:rPr spc="5"/>
              <a:t>o</a:t>
            </a:r>
            <a:r>
              <a:rPr spc="-5"/>
              <a:t>n</a:t>
            </a:r>
            <a:r>
              <a:rPr spc="5"/>
              <a:t>o</a:t>
            </a:r>
            <a:r>
              <a:rPr spc="-10"/>
              <a:t>mi</a:t>
            </a:r>
            <a:r>
              <a:rPr spc="-5"/>
              <a:t>a</a:t>
            </a:r>
            <a:r>
              <a:t>	</a:t>
            </a:r>
            <a:r>
              <a:rPr spc="-10"/>
              <a:t>d</a:t>
            </a:r>
            <a:r>
              <a:rPr spc="5"/>
              <a:t>a</a:t>
            </a:r>
            <a:r>
              <a:rPr spc="-5"/>
              <a:t>s</a:t>
            </a:r>
            <a:r>
              <a:t>	</a:t>
            </a:r>
            <a:r>
              <a:rPr spc="-5"/>
              <a:t>e</a:t>
            </a:r>
            <a:r>
              <a:rPr spc="-10"/>
              <a:t>nti</a:t>
            </a:r>
            <a:r>
              <a:t>d</a:t>
            </a:r>
            <a:r>
              <a:rPr spc="-5"/>
              <a:t>ad</a:t>
            </a:r>
            <a:r>
              <a:rPr spc="5"/>
              <a:t>e</a:t>
            </a:r>
            <a:r>
              <a:rPr spc="-5"/>
              <a:t>s  </a:t>
            </a:r>
            <a:r>
              <a:rPr spc="-10"/>
              <a:t>administrativas, </a:t>
            </a:r>
            <a:r>
              <a:rPr spc="-5"/>
              <a:t>há </a:t>
            </a:r>
            <a:r>
              <a:rPr b="1" spc="-10">
                <a:latin typeface="Verdana"/>
                <a:cs typeface="Verdana"/>
              </a:rPr>
              <a:t>relação </a:t>
            </a:r>
            <a:r>
              <a:rPr b="1" spc="-5">
                <a:latin typeface="Verdana"/>
                <a:cs typeface="Verdana"/>
              </a:rPr>
              <a:t>de</a:t>
            </a:r>
            <a:r>
              <a:rPr b="1" spc="140">
                <a:latin typeface="Verdana"/>
                <a:cs typeface="Verdana"/>
              </a:rPr>
              <a:t> </a:t>
            </a:r>
            <a:r>
              <a:rPr b="1" spc="-10">
                <a:latin typeface="Verdana"/>
                <a:cs typeface="Verdana"/>
              </a:rPr>
              <a:t>vinculação</a:t>
            </a:r>
          </a:p>
        </p:txBody>
      </p:sp>
      <p:sp>
        <p:nvSpPr>
          <p:cNvPr id="78" name="object 78"/>
          <p:cNvSpPr txBox="1"/>
          <p:nvPr/>
        </p:nvSpPr>
        <p:spPr>
          <a:xfrm>
            <a:off x="5982970" y="3555619"/>
            <a:ext cx="44265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299720" algn="l"/>
              </a:tabLst>
            </a:pP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Depende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previsão legal</a:t>
            </a:r>
            <a:r>
              <a:rPr sz="1600" b="1" spc="13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expressa</a:t>
            </a:r>
            <a:endParaRPr sz="16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"/>
              <a:tabLst>
                <a:tab pos="299720" algn="l"/>
              </a:tabLst>
            </a:pP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Recurso hierárquico</a:t>
            </a:r>
            <a:r>
              <a:rPr sz="1600" b="1" spc="9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impróprio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12597" y="2060320"/>
            <a:ext cx="5538470" cy="2308860"/>
          </a:xfrm>
          <a:custGeom>
            <a:avLst/>
            <a:gdLst/>
            <a:ahLst/>
            <a:cxnLst/>
            <a:rect l="l" t="t" r="r" b="b"/>
            <a:pathLst>
              <a:path w="5538470" h="2308860">
                <a:moveTo>
                  <a:pt x="0" y="2308352"/>
                </a:moveTo>
                <a:lnTo>
                  <a:pt x="5538343" y="2308352"/>
                </a:lnTo>
                <a:lnTo>
                  <a:pt x="5538343" y="0"/>
                </a:lnTo>
                <a:lnTo>
                  <a:pt x="0" y="0"/>
                </a:lnTo>
                <a:lnTo>
                  <a:pt x="0" y="2308352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291490" y="2092198"/>
            <a:ext cx="5380990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985" algn="just">
              <a:lnSpc>
                <a:spcPct val="100000"/>
              </a:lnSpc>
              <a:spcBef>
                <a:spcPts val="95"/>
              </a:spcBef>
            </a:pP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Autotutela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é o controle administrativo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interno, 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exercido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determinada entidade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administrativa 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sobre seus próprios</a:t>
            </a:r>
            <a:r>
              <a:rPr sz="1600" spc="8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órgãos.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00000"/>
              </a:lnSpc>
              <a:buFont typeface="Wingdings"/>
              <a:buChar char=""/>
              <a:tabLst>
                <a:tab pos="299720" algn="l"/>
                <a:tab pos="1324610" algn="l"/>
                <a:tab pos="1632585" algn="l"/>
                <a:tab pos="2113915" algn="l"/>
                <a:tab pos="2586990" algn="l"/>
                <a:tab pos="3106420" algn="l"/>
                <a:tab pos="3839210" algn="l"/>
                <a:tab pos="4014470" algn="l"/>
                <a:tab pos="4555490" algn="l"/>
              </a:tabLst>
            </a:pP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F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nd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nt</a:t>
            </a:r>
            <a:r>
              <a:rPr sz="1600" spc="1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-s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h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3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ar</a:t>
            </a:r>
            <a:r>
              <a:rPr sz="1600" spc="10">
                <a:solidFill>
                  <a:srgbClr val="2C2D2C"/>
                </a:solidFill>
                <a:latin typeface="Verdana"/>
                <a:cs typeface="Verdana"/>
              </a:rPr>
              <a:t>q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uia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nis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tr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at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-40">
                <a:solidFill>
                  <a:srgbClr val="2C2D2C"/>
                </a:solidFill>
                <a:latin typeface="Verdana"/>
                <a:cs typeface="Verdana"/>
              </a:rPr>
              <a:t>v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, 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in</a:t>
            </a:r>
            <a:r>
              <a:rPr sz="1600" spc="-2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à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e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600" spc="-3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ção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erna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	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es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so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91490" y="3555619"/>
            <a:ext cx="488188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>
              <a:lnSpc>
                <a:spcPct val="100000"/>
              </a:lnSpc>
              <a:spcBef>
                <a:spcPts val="95"/>
              </a:spcBef>
            </a:pP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administrativa (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relação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600" b="1" spc="15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subordinação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).</a:t>
            </a:r>
            <a:endParaRPr sz="16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"/>
              <a:tabLst>
                <a:tab pos="299720" algn="l"/>
              </a:tabLst>
            </a:pP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Independe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previsão</a:t>
            </a:r>
            <a:r>
              <a:rPr sz="1600" b="1" spc="12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legal</a:t>
            </a:r>
            <a:endParaRPr sz="16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"/>
              <a:tabLst>
                <a:tab pos="299720" algn="l"/>
              </a:tabLst>
            </a:pP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Recurso hierárquico</a:t>
            </a:r>
            <a:r>
              <a:rPr sz="1600" b="1" spc="8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próprio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77774" y="4551426"/>
            <a:ext cx="1155509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Lei Federal nº</a:t>
            </a:r>
            <a:r>
              <a:rPr sz="1600" b="1" spc="75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9.784/99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Art.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53.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Administração deve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anular seus próprios atos,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quando eivados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de vício de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legalidade,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 pode</a:t>
            </a:r>
            <a:r>
              <a:rPr sz="1600" spc="50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revogá-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los por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motivo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conveniência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ou oportunidade, respeitados os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direitos</a:t>
            </a:r>
            <a:r>
              <a:rPr sz="1600" spc="26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adquiridos.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199097" y="5388508"/>
            <a:ext cx="4233799" cy="10772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277774" y="5420969"/>
            <a:ext cx="407479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Súmula  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346  do  STF</a:t>
            </a:r>
            <a:r>
              <a:rPr sz="1600" b="1" spc="-18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(13.12.1963):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28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administração</a:t>
            </a:r>
            <a:r>
              <a:rPr sz="1600" spc="30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pública</a:t>
            </a:r>
            <a:r>
              <a:rPr sz="1600" spc="30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pode</a:t>
            </a:r>
            <a:r>
              <a:rPr sz="1600" spc="28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declarar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77774" y="5908954"/>
            <a:ext cx="3531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nulidade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dos seus próprios</a:t>
            </a:r>
            <a:r>
              <a:rPr sz="1600" spc="8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atos.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552188" y="5388470"/>
            <a:ext cx="7440802" cy="13234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4631563" y="5420969"/>
            <a:ext cx="7284084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Súmula 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473 do STF (03.12.1969):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 administração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pode anular 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seus próprios atos, quando eivados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vícios que 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os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tornam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ilegais,  porque deles não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se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originam direitos; ou revogá-los,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motivo 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de 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conveniência</a:t>
            </a:r>
            <a:r>
              <a:rPr sz="1600" spc="39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ou</a:t>
            </a:r>
            <a:r>
              <a:rPr sz="1600" spc="39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oportunidade,</a:t>
            </a:r>
            <a:r>
              <a:rPr sz="1600" spc="39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respeitados</a:t>
            </a:r>
            <a:r>
              <a:rPr sz="1600" spc="42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os</a:t>
            </a:r>
            <a:r>
              <a:rPr sz="1600" spc="38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direitos</a:t>
            </a:r>
            <a:r>
              <a:rPr sz="1600" spc="39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adquiridos,</a:t>
            </a:r>
            <a:r>
              <a:rPr sz="1600" spc="39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631563" y="6396634"/>
            <a:ext cx="54432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ressalvada, em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todos os casos, a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apreciação</a:t>
            </a:r>
            <a:r>
              <a:rPr sz="1600" spc="27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judicial.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471805"/>
          </a:xfrm>
          <a:custGeom>
            <a:avLst/>
            <a:gdLst/>
            <a:ahLst/>
            <a:cxnLst/>
            <a:rect l="l" t="t" r="r" b="b"/>
            <a:pathLst>
              <a:path h="471805">
                <a:moveTo>
                  <a:pt x="0" y="0"/>
                </a:moveTo>
                <a:lnTo>
                  <a:pt x="0" y="4715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503555"/>
            <a:ext cx="0" cy="6354445"/>
          </a:xfrm>
          <a:custGeom>
            <a:avLst/>
            <a:gdLst/>
            <a:ahLst/>
            <a:cxnLst/>
            <a:rect l="l" t="t" r="r" b="b"/>
            <a:pathLst>
              <a:path h="6354445">
                <a:moveTo>
                  <a:pt x="0" y="0"/>
                </a:moveTo>
                <a:lnTo>
                  <a:pt x="0" y="635444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0"/>
            <a:ext cx="0" cy="471805"/>
          </a:xfrm>
          <a:custGeom>
            <a:avLst/>
            <a:gdLst/>
            <a:ahLst/>
            <a:cxnLst/>
            <a:rect l="l" t="t" r="r" b="b"/>
            <a:pathLst>
              <a:path h="471805">
                <a:moveTo>
                  <a:pt x="0" y="0"/>
                </a:moveTo>
                <a:lnTo>
                  <a:pt x="0" y="4715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503555"/>
            <a:ext cx="0" cy="6354445"/>
          </a:xfrm>
          <a:custGeom>
            <a:avLst/>
            <a:gdLst/>
            <a:ahLst/>
            <a:cxnLst/>
            <a:rect l="l" t="t" r="r" b="b"/>
            <a:pathLst>
              <a:path h="6354445">
                <a:moveTo>
                  <a:pt x="0" y="0"/>
                </a:moveTo>
                <a:lnTo>
                  <a:pt x="0" y="635444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0"/>
            <a:ext cx="0" cy="471805"/>
          </a:xfrm>
          <a:custGeom>
            <a:avLst/>
            <a:gdLst/>
            <a:ahLst/>
            <a:cxnLst/>
            <a:rect l="l" t="t" r="r" b="b"/>
            <a:pathLst>
              <a:path h="471805">
                <a:moveTo>
                  <a:pt x="0" y="0"/>
                </a:moveTo>
                <a:lnTo>
                  <a:pt x="0" y="4715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503555"/>
            <a:ext cx="0" cy="6354445"/>
          </a:xfrm>
          <a:custGeom>
            <a:avLst/>
            <a:gdLst/>
            <a:ahLst/>
            <a:cxnLst/>
            <a:rect l="l" t="t" r="r" b="b"/>
            <a:pathLst>
              <a:path h="6354445">
                <a:moveTo>
                  <a:pt x="0" y="0"/>
                </a:moveTo>
                <a:lnTo>
                  <a:pt x="0" y="635444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144779" y="660223"/>
            <a:ext cx="11638915" cy="6143348"/>
          </a:xfrm>
          <a:prstGeom prst="rect">
            <a:avLst/>
          </a:prstGeom>
        </p:spPr>
        <p:txBody>
          <a:bodyPr vert="horz" wrap="square" lIns="0" tIns="153035" rIns="0" bIns="0" rtlCol="0" anchor="t">
            <a:spAutoFit/>
          </a:bodyPr>
          <a:lstStyle/>
          <a:p>
            <a:pPr marL="152400" algn="just">
              <a:lnSpc>
                <a:spcPct val="100000"/>
              </a:lnSpc>
              <a:spcBef>
                <a:spcPts val="1205"/>
              </a:spcBef>
            </a:pPr>
            <a:r>
              <a:rPr sz="1800" b="1" i="1" spc="-5">
                <a:solidFill>
                  <a:srgbClr val="2C2D2C"/>
                </a:solidFill>
                <a:latin typeface="Verdana"/>
                <a:cs typeface="Verdana"/>
              </a:rPr>
              <a:t>Mecanismos de controle</a:t>
            </a:r>
            <a:r>
              <a:rPr sz="1800" b="1" i="1" spc="1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i="1" spc="-5">
                <a:solidFill>
                  <a:srgbClr val="2C2D2C"/>
                </a:solidFill>
                <a:latin typeface="Verdana"/>
                <a:cs typeface="Verdana"/>
              </a:rPr>
              <a:t>interno</a:t>
            </a:r>
            <a:endParaRPr sz="1800">
              <a:latin typeface="Verdana"/>
              <a:cs typeface="Verdana"/>
            </a:endParaRPr>
          </a:p>
          <a:p>
            <a:pPr marL="152400" algn="just">
              <a:lnSpc>
                <a:spcPct val="100000"/>
              </a:lnSpc>
              <a:spcBef>
                <a:spcPts val="1105"/>
              </a:spcBef>
            </a:pPr>
            <a:r>
              <a:rPr sz="1800" b="1" spc="-5">
                <a:solidFill>
                  <a:srgbClr val="A33E27"/>
                </a:solidFill>
                <a:latin typeface="Verdana"/>
                <a:cs typeface="Verdana"/>
              </a:rPr>
              <a:t>Direito Constitucional </a:t>
            </a:r>
            <a:r>
              <a:rPr sz="1800" b="1">
                <a:solidFill>
                  <a:srgbClr val="A33E27"/>
                </a:solidFill>
                <a:latin typeface="Verdana"/>
                <a:cs typeface="Verdana"/>
              </a:rPr>
              <a:t>de</a:t>
            </a:r>
            <a:r>
              <a:rPr sz="1800" b="1" spc="3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800" b="1" spc="-5">
                <a:solidFill>
                  <a:srgbClr val="A33E27"/>
                </a:solidFill>
                <a:latin typeface="Verdana"/>
                <a:cs typeface="Verdana"/>
              </a:rPr>
              <a:t>petição</a:t>
            </a:r>
            <a:endParaRPr sz="1800">
              <a:latin typeface="Verdana"/>
              <a:cs typeface="Verdana"/>
            </a:endParaRPr>
          </a:p>
          <a:p>
            <a:pPr marL="152400" marR="144145" algn="just">
              <a:lnSpc>
                <a:spcPct val="100000"/>
              </a:lnSpc>
            </a:pP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Art. 5º,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inc. </a:t>
            </a:r>
            <a:r>
              <a:rPr sz="1800" spc="-45">
                <a:solidFill>
                  <a:srgbClr val="2C2D2C"/>
                </a:solidFill>
                <a:latin typeface="Verdana"/>
                <a:cs typeface="Verdana"/>
              </a:rPr>
              <a:t>XXXIV, </a:t>
            </a: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CF/88 –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são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todos assegurados, independentemente do pagamento </a:t>
            </a:r>
            <a:r>
              <a:rPr sz="1800" i="1" spc="5">
                <a:solidFill>
                  <a:srgbClr val="2C2D2C"/>
                </a:solidFill>
                <a:latin typeface="Verdana"/>
                <a:cs typeface="Verdana"/>
              </a:rPr>
              <a:t>de 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taxas: a)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direito de petição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aos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Poderes Públicos em defesa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direitos ou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contra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ilegalidade ou  abuso de poder</a:t>
            </a: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;</a:t>
            </a:r>
            <a:r>
              <a:rPr sz="1800" spc="4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[...]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52400" algn="just">
              <a:lnSpc>
                <a:spcPct val="100000"/>
              </a:lnSpc>
            </a:pPr>
            <a:r>
              <a:rPr sz="1800" b="1" spc="-5">
                <a:solidFill>
                  <a:srgbClr val="A33E27"/>
                </a:solidFill>
                <a:latin typeface="Verdana"/>
                <a:cs typeface="Verdana"/>
              </a:rPr>
              <a:t>Recursos administrativos (Lei </a:t>
            </a:r>
            <a:r>
              <a:rPr sz="1800" b="1">
                <a:solidFill>
                  <a:srgbClr val="A33E27"/>
                </a:solidFill>
                <a:latin typeface="Verdana"/>
                <a:cs typeface="Verdana"/>
              </a:rPr>
              <a:t>nº </a:t>
            </a:r>
            <a:r>
              <a:rPr sz="1800" b="1" spc="-5">
                <a:solidFill>
                  <a:srgbClr val="A33E27"/>
                </a:solidFill>
                <a:latin typeface="Verdana"/>
                <a:cs typeface="Verdana"/>
              </a:rPr>
              <a:t>9.784, art. </a:t>
            </a:r>
            <a:r>
              <a:rPr sz="1800" b="1">
                <a:solidFill>
                  <a:srgbClr val="A33E27"/>
                </a:solidFill>
                <a:latin typeface="Verdana"/>
                <a:cs typeface="Verdana"/>
              </a:rPr>
              <a:t>56 </a:t>
            </a:r>
            <a:r>
              <a:rPr sz="1800" b="1" i="1" spc="-5">
                <a:solidFill>
                  <a:srgbClr val="A33E27"/>
                </a:solidFill>
                <a:latin typeface="Verdana"/>
                <a:cs typeface="Verdana"/>
              </a:rPr>
              <a:t>caput </a:t>
            </a:r>
            <a:r>
              <a:rPr sz="1800" b="1">
                <a:solidFill>
                  <a:srgbClr val="A33E27"/>
                </a:solidFill>
                <a:latin typeface="Verdana"/>
                <a:cs typeface="Verdana"/>
              </a:rPr>
              <a:t>e § 1º e </a:t>
            </a:r>
            <a:r>
              <a:rPr sz="1800" b="1" spc="-5">
                <a:solidFill>
                  <a:srgbClr val="A33E27"/>
                </a:solidFill>
                <a:latin typeface="Verdana"/>
                <a:cs typeface="Verdana"/>
              </a:rPr>
              <a:t>art.</a:t>
            </a:r>
            <a:r>
              <a:rPr sz="1800" b="1" spc="-15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800" b="1">
                <a:solidFill>
                  <a:srgbClr val="A33E27"/>
                </a:solidFill>
                <a:latin typeface="Verdana"/>
                <a:cs typeface="Verdana"/>
              </a:rPr>
              <a:t>57):</a:t>
            </a:r>
            <a:endParaRPr sz="1800">
              <a:latin typeface="Verdana"/>
              <a:cs typeface="Verdana"/>
            </a:endParaRPr>
          </a:p>
          <a:p>
            <a:pPr marL="152400" marR="144780" algn="just">
              <a:lnSpc>
                <a:spcPct val="100000"/>
              </a:lnSpc>
            </a:pP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Art. 56 da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Lei nº 9.784/99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- Das </a:t>
            </a:r>
            <a:r>
              <a:rPr sz="1800" i="1" spc="-10">
                <a:solidFill>
                  <a:srgbClr val="2C2D2C"/>
                </a:solidFill>
                <a:latin typeface="Verdana"/>
                <a:cs typeface="Verdana"/>
              </a:rPr>
              <a:t>decisões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administrativas cabe recurso, em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face de razões </a:t>
            </a:r>
            <a:r>
              <a:rPr sz="1800" i="1" spc="5">
                <a:solidFill>
                  <a:srgbClr val="2C2D2C"/>
                </a:solidFill>
                <a:latin typeface="Verdana"/>
                <a:cs typeface="Verdana"/>
              </a:rPr>
              <a:t>de 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legalidade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de mérito.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§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1</a:t>
            </a:r>
            <a:r>
              <a:rPr sz="1800" i="1" u="sng" spc="-7" baseline="25462">
                <a:solidFill>
                  <a:srgbClr val="2C2D2C"/>
                </a:solidFill>
                <a:uFill>
                  <a:solidFill>
                    <a:srgbClr val="2C2D2C"/>
                  </a:solidFill>
                </a:uFill>
                <a:latin typeface="Verdana"/>
                <a:cs typeface="Verdana"/>
              </a:rPr>
              <a:t>o</a:t>
            </a:r>
            <a:r>
              <a:rPr sz="1800" i="1" spc="-7" baseline="25462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recurso será dirigido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à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autoridade que proferiu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decisão,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qual,  se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não a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reconsiderar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no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prazo de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cinco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dias,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encaminhará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à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autoridade</a:t>
            </a:r>
            <a:r>
              <a:rPr sz="1800" i="1" spc="5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superior.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52400" marR="144145" algn="just">
              <a:lnSpc>
                <a:spcPct val="100000"/>
              </a:lnSpc>
            </a:pP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Art. 57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O recurso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administrativo </a:t>
            </a:r>
            <a:r>
              <a:rPr sz="1800" i="1" spc="-10">
                <a:solidFill>
                  <a:srgbClr val="2C2D2C"/>
                </a:solidFill>
                <a:latin typeface="Verdana"/>
                <a:cs typeface="Verdana"/>
              </a:rPr>
              <a:t>tramitará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no </a:t>
            </a:r>
            <a:r>
              <a:rPr sz="1800" i="1" spc="-10">
                <a:solidFill>
                  <a:srgbClr val="2C2D2C"/>
                </a:solidFill>
                <a:latin typeface="Verdana"/>
                <a:cs typeface="Verdana"/>
              </a:rPr>
              <a:t>máximo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por três instâncias administrativas, </a:t>
            </a:r>
            <a:r>
              <a:rPr sz="1800" i="1">
                <a:solidFill>
                  <a:srgbClr val="2C2D2C"/>
                </a:solidFill>
                <a:latin typeface="Verdana"/>
                <a:cs typeface="Verdana"/>
              </a:rPr>
              <a:t>salvo 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disposição legal</a:t>
            </a:r>
            <a:r>
              <a:rPr sz="1800" i="1" spc="6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i="1" spc="-5">
                <a:solidFill>
                  <a:srgbClr val="2C2D2C"/>
                </a:solidFill>
                <a:latin typeface="Verdana"/>
                <a:cs typeface="Verdana"/>
              </a:rPr>
              <a:t>diversa.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52400" algn="just">
              <a:lnSpc>
                <a:spcPct val="100000"/>
              </a:lnSpc>
            </a:pPr>
            <a:r>
              <a:rPr sz="1800" b="1" spc="-5">
                <a:solidFill>
                  <a:srgbClr val="2C2D2C"/>
                </a:solidFill>
                <a:latin typeface="Verdana"/>
                <a:cs typeface="Verdana"/>
              </a:rPr>
              <a:t>Espécies </a:t>
            </a:r>
            <a:r>
              <a:rPr sz="1800" b="1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b="1" spc="-5">
                <a:solidFill>
                  <a:srgbClr val="2C2D2C"/>
                </a:solidFill>
                <a:latin typeface="Verdana"/>
                <a:cs typeface="Verdana"/>
              </a:rPr>
              <a:t>recurso</a:t>
            </a:r>
            <a:r>
              <a:rPr sz="1800" b="1" spc="1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>
                <a:solidFill>
                  <a:srgbClr val="2C2D2C"/>
                </a:solidFill>
                <a:latin typeface="Verdana"/>
                <a:cs typeface="Verdana"/>
              </a:rPr>
              <a:t>administrativo: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52400">
              <a:spcBef>
                <a:spcPts val="5"/>
              </a:spcBef>
            </a:pPr>
            <a:r>
              <a:rPr sz="1800" spc="-15">
                <a:solidFill>
                  <a:srgbClr val="2C2D2C"/>
                </a:solidFill>
                <a:latin typeface="Verdana"/>
                <a:cs typeface="Verdana"/>
              </a:rPr>
              <a:t>-Pedido </a:t>
            </a: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de reconsideração (art. 109, III, da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Lei </a:t>
            </a:r>
            <a:r>
              <a:rPr sz="1800" spc="-10">
                <a:solidFill>
                  <a:srgbClr val="2C2D2C"/>
                </a:solidFill>
                <a:latin typeface="Verdana"/>
                <a:cs typeface="Verdana"/>
              </a:rPr>
              <a:t>8.666/93</a:t>
            </a:r>
            <a:r>
              <a:rPr lang="pt-BR" spc="-10">
                <a:solidFill>
                  <a:srgbClr val="2C2D2C"/>
                </a:solidFill>
                <a:latin typeface="Verdana"/>
                <a:cs typeface="Verdana"/>
              </a:rPr>
              <a:t>, art. 165, III, da Lei 14.133/21 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10">
                <a:solidFill>
                  <a:srgbClr val="2C2D2C"/>
                </a:solidFill>
                <a:latin typeface="Verdana"/>
                <a:cs typeface="Verdana"/>
              </a:rPr>
              <a:t>106 </a:t>
            </a: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Lei</a:t>
            </a:r>
            <a:r>
              <a:rPr sz="1800" spc="254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10">
                <a:solidFill>
                  <a:srgbClr val="2C2D2C"/>
                </a:solidFill>
                <a:latin typeface="Verdana"/>
                <a:cs typeface="Verdana"/>
              </a:rPr>
              <a:t>8.112/90)</a:t>
            </a:r>
            <a:endParaRPr sz="1800">
              <a:latin typeface="Verdana"/>
              <a:cs typeface="Verdana"/>
            </a:endParaRPr>
          </a:p>
          <a:p>
            <a:pPr marL="152400">
              <a:lnSpc>
                <a:spcPct val="100000"/>
              </a:lnSpc>
            </a:pPr>
            <a:r>
              <a:rPr sz="1800" spc="-10">
                <a:solidFill>
                  <a:srgbClr val="2C2D2C"/>
                </a:solidFill>
                <a:latin typeface="Verdana"/>
                <a:cs typeface="Verdana"/>
              </a:rPr>
              <a:t>-Recurso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hierárquico</a:t>
            </a:r>
            <a:r>
              <a:rPr sz="1800" spc="-1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próprio</a:t>
            </a:r>
            <a:endParaRPr sz="1800">
              <a:latin typeface="Verdana"/>
              <a:cs typeface="Verdana"/>
            </a:endParaRPr>
          </a:p>
          <a:p>
            <a:pPr marL="152400">
              <a:lnSpc>
                <a:spcPct val="100000"/>
              </a:lnSpc>
            </a:pPr>
            <a:r>
              <a:rPr sz="1800" spc="-10">
                <a:solidFill>
                  <a:srgbClr val="2C2D2C"/>
                </a:solidFill>
                <a:latin typeface="Verdana"/>
                <a:cs typeface="Verdana"/>
              </a:rPr>
              <a:t>-Recuso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hierárquico</a:t>
            </a: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impróprio</a:t>
            </a:r>
            <a:endParaRPr sz="1800">
              <a:latin typeface="Verdana"/>
              <a:cs typeface="Verdana"/>
            </a:endParaRPr>
          </a:p>
          <a:p>
            <a:pPr marL="152400">
              <a:lnSpc>
                <a:spcPct val="100000"/>
              </a:lnSpc>
            </a:pPr>
            <a:r>
              <a:rPr sz="1800" spc="-10">
                <a:solidFill>
                  <a:srgbClr val="2C2D2C"/>
                </a:solidFill>
                <a:latin typeface="Verdana"/>
                <a:cs typeface="Verdana"/>
              </a:rPr>
              <a:t>-Revisão </a:t>
            </a: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(art. 65, caput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10">
                <a:solidFill>
                  <a:srgbClr val="2C2D2C"/>
                </a:solidFill>
                <a:latin typeface="Verdana"/>
                <a:cs typeface="Verdana"/>
              </a:rPr>
              <a:t>parágrafo </a:t>
            </a: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único, da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Lei </a:t>
            </a: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9.784/99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arts. 174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182 da </a:t>
            </a:r>
            <a:r>
              <a:rPr sz="1800">
                <a:solidFill>
                  <a:srgbClr val="2C2D2C"/>
                </a:solidFill>
                <a:latin typeface="Verdana"/>
                <a:cs typeface="Verdana"/>
              </a:rPr>
              <a:t>lei</a:t>
            </a:r>
            <a:r>
              <a:rPr sz="1800" spc="23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>
                <a:solidFill>
                  <a:srgbClr val="2C2D2C"/>
                </a:solidFill>
                <a:latin typeface="Verdana"/>
                <a:cs typeface="Verdana"/>
              </a:rPr>
              <a:t>8.112/90)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297129" y="1068450"/>
            <a:ext cx="4104640" cy="0"/>
          </a:xfrm>
          <a:custGeom>
            <a:avLst/>
            <a:gdLst/>
            <a:ahLst/>
            <a:cxnLst/>
            <a:rect l="l" t="t" r="r" b="b"/>
            <a:pathLst>
              <a:path w="4104640">
                <a:moveTo>
                  <a:pt x="0" y="0"/>
                </a:moveTo>
                <a:lnTo>
                  <a:pt x="4104182" y="0"/>
                </a:lnTo>
              </a:path>
            </a:pathLst>
          </a:custGeom>
          <a:ln w="22859">
            <a:solidFill>
              <a:srgbClr val="2C2D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05689" y="101193"/>
            <a:ext cx="5890260" cy="461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05689" y="101193"/>
            <a:ext cx="5890260" cy="462280"/>
          </a:xfrm>
          <a:custGeom>
            <a:avLst/>
            <a:gdLst/>
            <a:ahLst/>
            <a:cxnLst/>
            <a:rect l="l" t="t" r="r" b="b"/>
            <a:pathLst>
              <a:path w="5890260" h="462280">
                <a:moveTo>
                  <a:pt x="0" y="461670"/>
                </a:moveTo>
                <a:lnTo>
                  <a:pt x="5890260" y="461670"/>
                </a:lnTo>
                <a:lnTo>
                  <a:pt x="5890260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>
            <a:spLocks noGrp="1"/>
          </p:cNvSpPr>
          <p:nvPr>
            <p:ph type="title"/>
          </p:nvPr>
        </p:nvSpPr>
        <p:spPr>
          <a:xfrm>
            <a:off x="284479" y="132715"/>
            <a:ext cx="3254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>
                <a:solidFill>
                  <a:srgbClr val="FFFFFF"/>
                </a:solidFill>
                <a:latin typeface="Verdana"/>
                <a:cs typeface="Verdana"/>
              </a:rPr>
              <a:t>2.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Controle</a:t>
            </a:r>
            <a:r>
              <a:rPr sz="2400" b="1" i="1" spc="-3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interno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97129" y="487552"/>
            <a:ext cx="3228340" cy="0"/>
          </a:xfrm>
          <a:custGeom>
            <a:avLst/>
            <a:gdLst/>
            <a:ahLst/>
            <a:cxnLst/>
            <a:rect l="l" t="t" r="r" b="b"/>
            <a:pathLst>
              <a:path w="3228340">
                <a:moveTo>
                  <a:pt x="0" y="0"/>
                </a:moveTo>
                <a:lnTo>
                  <a:pt x="3227882" y="0"/>
                </a:lnTo>
              </a:path>
            </a:pathLst>
          </a:custGeom>
          <a:ln w="320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1590" y="1863978"/>
            <a:ext cx="9032240" cy="200088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 marR="5080">
              <a:lnSpc>
                <a:spcPct val="85000"/>
              </a:lnSpc>
              <a:spcBef>
                <a:spcPts val="960"/>
              </a:spcBef>
            </a:pPr>
            <a:r>
              <a:rPr sz="4800" b="1" spc="-5">
                <a:solidFill>
                  <a:srgbClr val="FFFFFF"/>
                </a:solidFill>
                <a:latin typeface="Verdana"/>
                <a:cs typeface="Verdana"/>
              </a:rPr>
              <a:t>3. </a:t>
            </a:r>
            <a:r>
              <a:rPr sz="4800" b="1">
                <a:solidFill>
                  <a:srgbClr val="FFFFFF"/>
                </a:solidFill>
                <a:latin typeface="Verdana"/>
                <a:cs typeface="Verdana"/>
              </a:rPr>
              <a:t>Controle interno </a:t>
            </a:r>
            <a:r>
              <a:rPr sz="4800" b="1" spc="-5">
                <a:solidFill>
                  <a:srgbClr val="FFFFFF"/>
                </a:solidFill>
                <a:latin typeface="Verdana"/>
                <a:cs typeface="Verdana"/>
              </a:rPr>
              <a:t>nas  parcerias do Estado com </a:t>
            </a:r>
            <a:r>
              <a:rPr sz="4800" b="1">
                <a:solidFill>
                  <a:srgbClr val="FFFFFF"/>
                </a:solidFill>
                <a:latin typeface="Verdana"/>
                <a:cs typeface="Verdana"/>
              </a:rPr>
              <a:t>o  Terceiro</a:t>
            </a:r>
            <a:r>
              <a:rPr sz="4800" b="1" spc="-2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800" b="1" spc="-5">
                <a:solidFill>
                  <a:srgbClr val="FFFFFF"/>
                </a:solidFill>
                <a:latin typeface="Verdana"/>
                <a:cs typeface="Verdana"/>
              </a:rPr>
              <a:t>Setor</a:t>
            </a:r>
            <a:endParaRPr sz="4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366395"/>
          </a:xfrm>
          <a:custGeom>
            <a:avLst/>
            <a:gdLst/>
            <a:ahLst/>
            <a:cxnLst/>
            <a:rect l="l" t="t" r="r" b="b"/>
            <a:pathLst>
              <a:path h="366395">
                <a:moveTo>
                  <a:pt x="0" y="0"/>
                </a:moveTo>
                <a:lnTo>
                  <a:pt x="0" y="36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397890"/>
            <a:ext cx="0" cy="96520"/>
          </a:xfrm>
          <a:custGeom>
            <a:avLst/>
            <a:gdLst/>
            <a:ahLst/>
            <a:cxnLst/>
            <a:rect l="l" t="t" r="r" b="b"/>
            <a:pathLst>
              <a:path h="96520">
                <a:moveTo>
                  <a:pt x="0" y="0"/>
                </a:moveTo>
                <a:lnTo>
                  <a:pt x="0" y="965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817877"/>
            <a:ext cx="0" cy="1633220"/>
          </a:xfrm>
          <a:custGeom>
            <a:avLst/>
            <a:gdLst/>
            <a:ahLst/>
            <a:cxnLst/>
            <a:rect l="l" t="t" r="r" b="b"/>
            <a:pathLst>
              <a:path h="1633220">
                <a:moveTo>
                  <a:pt x="0" y="0"/>
                </a:moveTo>
                <a:lnTo>
                  <a:pt x="0" y="163264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4035297"/>
            <a:ext cx="0" cy="2823210"/>
          </a:xfrm>
          <a:custGeom>
            <a:avLst/>
            <a:gdLst/>
            <a:ahLst/>
            <a:cxnLst/>
            <a:rect l="l" t="t" r="r" b="b"/>
            <a:pathLst>
              <a:path h="2823209">
                <a:moveTo>
                  <a:pt x="0" y="0"/>
                </a:moveTo>
                <a:lnTo>
                  <a:pt x="0" y="28227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0"/>
            <a:ext cx="0" cy="366395"/>
          </a:xfrm>
          <a:custGeom>
            <a:avLst/>
            <a:gdLst/>
            <a:ahLst/>
            <a:cxnLst/>
            <a:rect l="l" t="t" r="r" b="b"/>
            <a:pathLst>
              <a:path h="366395">
                <a:moveTo>
                  <a:pt x="0" y="0"/>
                </a:moveTo>
                <a:lnTo>
                  <a:pt x="0" y="36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28800" y="397890"/>
            <a:ext cx="0" cy="96520"/>
          </a:xfrm>
          <a:custGeom>
            <a:avLst/>
            <a:gdLst/>
            <a:ahLst/>
            <a:cxnLst/>
            <a:rect l="l" t="t" r="r" b="b"/>
            <a:pathLst>
              <a:path h="96520">
                <a:moveTo>
                  <a:pt x="0" y="0"/>
                </a:moveTo>
                <a:lnTo>
                  <a:pt x="0" y="965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28800" y="1817877"/>
            <a:ext cx="0" cy="1633220"/>
          </a:xfrm>
          <a:custGeom>
            <a:avLst/>
            <a:gdLst/>
            <a:ahLst/>
            <a:cxnLst/>
            <a:rect l="l" t="t" r="r" b="b"/>
            <a:pathLst>
              <a:path h="1633220">
                <a:moveTo>
                  <a:pt x="0" y="0"/>
                </a:moveTo>
                <a:lnTo>
                  <a:pt x="0" y="163264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28800" y="4035297"/>
            <a:ext cx="0" cy="2823210"/>
          </a:xfrm>
          <a:custGeom>
            <a:avLst/>
            <a:gdLst/>
            <a:ahLst/>
            <a:cxnLst/>
            <a:rect l="l" t="t" r="r" b="b"/>
            <a:pathLst>
              <a:path h="2823209">
                <a:moveTo>
                  <a:pt x="0" y="0"/>
                </a:moveTo>
                <a:lnTo>
                  <a:pt x="0" y="28227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0" y="0"/>
            <a:ext cx="0" cy="366395"/>
          </a:xfrm>
          <a:custGeom>
            <a:avLst/>
            <a:gdLst/>
            <a:ahLst/>
            <a:cxnLst/>
            <a:rect l="l" t="t" r="r" b="b"/>
            <a:pathLst>
              <a:path h="366395">
                <a:moveTo>
                  <a:pt x="0" y="0"/>
                </a:moveTo>
                <a:lnTo>
                  <a:pt x="0" y="36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48000" y="397890"/>
            <a:ext cx="0" cy="96520"/>
          </a:xfrm>
          <a:custGeom>
            <a:avLst/>
            <a:gdLst/>
            <a:ahLst/>
            <a:cxnLst/>
            <a:rect l="l" t="t" r="r" b="b"/>
            <a:pathLst>
              <a:path h="96520">
                <a:moveTo>
                  <a:pt x="0" y="0"/>
                </a:moveTo>
                <a:lnTo>
                  <a:pt x="0" y="965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48000" y="1817877"/>
            <a:ext cx="0" cy="1633220"/>
          </a:xfrm>
          <a:custGeom>
            <a:avLst/>
            <a:gdLst/>
            <a:ahLst/>
            <a:cxnLst/>
            <a:rect l="l" t="t" r="r" b="b"/>
            <a:pathLst>
              <a:path h="1633220">
                <a:moveTo>
                  <a:pt x="0" y="0"/>
                </a:moveTo>
                <a:lnTo>
                  <a:pt x="0" y="163264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48000" y="4035297"/>
            <a:ext cx="0" cy="2823210"/>
          </a:xfrm>
          <a:custGeom>
            <a:avLst/>
            <a:gdLst/>
            <a:ahLst/>
            <a:cxnLst/>
            <a:rect l="l" t="t" r="r" b="b"/>
            <a:pathLst>
              <a:path h="2823209">
                <a:moveTo>
                  <a:pt x="0" y="0"/>
                </a:moveTo>
                <a:lnTo>
                  <a:pt x="0" y="28227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67200" y="0"/>
            <a:ext cx="0" cy="366395"/>
          </a:xfrm>
          <a:custGeom>
            <a:avLst/>
            <a:gdLst/>
            <a:ahLst/>
            <a:cxnLst/>
            <a:rect l="l" t="t" r="r" b="b"/>
            <a:pathLst>
              <a:path h="366395">
                <a:moveTo>
                  <a:pt x="0" y="0"/>
                </a:moveTo>
                <a:lnTo>
                  <a:pt x="0" y="36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67200" y="397890"/>
            <a:ext cx="0" cy="96520"/>
          </a:xfrm>
          <a:custGeom>
            <a:avLst/>
            <a:gdLst/>
            <a:ahLst/>
            <a:cxnLst/>
            <a:rect l="l" t="t" r="r" b="b"/>
            <a:pathLst>
              <a:path h="96520">
                <a:moveTo>
                  <a:pt x="0" y="0"/>
                </a:moveTo>
                <a:lnTo>
                  <a:pt x="0" y="965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67200" y="1817877"/>
            <a:ext cx="0" cy="1633220"/>
          </a:xfrm>
          <a:custGeom>
            <a:avLst/>
            <a:gdLst/>
            <a:ahLst/>
            <a:cxnLst/>
            <a:rect l="l" t="t" r="r" b="b"/>
            <a:pathLst>
              <a:path h="1633220">
                <a:moveTo>
                  <a:pt x="0" y="0"/>
                </a:moveTo>
                <a:lnTo>
                  <a:pt x="0" y="163264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267200" y="4035297"/>
            <a:ext cx="0" cy="2823210"/>
          </a:xfrm>
          <a:custGeom>
            <a:avLst/>
            <a:gdLst/>
            <a:ahLst/>
            <a:cxnLst/>
            <a:rect l="l" t="t" r="r" b="b"/>
            <a:pathLst>
              <a:path h="2823209">
                <a:moveTo>
                  <a:pt x="0" y="0"/>
                </a:moveTo>
                <a:lnTo>
                  <a:pt x="0" y="28227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86400" y="0"/>
            <a:ext cx="0" cy="366395"/>
          </a:xfrm>
          <a:custGeom>
            <a:avLst/>
            <a:gdLst/>
            <a:ahLst/>
            <a:cxnLst/>
            <a:rect l="l" t="t" r="r" b="b"/>
            <a:pathLst>
              <a:path h="366395">
                <a:moveTo>
                  <a:pt x="0" y="0"/>
                </a:moveTo>
                <a:lnTo>
                  <a:pt x="0" y="36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86400" y="397890"/>
            <a:ext cx="0" cy="96520"/>
          </a:xfrm>
          <a:custGeom>
            <a:avLst/>
            <a:gdLst/>
            <a:ahLst/>
            <a:cxnLst/>
            <a:rect l="l" t="t" r="r" b="b"/>
            <a:pathLst>
              <a:path h="96520">
                <a:moveTo>
                  <a:pt x="0" y="0"/>
                </a:moveTo>
                <a:lnTo>
                  <a:pt x="0" y="965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86400" y="1817877"/>
            <a:ext cx="0" cy="1633220"/>
          </a:xfrm>
          <a:custGeom>
            <a:avLst/>
            <a:gdLst/>
            <a:ahLst/>
            <a:cxnLst/>
            <a:rect l="l" t="t" r="r" b="b"/>
            <a:pathLst>
              <a:path h="1633220">
                <a:moveTo>
                  <a:pt x="0" y="0"/>
                </a:moveTo>
                <a:lnTo>
                  <a:pt x="0" y="163264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486400" y="4035297"/>
            <a:ext cx="0" cy="2823210"/>
          </a:xfrm>
          <a:custGeom>
            <a:avLst/>
            <a:gdLst/>
            <a:ahLst/>
            <a:cxnLst/>
            <a:rect l="l" t="t" r="r" b="b"/>
            <a:pathLst>
              <a:path h="2823209">
                <a:moveTo>
                  <a:pt x="0" y="0"/>
                </a:moveTo>
                <a:lnTo>
                  <a:pt x="0" y="28227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05600" y="0"/>
            <a:ext cx="0" cy="366395"/>
          </a:xfrm>
          <a:custGeom>
            <a:avLst/>
            <a:gdLst/>
            <a:ahLst/>
            <a:cxnLst/>
            <a:rect l="l" t="t" r="r" b="b"/>
            <a:pathLst>
              <a:path h="366395">
                <a:moveTo>
                  <a:pt x="0" y="0"/>
                </a:moveTo>
                <a:lnTo>
                  <a:pt x="0" y="36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05600" y="397890"/>
            <a:ext cx="0" cy="96520"/>
          </a:xfrm>
          <a:custGeom>
            <a:avLst/>
            <a:gdLst/>
            <a:ahLst/>
            <a:cxnLst/>
            <a:rect l="l" t="t" r="r" b="b"/>
            <a:pathLst>
              <a:path h="96520">
                <a:moveTo>
                  <a:pt x="0" y="0"/>
                </a:moveTo>
                <a:lnTo>
                  <a:pt x="0" y="965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05600" y="1817877"/>
            <a:ext cx="0" cy="1633220"/>
          </a:xfrm>
          <a:custGeom>
            <a:avLst/>
            <a:gdLst/>
            <a:ahLst/>
            <a:cxnLst/>
            <a:rect l="l" t="t" r="r" b="b"/>
            <a:pathLst>
              <a:path h="1633220">
                <a:moveTo>
                  <a:pt x="0" y="0"/>
                </a:moveTo>
                <a:lnTo>
                  <a:pt x="0" y="163264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05600" y="4035297"/>
            <a:ext cx="0" cy="2823210"/>
          </a:xfrm>
          <a:custGeom>
            <a:avLst/>
            <a:gdLst/>
            <a:ahLst/>
            <a:cxnLst/>
            <a:rect l="l" t="t" r="r" b="b"/>
            <a:pathLst>
              <a:path h="2823209">
                <a:moveTo>
                  <a:pt x="0" y="0"/>
                </a:moveTo>
                <a:lnTo>
                  <a:pt x="0" y="28227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924800" y="0"/>
            <a:ext cx="0" cy="366395"/>
          </a:xfrm>
          <a:custGeom>
            <a:avLst/>
            <a:gdLst/>
            <a:ahLst/>
            <a:cxnLst/>
            <a:rect l="l" t="t" r="r" b="b"/>
            <a:pathLst>
              <a:path h="366395">
                <a:moveTo>
                  <a:pt x="0" y="0"/>
                </a:moveTo>
                <a:lnTo>
                  <a:pt x="0" y="36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924800" y="397890"/>
            <a:ext cx="0" cy="96520"/>
          </a:xfrm>
          <a:custGeom>
            <a:avLst/>
            <a:gdLst/>
            <a:ahLst/>
            <a:cxnLst/>
            <a:rect l="l" t="t" r="r" b="b"/>
            <a:pathLst>
              <a:path h="96520">
                <a:moveTo>
                  <a:pt x="0" y="0"/>
                </a:moveTo>
                <a:lnTo>
                  <a:pt x="0" y="965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924800" y="1817877"/>
            <a:ext cx="0" cy="1633220"/>
          </a:xfrm>
          <a:custGeom>
            <a:avLst/>
            <a:gdLst/>
            <a:ahLst/>
            <a:cxnLst/>
            <a:rect l="l" t="t" r="r" b="b"/>
            <a:pathLst>
              <a:path h="1633220">
                <a:moveTo>
                  <a:pt x="0" y="0"/>
                </a:moveTo>
                <a:lnTo>
                  <a:pt x="0" y="163264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924800" y="4035297"/>
            <a:ext cx="0" cy="2823210"/>
          </a:xfrm>
          <a:custGeom>
            <a:avLst/>
            <a:gdLst/>
            <a:ahLst/>
            <a:cxnLst/>
            <a:rect l="l" t="t" r="r" b="b"/>
            <a:pathLst>
              <a:path h="2823209">
                <a:moveTo>
                  <a:pt x="0" y="0"/>
                </a:moveTo>
                <a:lnTo>
                  <a:pt x="0" y="28227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144000" y="0"/>
            <a:ext cx="0" cy="366395"/>
          </a:xfrm>
          <a:custGeom>
            <a:avLst/>
            <a:gdLst/>
            <a:ahLst/>
            <a:cxnLst/>
            <a:rect l="l" t="t" r="r" b="b"/>
            <a:pathLst>
              <a:path h="366395">
                <a:moveTo>
                  <a:pt x="0" y="0"/>
                </a:moveTo>
                <a:lnTo>
                  <a:pt x="0" y="36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144000" y="397890"/>
            <a:ext cx="0" cy="96520"/>
          </a:xfrm>
          <a:custGeom>
            <a:avLst/>
            <a:gdLst/>
            <a:ahLst/>
            <a:cxnLst/>
            <a:rect l="l" t="t" r="r" b="b"/>
            <a:pathLst>
              <a:path h="96520">
                <a:moveTo>
                  <a:pt x="0" y="0"/>
                </a:moveTo>
                <a:lnTo>
                  <a:pt x="0" y="965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144000" y="1817877"/>
            <a:ext cx="0" cy="1633220"/>
          </a:xfrm>
          <a:custGeom>
            <a:avLst/>
            <a:gdLst/>
            <a:ahLst/>
            <a:cxnLst/>
            <a:rect l="l" t="t" r="r" b="b"/>
            <a:pathLst>
              <a:path h="1633220">
                <a:moveTo>
                  <a:pt x="0" y="0"/>
                </a:moveTo>
                <a:lnTo>
                  <a:pt x="0" y="163264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144000" y="4035297"/>
            <a:ext cx="0" cy="2823210"/>
          </a:xfrm>
          <a:custGeom>
            <a:avLst/>
            <a:gdLst/>
            <a:ahLst/>
            <a:cxnLst/>
            <a:rect l="l" t="t" r="r" b="b"/>
            <a:pathLst>
              <a:path h="2823209">
                <a:moveTo>
                  <a:pt x="0" y="0"/>
                </a:moveTo>
                <a:lnTo>
                  <a:pt x="0" y="28227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363200" y="0"/>
            <a:ext cx="0" cy="366395"/>
          </a:xfrm>
          <a:custGeom>
            <a:avLst/>
            <a:gdLst/>
            <a:ahLst/>
            <a:cxnLst/>
            <a:rect l="l" t="t" r="r" b="b"/>
            <a:pathLst>
              <a:path h="366395">
                <a:moveTo>
                  <a:pt x="0" y="0"/>
                </a:moveTo>
                <a:lnTo>
                  <a:pt x="0" y="3658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0363200" y="397890"/>
            <a:ext cx="0" cy="96520"/>
          </a:xfrm>
          <a:custGeom>
            <a:avLst/>
            <a:gdLst/>
            <a:ahLst/>
            <a:cxnLst/>
            <a:rect l="l" t="t" r="r" b="b"/>
            <a:pathLst>
              <a:path h="96520">
                <a:moveTo>
                  <a:pt x="0" y="0"/>
                </a:moveTo>
                <a:lnTo>
                  <a:pt x="0" y="965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363200" y="1817877"/>
            <a:ext cx="0" cy="1633220"/>
          </a:xfrm>
          <a:custGeom>
            <a:avLst/>
            <a:gdLst/>
            <a:ahLst/>
            <a:cxnLst/>
            <a:rect l="l" t="t" r="r" b="b"/>
            <a:pathLst>
              <a:path h="1633220">
                <a:moveTo>
                  <a:pt x="0" y="0"/>
                </a:moveTo>
                <a:lnTo>
                  <a:pt x="0" y="163264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363200" y="4035297"/>
            <a:ext cx="0" cy="2823210"/>
          </a:xfrm>
          <a:custGeom>
            <a:avLst/>
            <a:gdLst/>
            <a:ahLst/>
            <a:cxnLst/>
            <a:rect l="l" t="t" r="r" b="b"/>
            <a:pathLst>
              <a:path h="2823209">
                <a:moveTo>
                  <a:pt x="0" y="0"/>
                </a:moveTo>
                <a:lnTo>
                  <a:pt x="0" y="28227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582400" y="0"/>
            <a:ext cx="0" cy="494665"/>
          </a:xfrm>
          <a:custGeom>
            <a:avLst/>
            <a:gdLst/>
            <a:ahLst/>
            <a:cxnLst/>
            <a:rect l="l" t="t" r="r" b="b"/>
            <a:pathLst>
              <a:path h="494665">
                <a:moveTo>
                  <a:pt x="0" y="0"/>
                </a:moveTo>
                <a:lnTo>
                  <a:pt x="0" y="49441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582400" y="1817877"/>
            <a:ext cx="0" cy="1633220"/>
          </a:xfrm>
          <a:custGeom>
            <a:avLst/>
            <a:gdLst/>
            <a:ahLst/>
            <a:cxnLst/>
            <a:rect l="l" t="t" r="r" b="b"/>
            <a:pathLst>
              <a:path h="1633220">
                <a:moveTo>
                  <a:pt x="0" y="0"/>
                </a:moveTo>
                <a:lnTo>
                  <a:pt x="0" y="163264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582400" y="4035297"/>
            <a:ext cx="0" cy="2823210"/>
          </a:xfrm>
          <a:custGeom>
            <a:avLst/>
            <a:gdLst/>
            <a:ahLst/>
            <a:cxnLst/>
            <a:rect l="l" t="t" r="r" b="b"/>
            <a:pathLst>
              <a:path h="2823209">
                <a:moveTo>
                  <a:pt x="0" y="0"/>
                </a:moveTo>
                <a:lnTo>
                  <a:pt x="0" y="28227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228451" y="385825"/>
            <a:ext cx="963930" cy="0"/>
          </a:xfrm>
          <a:custGeom>
            <a:avLst/>
            <a:gdLst/>
            <a:ahLst/>
            <a:cxnLst/>
            <a:rect l="l" t="t" r="r" b="b"/>
            <a:pathLst>
              <a:path w="963929">
                <a:moveTo>
                  <a:pt x="0" y="0"/>
                </a:moveTo>
                <a:lnTo>
                  <a:pt x="96354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175" y="385825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5">
                <a:moveTo>
                  <a:pt x="0" y="0"/>
                </a:moveTo>
                <a:lnTo>
                  <a:pt x="141211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102710" y="1611375"/>
            <a:ext cx="89535" cy="0"/>
          </a:xfrm>
          <a:custGeom>
            <a:avLst/>
            <a:gdLst/>
            <a:ahLst/>
            <a:cxnLst/>
            <a:rect l="l" t="t" r="r" b="b"/>
            <a:pathLst>
              <a:path w="89534">
                <a:moveTo>
                  <a:pt x="0" y="0"/>
                </a:moveTo>
                <a:lnTo>
                  <a:pt x="8928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175" y="1611375"/>
            <a:ext cx="50165" cy="0"/>
          </a:xfrm>
          <a:custGeom>
            <a:avLst/>
            <a:gdLst/>
            <a:ahLst/>
            <a:cxnLst/>
            <a:rect l="l" t="t" r="r" b="b"/>
            <a:pathLst>
              <a:path w="50165">
                <a:moveTo>
                  <a:pt x="0" y="0"/>
                </a:moveTo>
                <a:lnTo>
                  <a:pt x="497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2951" y="0"/>
            <a:ext cx="11932920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2951" y="0"/>
            <a:ext cx="11932920" cy="457200"/>
          </a:xfrm>
          <a:custGeom>
            <a:avLst/>
            <a:gdLst/>
            <a:ahLst/>
            <a:cxnLst/>
            <a:rect l="l" t="t" r="r" b="b"/>
            <a:pathLst>
              <a:path w="11932920" h="457200">
                <a:moveTo>
                  <a:pt x="0" y="457200"/>
                </a:moveTo>
                <a:lnTo>
                  <a:pt x="11932920" y="457200"/>
                </a:lnTo>
                <a:lnTo>
                  <a:pt x="11932920" y="0"/>
                </a:lnTo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2951" y="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>
            <a:spLocks noGrp="1"/>
          </p:cNvSpPr>
          <p:nvPr>
            <p:ph type="title"/>
          </p:nvPr>
        </p:nvSpPr>
        <p:spPr>
          <a:xfrm>
            <a:off x="131775" y="26923"/>
            <a:ext cx="11109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>
                <a:solidFill>
                  <a:srgbClr val="FFFFFF"/>
                </a:solidFill>
                <a:latin typeface="Verdana"/>
                <a:cs typeface="Verdana"/>
              </a:rPr>
              <a:t>2.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Controle interno nas parcerias do </a:t>
            </a:r>
            <a:r>
              <a:rPr sz="2400" b="1" i="1">
                <a:solidFill>
                  <a:srgbClr val="FFFFFF"/>
                </a:solidFill>
                <a:latin typeface="Verdana"/>
                <a:cs typeface="Verdana"/>
              </a:rPr>
              <a:t>Estado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com </a:t>
            </a:r>
            <a:r>
              <a:rPr sz="2400" b="1" i="1">
                <a:solidFill>
                  <a:srgbClr val="FFFFFF"/>
                </a:solidFill>
                <a:latin typeface="Verdana"/>
                <a:cs typeface="Verdana"/>
              </a:rPr>
              <a:t>o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Terceiro</a:t>
            </a:r>
            <a:r>
              <a:rPr sz="2400" b="1" i="1" spc="1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>
                <a:solidFill>
                  <a:srgbClr val="FFFFFF"/>
                </a:solidFill>
                <a:latin typeface="Verdana"/>
                <a:cs typeface="Verdana"/>
              </a:rPr>
              <a:t>Setor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144386" y="381888"/>
            <a:ext cx="11084560" cy="0"/>
          </a:xfrm>
          <a:custGeom>
            <a:avLst/>
            <a:gdLst/>
            <a:ahLst/>
            <a:cxnLst/>
            <a:rect l="l" t="t" r="r" b="b"/>
            <a:pathLst>
              <a:path w="11084560">
                <a:moveTo>
                  <a:pt x="0" y="0"/>
                </a:moveTo>
                <a:lnTo>
                  <a:pt x="11084064" y="0"/>
                </a:lnTo>
              </a:path>
            </a:pathLst>
          </a:custGeom>
          <a:ln w="320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44386" y="2089150"/>
            <a:ext cx="2124710" cy="0"/>
          </a:xfrm>
          <a:custGeom>
            <a:avLst/>
            <a:gdLst/>
            <a:ahLst/>
            <a:cxnLst/>
            <a:rect l="l" t="t" r="r" b="b"/>
            <a:pathLst>
              <a:path w="2124710">
                <a:moveTo>
                  <a:pt x="0" y="0"/>
                </a:moveTo>
                <a:lnTo>
                  <a:pt x="2124456" y="0"/>
                </a:lnTo>
              </a:path>
            </a:pathLst>
          </a:custGeom>
          <a:ln w="21336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131775" y="526161"/>
            <a:ext cx="11892915" cy="2476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“Quando se observa a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relação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jurídica de subvenção entre o Estado e a entidade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terceiro </a:t>
            </a:r>
            <a:r>
              <a:rPr sz="1600" spc="-40">
                <a:solidFill>
                  <a:srgbClr val="2C2D2C"/>
                </a:solidFill>
                <a:latin typeface="Verdana"/>
                <a:cs typeface="Verdana"/>
              </a:rPr>
              <a:t>setor,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é a de que o  controle é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um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aspecto fundamental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relação instaurada. Noutros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termos,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toda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vez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o Estado lança-se ao 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fomento,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deve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ele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simultaneamente preparar-se ao controle do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fomento que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realiza,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isto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é, à  verificação ou promoção da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conformidade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do fomento com as normas jurídicas que o regem.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” (PAGANI,  2009:27)</a:t>
            </a:r>
            <a:endParaRPr sz="16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819"/>
              </a:spcBef>
            </a:pP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O </a:t>
            </a: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que 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se</a:t>
            </a:r>
            <a:r>
              <a:rPr sz="1600" b="1" spc="35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controla?</a:t>
            </a:r>
            <a:endParaRPr sz="1600">
              <a:latin typeface="Verdana"/>
              <a:cs typeface="Verdana"/>
            </a:endParaRPr>
          </a:p>
          <a:p>
            <a:pPr marL="299085" indent="-287020" algn="just">
              <a:lnSpc>
                <a:spcPct val="100000"/>
              </a:lnSpc>
              <a:spcBef>
                <a:spcPts val="600"/>
              </a:spcBef>
              <a:buFont typeface="Wingdings"/>
              <a:buChar char=""/>
              <a:tabLst>
                <a:tab pos="299720" algn="l"/>
              </a:tabLst>
            </a:pP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Cumpre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ao 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Poder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Público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controlar o órgão responsável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pela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atividade de fomento (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autotutela e</a:t>
            </a:r>
            <a:r>
              <a:rPr sz="1600" b="1" spc="39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tutela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)</a:t>
            </a:r>
            <a:endParaRPr sz="1600">
              <a:latin typeface="Verdana"/>
              <a:cs typeface="Verdana"/>
            </a:endParaRPr>
          </a:p>
          <a:p>
            <a:pPr marL="299085" marR="40640" indent="-287020" algn="just">
              <a:lnSpc>
                <a:spcPct val="100000"/>
              </a:lnSpc>
              <a:spcBef>
                <a:spcPts val="600"/>
              </a:spcBef>
              <a:buFont typeface="Wingdings"/>
              <a:buChar char=""/>
              <a:tabLst>
                <a:tab pos="299720" algn="l"/>
              </a:tabLst>
            </a:pP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Cumpre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ao 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Poder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Público controlar a entidade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desempenha o programa e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é beneficiária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dos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recursos  financeiros (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o Estado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incentiva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b="1" spc="114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fiscaliza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)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197662" y="3320288"/>
            <a:ext cx="3019425" cy="0"/>
          </a:xfrm>
          <a:custGeom>
            <a:avLst/>
            <a:gdLst/>
            <a:ahLst/>
            <a:cxnLst/>
            <a:rect l="l" t="t" r="r" b="b"/>
            <a:pathLst>
              <a:path w="3019425">
                <a:moveTo>
                  <a:pt x="0" y="0"/>
                </a:moveTo>
                <a:lnTo>
                  <a:pt x="3018993" y="0"/>
                </a:lnTo>
              </a:path>
            </a:pathLst>
          </a:custGeom>
          <a:ln w="21335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24355" y="3450526"/>
            <a:ext cx="11907520" cy="584835"/>
          </a:xfrm>
          <a:custGeom>
            <a:avLst/>
            <a:gdLst/>
            <a:ahLst/>
            <a:cxnLst/>
            <a:rect l="l" t="t" r="r" b="b"/>
            <a:pathLst>
              <a:path w="11907520" h="584835">
                <a:moveTo>
                  <a:pt x="0" y="584771"/>
                </a:moveTo>
                <a:lnTo>
                  <a:pt x="11907012" y="584771"/>
                </a:lnTo>
                <a:lnTo>
                  <a:pt x="11907012" y="0"/>
                </a:lnTo>
                <a:lnTo>
                  <a:pt x="0" y="0"/>
                </a:lnTo>
                <a:lnTo>
                  <a:pt x="0" y="584771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10703179" y="3482721"/>
            <a:ext cx="12509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publicidade,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85115" y="3080969"/>
            <a:ext cx="10356215" cy="914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Qual o </a:t>
            </a: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objeto </a:t>
            </a:r>
            <a:r>
              <a:rPr sz="1600" b="1" spc="-5">
                <a:solidFill>
                  <a:srgbClr val="A33E27"/>
                </a:solidFill>
                <a:latin typeface="Verdana"/>
                <a:cs typeface="Verdana"/>
              </a:rPr>
              <a:t>do</a:t>
            </a:r>
            <a:r>
              <a:rPr sz="1600" b="1" spc="55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A33E27"/>
                </a:solidFill>
                <a:latin typeface="Verdana"/>
                <a:cs typeface="Verdana"/>
              </a:rPr>
              <a:t>controle?</a:t>
            </a:r>
            <a:endParaRPr sz="1600">
              <a:latin typeface="Verdana"/>
              <a:cs typeface="Verdana"/>
            </a:endParaRPr>
          </a:p>
          <a:p>
            <a:pPr marL="30480" marR="5080">
              <a:lnSpc>
                <a:spcPct val="100000"/>
              </a:lnSpc>
              <a:spcBef>
                <a:spcPts val="1245"/>
              </a:spcBef>
              <a:tabLst>
                <a:tab pos="1062355" algn="l"/>
                <a:tab pos="2467610" algn="l"/>
                <a:tab pos="3011805" algn="l"/>
                <a:tab pos="4170045" algn="l"/>
                <a:tab pos="5919470" algn="l"/>
                <a:tab pos="7303770" algn="l"/>
                <a:tab pos="9134475" algn="l"/>
              </a:tabLst>
            </a:pP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Ob</a:t>
            </a:r>
            <a:r>
              <a:rPr sz="1600" b="1" spc="5">
                <a:solidFill>
                  <a:srgbClr val="2C2D2C"/>
                </a:solidFill>
                <a:latin typeface="Verdana"/>
                <a:cs typeface="Verdana"/>
              </a:rPr>
              <a:t>j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et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o: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spc="10">
                <a:solidFill>
                  <a:srgbClr val="2C2D2C"/>
                </a:solidFill>
                <a:latin typeface="Verdana"/>
                <a:cs typeface="Verdana"/>
              </a:rPr>
              <a:t>b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ser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v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â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os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pri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nc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íp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ini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tr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at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iv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(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g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al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e,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pe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oa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id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,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spc="-25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id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, 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eficiência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 economicidade) e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adimplemento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parceria sob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o ângulo do</a:t>
            </a:r>
            <a:r>
              <a:rPr sz="1600" b="1" spc="415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resultado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124355" y="4186129"/>
            <a:ext cx="11925046" cy="25546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203098" y="4218559"/>
            <a:ext cx="11768455" cy="2464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“com a administração de resultado,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se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trata de ampliar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o enfoque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controle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juridicidade, que  ultrapassa os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clássicos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controles políticos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de legalidade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instituídos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nos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processos da democracia  representativa, assim como </a:t>
            </a:r>
            <a:r>
              <a:rPr sz="1600" spc="5">
                <a:solidFill>
                  <a:srgbClr val="2C2D2C"/>
                </a:solidFill>
                <a:latin typeface="Verdana"/>
                <a:cs typeface="Verdana"/>
              </a:rPr>
              <a:t>os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tradicionais controles jurídicos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legalidade, consolidados nos processos do direito 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administrativo,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penal e civil,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para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compreender um amplo controle jurídico de legitimidade –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com 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definição constitucional e processamento </a:t>
            </a:r>
            <a:r>
              <a:rPr sz="1600" b="1" spc="-15">
                <a:solidFill>
                  <a:srgbClr val="2C2D2C"/>
                </a:solidFill>
                <a:latin typeface="Verdana"/>
                <a:cs typeface="Verdana"/>
              </a:rPr>
              <a:t>administrativo</a:t>
            </a:r>
            <a:r>
              <a:rPr sz="1600" spc="-15">
                <a:solidFill>
                  <a:srgbClr val="2C2D2C"/>
                </a:solidFill>
                <a:latin typeface="Verdana"/>
                <a:cs typeface="Verdana"/>
              </a:rPr>
              <a:t>”.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O controle jurídico de legitimidade pelo resultado  seguiria critérios princiológicos “podendo arrolar-se, além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dos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já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examinados,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como a eficácia e a eficiência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,  várias outras,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elenco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exemplificativo,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tais 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como: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a pertinência, a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adequação dos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meios, o </a:t>
            </a:r>
            <a:r>
              <a:rPr sz="1600" b="1" spc="-10">
                <a:solidFill>
                  <a:srgbClr val="2C2D2C"/>
                </a:solidFill>
                <a:latin typeface="Verdana"/>
                <a:cs typeface="Verdana"/>
              </a:rPr>
              <a:t>mínimo 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sacrifício, a funcionalidade, a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flexibilidade,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a pontualidade, a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qualidade,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o profissionalismo, o  pluralismo, a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solidariedade </a:t>
            </a:r>
            <a:r>
              <a:rPr sz="1600" b="1" spc="-5">
                <a:solidFill>
                  <a:srgbClr val="2C2D2C"/>
                </a:solidFill>
                <a:latin typeface="Verdana"/>
                <a:cs typeface="Verdana"/>
              </a:rPr>
              <a:t>e a </a:t>
            </a:r>
            <a:r>
              <a:rPr sz="1600" b="1">
                <a:solidFill>
                  <a:srgbClr val="2C2D2C"/>
                </a:solidFill>
                <a:latin typeface="Verdana"/>
                <a:cs typeface="Verdana"/>
              </a:rPr>
              <a:t>razoabilidade</a:t>
            </a:r>
            <a:r>
              <a:rPr sz="160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Está implícito, portanto,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a chave do êxito do controle de 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resultado,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na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linha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que se expôs, </a:t>
            </a:r>
            <a:r>
              <a:rPr sz="1600" spc="-10">
                <a:solidFill>
                  <a:srgbClr val="2C2D2C"/>
                </a:solidFill>
                <a:latin typeface="Verdana"/>
                <a:cs typeface="Verdana"/>
              </a:rPr>
              <a:t>está preponderantemente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na participação” (MOREIRA </a:t>
            </a:r>
            <a:r>
              <a:rPr sz="1600" spc="-20">
                <a:solidFill>
                  <a:srgbClr val="2C2D2C"/>
                </a:solidFill>
                <a:latin typeface="Verdana"/>
                <a:cs typeface="Verdana"/>
              </a:rPr>
              <a:t>NETO,</a:t>
            </a:r>
            <a:r>
              <a:rPr sz="1600" spc="39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>
                <a:solidFill>
                  <a:srgbClr val="2C2D2C"/>
                </a:solidFill>
                <a:latin typeface="Verdana"/>
                <a:cs typeface="Verdana"/>
              </a:rPr>
              <a:t>2006:49)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1974</Words>
  <Application>Microsoft Office PowerPoint</Application>
  <PresentationFormat>Widescreen</PresentationFormat>
  <Paragraphs>155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Wingdings</vt:lpstr>
      <vt:lpstr>Office Theme</vt:lpstr>
      <vt:lpstr>Terceiro Setor e o Direito</vt:lpstr>
      <vt:lpstr>1.Noções introdutórias do controle</vt:lpstr>
      <vt:lpstr>Apresentação do PowerPoint</vt:lpstr>
      <vt:lpstr>1. Noções introdutórias do controle</vt:lpstr>
      <vt:lpstr>2. Controle interno</vt:lpstr>
      <vt:lpstr>2. Controle interno</vt:lpstr>
      <vt:lpstr>2. Controle interno</vt:lpstr>
      <vt:lpstr>Apresentação do PowerPoint</vt:lpstr>
      <vt:lpstr>2. Controle interno nas parcerias do Estado com o Terceiro Setor</vt:lpstr>
      <vt:lpstr>2. Controle interno nas parcerias do Estado com o Terceiro Setor</vt:lpstr>
      <vt:lpstr>Referências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Terceiro Setor e o Direito</dc:title>
  <dc:creator>Carolina Filipini</dc:creator>
  <cp:lastModifiedBy>Carolina Filipini</cp:lastModifiedBy>
  <cp:revision>3</cp:revision>
  <dcterms:created xsi:type="dcterms:W3CDTF">2020-08-07T19:14:19Z</dcterms:created>
  <dcterms:modified xsi:type="dcterms:W3CDTF">2022-08-11T14:37:51Z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2020-08-07T00:00:00Z</vt:filetime>
  </property>
</Properties>
</file>