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64" r:id="rId4"/>
    <p:sldId id="260" r:id="rId5"/>
    <p:sldId id="261" r:id="rId6"/>
    <p:sldId id="265" r:id="rId7"/>
    <p:sldId id="263" r:id="rId8"/>
    <p:sldId id="259" r:id="rId9"/>
    <p:sldId id="256" r:id="rId10"/>
    <p:sldId id="266" r:id="rId11"/>
    <p:sldId id="267" r:id="rId12"/>
    <p:sldId id="268" r:id="rId13"/>
    <p:sldId id="280" r:id="rId14"/>
    <p:sldId id="281" r:id="rId15"/>
    <p:sldId id="283" r:id="rId16"/>
    <p:sldId id="282" r:id="rId17"/>
    <p:sldId id="284" r:id="rId18"/>
    <p:sldId id="285" r:id="rId19"/>
    <p:sldId id="286" r:id="rId20"/>
    <p:sldId id="270" r:id="rId21"/>
    <p:sldId id="269" r:id="rId22"/>
    <p:sldId id="271" r:id="rId23"/>
    <p:sldId id="272" r:id="rId24"/>
    <p:sldId id="278" r:id="rId25"/>
    <p:sldId id="279" r:id="rId26"/>
    <p:sldId id="275" r:id="rId27"/>
    <p:sldId id="273" r:id="rId28"/>
    <p:sldId id="274" r:id="rId29"/>
    <p:sldId id="276" r:id="rId30"/>
    <p:sldId id="277" r:id="rId31"/>
    <p:sldId id="287" r:id="rId32"/>
    <p:sldId id="288" r:id="rId33"/>
    <p:sldId id="289" r:id="rId34"/>
    <p:sldId id="26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3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F0CC4-9BBC-4E41-AE92-D0DDCD59D8A3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F39B2-FD71-CF4B-9574-4D3FFD8B8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2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Qualquer</a:t>
            </a:r>
            <a:r>
              <a:rPr lang="en-US" dirty="0" smtClean="0"/>
              <a:t> </a:t>
            </a:r>
            <a:r>
              <a:rPr lang="en-US" dirty="0" err="1" smtClean="0"/>
              <a:t>objeto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trace um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superficie</a:t>
            </a:r>
            <a:r>
              <a:rPr lang="en-US" dirty="0" smtClean="0"/>
              <a:t> , </a:t>
            </a:r>
            <a:r>
              <a:rPr lang="en-US" dirty="0" err="1" smtClean="0"/>
              <a:t>encontra</a:t>
            </a:r>
            <a:r>
              <a:rPr lang="en-US" dirty="0" smtClean="0"/>
              <a:t> no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verbal a </a:t>
            </a:r>
            <a:r>
              <a:rPr lang="en-US" dirty="0" err="1" smtClean="0"/>
              <a:t>possibilidade</a:t>
            </a:r>
            <a:r>
              <a:rPr lang="en-US" dirty="0" smtClean="0"/>
              <a:t> de </a:t>
            </a:r>
            <a:r>
              <a:rPr lang="en-US" dirty="0" err="1" smtClean="0"/>
              <a:t>ir</a:t>
            </a:r>
            <a:r>
              <a:rPr lang="en-US" dirty="0" smtClean="0"/>
              <a:t> </a:t>
            </a:r>
            <a:r>
              <a:rPr lang="en-US" dirty="0" err="1" smtClean="0"/>
              <a:t>além</a:t>
            </a:r>
            <a:r>
              <a:rPr lang="en-US" dirty="0" smtClean="0"/>
              <a:t>. </a:t>
            </a:r>
          </a:p>
          <a:p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superficie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explicar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descrever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fenomenos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39B2-FD71-CF4B-9574-4D3FFD8B8C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39B2-FD71-CF4B-9574-4D3FFD8B8C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79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7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51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4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41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6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7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6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9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93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EA156-57AE-374B-A236-DEFEB0D55A92}" type="datetimeFigureOut">
              <a:rPr lang="en-US" smtClean="0"/>
              <a:t>08/03/20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EDDCF-16E3-604F-AA91-9E322A896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hyperlink" Target="https://www.youtube.com/watch?v=2gEwEcYnew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9187" y="1331055"/>
            <a:ext cx="4094814" cy="43909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 </a:t>
            </a:r>
            <a:r>
              <a:rPr lang="en-US" sz="3600" b="1" dirty="0" err="1" smtClean="0"/>
              <a:t>Desenho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como</a:t>
            </a:r>
            <a:r>
              <a:rPr lang="en-US" sz="3600" b="1" dirty="0" smtClean="0"/>
              <a:t> forma de </a:t>
            </a:r>
            <a:r>
              <a:rPr lang="en-US" sz="3600" b="1" dirty="0" err="1" smtClean="0"/>
              <a:t>expressão</a:t>
            </a:r>
            <a:r>
              <a:rPr lang="en-US" sz="3600" b="1" dirty="0" smtClean="0"/>
              <a:t> e </a:t>
            </a:r>
            <a:r>
              <a:rPr lang="en-US" sz="3600" b="1" dirty="0" err="1" smtClean="0"/>
              <a:t>pensamento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contemporaneidade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-1" y="4134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  <a:ea typeface="+mj-ea"/>
                <a:cs typeface="+mj-cs"/>
              </a:rPr>
              <a:t>Disciplina</a:t>
            </a:r>
            <a:r>
              <a:rPr lang="en-US" sz="20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ea typeface="+mj-ea"/>
                <a:cs typeface="+mj-cs"/>
              </a:rPr>
              <a:t>Desenho</a:t>
            </a:r>
            <a:r>
              <a:rPr lang="en-US" sz="2000" b="1" dirty="0" smtClean="0">
                <a:solidFill>
                  <a:prstClr val="black"/>
                </a:solidFill>
                <a:ea typeface="+mj-ea"/>
                <a:cs typeface="+mj-cs"/>
              </a:rPr>
              <a:t>  IAU 0144 . IAU0678 </a:t>
            </a:r>
            <a:r>
              <a:rPr lang="en-US" sz="2000" dirty="0" smtClean="0">
                <a:solidFill>
                  <a:prstClr val="black"/>
                </a:solidFill>
                <a:ea typeface="+mj-ea"/>
                <a:cs typeface="+mj-cs"/>
              </a:rPr>
              <a:t>Amanda Saba Ruggiero e Karin M. </a:t>
            </a:r>
            <a:r>
              <a:rPr lang="en-US" sz="2000" dirty="0" err="1" smtClean="0">
                <a:solidFill>
                  <a:prstClr val="black"/>
                </a:solidFill>
                <a:ea typeface="+mj-ea"/>
                <a:cs typeface="+mj-cs"/>
              </a:rPr>
              <a:t>Chvatal</a:t>
            </a:r>
            <a:endParaRPr lang="en-US" sz="2000" dirty="0" smtClean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8" name="Picture 7" descr="the-head-of-an-inventor-louis-poye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5856"/>
          <a:stretch/>
        </p:blipFill>
        <p:spPr>
          <a:xfrm>
            <a:off x="-1" y="678169"/>
            <a:ext cx="5185709" cy="584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46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24px-Newton-WilliamBlak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29" y="-14512"/>
            <a:ext cx="7726785" cy="59460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Blake's Newton (1795) demonstrates his opposition to the "single-vision" of scientific materialism: Newton fixes his eye on a compass (recalling Proverbs 8:27, an important passage for Milton)[89] to write upon a scroll that seems to project from his own head.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Ilustrativa</a:t>
            </a:r>
            <a:r>
              <a:rPr lang="en-US" sz="3200" dirty="0" smtClean="0"/>
              <a:t> / </a:t>
            </a:r>
            <a:r>
              <a:rPr lang="en-US" sz="3200" dirty="0" err="1" smtClean="0"/>
              <a:t>expressiva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85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7017001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1569" cy="5553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2433" y="6204543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CASARIO . In: ENCICLOPÉDIA </a:t>
            </a:r>
            <a:r>
              <a:rPr lang="en-US" sz="1200" dirty="0" err="1" smtClean="0"/>
              <a:t>Itaú</a:t>
            </a:r>
            <a:r>
              <a:rPr lang="en-US" sz="1200" dirty="0" smtClean="0"/>
              <a:t> Cultural de Arte e </a:t>
            </a:r>
            <a:r>
              <a:rPr lang="en-US" sz="1200" dirty="0" err="1" smtClean="0"/>
              <a:t>Cultura</a:t>
            </a:r>
            <a:r>
              <a:rPr lang="en-US" sz="1200" dirty="0" smtClean="0"/>
              <a:t> </a:t>
            </a:r>
            <a:r>
              <a:rPr lang="en-US" sz="1200" dirty="0" err="1" smtClean="0"/>
              <a:t>Brasileiras</a:t>
            </a:r>
            <a:r>
              <a:rPr lang="en-US" sz="1200" dirty="0" smtClean="0"/>
              <a:t>. São Paulo: </a:t>
            </a:r>
            <a:r>
              <a:rPr lang="en-US" sz="1200" dirty="0" err="1" smtClean="0"/>
              <a:t>Itaú</a:t>
            </a:r>
            <a:r>
              <a:rPr lang="en-US" sz="1200" dirty="0" smtClean="0"/>
              <a:t> Cultural, 2020. </a:t>
            </a:r>
            <a:r>
              <a:rPr lang="en-US" sz="1200" dirty="0" err="1" smtClean="0"/>
              <a:t>Disponível</a:t>
            </a:r>
            <a:r>
              <a:rPr lang="en-US" sz="1200" dirty="0" smtClean="0"/>
              <a:t> </a:t>
            </a:r>
            <a:r>
              <a:rPr lang="en-US" sz="1200" dirty="0" err="1" smtClean="0"/>
              <a:t>em</a:t>
            </a:r>
            <a:r>
              <a:rPr lang="en-US" sz="1200" dirty="0" smtClean="0"/>
              <a:t>: &lt;http://</a:t>
            </a:r>
            <a:r>
              <a:rPr lang="en-US" sz="1200" dirty="0" err="1" smtClean="0"/>
              <a:t>enciclopedia.itaucultural.org.br</a:t>
            </a:r>
            <a:r>
              <a:rPr lang="en-US" sz="1200" dirty="0" smtClean="0"/>
              <a:t>/obra61586/</a:t>
            </a:r>
            <a:r>
              <a:rPr lang="en-US" sz="1200" dirty="0" err="1" smtClean="0"/>
              <a:t>casario</a:t>
            </a:r>
            <a:r>
              <a:rPr lang="en-US" sz="1200" dirty="0" smtClean="0"/>
              <a:t>&gt;. </a:t>
            </a:r>
            <a:r>
              <a:rPr lang="en-US" sz="1200" dirty="0" err="1" smtClean="0"/>
              <a:t>Acesso</a:t>
            </a:r>
            <a:r>
              <a:rPr lang="en-US" sz="1200" dirty="0" smtClean="0"/>
              <a:t> </a:t>
            </a:r>
            <a:r>
              <a:rPr lang="en-US" sz="1200" dirty="0" err="1" smtClean="0"/>
              <a:t>em</a:t>
            </a:r>
            <a:r>
              <a:rPr lang="en-US" sz="1200" dirty="0" smtClean="0"/>
              <a:t>: 29 de </a:t>
            </a:r>
            <a:r>
              <a:rPr lang="en-US" sz="1200" dirty="0" err="1" smtClean="0"/>
              <a:t>Fev</a:t>
            </a:r>
            <a:r>
              <a:rPr lang="en-US" sz="1200" dirty="0" smtClean="0"/>
              <a:t>. 2020. </a:t>
            </a:r>
            <a:r>
              <a:rPr lang="en-US" sz="1200" dirty="0" err="1" smtClean="0"/>
              <a:t>Verbete</a:t>
            </a:r>
            <a:r>
              <a:rPr lang="en-US" sz="1200" dirty="0" smtClean="0"/>
              <a:t> da </a:t>
            </a:r>
            <a:r>
              <a:rPr lang="en-US" sz="1200" dirty="0" err="1" smtClean="0"/>
              <a:t>Enciclopédia</a:t>
            </a:r>
            <a:r>
              <a:rPr lang="en-US" sz="1200" dirty="0" smtClean="0"/>
              <a:t>.</a:t>
            </a:r>
          </a:p>
          <a:p>
            <a:r>
              <a:rPr lang="en-US" sz="1200" dirty="0" smtClean="0"/>
              <a:t>ISBN: 978-85-7979-060-7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330398" y="5554558"/>
            <a:ext cx="4275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Jean-Baptiste </a:t>
            </a:r>
            <a:r>
              <a:rPr lang="en-US" dirty="0" err="1" smtClean="0"/>
              <a:t>Debret</a:t>
            </a:r>
            <a:r>
              <a:rPr lang="en-US" dirty="0" smtClean="0"/>
              <a:t> 1818-1831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Ilustrativa</a:t>
            </a:r>
            <a:r>
              <a:rPr lang="en-US" sz="3200" dirty="0" smtClean="0"/>
              <a:t> / </a:t>
            </a:r>
            <a:r>
              <a:rPr lang="en-US" sz="3200" dirty="0" err="1" smtClean="0"/>
              <a:t>expressiva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8833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-09-29-anatomie-e14434915747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" y="592830"/>
            <a:ext cx="8078699" cy="5932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310" y="6525624"/>
            <a:ext cx="8078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Drawing from 1930 titled An Anatomy: Three Women, in the </a:t>
            </a:r>
            <a:r>
              <a:rPr lang="en-US" dirty="0" err="1" smtClean="0"/>
              <a:t>Musee</a:t>
            </a:r>
            <a:r>
              <a:rPr lang="en-US" dirty="0" smtClean="0"/>
              <a:t> Picasso Paris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Ilustrativa</a:t>
            </a:r>
            <a:r>
              <a:rPr lang="en-US" sz="3200" dirty="0" smtClean="0"/>
              <a:t> / </a:t>
            </a:r>
            <a:r>
              <a:rPr lang="en-US" sz="3200" dirty="0" err="1" smtClean="0"/>
              <a:t>expressiva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3308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operativa</a:t>
            </a:r>
            <a:endParaRPr lang="en-US" sz="3200" dirty="0"/>
          </a:p>
        </p:txBody>
      </p:sp>
      <p:pic>
        <p:nvPicPr>
          <p:cNvPr id="6" name="Picture 5" descr="3a9d4d5bc0a293cb845a90e367b5956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71" y="839498"/>
            <a:ext cx="7172313" cy="556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01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operativa</a:t>
            </a:r>
            <a:endParaRPr lang="en-US" sz="3200" dirty="0"/>
          </a:p>
        </p:txBody>
      </p:sp>
      <p:pic>
        <p:nvPicPr>
          <p:cNvPr id="6" name="Picture 5" descr="Brasil_bacias_hidrográficas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8" y="720638"/>
            <a:ext cx="6671046" cy="61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95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operativa</a:t>
            </a:r>
            <a:endParaRPr lang="en-US" sz="3200" dirty="0"/>
          </a:p>
        </p:txBody>
      </p:sp>
      <p:pic>
        <p:nvPicPr>
          <p:cNvPr id="2" name="Picture 1" descr="croquioscar2-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6" y="1652345"/>
            <a:ext cx="8992024" cy="465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4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operativa</a:t>
            </a:r>
            <a:endParaRPr lang="en-US" sz="3200" dirty="0"/>
          </a:p>
        </p:txBody>
      </p:sp>
      <p:pic>
        <p:nvPicPr>
          <p:cNvPr id="6" name="Picture 5" descr="croquioscar3-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220"/>
            <a:ext cx="8874328" cy="59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8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greja-da-Pampulha-planta-baixa-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9" y="-1"/>
            <a:ext cx="8646950" cy="64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16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7" y="4207363"/>
            <a:ext cx="5624870" cy="2004608"/>
          </a:xfrm>
          <a:prstGeom prst="rect">
            <a:avLst/>
          </a:prstGeom>
        </p:spPr>
      </p:pic>
      <p:pic>
        <p:nvPicPr>
          <p:cNvPr id="11" name="Picture 10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176" y="4094115"/>
            <a:ext cx="3350824" cy="1992071"/>
          </a:xfrm>
          <a:prstGeom prst="rect">
            <a:avLst/>
          </a:prstGeom>
        </p:spPr>
      </p:pic>
      <p:pic>
        <p:nvPicPr>
          <p:cNvPr id="12" name="Picture 11" descr="784af044471777.5816bad35381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 b="16990"/>
          <a:stretch/>
        </p:blipFill>
        <p:spPr>
          <a:xfrm>
            <a:off x="168307" y="305990"/>
            <a:ext cx="8715584" cy="32128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88668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https://</a:t>
            </a:r>
            <a:r>
              <a:rPr lang="en-US" sz="900" dirty="0" err="1" smtClean="0"/>
              <a:t>www.behance.net</a:t>
            </a:r>
            <a:r>
              <a:rPr lang="en-US" sz="900" dirty="0" smtClean="0"/>
              <a:t>/gallery/44471777/</a:t>
            </a:r>
            <a:r>
              <a:rPr lang="en-US" sz="900" dirty="0" err="1" smtClean="0"/>
              <a:t>Igrejinha</a:t>
            </a:r>
            <a:r>
              <a:rPr lang="en-US" sz="900" dirty="0" smtClean="0"/>
              <a:t>-da-</a:t>
            </a:r>
            <a:r>
              <a:rPr lang="en-US" sz="900" dirty="0" err="1" smtClean="0"/>
              <a:t>Pampulha</a:t>
            </a:r>
            <a:r>
              <a:rPr lang="en-US" sz="900" dirty="0" smtClean="0"/>
              <a:t>-</a:t>
            </a:r>
            <a:r>
              <a:rPr lang="en-US" sz="900" dirty="0" err="1" smtClean="0"/>
              <a:t>Maquete</a:t>
            </a:r>
            <a:r>
              <a:rPr lang="en-US" sz="900" dirty="0" smtClean="0"/>
              <a:t>-Virtual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0348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grejinha-da-Pampul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48" y="3635994"/>
            <a:ext cx="5635476" cy="3099512"/>
          </a:xfrm>
          <a:prstGeom prst="rect">
            <a:avLst/>
          </a:prstGeom>
        </p:spPr>
      </p:pic>
      <p:pic>
        <p:nvPicPr>
          <p:cNvPr id="8" name="Picture 7" descr="20191004074226121300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48" y="101819"/>
            <a:ext cx="5635476" cy="338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38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3ca6db2196c_artigas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" y="596681"/>
            <a:ext cx="9138391" cy="62307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11" y="107096"/>
            <a:ext cx="8201103" cy="431445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/>
              <a:t> “</a:t>
            </a:r>
            <a:r>
              <a:rPr lang="en-US" dirty="0" err="1" smtClean="0"/>
              <a:t>Desenho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desígnio</a:t>
            </a:r>
            <a:r>
              <a:rPr lang="en-US" dirty="0" smtClean="0"/>
              <a:t>, </a:t>
            </a:r>
            <a:r>
              <a:rPr lang="en-US" dirty="0" err="1" smtClean="0"/>
              <a:t>intenção</a:t>
            </a:r>
            <a:r>
              <a:rPr lang="en-US" dirty="0" smtClean="0"/>
              <a:t>.” </a:t>
            </a:r>
          </a:p>
          <a:p>
            <a:pPr marL="0" indent="0" algn="r">
              <a:buNone/>
            </a:pPr>
            <a:r>
              <a:rPr lang="en-US" dirty="0" smtClean="0"/>
              <a:t>Villanova Artigas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609" y="648866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www.vitruvius.com.br</a:t>
            </a:r>
            <a:r>
              <a:rPr lang="en-US" dirty="0" smtClean="0"/>
              <a:t>/</a:t>
            </a:r>
            <a:r>
              <a:rPr lang="en-US" dirty="0" err="1" smtClean="0"/>
              <a:t>revistas</a:t>
            </a:r>
            <a:r>
              <a:rPr lang="en-US" dirty="0" smtClean="0"/>
              <a:t>/read/</a:t>
            </a:r>
            <a:r>
              <a:rPr lang="en-US" dirty="0" err="1" smtClean="0"/>
              <a:t>arquitextos</a:t>
            </a:r>
            <a:r>
              <a:rPr lang="en-US" dirty="0" smtClean="0"/>
              <a:t>/16.191/6004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573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nsi-dec-2010-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75" y="4508466"/>
            <a:ext cx="3714975" cy="2223313"/>
          </a:xfrm>
          <a:prstGeom prst="rect">
            <a:avLst/>
          </a:prstGeom>
        </p:spPr>
      </p:pic>
      <p:pic>
        <p:nvPicPr>
          <p:cNvPr id="5" name="Picture 4" descr="6295c9694bbb67b777f9df3813f41ef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50" y="165181"/>
            <a:ext cx="4054650" cy="6264434"/>
          </a:xfrm>
          <a:prstGeom prst="rect">
            <a:avLst/>
          </a:prstGeom>
        </p:spPr>
      </p:pic>
      <p:pic>
        <p:nvPicPr>
          <p:cNvPr id="6" name="Picture 5" descr="1200px-Vigna_unguiculata_Blanco2.28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226"/>
            <a:ext cx="2815304" cy="40446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taxonômica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3837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llustrations_de_Icones_animalium_quadrupedum_viviparorum_et_oviparorum,_Tigre_et_léop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84" y="0"/>
            <a:ext cx="4041481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71565" y="5167552"/>
            <a:ext cx="3772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Tiger and leopard, Book 1:Viviparous Quadrupeds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38803" y="5813846"/>
            <a:ext cx="3605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Conrad Gesner 1516-1565, </a:t>
            </a:r>
            <a:r>
              <a:rPr lang="en-US" dirty="0" err="1" smtClean="0"/>
              <a:t>aut</a:t>
            </a:r>
            <a:r>
              <a:rPr lang="en-US" dirty="0" smtClean="0"/>
              <a:t>. du </a:t>
            </a:r>
            <a:r>
              <a:rPr lang="en-US" dirty="0" err="1" smtClean="0"/>
              <a:t>texte</a:t>
            </a:r>
            <a:r>
              <a:rPr lang="en-US" dirty="0" smtClean="0"/>
              <a:t> - </a:t>
            </a:r>
            <a:r>
              <a:rPr lang="en-US" dirty="0" err="1" smtClean="0"/>
              <a:t>Bibliothèque</a:t>
            </a:r>
            <a:r>
              <a:rPr lang="en-US" dirty="0" smtClean="0"/>
              <a:t> </a:t>
            </a:r>
            <a:r>
              <a:rPr lang="en-US" dirty="0" err="1" smtClean="0"/>
              <a:t>nationale</a:t>
            </a:r>
            <a:r>
              <a:rPr lang="en-US" dirty="0" smtClean="0"/>
              <a:t> de France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taxonômica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2747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6421187"/>
            <a:ext cx="6961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Plate 3 in Researches on the </a:t>
            </a:r>
            <a:r>
              <a:rPr lang="en-US" dirty="0" err="1" smtClean="0"/>
              <a:t>Cheiroptera</a:t>
            </a:r>
            <a:r>
              <a:rPr lang="en-US" dirty="0" smtClean="0"/>
              <a:t> of the United States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89882" y="5652464"/>
            <a:ext cx="3954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Woodcut from Conrad </a:t>
            </a:r>
            <a:r>
              <a:rPr lang="en-US" dirty="0" err="1" smtClean="0"/>
              <a:t>Gessner’s</a:t>
            </a:r>
            <a:r>
              <a:rPr lang="en-US" dirty="0" smtClean="0"/>
              <a:t>, </a:t>
            </a:r>
            <a:r>
              <a:rPr lang="en-US" dirty="0" err="1" smtClean="0"/>
              <a:t>Historiae</a:t>
            </a:r>
            <a:r>
              <a:rPr lang="en-US" dirty="0" smtClean="0"/>
              <a:t> </a:t>
            </a:r>
            <a:r>
              <a:rPr lang="en-US" dirty="0" err="1" smtClean="0"/>
              <a:t>Animalium</a:t>
            </a:r>
            <a:r>
              <a:rPr lang="en-US" dirty="0" smtClean="0"/>
              <a:t>, Vol. 3, 1555,</a:t>
            </a:r>
            <a:endParaRPr lang="en-US" dirty="0"/>
          </a:p>
        </p:txBody>
      </p:sp>
      <p:pic>
        <p:nvPicPr>
          <p:cNvPr id="6" name="Picture 5" descr="Captura de Tela 2020-02-29 às 17.20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7741" cy="6513317"/>
          </a:xfrm>
          <a:prstGeom prst="rect">
            <a:avLst/>
          </a:prstGeom>
        </p:spPr>
      </p:pic>
      <p:pic>
        <p:nvPicPr>
          <p:cNvPr id="8" name="Picture 7" descr="Captura de Tela 2020-02-29 às 17.21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214" y="107096"/>
            <a:ext cx="3839818" cy="55453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taxonômica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06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ettyimages-528486158-612x6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19" y="4063320"/>
            <a:ext cx="2671860" cy="2126137"/>
          </a:xfrm>
          <a:prstGeom prst="rect">
            <a:avLst/>
          </a:prstGeom>
        </p:spPr>
      </p:pic>
      <p:pic>
        <p:nvPicPr>
          <p:cNvPr id="9" name="Picture 8" descr="gettyimages-468168389-2048x20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" y="2425522"/>
            <a:ext cx="4938909" cy="4432478"/>
          </a:xfrm>
          <a:prstGeom prst="rect">
            <a:avLst/>
          </a:prstGeom>
        </p:spPr>
      </p:pic>
      <p:pic>
        <p:nvPicPr>
          <p:cNvPr id="11" name="Picture 10" descr="gettyimages-463399577-612x6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59" y="868451"/>
            <a:ext cx="3513390" cy="3042641"/>
          </a:xfrm>
          <a:prstGeom prst="rect">
            <a:avLst/>
          </a:prstGeom>
        </p:spPr>
      </p:pic>
      <p:pic>
        <p:nvPicPr>
          <p:cNvPr id="12" name="Picture 11" descr="gettyimages-520794164-612x61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07" y="705942"/>
            <a:ext cx="1928194" cy="18368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4601" y="6259248"/>
            <a:ext cx="4099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https://</a:t>
            </a:r>
            <a:r>
              <a:rPr lang="en-US" sz="900" dirty="0" err="1" smtClean="0"/>
              <a:t>www.gettyimages.pt</a:t>
            </a:r>
            <a:r>
              <a:rPr lang="en-US" sz="900" dirty="0" smtClean="0"/>
              <a:t>/detail/ilustra%C3%A7%C3%A3o/surgical-operations-engraving-ilustra%C3%A7%C3%A3o-royalty-free/471794937?adppopup=</a:t>
            </a:r>
            <a:r>
              <a:rPr lang="en-US" sz="900" dirty="0" err="1" smtClean="0"/>
              <a:t>true&amp;uiloc</a:t>
            </a:r>
            <a:r>
              <a:rPr lang="en-US" sz="900" dirty="0" smtClean="0"/>
              <a:t>=</a:t>
            </a:r>
            <a:r>
              <a:rPr lang="en-US" sz="900" dirty="0" err="1" smtClean="0"/>
              <a:t>thumbnail_same_series_adp&amp;uiloc</a:t>
            </a:r>
            <a:r>
              <a:rPr lang="en-US" sz="900" dirty="0" smtClean="0"/>
              <a:t>=</a:t>
            </a:r>
            <a:r>
              <a:rPr lang="en-US" sz="900" dirty="0" err="1" smtClean="0"/>
              <a:t>thumbnail_similar_images_adp</a:t>
            </a:r>
            <a:endParaRPr lang="en-US" sz="900" dirty="0"/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taxonômica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1135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diagramas</a:t>
            </a:r>
            <a:endParaRPr lang="en-US" sz="3200" dirty="0"/>
          </a:p>
        </p:txBody>
      </p:sp>
      <p:pic>
        <p:nvPicPr>
          <p:cNvPr id="6" name="Picture 5" descr="67080eb06c14_alexander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" y="1529950"/>
            <a:ext cx="9015777" cy="382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21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diagramas</a:t>
            </a:r>
            <a:endParaRPr lang="en-US" sz="3200" dirty="0"/>
          </a:p>
        </p:txBody>
      </p:sp>
      <p:pic>
        <p:nvPicPr>
          <p:cNvPr id="6" name="Picture 5" descr="dbe06e454306_alexander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60" y="704545"/>
            <a:ext cx="7125054" cy="61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8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991146742-2048x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408" y="768374"/>
            <a:ext cx="6089626" cy="60896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sinalética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481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ettyimages-1073529256-2048x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34" y="666732"/>
            <a:ext cx="8233230" cy="58814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sinalética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4792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ttyimages-165751165-2048x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42" y="857098"/>
            <a:ext cx="5272957" cy="59075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sinalética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7235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-918270166-2048x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92" y="781964"/>
            <a:ext cx="5951919" cy="59519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sinalética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689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onardo_self.jp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7" y="-1"/>
            <a:ext cx="4354923" cy="68397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973" y="1025102"/>
            <a:ext cx="4572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DESENHO</a:t>
            </a:r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Linguagem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técnica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Linguagem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arte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Leonardo da Vinci </a:t>
            </a:r>
            <a:r>
              <a:rPr lang="en-US" sz="2800" dirty="0" err="1" smtClean="0"/>
              <a:t>desenhou</a:t>
            </a:r>
            <a:r>
              <a:rPr lang="en-US" sz="2800" dirty="0" smtClean="0"/>
              <a:t>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/>
              <a:t>técnico</a:t>
            </a:r>
            <a:r>
              <a:rPr lang="en-US" sz="2800" dirty="0" smtClean="0"/>
              <a:t> e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/>
              <a:t>artista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755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ttyimages-165605912-2048x2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18" y="830634"/>
            <a:ext cx="5462301" cy="60273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sinalética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8374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80px-Projection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775"/>
            <a:ext cx="8960056" cy="54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6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80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Considerações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3630" cy="4525963"/>
          </a:xfrm>
        </p:spPr>
        <p:txBody>
          <a:bodyPr/>
          <a:lstStyle/>
          <a:p>
            <a:r>
              <a:rPr lang="en-US" dirty="0" err="1" smtClean="0"/>
              <a:t>Desenho</a:t>
            </a:r>
            <a:r>
              <a:rPr lang="en-US" dirty="0" smtClean="0"/>
              <a:t>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descreve</a:t>
            </a:r>
            <a:r>
              <a:rPr lang="en-US" dirty="0" smtClean="0"/>
              <a:t> e </a:t>
            </a:r>
            <a:r>
              <a:rPr lang="en-US" dirty="0" err="1" smtClean="0"/>
              <a:t>explica</a:t>
            </a:r>
            <a:r>
              <a:rPr lang="en-US" dirty="0" smtClean="0"/>
              <a:t> um </a:t>
            </a:r>
            <a:r>
              <a:rPr lang="en-US" dirty="0" err="1" smtClean="0"/>
              <a:t>mundo</a:t>
            </a:r>
            <a:r>
              <a:rPr lang="en-US" dirty="0" smtClean="0"/>
              <a:t> de </a:t>
            </a:r>
            <a:r>
              <a:rPr lang="en-US" dirty="0" err="1" smtClean="0"/>
              <a:t>fenômenos</a:t>
            </a:r>
            <a:endParaRPr lang="en-US" dirty="0" smtClean="0"/>
          </a:p>
          <a:p>
            <a:r>
              <a:rPr lang="en-US" dirty="0" err="1" smtClean="0"/>
              <a:t>Variedade</a:t>
            </a:r>
            <a:r>
              <a:rPr lang="en-US" dirty="0" smtClean="0"/>
              <a:t> dos </a:t>
            </a:r>
            <a:r>
              <a:rPr lang="en-US" dirty="0" err="1" smtClean="0"/>
              <a:t>processos</a:t>
            </a:r>
            <a:r>
              <a:rPr lang="en-US" dirty="0" smtClean="0"/>
              <a:t> </a:t>
            </a:r>
            <a:r>
              <a:rPr lang="en-US" dirty="0" err="1" smtClean="0"/>
              <a:t>mentais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desenho</a:t>
            </a:r>
            <a:r>
              <a:rPr lang="en-US" dirty="0" smtClean="0"/>
              <a:t> </a:t>
            </a:r>
            <a:r>
              <a:rPr lang="en-US" dirty="0" err="1" smtClean="0"/>
              <a:t>conseguiu</a:t>
            </a:r>
            <a:r>
              <a:rPr lang="en-US" dirty="0" smtClean="0"/>
              <a:t> </a:t>
            </a:r>
            <a:r>
              <a:rPr lang="en-US" dirty="0" err="1" smtClean="0"/>
              <a:t>adotar</a:t>
            </a:r>
            <a:r>
              <a:rPr lang="en-US" dirty="0" smtClean="0"/>
              <a:t> e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cognitivos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Diversidade</a:t>
            </a:r>
            <a:r>
              <a:rPr lang="en-US" dirty="0" smtClean="0"/>
              <a:t> </a:t>
            </a:r>
            <a:r>
              <a:rPr lang="en-US" dirty="0" err="1" smtClean="0"/>
              <a:t>técnica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r>
              <a:rPr lang="en-US" dirty="0" err="1" smtClean="0"/>
              <a:t>expressivos</a:t>
            </a:r>
            <a:r>
              <a:rPr lang="en-US" dirty="0" smtClean="0"/>
              <a:t>, </a:t>
            </a:r>
            <a:r>
              <a:rPr lang="en-US" dirty="0" err="1" smtClean="0"/>
              <a:t>funcionais</a:t>
            </a:r>
            <a:r>
              <a:rPr lang="en-US" dirty="0" smtClean="0"/>
              <a:t> e </a:t>
            </a:r>
            <a:r>
              <a:rPr lang="en-US" dirty="0" err="1" smtClean="0"/>
              <a:t>comunicativos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0852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88723" y="1329485"/>
            <a:ext cx="4226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/>
              <a:t> </a:t>
            </a:r>
            <a:r>
              <a:rPr lang="en-US" sz="2800" dirty="0" smtClean="0">
                <a:latin typeface="Arial"/>
                <a:cs typeface="Arial"/>
              </a:rPr>
              <a:t>O </a:t>
            </a:r>
            <a:r>
              <a:rPr lang="en-US" sz="2800" dirty="0" err="1" smtClean="0">
                <a:latin typeface="Arial"/>
                <a:cs typeface="Arial"/>
              </a:rPr>
              <a:t>desenho</a:t>
            </a:r>
            <a:r>
              <a:rPr lang="en-US" sz="2800" dirty="0" smtClean="0">
                <a:latin typeface="Arial"/>
                <a:cs typeface="Arial"/>
              </a:rPr>
              <a:t> (</a:t>
            </a:r>
            <a:r>
              <a:rPr lang="mr-IN" sz="2800" dirty="0" smtClean="0">
                <a:latin typeface="Arial"/>
                <a:cs typeface="Arial"/>
              </a:rPr>
              <a:t>…) cria por meio de traços convencionais, os finitos de uma visão, de um momento, de um gesto. (...) É uma arte intelectual. (...) Enquanto houver pensamento haverá desenho”.</a:t>
            </a:r>
          </a:p>
          <a:p>
            <a:pPr algn="r"/>
            <a:r>
              <a:rPr lang="mr-IN" sz="2800" dirty="0" smtClean="0">
                <a:latin typeface="Arial"/>
                <a:cs typeface="Arial"/>
              </a:rPr>
              <a:t> Mário de Andrade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5" name="Picture 4" descr="170px-Leonardo_Da_Vinci's_Brain_Physi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" y="0"/>
            <a:ext cx="47781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8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y_of_hor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75" y="0"/>
            <a:ext cx="4632725" cy="6211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/>
              <a:t>Estudo</a:t>
            </a:r>
            <a:r>
              <a:rPr lang="en-US" dirty="0" smtClean="0"/>
              <a:t> de um </a:t>
            </a:r>
            <a:r>
              <a:rPr lang="en-US" dirty="0" err="1" smtClean="0"/>
              <a:t>cavalo</a:t>
            </a:r>
            <a:r>
              <a:rPr lang="en-US" dirty="0" smtClean="0"/>
              <a:t>, dos </a:t>
            </a:r>
            <a:r>
              <a:rPr lang="en-US" dirty="0" err="1" smtClean="0"/>
              <a:t>diários</a:t>
            </a:r>
            <a:r>
              <a:rPr lang="en-US" dirty="0" smtClean="0"/>
              <a:t> de Leonardo — Royal Library, </a:t>
            </a:r>
            <a:r>
              <a:rPr lang="en-US" dirty="0" err="1" smtClean="0"/>
              <a:t>Castelo</a:t>
            </a:r>
            <a:r>
              <a:rPr lang="en-US" dirty="0" smtClean="0"/>
              <a:t> de Windsor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11669"/>
            <a:ext cx="4314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Estudos</a:t>
            </a:r>
            <a:r>
              <a:rPr lang="en-US" dirty="0" smtClean="0"/>
              <a:t> de </a:t>
            </a:r>
            <a:r>
              <a:rPr lang="en-US" dirty="0" err="1" smtClean="0"/>
              <a:t>embriões</a:t>
            </a:r>
            <a:r>
              <a:rPr lang="en-US" dirty="0" smtClean="0"/>
              <a:t> (1510–1513) </a:t>
            </a:r>
            <a:r>
              <a:rPr lang="en-US" dirty="0" err="1" smtClean="0"/>
              <a:t>retrata</a:t>
            </a:r>
            <a:r>
              <a:rPr lang="en-US" dirty="0" smtClean="0"/>
              <a:t> </a:t>
            </a:r>
            <a:r>
              <a:rPr lang="en-US" dirty="0" err="1" smtClean="0"/>
              <a:t>imagens</a:t>
            </a:r>
            <a:r>
              <a:rPr lang="en-US" dirty="0" smtClean="0"/>
              <a:t> </a:t>
            </a:r>
            <a:r>
              <a:rPr lang="en-US" dirty="0" err="1" smtClean="0"/>
              <a:t>impossíveis</a:t>
            </a:r>
            <a:r>
              <a:rPr lang="en-US" dirty="0" smtClean="0"/>
              <a:t> de se </a:t>
            </a:r>
            <a:r>
              <a:rPr lang="en-US" dirty="0" err="1" smtClean="0"/>
              <a:t>ver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época</a:t>
            </a:r>
            <a:r>
              <a:rPr lang="en-US" dirty="0"/>
              <a:t>.</a:t>
            </a:r>
          </a:p>
        </p:txBody>
      </p:sp>
      <p:pic>
        <p:nvPicPr>
          <p:cNvPr id="10" name="Picture 9" descr="800px-Leonardo_da_Vinci_-_Studies_of_the_foetus_in_the_wo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34065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24px-Leonardo_da_Vinci_-_Plan_of_Imola_-_Google_Art_Proj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6" y="0"/>
            <a:ext cx="8791931" cy="6488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4431" y="6458070"/>
            <a:ext cx="457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Mapa</a:t>
            </a:r>
            <a:r>
              <a:rPr lang="en-US" dirty="0" smtClean="0"/>
              <a:t> de </a:t>
            </a:r>
            <a:r>
              <a:rPr lang="en-US" dirty="0" err="1" smtClean="0"/>
              <a:t>imola</a:t>
            </a:r>
            <a:r>
              <a:rPr lang="en-US" dirty="0" smtClean="0"/>
              <a:t>, Italia, </a:t>
            </a:r>
            <a:r>
              <a:rPr lang="en-US" dirty="0"/>
              <a:t>L</a:t>
            </a:r>
            <a:r>
              <a:rPr lang="en-US" dirty="0" smtClean="0"/>
              <a:t>eonardo Da Vinci 1502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55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onardo_da_Vinci_helicopter_and_lifting_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2800" cy="6400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366867"/>
            <a:ext cx="5615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Modelos</a:t>
            </a:r>
            <a:r>
              <a:rPr lang="en-US" dirty="0" smtClean="0"/>
              <a:t> de </a:t>
            </a:r>
            <a:r>
              <a:rPr lang="en-US" dirty="0" err="1" smtClean="0"/>
              <a:t>máquinas</a:t>
            </a:r>
            <a:r>
              <a:rPr lang="en-US" dirty="0" smtClean="0"/>
              <a:t> </a:t>
            </a:r>
            <a:r>
              <a:rPr lang="en-US" dirty="0" err="1" smtClean="0"/>
              <a:t>voadoras</a:t>
            </a:r>
            <a:r>
              <a:rPr lang="en-US" dirty="0" smtClean="0"/>
              <a:t> </a:t>
            </a:r>
            <a:r>
              <a:rPr lang="en-US" dirty="0" err="1" smtClean="0"/>
              <a:t>planejados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Leonardo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22800" y="252073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https://www.youtube.com/watch?v=2gEwEcYnewE#action=share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&lt;</a:t>
            </a:r>
            <a:r>
              <a:rPr lang="en-US" dirty="0" err="1" smtClean="0"/>
              <a:t>iframe</a:t>
            </a:r>
            <a:r>
              <a:rPr lang="en-US" dirty="0" smtClean="0"/>
              <a:t> width="560" height="315" </a:t>
            </a:r>
            <a:r>
              <a:rPr lang="en-US" dirty="0" err="1" smtClean="0"/>
              <a:t>src</a:t>
            </a:r>
            <a:r>
              <a:rPr lang="en-US" dirty="0" smtClean="0"/>
              <a:t>="https://</a:t>
            </a:r>
            <a:r>
              <a:rPr lang="en-US" dirty="0" err="1" smtClean="0"/>
              <a:t>www.youtube.com</a:t>
            </a:r>
            <a:r>
              <a:rPr lang="en-US" dirty="0" smtClean="0"/>
              <a:t>/embed/2gEwEcYnewE" </a:t>
            </a:r>
            <a:r>
              <a:rPr lang="en-US" dirty="0" err="1" smtClean="0"/>
              <a:t>frameborder</a:t>
            </a:r>
            <a:r>
              <a:rPr lang="en-US" dirty="0" smtClean="0"/>
              <a:t>="0" allow="accelerometer; </a:t>
            </a:r>
            <a:r>
              <a:rPr lang="en-US" dirty="0" err="1" smtClean="0"/>
              <a:t>autoplay</a:t>
            </a:r>
            <a:r>
              <a:rPr lang="en-US" dirty="0" smtClean="0"/>
              <a:t>; encrypted-media; gyroscope; picture-in-picture" </a:t>
            </a:r>
            <a:r>
              <a:rPr lang="en-US" dirty="0" err="1" smtClean="0"/>
              <a:t>allowfullscreen</a:t>
            </a:r>
            <a:r>
              <a:rPr lang="en-US" dirty="0" smtClean="0"/>
              <a:t>&gt;&lt;/</a:t>
            </a:r>
            <a:r>
              <a:rPr lang="en-US" dirty="0" err="1" smtClean="0"/>
              <a:t>iframe</a:t>
            </a:r>
            <a:r>
              <a:rPr lang="en-US" dirty="0" smtClean="0"/>
              <a:t>&gt;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58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024px-Da_Vinci_Scythed_Chariot_and_Armoured_T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6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841472"/>
          </a:xfrm>
          <a:prstGeom prst="rect">
            <a:avLst/>
          </a:prstGeom>
          <a:solidFill>
            <a:srgbClr val="EEEC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5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Funções</a:t>
            </a:r>
            <a:r>
              <a:rPr lang="en-US" dirty="0" smtClean="0"/>
              <a:t> </a:t>
            </a:r>
            <a:r>
              <a:rPr lang="en-US" dirty="0" err="1" smtClean="0"/>
              <a:t>comunicativas</a:t>
            </a:r>
            <a:r>
              <a:rPr lang="en-US" dirty="0" smtClean="0"/>
              <a:t> do </a:t>
            </a:r>
            <a:r>
              <a:rPr lang="en-US" dirty="0" err="1" smtClean="0"/>
              <a:t>desenho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6864"/>
            <a:ext cx="8229600" cy="5009300"/>
          </a:xfrm>
        </p:spPr>
        <p:txBody>
          <a:bodyPr numCol="2">
            <a:noAutofit/>
          </a:bodyPr>
          <a:lstStyle/>
          <a:p>
            <a:pPr>
              <a:lnSpc>
                <a:spcPct val="250000"/>
              </a:lnSpc>
            </a:pPr>
            <a:r>
              <a:rPr lang="en-US" sz="2400" dirty="0" err="1" smtClean="0"/>
              <a:t>Ilustrativa</a:t>
            </a:r>
            <a:r>
              <a:rPr lang="en-US" sz="2400" dirty="0" smtClean="0"/>
              <a:t> /</a:t>
            </a:r>
            <a:r>
              <a:rPr lang="en-US" sz="2400" dirty="0" err="1" smtClean="0"/>
              <a:t>expressiva</a:t>
            </a:r>
            <a:endParaRPr lang="en-US" sz="2400" dirty="0" smtClean="0"/>
          </a:p>
          <a:p>
            <a:pPr marL="0" indent="0">
              <a:lnSpc>
                <a:spcPct val="250000"/>
              </a:lnSpc>
              <a:buNone/>
            </a:pPr>
            <a:endParaRPr lang="en-US" sz="2400" dirty="0" smtClean="0"/>
          </a:p>
          <a:p>
            <a:pPr>
              <a:lnSpc>
                <a:spcPct val="250000"/>
              </a:lnSpc>
            </a:pPr>
            <a:r>
              <a:rPr lang="en-US" sz="2400" dirty="0" err="1" smtClean="0"/>
              <a:t>Operativa</a:t>
            </a:r>
            <a:endParaRPr lang="en-US" sz="2400" dirty="0"/>
          </a:p>
          <a:p>
            <a:pPr>
              <a:lnSpc>
                <a:spcPct val="250000"/>
              </a:lnSpc>
            </a:pPr>
            <a:endParaRPr lang="en-US" sz="2400" dirty="0" smtClean="0"/>
          </a:p>
          <a:p>
            <a:pPr>
              <a:lnSpc>
                <a:spcPct val="250000"/>
              </a:lnSpc>
            </a:pPr>
            <a:endParaRPr lang="en-US" sz="2400" dirty="0" smtClean="0"/>
          </a:p>
          <a:p>
            <a:pPr>
              <a:lnSpc>
                <a:spcPct val="250000"/>
              </a:lnSpc>
            </a:pPr>
            <a:r>
              <a:rPr lang="en-US" sz="2400" dirty="0" err="1" smtClean="0"/>
              <a:t>Taxonômica</a:t>
            </a:r>
            <a:endParaRPr lang="en-US" sz="2400" dirty="0" smtClean="0"/>
          </a:p>
          <a:p>
            <a:pPr>
              <a:lnSpc>
                <a:spcPct val="250000"/>
              </a:lnSpc>
            </a:pPr>
            <a:endParaRPr lang="en-US" sz="2400" dirty="0" smtClean="0"/>
          </a:p>
          <a:p>
            <a:pPr>
              <a:lnSpc>
                <a:spcPct val="250000"/>
              </a:lnSpc>
            </a:pPr>
            <a:r>
              <a:rPr lang="en-US" sz="2400" dirty="0" err="1" smtClean="0"/>
              <a:t>Diagramas</a:t>
            </a:r>
            <a:endParaRPr lang="en-US" sz="2400" dirty="0" smtClean="0"/>
          </a:p>
          <a:p>
            <a:pPr>
              <a:lnSpc>
                <a:spcPct val="250000"/>
              </a:lnSpc>
            </a:pPr>
            <a:endParaRPr lang="en-US" sz="2400" dirty="0" smtClean="0"/>
          </a:p>
          <a:p>
            <a:pPr>
              <a:lnSpc>
                <a:spcPct val="250000"/>
              </a:lnSpc>
            </a:pPr>
            <a:r>
              <a:rPr lang="en-US" sz="2400" dirty="0" err="1" smtClean="0"/>
              <a:t>Sinalética</a:t>
            </a:r>
            <a:endParaRPr lang="en-US" sz="2400" dirty="0" smtClean="0"/>
          </a:p>
          <a:p>
            <a:pPr>
              <a:lnSpc>
                <a:spcPct val="250000"/>
              </a:lnSpc>
            </a:pPr>
            <a:endParaRPr lang="en-US" sz="2400" dirty="0"/>
          </a:p>
        </p:txBody>
      </p:sp>
      <p:pic>
        <p:nvPicPr>
          <p:cNvPr id="5" name="Picture 4" descr="800px-Europe_a_Prophecy,_copy_D,_object_1_(Bentley_1,_Erdman_i,_Keynes_i)_British_Muse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06" y="2091758"/>
            <a:ext cx="1310035" cy="1783285"/>
          </a:xfrm>
          <a:prstGeom prst="rect">
            <a:avLst/>
          </a:prstGeom>
        </p:spPr>
      </p:pic>
      <p:pic>
        <p:nvPicPr>
          <p:cNvPr id="6" name="Picture 5" descr="page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44" y="4146164"/>
            <a:ext cx="2926080" cy="2097024"/>
          </a:xfrm>
          <a:prstGeom prst="rect">
            <a:avLst/>
          </a:prstGeom>
        </p:spPr>
      </p:pic>
      <p:pic>
        <p:nvPicPr>
          <p:cNvPr id="7" name="Picture 6" descr="istockphoto-502521330-1024x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70" y="4699941"/>
            <a:ext cx="1691630" cy="2016565"/>
          </a:xfrm>
          <a:prstGeom prst="rect">
            <a:avLst/>
          </a:prstGeom>
        </p:spPr>
      </p:pic>
      <p:pic>
        <p:nvPicPr>
          <p:cNvPr id="9" name="Picture 8" descr="imag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41" y="2983401"/>
            <a:ext cx="2222464" cy="1385127"/>
          </a:xfrm>
          <a:prstGeom prst="rect">
            <a:avLst/>
          </a:prstGeom>
        </p:spPr>
      </p:pic>
      <p:pic>
        <p:nvPicPr>
          <p:cNvPr id="11" name="Picture 10" descr="853059f27696f8b706bf345973e5265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41" y="960042"/>
            <a:ext cx="1137571" cy="2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8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01800_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" y="592830"/>
            <a:ext cx="7341209" cy="62651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5859" y="4825907"/>
            <a:ext cx="11081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William Hogarth</a:t>
            </a:r>
          </a:p>
          <a:p>
            <a:r>
              <a:rPr lang="en-US" dirty="0" smtClean="0"/>
              <a:t>The Enraged Musician 1741</a:t>
            </a:r>
          </a:p>
          <a:p>
            <a:r>
              <a:rPr lang="en-US" dirty="0" smtClean="0"/>
              <a:t>Tate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59283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964" y="8054"/>
            <a:ext cx="63650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</a:t>
            </a:r>
            <a:r>
              <a:rPr lang="en-US" sz="3200" dirty="0" err="1" smtClean="0"/>
              <a:t>Ilustrativa</a:t>
            </a:r>
            <a:r>
              <a:rPr lang="en-US" sz="3200" dirty="0" smtClean="0"/>
              <a:t> / </a:t>
            </a:r>
            <a:r>
              <a:rPr lang="en-US" sz="3200" dirty="0" err="1" smtClean="0"/>
              <a:t>expressiva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84251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27164</TotalTime>
  <Words>629</Words>
  <Application>Microsoft Macintosh PowerPoint</Application>
  <PresentationFormat>On-screen Show (4:3)</PresentationFormat>
  <Paragraphs>75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O Desenho como forma de expressão e pensamento na contemporaneidade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Funções comunicativas do desenho: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Considerações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Ruggiero</dc:creator>
  <cp:lastModifiedBy>Amanda Ruggiero</cp:lastModifiedBy>
  <cp:revision>47</cp:revision>
  <dcterms:created xsi:type="dcterms:W3CDTF">2020-02-11T20:32:07Z</dcterms:created>
  <dcterms:modified xsi:type="dcterms:W3CDTF">2020-03-09T01:43:55Z</dcterms:modified>
</cp:coreProperties>
</file>