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4" r:id="rId9"/>
    <p:sldId id="275" r:id="rId10"/>
    <p:sldId id="263" r:id="rId11"/>
    <p:sldId id="267" r:id="rId12"/>
    <p:sldId id="264" r:id="rId13"/>
    <p:sldId id="266" r:id="rId14"/>
    <p:sldId id="265" r:id="rId15"/>
    <p:sldId id="268" r:id="rId16"/>
    <p:sldId id="269" r:id="rId17"/>
    <p:sldId id="270" r:id="rId18"/>
    <p:sldId id="273" r:id="rId19"/>
    <p:sldId id="272" r:id="rId20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99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220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DB639A-08DD-4A49-A1E5-1E0E846CCA30}" type="datetimeFigureOut">
              <a:rPr lang="pt-BR" smtClean="0"/>
              <a:t>24/08/2022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C59D56-8EC6-1A4F-A565-04E6049AD2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9770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C59D56-8EC6-1A4F-A565-04E6049AD290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0936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39DF2-2AA5-E140-B8B6-6F2A1122C763}" type="datetimeFigureOut">
              <a:rPr lang="pt-BR" smtClean="0"/>
              <a:t>24/08/2022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98188-DAB3-D74B-86AE-6D45FDF328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8939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39DF2-2AA5-E140-B8B6-6F2A1122C763}" type="datetimeFigureOut">
              <a:rPr lang="pt-BR" smtClean="0"/>
              <a:t>24/08/2022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98188-DAB3-D74B-86AE-6D45FDF328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0711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39DF2-2AA5-E140-B8B6-6F2A1122C763}" type="datetimeFigureOut">
              <a:rPr lang="pt-BR" smtClean="0"/>
              <a:t>24/08/2022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98188-DAB3-D74B-86AE-6D45FDF328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3524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39DF2-2AA5-E140-B8B6-6F2A1122C763}" type="datetimeFigureOut">
              <a:rPr lang="pt-BR" smtClean="0"/>
              <a:t>24/08/2022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98188-DAB3-D74B-86AE-6D45FDF328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9060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39DF2-2AA5-E140-B8B6-6F2A1122C763}" type="datetimeFigureOut">
              <a:rPr lang="pt-BR" smtClean="0"/>
              <a:t>24/08/2022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98188-DAB3-D74B-86AE-6D45FDF328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38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39DF2-2AA5-E140-B8B6-6F2A1122C763}" type="datetimeFigureOut">
              <a:rPr lang="pt-BR" smtClean="0"/>
              <a:t>24/08/2022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98188-DAB3-D74B-86AE-6D45FDF328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6039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39DF2-2AA5-E140-B8B6-6F2A1122C763}" type="datetimeFigureOut">
              <a:rPr lang="pt-BR" smtClean="0"/>
              <a:t>24/08/2022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98188-DAB3-D74B-86AE-6D45FDF328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6286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39DF2-2AA5-E140-B8B6-6F2A1122C763}" type="datetimeFigureOut">
              <a:rPr lang="pt-BR" smtClean="0"/>
              <a:t>24/08/2022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98188-DAB3-D74B-86AE-6D45FDF328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8239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39DF2-2AA5-E140-B8B6-6F2A1122C763}" type="datetimeFigureOut">
              <a:rPr lang="pt-BR" smtClean="0"/>
              <a:t>24/08/2022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98188-DAB3-D74B-86AE-6D45FDF328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6278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39DF2-2AA5-E140-B8B6-6F2A1122C763}" type="datetimeFigureOut">
              <a:rPr lang="pt-BR" smtClean="0"/>
              <a:t>24/08/2022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98188-DAB3-D74B-86AE-6D45FDF328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7862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39DF2-2AA5-E140-B8B6-6F2A1122C763}" type="datetimeFigureOut">
              <a:rPr lang="pt-BR" smtClean="0"/>
              <a:t>24/08/2022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98188-DAB3-D74B-86AE-6D45FDF328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8174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39DF2-2AA5-E140-B8B6-6F2A1122C763}" type="datetimeFigureOut">
              <a:rPr lang="pt-BR" smtClean="0"/>
              <a:t>24/08/2022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98188-DAB3-D74B-86AE-6D45FDF328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9683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DB7CE70F-E320-4049-8FFE-68830CC4E7F0}"/>
              </a:ext>
            </a:extLst>
          </p:cNvPr>
          <p:cNvSpPr txBox="1"/>
          <p:nvPr/>
        </p:nvSpPr>
        <p:spPr>
          <a:xfrm>
            <a:off x="5864760" y="5313527"/>
            <a:ext cx="3663512" cy="7677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dirty="0" err="1">
                <a:ea typeface="Calibri" panose="020F0502020204030204" pitchFamily="34" charset="0"/>
              </a:rPr>
              <a:t>Édouard</a:t>
            </a:r>
            <a:r>
              <a:rPr lang="pt-BR" sz="1400" dirty="0">
                <a:ea typeface="Calibri" panose="020F0502020204030204" pitchFamily="34" charset="0"/>
              </a:rPr>
              <a:t> Manet</a:t>
            </a:r>
          </a:p>
          <a:p>
            <a:r>
              <a:rPr lang="pt-BR" sz="1400" i="1" dirty="0" err="1">
                <a:ea typeface="Calibri" panose="020F0502020204030204" pitchFamily="34" charset="0"/>
              </a:rPr>
              <a:t>Berthe</a:t>
            </a:r>
            <a:r>
              <a:rPr lang="pt-BR" sz="1400" i="1" dirty="0">
                <a:ea typeface="Calibri" panose="020F0502020204030204" pitchFamily="34" charset="0"/>
              </a:rPr>
              <a:t> </a:t>
            </a:r>
            <a:r>
              <a:rPr lang="pt-BR" sz="1400" i="1" dirty="0" err="1">
                <a:ea typeface="Calibri" panose="020F0502020204030204" pitchFamily="34" charset="0"/>
              </a:rPr>
              <a:t>Morisot</a:t>
            </a:r>
            <a:r>
              <a:rPr lang="pt-BR" sz="1400" i="1" dirty="0">
                <a:ea typeface="Calibri" panose="020F0502020204030204" pitchFamily="34" charset="0"/>
              </a:rPr>
              <a:t> com um leque</a:t>
            </a:r>
            <a:r>
              <a:rPr lang="pt-BR" sz="1400" dirty="0">
                <a:ea typeface="Calibri" panose="020F0502020204030204" pitchFamily="34" charset="0"/>
              </a:rPr>
              <a:t>, 1872</a:t>
            </a:r>
          </a:p>
          <a:p>
            <a:r>
              <a:rPr lang="pt-BR" sz="1400" dirty="0" err="1"/>
              <a:t>Musée</a:t>
            </a:r>
            <a:r>
              <a:rPr lang="pt-BR" sz="1400" dirty="0"/>
              <a:t> d’</a:t>
            </a:r>
            <a:r>
              <a:rPr lang="pt-BR" sz="1400" dirty="0" err="1"/>
              <a:t>Orsay</a:t>
            </a:r>
            <a:r>
              <a:rPr lang="pt-BR" sz="1400" dirty="0"/>
              <a:t> </a:t>
            </a:r>
          </a:p>
        </p:txBody>
      </p:sp>
      <p:pic>
        <p:nvPicPr>
          <p:cNvPr id="7" name="Imagem 6" descr="Uma imagem contendo mulher, em pé, segurando, vaca&#10;&#10;Descrição gerada automaticamente">
            <a:extLst>
              <a:ext uri="{FF2B5EF4-FFF2-40B4-BE49-F238E27FC236}">
                <a16:creationId xmlns:a16="http://schemas.microsoft.com/office/drawing/2014/main" id="{A90CAD4D-2E2D-E34F-AA85-963B43A6C8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3204" y="642937"/>
            <a:ext cx="4167466" cy="557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9836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Desenho de uma cidade&#10;&#10;Descrição gerada automaticamente com confiança média">
            <a:extLst>
              <a:ext uri="{FF2B5EF4-FFF2-40B4-BE49-F238E27FC236}">
                <a16:creationId xmlns:a16="http://schemas.microsoft.com/office/drawing/2014/main" id="{5AB242CB-F840-1B46-B098-D0355782B8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797" y="0"/>
            <a:ext cx="8364405" cy="6011917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08F9A420-A78B-A04A-A69D-BC353482DAF9}"/>
              </a:ext>
            </a:extLst>
          </p:cNvPr>
          <p:cNvSpPr txBox="1"/>
          <p:nvPr/>
        </p:nvSpPr>
        <p:spPr>
          <a:xfrm>
            <a:off x="788293" y="6032937"/>
            <a:ext cx="355776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/>
              <a:t>Claude Monet</a:t>
            </a:r>
          </a:p>
          <a:p>
            <a:r>
              <a:rPr lang="pt-BR" sz="1400" dirty="0"/>
              <a:t>Gare Saint-Lazare, o trem da Normandia, 1877</a:t>
            </a:r>
          </a:p>
          <a:p>
            <a:r>
              <a:rPr lang="pt-BR" sz="1400" dirty="0"/>
              <a:t>The </a:t>
            </a:r>
            <a:r>
              <a:rPr lang="pt-BR" sz="1400" dirty="0" err="1"/>
              <a:t>Art</a:t>
            </a:r>
            <a:r>
              <a:rPr lang="pt-BR" sz="1400" dirty="0"/>
              <a:t> </a:t>
            </a:r>
            <a:r>
              <a:rPr lang="pt-BR" sz="1400" dirty="0" err="1"/>
              <a:t>Institute</a:t>
            </a:r>
            <a:r>
              <a:rPr lang="pt-BR" sz="1400" dirty="0"/>
              <a:t> </a:t>
            </a:r>
            <a:r>
              <a:rPr lang="pt-BR" sz="1400" dirty="0" err="1"/>
              <a:t>of</a:t>
            </a:r>
            <a:r>
              <a:rPr lang="pt-BR" sz="1400" dirty="0"/>
              <a:t> Chicago</a:t>
            </a:r>
          </a:p>
        </p:txBody>
      </p:sp>
    </p:spTree>
    <p:extLst>
      <p:ext uri="{BB962C8B-B14F-4D97-AF65-F5344CB8AC3E}">
        <p14:creationId xmlns:p14="http://schemas.microsoft.com/office/powerpoint/2010/main" val="41054595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BFE486FA-9334-7544-8565-E640050F5C15}"/>
              </a:ext>
            </a:extLst>
          </p:cNvPr>
          <p:cNvSpPr txBox="1"/>
          <p:nvPr/>
        </p:nvSpPr>
        <p:spPr>
          <a:xfrm>
            <a:off x="493990" y="6085486"/>
            <a:ext cx="602312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/>
              <a:t>George Pierre </a:t>
            </a:r>
            <a:r>
              <a:rPr lang="pt-BR" sz="1400" dirty="0" err="1"/>
              <a:t>Seurat</a:t>
            </a:r>
            <a:endParaRPr lang="pt-BR" sz="1400" dirty="0"/>
          </a:p>
          <a:p>
            <a:r>
              <a:rPr lang="pt-BR" sz="1400" i="1" dirty="0"/>
              <a:t>Um domingo de verão na grande </a:t>
            </a:r>
            <a:r>
              <a:rPr lang="pt-BR" sz="1400" i="1" dirty="0" err="1"/>
              <a:t>Jatte</a:t>
            </a:r>
            <a:r>
              <a:rPr lang="pt-BR" sz="1400" dirty="0"/>
              <a:t>, 1884 | Óleo sobre tela, 205,7 </a:t>
            </a:r>
            <a:r>
              <a:rPr lang="pt-BR" sz="1400" dirty="0" err="1"/>
              <a:t>x</a:t>
            </a:r>
            <a:r>
              <a:rPr lang="pt-BR" sz="1400" dirty="0"/>
              <a:t> 305,7 cm</a:t>
            </a:r>
          </a:p>
          <a:p>
            <a:r>
              <a:rPr lang="pt-BR" sz="1400" dirty="0" err="1"/>
              <a:t>Art</a:t>
            </a:r>
            <a:r>
              <a:rPr lang="pt-BR" sz="1400" dirty="0"/>
              <a:t> </a:t>
            </a:r>
            <a:r>
              <a:rPr lang="pt-BR" sz="1400" dirty="0" err="1"/>
              <a:t>Institute</a:t>
            </a:r>
            <a:r>
              <a:rPr lang="pt-BR" sz="1400" dirty="0"/>
              <a:t> </a:t>
            </a:r>
            <a:r>
              <a:rPr lang="pt-BR" sz="1400" dirty="0" err="1"/>
              <a:t>of</a:t>
            </a:r>
            <a:r>
              <a:rPr lang="pt-BR" sz="1400" dirty="0"/>
              <a:t> Chicago</a:t>
            </a:r>
          </a:p>
        </p:txBody>
      </p:sp>
      <p:pic>
        <p:nvPicPr>
          <p:cNvPr id="4" name="Imagem 3" descr="Pessoas sentadas na grama&#10;&#10;Descrição gerada automaticamente com confiança baixa">
            <a:extLst>
              <a:ext uri="{FF2B5EF4-FFF2-40B4-BE49-F238E27FC236}">
                <a16:creationId xmlns:a16="http://schemas.microsoft.com/office/drawing/2014/main" id="{10FCB68D-DBF4-4D4F-8CFA-DDE8FF4965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360" y="0"/>
            <a:ext cx="9017792" cy="6064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911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BBDF11E6-5C01-6042-B254-19EEE651A385}"/>
              </a:ext>
            </a:extLst>
          </p:cNvPr>
          <p:cNvSpPr txBox="1"/>
          <p:nvPr/>
        </p:nvSpPr>
        <p:spPr>
          <a:xfrm>
            <a:off x="1334825" y="5633544"/>
            <a:ext cx="439133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/>
              <a:t>George Pierre </a:t>
            </a:r>
            <a:r>
              <a:rPr lang="pt-BR" sz="1400" dirty="0" err="1"/>
              <a:t>Seurat</a:t>
            </a:r>
            <a:endParaRPr lang="pt-BR" sz="1400" dirty="0"/>
          </a:p>
          <a:p>
            <a:r>
              <a:rPr lang="pt-BR" sz="1400" i="1" dirty="0"/>
              <a:t>Convite ao circo</a:t>
            </a:r>
            <a:r>
              <a:rPr lang="pt-BR" sz="1400" dirty="0"/>
              <a:t>, 1887-88 | Óleo sobre tela, 99,7 </a:t>
            </a:r>
            <a:r>
              <a:rPr lang="pt-BR" sz="1400" dirty="0" err="1"/>
              <a:t>x</a:t>
            </a:r>
            <a:r>
              <a:rPr lang="pt-BR" sz="1400" dirty="0"/>
              <a:t> 150 cm</a:t>
            </a:r>
          </a:p>
          <a:p>
            <a:r>
              <a:rPr lang="pt-BR" sz="1400" dirty="0"/>
              <a:t>The </a:t>
            </a:r>
            <a:r>
              <a:rPr lang="pt-BR" sz="1400" dirty="0" err="1"/>
              <a:t>Metropolitan</a:t>
            </a:r>
            <a:r>
              <a:rPr lang="pt-BR" sz="1400" dirty="0"/>
              <a:t> </a:t>
            </a:r>
            <a:r>
              <a:rPr lang="pt-BR" sz="1400" dirty="0" err="1"/>
              <a:t>Museum</a:t>
            </a:r>
            <a:r>
              <a:rPr lang="pt-BR" sz="1400" dirty="0"/>
              <a:t> </a:t>
            </a:r>
            <a:r>
              <a:rPr lang="pt-BR" sz="1400" dirty="0" err="1"/>
              <a:t>of</a:t>
            </a:r>
            <a:r>
              <a:rPr lang="pt-BR" sz="1400" dirty="0"/>
              <a:t> </a:t>
            </a:r>
            <a:r>
              <a:rPr lang="pt-BR" sz="1400" dirty="0" err="1"/>
              <a:t>Modern</a:t>
            </a:r>
            <a:r>
              <a:rPr lang="pt-BR" sz="1400" dirty="0"/>
              <a:t> </a:t>
            </a:r>
            <a:r>
              <a:rPr lang="pt-BR" sz="1400" dirty="0" err="1"/>
              <a:t>Art</a:t>
            </a:r>
            <a:r>
              <a:rPr lang="pt-BR" sz="1400" dirty="0"/>
              <a:t>, NY</a:t>
            </a:r>
          </a:p>
        </p:txBody>
      </p:sp>
      <p:pic>
        <p:nvPicPr>
          <p:cNvPr id="6" name="Imagem 5" descr="Uma imagem contendo criança, grupo, jovem, menina&#10;&#10;Descrição gerada automaticamente">
            <a:extLst>
              <a:ext uri="{FF2B5EF4-FFF2-40B4-BE49-F238E27FC236}">
                <a16:creationId xmlns:a16="http://schemas.microsoft.com/office/drawing/2014/main" id="{201719BB-20D6-7849-B961-D1E1AEABB7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852215"/>
            <a:ext cx="7162800" cy="47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7012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Rocha no meio da grama&#10;&#10;Descrição gerada automaticamente com confiança média">
            <a:extLst>
              <a:ext uri="{FF2B5EF4-FFF2-40B4-BE49-F238E27FC236}">
                <a16:creationId xmlns:a16="http://schemas.microsoft.com/office/drawing/2014/main" id="{1007631B-7F4A-354E-95EE-CA4F19C4E6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1800" y="1144532"/>
            <a:ext cx="6502400" cy="41275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646CBFC0-A021-1040-9242-C1944692312B}"/>
              </a:ext>
            </a:extLst>
          </p:cNvPr>
          <p:cNvSpPr txBox="1"/>
          <p:nvPr/>
        </p:nvSpPr>
        <p:spPr>
          <a:xfrm>
            <a:off x="1723697" y="5307730"/>
            <a:ext cx="15420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/>
              <a:t>Giovanni </a:t>
            </a:r>
            <a:r>
              <a:rPr lang="pt-BR" sz="1400" dirty="0" err="1"/>
              <a:t>Segantini</a:t>
            </a:r>
            <a:endParaRPr lang="pt-BR" sz="1400" dirty="0"/>
          </a:p>
          <a:p>
            <a:r>
              <a:rPr lang="pt-BR" sz="1400" i="1" dirty="0" err="1"/>
              <a:t>Vanitas</a:t>
            </a:r>
            <a:r>
              <a:rPr lang="pt-BR" sz="1400" dirty="0"/>
              <a:t>, 1897</a:t>
            </a:r>
          </a:p>
        </p:txBody>
      </p:sp>
    </p:spTree>
    <p:extLst>
      <p:ext uri="{BB962C8B-B14F-4D97-AF65-F5344CB8AC3E}">
        <p14:creationId xmlns:p14="http://schemas.microsoft.com/office/powerpoint/2010/main" val="23027393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0ADBF74E-FA5C-324D-9C5A-F0197D774950}"/>
              </a:ext>
            </a:extLst>
          </p:cNvPr>
          <p:cNvSpPr txBox="1"/>
          <p:nvPr/>
        </p:nvSpPr>
        <p:spPr>
          <a:xfrm>
            <a:off x="2543503" y="4971396"/>
            <a:ext cx="243194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/>
              <a:t>Giuseppe </a:t>
            </a:r>
            <a:r>
              <a:rPr lang="pt-BR" sz="1400" dirty="0" err="1"/>
              <a:t>Pellizza</a:t>
            </a:r>
            <a:r>
              <a:rPr lang="pt-BR" sz="1400" dirty="0"/>
              <a:t> da </a:t>
            </a:r>
            <a:r>
              <a:rPr lang="pt-BR" sz="1400" dirty="0" err="1"/>
              <a:t>Volpedo</a:t>
            </a:r>
            <a:endParaRPr lang="pt-BR" sz="1400" dirty="0"/>
          </a:p>
          <a:p>
            <a:r>
              <a:rPr lang="pt-BR" sz="1400" i="1" dirty="0" err="1"/>
              <a:t>Fleur</a:t>
            </a:r>
            <a:r>
              <a:rPr lang="pt-BR" sz="1400" i="1" dirty="0"/>
              <a:t> </a:t>
            </a:r>
            <a:r>
              <a:rPr lang="pt-BR" sz="1400" i="1" dirty="0" err="1"/>
              <a:t>brisée</a:t>
            </a:r>
            <a:r>
              <a:rPr lang="pt-BR" sz="1400" dirty="0"/>
              <a:t>, entre 1903 e 1906</a:t>
            </a:r>
          </a:p>
          <a:p>
            <a:r>
              <a:rPr lang="pt-BR" sz="1400" dirty="0" err="1"/>
              <a:t>Musée</a:t>
            </a:r>
            <a:r>
              <a:rPr lang="pt-BR" sz="1400" dirty="0"/>
              <a:t> d’</a:t>
            </a:r>
            <a:r>
              <a:rPr lang="pt-BR" sz="1400" dirty="0" err="1"/>
              <a:t>Orsay</a:t>
            </a:r>
            <a:endParaRPr lang="pt-BR" sz="1400" dirty="0"/>
          </a:p>
        </p:txBody>
      </p:sp>
      <p:pic>
        <p:nvPicPr>
          <p:cNvPr id="6" name="Imagem 5" descr="Pessoas em estação de trem&#10;&#10;Descrição gerada automaticamente com confiança média">
            <a:extLst>
              <a:ext uri="{FF2B5EF4-FFF2-40B4-BE49-F238E27FC236}">
                <a16:creationId xmlns:a16="http://schemas.microsoft.com/office/drawing/2014/main" id="{32416CE0-383E-E748-9F4E-8CC24E1E10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4223" y="1183966"/>
            <a:ext cx="4797553" cy="369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6171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Foto em preto e branco de grupo de pessoas posando para foto&#10;&#10;Descrição gerada automaticamente">
            <a:extLst>
              <a:ext uri="{FF2B5EF4-FFF2-40B4-BE49-F238E27FC236}">
                <a16:creationId xmlns:a16="http://schemas.microsoft.com/office/drawing/2014/main" id="{96A69B51-1868-8B49-A77A-DAD8A00F15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1088"/>
            <a:ext cx="9906000" cy="5188268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25BC5398-FFE2-D94D-B5F5-2B6975E7232D}"/>
              </a:ext>
            </a:extLst>
          </p:cNvPr>
          <p:cNvSpPr txBox="1"/>
          <p:nvPr/>
        </p:nvSpPr>
        <p:spPr>
          <a:xfrm>
            <a:off x="378377" y="5780689"/>
            <a:ext cx="40255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/>
              <a:t>Giuseppe </a:t>
            </a:r>
            <a:r>
              <a:rPr lang="pt-BR" sz="1400" dirty="0" err="1"/>
              <a:t>Pellizza</a:t>
            </a:r>
            <a:r>
              <a:rPr lang="pt-BR" sz="1400" dirty="0"/>
              <a:t> da </a:t>
            </a:r>
            <a:r>
              <a:rPr lang="pt-BR" sz="1400" dirty="0" err="1"/>
              <a:t>Volpedo</a:t>
            </a:r>
            <a:endParaRPr lang="pt-BR" sz="1400" dirty="0"/>
          </a:p>
          <a:p>
            <a:r>
              <a:rPr lang="pt-BR" sz="1400" i="1" dirty="0"/>
              <a:t>Il Quarto </a:t>
            </a:r>
            <a:r>
              <a:rPr lang="pt-BR" sz="1400" i="1" dirty="0" err="1"/>
              <a:t>Stato</a:t>
            </a:r>
            <a:r>
              <a:rPr lang="pt-BR" sz="1400" dirty="0"/>
              <a:t>, 1901 | Óleo sobre tela, 293 </a:t>
            </a:r>
            <a:r>
              <a:rPr lang="pt-BR" sz="1400" dirty="0" err="1"/>
              <a:t>x</a:t>
            </a:r>
            <a:r>
              <a:rPr lang="pt-BR" sz="1400" dirty="0"/>
              <a:t> 545 cm</a:t>
            </a:r>
          </a:p>
          <a:p>
            <a:r>
              <a:rPr lang="pt-BR" sz="1400" dirty="0" err="1"/>
              <a:t>Museo</a:t>
            </a:r>
            <a:r>
              <a:rPr lang="pt-BR" sz="1400" dirty="0"/>
              <a:t> </a:t>
            </a:r>
            <a:r>
              <a:rPr lang="pt-BR" sz="1400" dirty="0" err="1"/>
              <a:t>del</a:t>
            </a:r>
            <a:r>
              <a:rPr lang="pt-BR" sz="1400" dirty="0"/>
              <a:t> </a:t>
            </a:r>
            <a:r>
              <a:rPr lang="pt-BR" sz="1400" dirty="0" err="1"/>
              <a:t>Novecento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27208977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Vista de cima de um edifício&#10;&#10;Descrição gerada automaticamente com confiança baixa">
            <a:extLst>
              <a:ext uri="{FF2B5EF4-FFF2-40B4-BE49-F238E27FC236}">
                <a16:creationId xmlns:a16="http://schemas.microsoft.com/office/drawing/2014/main" id="{313C370A-CF81-7F4D-B610-9FF958F6E7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0897" y="127000"/>
            <a:ext cx="5232400" cy="66040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B8C54403-CB51-F944-ABB3-9744059CB416}"/>
              </a:ext>
            </a:extLst>
          </p:cNvPr>
          <p:cNvSpPr txBox="1"/>
          <p:nvPr/>
        </p:nvSpPr>
        <p:spPr>
          <a:xfrm>
            <a:off x="1271751" y="5854260"/>
            <a:ext cx="2093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400" dirty="0"/>
              <a:t>Luigi </a:t>
            </a:r>
            <a:r>
              <a:rPr lang="pt-BR" sz="1400" dirty="0" err="1"/>
              <a:t>Russolo</a:t>
            </a:r>
            <a:endParaRPr lang="pt-BR" sz="1400" dirty="0"/>
          </a:p>
          <a:p>
            <a:pPr algn="just"/>
            <a:r>
              <a:rPr lang="pt-BR" sz="1400" dirty="0"/>
              <a:t>Trabalho suburbano, 1910</a:t>
            </a:r>
          </a:p>
        </p:txBody>
      </p:sp>
    </p:spTree>
    <p:extLst>
      <p:ext uri="{BB962C8B-B14F-4D97-AF65-F5344CB8AC3E}">
        <p14:creationId xmlns:p14="http://schemas.microsoft.com/office/powerpoint/2010/main" val="14900412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coberto, decorado, mesa, mulher&#10;&#10;Descrição gerada automaticamente">
            <a:extLst>
              <a:ext uri="{FF2B5EF4-FFF2-40B4-BE49-F238E27FC236}">
                <a16:creationId xmlns:a16="http://schemas.microsoft.com/office/drawing/2014/main" id="{06F00930-3E72-5F41-B82C-E1E18E6EB2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93" y="0"/>
            <a:ext cx="5680287" cy="68580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CBC81EF4-7B18-404E-8C45-CD64F237A7E2}"/>
              </a:ext>
            </a:extLst>
          </p:cNvPr>
          <p:cNvSpPr txBox="1"/>
          <p:nvPr/>
        </p:nvSpPr>
        <p:spPr>
          <a:xfrm>
            <a:off x="6400802" y="5948854"/>
            <a:ext cx="188051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/>
              <a:t>Umberto </a:t>
            </a:r>
            <a:r>
              <a:rPr lang="pt-BR" sz="1400" dirty="0" err="1"/>
              <a:t>Boccioni</a:t>
            </a:r>
            <a:endParaRPr lang="pt-BR" sz="1400" dirty="0"/>
          </a:p>
          <a:p>
            <a:r>
              <a:rPr lang="pt-BR" sz="1400" dirty="0"/>
              <a:t>Motim na galeria, 1910</a:t>
            </a:r>
          </a:p>
          <a:p>
            <a:r>
              <a:rPr lang="pt-BR" sz="1400" dirty="0"/>
              <a:t>Pinacoteca de </a:t>
            </a:r>
            <a:r>
              <a:rPr lang="pt-BR" sz="1400" dirty="0" err="1"/>
              <a:t>Brera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9183997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olhando, ouriço-do-mar, elefante, verde&#10;&#10;Descrição gerada automaticamente">
            <a:extLst>
              <a:ext uri="{FF2B5EF4-FFF2-40B4-BE49-F238E27FC236}">
                <a16:creationId xmlns:a16="http://schemas.microsoft.com/office/drawing/2014/main" id="{F1488A9F-A551-0B48-9176-FF18430C0F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803" y="0"/>
            <a:ext cx="4505706" cy="68580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F89C5876-03D3-8640-AE46-6EB6EFA127EC}"/>
              </a:ext>
            </a:extLst>
          </p:cNvPr>
          <p:cNvSpPr txBox="1"/>
          <p:nvPr/>
        </p:nvSpPr>
        <p:spPr>
          <a:xfrm>
            <a:off x="5959368" y="5749157"/>
            <a:ext cx="173316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err="1"/>
              <a:t>Giacomo</a:t>
            </a:r>
            <a:r>
              <a:rPr lang="pt-BR" sz="1400" dirty="0"/>
              <a:t> </a:t>
            </a:r>
            <a:r>
              <a:rPr lang="pt-BR" sz="1400" dirty="0" err="1"/>
              <a:t>Balla</a:t>
            </a:r>
            <a:endParaRPr lang="pt-BR" sz="1400" dirty="0"/>
          </a:p>
          <a:p>
            <a:r>
              <a:rPr lang="pt-BR" sz="1400" i="1" dirty="0" err="1"/>
              <a:t>Lampione</a:t>
            </a:r>
            <a:r>
              <a:rPr lang="pt-BR" sz="1400" dirty="0"/>
              <a:t>, c. 1910-11</a:t>
            </a:r>
          </a:p>
          <a:p>
            <a:r>
              <a:rPr lang="pt-BR" sz="1400" dirty="0"/>
              <a:t>MoMA, NY</a:t>
            </a:r>
          </a:p>
        </p:txBody>
      </p:sp>
    </p:spTree>
    <p:extLst>
      <p:ext uri="{BB962C8B-B14F-4D97-AF65-F5344CB8AC3E}">
        <p14:creationId xmlns:p14="http://schemas.microsoft.com/office/powerpoint/2010/main" val="37572125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35BF002-26A2-F540-9D55-6A244D8322A4}"/>
              </a:ext>
            </a:extLst>
          </p:cNvPr>
          <p:cNvSpPr txBox="1"/>
          <p:nvPr/>
        </p:nvSpPr>
        <p:spPr>
          <a:xfrm>
            <a:off x="977462" y="609599"/>
            <a:ext cx="82296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BIBLIOGRAFIA COMPLEMENTAR</a:t>
            </a:r>
          </a:p>
          <a:p>
            <a:endParaRPr lang="pt-BR" dirty="0"/>
          </a:p>
          <a:p>
            <a:r>
              <a:rPr lang="pt-BR" dirty="0"/>
              <a:t>BAUDELAIRE, Charles. </a:t>
            </a:r>
            <a:r>
              <a:rPr lang="pt-BR" i="1" dirty="0"/>
              <a:t>Sobre a modernidade. </a:t>
            </a:r>
            <a:r>
              <a:rPr lang="pt-BR" dirty="0"/>
              <a:t>São Paulo: Paz e Terra, 1996.</a:t>
            </a:r>
          </a:p>
          <a:p>
            <a:endParaRPr lang="pt-BR" dirty="0"/>
          </a:p>
          <a:p>
            <a:r>
              <a:rPr lang="pt-BR" dirty="0"/>
              <a:t>FER, </a:t>
            </a:r>
            <a:r>
              <a:rPr lang="pt-BR" dirty="0" err="1"/>
              <a:t>Briony</a:t>
            </a:r>
            <a:r>
              <a:rPr lang="pt-BR" dirty="0"/>
              <a:t>. “Introdução”. In: FRANCINA, Francis. </a:t>
            </a:r>
            <a:r>
              <a:rPr lang="pt-BR" i="1" dirty="0"/>
              <a:t>Modernidade e modernismo: a pintura francesa no século XIX. </a:t>
            </a:r>
            <a:r>
              <a:rPr lang="pt-BR" dirty="0"/>
              <a:t>São Paulo: Cosac </a:t>
            </a:r>
            <a:r>
              <a:rPr lang="pt-BR" dirty="0" err="1"/>
              <a:t>Naify</a:t>
            </a:r>
            <a:r>
              <a:rPr lang="pt-BR" dirty="0"/>
              <a:t>, 1998, pp. 2-49. </a:t>
            </a:r>
          </a:p>
          <a:p>
            <a:endParaRPr lang="pt-BR" dirty="0"/>
          </a:p>
          <a:p>
            <a:r>
              <a:rPr lang="pt-BR" dirty="0"/>
              <a:t>FRAQUELLI, </a:t>
            </a:r>
            <a:r>
              <a:rPr lang="pt-BR" dirty="0" err="1"/>
              <a:t>Simonetta</a:t>
            </a:r>
            <a:r>
              <a:rPr lang="pt-BR" dirty="0"/>
              <a:t>. “</a:t>
            </a:r>
            <a:r>
              <a:rPr lang="pt-BR" dirty="0" err="1"/>
              <a:t>Modified</a:t>
            </a:r>
            <a:r>
              <a:rPr lang="pt-BR" dirty="0"/>
              <a:t> </a:t>
            </a:r>
            <a:r>
              <a:rPr lang="pt-BR" dirty="0" err="1"/>
              <a:t>Divisionism</a:t>
            </a:r>
            <a:r>
              <a:rPr lang="pt-BR" dirty="0"/>
              <a:t>: </a:t>
            </a:r>
            <a:r>
              <a:rPr lang="pt-BR" dirty="0" err="1"/>
              <a:t>Futurist</a:t>
            </a:r>
            <a:r>
              <a:rPr lang="pt-BR" dirty="0"/>
              <a:t> </a:t>
            </a:r>
            <a:r>
              <a:rPr lang="pt-BR" dirty="0" err="1"/>
              <a:t>Painting</a:t>
            </a:r>
            <a:r>
              <a:rPr lang="pt-BR" dirty="0"/>
              <a:t> in 1910.” In: GREENE, Vivian. </a:t>
            </a:r>
            <a:r>
              <a:rPr lang="pt-BR" i="1" dirty="0" err="1"/>
              <a:t>Italian</a:t>
            </a:r>
            <a:r>
              <a:rPr lang="pt-BR" i="1" dirty="0"/>
              <a:t> </a:t>
            </a:r>
            <a:r>
              <a:rPr lang="pt-BR" i="1" dirty="0" err="1"/>
              <a:t>Futurism</a:t>
            </a:r>
            <a:r>
              <a:rPr lang="pt-BR" i="1" dirty="0"/>
              <a:t>, 1909-1944. </a:t>
            </a:r>
            <a:r>
              <a:rPr lang="pt-BR" i="1" dirty="0" err="1"/>
              <a:t>Reconstructing</a:t>
            </a:r>
            <a:r>
              <a:rPr lang="pt-BR" i="1" dirty="0"/>
              <a:t> </a:t>
            </a:r>
            <a:r>
              <a:rPr lang="pt-BR" i="1" dirty="0" err="1"/>
              <a:t>the</a:t>
            </a:r>
            <a:r>
              <a:rPr lang="pt-BR" i="1" dirty="0"/>
              <a:t> </a:t>
            </a:r>
            <a:r>
              <a:rPr lang="pt-BR" i="1" dirty="0" err="1"/>
              <a:t>Universe</a:t>
            </a:r>
            <a:r>
              <a:rPr lang="pt-BR" i="1" dirty="0"/>
              <a:t>.</a:t>
            </a:r>
            <a:r>
              <a:rPr lang="pt-BR" dirty="0"/>
              <a:t> New York: Guggenheim </a:t>
            </a:r>
            <a:r>
              <a:rPr lang="pt-BR" dirty="0" err="1"/>
              <a:t>Museum</a:t>
            </a:r>
            <a:r>
              <a:rPr lang="pt-BR" dirty="0"/>
              <a:t>, 2014.</a:t>
            </a:r>
          </a:p>
          <a:p>
            <a:endParaRPr lang="pt-BR" dirty="0"/>
          </a:p>
          <a:p>
            <a:r>
              <a:rPr lang="pt-BR" dirty="0"/>
              <a:t>SHAPIRO, Meyer. </a:t>
            </a:r>
            <a:r>
              <a:rPr lang="pt-BR" i="1" dirty="0"/>
              <a:t>Impressionismo: reflexões e percepções.</a:t>
            </a:r>
            <a:r>
              <a:rPr lang="pt-BR" dirty="0"/>
              <a:t> São Paulo: Cosac </a:t>
            </a:r>
            <a:r>
              <a:rPr lang="pt-BR" dirty="0" err="1"/>
              <a:t>Naify</a:t>
            </a:r>
            <a:r>
              <a:rPr lang="pt-BR" dirty="0"/>
              <a:t>, 2002.</a:t>
            </a:r>
          </a:p>
        </p:txBody>
      </p:sp>
    </p:spTree>
    <p:extLst>
      <p:ext uri="{BB962C8B-B14F-4D97-AF65-F5344CB8AC3E}">
        <p14:creationId xmlns:p14="http://schemas.microsoft.com/office/powerpoint/2010/main" val="3517921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Imagem digital fictícia de personagem de desenho animado&#10;&#10;Descrição gerada automaticamente com confiança média">
            <a:extLst>
              <a:ext uri="{FF2B5EF4-FFF2-40B4-BE49-F238E27FC236}">
                <a16:creationId xmlns:a16="http://schemas.microsoft.com/office/drawing/2014/main" id="{33F692DB-7164-0F48-9B07-B56A479155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663" y="0"/>
            <a:ext cx="7304674" cy="6006662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099AC3F-1151-5A45-834D-01F104744F26}"/>
              </a:ext>
            </a:extLst>
          </p:cNvPr>
          <p:cNvSpPr txBox="1"/>
          <p:nvPr/>
        </p:nvSpPr>
        <p:spPr>
          <a:xfrm>
            <a:off x="1292773" y="6011917"/>
            <a:ext cx="2851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err="1"/>
              <a:t>Berthe</a:t>
            </a:r>
            <a:r>
              <a:rPr lang="pt-BR" sz="1400" dirty="0"/>
              <a:t> </a:t>
            </a:r>
            <a:r>
              <a:rPr lang="pt-BR" sz="1400" dirty="0" err="1"/>
              <a:t>Morisot</a:t>
            </a:r>
            <a:endParaRPr lang="pt-BR" sz="1400" dirty="0"/>
          </a:p>
          <a:p>
            <a:r>
              <a:rPr lang="pt-BR" sz="1400" i="1" dirty="0"/>
              <a:t>A ama-de-leite</a:t>
            </a:r>
            <a:r>
              <a:rPr lang="pt-BR" sz="1400" dirty="0"/>
              <a:t>, 1879. </a:t>
            </a:r>
            <a:r>
              <a:rPr lang="en-US" sz="1400" dirty="0"/>
              <a:t>Col. Particular</a:t>
            </a:r>
            <a:r>
              <a:rPr lang="pt-BR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83869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bolo, grama, rocha, homem&#10;&#10;Descrição gerada automaticamente">
            <a:extLst>
              <a:ext uri="{FF2B5EF4-FFF2-40B4-BE49-F238E27FC236}">
                <a16:creationId xmlns:a16="http://schemas.microsoft.com/office/drawing/2014/main" id="{992E76EF-9C68-F044-A204-ADA0358698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5367" y="912589"/>
            <a:ext cx="6175266" cy="451469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88A30DF0-CAD8-B043-B24B-6123998DA933}"/>
              </a:ext>
            </a:extLst>
          </p:cNvPr>
          <p:cNvSpPr txBox="1"/>
          <p:nvPr/>
        </p:nvSpPr>
        <p:spPr>
          <a:xfrm>
            <a:off x="1860332" y="5475894"/>
            <a:ext cx="393101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Claude Monet</a:t>
            </a:r>
          </a:p>
          <a:p>
            <a:r>
              <a:rPr lang="pt-BR" sz="1400" i="1" dirty="0" err="1"/>
              <a:t>Camille</a:t>
            </a:r>
            <a:r>
              <a:rPr lang="pt-BR" sz="1400" i="1" dirty="0"/>
              <a:t> no jardim com Jean e sua empregada</a:t>
            </a:r>
            <a:r>
              <a:rPr lang="pt-BR" sz="1400" dirty="0"/>
              <a:t>, 1873</a:t>
            </a:r>
          </a:p>
          <a:p>
            <a:r>
              <a:rPr lang="pt-BR" sz="1400" dirty="0"/>
              <a:t>Col. Particular </a:t>
            </a:r>
          </a:p>
        </p:txBody>
      </p:sp>
    </p:spTree>
    <p:extLst>
      <p:ext uri="{BB962C8B-B14F-4D97-AF65-F5344CB8AC3E}">
        <p14:creationId xmlns:p14="http://schemas.microsoft.com/office/powerpoint/2010/main" val="2933905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Mulher com bebê no colo&#10;&#10;Descrição gerada automaticamente com confiança média">
            <a:extLst>
              <a:ext uri="{FF2B5EF4-FFF2-40B4-BE49-F238E27FC236}">
                <a16:creationId xmlns:a16="http://schemas.microsoft.com/office/drawing/2014/main" id="{40CADA6C-12BF-1446-AC56-C166F7B0C3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3868" y="772757"/>
            <a:ext cx="3742687" cy="5312486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305F47FC-1052-C442-A5DC-2C4787999D55}"/>
              </a:ext>
            </a:extLst>
          </p:cNvPr>
          <p:cNvSpPr txBox="1"/>
          <p:nvPr/>
        </p:nvSpPr>
        <p:spPr>
          <a:xfrm>
            <a:off x="1573416" y="5265684"/>
            <a:ext cx="239039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400" dirty="0"/>
              <a:t>William-Adolphe </a:t>
            </a:r>
            <a:r>
              <a:rPr lang="pt-BR" sz="1400" dirty="0" err="1"/>
              <a:t>Bouguereau</a:t>
            </a:r>
            <a:endParaRPr lang="pt-BR" sz="1400" dirty="0"/>
          </a:p>
          <a:p>
            <a:pPr algn="r"/>
            <a:r>
              <a:rPr lang="pt-BR" sz="1400" i="1" dirty="0"/>
              <a:t>Mãe e filhos (o repouso)</a:t>
            </a:r>
            <a:r>
              <a:rPr lang="pt-BR" sz="1400" dirty="0"/>
              <a:t>, 1879</a:t>
            </a:r>
          </a:p>
          <a:p>
            <a:pPr algn="r"/>
            <a:r>
              <a:rPr lang="en-US" sz="1400" dirty="0"/>
              <a:t>The Cleveland Museum of Art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3417067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Homem sentado na cama&#10;&#10;Descrição gerada automaticamente com confiança baixa">
            <a:extLst>
              <a:ext uri="{FF2B5EF4-FFF2-40B4-BE49-F238E27FC236}">
                <a16:creationId xmlns:a16="http://schemas.microsoft.com/office/drawing/2014/main" id="{7E7D8099-D3E3-994D-8369-259969E6F1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061263" cy="2716131"/>
          </a:xfrm>
          <a:prstGeom prst="rect">
            <a:avLst/>
          </a:prstGeom>
        </p:spPr>
      </p:pic>
      <p:pic>
        <p:nvPicPr>
          <p:cNvPr id="6" name="Imagem 5" descr="Calendário&#10;&#10;Descrição gerada automaticamente com confiança média">
            <a:extLst>
              <a:ext uri="{FF2B5EF4-FFF2-40B4-BE49-F238E27FC236}">
                <a16:creationId xmlns:a16="http://schemas.microsoft.com/office/drawing/2014/main" id="{3196ECFA-6C10-D843-A7DC-327D9A1C84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748" t="12040" r="24881" b="9493"/>
          <a:stretch/>
        </p:blipFill>
        <p:spPr>
          <a:xfrm>
            <a:off x="4061263" y="2584870"/>
            <a:ext cx="5844737" cy="42731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AAC4031A-0042-ED42-A999-03687D0E2044}"/>
              </a:ext>
            </a:extLst>
          </p:cNvPr>
          <p:cNvSpPr txBox="1"/>
          <p:nvPr/>
        </p:nvSpPr>
        <p:spPr>
          <a:xfrm>
            <a:off x="42042" y="2753709"/>
            <a:ext cx="134325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err="1"/>
              <a:t>Édouard</a:t>
            </a:r>
            <a:r>
              <a:rPr lang="pt-BR" sz="1400" dirty="0"/>
              <a:t> Manet</a:t>
            </a:r>
          </a:p>
          <a:p>
            <a:r>
              <a:rPr lang="pt-BR" sz="1400" i="1" dirty="0" err="1"/>
              <a:t>L’Olympia</a:t>
            </a:r>
            <a:r>
              <a:rPr lang="pt-BR" sz="1400" dirty="0"/>
              <a:t>, 1863</a:t>
            </a:r>
          </a:p>
          <a:p>
            <a:r>
              <a:rPr lang="pt-BR" sz="1400" dirty="0" err="1"/>
              <a:t>Musée</a:t>
            </a:r>
            <a:r>
              <a:rPr lang="pt-BR" sz="1400" dirty="0"/>
              <a:t> d’</a:t>
            </a:r>
            <a:r>
              <a:rPr lang="pt-BR" sz="1400" dirty="0" err="1"/>
              <a:t>Orsay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1236765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Pintura de um rio&#10;&#10;Descrição gerada automaticamente com confiança média">
            <a:extLst>
              <a:ext uri="{FF2B5EF4-FFF2-40B4-BE49-F238E27FC236}">
                <a16:creationId xmlns:a16="http://schemas.microsoft.com/office/drawing/2014/main" id="{07B67903-C110-5546-87FD-0E5EA29438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5358" y="1597572"/>
            <a:ext cx="4195283" cy="3254703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C92678FF-EF34-3F44-91FB-22C6F22657B6}"/>
              </a:ext>
            </a:extLst>
          </p:cNvPr>
          <p:cNvSpPr txBox="1"/>
          <p:nvPr/>
        </p:nvSpPr>
        <p:spPr>
          <a:xfrm>
            <a:off x="2837794" y="4960883"/>
            <a:ext cx="236308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/>
              <a:t>Claude Monet</a:t>
            </a:r>
          </a:p>
          <a:p>
            <a:r>
              <a:rPr lang="pt-BR" sz="1400" i="1" dirty="0"/>
              <a:t>Impressão, sol nascente</a:t>
            </a:r>
            <a:r>
              <a:rPr lang="pt-BR" sz="1400" dirty="0"/>
              <a:t>, 1872</a:t>
            </a:r>
          </a:p>
          <a:p>
            <a:r>
              <a:rPr lang="pt-BR" sz="1400" dirty="0" err="1"/>
              <a:t>Musée</a:t>
            </a:r>
            <a:r>
              <a:rPr lang="pt-BR" sz="1400" dirty="0"/>
              <a:t> </a:t>
            </a:r>
            <a:r>
              <a:rPr lang="pt-BR" sz="1400" dirty="0" err="1"/>
              <a:t>Marmottan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1379852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Montanha de pedra&#10;&#10;Descrição gerada automaticamente com confiança baixa">
            <a:extLst>
              <a:ext uri="{FF2B5EF4-FFF2-40B4-BE49-F238E27FC236}">
                <a16:creationId xmlns:a16="http://schemas.microsoft.com/office/drawing/2014/main" id="{51458DF7-B1DF-234C-8638-120067DF51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3350" y="1400504"/>
            <a:ext cx="4559300" cy="36576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C81F9BBF-E7B3-6148-932A-D82C530FA794}"/>
              </a:ext>
            </a:extLst>
          </p:cNvPr>
          <p:cNvSpPr txBox="1"/>
          <p:nvPr/>
        </p:nvSpPr>
        <p:spPr>
          <a:xfrm>
            <a:off x="2701159" y="5139560"/>
            <a:ext cx="289893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/>
              <a:t>Claude Monet</a:t>
            </a:r>
          </a:p>
          <a:p>
            <a:r>
              <a:rPr lang="pt-BR" sz="1400" i="1" dirty="0" err="1"/>
              <a:t>Manneporte</a:t>
            </a:r>
            <a:r>
              <a:rPr lang="pt-BR" sz="1400" i="1" dirty="0"/>
              <a:t>, </a:t>
            </a:r>
            <a:r>
              <a:rPr lang="pt-BR" sz="1400" i="1" dirty="0" err="1"/>
              <a:t>Étretat</a:t>
            </a:r>
            <a:r>
              <a:rPr lang="pt-BR" sz="1400" dirty="0"/>
              <a:t>, 1883</a:t>
            </a:r>
          </a:p>
          <a:p>
            <a:r>
              <a:rPr lang="pt-BR" sz="1400" dirty="0"/>
              <a:t>The </a:t>
            </a:r>
            <a:r>
              <a:rPr lang="pt-BR" sz="1400" dirty="0" err="1"/>
              <a:t>Metropolitan</a:t>
            </a:r>
            <a:r>
              <a:rPr lang="pt-BR" sz="1400" dirty="0"/>
              <a:t> </a:t>
            </a:r>
            <a:r>
              <a:rPr lang="pt-BR" sz="1400" dirty="0" err="1"/>
              <a:t>Museum</a:t>
            </a:r>
            <a:r>
              <a:rPr lang="pt-BR" sz="1400" dirty="0"/>
              <a:t> </a:t>
            </a:r>
            <a:r>
              <a:rPr lang="pt-BR" sz="1400" dirty="0" err="1"/>
              <a:t>of</a:t>
            </a:r>
            <a:r>
              <a:rPr lang="pt-BR" sz="1400" dirty="0"/>
              <a:t> </a:t>
            </a:r>
            <a:r>
              <a:rPr lang="pt-BR" sz="1400" dirty="0" err="1"/>
              <a:t>Art</a:t>
            </a:r>
            <a:r>
              <a:rPr lang="pt-BR" sz="1400" dirty="0"/>
              <a:t>, NY</a:t>
            </a:r>
          </a:p>
        </p:txBody>
      </p:sp>
    </p:spTree>
    <p:extLst>
      <p:ext uri="{BB962C8B-B14F-4D97-AF65-F5344CB8AC3E}">
        <p14:creationId xmlns:p14="http://schemas.microsoft.com/office/powerpoint/2010/main" val="1310197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08F9A420-A78B-A04A-A69D-BC353482DAF9}"/>
              </a:ext>
            </a:extLst>
          </p:cNvPr>
          <p:cNvSpPr txBox="1"/>
          <p:nvPr/>
        </p:nvSpPr>
        <p:spPr>
          <a:xfrm>
            <a:off x="1471466" y="5580995"/>
            <a:ext cx="32852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Claude Monet</a:t>
            </a:r>
          </a:p>
          <a:p>
            <a:r>
              <a:rPr lang="pt-BR" sz="1400" i="1" dirty="0"/>
              <a:t>La </a:t>
            </a:r>
            <a:r>
              <a:rPr lang="pt-BR" sz="1400" i="1" dirty="0" err="1"/>
              <a:t>Cathédrale</a:t>
            </a:r>
            <a:r>
              <a:rPr lang="pt-BR" sz="1400" i="1" dirty="0"/>
              <a:t> de Rouen. Le </a:t>
            </a:r>
            <a:r>
              <a:rPr lang="pt-BR" sz="1400" i="1" dirty="0" err="1"/>
              <a:t>Portail</a:t>
            </a:r>
            <a:r>
              <a:rPr lang="pt-BR" sz="1400" i="1" dirty="0"/>
              <a:t> vu de face, </a:t>
            </a:r>
            <a:r>
              <a:rPr lang="pt-BR" sz="1400" dirty="0"/>
              <a:t>1892</a:t>
            </a:r>
          </a:p>
          <a:p>
            <a:r>
              <a:rPr lang="pt-BR" sz="1400" dirty="0" err="1"/>
              <a:t>Musée</a:t>
            </a:r>
            <a:r>
              <a:rPr lang="pt-BR" sz="1400" dirty="0"/>
              <a:t> d’</a:t>
            </a:r>
            <a:r>
              <a:rPr lang="pt-BR" sz="1400" dirty="0" err="1"/>
              <a:t>Orsay</a:t>
            </a:r>
            <a:endParaRPr lang="pt-BR" sz="1400" dirty="0"/>
          </a:p>
        </p:txBody>
      </p:sp>
      <p:pic>
        <p:nvPicPr>
          <p:cNvPr id="5" name="Imagem 4" descr="Uma imagem contendo edifício, velho, homem, frente&#10;&#10;Descrição gerada automaticamente">
            <a:extLst>
              <a:ext uri="{FF2B5EF4-FFF2-40B4-BE49-F238E27FC236}">
                <a16:creationId xmlns:a16="http://schemas.microsoft.com/office/drawing/2014/main" id="{A965D438-A086-114E-B541-ED5B13E3B5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465" y="748571"/>
            <a:ext cx="3285218" cy="4761186"/>
          </a:xfrm>
          <a:prstGeom prst="rect">
            <a:avLst/>
          </a:prstGeom>
        </p:spPr>
      </p:pic>
      <p:pic>
        <p:nvPicPr>
          <p:cNvPr id="7" name="Imagem 6" descr="Uma imagem contendo edifício, velho, frente, homem&#10;&#10;Descrição gerada automaticamente">
            <a:extLst>
              <a:ext uri="{FF2B5EF4-FFF2-40B4-BE49-F238E27FC236}">
                <a16:creationId xmlns:a16="http://schemas.microsoft.com/office/drawing/2014/main" id="{3092E7A5-09C8-704A-92CB-1C338B44D6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9836" y="748572"/>
            <a:ext cx="3123338" cy="4761186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82C9DE6E-DC3F-234C-B8AE-5B998534F70F}"/>
              </a:ext>
            </a:extLst>
          </p:cNvPr>
          <p:cNvSpPr txBox="1"/>
          <p:nvPr/>
        </p:nvSpPr>
        <p:spPr>
          <a:xfrm>
            <a:off x="5459837" y="5549464"/>
            <a:ext cx="31233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Claude Monet</a:t>
            </a:r>
            <a:endParaRPr lang="pt-BR" sz="1400" i="1" dirty="0"/>
          </a:p>
          <a:p>
            <a:r>
              <a:rPr lang="pt-BR" sz="1400" i="1" dirty="0"/>
              <a:t>La </a:t>
            </a:r>
            <a:r>
              <a:rPr lang="pt-BR" sz="1400" i="1" dirty="0" err="1"/>
              <a:t>Cathédrale</a:t>
            </a:r>
            <a:r>
              <a:rPr lang="pt-BR" sz="1400" i="1" dirty="0"/>
              <a:t> de Rouen. Le </a:t>
            </a:r>
            <a:r>
              <a:rPr lang="pt-BR" sz="1400" i="1" dirty="0" err="1"/>
              <a:t>Portail</a:t>
            </a:r>
            <a:r>
              <a:rPr lang="pt-BR" sz="1400" i="1" dirty="0"/>
              <a:t>, </a:t>
            </a:r>
            <a:r>
              <a:rPr lang="pt-BR" sz="1400" i="1" dirty="0" err="1"/>
              <a:t>temps</a:t>
            </a:r>
            <a:r>
              <a:rPr lang="pt-BR" sz="1400" i="1" dirty="0"/>
              <a:t> gris, </a:t>
            </a:r>
            <a:r>
              <a:rPr lang="pt-BR" sz="1400" dirty="0"/>
              <a:t>1892</a:t>
            </a:r>
          </a:p>
          <a:p>
            <a:r>
              <a:rPr lang="pt-BR" sz="1400" dirty="0" err="1"/>
              <a:t>Musée</a:t>
            </a:r>
            <a:r>
              <a:rPr lang="pt-BR" sz="1400" dirty="0"/>
              <a:t> d’</a:t>
            </a:r>
            <a:r>
              <a:rPr lang="pt-BR" sz="1400" dirty="0" err="1"/>
              <a:t>Orsay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2469772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08F9A420-A78B-A04A-A69D-BC353482DAF9}"/>
              </a:ext>
            </a:extLst>
          </p:cNvPr>
          <p:cNvSpPr txBox="1"/>
          <p:nvPr/>
        </p:nvSpPr>
        <p:spPr>
          <a:xfrm>
            <a:off x="1471466" y="5580995"/>
            <a:ext cx="34214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Claude Monet</a:t>
            </a:r>
          </a:p>
          <a:p>
            <a:r>
              <a:rPr lang="pt-BR" sz="1400" i="1" dirty="0"/>
              <a:t>La </a:t>
            </a:r>
            <a:r>
              <a:rPr lang="pt-BR" sz="1400" i="1" dirty="0" err="1"/>
              <a:t>Cathédrale</a:t>
            </a:r>
            <a:r>
              <a:rPr lang="pt-BR" sz="1400" i="1" dirty="0"/>
              <a:t> de Rouen. Le </a:t>
            </a:r>
            <a:r>
              <a:rPr lang="pt-BR" sz="1400" i="1" dirty="0" err="1"/>
              <a:t>Portail</a:t>
            </a:r>
            <a:r>
              <a:rPr lang="pt-BR" sz="1400" i="1" dirty="0"/>
              <a:t>, </a:t>
            </a:r>
            <a:r>
              <a:rPr lang="pt-BR" sz="1400" i="1" dirty="0" err="1"/>
              <a:t>soleil</a:t>
            </a:r>
            <a:r>
              <a:rPr lang="pt-BR" sz="1400" i="1" dirty="0"/>
              <a:t> matinal, </a:t>
            </a:r>
            <a:r>
              <a:rPr lang="pt-BR" sz="1400" dirty="0"/>
              <a:t>1893</a:t>
            </a:r>
          </a:p>
          <a:p>
            <a:r>
              <a:rPr lang="pt-BR" sz="1400" dirty="0" err="1"/>
              <a:t>Musée</a:t>
            </a:r>
            <a:r>
              <a:rPr lang="pt-BR" sz="1400" dirty="0"/>
              <a:t> d’</a:t>
            </a:r>
            <a:r>
              <a:rPr lang="pt-BR" sz="1400" dirty="0" err="1"/>
              <a:t>Orsay</a:t>
            </a:r>
            <a:endParaRPr lang="pt-BR" sz="1400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82C9DE6E-DC3F-234C-B8AE-5B998534F70F}"/>
              </a:ext>
            </a:extLst>
          </p:cNvPr>
          <p:cNvSpPr txBox="1"/>
          <p:nvPr/>
        </p:nvSpPr>
        <p:spPr>
          <a:xfrm>
            <a:off x="5459837" y="5549464"/>
            <a:ext cx="312333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Claude Monet</a:t>
            </a:r>
            <a:endParaRPr lang="pt-BR" sz="1400" i="1" dirty="0"/>
          </a:p>
          <a:p>
            <a:r>
              <a:rPr lang="pt-BR" sz="1400" i="1" dirty="0" err="1"/>
              <a:t>Cathédrale</a:t>
            </a:r>
            <a:r>
              <a:rPr lang="pt-BR" sz="1400" i="1" dirty="0"/>
              <a:t> de Rouen, </a:t>
            </a:r>
            <a:r>
              <a:rPr lang="pt-BR" sz="1400" i="1" dirty="0" err="1"/>
              <a:t>le</a:t>
            </a:r>
            <a:r>
              <a:rPr lang="pt-BR" sz="1400" i="1" dirty="0"/>
              <a:t> </a:t>
            </a:r>
            <a:r>
              <a:rPr lang="pt-BR" sz="1400" i="1" dirty="0" err="1"/>
              <a:t>portail</a:t>
            </a:r>
            <a:r>
              <a:rPr lang="pt-BR" sz="1400" i="1" dirty="0"/>
              <a:t> et </a:t>
            </a:r>
            <a:r>
              <a:rPr lang="pt-BR" sz="1400" i="1" dirty="0" err="1"/>
              <a:t>la</a:t>
            </a:r>
            <a:r>
              <a:rPr lang="pt-BR" sz="1400" i="1" dirty="0"/>
              <a:t> tour Saint </a:t>
            </a:r>
            <a:r>
              <a:rPr lang="pt-BR" sz="1400" i="1" dirty="0" err="1"/>
              <a:t>Romain</a:t>
            </a:r>
            <a:r>
              <a:rPr lang="pt-BR" sz="1400" i="1" dirty="0"/>
              <a:t>, </a:t>
            </a:r>
            <a:r>
              <a:rPr lang="pt-BR" sz="1400" i="1" dirty="0" err="1"/>
              <a:t>plein</a:t>
            </a:r>
            <a:r>
              <a:rPr lang="pt-BR" sz="1400" i="1" dirty="0"/>
              <a:t> </a:t>
            </a:r>
            <a:r>
              <a:rPr lang="pt-BR" sz="1400" i="1" dirty="0" err="1"/>
              <a:t>soleil</a:t>
            </a:r>
            <a:r>
              <a:rPr lang="pt-BR" sz="1400" i="1" dirty="0"/>
              <a:t>, </a:t>
            </a:r>
            <a:r>
              <a:rPr lang="pt-BR" sz="1400" i="1" dirty="0" err="1"/>
              <a:t>harmonie</a:t>
            </a:r>
            <a:r>
              <a:rPr lang="pt-BR" sz="1400" i="1" dirty="0"/>
              <a:t> </a:t>
            </a:r>
            <a:r>
              <a:rPr lang="pt-BR" sz="1400" i="1" dirty="0" err="1"/>
              <a:t>bleue</a:t>
            </a:r>
            <a:r>
              <a:rPr lang="pt-BR" sz="1400" i="1" dirty="0"/>
              <a:t> et </a:t>
            </a:r>
            <a:r>
              <a:rPr lang="pt-BR" sz="1400" i="1" dirty="0" err="1"/>
              <a:t>or</a:t>
            </a:r>
            <a:r>
              <a:rPr lang="pt-BR" sz="1400" i="1" dirty="0"/>
              <a:t>, </a:t>
            </a:r>
            <a:r>
              <a:rPr lang="pt-BR" sz="1400" dirty="0"/>
              <a:t>1893</a:t>
            </a:r>
          </a:p>
          <a:p>
            <a:r>
              <a:rPr lang="pt-BR" sz="1400" dirty="0" err="1"/>
              <a:t>Musée</a:t>
            </a:r>
            <a:r>
              <a:rPr lang="pt-BR" sz="1400" dirty="0"/>
              <a:t> d’</a:t>
            </a:r>
            <a:r>
              <a:rPr lang="pt-BR" sz="1400" dirty="0" err="1"/>
              <a:t>Orsay</a:t>
            </a:r>
            <a:endParaRPr lang="pt-BR" sz="1400" dirty="0"/>
          </a:p>
        </p:txBody>
      </p:sp>
      <p:pic>
        <p:nvPicPr>
          <p:cNvPr id="3" name="Imagem 2" descr="Uma imagem contendo edifício, velho, de madeira, placa&#10;&#10;Descrição gerada automaticamente">
            <a:extLst>
              <a:ext uri="{FF2B5EF4-FFF2-40B4-BE49-F238E27FC236}">
                <a16:creationId xmlns:a16="http://schemas.microsoft.com/office/drawing/2014/main" id="{2651AC00-28A0-F041-96C7-E29ECE2B74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466" y="578069"/>
            <a:ext cx="3421490" cy="4971395"/>
          </a:xfrm>
          <a:prstGeom prst="rect">
            <a:avLst/>
          </a:prstGeom>
        </p:spPr>
      </p:pic>
      <p:pic>
        <p:nvPicPr>
          <p:cNvPr id="9" name="Imagem 8" descr="Uma pintura de uma pessoa&#10;&#10;Descrição gerada automaticamente com confiança baixa">
            <a:extLst>
              <a:ext uri="{FF2B5EF4-FFF2-40B4-BE49-F238E27FC236}">
                <a16:creationId xmlns:a16="http://schemas.microsoft.com/office/drawing/2014/main" id="{DA869D43-E929-BB46-AA85-F4BAE489E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9837" y="595008"/>
            <a:ext cx="3421489" cy="495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1376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243</TotalTime>
  <Words>396</Words>
  <Application>Microsoft Macintosh PowerPoint</Application>
  <PresentationFormat>Papel A4 (210 x 297 mm)</PresentationFormat>
  <Paragraphs>67</Paragraphs>
  <Slides>19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Heloísa Espada Rodrigues de Lima</dc:creator>
  <cp:lastModifiedBy>Heloísa Espada Rodrigues de Lima</cp:lastModifiedBy>
  <cp:revision>19</cp:revision>
  <dcterms:created xsi:type="dcterms:W3CDTF">2022-08-24T02:08:26Z</dcterms:created>
  <dcterms:modified xsi:type="dcterms:W3CDTF">2022-08-24T14:19:26Z</dcterms:modified>
</cp:coreProperties>
</file>