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821" r:id="rId3"/>
    <p:sldId id="822" r:id="rId4"/>
    <p:sldId id="823" r:id="rId5"/>
    <p:sldId id="825" r:id="rId6"/>
    <p:sldId id="824" r:id="rId7"/>
    <p:sldId id="639" r:id="rId8"/>
    <p:sldId id="620" r:id="rId9"/>
    <p:sldId id="648" r:id="rId10"/>
    <p:sldId id="661" r:id="rId11"/>
    <p:sldId id="662" r:id="rId12"/>
    <p:sldId id="663" r:id="rId13"/>
    <p:sldId id="664" r:id="rId14"/>
    <p:sldId id="640" r:id="rId15"/>
    <p:sldId id="666" r:id="rId16"/>
    <p:sldId id="667" r:id="rId17"/>
    <p:sldId id="668" r:id="rId18"/>
    <p:sldId id="669" r:id="rId19"/>
    <p:sldId id="665" r:id="rId20"/>
    <p:sldId id="705" r:id="rId21"/>
    <p:sldId id="706" r:id="rId22"/>
    <p:sldId id="622" r:id="rId23"/>
    <p:sldId id="623" r:id="rId24"/>
    <p:sldId id="649" r:id="rId25"/>
    <p:sldId id="624" r:id="rId26"/>
    <p:sldId id="625" r:id="rId27"/>
    <p:sldId id="757" r:id="rId28"/>
    <p:sldId id="746" r:id="rId29"/>
    <p:sldId id="777" r:id="rId30"/>
    <p:sldId id="751" r:id="rId31"/>
    <p:sldId id="752" r:id="rId32"/>
    <p:sldId id="754" r:id="rId33"/>
    <p:sldId id="827" r:id="rId34"/>
    <p:sldId id="755" r:id="rId35"/>
    <p:sldId id="732" r:id="rId36"/>
    <p:sldId id="744" r:id="rId37"/>
    <p:sldId id="735" r:id="rId38"/>
    <p:sldId id="745" r:id="rId39"/>
    <p:sldId id="739" r:id="rId40"/>
    <p:sldId id="740" r:id="rId41"/>
    <p:sldId id="762" r:id="rId42"/>
    <p:sldId id="723" r:id="rId43"/>
    <p:sldId id="758" r:id="rId44"/>
    <p:sldId id="741" r:id="rId45"/>
    <p:sldId id="742" r:id="rId46"/>
    <p:sldId id="826" r:id="rId47"/>
    <p:sldId id="800" r:id="rId48"/>
  </p:sldIdLst>
  <p:sldSz cx="9144000" cy="6858000" type="screen4x3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242"/>
    <a:srgbClr val="6CB846"/>
    <a:srgbClr val="3AC1C4"/>
    <a:srgbClr val="E31BD0"/>
    <a:srgbClr val="E2971C"/>
    <a:srgbClr val="F81706"/>
    <a:srgbClr val="D54E29"/>
    <a:srgbClr val="58F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3044"/>
    </p:cViewPr>
  </p:sorterViewPr>
  <p:notesViewPr>
    <p:cSldViewPr snapToGrid="0">
      <p:cViewPr varScale="1">
        <p:scale>
          <a:sx n="35" d="100"/>
          <a:sy n="35" d="100"/>
        </p:scale>
        <p:origin x="-1512" y="-84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0.xml"/><Relationship Id="rId18" Type="http://schemas.openxmlformats.org/officeDocument/2006/relationships/slide" Target="slides/slide26.xml"/><Relationship Id="rId3" Type="http://schemas.openxmlformats.org/officeDocument/2006/relationships/slide" Target="slides/slide7.xml"/><Relationship Id="rId21" Type="http://schemas.openxmlformats.org/officeDocument/2006/relationships/slide" Target="slides/slide43.xml"/><Relationship Id="rId7" Type="http://schemas.openxmlformats.org/officeDocument/2006/relationships/slide" Target="slides/slide12.xml"/><Relationship Id="rId12" Type="http://schemas.openxmlformats.org/officeDocument/2006/relationships/slide" Target="slides/slide18.xml"/><Relationship Id="rId17" Type="http://schemas.openxmlformats.org/officeDocument/2006/relationships/slide" Target="slides/slide25.xml"/><Relationship Id="rId2" Type="http://schemas.openxmlformats.org/officeDocument/2006/relationships/slide" Target="slides/slide6.xml"/><Relationship Id="rId16" Type="http://schemas.openxmlformats.org/officeDocument/2006/relationships/slide" Target="slides/slide24.xml"/><Relationship Id="rId20" Type="http://schemas.openxmlformats.org/officeDocument/2006/relationships/slide" Target="slides/slide38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5" Type="http://schemas.openxmlformats.org/officeDocument/2006/relationships/slide" Target="slides/slide9.xml"/><Relationship Id="rId15" Type="http://schemas.openxmlformats.org/officeDocument/2006/relationships/slide" Target="slides/slide23.xml"/><Relationship Id="rId23" Type="http://schemas.openxmlformats.org/officeDocument/2006/relationships/slide" Target="slides/slide45.xml"/><Relationship Id="rId10" Type="http://schemas.openxmlformats.org/officeDocument/2006/relationships/slide" Target="slides/slide16.xml"/><Relationship Id="rId19" Type="http://schemas.openxmlformats.org/officeDocument/2006/relationships/slide" Target="slides/slide36.xml"/><Relationship Id="rId4" Type="http://schemas.openxmlformats.org/officeDocument/2006/relationships/slide" Target="slides/slide8.xml"/><Relationship Id="rId9" Type="http://schemas.openxmlformats.org/officeDocument/2006/relationships/slide" Target="slides/slide15.xml"/><Relationship Id="rId14" Type="http://schemas.openxmlformats.org/officeDocument/2006/relationships/slide" Target="slides/slide22.xml"/><Relationship Id="rId22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9374188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4B1BD4F7-D1F9-4C4E-A8D9-E38E9EB4B3D0}" type="slidenum">
              <a:rPr lang="pt-BR" sz="1400" b="0">
                <a:solidFill>
                  <a:schemeClr val="tx1"/>
                </a:solidFill>
              </a:rPr>
              <a:pPr algn="r">
                <a:defRPr/>
              </a:pPr>
              <a:t>‹nº›</a:t>
            </a:fld>
            <a:endParaRPr lang="pt-BR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7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85248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9374188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D884FECB-C199-433A-92FA-4A9F20A5FA78}" type="slidenum">
              <a:rPr lang="pt-BR" sz="1400" b="0">
                <a:solidFill>
                  <a:schemeClr val="tx1"/>
                </a:solidFill>
              </a:rPr>
              <a:pPr algn="r">
                <a:defRPr/>
              </a:pPr>
              <a:t>‹nº›</a:t>
            </a:fld>
            <a:endParaRPr lang="pt-BR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6270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450563" name="Rectangle 205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2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461827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23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6542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7797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39775"/>
            <a:ext cx="4868862" cy="36512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50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5989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8750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39775"/>
            <a:ext cx="4868862" cy="36512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36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05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39775"/>
            <a:ext cx="4868862" cy="36512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685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02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82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39775"/>
            <a:ext cx="4868862" cy="3651250"/>
          </a:xfrm>
          <a:ln cap="flat"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75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39775"/>
            <a:ext cx="4868862" cy="36512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98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7938"/>
            <a:ext cx="9132888" cy="6838950"/>
            <a:chOff x="0" y="5"/>
            <a:chExt cx="5753" cy="4308"/>
          </a:xfrm>
        </p:grpSpPr>
        <p:sp>
          <p:nvSpPr>
            <p:cNvPr id="2" name="Freeform 2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0" y="5"/>
              <a:ext cx="5294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53400" y="6477000"/>
            <a:ext cx="914400" cy="304800"/>
          </a:xfrm>
          <a:noFill/>
        </p:spPr>
        <p:txBody>
          <a:bodyPr/>
          <a:lstStyle/>
          <a:p>
            <a:pPr marL="342900" indent="-342900" algn="l"/>
            <a:r>
              <a:rPr lang="pt-BR" sz="2000" b="1" i="1" dirty="0" smtClean="0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76275" y="1492250"/>
            <a:ext cx="7772400" cy="1470025"/>
          </a:xfrm>
        </p:spPr>
        <p:txBody>
          <a:bodyPr/>
          <a:lstStyle/>
          <a:p>
            <a:r>
              <a:rPr lang="pt-BR" dirty="0" smtClean="0"/>
              <a:t>MORTALIDADE MATERNA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  <a:noFill/>
          <a:ln/>
        </p:spPr>
        <p:txBody>
          <a:bodyPr/>
          <a:lstStyle/>
          <a:p>
            <a:r>
              <a:rPr lang="pt-BR"/>
              <a:t>MORTE MATERNA DIRETA</a:t>
            </a:r>
          </a:p>
        </p:txBody>
      </p:sp>
      <p:sp>
        <p:nvSpPr>
          <p:cNvPr id="20377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828800"/>
            <a:ext cx="7696200" cy="3505200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4000">
                <a:solidFill>
                  <a:schemeClr val="accent2"/>
                </a:solidFill>
              </a:rPr>
              <a:t>É aquela resultante de complicações obstétricas do estado gestacional, de intervenções, omissões, tratamento incorreto ou de uma seqüência de eventos resultantes de qualquer uma destas situações.</a:t>
            </a:r>
          </a:p>
        </p:txBody>
      </p:sp>
      <p:sp>
        <p:nvSpPr>
          <p:cNvPr id="203781" name="Text Box 1029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/>
              <a:t>_____________Conceituação</a:t>
            </a:r>
          </a:p>
        </p:txBody>
      </p:sp>
      <p:sp>
        <p:nvSpPr>
          <p:cNvPr id="203782" name="Text Box 1030"/>
          <p:cNvSpPr txBox="1">
            <a:spLocks noChangeArrowheads="1"/>
          </p:cNvSpPr>
          <p:nvPr/>
        </p:nvSpPr>
        <p:spPr bwMode="auto">
          <a:xfrm>
            <a:off x="152400" y="6369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0">
                <a:solidFill>
                  <a:schemeClr val="tx1"/>
                </a:solidFill>
              </a:rPr>
              <a:t>CID - 9 Revisão</a:t>
            </a:r>
          </a:p>
        </p:txBody>
      </p:sp>
      <p:sp>
        <p:nvSpPr>
          <p:cNvPr id="203783" name="Text Box 1031"/>
          <p:cNvSpPr txBox="1">
            <a:spLocks noChangeArrowheads="1"/>
          </p:cNvSpPr>
          <p:nvPr/>
        </p:nvSpPr>
        <p:spPr bwMode="auto">
          <a:xfrm>
            <a:off x="457200" y="5378450"/>
            <a:ext cx="8185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/>
              <a:t>Ex: Eclâmpsia – Atonia Uterina - Aborto</a:t>
            </a:r>
          </a:p>
        </p:txBody>
      </p:sp>
      <p:sp>
        <p:nvSpPr>
          <p:cNvPr id="203784" name="Rectangle 103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7063"/>
          </a:xfrm>
        </p:spPr>
        <p:txBody>
          <a:bodyPr/>
          <a:lstStyle/>
          <a:p>
            <a:r>
              <a:rPr lang="pt-BR" dirty="0" smtClean="0"/>
              <a:t>MORTE MATERNA DIRETA</a:t>
            </a:r>
            <a:endParaRPr lang="pt-BR" dirty="0"/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/>
              <a:t>_____________Conceituação</a:t>
            </a: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pic>
        <p:nvPicPr>
          <p:cNvPr id="6" name="Imagem 5" descr="MMODDE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" y="1743075"/>
            <a:ext cx="8963025" cy="3371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77200" cy="1143000"/>
          </a:xfrm>
          <a:noFill/>
          <a:ln/>
        </p:spPr>
        <p:txBody>
          <a:bodyPr/>
          <a:lstStyle/>
          <a:p>
            <a:r>
              <a:rPr lang="pt-BR"/>
              <a:t>MORTE MATERNA INDIRETA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8305800" cy="3276600"/>
          </a:xfrm>
          <a:noFill/>
          <a:ln/>
        </p:spPr>
        <p:txBody>
          <a:bodyPr/>
          <a:lstStyle/>
          <a:p>
            <a:pPr algn="just"/>
            <a:r>
              <a:rPr lang="pt-BR" sz="4000">
                <a:solidFill>
                  <a:schemeClr val="accent2"/>
                </a:solidFill>
              </a:rPr>
              <a:t>É aquela que resulta de doença pré-existente ou que se desenvolve durante a gravidez, não devida a causas diretas, mas agravada pelos efeitos fisiológicos da mesma.</a:t>
            </a:r>
            <a:endParaRPr lang="pt-BR" sz="2000">
              <a:solidFill>
                <a:schemeClr val="accent2"/>
              </a:solidFill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52400" y="6369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0">
                <a:solidFill>
                  <a:schemeClr val="tx1"/>
                </a:solidFill>
              </a:rPr>
              <a:t>CID - 9 Revisão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533400" y="5378450"/>
            <a:ext cx="71437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/>
              <a:t>Ex: Cardiopatias – Diabetes – BCP 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/>
              <a:t>_____________Conceituação</a:t>
            </a: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pic>
        <p:nvPicPr>
          <p:cNvPr id="7" name="Imagem 6" descr="MMOIDE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" y="1811243"/>
            <a:ext cx="9001156" cy="3287688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91316" y="609600"/>
            <a:ext cx="8212540" cy="837063"/>
          </a:xfrm>
        </p:spPr>
        <p:txBody>
          <a:bodyPr/>
          <a:lstStyle/>
          <a:p>
            <a:r>
              <a:rPr lang="pt-BR" dirty="0" smtClean="0"/>
              <a:t>MORTE MATERNA INDIRETA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47800"/>
          </a:xfrm>
          <a:noFill/>
          <a:ln/>
        </p:spPr>
        <p:txBody>
          <a:bodyPr/>
          <a:lstStyle/>
          <a:p>
            <a:r>
              <a:rPr lang="pt-BR"/>
              <a:t>MORTE MATERNA TARDIA</a:t>
            </a:r>
            <a:br>
              <a:rPr lang="pt-BR"/>
            </a:br>
            <a:r>
              <a:rPr lang="pt-BR"/>
              <a:t>CID-10 = O96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8077200" cy="3276600"/>
          </a:xfrm>
          <a:noFill/>
          <a:ln/>
        </p:spPr>
        <p:txBody>
          <a:bodyPr/>
          <a:lstStyle/>
          <a:p>
            <a:pPr algn="just"/>
            <a:r>
              <a:rPr lang="pt-BR" sz="4000">
                <a:solidFill>
                  <a:schemeClr val="accent2"/>
                </a:solidFill>
              </a:rPr>
              <a:t>É a morte de uma mulher por CAUSAS OBSTÉTRICAS </a:t>
            </a:r>
            <a:r>
              <a:rPr lang="pt-BR" sz="4000" b="1" u="sng">
                <a:solidFill>
                  <a:schemeClr val="accent2"/>
                </a:solidFill>
              </a:rPr>
              <a:t>diretas ou indiretas</a:t>
            </a:r>
            <a:r>
              <a:rPr lang="pt-BR" sz="4000">
                <a:solidFill>
                  <a:schemeClr val="accent2"/>
                </a:solidFill>
              </a:rPr>
              <a:t>, que ocorreu </a:t>
            </a:r>
            <a:r>
              <a:rPr lang="pt-BR" sz="4000" b="1" u="sng">
                <a:solidFill>
                  <a:schemeClr val="accent2"/>
                </a:solidFill>
              </a:rPr>
              <a:t>após os 42 dias de puerpério até 1 ano pós-parto ou aborto</a:t>
            </a:r>
            <a:r>
              <a:rPr lang="pt-BR" sz="4000">
                <a:solidFill>
                  <a:schemeClr val="accent2"/>
                </a:solidFill>
              </a:rPr>
              <a:t>.</a:t>
            </a:r>
            <a:endParaRPr lang="pt-BR" sz="2000">
              <a:solidFill>
                <a:schemeClr val="accent2"/>
              </a:solidFill>
            </a:endParaRPr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52400" y="636905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0">
                <a:solidFill>
                  <a:schemeClr val="tx1"/>
                </a:solidFill>
              </a:rPr>
              <a:t>CID - 10 Revisão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914400" y="5362575"/>
            <a:ext cx="7550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Ex: Internações prolongadas devido a</a:t>
            </a:r>
          </a:p>
          <a:p>
            <a:r>
              <a:rPr lang="pt-BR"/>
              <a:t>complicações obstétricas</a:t>
            </a:r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458200" cy="1143000"/>
          </a:xfrm>
          <a:noFill/>
          <a:ln/>
        </p:spPr>
        <p:txBody>
          <a:bodyPr/>
          <a:lstStyle/>
          <a:p>
            <a:r>
              <a:rPr lang="pt-BR" sz="3600"/>
              <a:t>MORTE MATERNA </a:t>
            </a:r>
            <a:br>
              <a:rPr lang="pt-BR" sz="3600"/>
            </a:br>
            <a:r>
              <a:rPr lang="pt-BR" sz="3600"/>
              <a:t>OBSTÉTRICA TARDIA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1747838"/>
          <a:ext cx="91440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11526859" imgH="4238095" progId="">
                  <p:embed/>
                </p:oleObj>
              </mc:Choice>
              <mc:Fallback>
                <p:oleObj name="Photo Editor Photo" r:id="rId4" imgW="11526859" imgH="42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7838"/>
                        <a:ext cx="91440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371600"/>
          </a:xfrm>
          <a:noFill/>
          <a:ln/>
        </p:spPr>
        <p:txBody>
          <a:bodyPr/>
          <a:lstStyle/>
          <a:p>
            <a:r>
              <a:rPr lang="pt-BR"/>
              <a:t>MORTE MATERNA NÃO OBSTÉTRICA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209800"/>
            <a:ext cx="7086600" cy="2743200"/>
          </a:xfrm>
          <a:noFill/>
          <a:ln/>
        </p:spPr>
        <p:txBody>
          <a:bodyPr/>
          <a:lstStyle/>
          <a:p>
            <a:pPr algn="just"/>
            <a:r>
              <a:rPr lang="pt-BR" sz="4000" dirty="0">
                <a:solidFill>
                  <a:schemeClr val="accent2"/>
                </a:solidFill>
              </a:rPr>
              <a:t>É o óbito de uma mulher durante a gestação ou até 42 dias de puerpério devida à causas acidentais  ou incidentais.</a:t>
            </a:r>
            <a:endParaRPr lang="pt-BR" sz="2400" dirty="0">
              <a:solidFill>
                <a:schemeClr val="accent2"/>
              </a:solidFill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152400" y="6369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0">
                <a:solidFill>
                  <a:schemeClr val="tx1"/>
                </a:solidFill>
              </a:rPr>
              <a:t>CID - 9 Revisão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1534469" y="5029200"/>
            <a:ext cx="610936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dirty="0"/>
              <a:t>Ex: </a:t>
            </a:r>
            <a:r>
              <a:rPr lang="pt-BR" dirty="0" smtClean="0"/>
              <a:t>Causas Externas em geral</a:t>
            </a:r>
          </a:p>
          <a:p>
            <a:pPr algn="l"/>
            <a:r>
              <a:rPr lang="pt-BR" dirty="0" smtClean="0"/>
              <a:t>        Acidentes - Incidentes  </a:t>
            </a:r>
            <a:endParaRPr lang="pt-BR" dirty="0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458200" cy="1143000"/>
          </a:xfrm>
          <a:noFill/>
          <a:ln/>
        </p:spPr>
        <p:txBody>
          <a:bodyPr/>
          <a:lstStyle/>
          <a:p>
            <a:r>
              <a:rPr lang="pt-BR" sz="3600" dirty="0"/>
              <a:t>MORTE MATERNA NÃO OBSTÉTRICA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pic>
        <p:nvPicPr>
          <p:cNvPr id="6" name="Imagem 5" descr="MMNODE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1664287"/>
            <a:ext cx="9001156" cy="35863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47800"/>
          </a:xfrm>
          <a:noFill/>
          <a:ln/>
        </p:spPr>
        <p:txBody>
          <a:bodyPr/>
          <a:lstStyle/>
          <a:p>
            <a:r>
              <a:rPr lang="pt-BR" dirty="0"/>
              <a:t>MORTE MATERNA NÃO</a:t>
            </a:r>
            <a:br>
              <a:rPr lang="pt-BR" dirty="0"/>
            </a:br>
            <a:r>
              <a:rPr lang="pt-BR" dirty="0"/>
              <a:t>OBSTÉTRICA TARDIA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8077200" cy="2590800"/>
          </a:xfrm>
          <a:noFill/>
          <a:ln/>
        </p:spPr>
        <p:txBody>
          <a:bodyPr/>
          <a:lstStyle/>
          <a:p>
            <a:pPr algn="just"/>
            <a:r>
              <a:rPr lang="pt-BR" sz="4000" dirty="0">
                <a:solidFill>
                  <a:schemeClr val="accent2"/>
                </a:solidFill>
              </a:rPr>
              <a:t>É a morte de uma mulher por causas NÃO OBSTÉTRICAS, que ocorreu </a:t>
            </a:r>
            <a:r>
              <a:rPr lang="pt-BR" sz="4000" b="1" u="sng" dirty="0">
                <a:solidFill>
                  <a:schemeClr val="accent2"/>
                </a:solidFill>
              </a:rPr>
              <a:t>após os 42 dias de puerpério até 1 ano pós-parto ou aborto</a:t>
            </a:r>
            <a:r>
              <a:rPr lang="pt-BR" sz="4000" dirty="0">
                <a:solidFill>
                  <a:schemeClr val="accent2"/>
                </a:solidFill>
              </a:rPr>
              <a:t>.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314326" y="4829175"/>
            <a:ext cx="8528432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200" dirty="0"/>
              <a:t>Ex: </a:t>
            </a:r>
            <a:r>
              <a:rPr lang="pt-BR" sz="3200" dirty="0" smtClean="0"/>
              <a:t>Acidentes ou incidentes ou patologias não correlacionadas que </a:t>
            </a:r>
            <a:r>
              <a:rPr lang="pt-BR" sz="3200" dirty="0"/>
              <a:t>acometeram</a:t>
            </a:r>
          </a:p>
          <a:p>
            <a:r>
              <a:rPr lang="pt-BR" sz="3200" dirty="0"/>
              <a:t>puérperas </a:t>
            </a:r>
            <a:r>
              <a:rPr lang="pt-BR" sz="3200" dirty="0" smtClean="0"/>
              <a:t>de 43 dias até </a:t>
            </a:r>
            <a:r>
              <a:rPr lang="pt-BR" sz="3200" dirty="0"/>
              <a:t>1 ano pós-parto/aborto</a:t>
            </a:r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1333500" y="5334000"/>
            <a:ext cx="168592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>
            <a:off x="3657600" y="5334000"/>
            <a:ext cx="168592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ector reto 9"/>
          <p:cNvCxnSpPr/>
          <p:nvPr/>
        </p:nvCxnSpPr>
        <p:spPr bwMode="auto">
          <a:xfrm>
            <a:off x="6067425" y="5334000"/>
            <a:ext cx="244792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ector reto 11"/>
          <p:cNvCxnSpPr/>
          <p:nvPr/>
        </p:nvCxnSpPr>
        <p:spPr bwMode="auto">
          <a:xfrm flipV="1">
            <a:off x="1704975" y="5829300"/>
            <a:ext cx="2771775" cy="9525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/>
              <a:t>_____________Conceituação</a:t>
            </a: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pic>
        <p:nvPicPr>
          <p:cNvPr id="6" name="Imagem 5" descr="MMNOTN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9077"/>
            <a:ext cx="9144000" cy="36398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17804" y="5391150"/>
            <a:ext cx="4882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PARTO EM 13/11/2008</a:t>
            </a:r>
          </a:p>
          <a:p>
            <a:r>
              <a:rPr lang="pt-BR" dirty="0" smtClean="0"/>
              <a:t>ÓBITO EM 22/10/2009</a:t>
            </a:r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pt-BR" sz="3600" b="0" kern="0" dirty="0" smtClean="0"/>
              <a:t>MORTE MATERNA NÃO OBSTÉTRICA TARDIA</a:t>
            </a:r>
            <a:endParaRPr lang="pt-BR" sz="3600" b="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750" y="276225"/>
            <a:ext cx="7772400" cy="1400175"/>
          </a:xfrm>
        </p:spPr>
        <p:txBody>
          <a:bodyPr/>
          <a:lstStyle/>
          <a:p>
            <a:r>
              <a:rPr lang="pt-BR" dirty="0" smtClean="0"/>
              <a:t>OBJETIVOS DO MILÊNIO</a:t>
            </a:r>
            <a:br>
              <a:rPr lang="pt-BR" dirty="0" smtClean="0"/>
            </a:br>
            <a:r>
              <a:rPr lang="pt-BR" dirty="0" smtClean="0">
                <a:solidFill>
                  <a:srgbClr val="FFFF00"/>
                </a:solidFill>
              </a:rPr>
              <a:t>QUINTO OBJETIVO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6275" y="2085975"/>
            <a:ext cx="7772400" cy="264795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MELHORAR A SAÚDE MATERNA</a:t>
            </a:r>
          </a:p>
          <a:p>
            <a:pPr lvl="1"/>
            <a:r>
              <a:rPr lang="pt-BR" b="1" dirty="0" smtClean="0">
                <a:solidFill>
                  <a:srgbClr val="FFFF00"/>
                </a:solidFill>
              </a:rPr>
              <a:t>Reduzir a mortalidade materna em 75% em 25 anos, tomando-se por base o ano de 1990</a:t>
            </a:r>
          </a:p>
          <a:p>
            <a:pPr lvl="1"/>
            <a:r>
              <a:rPr lang="pt-BR" b="1" dirty="0" smtClean="0">
                <a:solidFill>
                  <a:srgbClr val="FFFF00"/>
                </a:solidFill>
              </a:rPr>
              <a:t>Universalizar o acesso à saúde sexual e reprodutiva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kumimoji="0" lang="pt-BR" sz="2000" b="1" i="1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CEPV</a:t>
            </a:r>
            <a:endParaRPr kumimoji="0" lang="pt-BR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447800"/>
          </a:xfrm>
        </p:spPr>
        <p:txBody>
          <a:bodyPr/>
          <a:lstStyle/>
          <a:p>
            <a:r>
              <a:rPr lang="pt-BR" sz="4000" dirty="0"/>
              <a:t>SEQUELA DE MORTE MATERNA</a:t>
            </a:r>
            <a:br>
              <a:rPr lang="pt-BR" sz="4000" dirty="0"/>
            </a:br>
            <a:r>
              <a:rPr lang="pt-BR" sz="4000" dirty="0"/>
              <a:t>CID-10 = O97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01000" cy="2590800"/>
          </a:xfrm>
        </p:spPr>
        <p:txBody>
          <a:bodyPr/>
          <a:lstStyle/>
          <a:p>
            <a:pPr marL="0" indent="0" algn="just">
              <a:buFont typeface="Monotype Sorts" charset="2"/>
              <a:buNone/>
            </a:pPr>
            <a:r>
              <a:rPr lang="pt-BR" sz="4000">
                <a:solidFill>
                  <a:schemeClr val="accent2"/>
                </a:solidFill>
              </a:rPr>
              <a:t>São os casos de morte decorrentes de uma complicação da gravidez, parto ou puerpério cujo óbito se deu </a:t>
            </a:r>
            <a:r>
              <a:rPr lang="pt-BR" sz="4000" b="1">
                <a:solidFill>
                  <a:schemeClr val="accent2"/>
                </a:solidFill>
              </a:rPr>
              <a:t>após um ano do parto ou aborto</a:t>
            </a:r>
            <a:r>
              <a:rPr lang="pt-BR" sz="40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5753100" y="90488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152400" y="636905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0">
                <a:solidFill>
                  <a:schemeClr val="tx1"/>
                </a:solidFill>
              </a:rPr>
              <a:t>CID - 10 Revisão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/>
              <a:t>_____________Conceituação</a:t>
            </a: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pic>
        <p:nvPicPr>
          <p:cNvPr id="7" name="Imagem 6" descr="SEQUELA DE 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74" y="2039490"/>
            <a:ext cx="8884693" cy="344281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201004" y="5636525"/>
            <a:ext cx="6690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O parto ocorreu há 12 anos atrás</a:t>
            </a:r>
            <a:endParaRPr lang="pt-BR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23950"/>
          </a:xfrm>
        </p:spPr>
        <p:txBody>
          <a:bodyPr/>
          <a:lstStyle/>
          <a:p>
            <a:r>
              <a:rPr lang="pt-BR" sz="4000" dirty="0"/>
              <a:t>SEQUELA DE MORTE MATERNA</a:t>
            </a:r>
            <a:br>
              <a:rPr lang="pt-BR" sz="4000" dirty="0"/>
            </a:br>
            <a:r>
              <a:rPr lang="pt-BR" sz="4000" dirty="0"/>
              <a:t>CID-10 = O97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pt-BR" b="1" smtClean="0"/>
              <a:t>MORTE MATERNA DECLARADA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077200" cy="3962400"/>
          </a:xfrm>
          <a:noFill/>
        </p:spPr>
        <p:txBody>
          <a:bodyPr/>
          <a:lstStyle/>
          <a:p>
            <a:r>
              <a:rPr lang="pt-BR" sz="4800" b="1" smtClean="0">
                <a:solidFill>
                  <a:schemeClr val="accent2"/>
                </a:solidFill>
              </a:rPr>
              <a:t>É a morte de uma mulher cujas informações constantes na Declaração de Óbito permitem classificar o óbito como materno.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53100" y="76200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001000" y="64770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1600" i="1">
                <a:solidFill>
                  <a:schemeClr val="accent2"/>
                </a:solidFill>
              </a:rPr>
              <a:t>CMMMSP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09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466975"/>
            <a:ext cx="9067800" cy="317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1" name="Text Box 4099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510980" name="Rectangle 4100"/>
          <p:cNvSpPr>
            <a:spLocks noChangeArrowheads="1"/>
          </p:cNvSpPr>
          <p:nvPr/>
        </p:nvSpPr>
        <p:spPr bwMode="auto">
          <a:xfrm>
            <a:off x="609600" y="762000"/>
            <a:ext cx="77724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pt-BR" sz="4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MORTE MATERNA DECLARADA</a:t>
            </a:r>
          </a:p>
        </p:txBody>
      </p:sp>
      <p:sp>
        <p:nvSpPr>
          <p:cNvPr id="7173" name="Rectangle 4101"/>
          <p:cNvSpPr>
            <a:spLocks noChangeArrowheads="1"/>
          </p:cNvSpPr>
          <p:nvPr/>
        </p:nvSpPr>
        <p:spPr bwMode="auto">
          <a:xfrm>
            <a:off x="8001000" y="64770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1600" i="1">
                <a:solidFill>
                  <a:schemeClr val="accent2"/>
                </a:solidFill>
              </a:rPr>
              <a:t>CMMMSP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92744" y="5783065"/>
            <a:ext cx="651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MM </a:t>
            </a:r>
            <a:r>
              <a:rPr lang="pt-BR" dirty="0" smtClean="0"/>
              <a:t>DIRETA </a:t>
            </a:r>
            <a:r>
              <a:rPr lang="pt-BR" dirty="0" smtClean="0"/>
              <a:t>PIELONEFRITE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099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510980" name="Rectangle 4100"/>
          <p:cNvSpPr>
            <a:spLocks noChangeArrowheads="1"/>
          </p:cNvSpPr>
          <p:nvPr/>
        </p:nvSpPr>
        <p:spPr bwMode="auto">
          <a:xfrm>
            <a:off x="609600" y="762000"/>
            <a:ext cx="77724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pt-BR" sz="4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MORTE MATERNA DECLARADA</a:t>
            </a:r>
          </a:p>
        </p:txBody>
      </p:sp>
      <p:sp>
        <p:nvSpPr>
          <p:cNvPr id="7173" name="Rectangle 4101"/>
          <p:cNvSpPr>
            <a:spLocks noChangeArrowheads="1"/>
          </p:cNvSpPr>
          <p:nvPr/>
        </p:nvSpPr>
        <p:spPr bwMode="auto">
          <a:xfrm>
            <a:off x="8001000" y="64770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1600" i="1">
                <a:solidFill>
                  <a:schemeClr val="accent2"/>
                </a:solidFill>
              </a:rPr>
              <a:t>CMMMSP</a:t>
            </a:r>
          </a:p>
        </p:txBody>
      </p:sp>
      <p:pic>
        <p:nvPicPr>
          <p:cNvPr id="7" name="Imagem 6" descr="MMOTDECLF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7" y="2190765"/>
            <a:ext cx="8810625" cy="33813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750850" y="5643578"/>
            <a:ext cx="5678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DEPRESSÃO PÓS-PARTO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6072206"/>
            <a:ext cx="6948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</a:rPr>
              <a:t>primigesta com parto fórcipe apresentou quadro de depressão</a:t>
            </a:r>
          </a:p>
          <a:p>
            <a:r>
              <a:rPr lang="pt-BR" sz="2000" dirty="0" smtClean="0">
                <a:solidFill>
                  <a:srgbClr val="FFFF00"/>
                </a:solidFill>
              </a:rPr>
              <a:t> e emagrecimento (18Kg) em 6 meses.  </a:t>
            </a:r>
            <a:r>
              <a:rPr lang="pt-BR" sz="2000" dirty="0" err="1" smtClean="0">
                <a:solidFill>
                  <a:srgbClr val="FFFF00"/>
                </a:solidFill>
              </a:rPr>
              <a:t>Hb</a:t>
            </a:r>
            <a:r>
              <a:rPr lang="pt-BR" sz="2000" dirty="0" smtClean="0">
                <a:solidFill>
                  <a:srgbClr val="FFFF00"/>
                </a:solidFill>
              </a:rPr>
              <a:t>=3,0  </a:t>
            </a:r>
            <a:r>
              <a:rPr lang="pt-BR" sz="2000" dirty="0" err="1" smtClean="0">
                <a:solidFill>
                  <a:srgbClr val="FFFF00"/>
                </a:solidFill>
              </a:rPr>
              <a:t>Hto</a:t>
            </a:r>
            <a:r>
              <a:rPr lang="pt-BR" sz="2000" dirty="0" smtClean="0">
                <a:solidFill>
                  <a:srgbClr val="FFFF00"/>
                </a:solidFill>
              </a:rPr>
              <a:t>=10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pt-BR" b="1" smtClean="0"/>
              <a:t>MORTE MATERNA SUBNOTIFICADA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8077200" cy="3429000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4400" b="1" smtClean="0">
                <a:solidFill>
                  <a:schemeClr val="accent2"/>
                </a:solidFill>
              </a:rPr>
              <a:t>É UMA MORTE MATERNA ONDE A DECLARAÇÃO DE ÓBITO NÃO POSSIBILITA A IDENTIFICAÇÃO DO CASO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001000" y="64770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1600" i="1">
                <a:solidFill>
                  <a:schemeClr val="accent2"/>
                </a:solidFill>
              </a:rPr>
              <a:t>CMMMSP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 dirty="0"/>
              <a:t>_____________Conceituação</a:t>
            </a:r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609600" y="762000"/>
            <a:ext cx="77724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pt-BR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MORTE MATERNA</a:t>
            </a:r>
          </a:p>
          <a:p>
            <a:pPr>
              <a:defRPr/>
            </a:pPr>
            <a:r>
              <a:rPr lang="pt-BR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SUBNOTIFICADA</a:t>
            </a: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844550" y="5562600"/>
            <a:ext cx="7385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dirty="0"/>
              <a:t>(aborto provocado por manipulação)</a:t>
            </a:r>
          </a:p>
        </p:txBody>
      </p:sp>
      <p:pic>
        <p:nvPicPr>
          <p:cNvPr id="9221" name="Picture 5" descr="C:\Documents and Settings\d559570\Meus documentos\Mortalidade Materna\DECLARAÇÕES\MM A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76488"/>
            <a:ext cx="89154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001000" y="64770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1600" i="1">
                <a:solidFill>
                  <a:schemeClr val="accent2"/>
                </a:solidFill>
              </a:rPr>
              <a:t>CMMMSP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4191000" cy="609600"/>
          </a:xfrm>
        </p:spPr>
        <p:txBody>
          <a:bodyPr/>
          <a:lstStyle/>
          <a:p>
            <a:pPr>
              <a:defRPr/>
            </a:pPr>
            <a:r>
              <a:rPr lang="pt-BR" u="sng" smtClean="0"/>
              <a:t>NOTIFICAÇÃO</a:t>
            </a: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128066" y="1104900"/>
            <a:ext cx="8879931" cy="1692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PORTARIA MINISTERIAL</a:t>
            </a:r>
          </a:p>
          <a:p>
            <a:r>
              <a:rPr lang="pt-BR" dirty="0">
                <a:solidFill>
                  <a:schemeClr val="accent2"/>
                </a:solidFill>
              </a:rPr>
              <a:t>nº </a:t>
            </a:r>
            <a:r>
              <a:rPr lang="pt-BR" dirty="0" smtClean="0">
                <a:solidFill>
                  <a:schemeClr val="accent2"/>
                </a:solidFill>
              </a:rPr>
              <a:t>1119 </a:t>
            </a:r>
            <a:r>
              <a:rPr lang="pt-BR" dirty="0">
                <a:solidFill>
                  <a:schemeClr val="accent2"/>
                </a:solidFill>
              </a:rPr>
              <a:t>– </a:t>
            </a:r>
            <a:r>
              <a:rPr lang="pt-BR" dirty="0" smtClean="0">
                <a:solidFill>
                  <a:schemeClr val="accent2"/>
                </a:solidFill>
              </a:rPr>
              <a:t>05/06/2008</a:t>
            </a:r>
            <a:endParaRPr lang="pt-BR" dirty="0">
              <a:solidFill>
                <a:schemeClr val="accent2"/>
              </a:solidFill>
            </a:endParaRPr>
          </a:p>
          <a:p>
            <a:r>
              <a:rPr lang="pt-BR" sz="3200" dirty="0">
                <a:solidFill>
                  <a:srgbClr val="E2971C"/>
                </a:solidFill>
              </a:rPr>
              <a:t>EVENTO DE NOTIFICAÇÃO </a:t>
            </a:r>
            <a:r>
              <a:rPr lang="pt-BR" sz="3200" dirty="0" smtClean="0">
                <a:solidFill>
                  <a:srgbClr val="E2971C"/>
                </a:solidFill>
              </a:rPr>
              <a:t>COMPULSÓRIA</a:t>
            </a:r>
            <a:endParaRPr lang="pt-BR" sz="3200" dirty="0">
              <a:solidFill>
                <a:srgbClr val="E2971C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46722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92D050"/>
                </a:solidFill>
              </a:rPr>
              <a:t>OBRIGATORIEDADE DA INVESTIGAÇÃO</a:t>
            </a:r>
          </a:p>
          <a:p>
            <a:r>
              <a:rPr lang="pt-BR" sz="3200" dirty="0" smtClean="0">
                <a:solidFill>
                  <a:srgbClr val="92D050"/>
                </a:solidFill>
              </a:rPr>
              <a:t>DE </a:t>
            </a:r>
            <a:r>
              <a:rPr lang="pt-BR" sz="3200" u="sng" dirty="0" smtClean="0">
                <a:solidFill>
                  <a:srgbClr val="92D050"/>
                </a:solidFill>
              </a:rPr>
              <a:t>TODOS OS ÓBITOS</a:t>
            </a:r>
            <a:r>
              <a:rPr lang="pt-BR" sz="3200" dirty="0" smtClean="0">
                <a:solidFill>
                  <a:srgbClr val="92D050"/>
                </a:solidFill>
              </a:rPr>
              <a:t> DE MULHER EM IDADE FÉRTIL</a:t>
            </a:r>
            <a:endParaRPr lang="pt-BR" sz="3200" dirty="0">
              <a:solidFill>
                <a:srgbClr val="92D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5775" y="284797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FFFF00"/>
                </a:solidFill>
              </a:rPr>
              <a:t> NOTIFICAÇÃO EM 48 HORAS</a:t>
            </a:r>
          </a:p>
          <a:p>
            <a:pPr algn="l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FFFF00"/>
                </a:solidFill>
              </a:rPr>
              <a:t> ALIMENTAÇÃO DO BANCO EM 30 DIAS</a:t>
            </a:r>
          </a:p>
          <a:p>
            <a:pPr algn="l">
              <a:buFont typeface="Wingdings" pitchFamily="2" charset="2"/>
              <a:buChar char="ü"/>
            </a:pPr>
            <a:r>
              <a:rPr lang="pt-BR" sz="3200" dirty="0" smtClean="0">
                <a:solidFill>
                  <a:srgbClr val="FFFF00"/>
                </a:solidFill>
              </a:rPr>
              <a:t> INVESTIGAÇÃO EM 120 DIAS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90675" y="5972175"/>
            <a:ext cx="6036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ATRIBUIÇÃO DA SUVIS (?)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6" grpId="0" autoUpdateAnimBg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38150"/>
            <a:ext cx="4191000" cy="609600"/>
          </a:xfrm>
        </p:spPr>
        <p:txBody>
          <a:bodyPr/>
          <a:lstStyle/>
          <a:p>
            <a:pPr>
              <a:defRPr/>
            </a:pPr>
            <a:r>
              <a:rPr lang="pt-BR" sz="3600" u="sng" dirty="0" smtClean="0"/>
              <a:t>NOTIFICAÇÃO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pic>
        <p:nvPicPr>
          <p:cNvPr id="6" name="Imagem 5" descr="MMODDE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" y="1247775"/>
            <a:ext cx="4805363" cy="1807756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 bwMode="auto">
          <a:xfrm>
            <a:off x="1209675" y="2409825"/>
            <a:ext cx="2409825" cy="4000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019675" y="1895475"/>
            <a:ext cx="2962163" cy="400110"/>
            <a:chOff x="5019675" y="1857375"/>
            <a:chExt cx="2962163" cy="400110"/>
          </a:xfrm>
        </p:grpSpPr>
        <p:sp>
          <p:nvSpPr>
            <p:cNvPr id="8" name="Seta para a direita 7"/>
            <p:cNvSpPr/>
            <p:nvPr/>
          </p:nvSpPr>
          <p:spPr bwMode="auto">
            <a:xfrm>
              <a:off x="5019675" y="1885950"/>
              <a:ext cx="1028700" cy="333375"/>
            </a:xfrm>
            <a:prstGeom prst="rightArrow">
              <a:avLst/>
            </a:prstGeom>
            <a:solidFill>
              <a:srgbClr val="6CB846"/>
            </a:solidFill>
            <a:ln w="12700" cap="flat" cmpd="sng" algn="ctr">
              <a:solidFill>
                <a:srgbClr val="3CC2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128446" y="1857375"/>
              <a:ext cx="1853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>
                  <a:solidFill>
                    <a:srgbClr val="FFFF00"/>
                  </a:solidFill>
                </a:rPr>
                <a:t>NOTIFICADO</a:t>
              </a:r>
              <a:endParaRPr lang="pt-BR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Imagem 10" descr="MMOINÃODEC37POSI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8" y="3178362"/>
            <a:ext cx="4786312" cy="175082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 bwMode="auto">
          <a:xfrm>
            <a:off x="0" y="3286125"/>
            <a:ext cx="2409825" cy="4000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019675" y="3848100"/>
            <a:ext cx="2962163" cy="400110"/>
            <a:chOff x="5019675" y="1857375"/>
            <a:chExt cx="2962163" cy="400110"/>
          </a:xfrm>
        </p:grpSpPr>
        <p:sp>
          <p:nvSpPr>
            <p:cNvPr id="14" name="Seta para a direita 13"/>
            <p:cNvSpPr/>
            <p:nvPr/>
          </p:nvSpPr>
          <p:spPr bwMode="auto">
            <a:xfrm>
              <a:off x="5019675" y="1885950"/>
              <a:ext cx="1028700" cy="333375"/>
            </a:xfrm>
            <a:prstGeom prst="rightArrow">
              <a:avLst/>
            </a:prstGeom>
            <a:solidFill>
              <a:srgbClr val="6CB846"/>
            </a:solidFill>
            <a:ln w="12700" cap="flat" cmpd="sng" algn="ctr">
              <a:solidFill>
                <a:srgbClr val="3CC2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128446" y="1857375"/>
              <a:ext cx="1853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>
                  <a:solidFill>
                    <a:srgbClr val="FFFF00"/>
                  </a:solidFill>
                </a:rPr>
                <a:t>NOTIFICADO</a:t>
              </a:r>
              <a:endParaRPr lang="pt-BR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8" name="Imagem 17" descr="MMOIÑD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" y="5057774"/>
            <a:ext cx="4782247" cy="1704975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 bwMode="auto">
          <a:xfrm>
            <a:off x="161925" y="5114925"/>
            <a:ext cx="2505075" cy="46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257300" y="5572125"/>
            <a:ext cx="2505075" cy="9088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019675" y="5781675"/>
            <a:ext cx="3412257" cy="400110"/>
            <a:chOff x="5019675" y="5581650"/>
            <a:chExt cx="3412257" cy="400110"/>
          </a:xfrm>
        </p:grpSpPr>
        <p:sp>
          <p:nvSpPr>
            <p:cNvPr id="22" name="Seta para a direita 21"/>
            <p:cNvSpPr/>
            <p:nvPr/>
          </p:nvSpPr>
          <p:spPr bwMode="auto">
            <a:xfrm>
              <a:off x="5019675" y="5610225"/>
              <a:ext cx="1028700" cy="333375"/>
            </a:xfrm>
            <a:prstGeom prst="rightArrow">
              <a:avLst/>
            </a:prstGeom>
            <a:solidFill>
              <a:srgbClr val="6CB846"/>
            </a:solidFill>
            <a:ln w="12700" cap="flat" cmpd="sng" algn="ctr">
              <a:solidFill>
                <a:srgbClr val="3CC2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078403" y="5581650"/>
              <a:ext cx="2353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>
                  <a:solidFill>
                    <a:srgbClr val="FFFF00"/>
                  </a:solidFill>
                </a:rPr>
                <a:t>SUBNOTIFICADO</a:t>
              </a:r>
              <a:endParaRPr lang="pt-BR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260975" y="90488"/>
            <a:ext cx="37655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i="1" dirty="0"/>
              <a:t>_____________Métodos de Coleta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1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" y="3733800"/>
            <a:ext cx="8839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u="sng" dirty="0" smtClean="0">
                <a:solidFill>
                  <a:schemeClr val="accent2"/>
                </a:solidFill>
              </a:rPr>
              <a:t>http://www.prefeitura.sp.gov.br/cidade/secretarias/saude/saude_da_mulher/</a:t>
            </a:r>
            <a:endParaRPr lang="pt-BR" sz="2000" u="sng" dirty="0">
              <a:solidFill>
                <a:schemeClr val="accent2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85825" y="2406650"/>
            <a:ext cx="7372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PÁGINA DA SAÚDE DA MULHER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066800"/>
            <a:ext cx="4191000" cy="609600"/>
          </a:xfrm>
        </p:spPr>
        <p:txBody>
          <a:bodyPr/>
          <a:lstStyle/>
          <a:p>
            <a:pPr>
              <a:defRPr/>
            </a:pPr>
            <a:r>
              <a:rPr lang="pt-BR" sz="3600" u="sng" dirty="0" smtClean="0"/>
              <a:t>NOTIFICAÇÃO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60975" y="90488"/>
            <a:ext cx="37655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i="1" dirty="0"/>
              <a:t>_____________Métodos de Coleta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750" y="123825"/>
            <a:ext cx="7772400" cy="971550"/>
          </a:xfrm>
        </p:spPr>
        <p:txBody>
          <a:bodyPr/>
          <a:lstStyle/>
          <a:p>
            <a:r>
              <a:rPr lang="pt-BR" sz="5400" dirty="0" smtClean="0"/>
              <a:t>1990</a:t>
            </a:r>
            <a:endParaRPr lang="pt-BR" sz="5400" dirty="0"/>
          </a:p>
        </p:txBody>
      </p:sp>
      <p:pic>
        <p:nvPicPr>
          <p:cNvPr id="4" name="Imagem 3" descr="MAPA 199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1438274"/>
            <a:ext cx="8743950" cy="42005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22634" y="465772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2"/>
                </a:solidFill>
              </a:rPr>
              <a:t>104</a:t>
            </a:r>
            <a:endParaRPr lang="pt-BR" sz="1800" dirty="0">
              <a:solidFill>
                <a:schemeClr val="bg2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 bwMode="auto">
          <a:xfrm flipH="1" flipV="1">
            <a:off x="3476626" y="4381500"/>
            <a:ext cx="323849" cy="3905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3350601" y="30956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2"/>
                </a:solidFill>
              </a:rPr>
              <a:t>2630</a:t>
            </a:r>
            <a:endParaRPr lang="pt-BR" sz="1800" dirty="0">
              <a:solidFill>
                <a:schemeClr val="bg2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 bwMode="auto">
          <a:xfrm>
            <a:off x="3895725" y="3390900"/>
            <a:ext cx="352425" cy="3714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3103926" y="2895600"/>
            <a:ext cx="1101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</a:rPr>
              <a:t>SERRA LEOA</a:t>
            </a:r>
            <a:endParaRPr lang="pt-BR" sz="1100" dirty="0">
              <a:solidFill>
                <a:schemeClr val="bg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32066" y="4933950"/>
            <a:ext cx="712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</a:rPr>
              <a:t>BRASIL</a:t>
            </a:r>
            <a:endParaRPr lang="pt-BR" sz="1100" dirty="0">
              <a:solidFill>
                <a:schemeClr val="bg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922351" y="39814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2"/>
                </a:solidFill>
              </a:rPr>
              <a:t>1730</a:t>
            </a:r>
            <a:endParaRPr lang="pt-BR" sz="1800" dirty="0">
              <a:solidFill>
                <a:schemeClr val="bg2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 bwMode="auto">
          <a:xfrm flipH="1" flipV="1">
            <a:off x="5267325" y="3819525"/>
            <a:ext cx="790576" cy="2762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ixaDeTexto 18"/>
          <p:cNvSpPr txBox="1"/>
          <p:nvPr/>
        </p:nvSpPr>
        <p:spPr>
          <a:xfrm>
            <a:off x="5905519" y="4286250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</a:rPr>
              <a:t>SUDÃO</a:t>
            </a:r>
            <a:endParaRPr lang="pt-BR" sz="1100" dirty="0">
              <a:solidFill>
                <a:schemeClr val="bg2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0715" y="5638800"/>
            <a:ext cx="184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Fonte: WHO, 2015</a:t>
            </a:r>
            <a:endParaRPr lang="pt-BR" sz="1600" i="1" dirty="0">
              <a:solidFill>
                <a:srgbClr val="FFFF00"/>
              </a:solidFill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kumimoji="0" lang="pt-BR" sz="2000" b="1" i="1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CEPV</a:t>
            </a:r>
            <a:endParaRPr kumimoji="0" lang="pt-BR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6" grpId="0"/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 bwMode="auto">
          <a:xfrm>
            <a:off x="5724128" y="3789040"/>
            <a:ext cx="1728192" cy="5040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 bwMode="auto">
          <a:xfrm flipV="1">
            <a:off x="357411" y="6505575"/>
            <a:ext cx="2776314" cy="955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Notific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SUBNOTIFICAÇÃO</a:t>
            </a:r>
            <a:endParaRPr lang="pt-BR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 dirty="0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87900" y="90488"/>
            <a:ext cx="4238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/>
              <a:t>____________Município de São Paulo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66" y="1962460"/>
            <a:ext cx="8809434" cy="39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71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de seta reta 3"/>
          <p:cNvCxnSpPr/>
          <p:nvPr/>
        </p:nvCxnSpPr>
        <p:spPr bwMode="auto">
          <a:xfrm>
            <a:off x="2224311" y="744885"/>
            <a:ext cx="86409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Conector de seta reta 4"/>
          <p:cNvCxnSpPr/>
          <p:nvPr/>
        </p:nvCxnSpPr>
        <p:spPr bwMode="auto">
          <a:xfrm>
            <a:off x="2224311" y="3325738"/>
            <a:ext cx="86409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ector de seta reta 6"/>
          <p:cNvCxnSpPr/>
          <p:nvPr/>
        </p:nvCxnSpPr>
        <p:spPr bwMode="auto">
          <a:xfrm>
            <a:off x="2243361" y="4573513"/>
            <a:ext cx="86409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49" y="1590674"/>
            <a:ext cx="6981826" cy="2466975"/>
          </a:xfrm>
        </p:spPr>
        <p:txBody>
          <a:bodyPr/>
          <a:lstStyle/>
          <a:p>
            <a:r>
              <a:rPr lang="pt-BR" sz="5400" b="1" dirty="0" smtClean="0"/>
              <a:t>MÉTODOS </a:t>
            </a:r>
            <a:r>
              <a:rPr lang="pt-BR" sz="5400" b="1" dirty="0"/>
              <a:t>DE </a:t>
            </a:r>
            <a:r>
              <a:rPr lang="pt-BR" sz="5400" b="1" dirty="0" smtClean="0"/>
              <a:t>COLETA DO COMITÊ MUNICIPAL</a:t>
            </a:r>
            <a:endParaRPr lang="pt-BR" sz="5400" b="1" dirty="0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04800" y="914400"/>
            <a:ext cx="86106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4000" dirty="0">
                <a:solidFill>
                  <a:schemeClr val="tx1"/>
                </a:solidFill>
              </a:rPr>
              <a:t> </a:t>
            </a:r>
            <a:r>
              <a:rPr lang="pt-BR" sz="4000" dirty="0">
                <a:solidFill>
                  <a:schemeClr val="accent2"/>
                </a:solidFill>
              </a:rPr>
              <a:t>Método de Máscaras</a:t>
            </a:r>
            <a:endParaRPr lang="pt-BR" sz="3200" dirty="0">
              <a:solidFill>
                <a:schemeClr val="accent2"/>
              </a:solidFill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accent2"/>
                </a:solidFill>
                <a:sym typeface="Monotype Sorts"/>
              </a:rPr>
              <a:t> Todos os casos positivos (declarados)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>
                <a:solidFill>
                  <a:schemeClr val="accent2"/>
                </a:solidFill>
              </a:rPr>
              <a:t>Todos os casos suspeitos, através da utilização de uma lista de doenças ou patologias onde a morte materna pode estar presente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55576" y="4572000"/>
            <a:ext cx="8159824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2"/>
                </a:solidFill>
              </a:rPr>
              <a:t> Informações coletadas em laudos do IML/SVO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2"/>
                </a:solidFill>
              </a:rPr>
              <a:t> Fontes diversas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5260975" y="90488"/>
            <a:ext cx="37655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i="1" dirty="0"/>
              <a:t>_____________Métodos de Coleta</a:t>
            </a: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  <p:bldP spid="16794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695325"/>
          </a:xfrm>
        </p:spPr>
        <p:txBody>
          <a:bodyPr/>
          <a:lstStyle/>
          <a:p>
            <a:r>
              <a:rPr lang="pt-BR" sz="3200" dirty="0" smtClean="0"/>
              <a:t>CRUZAMENTO DO X DN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4324" y="3076575"/>
            <a:ext cx="8562976" cy="55245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tx2"/>
                </a:solidFill>
              </a:rPr>
              <a:t>Mulher em idade fértil com óbito em </a:t>
            </a:r>
            <a:r>
              <a:rPr lang="pt-BR" b="1" u="sng" dirty="0" smtClean="0">
                <a:solidFill>
                  <a:srgbClr val="FFFF00"/>
                </a:solidFill>
              </a:rPr>
              <a:t>março/2016</a:t>
            </a:r>
            <a:endParaRPr lang="pt-BR" b="1" u="sng" dirty="0">
              <a:solidFill>
                <a:srgbClr val="FFFF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352551" y="1104900"/>
            <a:ext cx="6410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MORTE MATERNA</a:t>
            </a:r>
          </a:p>
          <a:p>
            <a:pPr algn="ctr"/>
            <a:r>
              <a:rPr lang="pt-BR" sz="2800" dirty="0" smtClean="0"/>
              <a:t>Óbito de gestante ou </a:t>
            </a:r>
            <a:r>
              <a:rPr lang="pt-BR" sz="2800" dirty="0" err="1" smtClean="0"/>
              <a:t>puérpera</a:t>
            </a:r>
            <a:r>
              <a:rPr lang="pt-BR" sz="2800" dirty="0" smtClean="0"/>
              <a:t> até 1(um) ano após o parto ou aborto</a:t>
            </a:r>
            <a:endParaRPr lang="pt-BR" sz="28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57175" y="234315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Exemplo: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81000" y="4314825"/>
            <a:ext cx="8382000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0" dirty="0" smtClean="0"/>
              <a:t>Procura no banco do SINASC desde </a:t>
            </a:r>
            <a:r>
              <a:rPr lang="pt-BR" sz="3200" u="sng" dirty="0" smtClean="0">
                <a:solidFill>
                  <a:srgbClr val="FFFF00"/>
                </a:solidFill>
              </a:rPr>
              <a:t>março/2015</a:t>
            </a:r>
            <a:r>
              <a:rPr lang="pt-BR" sz="3200" b="0" dirty="0" smtClean="0">
                <a:solidFill>
                  <a:srgbClr val="FFFF00"/>
                </a:solidFill>
              </a:rPr>
              <a:t> </a:t>
            </a:r>
            <a:r>
              <a:rPr lang="pt-BR" sz="3200" b="0" dirty="0" smtClean="0"/>
              <a:t>mulheres que deram à luz a </a:t>
            </a:r>
            <a:r>
              <a:rPr lang="pt-BR" sz="3200" b="0" dirty="0" smtClean="0"/>
              <a:t>recém-nascidos</a:t>
            </a:r>
            <a:endParaRPr lang="pt-BR" sz="3200" u="sng" dirty="0"/>
          </a:p>
        </p:txBody>
      </p:sp>
      <p:sp>
        <p:nvSpPr>
          <p:cNvPr id="32" name="Seta para baixo 31"/>
          <p:cNvSpPr/>
          <p:nvPr/>
        </p:nvSpPr>
        <p:spPr bwMode="auto">
          <a:xfrm>
            <a:off x="4286250" y="3638550"/>
            <a:ext cx="571500" cy="66675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571500" y="5695950"/>
            <a:ext cx="7096280" cy="674906"/>
            <a:chOff x="571500" y="5695950"/>
            <a:chExt cx="7096280" cy="674906"/>
          </a:xfrm>
        </p:grpSpPr>
        <p:sp>
          <p:nvSpPr>
            <p:cNvPr id="8" name="Seta dobrada 7"/>
            <p:cNvSpPr/>
            <p:nvPr/>
          </p:nvSpPr>
          <p:spPr bwMode="auto">
            <a:xfrm flipV="1">
              <a:off x="571500" y="5695950"/>
              <a:ext cx="466725" cy="504825"/>
            </a:xfrm>
            <a:prstGeom prst="ben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028142" y="5724525"/>
              <a:ext cx="6639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 smtClean="0"/>
                <a:t>Nome da Mãe / Idade / Endereço</a:t>
              </a:r>
              <a:endParaRPr lang="pt-BR" dirty="0"/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60975" y="90488"/>
            <a:ext cx="37655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i="1" dirty="0"/>
              <a:t>_____________Métodos de Coleta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7" grpId="0"/>
      <p:bldP spid="30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pt-BR" smtClean="0"/>
              <a:t>Fluxograma de Investigação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620000" y="6477000"/>
            <a:ext cx="1447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pt-BR" sz="2000" i="1">
                <a:solidFill>
                  <a:schemeClr val="accent2"/>
                </a:solidFill>
              </a:rPr>
              <a:t>CMMMSP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151020" y="1066800"/>
            <a:ext cx="1729961" cy="1200329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 dirty="0"/>
              <a:t>Declaração </a:t>
            </a:r>
          </a:p>
          <a:p>
            <a:pPr algn="ctr" eaLnBrk="0" hangingPunct="0"/>
            <a:r>
              <a:rPr lang="pt-BR" sz="2400" dirty="0"/>
              <a:t>De Óbito</a:t>
            </a:r>
          </a:p>
          <a:p>
            <a:pPr algn="ctr" eaLnBrk="0" hangingPunct="0"/>
            <a:r>
              <a:rPr lang="pt-BR" sz="2400" dirty="0" smtClean="0"/>
              <a:t>(3600 </a:t>
            </a:r>
            <a:r>
              <a:rPr lang="pt-BR" sz="2400" dirty="0"/>
              <a:t>ano)</a:t>
            </a: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2552700" y="1298575"/>
            <a:ext cx="2262188" cy="83026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/>
              <a:t>Seleção dos</a:t>
            </a:r>
          </a:p>
          <a:p>
            <a:pPr algn="ctr" eaLnBrk="0" hangingPunct="0"/>
            <a:r>
              <a:rPr lang="pt-BR" sz="2400"/>
              <a:t>casos (máscara)</a:t>
            </a:r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5949950" y="1295400"/>
            <a:ext cx="2209800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400"/>
              <a:t>1200</a:t>
            </a:r>
          </a:p>
          <a:p>
            <a:pPr algn="ctr" eaLnBrk="0" hangingPunct="0"/>
            <a:r>
              <a:rPr lang="pt-BR" sz="2400"/>
              <a:t>encaminhados</a:t>
            </a:r>
          </a:p>
        </p:txBody>
      </p:sp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333375" y="4232275"/>
            <a:ext cx="1736725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/>
              <a:t>cruzamento</a:t>
            </a:r>
          </a:p>
          <a:p>
            <a:pPr algn="ctr" eaLnBrk="0" hangingPunct="0"/>
            <a:r>
              <a:rPr lang="pt-BR" sz="2400">
                <a:solidFill>
                  <a:srgbClr val="FFFF00"/>
                </a:solidFill>
              </a:rPr>
              <a:t>DNV</a:t>
            </a:r>
            <a:r>
              <a:rPr lang="pt-BR" sz="2400"/>
              <a:t> X </a:t>
            </a:r>
            <a:r>
              <a:rPr lang="pt-BR" sz="2400">
                <a:solidFill>
                  <a:srgbClr val="FFFF00"/>
                </a:solidFill>
              </a:rPr>
              <a:t>DO</a:t>
            </a: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2478088" y="3965575"/>
            <a:ext cx="1822450" cy="1444625"/>
            <a:chOff x="2478088" y="3965575"/>
            <a:chExt cx="1822450" cy="1444625"/>
          </a:xfrm>
        </p:grpSpPr>
        <p:sp>
          <p:nvSpPr>
            <p:cNvPr id="55322" name="Text Box 11"/>
            <p:cNvSpPr txBox="1">
              <a:spLocks noChangeArrowheads="1"/>
            </p:cNvSpPr>
            <p:nvPr/>
          </p:nvSpPr>
          <p:spPr bwMode="auto">
            <a:xfrm>
              <a:off x="2520950" y="3965575"/>
              <a:ext cx="1738313" cy="4699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400"/>
                <a:t>descartados</a:t>
              </a:r>
            </a:p>
          </p:txBody>
        </p:sp>
        <p:sp>
          <p:nvSpPr>
            <p:cNvPr id="55323" name="Text Box 12"/>
            <p:cNvSpPr txBox="1">
              <a:spLocks noChangeArrowheads="1"/>
            </p:cNvSpPr>
            <p:nvPr/>
          </p:nvSpPr>
          <p:spPr bwMode="auto">
            <a:xfrm>
              <a:off x="2478088" y="4940300"/>
              <a:ext cx="1822450" cy="4699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400"/>
                <a:t>confirmados</a:t>
              </a:r>
            </a:p>
          </p:txBody>
        </p:sp>
      </p:grpSp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5913438" y="2838450"/>
            <a:ext cx="2887662" cy="156966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400" dirty="0"/>
              <a:t>visitas </a:t>
            </a:r>
          </a:p>
          <a:p>
            <a:pPr algn="ctr" eaLnBrk="0" hangingPunct="0"/>
            <a:r>
              <a:rPr lang="pt-BR" sz="2400" dirty="0" smtClean="0"/>
              <a:t>domiciliar, hospitalar e laudos de necropsia</a:t>
            </a:r>
            <a:endParaRPr lang="pt-BR" sz="2400" dirty="0"/>
          </a:p>
        </p:txBody>
      </p:sp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4965700" y="5311775"/>
            <a:ext cx="4032250" cy="482600"/>
            <a:chOff x="4965700" y="4940300"/>
            <a:chExt cx="4032250" cy="482600"/>
          </a:xfrm>
        </p:grpSpPr>
        <p:sp>
          <p:nvSpPr>
            <p:cNvPr id="55320" name="Text Box 14"/>
            <p:cNvSpPr txBox="1">
              <a:spLocks noChangeArrowheads="1"/>
            </p:cNvSpPr>
            <p:nvPr/>
          </p:nvSpPr>
          <p:spPr bwMode="auto">
            <a:xfrm>
              <a:off x="7259638" y="4940300"/>
              <a:ext cx="1738312" cy="4699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400"/>
                <a:t>descartados</a:t>
              </a:r>
            </a:p>
          </p:txBody>
        </p:sp>
        <p:sp>
          <p:nvSpPr>
            <p:cNvPr id="55321" name="Text Box 15"/>
            <p:cNvSpPr txBox="1">
              <a:spLocks noChangeArrowheads="1"/>
            </p:cNvSpPr>
            <p:nvPr/>
          </p:nvSpPr>
          <p:spPr bwMode="auto">
            <a:xfrm>
              <a:off x="4965700" y="4953000"/>
              <a:ext cx="1822450" cy="4699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400"/>
                <a:t>confirmados</a:t>
              </a:r>
            </a:p>
          </p:txBody>
        </p:sp>
      </p:grpSp>
      <p:sp>
        <p:nvSpPr>
          <p:cNvPr id="576528" name="Line 16"/>
          <p:cNvSpPr>
            <a:spLocks noChangeShapeType="1"/>
          </p:cNvSpPr>
          <p:nvPr/>
        </p:nvSpPr>
        <p:spPr bwMode="auto">
          <a:xfrm>
            <a:off x="1911350" y="16764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29" name="Line 17"/>
          <p:cNvSpPr>
            <a:spLocks noChangeShapeType="1"/>
          </p:cNvSpPr>
          <p:nvPr/>
        </p:nvSpPr>
        <p:spPr bwMode="auto">
          <a:xfrm rot="-5400000" flipH="1" flipV="1">
            <a:off x="22222" y="3244849"/>
            <a:ext cx="1943103" cy="635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576530" name="Line 18"/>
          <p:cNvSpPr>
            <a:spLocks noChangeShapeType="1"/>
          </p:cNvSpPr>
          <p:nvPr/>
        </p:nvSpPr>
        <p:spPr bwMode="auto">
          <a:xfrm>
            <a:off x="4810125" y="1666875"/>
            <a:ext cx="1139825" cy="95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1" name="Line 19"/>
          <p:cNvSpPr>
            <a:spLocks noChangeShapeType="1"/>
          </p:cNvSpPr>
          <p:nvPr/>
        </p:nvSpPr>
        <p:spPr bwMode="auto">
          <a:xfrm rot="-5400000" flipH="1" flipV="1">
            <a:off x="6746875" y="2473325"/>
            <a:ext cx="685800" cy="6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4" name="Grupo 25"/>
          <p:cNvGrpSpPr>
            <a:grpSpLocks/>
          </p:cNvGrpSpPr>
          <p:nvPr/>
        </p:nvGrpSpPr>
        <p:grpSpPr bwMode="auto">
          <a:xfrm>
            <a:off x="2063750" y="4191000"/>
            <a:ext cx="457200" cy="914400"/>
            <a:chOff x="2063750" y="4191000"/>
            <a:chExt cx="457200" cy="914400"/>
          </a:xfrm>
        </p:grpSpPr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 flipV="1">
              <a:off x="2063750" y="4191000"/>
              <a:ext cx="457200" cy="4572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2063750" y="4648200"/>
              <a:ext cx="457200" cy="4572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pSp>
        <p:nvGrpSpPr>
          <p:cNvPr id="5" name="Grupo 23"/>
          <p:cNvGrpSpPr>
            <a:grpSpLocks/>
          </p:cNvGrpSpPr>
          <p:nvPr/>
        </p:nvGrpSpPr>
        <p:grpSpPr bwMode="auto">
          <a:xfrm>
            <a:off x="6026150" y="4410075"/>
            <a:ext cx="2133600" cy="914400"/>
            <a:chOff x="6026150" y="4038600"/>
            <a:chExt cx="2133600" cy="914400"/>
          </a:xfrm>
        </p:grpSpPr>
        <p:sp>
          <p:nvSpPr>
            <p:cNvPr id="55316" name="Line 22"/>
            <p:cNvSpPr>
              <a:spLocks noChangeShapeType="1"/>
            </p:cNvSpPr>
            <p:nvPr/>
          </p:nvSpPr>
          <p:spPr bwMode="auto">
            <a:xfrm>
              <a:off x="7092950" y="4038600"/>
              <a:ext cx="1066800" cy="9144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55317" name="Line 23"/>
            <p:cNvSpPr>
              <a:spLocks noChangeShapeType="1"/>
            </p:cNvSpPr>
            <p:nvPr/>
          </p:nvSpPr>
          <p:spPr bwMode="auto">
            <a:xfrm flipH="1">
              <a:off x="6026150" y="4038600"/>
              <a:ext cx="1066800" cy="9144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576536" name="Line 24"/>
          <p:cNvSpPr>
            <a:spLocks noChangeShapeType="1"/>
          </p:cNvSpPr>
          <p:nvPr/>
        </p:nvSpPr>
        <p:spPr bwMode="auto">
          <a:xfrm flipV="1">
            <a:off x="4273550" y="3457574"/>
            <a:ext cx="1651000" cy="1495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4716016" y="2204864"/>
            <a:ext cx="1452642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NOTIFICADOS</a:t>
            </a:r>
            <a:endParaRPr lang="pt-BR" sz="1400" dirty="0"/>
          </a:p>
        </p:txBody>
      </p:sp>
      <p:sp>
        <p:nvSpPr>
          <p:cNvPr id="29" name="Seta dobrada para cima 28"/>
          <p:cNvSpPr/>
          <p:nvPr/>
        </p:nvSpPr>
        <p:spPr bwMode="auto">
          <a:xfrm rot="5400000">
            <a:off x="4355976" y="2060848"/>
            <a:ext cx="288032" cy="432048"/>
          </a:xfrm>
          <a:prstGeom prst="bentUp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Seta dobrada para cima 29"/>
          <p:cNvSpPr/>
          <p:nvPr/>
        </p:nvSpPr>
        <p:spPr bwMode="auto">
          <a:xfrm>
            <a:off x="6184751" y="2132856"/>
            <a:ext cx="360040" cy="288032"/>
          </a:xfrm>
          <a:prstGeom prst="bentUp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8889" y="6086475"/>
            <a:ext cx="6435544" cy="5232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sz="2800" dirty="0" smtClean="0"/>
              <a:t>Casos POSITIVOS de outros Municípios</a:t>
            </a:r>
            <a:endParaRPr lang="pt-BR" sz="2800" dirty="0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3990976" y="4105274"/>
            <a:ext cx="1924050" cy="1981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33" name="Seta dobrada para cima 32"/>
          <p:cNvSpPr/>
          <p:nvPr/>
        </p:nvSpPr>
        <p:spPr bwMode="auto">
          <a:xfrm rot="16200000" flipV="1">
            <a:off x="4437493" y="874463"/>
            <a:ext cx="288000" cy="576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862947" y="928514"/>
            <a:ext cx="1158779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CAPTADOS</a:t>
            </a:r>
            <a:endParaRPr lang="pt-BR" sz="1400" dirty="0"/>
          </a:p>
        </p:txBody>
      </p:sp>
      <p:sp>
        <p:nvSpPr>
          <p:cNvPr id="35" name="Seta dobrada para cima 34"/>
          <p:cNvSpPr/>
          <p:nvPr/>
        </p:nvSpPr>
        <p:spPr bwMode="auto">
          <a:xfrm flipV="1">
            <a:off x="6032351" y="1027956"/>
            <a:ext cx="468000" cy="252000"/>
          </a:xfrm>
          <a:prstGeom prst="bentUp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7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57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8" grpId="0" animBg="1" autoUpdateAnimBg="0"/>
      <p:bldP spid="576519" grpId="0" animBg="1" autoUpdateAnimBg="0"/>
      <p:bldP spid="576521" grpId="0" animBg="1" autoUpdateAnimBg="0"/>
      <p:bldP spid="576522" grpId="0" animBg="1" autoUpdateAnimBg="0"/>
      <p:bldP spid="576525" grpId="0" animBg="1" autoUpdateAnimBg="0"/>
      <p:bldP spid="576528" grpId="0" animBg="1"/>
      <p:bldP spid="576529" grpId="0" animBg="1"/>
      <p:bldP spid="576530" grpId="0" animBg="1"/>
      <p:bldP spid="576531" grpId="0" animBg="1"/>
      <p:bldP spid="57653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552450"/>
            <a:ext cx="8601075" cy="914400"/>
          </a:xfrm>
        </p:spPr>
        <p:txBody>
          <a:bodyPr/>
          <a:lstStyle/>
          <a:p>
            <a:r>
              <a:rPr lang="pt-BR" b="1" dirty="0" smtClean="0"/>
              <a:t>ATRIBUIÇÕES DOS COMITÊS</a:t>
            </a:r>
            <a:endParaRPr lang="pt-BR" b="1" dirty="0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 dirty="0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9550" y="1768099"/>
            <a:ext cx="885825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FFFF00"/>
                </a:solidFill>
              </a:rPr>
              <a:t> Investigar todos os casos encaminhados de forma completa (VD – VH </a:t>
            </a:r>
            <a:r>
              <a:rPr lang="pt-BR" dirty="0" smtClean="0">
                <a:solidFill>
                  <a:srgbClr val="FFFF00"/>
                </a:solidFill>
              </a:rPr>
              <a:t>– </a:t>
            </a:r>
            <a:r>
              <a:rPr lang="pt-BR" dirty="0">
                <a:solidFill>
                  <a:srgbClr val="FFFF00"/>
                </a:solidFill>
              </a:rPr>
              <a:t>SVO – </a:t>
            </a:r>
            <a:r>
              <a:rPr lang="pt-BR" dirty="0" smtClean="0">
                <a:solidFill>
                  <a:srgbClr val="FFFF00"/>
                </a:solidFill>
              </a:rPr>
              <a:t>IML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Text Box 1043"/>
          <p:cNvSpPr txBox="1">
            <a:spLocks noChangeArrowheads="1"/>
          </p:cNvSpPr>
          <p:nvPr/>
        </p:nvSpPr>
        <p:spPr bwMode="auto">
          <a:xfrm>
            <a:off x="5966072" y="76200"/>
            <a:ext cx="30604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 dirty="0" smtClean="0"/>
              <a:t>_____________Atribuições</a:t>
            </a:r>
            <a:endParaRPr lang="pt-BR" sz="20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9550" y="3015739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>
                <a:solidFill>
                  <a:srgbClr val="FFFF00"/>
                </a:solidFill>
              </a:rPr>
              <a:t> Identificar os óbitos maternos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9550" y="4107428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>
                <a:solidFill>
                  <a:srgbClr val="FFFF00"/>
                </a:solidFill>
              </a:rPr>
              <a:t> Checar corretamente as informações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9550" y="5245463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>
                <a:solidFill>
                  <a:srgbClr val="FFFF00"/>
                </a:solidFill>
              </a:rPr>
              <a:t> Encaminhar o resultado da investigação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750" y="123825"/>
            <a:ext cx="7772400" cy="971550"/>
          </a:xfrm>
        </p:spPr>
        <p:txBody>
          <a:bodyPr/>
          <a:lstStyle/>
          <a:p>
            <a:r>
              <a:rPr lang="pt-BR" sz="5400" dirty="0" smtClean="0"/>
              <a:t>2015</a:t>
            </a:r>
            <a:endParaRPr lang="pt-BR" sz="5400" dirty="0"/>
          </a:p>
        </p:txBody>
      </p:sp>
      <p:pic>
        <p:nvPicPr>
          <p:cNvPr id="5" name="Imagem 4" descr="MAPA 2015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1438272"/>
            <a:ext cx="8743950" cy="42005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80342" y="4657725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2"/>
                </a:solidFill>
              </a:rPr>
              <a:t>44</a:t>
            </a:r>
            <a:endParaRPr lang="pt-BR" sz="1800" dirty="0">
              <a:solidFill>
                <a:schemeClr val="bg2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 bwMode="auto">
          <a:xfrm flipH="1" flipV="1">
            <a:off x="3476626" y="4381500"/>
            <a:ext cx="323849" cy="3905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ixaDeTexto 7"/>
          <p:cNvSpPr txBox="1"/>
          <p:nvPr/>
        </p:nvSpPr>
        <p:spPr>
          <a:xfrm>
            <a:off x="3350601" y="30956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2"/>
                </a:solidFill>
              </a:rPr>
              <a:t>1360</a:t>
            </a:r>
            <a:endParaRPr lang="pt-BR" sz="1800" dirty="0">
              <a:solidFill>
                <a:schemeClr val="bg2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3895725" y="3390900"/>
            <a:ext cx="352425" cy="3714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3103926" y="2895600"/>
            <a:ext cx="1101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</a:rPr>
              <a:t>SERRA LEOA</a:t>
            </a:r>
            <a:endParaRPr lang="pt-BR" sz="1100" dirty="0">
              <a:solidFill>
                <a:schemeClr val="bg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32066" y="4933950"/>
            <a:ext cx="712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</a:rPr>
              <a:t>BRASIL</a:t>
            </a:r>
            <a:endParaRPr lang="pt-BR" sz="1100" dirty="0">
              <a:solidFill>
                <a:schemeClr val="bg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80059" y="3981450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2"/>
                </a:solidFill>
              </a:rPr>
              <a:t>789</a:t>
            </a:r>
            <a:endParaRPr lang="pt-BR" sz="1800" dirty="0">
              <a:solidFill>
                <a:schemeClr val="bg2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 bwMode="auto">
          <a:xfrm flipH="1" flipV="1">
            <a:off x="5267325" y="3819525"/>
            <a:ext cx="790576" cy="2762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aixaDeTexto 13"/>
          <p:cNvSpPr txBox="1"/>
          <p:nvPr/>
        </p:nvSpPr>
        <p:spPr>
          <a:xfrm>
            <a:off x="5905519" y="4286250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/>
                </a:solidFill>
              </a:rPr>
              <a:t>SUDÃO</a:t>
            </a:r>
            <a:endParaRPr lang="pt-BR" sz="1100" dirty="0">
              <a:solidFill>
                <a:schemeClr val="bg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19241" y="51054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-57,7%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381115" y="264795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-48,3%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886190" y="447675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-54,4%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0715" y="5638800"/>
            <a:ext cx="184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Fonte: WHO, 2015</a:t>
            </a:r>
            <a:endParaRPr lang="pt-BR" sz="1600" i="1" dirty="0">
              <a:solidFill>
                <a:srgbClr val="FFFF00"/>
              </a:solidFill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kumimoji="0" lang="pt-BR" sz="2000" b="1" i="1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CEPV</a:t>
            </a:r>
            <a:endParaRPr kumimoji="0" lang="pt-BR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552450"/>
            <a:ext cx="8601075" cy="914400"/>
          </a:xfrm>
        </p:spPr>
        <p:txBody>
          <a:bodyPr/>
          <a:lstStyle/>
          <a:p>
            <a:r>
              <a:rPr lang="pt-BR" b="1" dirty="0" smtClean="0"/>
              <a:t>ATRIBUIÇÕES DOS COMITÊS</a:t>
            </a:r>
            <a:endParaRPr lang="pt-BR" b="1" dirty="0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 dirty="0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5" name="Text Box 1043"/>
          <p:cNvSpPr txBox="1">
            <a:spLocks noChangeArrowheads="1"/>
          </p:cNvSpPr>
          <p:nvPr/>
        </p:nvSpPr>
        <p:spPr bwMode="auto">
          <a:xfrm>
            <a:off x="5966072" y="76200"/>
            <a:ext cx="30604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 dirty="0" smtClean="0"/>
              <a:t>_____________Atribuições</a:t>
            </a:r>
            <a:endParaRPr lang="pt-BR" sz="20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9550" y="2013294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>
                <a:solidFill>
                  <a:srgbClr val="FFFF00"/>
                </a:solidFill>
              </a:rPr>
              <a:t> Elaborar relatórios técnicos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9550" y="3243735"/>
            <a:ext cx="856297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FFFF00"/>
                </a:solidFill>
              </a:rPr>
              <a:t> Informar aos gestores o resultado das investigações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9550" y="4818641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>
                <a:solidFill>
                  <a:srgbClr val="FFFF00"/>
                </a:solidFill>
              </a:rPr>
              <a:t> Prestar auxílio técnico aos gestores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5111671" y="90488"/>
            <a:ext cx="39148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 smtClean="0"/>
              <a:t>____________Investigação do caso</a:t>
            </a:r>
            <a:endParaRPr lang="pt-BR" sz="2000" i="1" dirty="0"/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>
            <a:off x="1371600" y="3352800"/>
            <a:ext cx="0" cy="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60266" y="559536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FICHAS DE INVESTIGAÇÃO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8" name="Imagem 7" descr="FICHA V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613" y="1146406"/>
            <a:ext cx="3669581" cy="5104268"/>
          </a:xfrm>
          <a:prstGeom prst="rect">
            <a:avLst/>
          </a:prstGeom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200" y="1146143"/>
            <a:ext cx="3698543" cy="51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950" y="552450"/>
            <a:ext cx="4581525" cy="819150"/>
          </a:xfrm>
        </p:spPr>
        <p:txBody>
          <a:bodyPr/>
          <a:lstStyle/>
          <a:p>
            <a:r>
              <a:rPr lang="pt-BR" dirty="0" smtClean="0"/>
              <a:t>INVESTIGAÇÃO</a:t>
            </a:r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11671" y="90488"/>
            <a:ext cx="39148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 dirty="0" smtClean="0"/>
              <a:t>____________Investigação do caso</a:t>
            </a:r>
            <a:endParaRPr lang="pt-BR" sz="20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225" y="1524000"/>
            <a:ext cx="354026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Visita Domiciliar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76850" y="1533525"/>
            <a:ext cx="354026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Visita Hospitalar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5325" y="4600575"/>
            <a:ext cx="3124958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Laudo do SVO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76850" y="4638675"/>
            <a:ext cx="3108543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Laudo do IML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76475" y="5610225"/>
            <a:ext cx="4647426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Declaração de Nascido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2790825" y="2581275"/>
            <a:ext cx="3667125" cy="1638300"/>
            <a:chOff x="2790825" y="2581275"/>
            <a:chExt cx="3667125" cy="1638300"/>
          </a:xfrm>
        </p:grpSpPr>
        <p:sp>
          <p:nvSpPr>
            <p:cNvPr id="10" name="CaixaDeTexto 9"/>
            <p:cNvSpPr txBox="1"/>
            <p:nvPr/>
          </p:nvSpPr>
          <p:spPr>
            <a:xfrm>
              <a:off x="3021073" y="2857500"/>
              <a:ext cx="31341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FF00"/>
                  </a:solidFill>
                </a:rPr>
                <a:t>CONCLUSÃO</a:t>
              </a:r>
            </a:p>
            <a:p>
              <a:r>
                <a:rPr lang="pt-BR" dirty="0" smtClean="0">
                  <a:solidFill>
                    <a:srgbClr val="FFFF00"/>
                  </a:solidFill>
                </a:rPr>
                <a:t>DO CASO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2790825" y="2581275"/>
              <a:ext cx="3667125" cy="16383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3" name="Conector de seta reta 12"/>
          <p:cNvCxnSpPr/>
          <p:nvPr/>
        </p:nvCxnSpPr>
        <p:spPr bwMode="auto">
          <a:xfrm rot="16200000" flipH="1">
            <a:off x="3286125" y="2171701"/>
            <a:ext cx="504827" cy="50482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ector de seta reta 14"/>
          <p:cNvCxnSpPr/>
          <p:nvPr/>
        </p:nvCxnSpPr>
        <p:spPr bwMode="auto">
          <a:xfrm rot="5400000">
            <a:off x="5467350" y="2181226"/>
            <a:ext cx="504827" cy="50482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ector de seta reta 15"/>
          <p:cNvCxnSpPr/>
          <p:nvPr/>
        </p:nvCxnSpPr>
        <p:spPr bwMode="auto">
          <a:xfrm rot="5400000" flipH="1" flipV="1">
            <a:off x="3276600" y="4105276"/>
            <a:ext cx="504827" cy="50482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ector de seta reta 16"/>
          <p:cNvCxnSpPr/>
          <p:nvPr/>
        </p:nvCxnSpPr>
        <p:spPr bwMode="auto">
          <a:xfrm rot="16200000" flipV="1">
            <a:off x="5476875" y="4133851"/>
            <a:ext cx="504827" cy="50482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ector de seta reta 17"/>
          <p:cNvCxnSpPr/>
          <p:nvPr/>
        </p:nvCxnSpPr>
        <p:spPr bwMode="auto">
          <a:xfrm rot="16200000" flipV="1">
            <a:off x="3905057" y="4914706"/>
            <a:ext cx="1390650" cy="38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pt-BR" sz="5400"/>
              <a:t>Mortalidade Materna</a:t>
            </a:r>
            <a:endParaRPr lang="pt-B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14600"/>
            <a:ext cx="8153400" cy="2133600"/>
          </a:xfrm>
        </p:spPr>
        <p:txBody>
          <a:bodyPr/>
          <a:lstStyle/>
          <a:p>
            <a:r>
              <a:rPr lang="pt-BR" sz="6000" b="1">
                <a:solidFill>
                  <a:schemeClr val="accent2"/>
                </a:solidFill>
              </a:rPr>
              <a:t>MUNICÍPIO DE</a:t>
            </a:r>
          </a:p>
          <a:p>
            <a:r>
              <a:rPr lang="pt-BR" sz="6000" b="1">
                <a:solidFill>
                  <a:schemeClr val="accent2"/>
                </a:solidFill>
              </a:rPr>
              <a:t>SÃO PAULO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787900" y="90488"/>
            <a:ext cx="4238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____________Município de São Paulo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304800" y="2057400"/>
            <a:ext cx="5410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u="sng" dirty="0" smtClean="0">
                <a:solidFill>
                  <a:schemeClr val="accent2"/>
                </a:solidFill>
              </a:rPr>
              <a:t>23.015 </a:t>
            </a:r>
            <a:r>
              <a:rPr lang="pt-BR" u="sng" dirty="0">
                <a:solidFill>
                  <a:schemeClr val="accent2"/>
                </a:solidFill>
              </a:rPr>
              <a:t>casos pesquisados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2057400" y="2971800"/>
            <a:ext cx="3581400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</a:rPr>
              <a:t>3.369 </a:t>
            </a:r>
            <a:r>
              <a:rPr lang="pt-BR" dirty="0">
                <a:solidFill>
                  <a:schemeClr val="accent2"/>
                </a:solidFill>
              </a:rPr>
              <a:t>mortes de mulheres grávidas ou puérperas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6019800" y="3365500"/>
            <a:ext cx="27432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chemeClr val="accent2"/>
                </a:solidFill>
              </a:rPr>
              <a:t>2.327 </a:t>
            </a:r>
            <a:r>
              <a:rPr lang="pt-BR" dirty="0">
                <a:solidFill>
                  <a:schemeClr val="accent2"/>
                </a:solidFill>
              </a:rPr>
              <a:t>casos diretos ou indiretos</a:t>
            </a:r>
          </a:p>
        </p:txBody>
      </p:sp>
      <p:sp>
        <p:nvSpPr>
          <p:cNvPr id="475141" name="Line 5"/>
          <p:cNvSpPr>
            <a:spLocks noChangeShapeType="1"/>
          </p:cNvSpPr>
          <p:nvPr/>
        </p:nvSpPr>
        <p:spPr bwMode="auto">
          <a:xfrm>
            <a:off x="1066800" y="2819400"/>
            <a:ext cx="990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5142" name="Oval 6"/>
          <p:cNvSpPr>
            <a:spLocks noChangeArrowheads="1"/>
          </p:cNvSpPr>
          <p:nvPr/>
        </p:nvSpPr>
        <p:spPr bwMode="auto">
          <a:xfrm>
            <a:off x="6019800" y="3048000"/>
            <a:ext cx="2667000" cy="2286000"/>
          </a:xfrm>
          <a:prstGeom prst="ellipse">
            <a:avLst/>
          </a:prstGeom>
          <a:noFill/>
          <a:ln w="76200">
            <a:solidFill>
              <a:srgbClr val="FDC0E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304800" y="685800"/>
            <a:ext cx="86106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pt-B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MORTALIDADE MATERNA NA CIDADE DE SÃO PAULO - 1993 a </a:t>
            </a:r>
            <a:r>
              <a:rPr lang="pt-BR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2016</a:t>
            </a:r>
            <a:endParaRPr lang="pt-BR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5144" name="AutoShape 8"/>
          <p:cNvSpPr>
            <a:spLocks noChangeArrowheads="1"/>
          </p:cNvSpPr>
          <p:nvPr/>
        </p:nvSpPr>
        <p:spPr bwMode="auto">
          <a:xfrm>
            <a:off x="3581400" y="5334000"/>
            <a:ext cx="4648200" cy="1219200"/>
          </a:xfrm>
          <a:prstGeom prst="curvedUpArrow">
            <a:avLst>
              <a:gd name="adj1" fmla="val 76250"/>
              <a:gd name="adj2" fmla="val 1525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093015" y="0"/>
            <a:ext cx="40382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i="1" u="sng" dirty="0" smtClean="0"/>
              <a:t>                   </a:t>
            </a:r>
            <a:r>
              <a:rPr lang="pt-BR" sz="2000" i="1" dirty="0" smtClean="0"/>
              <a:t>Conhecendo a Realidade</a:t>
            </a:r>
            <a:endParaRPr lang="pt-BR" sz="2000" i="1" dirty="0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autoUpdateAnimBg="0"/>
      <p:bldP spid="475139" grpId="0" autoUpdateAnimBg="0"/>
      <p:bldP spid="475140" grpId="0" autoUpdateAnimBg="0"/>
      <p:bldP spid="475141" grpId="0" animBg="1"/>
      <p:bldP spid="475142" grpId="0" animBg="1"/>
      <p:bldP spid="475143" grpId="0"/>
      <p:bldP spid="4751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352800" y="1828800"/>
            <a:ext cx="22860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dirty="0" smtClean="0">
                <a:solidFill>
                  <a:schemeClr val="accent2"/>
                </a:solidFill>
              </a:rPr>
              <a:t>2327 </a:t>
            </a:r>
            <a:r>
              <a:rPr lang="pt-BR" dirty="0">
                <a:solidFill>
                  <a:schemeClr val="accent2"/>
                </a:solidFill>
              </a:rPr>
              <a:t>casos diretos ou indiretos</a:t>
            </a:r>
          </a:p>
        </p:txBody>
      </p:sp>
      <p:sp>
        <p:nvSpPr>
          <p:cNvPr id="476163" name="AutoShape 3"/>
          <p:cNvSpPr>
            <a:spLocks noChangeArrowheads="1"/>
          </p:cNvSpPr>
          <p:nvPr/>
        </p:nvSpPr>
        <p:spPr bwMode="auto">
          <a:xfrm>
            <a:off x="2286000" y="1676400"/>
            <a:ext cx="4343400" cy="2057400"/>
          </a:xfrm>
          <a:prstGeom prst="leftRightArrowCallout">
            <a:avLst>
              <a:gd name="adj1" fmla="val 25000"/>
              <a:gd name="adj2" fmla="val 25000"/>
              <a:gd name="adj3" fmla="val 26389"/>
              <a:gd name="adj4" fmla="val 50000"/>
            </a:avLst>
          </a:prstGeom>
          <a:noFill/>
          <a:ln w="57150">
            <a:solidFill>
              <a:srgbClr val="FDC0E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304800" y="1772816"/>
            <a:ext cx="2047875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dirty="0" smtClean="0">
                <a:solidFill>
                  <a:schemeClr val="accent2"/>
                </a:solidFill>
              </a:rPr>
              <a:t>1210 </a:t>
            </a:r>
            <a:r>
              <a:rPr lang="pt-BR" dirty="0">
                <a:solidFill>
                  <a:schemeClr val="accent2"/>
                </a:solidFill>
              </a:rPr>
              <a:t>casos diretos</a:t>
            </a:r>
          </a:p>
        </p:txBody>
      </p:sp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6691064" y="1772816"/>
            <a:ext cx="20574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dirty="0" smtClean="0">
                <a:solidFill>
                  <a:schemeClr val="accent2"/>
                </a:solidFill>
              </a:rPr>
              <a:t>1117 </a:t>
            </a:r>
            <a:r>
              <a:rPr lang="pt-BR" dirty="0">
                <a:solidFill>
                  <a:schemeClr val="accent2"/>
                </a:solidFill>
              </a:rPr>
              <a:t>casos indiretos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219200" y="3543672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7734300" y="361568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458788" y="4241800"/>
            <a:ext cx="2763898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BR" sz="2400" dirty="0">
                <a:solidFill>
                  <a:schemeClr val="accent2"/>
                </a:solidFill>
              </a:rPr>
              <a:t>DHEG </a:t>
            </a:r>
          </a:p>
          <a:p>
            <a:pPr algn="l" eaLnBrk="0" hangingPunct="0"/>
            <a:r>
              <a:rPr lang="pt-BR" sz="2400" dirty="0">
                <a:solidFill>
                  <a:schemeClr val="accent2"/>
                </a:solidFill>
              </a:rPr>
              <a:t>Hemorragias</a:t>
            </a:r>
          </a:p>
          <a:p>
            <a:pPr algn="l" eaLnBrk="0" hangingPunct="0"/>
            <a:r>
              <a:rPr lang="pt-BR" sz="2400" dirty="0">
                <a:solidFill>
                  <a:schemeClr val="accent2"/>
                </a:solidFill>
              </a:rPr>
              <a:t>Abortos </a:t>
            </a:r>
          </a:p>
          <a:p>
            <a:pPr algn="l" eaLnBrk="0" hangingPunct="0"/>
            <a:r>
              <a:rPr lang="pt-BR" sz="2400" dirty="0">
                <a:solidFill>
                  <a:schemeClr val="accent2"/>
                </a:solidFill>
              </a:rPr>
              <a:t>Infecção Puerperal </a:t>
            </a: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5940425" y="4267200"/>
            <a:ext cx="28987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400">
                <a:solidFill>
                  <a:schemeClr val="accent2"/>
                </a:solidFill>
              </a:rPr>
              <a:t>Cardiopatias</a:t>
            </a:r>
          </a:p>
          <a:p>
            <a:pPr algn="r" eaLnBrk="0" hangingPunct="0"/>
            <a:r>
              <a:rPr lang="pt-BR" sz="2400">
                <a:solidFill>
                  <a:schemeClr val="accent2"/>
                </a:solidFill>
              </a:rPr>
              <a:t>Pneumonias</a:t>
            </a:r>
          </a:p>
          <a:p>
            <a:pPr algn="r" eaLnBrk="0" hangingPunct="0"/>
            <a:r>
              <a:rPr lang="pt-BR" sz="2400">
                <a:solidFill>
                  <a:schemeClr val="accent2"/>
                </a:solidFill>
              </a:rPr>
              <a:t>Hipertensão Arterial</a:t>
            </a:r>
          </a:p>
          <a:p>
            <a:pPr algn="r" eaLnBrk="0" hangingPunct="0"/>
            <a:r>
              <a:rPr lang="pt-BR" sz="2400">
                <a:solidFill>
                  <a:schemeClr val="accent2"/>
                </a:solidFill>
              </a:rPr>
              <a:t>Embolia Pulmonar</a:t>
            </a:r>
          </a:p>
        </p:txBody>
      </p:sp>
      <p:sp>
        <p:nvSpPr>
          <p:cNvPr id="476170" name="Rectangle 10"/>
          <p:cNvSpPr>
            <a:spLocks noChangeArrowheads="1"/>
          </p:cNvSpPr>
          <p:nvPr/>
        </p:nvSpPr>
        <p:spPr bwMode="auto">
          <a:xfrm>
            <a:off x="304800" y="457200"/>
            <a:ext cx="86106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pt-B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MORTALIDADE MATERNA NA CIDADE DE SÃO PAULO - 1993 a </a:t>
            </a:r>
            <a:r>
              <a:rPr lang="pt-BR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2016</a:t>
            </a:r>
            <a:endParaRPr lang="pt-BR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93015" y="0"/>
            <a:ext cx="40382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000" i="1" u="sng" dirty="0" smtClean="0"/>
              <a:t>                   </a:t>
            </a:r>
            <a:r>
              <a:rPr lang="pt-BR" sz="2000" i="1" dirty="0" smtClean="0"/>
              <a:t>Conhecendo a Realidade</a:t>
            </a:r>
            <a:endParaRPr lang="pt-B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autoUpdateAnimBg="0"/>
      <p:bldP spid="476163" grpId="0" animBg="1"/>
      <p:bldP spid="476164" grpId="0" autoUpdateAnimBg="0"/>
      <p:bldP spid="476165" grpId="0" autoUpdateAnimBg="0"/>
      <p:bldP spid="476166" grpId="0" animBg="1"/>
      <p:bldP spid="476167" grpId="0" animBg="1"/>
      <p:bldP spid="476168" grpId="0" autoUpdateAnimBg="0"/>
      <p:bldP spid="47616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3825"/>
            <a:ext cx="7772400" cy="714375"/>
          </a:xfrm>
        </p:spPr>
        <p:txBody>
          <a:bodyPr/>
          <a:lstStyle/>
          <a:p>
            <a:r>
              <a:rPr lang="pt-BR" dirty="0" smtClean="0"/>
              <a:t>RMM 1995-2015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00" y="1285278"/>
            <a:ext cx="8590475" cy="478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09-2011 STS HIPERTENS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4583" y="142875"/>
            <a:ext cx="1651029" cy="2447925"/>
          </a:xfrm>
          <a:prstGeom prst="rect">
            <a:avLst/>
          </a:prstGeom>
        </p:spPr>
      </p:pic>
      <p:pic>
        <p:nvPicPr>
          <p:cNvPr id="5" name="Imagem 4" descr="2009-2011 STS HEMORRAG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9450" y="2140839"/>
            <a:ext cx="1671637" cy="2478480"/>
          </a:xfrm>
          <a:prstGeom prst="rect">
            <a:avLst/>
          </a:prstGeom>
        </p:spPr>
      </p:pic>
      <p:pic>
        <p:nvPicPr>
          <p:cNvPr id="7" name="Imagem 6" descr="2009-2011 STS ABOR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4361" y="4267200"/>
            <a:ext cx="1670301" cy="2476500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 bwMode="auto">
          <a:xfrm flipV="1">
            <a:off x="4124325" y="1219200"/>
            <a:ext cx="904875" cy="74295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ector de seta reta 9"/>
          <p:cNvCxnSpPr/>
          <p:nvPr/>
        </p:nvCxnSpPr>
        <p:spPr bwMode="auto">
          <a:xfrm>
            <a:off x="4181475" y="3409950"/>
            <a:ext cx="2676525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>
            <a:off x="4124325" y="4762500"/>
            <a:ext cx="904875" cy="74295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14363"/>
            <a:ext cx="3676344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11688" y="2990850"/>
            <a:ext cx="92345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</a:rPr>
              <a:t>BUTANTÃ</a:t>
            </a:r>
          </a:p>
          <a:p>
            <a:r>
              <a:rPr lang="pt-BR" sz="1200" dirty="0" smtClean="0">
                <a:solidFill>
                  <a:schemeClr val="bg2"/>
                </a:solidFill>
              </a:rPr>
              <a:t>18,2</a:t>
            </a:r>
            <a:endParaRPr lang="pt-BR" sz="1200" dirty="0">
              <a:solidFill>
                <a:schemeClr val="bg2"/>
              </a:solidFill>
            </a:endParaRPr>
          </a:p>
        </p:txBody>
      </p:sp>
      <p:cxnSp>
        <p:nvCxnSpPr>
          <p:cNvPr id="15" name="Conector de seta reta 14"/>
          <p:cNvCxnSpPr>
            <a:stCxn id="13" idx="0"/>
          </p:cNvCxnSpPr>
          <p:nvPr/>
        </p:nvCxnSpPr>
        <p:spPr bwMode="auto">
          <a:xfrm flipV="1">
            <a:off x="873417" y="2628900"/>
            <a:ext cx="60033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1935894" y="2095500"/>
            <a:ext cx="118974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</a:rPr>
              <a:t>GUAIANASES</a:t>
            </a:r>
          </a:p>
          <a:p>
            <a:r>
              <a:rPr lang="pt-BR" sz="1200" dirty="0" smtClean="0">
                <a:solidFill>
                  <a:schemeClr val="bg2"/>
                </a:solidFill>
              </a:rPr>
              <a:t>121,0</a:t>
            </a:r>
            <a:endParaRPr lang="pt-BR" sz="1200" dirty="0">
              <a:solidFill>
                <a:schemeClr val="bg2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V="1">
            <a:off x="3121317" y="2324100"/>
            <a:ext cx="345783" cy="95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750" y="123825"/>
            <a:ext cx="7772400" cy="971550"/>
          </a:xfrm>
        </p:spPr>
        <p:txBody>
          <a:bodyPr/>
          <a:lstStyle/>
          <a:p>
            <a:r>
              <a:rPr lang="pt-BR" sz="5400" dirty="0" smtClean="0"/>
              <a:t>1990-2015</a:t>
            </a:r>
            <a:endParaRPr lang="pt-BR" sz="5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0" y="6519446"/>
            <a:ext cx="184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Fonte: WHO, 2015</a:t>
            </a:r>
            <a:endParaRPr lang="pt-BR" sz="1600" i="1" dirty="0">
              <a:solidFill>
                <a:srgbClr val="FFFF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6136" y="1238250"/>
            <a:ext cx="899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FFF00"/>
              </a:buClr>
              <a:buSzPct val="125000"/>
              <a:buFont typeface="Arial" pitchFamily="34" charset="0"/>
              <a:buChar char="•"/>
            </a:pPr>
            <a:r>
              <a:rPr lang="pt-BR" dirty="0" smtClean="0"/>
              <a:t> Somente nove países alcançaram a meta de redução da mortalidade materna em 75%</a:t>
            </a:r>
          </a:p>
          <a:p>
            <a:pPr lvl="1" algn="l">
              <a:buClr>
                <a:srgbClr val="FFFF00"/>
              </a:buClr>
              <a:buSzPct val="125000"/>
            </a:pPr>
            <a:endParaRPr lang="pt-BR" sz="2400" dirty="0"/>
          </a:p>
        </p:txBody>
      </p:sp>
      <p:sp>
        <p:nvSpPr>
          <p:cNvPr id="21" name="Retângulo 20"/>
          <p:cNvSpPr/>
          <p:nvPr/>
        </p:nvSpPr>
        <p:spPr>
          <a:xfrm>
            <a:off x="4152900" y="2535704"/>
            <a:ext cx="2543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Laos</a:t>
            </a:r>
          </a:p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Maldivas</a:t>
            </a:r>
          </a:p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Mongólia</a:t>
            </a:r>
          </a:p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Ruanda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1200150" y="2532013"/>
            <a:ext cx="3248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Cabo Verde</a:t>
            </a:r>
          </a:p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Timor Leste</a:t>
            </a:r>
          </a:p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Butão</a:t>
            </a:r>
          </a:p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 err="1" smtClean="0"/>
              <a:t>Cambodja</a:t>
            </a:r>
            <a:endParaRPr lang="pt-BR" sz="2400" dirty="0" smtClean="0"/>
          </a:p>
          <a:p>
            <a:pPr lvl="1" algn="l">
              <a:buClr>
                <a:srgbClr val="FFFF00"/>
              </a:buClr>
              <a:buSzPct val="125000"/>
              <a:buFont typeface="Wingdings" pitchFamily="2" charset="2"/>
              <a:buChar char="ü"/>
            </a:pPr>
            <a:r>
              <a:rPr lang="pt-BR" sz="2400" dirty="0" smtClean="0"/>
              <a:t> Irã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47675" y="4829175"/>
            <a:ext cx="8329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FF00"/>
                </a:solidFill>
              </a:rPr>
              <a:t> Queda mundial da mortalidade materna de 44% desde 1990</a:t>
            </a:r>
          </a:p>
          <a:p>
            <a:pPr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FF00"/>
                </a:solidFill>
              </a:rPr>
              <a:t> 99% das mortes ocorreram em regiões em desenvolvimento</a:t>
            </a:r>
          </a:p>
          <a:p>
            <a:pPr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FF00"/>
                </a:solidFill>
              </a:rPr>
              <a:t> 66% na África Subsaariana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kumimoji="0" lang="pt-BR" sz="2000" b="1" i="1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CEPV</a:t>
            </a:r>
            <a:endParaRPr kumimoji="0" lang="pt-BR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602375" y="76200"/>
            <a:ext cx="79090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dirty="0"/>
              <a:t>Mortalidade Materna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sz="3200" dirty="0"/>
              <a:t>Melhores indicadores de saúde pública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6391275" y="1085850"/>
            <a:ext cx="2654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400" i="1">
                <a:solidFill>
                  <a:schemeClr val="accent2"/>
                </a:solidFill>
              </a:rPr>
              <a:t>Laurenti et al, 2000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782638" y="2733675"/>
            <a:ext cx="7475537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pt-BR" sz="3200" dirty="0"/>
              <a:t>Avalia:</a:t>
            </a:r>
          </a:p>
          <a:p>
            <a:pPr lvl="1"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/>
              <a:t> Acesso ao sistema de saúde</a:t>
            </a:r>
          </a:p>
          <a:p>
            <a:pPr lvl="1"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/>
              <a:t> Planejamento Familiar</a:t>
            </a:r>
          </a:p>
          <a:p>
            <a:pPr lvl="1"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/>
              <a:t> Pré-natal</a:t>
            </a:r>
          </a:p>
          <a:p>
            <a:pPr lvl="1"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/>
              <a:t> Atendimento hospitalar</a:t>
            </a:r>
          </a:p>
          <a:p>
            <a:pPr lvl="1"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/>
              <a:t> Falhas </a:t>
            </a:r>
            <a:r>
              <a:rPr lang="pt-BR" sz="3200" dirty="0" smtClean="0"/>
              <a:t>estruturais</a:t>
            </a:r>
          </a:p>
          <a:p>
            <a:pPr lvl="1"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/>
              <a:t> Qualidade da Saúde ofertada</a:t>
            </a:r>
            <a:endParaRPr lang="pt-BR" sz="3200" dirty="0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128798" y="1400175"/>
            <a:ext cx="7421391" cy="1138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sz="3200" dirty="0"/>
              <a:t>Vinculado ao grau de desenvolvimento</a:t>
            </a: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pt-BR" sz="3200" dirty="0"/>
              <a:t>    </a:t>
            </a:r>
            <a:r>
              <a:rPr lang="pt-BR" sz="3200" dirty="0" err="1"/>
              <a:t>sócio-econômico</a:t>
            </a:r>
            <a:r>
              <a:rPr lang="pt-BR" sz="3200" dirty="0"/>
              <a:t> da população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6688138" y="2457450"/>
            <a:ext cx="2046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400" i="1">
                <a:solidFill>
                  <a:schemeClr val="accent2"/>
                </a:solidFill>
              </a:rPr>
              <a:t>Laurenti, 1994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65164" y="6019800"/>
            <a:ext cx="156921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400" i="1" dirty="0" smtClean="0">
                <a:solidFill>
                  <a:schemeClr val="accent2"/>
                </a:solidFill>
              </a:rPr>
              <a:t>Vega, 1996</a:t>
            </a:r>
            <a:endParaRPr lang="pt-BR" sz="24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  <p:bldP spid="229379" grpId="0" autoUpdateAnimBg="0"/>
      <p:bldP spid="229380" grpId="0" autoUpdateAnimBg="0"/>
      <p:bldP spid="229381" grpId="0" autoUpdateAnimBg="0"/>
      <p:bldP spid="229382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  <a:noFill/>
          <a:ln/>
        </p:spPr>
        <p:txBody>
          <a:bodyPr/>
          <a:lstStyle/>
          <a:p>
            <a:r>
              <a:rPr lang="pt-BR"/>
              <a:t>MORTE MATERNA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81200"/>
            <a:ext cx="8458200" cy="3810000"/>
          </a:xfrm>
          <a:noFill/>
          <a:ln/>
        </p:spPr>
        <p:txBody>
          <a:bodyPr/>
          <a:lstStyle/>
          <a:p>
            <a:pPr marL="342900" indent="-342900" algn="just">
              <a:lnSpc>
                <a:spcPct val="90000"/>
              </a:lnSpc>
            </a:pPr>
            <a:r>
              <a:rPr lang="pt-BR" dirty="0">
                <a:solidFill>
                  <a:schemeClr val="accent2"/>
                </a:solidFill>
              </a:rPr>
              <a:t>É a morte de uma mulher durante a gestação ou</a:t>
            </a:r>
          </a:p>
          <a:p>
            <a:pPr marL="342900" indent="-342900" algn="just">
              <a:lnSpc>
                <a:spcPct val="90000"/>
              </a:lnSpc>
            </a:pPr>
            <a:r>
              <a:rPr lang="pt-BR" dirty="0">
                <a:solidFill>
                  <a:schemeClr val="accent2"/>
                </a:solidFill>
              </a:rPr>
              <a:t>dentro de um período de 42 dias após o término</a:t>
            </a:r>
          </a:p>
          <a:p>
            <a:pPr marL="342900" indent="-342900" algn="just">
              <a:lnSpc>
                <a:spcPct val="90000"/>
              </a:lnSpc>
            </a:pPr>
            <a:r>
              <a:rPr lang="pt-BR" dirty="0">
                <a:solidFill>
                  <a:schemeClr val="accent2"/>
                </a:solidFill>
              </a:rPr>
              <a:t>da mesma, independentemente da duração ou da</a:t>
            </a:r>
          </a:p>
          <a:p>
            <a:pPr marL="342900" indent="-342900" algn="just">
              <a:lnSpc>
                <a:spcPct val="90000"/>
              </a:lnSpc>
            </a:pPr>
            <a:r>
              <a:rPr lang="pt-BR" dirty="0">
                <a:solidFill>
                  <a:schemeClr val="accent2"/>
                </a:solidFill>
              </a:rPr>
              <a:t>localização da gravidez, devida a qualquer causa</a:t>
            </a:r>
          </a:p>
          <a:p>
            <a:pPr marL="342900" indent="-342900" algn="just">
              <a:lnSpc>
                <a:spcPct val="90000"/>
              </a:lnSpc>
            </a:pPr>
            <a:r>
              <a:rPr lang="pt-BR" dirty="0">
                <a:solidFill>
                  <a:schemeClr val="accent2"/>
                </a:solidFill>
              </a:rPr>
              <a:t>relacionada com ou agravada pela gravidez ou por</a:t>
            </a:r>
          </a:p>
          <a:p>
            <a:pPr marL="342900" indent="-342900" algn="just">
              <a:lnSpc>
                <a:spcPct val="90000"/>
              </a:lnSpc>
            </a:pPr>
            <a:r>
              <a:rPr lang="pt-BR" dirty="0">
                <a:solidFill>
                  <a:schemeClr val="accent2"/>
                </a:solidFill>
              </a:rPr>
              <a:t>medidas tomadas em relação a ela, porém não de-</a:t>
            </a:r>
          </a:p>
          <a:p>
            <a:pPr marL="342900" indent="-342900" algn="just">
              <a:lnSpc>
                <a:spcPct val="90000"/>
              </a:lnSpc>
            </a:pPr>
            <a:r>
              <a:rPr lang="pt-BR" dirty="0">
                <a:solidFill>
                  <a:schemeClr val="accent2"/>
                </a:solidFill>
              </a:rPr>
              <a:t>vida a causas acidentais ou incidentais.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5753100" y="136525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152400" y="6369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0">
                <a:solidFill>
                  <a:schemeClr val="tx1"/>
                </a:solidFill>
              </a:rPr>
              <a:t>CID - 9 Revisão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153400" y="64770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2000" i="1">
                <a:solidFill>
                  <a:schemeClr val="accent2"/>
                </a:solidFill>
              </a:rPr>
              <a:t>CEPV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82581" y="5551233"/>
            <a:ext cx="52854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rgbClr val="FF0000"/>
                </a:solidFill>
              </a:rPr>
              <a:t>DADO PURO</a:t>
            </a:r>
            <a:endParaRPr lang="pt-BR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8738"/>
            <a:ext cx="7772400" cy="828692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MORTE MATERNA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38390"/>
            <a:ext cx="8458200" cy="4019568"/>
          </a:xfrm>
          <a:noFill/>
        </p:spPr>
        <p:txBody>
          <a:bodyPr/>
          <a:lstStyle/>
          <a:p>
            <a:r>
              <a:rPr lang="pt-BR" sz="4000" b="1" dirty="0" smtClean="0">
                <a:solidFill>
                  <a:schemeClr val="accent2"/>
                </a:solidFill>
              </a:rPr>
              <a:t>É A MORTE DE QUALQUER MULHER EM IDADE FÉRTIL DURANTE A GESTAÇÃO, DURANTE O PARTO OU DURANTE O PUERPÉRIO</a:t>
            </a:r>
          </a:p>
          <a:p>
            <a:r>
              <a:rPr lang="pt-BR" sz="4000" b="1" dirty="0" smtClean="0">
                <a:solidFill>
                  <a:schemeClr val="accent2"/>
                </a:solidFill>
              </a:rPr>
              <a:t>(ATÉ UM ANO)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53100" y="76200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001000" y="64770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1600" i="1">
                <a:solidFill>
                  <a:schemeClr val="accent2"/>
                </a:solidFill>
              </a:rPr>
              <a:t>CMMMSP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21704" y="597739"/>
            <a:ext cx="5369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 O COMITÊ:</a:t>
            </a:r>
            <a:endParaRPr lang="pt-B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/>
      <p:bldP spid="4099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53100" y="76200"/>
            <a:ext cx="32734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i="1"/>
              <a:t>_____________Conceituação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001000" y="64770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2000" bIns="0"/>
          <a:lstStyle/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pt-BR" sz="1600" i="1">
                <a:solidFill>
                  <a:schemeClr val="accent2"/>
                </a:solidFill>
              </a:rPr>
              <a:t>CMMMSP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5268" y="597739"/>
            <a:ext cx="6542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É MORTE MATERNA:</a:t>
            </a:r>
            <a:endParaRPr lang="pt-B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57224" y="1905081"/>
            <a:ext cx="78867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 smtClean="0"/>
              <a:t> hipertensa (de qualquer forma)</a:t>
            </a:r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com hemorragia (genital ou não)</a:t>
            </a:r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cardiopata / </a:t>
            </a:r>
            <a:r>
              <a:rPr lang="pt-BR" dirty="0" err="1" smtClean="0"/>
              <a:t>nefropata</a:t>
            </a:r>
            <a:r>
              <a:rPr lang="pt-BR" dirty="0" smtClean="0"/>
              <a:t> / </a:t>
            </a:r>
            <a:r>
              <a:rPr lang="pt-BR" dirty="0" err="1" smtClean="0"/>
              <a:t>pneumopata</a:t>
            </a:r>
            <a:endParaRPr lang="pt-BR" dirty="0" smtClean="0"/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atropelada</a:t>
            </a:r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assassinada</a:t>
            </a:r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com câncer (de qualquer tipo)</a:t>
            </a:r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com infecção (de qualquer foco)</a:t>
            </a:r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abortos de qualquer tipo</a:t>
            </a:r>
          </a:p>
          <a:p>
            <a:pPr algn="l">
              <a:lnSpc>
                <a:spcPts val="4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err="1" smtClean="0"/>
              <a:t>etc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, etc...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rot="19665352">
            <a:off x="1446449" y="2892326"/>
            <a:ext cx="60792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u="sng" dirty="0" smtClean="0">
                <a:solidFill>
                  <a:srgbClr val="FF0000"/>
                </a:solidFill>
              </a:rPr>
              <a:t>TUDO!</a:t>
            </a:r>
            <a:endParaRPr lang="pt-BR" sz="13800" u="sng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0034" y="1285860"/>
            <a:ext cx="802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TODA  A GESTANTE OU PUÉRPERA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xazula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fxazul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xazu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xazul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xazul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xazul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xazu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xazu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xazu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c:\powerpnt\modelo\aprstsld\fxazula.ppt</Template>
  <TotalTime>3036</TotalTime>
  <Pages>20</Pages>
  <Words>1201</Words>
  <Application>Microsoft Office PowerPoint</Application>
  <PresentationFormat>Apresentação na tela (4:3)</PresentationFormat>
  <Paragraphs>291</Paragraphs>
  <Slides>47</Slides>
  <Notes>13</Notes>
  <HiddenSlides>8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Monotype Sorts</vt:lpstr>
      <vt:lpstr>Times New Roman</vt:lpstr>
      <vt:lpstr>Wingdings</vt:lpstr>
      <vt:lpstr>fxazula</vt:lpstr>
      <vt:lpstr>Photo Editor Photo</vt:lpstr>
      <vt:lpstr>MORTALIDADE MATERNA</vt:lpstr>
      <vt:lpstr>OBJETIVOS DO MILÊNIO QUINTO OBJETIVO</vt:lpstr>
      <vt:lpstr>1990</vt:lpstr>
      <vt:lpstr>2015</vt:lpstr>
      <vt:lpstr>1990-2015</vt:lpstr>
      <vt:lpstr>Apresentação do PowerPoint</vt:lpstr>
      <vt:lpstr>MORTE MATERNA</vt:lpstr>
      <vt:lpstr>MORTE MATERNA</vt:lpstr>
      <vt:lpstr>Apresentação do PowerPoint</vt:lpstr>
      <vt:lpstr>MORTE MATERNA DIRETA</vt:lpstr>
      <vt:lpstr>MORTE MATERNA DIRETA</vt:lpstr>
      <vt:lpstr>MORTE MATERNA INDIRETA</vt:lpstr>
      <vt:lpstr>MORTE MATERNA INDIRETA</vt:lpstr>
      <vt:lpstr>MORTE MATERNA TARDIA CID-10 = O96</vt:lpstr>
      <vt:lpstr>MORTE MATERNA  OBSTÉTRICA TARDIA</vt:lpstr>
      <vt:lpstr>MORTE MATERNA NÃO OBSTÉTRICA</vt:lpstr>
      <vt:lpstr>MORTE MATERNA NÃO OBSTÉTRICA</vt:lpstr>
      <vt:lpstr>MORTE MATERNA NÃO OBSTÉTRICA TARDIA</vt:lpstr>
      <vt:lpstr>Apresentação do PowerPoint</vt:lpstr>
      <vt:lpstr>SEQUELA DE MORTE MATERNA CID-10 = O97</vt:lpstr>
      <vt:lpstr>SEQUELA DE MORTE MATERNA CID-10 = O97</vt:lpstr>
      <vt:lpstr>MORTE MATERNA DECLARADA</vt:lpstr>
      <vt:lpstr>Apresentação do PowerPoint</vt:lpstr>
      <vt:lpstr>Apresentação do PowerPoint</vt:lpstr>
      <vt:lpstr>MORTE MATERNA SUBNOTIFICADA</vt:lpstr>
      <vt:lpstr>Apresentação do PowerPoint</vt:lpstr>
      <vt:lpstr>NOTIFICAÇÃO</vt:lpstr>
      <vt:lpstr>NOTIFICAÇÃO</vt:lpstr>
      <vt:lpstr>NOTIFICAÇÃO</vt:lpstr>
      <vt:lpstr>Apresentação do PowerPoint</vt:lpstr>
      <vt:lpstr>Apresentação do PowerPoint</vt:lpstr>
      <vt:lpstr>Apresentação do PowerPoint</vt:lpstr>
      <vt:lpstr>SUBNOTIFICAÇÃO</vt:lpstr>
      <vt:lpstr>Apresentação do PowerPoint</vt:lpstr>
      <vt:lpstr>MÉTODOS DE COLETA DO COMITÊ MUNICIPAL</vt:lpstr>
      <vt:lpstr>Apresentação do PowerPoint</vt:lpstr>
      <vt:lpstr>CRUZAMENTO DO X DN</vt:lpstr>
      <vt:lpstr>Fluxograma de Investigação</vt:lpstr>
      <vt:lpstr>ATRIBUIÇÕES DOS COMITÊS</vt:lpstr>
      <vt:lpstr>ATRIBUIÇÕES DOS COMITÊS</vt:lpstr>
      <vt:lpstr>Apresentação do PowerPoint</vt:lpstr>
      <vt:lpstr>INVESTIGAÇÃO</vt:lpstr>
      <vt:lpstr>Mortalidade Materna</vt:lpstr>
      <vt:lpstr>Apresentação do PowerPoint</vt:lpstr>
      <vt:lpstr>Apresentação do PowerPoint</vt:lpstr>
      <vt:lpstr>RMM 1995-2015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MORTALIDADE MATERNA</dc:title>
  <dc:subject/>
  <dc:creator/>
  <cp:keywords/>
  <dc:description/>
  <cp:lastModifiedBy>Carlos Vega</cp:lastModifiedBy>
  <cp:revision>470</cp:revision>
  <cp:lastPrinted>1998-12-24T08:40:06Z</cp:lastPrinted>
  <dcterms:created xsi:type="dcterms:W3CDTF">1999-03-09T11:05:36Z</dcterms:created>
  <dcterms:modified xsi:type="dcterms:W3CDTF">2016-05-20T01:17:13Z</dcterms:modified>
</cp:coreProperties>
</file>