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1D9-6E2A-49C7-A0A0-5DFA0353F413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3AFD-8E8F-4DFD-A999-B97D56CE15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0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1D9-6E2A-49C7-A0A0-5DFA0353F413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3AFD-8E8F-4DFD-A999-B97D56CE15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2675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1D9-6E2A-49C7-A0A0-5DFA0353F413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3AFD-8E8F-4DFD-A999-B97D56CE15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967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1D9-6E2A-49C7-A0A0-5DFA0353F413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3AFD-8E8F-4DFD-A999-B97D56CE15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800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1D9-6E2A-49C7-A0A0-5DFA0353F413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3AFD-8E8F-4DFD-A999-B97D56CE15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93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1D9-6E2A-49C7-A0A0-5DFA0353F413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3AFD-8E8F-4DFD-A999-B97D56CE15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9093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1D9-6E2A-49C7-A0A0-5DFA0353F413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3AFD-8E8F-4DFD-A999-B97D56CE15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65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1D9-6E2A-49C7-A0A0-5DFA0353F413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3AFD-8E8F-4DFD-A999-B97D56CE15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937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1D9-6E2A-49C7-A0A0-5DFA0353F413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3AFD-8E8F-4DFD-A999-B97D56CE15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7411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1D9-6E2A-49C7-A0A0-5DFA0353F413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3AFD-8E8F-4DFD-A999-B97D56CE15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5850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1D9-6E2A-49C7-A0A0-5DFA0353F413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3AFD-8E8F-4DFD-A999-B97D56CE15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44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4F1D9-6E2A-49C7-A0A0-5DFA0353F413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F3AFD-8E8F-4DFD-A999-B97D56CE15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66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PPT_Out\nature-logo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6108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2152650" y="-42963"/>
            <a:ext cx="7886700" cy="1325563"/>
          </a:xfrm>
        </p:spPr>
        <p:txBody>
          <a:bodyPr/>
          <a:lstStyle/>
          <a:p>
            <a:pPr algn="ctr"/>
            <a:r>
              <a:rPr lang="en-US" sz="1800" b="1" dirty="0">
                <a:latin typeface="+mn-lt"/>
              </a:rPr>
              <a:t>Gene (</a:t>
            </a:r>
            <a:r>
              <a:rPr lang="pt-BR" sz="1800" b="1" dirty="0">
                <a:latin typeface="+mn-lt"/>
              </a:rPr>
              <a:t>MYBPC3)</a:t>
            </a:r>
            <a:r>
              <a:rPr lang="en-US" sz="1800" b="1" dirty="0">
                <a:latin typeface="+mn-lt"/>
              </a:rPr>
              <a:t> correction in S-phase-injected human embryos</a:t>
            </a:r>
            <a:br>
              <a:rPr lang="en-US" sz="1800" b="1" dirty="0">
                <a:latin typeface="+mn-lt"/>
              </a:rPr>
            </a:br>
            <a:r>
              <a:rPr lang="pt-BR" sz="1800" b="1" dirty="0"/>
              <a:t/>
            </a:r>
            <a:br>
              <a:rPr lang="pt-BR" sz="1800" b="1" dirty="0"/>
            </a:br>
            <a:r>
              <a:rPr lang="en-US" sz="1800" b="1" dirty="0">
                <a:latin typeface="+mn-lt"/>
                <a:sym typeface="Wingdings" panose="05000000000000000000" pitchFamily="2" charset="2"/>
              </a:rPr>
              <a:t> </a:t>
            </a:r>
            <a:endParaRPr lang="en-US" sz="1800" b="1" dirty="0">
              <a:latin typeface="+mn-lt"/>
            </a:endParaRPr>
          </a:p>
        </p:txBody>
      </p:sp>
      <p:pic>
        <p:nvPicPr>
          <p:cNvPr id="2051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2648" y="1365161"/>
            <a:ext cx="5704187" cy="4731544"/>
          </a:xfrm>
        </p:spPr>
      </p:pic>
      <p:pic>
        <p:nvPicPr>
          <p:cNvPr id="2052" name="Picture 5" descr="D:\PPT_Out\nature-logo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6223000"/>
            <a:ext cx="13335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itle 1"/>
          <p:cNvSpPr txBox="1">
            <a:spLocks/>
          </p:cNvSpPr>
          <p:nvPr/>
        </p:nvSpPr>
        <p:spPr bwMode="auto">
          <a:xfrm>
            <a:off x="1968500" y="6260963"/>
            <a:ext cx="822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rial" panose="020B0604020202020204" pitchFamily="34" charset="0"/>
              </a:rPr>
              <a:t>H Ma </a:t>
            </a:r>
            <a:r>
              <a:rPr lang="en-US" sz="1200" i="1" dirty="0">
                <a:latin typeface="Arial" panose="020B0604020202020204" pitchFamily="34" charset="0"/>
              </a:rPr>
              <a:t>et al. Nature</a:t>
            </a:r>
            <a:r>
              <a:rPr lang="en-US" sz="1200" dirty="0">
                <a:latin typeface="Arial" panose="020B0604020202020204" pitchFamily="34" charset="0"/>
              </a:rPr>
              <a:t> 1–7 (2017) doi:10.1038/nature23305</a:t>
            </a:r>
          </a:p>
        </p:txBody>
      </p:sp>
    </p:spTree>
    <p:extLst>
      <p:ext uri="{BB962C8B-B14F-4D97-AF65-F5344CB8AC3E}">
        <p14:creationId xmlns:p14="http://schemas.microsoft.com/office/powerpoint/2010/main" val="8006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2650" y="1204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/>
              <a:t>Reprogramação de linfócitos com Crispr-Cas9</a:t>
            </a:r>
            <a:br>
              <a:rPr lang="pt-BR" sz="2800" b="1" dirty="0"/>
            </a:br>
            <a:r>
              <a:rPr lang="pt-BR" sz="2800" b="1" dirty="0"/>
              <a:t>no tratamento do câncer</a:t>
            </a:r>
            <a:endParaRPr lang="pt-BR" sz="28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36" y="1512323"/>
            <a:ext cx="5672328" cy="512673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100553" y="6342843"/>
            <a:ext cx="3065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Assis AF et al 2017 submetido para publicação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4390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1188" t="1533" r="1062" b="2047"/>
          <a:stretch>
            <a:fillRect/>
          </a:stretch>
        </p:blipFill>
        <p:spPr bwMode="auto">
          <a:xfrm>
            <a:off x="2259013" y="1081088"/>
            <a:ext cx="8229600" cy="515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9" y="719138"/>
            <a:ext cx="44132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524001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524001" y="-31339"/>
            <a:ext cx="9143999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1. Introduction - history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2" descr="Y. Ishi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373" y="818866"/>
            <a:ext cx="1259211" cy="1678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doudna charpenti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158" y="1081089"/>
            <a:ext cx="2498686" cy="166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237667" y="702955"/>
            <a:ext cx="3966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Jennifer </a:t>
            </a:r>
            <a:r>
              <a:rPr lang="pt-BR" sz="1200" dirty="0" err="1"/>
              <a:t>Doudna</a:t>
            </a:r>
            <a:r>
              <a:rPr lang="pt-BR" sz="1200" dirty="0"/>
              <a:t>         </a:t>
            </a:r>
            <a:r>
              <a:rPr lang="pt-BR" sz="1200" dirty="0" err="1"/>
              <a:t>Emmanuele</a:t>
            </a:r>
            <a:r>
              <a:rPr lang="pt-BR" sz="1200" dirty="0"/>
              <a:t> </a:t>
            </a:r>
            <a:r>
              <a:rPr lang="pt-BR" sz="1200" dirty="0" err="1"/>
              <a:t>Charpentier</a:t>
            </a:r>
            <a:r>
              <a:rPr lang="pt-BR" sz="1200" dirty="0"/>
              <a:t>      </a:t>
            </a:r>
            <a:r>
              <a:rPr lang="pt-BR" sz="1200" dirty="0" err="1"/>
              <a:t>Feng</a:t>
            </a:r>
            <a:r>
              <a:rPr lang="pt-BR" sz="1200" dirty="0"/>
              <a:t> Zhang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4897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upload.wikimedia.org/wikipedia/commons/thumb/5/5f/Crispr.png/800px-Crisp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51" y="758274"/>
            <a:ext cx="6489088" cy="525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947893" y="6199938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/>
              <a:t>By James </a:t>
            </a:r>
            <a:r>
              <a:rPr lang="en-US" sz="1050" dirty="0" err="1"/>
              <a:t>atmos</a:t>
            </a:r>
            <a:r>
              <a:rPr lang="en-US" sz="1050" dirty="0"/>
              <a:t> - Own work, CC BY-SA 3.0, https://commons.wikimedia.org/w/index.php?curid=7821536</a:t>
            </a:r>
            <a:endParaRPr lang="pt-BR" sz="105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236891" y="257576"/>
            <a:ext cx="632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Crispr</a:t>
            </a:r>
            <a:r>
              <a:rPr lang="pt-BR" dirty="0"/>
              <a:t> é um </a:t>
            </a:r>
            <a:r>
              <a:rPr lang="pt-BR" dirty="0" err="1"/>
              <a:t>locus</a:t>
            </a:r>
            <a:r>
              <a:rPr lang="pt-BR" dirty="0"/>
              <a:t> envolvido na resistência de bactérias aos fagos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707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94" y="206907"/>
            <a:ext cx="5373324" cy="650388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100553" y="6497390"/>
            <a:ext cx="28184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Assis AF et al 2017 submetido para publicação</a:t>
            </a:r>
            <a:endParaRPr lang="pt-BR" sz="11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627029" y="785612"/>
            <a:ext cx="26418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Indução dos diferentes</a:t>
            </a:r>
          </a:p>
          <a:p>
            <a:r>
              <a:rPr lang="pt-BR" sz="2000" b="1" dirty="0"/>
              <a:t>tipos de mutações com</a:t>
            </a:r>
          </a:p>
          <a:p>
            <a:r>
              <a:rPr lang="pt-BR" sz="2000" b="1" dirty="0"/>
              <a:t>CRISPR-Cas9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99951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6778388" y="1433016"/>
            <a:ext cx="3753138" cy="1378426"/>
            <a:chOff x="6564572" y="1078172"/>
            <a:chExt cx="2402007" cy="818867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" t="17516" r="52845" b="65954"/>
            <a:stretch/>
          </p:blipFill>
          <p:spPr>
            <a:xfrm>
              <a:off x="6564572" y="1078172"/>
              <a:ext cx="2402007" cy="818867"/>
            </a:xfrm>
            <a:prstGeom prst="rect">
              <a:avLst/>
            </a:prstGeom>
          </p:spPr>
        </p:pic>
        <p:sp>
          <p:nvSpPr>
            <p:cNvPr id="2" name="Retângulo 1"/>
            <p:cNvSpPr/>
            <p:nvPr/>
          </p:nvSpPr>
          <p:spPr>
            <a:xfrm>
              <a:off x="6564572" y="1351128"/>
              <a:ext cx="545912" cy="3275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785881"/>
            <a:ext cx="8229600" cy="55057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altLang="pt-BR" sz="1900" b="1" dirty="0">
                <a:solidFill>
                  <a:srgbClr val="C00000"/>
                </a:solidFill>
              </a:rPr>
              <a:t>CRISPR</a:t>
            </a:r>
            <a:r>
              <a:rPr lang="pt-BR" altLang="pt-BR" sz="1900" dirty="0">
                <a:solidFill>
                  <a:srgbClr val="C00000"/>
                </a:solidFill>
              </a:rPr>
              <a:t> </a:t>
            </a:r>
            <a:r>
              <a:rPr lang="pt-BR" altLang="pt-BR" sz="1900" dirty="0" err="1">
                <a:solidFill>
                  <a:srgbClr val="C00000"/>
                </a:solidFill>
              </a:rPr>
              <a:t>is</a:t>
            </a:r>
            <a:r>
              <a:rPr lang="pt-BR" altLang="pt-BR" sz="1900" dirty="0">
                <a:solidFill>
                  <a:srgbClr val="C00000"/>
                </a:solidFill>
              </a:rPr>
              <a:t> a </a:t>
            </a:r>
            <a:r>
              <a:rPr lang="pt-BR" altLang="pt-BR" sz="1900" dirty="0" err="1">
                <a:solidFill>
                  <a:srgbClr val="C00000"/>
                </a:solidFill>
              </a:rPr>
              <a:t>technique</a:t>
            </a:r>
            <a:r>
              <a:rPr lang="pt-BR" altLang="pt-BR" sz="1900" dirty="0">
                <a:solidFill>
                  <a:srgbClr val="C00000"/>
                </a:solidFill>
              </a:rPr>
              <a:t> for </a:t>
            </a:r>
            <a:r>
              <a:rPr lang="pt-BR" altLang="pt-BR" sz="1900" b="1" i="1" dirty="0">
                <a:solidFill>
                  <a:srgbClr val="C00000"/>
                </a:solidFill>
              </a:rPr>
              <a:t>gene </a:t>
            </a:r>
            <a:r>
              <a:rPr lang="pt-BR" altLang="pt-BR" sz="1900" b="1" i="1" dirty="0" err="1">
                <a:solidFill>
                  <a:srgbClr val="C00000"/>
                </a:solidFill>
              </a:rPr>
              <a:t>editing</a:t>
            </a:r>
            <a:r>
              <a:rPr lang="pt-BR" altLang="pt-BR" sz="1900" b="1" i="1" dirty="0">
                <a:solidFill>
                  <a:srgbClr val="C00000"/>
                </a:solidFill>
              </a:rPr>
              <a:t> </a:t>
            </a:r>
            <a:r>
              <a:rPr lang="pt-BR" altLang="pt-BR" sz="1900" dirty="0">
                <a:solidFill>
                  <a:srgbClr val="C00000"/>
                </a:solidFill>
              </a:rPr>
              <a:t>(</a:t>
            </a:r>
            <a:r>
              <a:rPr lang="pt-BR" altLang="pt-BR" sz="1900" dirty="0" err="1">
                <a:solidFill>
                  <a:srgbClr val="C00000"/>
                </a:solidFill>
              </a:rPr>
              <a:t>just</a:t>
            </a:r>
            <a:r>
              <a:rPr lang="pt-BR" altLang="pt-BR" sz="1900" dirty="0">
                <a:solidFill>
                  <a:srgbClr val="C00000"/>
                </a:solidFill>
              </a:rPr>
              <a:t> </a:t>
            </a:r>
            <a:r>
              <a:rPr lang="pt-BR" altLang="pt-BR" sz="1900" dirty="0" err="1">
                <a:solidFill>
                  <a:srgbClr val="C00000"/>
                </a:solidFill>
              </a:rPr>
              <a:t>like</a:t>
            </a:r>
            <a:r>
              <a:rPr lang="pt-BR" altLang="pt-BR" sz="1900" dirty="0">
                <a:solidFill>
                  <a:srgbClr val="C00000"/>
                </a:solidFill>
              </a:rPr>
              <a:t> TALEN </a:t>
            </a:r>
            <a:r>
              <a:rPr lang="pt-BR" altLang="pt-BR" sz="1900" dirty="0" err="1">
                <a:solidFill>
                  <a:srgbClr val="C00000"/>
                </a:solidFill>
              </a:rPr>
              <a:t>and</a:t>
            </a:r>
            <a:r>
              <a:rPr lang="pt-BR" altLang="pt-BR" sz="1900" dirty="0">
                <a:solidFill>
                  <a:srgbClr val="C00000"/>
                </a:solidFill>
              </a:rPr>
              <a:t> ZFN), </a:t>
            </a:r>
            <a:r>
              <a:rPr lang="pt-BR" altLang="pt-BR" sz="1900" i="1" dirty="0">
                <a:solidFill>
                  <a:srgbClr val="C00000"/>
                </a:solidFill>
              </a:rPr>
              <a:t>i.e.</a:t>
            </a:r>
            <a:r>
              <a:rPr lang="pt-BR" altLang="pt-BR" sz="1900" dirty="0">
                <a:solidFill>
                  <a:srgbClr val="C00000"/>
                </a:solidFill>
              </a:rPr>
              <a:t>, a tool </a:t>
            </a:r>
            <a:r>
              <a:rPr lang="pt-BR" altLang="pt-BR" sz="1900" dirty="0" err="1">
                <a:solidFill>
                  <a:srgbClr val="C00000"/>
                </a:solidFill>
              </a:rPr>
              <a:t>able</a:t>
            </a:r>
            <a:r>
              <a:rPr lang="pt-BR" altLang="pt-BR" sz="1900" dirty="0">
                <a:solidFill>
                  <a:srgbClr val="C00000"/>
                </a:solidFill>
              </a:rPr>
              <a:t> </a:t>
            </a:r>
            <a:r>
              <a:rPr lang="pt-BR" altLang="pt-BR" sz="1900" dirty="0" err="1">
                <a:solidFill>
                  <a:srgbClr val="C00000"/>
                </a:solidFill>
              </a:rPr>
              <a:t>to</a:t>
            </a:r>
            <a:r>
              <a:rPr lang="pt-BR" altLang="pt-BR" sz="1900" dirty="0">
                <a:solidFill>
                  <a:srgbClr val="C00000"/>
                </a:solidFill>
              </a:rPr>
              <a:t>  </a:t>
            </a:r>
            <a:r>
              <a:rPr lang="pt-BR" altLang="pt-BR" sz="1900" b="1" i="1" dirty="0" err="1">
                <a:solidFill>
                  <a:srgbClr val="C00000"/>
                </a:solidFill>
              </a:rPr>
              <a:t>modify</a:t>
            </a:r>
            <a:r>
              <a:rPr lang="pt-BR" altLang="pt-BR" sz="1900" b="1" i="1" dirty="0">
                <a:solidFill>
                  <a:srgbClr val="C00000"/>
                </a:solidFill>
              </a:rPr>
              <a:t> </a:t>
            </a:r>
            <a:r>
              <a:rPr lang="pt-BR" altLang="pt-BR" sz="1900" b="1" i="1" dirty="0" err="1">
                <a:solidFill>
                  <a:srgbClr val="C00000"/>
                </a:solidFill>
              </a:rPr>
              <a:t>the</a:t>
            </a:r>
            <a:r>
              <a:rPr lang="pt-BR" altLang="pt-BR" sz="1900" b="1" i="1" dirty="0">
                <a:solidFill>
                  <a:srgbClr val="C00000"/>
                </a:solidFill>
              </a:rPr>
              <a:t> </a:t>
            </a:r>
            <a:r>
              <a:rPr lang="pt-BR" altLang="pt-BR" sz="1900" b="1" i="1" dirty="0" err="1">
                <a:solidFill>
                  <a:srgbClr val="C00000"/>
                </a:solidFill>
              </a:rPr>
              <a:t>nucleotide</a:t>
            </a:r>
            <a:r>
              <a:rPr lang="pt-BR" altLang="pt-BR" sz="1900" b="1" i="1" dirty="0">
                <a:solidFill>
                  <a:srgbClr val="C00000"/>
                </a:solidFill>
              </a:rPr>
              <a:t> </a:t>
            </a:r>
            <a:r>
              <a:rPr lang="pt-BR" altLang="pt-BR" sz="1900" b="1" i="1" dirty="0" err="1">
                <a:solidFill>
                  <a:srgbClr val="C00000"/>
                </a:solidFill>
              </a:rPr>
              <a:t>sequence</a:t>
            </a:r>
            <a:r>
              <a:rPr lang="pt-BR" altLang="pt-BR" sz="1900" b="1" i="1" dirty="0">
                <a:solidFill>
                  <a:srgbClr val="C00000"/>
                </a:solidFill>
              </a:rPr>
              <a:t> in a precise </a:t>
            </a:r>
            <a:r>
              <a:rPr lang="pt-BR" altLang="pt-BR" sz="1900" b="1" i="1" dirty="0" err="1">
                <a:solidFill>
                  <a:srgbClr val="C00000"/>
                </a:solidFill>
              </a:rPr>
              <a:t>manner</a:t>
            </a:r>
            <a:r>
              <a:rPr lang="pt-BR" altLang="pt-BR" sz="1900" dirty="0">
                <a:solidFill>
                  <a:srgbClr val="C00000"/>
                </a:solidFill>
              </a:rPr>
              <a:t>. </a:t>
            </a:r>
          </a:p>
          <a:p>
            <a:pPr marL="0" indent="0" algn="just">
              <a:buNone/>
            </a:pPr>
            <a:endParaRPr lang="pt-BR" altLang="pt-BR" sz="1900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pt-BR" altLang="pt-BR" sz="1900" dirty="0" err="1">
                <a:solidFill>
                  <a:schemeClr val="accent6">
                    <a:lumMod val="50000"/>
                  </a:schemeClr>
                </a:solidFill>
              </a:rPr>
              <a:t>Elements</a:t>
            </a:r>
            <a:r>
              <a:rPr lang="pt-BR" altLang="pt-BR" sz="19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pt-BR" altLang="pt-BR" sz="1900" b="1" dirty="0">
                <a:solidFill>
                  <a:schemeClr val="accent6">
                    <a:lumMod val="50000"/>
                  </a:schemeClr>
                </a:solidFill>
              </a:rPr>
              <a:t>Cas9 </a:t>
            </a:r>
            <a:r>
              <a:rPr lang="pt-BR" altLang="pt-BR" sz="1900" dirty="0">
                <a:solidFill>
                  <a:schemeClr val="accent6">
                    <a:lumMod val="50000"/>
                  </a:schemeClr>
                </a:solidFill>
              </a:rPr>
              <a:t>(RGN, </a:t>
            </a:r>
            <a:r>
              <a:rPr lang="pt-BR" altLang="pt-BR" sz="1900" i="1" dirty="0">
                <a:solidFill>
                  <a:schemeClr val="accent6">
                    <a:lumMod val="50000"/>
                  </a:schemeClr>
                </a:solidFill>
              </a:rPr>
              <a:t>RNA-</a:t>
            </a:r>
            <a:r>
              <a:rPr lang="pt-BR" altLang="pt-BR" sz="1900" i="1" dirty="0" err="1">
                <a:solidFill>
                  <a:schemeClr val="accent6">
                    <a:lumMod val="50000"/>
                  </a:schemeClr>
                </a:solidFill>
              </a:rPr>
              <a:t>guided</a:t>
            </a:r>
            <a:r>
              <a:rPr lang="pt-BR" altLang="pt-BR" sz="19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altLang="pt-BR" sz="1900" i="1" dirty="0" err="1">
                <a:solidFill>
                  <a:schemeClr val="accent6">
                    <a:lumMod val="50000"/>
                  </a:schemeClr>
                </a:solidFill>
              </a:rPr>
              <a:t>nuclease</a:t>
            </a:r>
            <a:r>
              <a:rPr lang="pt-BR" altLang="pt-BR" sz="1900" dirty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pt-BR" altLang="pt-BR" sz="1900" dirty="0" err="1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pt-BR" altLang="pt-BR" sz="19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altLang="pt-BR" sz="1900" b="1" dirty="0" err="1">
                <a:solidFill>
                  <a:schemeClr val="accent6">
                    <a:lumMod val="50000"/>
                  </a:schemeClr>
                </a:solidFill>
              </a:rPr>
              <a:t>guide</a:t>
            </a:r>
            <a:r>
              <a:rPr lang="pt-BR" altLang="pt-BR" sz="1900" b="1" dirty="0">
                <a:solidFill>
                  <a:schemeClr val="accent6">
                    <a:lumMod val="50000"/>
                  </a:schemeClr>
                </a:solidFill>
              </a:rPr>
              <a:t> RNA</a:t>
            </a:r>
            <a:r>
              <a:rPr lang="pt-BR" altLang="pt-BR" sz="19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endParaRPr lang="pt-BR" altLang="pt-BR" sz="1900" dirty="0"/>
          </a:p>
          <a:p>
            <a:pPr marL="0" indent="0" algn="just">
              <a:buNone/>
            </a:pP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This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modification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may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be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several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kinds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pPr marL="0" indent="0" algn="just">
              <a:buNone/>
            </a:pP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	-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deletion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insertion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or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substitution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one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or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few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nucleotides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; </a:t>
            </a:r>
          </a:p>
          <a:p>
            <a:pPr marL="0" indent="0" algn="just">
              <a:buNone/>
            </a:pP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deletion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genetic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elements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integration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genetic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elements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t-BR" altLang="pt-BR" sz="1900" i="1" dirty="0">
                <a:solidFill>
                  <a:schemeClr val="accent1">
                    <a:lumMod val="50000"/>
                  </a:schemeClr>
                </a:solidFill>
              </a:rPr>
              <a:t>e.g.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transgenes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),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among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1">
                    <a:lumMod val="50000"/>
                  </a:schemeClr>
                </a:solidFill>
              </a:rPr>
              <a:t>others</a:t>
            </a:r>
            <a:r>
              <a:rPr lang="pt-BR" altLang="pt-BR" sz="19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pt-BR" altLang="pt-BR" sz="19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endParaRPr lang="pt-BR" altLang="pt-BR" sz="1900" dirty="0"/>
          </a:p>
          <a:p>
            <a:pPr marL="0" indent="0" algn="just">
              <a:buNone/>
            </a:pP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However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, it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important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highlight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that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CRISPR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may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be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used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for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other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purposes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see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CRISPR’s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versatility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).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This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multifunctional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set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CRISPR-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derived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techniques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altLang="pt-BR" sz="1900" dirty="0" err="1">
                <a:solidFill>
                  <a:schemeClr val="accent2">
                    <a:lumMod val="75000"/>
                  </a:schemeClr>
                </a:solidFill>
              </a:rPr>
              <a:t>known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as </a:t>
            </a:r>
            <a:r>
              <a:rPr lang="pt-BR" altLang="pt-BR" sz="1900" b="1" dirty="0">
                <a:solidFill>
                  <a:schemeClr val="accent2">
                    <a:lumMod val="75000"/>
                  </a:schemeClr>
                </a:solidFill>
              </a:rPr>
              <a:t>CRISPR </a:t>
            </a:r>
            <a:r>
              <a:rPr lang="pt-BR" altLang="pt-BR" sz="1900" b="1" i="1" dirty="0">
                <a:solidFill>
                  <a:schemeClr val="accent2">
                    <a:lumMod val="75000"/>
                  </a:schemeClr>
                </a:solidFill>
              </a:rPr>
              <a:t>toolbox</a:t>
            </a:r>
            <a:r>
              <a:rPr lang="pt-BR" altLang="pt-BR" sz="1900" dirty="0">
                <a:solidFill>
                  <a:schemeClr val="accent2">
                    <a:lumMod val="75000"/>
                  </a:schemeClr>
                </a:solidFill>
              </a:rPr>
              <a:t> (caixa de ferramentas da CRISPR).</a:t>
            </a:r>
          </a:p>
          <a:p>
            <a:pPr marL="0" indent="0">
              <a:buNone/>
            </a:pPr>
            <a:endParaRPr lang="pt-BR" altLang="pt-BR" sz="180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pt-BR" altLang="pt-BR" sz="2000" dirty="0"/>
          </a:p>
        </p:txBody>
      </p:sp>
      <p:sp>
        <p:nvSpPr>
          <p:cNvPr id="5" name="Retângulo 4"/>
          <p:cNvSpPr/>
          <p:nvPr/>
        </p:nvSpPr>
        <p:spPr>
          <a:xfrm>
            <a:off x="1524001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524001" y="-31339"/>
            <a:ext cx="9143999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1. Introduction - </a:t>
            </a: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</a:t>
            </a: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efinition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10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RISPR info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481" y="197894"/>
            <a:ext cx="6482687" cy="648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00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659" y="2236480"/>
            <a:ext cx="6705341" cy="431982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524001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924953" y="712879"/>
            <a:ext cx="3775714" cy="313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cs typeface="Arial" charset="0"/>
              </a:rPr>
              <a:t>COMPONENTS</a:t>
            </a:r>
            <a:endParaRPr lang="pt-BR" b="1" dirty="0">
              <a:cs typeface="Arial" charset="0"/>
            </a:endParaRPr>
          </a:p>
          <a:p>
            <a:pPr>
              <a:defRPr/>
            </a:pPr>
            <a:r>
              <a:rPr lang="pt-BR" dirty="0">
                <a:solidFill>
                  <a:srgbClr val="C00000"/>
                </a:solidFill>
                <a:cs typeface="Arial" charset="0"/>
              </a:rPr>
              <a:t>- </a:t>
            </a:r>
            <a:r>
              <a:rPr lang="pt-BR" dirty="0">
                <a:solidFill>
                  <a:srgbClr val="C00000"/>
                </a:solidFill>
                <a:cs typeface="Arial" charset="0"/>
              </a:rPr>
              <a:t>Cas9 </a:t>
            </a:r>
            <a:r>
              <a:rPr lang="pt-BR" dirty="0" err="1">
                <a:solidFill>
                  <a:srgbClr val="C00000"/>
                </a:solidFill>
                <a:cs typeface="Arial" charset="0"/>
              </a:rPr>
              <a:t>nuclease</a:t>
            </a:r>
            <a:endParaRPr lang="pt-BR" dirty="0">
              <a:solidFill>
                <a:srgbClr val="C00000"/>
              </a:solidFill>
              <a:cs typeface="Arial" charset="0"/>
            </a:endParaRPr>
          </a:p>
          <a:p>
            <a:pPr>
              <a:defRPr/>
            </a:pPr>
            <a:endParaRPr lang="pt-BR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>
              <a:defRPr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- Single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Guide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RNA (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sgRNA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, 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  <a:sym typeface="Symbol" panose="05050102010706020507" pitchFamily="18" charset="2"/>
              </a:rPr>
              <a:t>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100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nt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)</a:t>
            </a:r>
          </a:p>
          <a:p>
            <a:pPr>
              <a:defRPr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	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Guide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(20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nt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),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contains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i="1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seed</a:t>
            </a:r>
            <a:endParaRPr lang="pt-BR" i="1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>
              <a:defRPr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	</a:t>
            </a:r>
            <a:r>
              <a:rPr lang="pt-BR" i="1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Scaffold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(80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nt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endParaRPr lang="pt-BR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>
              <a:defRPr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- Target DNA</a:t>
            </a:r>
            <a:endParaRPr lang="pt-BR" dirty="0">
              <a:solidFill>
                <a:schemeClr val="accent1">
                  <a:lumMod val="50000"/>
                </a:schemeClr>
              </a:solidFill>
              <a:cs typeface="Arial" charset="0"/>
            </a:endParaRPr>
          </a:p>
          <a:p>
            <a:pPr>
              <a:defRPr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	Target </a:t>
            </a:r>
            <a:r>
              <a:rPr lang="pt-BR" dirty="0" err="1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sequence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 (20 </a:t>
            </a:r>
            <a:r>
              <a:rPr lang="pt-BR" dirty="0" err="1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nt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)</a:t>
            </a:r>
          </a:p>
          <a:p>
            <a:pPr>
              <a:defRPr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	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PAM (NGG)</a:t>
            </a:r>
            <a:endParaRPr lang="pt-BR" dirty="0">
              <a:solidFill>
                <a:schemeClr val="accent1">
                  <a:lumMod val="50000"/>
                </a:schemeClr>
              </a:solidFill>
              <a:cs typeface="Arial" charset="0"/>
            </a:endParaRPr>
          </a:p>
          <a:p>
            <a:pPr>
              <a:buFontTx/>
              <a:buChar char="-"/>
              <a:defRPr/>
            </a:pPr>
            <a:endParaRPr lang="pt-BR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524001" y="-31339"/>
            <a:ext cx="9143999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2. Molecular mechanism - components 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48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524001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1524001" y="-31339"/>
            <a:ext cx="9143999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2. Molecular mechanism - cleavage effects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358" y="921138"/>
            <a:ext cx="8558573" cy="471909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614616" y="1978926"/>
            <a:ext cx="3862315" cy="3661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t="9816" r="52304"/>
          <a:stretch/>
        </p:blipFill>
        <p:spPr bwMode="auto">
          <a:xfrm>
            <a:off x="6397680" y="2555150"/>
            <a:ext cx="3944203" cy="350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422" y="6120312"/>
            <a:ext cx="3098042" cy="68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13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524001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524001" y="719291"/>
            <a:ext cx="9143999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3. CRISPR TOOLBOX - VERSATILITY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7" t="33029" r="14214" b="1973"/>
          <a:stretch/>
        </p:blipFill>
        <p:spPr bwMode="auto">
          <a:xfrm>
            <a:off x="4390030" y="1982337"/>
            <a:ext cx="3603010" cy="289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6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005071" y="846184"/>
            <a:ext cx="587345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“Edição Gênica </a:t>
            </a:r>
            <a:r>
              <a:rPr lang="pt-BR" sz="2000" b="1" dirty="0" smtClean="0"/>
              <a:t>com </a:t>
            </a:r>
            <a:r>
              <a:rPr lang="pt-BR" sz="2000" b="1" dirty="0"/>
              <a:t>Crispr-Cas9”</a:t>
            </a:r>
          </a:p>
          <a:p>
            <a:endParaRPr lang="pt-BR" sz="2000" b="1" dirty="0"/>
          </a:p>
          <a:p>
            <a:pPr algn="ctr"/>
            <a:r>
              <a:rPr lang="pt-BR" sz="2000" b="1" dirty="0"/>
              <a:t>Geraldo A. Passos</a:t>
            </a:r>
          </a:p>
          <a:p>
            <a:pPr algn="ctr"/>
            <a:r>
              <a:rPr lang="pt-BR" sz="2000" b="1" dirty="0"/>
              <a:t>Grupo de Imunogenética Molecular</a:t>
            </a:r>
            <a:endParaRPr lang="pt-BR" sz="2000" b="1" dirty="0"/>
          </a:p>
          <a:p>
            <a:pPr algn="ctr"/>
            <a:endParaRPr lang="pt-BR" sz="2000" b="1" dirty="0" smtClean="0"/>
          </a:p>
          <a:p>
            <a:pPr algn="ctr"/>
            <a:r>
              <a:rPr lang="pt-BR" sz="2000" b="1" dirty="0" smtClean="0"/>
              <a:t>Universidade </a:t>
            </a:r>
            <a:r>
              <a:rPr lang="pt-BR" sz="2000" b="1" dirty="0"/>
              <a:t>de São Paulo</a:t>
            </a:r>
          </a:p>
          <a:p>
            <a:pPr algn="ctr"/>
            <a:r>
              <a:rPr lang="pt-BR" sz="2000" b="1" dirty="0"/>
              <a:t>Faculdade de Odontologia de Ribeirão Preto</a:t>
            </a:r>
          </a:p>
          <a:p>
            <a:pPr algn="ctr"/>
            <a:r>
              <a:rPr lang="pt-BR" sz="2000" b="1" dirty="0"/>
              <a:t>E</a:t>
            </a:r>
          </a:p>
          <a:p>
            <a:pPr algn="ctr"/>
            <a:r>
              <a:rPr lang="pt-BR" sz="2000" b="1" dirty="0"/>
              <a:t>Faculdade de Medicina de Ribeirão Preto</a:t>
            </a:r>
          </a:p>
          <a:p>
            <a:pPr algn="ctr"/>
            <a:endParaRPr lang="pt-BR" sz="2000" b="1" dirty="0"/>
          </a:p>
          <a:p>
            <a:pPr algn="ctr"/>
            <a:r>
              <a:rPr lang="pt-BR" sz="2000" b="1" dirty="0"/>
              <a:t>sites.usp.br/imunogenetica</a:t>
            </a:r>
          </a:p>
          <a:p>
            <a:pPr algn="ctr"/>
            <a:endParaRPr lang="pt-BR" sz="2000" b="1" dirty="0"/>
          </a:p>
          <a:p>
            <a:pPr algn="ctr"/>
            <a:r>
              <a:rPr lang="pt-BR" sz="2000" b="1" dirty="0"/>
              <a:t>passos@usp.br</a:t>
            </a:r>
          </a:p>
          <a:p>
            <a:pPr algn="ctr"/>
            <a:endParaRPr lang="pt-BR" b="1" dirty="0"/>
          </a:p>
          <a:p>
            <a:endParaRPr lang="pt-BR" b="1" dirty="0">
              <a:solidFill>
                <a:srgbClr val="C00000"/>
              </a:solidFill>
            </a:endParaRPr>
          </a:p>
          <a:p>
            <a:pPr algn="ctr"/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7" name="AutoShape 4" descr="Resultado de imagem para universidade estadual de londrina"/>
          <p:cNvSpPr>
            <a:spLocks noChangeAspect="1" noChangeArrowheads="1"/>
          </p:cNvSpPr>
          <p:nvPr/>
        </p:nvSpPr>
        <p:spPr bwMode="auto">
          <a:xfrm>
            <a:off x="1679575" y="-144463"/>
            <a:ext cx="359580" cy="35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90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722314"/>
            <a:ext cx="6223000" cy="603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6" y="765175"/>
            <a:ext cx="21764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524001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524001" y="-31339"/>
            <a:ext cx="9143999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3. Versatility - regulation of gene expression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76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524001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524001" y="-31339"/>
            <a:ext cx="9143999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3. CRISPR toolbox - overview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936777" y="3821375"/>
            <a:ext cx="2314736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/>
              <a:t>KO: </a:t>
            </a:r>
            <a:r>
              <a:rPr lang="pt-BR" dirty="0" err="1"/>
              <a:t>knock</a:t>
            </a:r>
            <a:r>
              <a:rPr lang="pt-BR" dirty="0"/>
              <a:t> out</a:t>
            </a:r>
          </a:p>
          <a:p>
            <a:r>
              <a:rPr lang="pt-BR" dirty="0"/>
              <a:t>KI: </a:t>
            </a:r>
            <a:r>
              <a:rPr lang="pt-BR" dirty="0" err="1"/>
              <a:t>knock</a:t>
            </a:r>
            <a:r>
              <a:rPr lang="pt-BR" dirty="0"/>
              <a:t>-in</a:t>
            </a:r>
          </a:p>
          <a:p>
            <a:r>
              <a:rPr lang="pt-BR" dirty="0"/>
              <a:t>AS: </a:t>
            </a:r>
            <a:r>
              <a:rPr lang="pt-BR" dirty="0" err="1"/>
              <a:t>allelic</a:t>
            </a:r>
            <a:r>
              <a:rPr lang="pt-BR" dirty="0"/>
              <a:t> </a:t>
            </a:r>
            <a:r>
              <a:rPr lang="pt-BR" dirty="0" err="1"/>
              <a:t>replacement</a:t>
            </a:r>
            <a:endParaRPr lang="pt-BR" dirty="0"/>
          </a:p>
          <a:p>
            <a:r>
              <a:rPr lang="pt-BR" dirty="0"/>
              <a:t>GD: gene </a:t>
            </a:r>
            <a:r>
              <a:rPr lang="pt-BR" dirty="0" err="1"/>
              <a:t>deletion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7587" t="32094" r="2590" b="19958"/>
          <a:stretch/>
        </p:blipFill>
        <p:spPr>
          <a:xfrm>
            <a:off x="1936777" y="955344"/>
            <a:ext cx="8458268" cy="253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8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524001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524001" y="159732"/>
            <a:ext cx="9143999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4. APPLICATIONS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53" y="1007663"/>
            <a:ext cx="7175549" cy="529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0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524001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524001" y="719291"/>
            <a:ext cx="9143999" cy="110950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5. NATURAL AND ARTIFICIAL VARIANTS </a:t>
            </a:r>
          </a:p>
          <a:p>
            <a:pPr algn="ctr"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OF Cas9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7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21"/>
          <a:stretch>
            <a:fillRect/>
          </a:stretch>
        </p:blipFill>
        <p:spPr bwMode="auto">
          <a:xfrm>
            <a:off x="1847851" y="1352550"/>
            <a:ext cx="8716963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" b="84930"/>
          <a:stretch>
            <a:fillRect/>
          </a:stretch>
        </p:blipFill>
        <p:spPr bwMode="auto">
          <a:xfrm>
            <a:off x="2711450" y="4530725"/>
            <a:ext cx="324008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765175"/>
            <a:ext cx="320357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6" b="71602"/>
          <a:stretch>
            <a:fillRect/>
          </a:stretch>
        </p:blipFill>
        <p:spPr bwMode="auto">
          <a:xfrm>
            <a:off x="7212014" y="4457700"/>
            <a:ext cx="3348037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487489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487488" y="-4043"/>
            <a:ext cx="9180512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5. Cas9 variants - </a:t>
            </a:r>
            <a:r>
              <a:rPr lang="en-GB" altLang="pt-BR" sz="2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nickases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3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301" y="1388661"/>
            <a:ext cx="5786651" cy="520798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524001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046994" y="1634295"/>
            <a:ext cx="4910137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Academic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way</a:t>
            </a:r>
            <a:endParaRPr lang="pt-BR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>
              <a:defRPr/>
            </a:pP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Commercial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purchase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endParaRPr lang="pt-BR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>
              <a:defRPr/>
            </a:pP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Synthesis</a:t>
            </a:r>
            <a:endParaRPr lang="pt-BR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 marL="342900" indent="-342900">
              <a:buFontTx/>
              <a:buAutoNum type="arabicParenR"/>
              <a:defRPr/>
            </a:pPr>
            <a:endParaRPr lang="pt-BR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>
              <a:defRPr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DNA (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vectors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)</a:t>
            </a:r>
          </a:p>
          <a:p>
            <a:pPr>
              <a:defRPr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RNA (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mRNA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and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gRNA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)</a:t>
            </a:r>
          </a:p>
          <a:p>
            <a:pPr>
              <a:defRPr/>
            </a:pPr>
            <a:r>
              <a:rPr lang="pt-BR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Protein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(Cas9)</a:t>
            </a:r>
            <a:endParaRPr lang="pt-BR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 marL="342900" indent="-342900">
              <a:buFontTx/>
              <a:buAutoNum type="arabicParenR"/>
              <a:defRPr/>
            </a:pPr>
            <a:endParaRPr lang="pt-BR" dirty="0">
              <a:cs typeface="Arial" charset="0"/>
            </a:endParaRPr>
          </a:p>
          <a:p>
            <a:pPr marL="342900" indent="-342900">
              <a:buFontTx/>
              <a:buAutoNum type="arabicParenR"/>
              <a:defRPr/>
            </a:pPr>
            <a:endParaRPr lang="pt-BR" dirty="0">
              <a:cs typeface="Arial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24001" y="719291"/>
            <a:ext cx="9143999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6. Obtaining Cas9 and gRNAs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22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crispr-cas9 hi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96" y="1201005"/>
            <a:ext cx="8003897" cy="450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42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1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583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2" t="13251" r="12299" b="8002"/>
          <a:stretch>
            <a:fillRect/>
          </a:stretch>
        </p:blipFill>
        <p:spPr bwMode="auto">
          <a:xfrm>
            <a:off x="3503614" y="1714500"/>
            <a:ext cx="6408737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3" r="26270" b="62614"/>
          <a:stretch>
            <a:fillRect/>
          </a:stretch>
        </p:blipFill>
        <p:spPr bwMode="auto">
          <a:xfrm>
            <a:off x="1922464" y="679450"/>
            <a:ext cx="6910387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432176" y="1773238"/>
            <a:ext cx="6696075" cy="19431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524000" y="-4043"/>
            <a:ext cx="9144000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6. Obtaining the molecules - commercial purchase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36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487489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264" t="9126" r="45135" b="5197"/>
          <a:stretch/>
        </p:blipFill>
        <p:spPr>
          <a:xfrm>
            <a:off x="2100776" y="760091"/>
            <a:ext cx="6524879" cy="586374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301715" y="1815152"/>
            <a:ext cx="3743717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NNNNNNNNNNNNNNNNNNNN </a:t>
            </a:r>
            <a:r>
              <a:rPr lang="pt-BR" b="1" u="sng" dirty="0">
                <a:solidFill>
                  <a:srgbClr val="FF0000"/>
                </a:solidFill>
              </a:rPr>
              <a:t>NGG</a:t>
            </a:r>
          </a:p>
          <a:p>
            <a:pPr algn="ctr"/>
            <a:r>
              <a:rPr lang="pt-BR" dirty="0"/>
              <a:t>↓</a:t>
            </a:r>
          </a:p>
          <a:p>
            <a:pPr algn="ctr"/>
            <a:r>
              <a:rPr lang="pt-BR" dirty="0"/>
              <a:t>GC 50%</a:t>
            </a:r>
          </a:p>
          <a:p>
            <a:pPr algn="ctr"/>
            <a:r>
              <a:rPr lang="pt-BR" dirty="0" err="1"/>
              <a:t>Secundary</a:t>
            </a:r>
            <a:r>
              <a:rPr lang="pt-BR" dirty="0"/>
              <a:t> </a:t>
            </a:r>
            <a:r>
              <a:rPr lang="pt-BR" dirty="0" err="1"/>
              <a:t>structures</a:t>
            </a:r>
            <a:r>
              <a:rPr lang="pt-BR" dirty="0"/>
              <a:t> (Gene </a:t>
            </a:r>
            <a:r>
              <a:rPr lang="pt-BR" dirty="0" err="1"/>
              <a:t>Runner</a:t>
            </a:r>
            <a:r>
              <a:rPr lang="pt-BR" dirty="0"/>
              <a:t>)</a:t>
            </a:r>
          </a:p>
          <a:p>
            <a:pPr algn="ctr"/>
            <a:r>
              <a:rPr lang="pt-BR" dirty="0" err="1"/>
              <a:t>Specificity</a:t>
            </a:r>
            <a:r>
              <a:rPr lang="pt-BR" dirty="0"/>
              <a:t> (</a:t>
            </a:r>
            <a:r>
              <a:rPr lang="pt-BR" dirty="0" err="1"/>
              <a:t>Blast</a:t>
            </a:r>
            <a:r>
              <a:rPr lang="pt-BR" dirty="0"/>
              <a:t>)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1483056" y="-4043"/>
            <a:ext cx="9184944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6. Rational design of gRNAs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65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060" y="946091"/>
            <a:ext cx="9086940" cy="422072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487489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483056" y="-4043"/>
            <a:ext cx="9184944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6. Rational design of gRNAs - position within the gene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07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88913"/>
            <a:ext cx="9144000" cy="86360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2400" b="1" dirty="0">
                <a:latin typeface="Verdana" pitchFamily="34" charset="0"/>
              </a:rPr>
              <a:t/>
            </a:r>
            <a:br>
              <a:rPr lang="pt-BR" sz="2400" b="1" dirty="0">
                <a:latin typeface="Verdana" pitchFamily="34" charset="0"/>
              </a:rPr>
            </a:b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CRISPR / Cas9: metodologia e aplicações</a:t>
            </a:r>
            <a:r>
              <a:rPr lang="pt-BR" sz="2400" b="1" dirty="0">
                <a:latin typeface="Cambria" pitchFamily="18" charset="0"/>
              </a:rPr>
              <a:t/>
            </a:r>
            <a:br>
              <a:rPr lang="pt-BR" sz="2400" b="1" dirty="0">
                <a:latin typeface="Cambria" pitchFamily="18" charset="0"/>
              </a:rPr>
            </a:br>
            <a:endParaRPr lang="pt-BR" sz="2400" b="1" dirty="0">
              <a:latin typeface="Cambria" pitchFamily="18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786572" y="1124521"/>
            <a:ext cx="5025337" cy="10801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Prof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. Dr.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Geraldo Aleixo Passos, FORP e FMRP USP</a:t>
            </a:r>
          </a:p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passos@usp.br</a:t>
            </a:r>
          </a:p>
          <a:p>
            <a:pPr algn="ctr">
              <a:defRPr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Prof. Dr. Tiago Campos Pereira,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FFCLRP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USP</a:t>
            </a:r>
          </a:p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tiagocampospereira@ffclrp.usp.br</a:t>
            </a:r>
            <a:endParaRPr lang="pt-BR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6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24001" y="0"/>
            <a:ext cx="177421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9231" y="2811440"/>
            <a:ext cx="3951956" cy="327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189" y="6207526"/>
            <a:ext cx="31908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188" y="2392363"/>
            <a:ext cx="3295650" cy="41910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84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1487489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860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29" y="904743"/>
            <a:ext cx="1438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1884363" y="2385718"/>
            <a:ext cx="8172450" cy="8771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700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Cas9/</a:t>
            </a:r>
            <a:r>
              <a:rPr lang="pt-BR" sz="1700" b="1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sgRNA</a:t>
            </a:r>
            <a:r>
              <a:rPr lang="pt-BR" sz="1700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b="1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against</a:t>
            </a:r>
            <a:r>
              <a:rPr lang="pt-BR" sz="1700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HIV in </a:t>
            </a:r>
            <a:r>
              <a:rPr lang="pt-BR" sz="1700" b="1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human</a:t>
            </a:r>
            <a:r>
              <a:rPr lang="pt-BR" sz="1700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b="1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cells</a:t>
            </a:r>
            <a:endParaRPr lang="pt-BR" sz="1700" b="1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  <a:p>
            <a:pPr>
              <a:defRPr/>
            </a:pPr>
            <a:endParaRPr lang="pt-BR" sz="1700" b="1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  <a:p>
            <a:pPr>
              <a:defRPr/>
            </a:pP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i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n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silico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identification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of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possible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off-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targets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,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followed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by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PCR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and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sequencing</a:t>
            </a:r>
            <a:endParaRPr lang="pt-BR" sz="1700" dirty="0">
              <a:cs typeface="Arial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487488" y="-4043"/>
            <a:ext cx="9180512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7. Analysis of specificity (off-target assessment)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364" y="804777"/>
            <a:ext cx="4552831" cy="141617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905" y="3427645"/>
            <a:ext cx="6199717" cy="27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7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693739"/>
            <a:ext cx="41052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1660525"/>
            <a:ext cx="4608513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847850" y="4359276"/>
            <a:ext cx="8547195" cy="1400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700" b="1" i="1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Whole-genome</a:t>
            </a:r>
            <a:r>
              <a:rPr lang="pt-BR" sz="1700" b="1" i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b="1" i="1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sequencing</a:t>
            </a:r>
            <a:r>
              <a:rPr lang="pt-BR" sz="1700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(60x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coverage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)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of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wild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type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plant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(WT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)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and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transformed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(T1 e T2).</a:t>
            </a:r>
          </a:p>
          <a:p>
            <a:pPr>
              <a:defRPr/>
            </a:pPr>
            <a:endParaRPr lang="pt-BR" sz="1700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  <a:p>
            <a:pPr>
              <a:defRPr/>
            </a:pP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Potencial off-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target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sites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analysed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:</a:t>
            </a:r>
            <a:endParaRPr lang="pt-BR" sz="1700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  <a:p>
            <a:pPr>
              <a:buFontTx/>
              <a:buChar char="-"/>
              <a:defRPr/>
            </a:pP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presenting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sequence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similarity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to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20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nt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of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gRNA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and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PAM</a:t>
            </a:r>
            <a:endParaRPr lang="pt-BR" sz="1700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  <a:p>
            <a:pPr>
              <a:buFontTx/>
              <a:buChar char="-"/>
              <a:defRPr/>
            </a:pP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presenting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sequence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similarity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to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critical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12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nt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*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of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sgRNA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7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and</a:t>
            </a:r>
            <a:r>
              <a:rPr lang="pt-BR" sz="17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PAM</a:t>
            </a:r>
            <a:endParaRPr lang="pt-BR" sz="1700" dirty="0">
              <a:cs typeface="Arial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524001" y="6176964"/>
            <a:ext cx="87487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1000" dirty="0">
                <a:cs typeface="Arial" charset="0"/>
              </a:rPr>
              <a:t>*</a:t>
            </a:r>
            <a:r>
              <a:rPr lang="pt-BR" sz="1000" dirty="0" err="1">
                <a:cs typeface="Arial" charset="0"/>
              </a:rPr>
              <a:t>Cong</a:t>
            </a:r>
            <a:r>
              <a:rPr lang="pt-BR" sz="1000" dirty="0">
                <a:cs typeface="Arial" charset="0"/>
              </a:rPr>
              <a:t> L, </a:t>
            </a:r>
            <a:r>
              <a:rPr lang="pt-BR" sz="1000" dirty="0" err="1">
                <a:cs typeface="Arial" charset="0"/>
              </a:rPr>
              <a:t>et</a:t>
            </a:r>
            <a:r>
              <a:rPr lang="pt-BR" sz="1000" dirty="0">
                <a:cs typeface="Arial" charset="0"/>
              </a:rPr>
              <a:t> al. (2013) Multiplex </a:t>
            </a:r>
            <a:r>
              <a:rPr lang="pt-BR" sz="1000" dirty="0" err="1">
                <a:cs typeface="Arial" charset="0"/>
              </a:rPr>
              <a:t>genome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engineering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using</a:t>
            </a:r>
            <a:r>
              <a:rPr lang="pt-BR" sz="1000" dirty="0">
                <a:cs typeface="Arial" charset="0"/>
              </a:rPr>
              <a:t> CRISPR/</a:t>
            </a:r>
            <a:r>
              <a:rPr lang="pt-BR" sz="1000" dirty="0" err="1">
                <a:cs typeface="Arial" charset="0"/>
              </a:rPr>
              <a:t>Cas</a:t>
            </a:r>
            <a:r>
              <a:rPr lang="pt-BR" sz="1000" dirty="0">
                <a:cs typeface="Arial" charset="0"/>
              </a:rPr>
              <a:t> systems. </a:t>
            </a:r>
            <a:r>
              <a:rPr lang="pt-BR" sz="1000" dirty="0" err="1">
                <a:cs typeface="Arial" charset="0"/>
              </a:rPr>
              <a:t>Science</a:t>
            </a:r>
            <a:r>
              <a:rPr lang="pt-BR" sz="1000" dirty="0">
                <a:cs typeface="Arial" charset="0"/>
              </a:rPr>
              <a:t>. 339(6121):819–823.</a:t>
            </a:r>
          </a:p>
          <a:p>
            <a:pPr>
              <a:defRPr/>
            </a:pPr>
            <a:r>
              <a:rPr lang="pt-BR" sz="1000" dirty="0">
                <a:cs typeface="Arial" charset="0"/>
              </a:rPr>
              <a:t>*</a:t>
            </a:r>
            <a:r>
              <a:rPr lang="pt-BR" sz="1000" dirty="0" err="1">
                <a:cs typeface="Arial" charset="0"/>
              </a:rPr>
              <a:t>Pattanayak</a:t>
            </a:r>
            <a:r>
              <a:rPr lang="pt-BR" sz="1000" dirty="0">
                <a:cs typeface="Arial" charset="0"/>
              </a:rPr>
              <a:t> V, </a:t>
            </a:r>
            <a:r>
              <a:rPr lang="pt-BR" sz="1000" dirty="0" err="1">
                <a:cs typeface="Arial" charset="0"/>
              </a:rPr>
              <a:t>et</a:t>
            </a:r>
            <a:r>
              <a:rPr lang="pt-BR" sz="1000" dirty="0">
                <a:cs typeface="Arial" charset="0"/>
              </a:rPr>
              <a:t> al. (2013) </a:t>
            </a:r>
            <a:r>
              <a:rPr lang="pt-BR" sz="1000" dirty="0" err="1">
                <a:cs typeface="Arial" charset="0"/>
              </a:rPr>
              <a:t>High-throughput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profiling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of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off-target</a:t>
            </a:r>
            <a:r>
              <a:rPr lang="pt-BR" sz="1000" dirty="0">
                <a:cs typeface="Arial" charset="0"/>
              </a:rPr>
              <a:t> DNA </a:t>
            </a:r>
            <a:r>
              <a:rPr lang="pt-BR" sz="1000" dirty="0" err="1">
                <a:cs typeface="Arial" charset="0"/>
              </a:rPr>
              <a:t>cleavage</a:t>
            </a:r>
            <a:r>
              <a:rPr lang="pt-BR" sz="1000" dirty="0">
                <a:cs typeface="Arial" charset="0"/>
              </a:rPr>
              <a:t>  </a:t>
            </a:r>
            <a:r>
              <a:rPr lang="pt-BR" sz="1000" dirty="0" err="1">
                <a:cs typeface="Arial" charset="0"/>
              </a:rPr>
              <a:t>reveals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RNA-programmed</a:t>
            </a:r>
            <a:r>
              <a:rPr lang="pt-BR" sz="1000" dirty="0">
                <a:cs typeface="Arial" charset="0"/>
              </a:rPr>
              <a:t> Cas9 </a:t>
            </a:r>
            <a:r>
              <a:rPr lang="pt-BR" sz="1000" dirty="0" err="1">
                <a:cs typeface="Arial" charset="0"/>
              </a:rPr>
              <a:t>nuclease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specificity</a:t>
            </a:r>
            <a:r>
              <a:rPr lang="pt-BR" sz="1000" dirty="0">
                <a:cs typeface="Arial" charset="0"/>
              </a:rPr>
              <a:t>. Nat </a:t>
            </a:r>
            <a:r>
              <a:rPr lang="pt-BR" sz="1000" dirty="0" err="1">
                <a:cs typeface="Arial" charset="0"/>
              </a:rPr>
              <a:t>Biotechnol</a:t>
            </a:r>
            <a:r>
              <a:rPr lang="pt-BR" sz="1000" dirty="0">
                <a:cs typeface="Arial" charset="0"/>
              </a:rPr>
              <a:t> 31(9):839–843.</a:t>
            </a:r>
          </a:p>
          <a:p>
            <a:pPr>
              <a:defRPr/>
            </a:pPr>
            <a:r>
              <a:rPr lang="pt-BR" sz="1000" dirty="0">
                <a:cs typeface="Arial" charset="0"/>
              </a:rPr>
              <a:t>*</a:t>
            </a:r>
            <a:r>
              <a:rPr lang="pt-BR" sz="1000" dirty="0" err="1">
                <a:cs typeface="Arial" charset="0"/>
              </a:rPr>
              <a:t>Fu</a:t>
            </a:r>
            <a:r>
              <a:rPr lang="pt-BR" sz="1000" dirty="0">
                <a:cs typeface="Arial" charset="0"/>
              </a:rPr>
              <a:t> Y, </a:t>
            </a:r>
            <a:r>
              <a:rPr lang="pt-BR" sz="1000" dirty="0" err="1">
                <a:cs typeface="Arial" charset="0"/>
              </a:rPr>
              <a:t>et</a:t>
            </a:r>
            <a:r>
              <a:rPr lang="pt-BR" sz="1000" dirty="0">
                <a:cs typeface="Arial" charset="0"/>
              </a:rPr>
              <a:t> al. (2013) </a:t>
            </a:r>
            <a:r>
              <a:rPr lang="pt-BR" sz="1000" dirty="0" err="1">
                <a:cs typeface="Arial" charset="0"/>
              </a:rPr>
              <a:t>High-frequency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off-target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mutagenesis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induced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by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CRISPR-Cas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nucleases</a:t>
            </a:r>
            <a:r>
              <a:rPr lang="pt-BR" sz="1000" dirty="0">
                <a:cs typeface="Arial" charset="0"/>
              </a:rPr>
              <a:t> in </a:t>
            </a:r>
            <a:r>
              <a:rPr lang="pt-BR" sz="1000" dirty="0" err="1">
                <a:cs typeface="Arial" charset="0"/>
              </a:rPr>
              <a:t>human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cells</a:t>
            </a:r>
            <a:r>
              <a:rPr lang="pt-BR" sz="1000" dirty="0">
                <a:cs typeface="Arial" charset="0"/>
              </a:rPr>
              <a:t>. Nat </a:t>
            </a:r>
            <a:r>
              <a:rPr lang="pt-BR" sz="1000" dirty="0" err="1">
                <a:cs typeface="Arial" charset="0"/>
              </a:rPr>
              <a:t>Biotechnol</a:t>
            </a:r>
            <a:r>
              <a:rPr lang="pt-BR" sz="1000" dirty="0">
                <a:cs typeface="Arial" charset="0"/>
              </a:rPr>
              <a:t> 31(9):822–826.</a:t>
            </a:r>
          </a:p>
          <a:p>
            <a:pPr>
              <a:defRPr/>
            </a:pPr>
            <a:r>
              <a:rPr lang="pt-BR" sz="1000" dirty="0">
                <a:cs typeface="Arial" charset="0"/>
              </a:rPr>
              <a:t>*</a:t>
            </a:r>
            <a:r>
              <a:rPr lang="pt-BR" sz="1000" dirty="0" err="1">
                <a:cs typeface="Arial" charset="0"/>
              </a:rPr>
              <a:t>Hsu</a:t>
            </a:r>
            <a:r>
              <a:rPr lang="pt-BR" sz="1000" dirty="0">
                <a:cs typeface="Arial" charset="0"/>
              </a:rPr>
              <a:t> PD, </a:t>
            </a:r>
            <a:r>
              <a:rPr lang="pt-BR" sz="1000" dirty="0" err="1">
                <a:cs typeface="Arial" charset="0"/>
              </a:rPr>
              <a:t>et</a:t>
            </a:r>
            <a:r>
              <a:rPr lang="pt-BR" sz="1000" dirty="0">
                <a:cs typeface="Arial" charset="0"/>
              </a:rPr>
              <a:t> al. (2013) DNA </a:t>
            </a:r>
            <a:r>
              <a:rPr lang="pt-BR" sz="1000" dirty="0" err="1">
                <a:cs typeface="Arial" charset="0"/>
              </a:rPr>
              <a:t>targeting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specificity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of</a:t>
            </a:r>
            <a:r>
              <a:rPr lang="pt-BR" sz="1000" dirty="0">
                <a:cs typeface="Arial" charset="0"/>
              </a:rPr>
              <a:t> </a:t>
            </a:r>
            <a:r>
              <a:rPr lang="pt-BR" sz="1000" dirty="0" err="1">
                <a:cs typeface="Arial" charset="0"/>
              </a:rPr>
              <a:t>RNA-guided</a:t>
            </a:r>
            <a:r>
              <a:rPr lang="pt-BR" sz="1000" dirty="0">
                <a:cs typeface="Arial" charset="0"/>
              </a:rPr>
              <a:t> Cas9 </a:t>
            </a:r>
            <a:r>
              <a:rPr lang="pt-BR" sz="1000" dirty="0" err="1">
                <a:cs typeface="Arial" charset="0"/>
              </a:rPr>
              <a:t>nucleases</a:t>
            </a:r>
            <a:r>
              <a:rPr lang="pt-BR" sz="1000" dirty="0">
                <a:cs typeface="Arial" charset="0"/>
              </a:rPr>
              <a:t>. Nat </a:t>
            </a:r>
            <a:r>
              <a:rPr lang="pt-BR" sz="1000" dirty="0" err="1">
                <a:cs typeface="Arial" charset="0"/>
              </a:rPr>
              <a:t>Biotechnol</a:t>
            </a:r>
            <a:r>
              <a:rPr lang="pt-BR" sz="1000" dirty="0">
                <a:cs typeface="Arial" charset="0"/>
              </a:rPr>
              <a:t> 31(9):827–832.</a:t>
            </a:r>
          </a:p>
        </p:txBody>
      </p:sp>
      <p:pic>
        <p:nvPicPr>
          <p:cNvPr id="8704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88914"/>
            <a:ext cx="368776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487489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487488" y="-4043"/>
            <a:ext cx="9180512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7. Analysis of specificity (off-target assessment)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69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521" y="769261"/>
            <a:ext cx="5238305" cy="288834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487489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1487488" y="-4043"/>
            <a:ext cx="9180512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8. Optimizations - NHEJ inhibition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Multiplicar 9"/>
          <p:cNvSpPr/>
          <p:nvPr/>
        </p:nvSpPr>
        <p:spPr>
          <a:xfrm>
            <a:off x="6884996" y="1549264"/>
            <a:ext cx="395288" cy="414338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Multiplicar 10"/>
          <p:cNvSpPr/>
          <p:nvPr/>
        </p:nvSpPr>
        <p:spPr>
          <a:xfrm>
            <a:off x="5741168" y="1991515"/>
            <a:ext cx="1766056" cy="1693382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-1" r="929"/>
          <a:stretch/>
        </p:blipFill>
        <p:spPr>
          <a:xfrm>
            <a:off x="1987190" y="2036989"/>
            <a:ext cx="5823820" cy="450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6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919289" y="908050"/>
            <a:ext cx="8137525" cy="5355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Cas9/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sgRNA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administration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can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be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done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in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any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of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the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several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in vitro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or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in vivo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strategies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to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introduce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nucleic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acids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:</a:t>
            </a:r>
            <a:endParaRPr lang="pt-BR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  <a:p>
            <a:pPr algn="just">
              <a:defRPr/>
            </a:pPr>
            <a:endParaRPr lang="pt-BR" dirty="0">
              <a:cs typeface="Arial" charset="0"/>
            </a:endParaRPr>
          </a:p>
          <a:p>
            <a:pPr algn="just">
              <a:buFontTx/>
              <a:buChar char="-"/>
              <a:defRPr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electroporation</a:t>
            </a:r>
            <a:endParaRPr lang="pt-BR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  <a:p>
            <a:pPr algn="just">
              <a:buFontTx/>
              <a:buChar char="-"/>
              <a:defRPr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cell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transfection</a:t>
            </a:r>
            <a:endParaRPr lang="pt-BR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  <a:p>
            <a:pPr algn="just">
              <a:buFontTx/>
              <a:buChar char="-"/>
              <a:defRPr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viral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transduction</a:t>
            </a:r>
            <a:endParaRPr lang="pt-BR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  <a:p>
            <a:pPr algn="just">
              <a:buFontTx/>
              <a:buChar char="-"/>
              <a:defRPr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viral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vectors</a:t>
            </a:r>
            <a:endParaRPr lang="pt-BR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  <a:p>
            <a:pPr algn="just">
              <a:buFontTx/>
              <a:buChar char="-"/>
              <a:defRPr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plasmids</a:t>
            </a:r>
            <a:endParaRPr lang="pt-BR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  <a:p>
            <a:pPr algn="just">
              <a:buFontTx/>
              <a:buChar char="-"/>
              <a:defRPr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biolistics</a:t>
            </a:r>
            <a:endParaRPr lang="pt-BR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  <a:p>
            <a:pPr algn="just">
              <a:buFontTx/>
              <a:buChar char="-"/>
              <a:defRPr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genetic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transformation</a:t>
            </a:r>
            <a:endParaRPr lang="pt-BR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  <a:p>
            <a:pPr algn="just">
              <a:buFontTx/>
              <a:buChar char="-"/>
              <a:defRPr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agroinfiltration</a:t>
            </a:r>
            <a:endParaRPr lang="pt-BR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  <a:p>
            <a:pPr algn="just">
              <a:buFontTx/>
              <a:buChar char="-"/>
              <a:defRPr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microinjection</a:t>
            </a:r>
            <a:endParaRPr lang="pt-BR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  <a:p>
            <a:pPr algn="just">
              <a:buFontTx/>
              <a:buChar char="-"/>
              <a:defRPr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local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injection</a:t>
            </a:r>
            <a:endParaRPr lang="pt-BR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  <a:p>
            <a:pPr algn="just">
              <a:buFontTx/>
              <a:buChar char="-"/>
              <a:defRPr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stereotaxic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surgery</a:t>
            </a:r>
            <a:endParaRPr lang="pt-BR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  <a:p>
            <a:pPr algn="just">
              <a:buFontTx/>
              <a:buChar char="-"/>
              <a:defRPr/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etc</a:t>
            </a:r>
            <a:endParaRPr lang="pt-BR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  <a:p>
            <a:pPr algn="just">
              <a:buFontTx/>
              <a:buChar char="-"/>
              <a:defRPr/>
            </a:pPr>
            <a:endParaRPr lang="pt-BR" dirty="0">
              <a:cs typeface="Arial" charset="0"/>
            </a:endParaRPr>
          </a:p>
          <a:p>
            <a:pPr algn="just">
              <a:defRPr/>
            </a:pPr>
            <a:r>
              <a:rPr lang="pt-BR" dirty="0" err="1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Variations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: </a:t>
            </a:r>
            <a:endParaRPr lang="pt-BR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 algn="just">
              <a:buFontTx/>
              <a:buChar char="-"/>
              <a:defRPr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tissue-specific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 promoters; </a:t>
            </a:r>
            <a:r>
              <a:rPr lang="pt-BR" dirty="0" err="1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conditional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 promoters</a:t>
            </a:r>
            <a:endParaRPr lang="pt-BR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 algn="just">
              <a:buFontTx/>
              <a:buChar char="-"/>
              <a:defRPr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concentration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of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 Cas9/</a:t>
            </a:r>
            <a:r>
              <a:rPr lang="pt-BR" dirty="0" err="1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sgRNA</a:t>
            </a:r>
            <a:endParaRPr lang="pt-BR" dirty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487489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487488" y="-4043"/>
            <a:ext cx="9180512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9. Strategies - general aspects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22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862013"/>
            <a:ext cx="30956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700213"/>
            <a:ext cx="2808288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ixaDeTexto 17"/>
          <p:cNvSpPr txBox="1"/>
          <p:nvPr/>
        </p:nvSpPr>
        <p:spPr>
          <a:xfrm>
            <a:off x="1919289" y="4365626"/>
            <a:ext cx="280828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pt-BR" sz="16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SURVEYOR </a:t>
            </a:r>
            <a:r>
              <a:rPr lang="pt-BR" sz="16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Mutation</a:t>
            </a:r>
            <a:r>
              <a:rPr lang="pt-BR" sz="16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6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Detection</a:t>
            </a:r>
            <a:r>
              <a:rPr lang="pt-BR" sz="16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</a:p>
          <a:p>
            <a:pPr marL="342900" indent="-342900" algn="ctr">
              <a:defRPr/>
            </a:pPr>
            <a:r>
              <a:rPr lang="pt-BR" sz="16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Kit </a:t>
            </a:r>
            <a:r>
              <a:rPr lang="pt-BR" sz="16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(“CEL” </a:t>
            </a:r>
            <a:r>
              <a:rPr lang="pt-BR" sz="16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family</a:t>
            </a:r>
            <a:r>
              <a:rPr lang="pt-BR" sz="16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600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nuclease</a:t>
            </a:r>
            <a:r>
              <a:rPr lang="pt-BR" sz="16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)</a:t>
            </a:r>
            <a:endParaRPr lang="pt-BR" sz="1600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919289" y="3716339"/>
            <a:ext cx="280828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pt-B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REF: </a:t>
            </a:r>
            <a:r>
              <a:rPr lang="pt-B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rat</a:t>
            </a:r>
            <a:r>
              <a:rPr lang="pt-B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embryonic</a:t>
            </a:r>
            <a:r>
              <a:rPr lang="pt-B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 </a:t>
            </a:r>
            <a:r>
              <a:rPr lang="pt-B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fibroblast</a:t>
            </a:r>
            <a:endParaRPr lang="pt-BR" sz="1600" dirty="0">
              <a:solidFill>
                <a:schemeClr val="accent4">
                  <a:lumMod val="75000"/>
                </a:schemeClr>
              </a:solidFill>
              <a:cs typeface="Arial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124829" y="740345"/>
            <a:ext cx="5545137" cy="6117657"/>
            <a:chOff x="3563938" y="740343"/>
            <a:chExt cx="5545137" cy="6117657"/>
          </a:xfrm>
        </p:grpSpPr>
        <p:pic>
          <p:nvPicPr>
            <p:cNvPr id="1034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8" b="41780"/>
            <a:stretch/>
          </p:blipFill>
          <p:spPr bwMode="auto">
            <a:xfrm>
              <a:off x="3563938" y="740343"/>
              <a:ext cx="5545137" cy="4554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ângulo 1"/>
            <p:cNvSpPr/>
            <p:nvPr/>
          </p:nvSpPr>
          <p:spPr>
            <a:xfrm>
              <a:off x="4726179" y="3903258"/>
              <a:ext cx="1442609" cy="136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8054458" y="3741759"/>
              <a:ext cx="818866" cy="15694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" t="34103" b="33005"/>
            <a:stretch/>
          </p:blipFill>
          <p:spPr bwMode="auto">
            <a:xfrm>
              <a:off x="3698540" y="5245609"/>
              <a:ext cx="5084999" cy="1612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CaixaDeTexto 13"/>
          <p:cNvSpPr txBox="1"/>
          <p:nvPr/>
        </p:nvSpPr>
        <p:spPr>
          <a:xfrm>
            <a:off x="2062162" y="5527290"/>
            <a:ext cx="280828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pt-BR" sz="1600" dirty="0">
                <a:cs typeface="Arial" charset="0"/>
              </a:rPr>
              <a:t>- </a:t>
            </a:r>
            <a:r>
              <a:rPr lang="pt-BR" sz="1600" dirty="0" err="1">
                <a:cs typeface="Arial" charset="0"/>
              </a:rPr>
              <a:t>Heterozygotes</a:t>
            </a:r>
            <a:r>
              <a:rPr lang="pt-BR" sz="1600" dirty="0">
                <a:cs typeface="Arial" charset="0"/>
              </a:rPr>
              <a:t> (</a:t>
            </a:r>
            <a:r>
              <a:rPr lang="pt-BR" sz="1600" dirty="0" err="1">
                <a:cs typeface="Arial" charset="0"/>
              </a:rPr>
              <a:t>brown</a:t>
            </a:r>
            <a:r>
              <a:rPr lang="pt-BR" sz="1600" dirty="0">
                <a:cs typeface="Arial" charset="0"/>
              </a:rPr>
              <a:t> </a:t>
            </a:r>
            <a:r>
              <a:rPr lang="pt-BR" sz="1600" dirty="0" err="1">
                <a:cs typeface="Arial" charset="0"/>
              </a:rPr>
              <a:t>ones</a:t>
            </a:r>
            <a:r>
              <a:rPr lang="pt-BR" sz="1600" dirty="0">
                <a:cs typeface="Arial" charset="0"/>
              </a:rPr>
              <a:t>)</a:t>
            </a:r>
            <a:endParaRPr lang="pt-BR" sz="1600" dirty="0">
              <a:cs typeface="Arial" charset="0"/>
            </a:endParaRPr>
          </a:p>
          <a:p>
            <a:pPr marL="342900" indent="-342900">
              <a:defRPr/>
            </a:pPr>
            <a:r>
              <a:rPr lang="pt-BR" sz="1600" dirty="0">
                <a:cs typeface="Arial" charset="0"/>
              </a:rPr>
              <a:t>- </a:t>
            </a:r>
            <a:r>
              <a:rPr lang="pt-BR" sz="1600" dirty="0" err="1">
                <a:cs typeface="Arial" charset="0"/>
              </a:rPr>
              <a:t>Mosaics</a:t>
            </a:r>
            <a:endParaRPr lang="pt-BR" sz="1600" dirty="0">
              <a:cs typeface="Arial" charset="0"/>
            </a:endParaRPr>
          </a:p>
          <a:p>
            <a:pPr marL="342900" indent="-342900">
              <a:defRPr/>
            </a:pPr>
            <a:r>
              <a:rPr lang="pt-BR" sz="1600" dirty="0">
                <a:cs typeface="Arial" charset="0"/>
              </a:rPr>
              <a:t>- </a:t>
            </a:r>
            <a:r>
              <a:rPr lang="pt-BR" sz="1600" dirty="0" err="1">
                <a:cs typeface="Arial" charset="0"/>
              </a:rPr>
              <a:t>Homozigotes</a:t>
            </a:r>
            <a:r>
              <a:rPr lang="pt-BR" sz="1600" dirty="0">
                <a:cs typeface="Arial" charset="0"/>
              </a:rPr>
              <a:t> (</a:t>
            </a:r>
            <a:r>
              <a:rPr lang="pt-BR" sz="1600" dirty="0" err="1">
                <a:cs typeface="Arial" charset="0"/>
              </a:rPr>
              <a:t>white</a:t>
            </a:r>
            <a:r>
              <a:rPr lang="pt-BR" sz="1600" dirty="0">
                <a:cs typeface="Arial" charset="0"/>
              </a:rPr>
              <a:t> </a:t>
            </a:r>
            <a:r>
              <a:rPr lang="pt-BR" sz="1600" dirty="0" err="1">
                <a:cs typeface="Arial" charset="0"/>
              </a:rPr>
              <a:t>ones</a:t>
            </a:r>
            <a:r>
              <a:rPr lang="pt-BR" sz="1600" dirty="0">
                <a:cs typeface="Arial" charset="0"/>
              </a:rPr>
              <a:t>)</a:t>
            </a:r>
            <a:endParaRPr lang="pt-BR" sz="1600" dirty="0">
              <a:cs typeface="Arial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222540" y="5295332"/>
            <a:ext cx="2470248" cy="1562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834351" y="726276"/>
            <a:ext cx="2697636" cy="6092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6391715" y="3716339"/>
            <a:ext cx="1226524" cy="419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7720579" y="3689442"/>
            <a:ext cx="1200508" cy="1569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1645598" y="2095500"/>
            <a:ext cx="3561118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pt-BR" sz="15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Correction</a:t>
            </a:r>
            <a:r>
              <a:rPr lang="pt-BR" sz="15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sz="15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of</a:t>
            </a:r>
            <a:r>
              <a:rPr lang="pt-BR" sz="15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a </a:t>
            </a:r>
            <a:r>
              <a:rPr lang="pt-BR" sz="15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genetic</a:t>
            </a:r>
            <a:r>
              <a:rPr lang="pt-BR" sz="15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sz="15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disturb</a:t>
            </a:r>
            <a:r>
              <a:rPr lang="pt-BR" sz="15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- </a:t>
            </a:r>
            <a:r>
              <a:rPr lang="pt-BR" sz="15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albinism</a:t>
            </a:r>
            <a:endParaRPr lang="pt-BR" sz="1500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 marL="342900" indent="-342900" algn="ctr">
              <a:defRPr/>
            </a:pPr>
            <a:r>
              <a:rPr lang="pt-BR" sz="15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Gene </a:t>
            </a:r>
            <a:r>
              <a:rPr lang="pt-BR" sz="1500" i="1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Tyr</a:t>
            </a:r>
            <a:r>
              <a:rPr lang="pt-BR" sz="15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: </a:t>
            </a:r>
            <a:r>
              <a:rPr lang="pt-BR" sz="15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tyrosinase</a:t>
            </a:r>
            <a:r>
              <a:rPr lang="pt-BR" sz="15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(</a:t>
            </a:r>
            <a:r>
              <a:rPr lang="pt-BR" sz="15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melanine</a:t>
            </a:r>
            <a:r>
              <a:rPr lang="pt-BR" sz="15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)</a:t>
            </a:r>
            <a:endParaRPr lang="pt-BR" sz="1500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 marL="342900" indent="-342900" algn="ctr">
              <a:defRPr/>
            </a:pPr>
            <a:endParaRPr lang="pt-BR" sz="1500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 marL="342900" indent="-342900" algn="ctr">
              <a:defRPr/>
            </a:pPr>
            <a:r>
              <a:rPr lang="pt-BR" sz="15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Use </a:t>
            </a:r>
            <a:r>
              <a:rPr lang="pt-BR" sz="15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of</a:t>
            </a:r>
            <a:r>
              <a:rPr lang="pt-BR" sz="15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HDR </a:t>
            </a:r>
            <a:r>
              <a:rPr lang="pt-BR" sz="15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pathway</a:t>
            </a:r>
            <a:r>
              <a:rPr lang="pt-BR" sz="15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sz="15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(</a:t>
            </a:r>
            <a:r>
              <a:rPr lang="pt-BR" sz="15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ssODN</a:t>
            </a:r>
            <a:r>
              <a:rPr lang="pt-BR" sz="15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) 80pb</a:t>
            </a:r>
          </a:p>
          <a:p>
            <a:pPr marL="342900" indent="-342900" algn="ctr">
              <a:defRPr/>
            </a:pPr>
            <a:r>
              <a:rPr lang="pt-BR" sz="15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Allele-specificity</a:t>
            </a:r>
            <a:endParaRPr lang="pt-BR" sz="1500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 marL="342900" indent="-342900" algn="ctr">
              <a:defRPr/>
            </a:pPr>
            <a:r>
              <a:rPr lang="pt-BR" sz="15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Temporary</a:t>
            </a:r>
            <a:r>
              <a:rPr lang="pt-BR" sz="15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sz="15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effect</a:t>
            </a:r>
            <a:endParaRPr lang="pt-BR" sz="1500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487489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487488" y="-4043"/>
            <a:ext cx="9180512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9. Strategies - Microinjection in rat zygotes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1921561" y="5042448"/>
            <a:ext cx="280828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pt-BR" sz="1600" dirty="0" err="1">
                <a:solidFill>
                  <a:srgbClr val="C00000"/>
                </a:solidFill>
                <a:cs typeface="Arial" charset="0"/>
              </a:rPr>
              <a:t>Embryo</a:t>
            </a:r>
            <a:r>
              <a:rPr lang="pt-BR" sz="1600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pt-BR" sz="1600" dirty="0" err="1">
                <a:solidFill>
                  <a:srgbClr val="C00000"/>
                </a:solidFill>
                <a:cs typeface="Arial" charset="0"/>
              </a:rPr>
              <a:t>editing</a:t>
            </a:r>
            <a:endParaRPr lang="pt-BR" sz="160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7886135" y="5297604"/>
            <a:ext cx="2781865" cy="1562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0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4" grpId="0"/>
      <p:bldP spid="4" grpId="0" animBg="1"/>
      <p:bldP spid="16" grpId="0" animBg="1"/>
      <p:bldP spid="20" grpId="0" animBg="1"/>
      <p:bldP spid="23" grpId="0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487489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065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765175"/>
            <a:ext cx="414655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765175"/>
            <a:ext cx="32416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844675"/>
            <a:ext cx="1438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1774826" y="3141663"/>
            <a:ext cx="3457575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Combat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againt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a </a:t>
            </a: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virus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(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HIV – </a:t>
            </a: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in vitro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)</a:t>
            </a:r>
            <a:endParaRPr lang="pt-BR" sz="1600" i="1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 marL="342900" indent="-342900" algn="ctr">
              <a:defRPr/>
            </a:pPr>
            <a:endParaRPr lang="pt-BR" sz="1600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 marL="342900" indent="-342900" algn="ctr">
              <a:defRPr/>
            </a:pP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Integration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of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the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expression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cassette</a:t>
            </a:r>
            <a:endParaRPr lang="pt-BR" sz="1600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 marL="342900" indent="-342900" algn="ctr">
              <a:defRPr/>
            </a:pP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Cas9/</a:t>
            </a: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sgHIV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via </a:t>
            </a: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transposon-mediated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endParaRPr lang="pt-BR" sz="1600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 marL="342900" indent="-342900" algn="ctr">
              <a:defRPr/>
            </a:pP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genome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engineering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.</a:t>
            </a:r>
          </a:p>
          <a:p>
            <a:pPr marL="342900" indent="-342900" algn="ctr">
              <a:defRPr/>
            </a:pPr>
            <a:endParaRPr lang="pt-BR" sz="1600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 marL="342900" indent="-342900" algn="ctr">
              <a:defRPr/>
            </a:pP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Multiplexing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(2 </a:t>
            </a: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sgRNAs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)</a:t>
            </a:r>
          </a:p>
        </p:txBody>
      </p:sp>
      <p:grpSp>
        <p:nvGrpSpPr>
          <p:cNvPr id="2" name="Grupo 23"/>
          <p:cNvGrpSpPr>
            <a:grpSpLocks/>
          </p:cNvGrpSpPr>
          <p:nvPr/>
        </p:nvGrpSpPr>
        <p:grpSpPr bwMode="auto">
          <a:xfrm>
            <a:off x="8112126" y="908050"/>
            <a:ext cx="2555875" cy="4897438"/>
            <a:chOff x="6588224" y="908720"/>
            <a:chExt cx="2555776" cy="4896544"/>
          </a:xfrm>
        </p:grpSpPr>
        <p:sp>
          <p:nvSpPr>
            <p:cNvPr id="17" name="Retângulo 16"/>
            <p:cNvSpPr/>
            <p:nvPr/>
          </p:nvSpPr>
          <p:spPr>
            <a:xfrm>
              <a:off x="6659659" y="4221228"/>
              <a:ext cx="1225503" cy="158403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6588224" y="908720"/>
              <a:ext cx="1223916" cy="158403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7956596" y="3140338"/>
              <a:ext cx="1187404" cy="58568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marL="342900" indent="-342900" algn="ctr">
                <a:defRPr/>
              </a:pPr>
              <a:r>
                <a:rPr lang="pt-BR" sz="1600" dirty="0">
                  <a:solidFill>
                    <a:schemeClr val="accent6">
                      <a:lumMod val="50000"/>
                    </a:schemeClr>
                  </a:solidFill>
                  <a:cs typeface="Arial" charset="0"/>
                </a:rPr>
                <a:t>Módulos </a:t>
              </a:r>
            </a:p>
            <a:p>
              <a:pPr marL="342900" indent="-342900" algn="ctr">
                <a:defRPr/>
              </a:pPr>
              <a:r>
                <a:rPr lang="pt-BR" sz="1600" dirty="0">
                  <a:solidFill>
                    <a:schemeClr val="accent6">
                      <a:lumMod val="50000"/>
                    </a:schemeClr>
                  </a:solidFill>
                  <a:cs typeface="Arial" charset="0"/>
                </a:rPr>
                <a:t>A e B</a:t>
              </a:r>
            </a:p>
          </p:txBody>
        </p:sp>
        <p:cxnSp>
          <p:nvCxnSpPr>
            <p:cNvPr id="21" name="Conector de seta reta 20"/>
            <p:cNvCxnSpPr/>
            <p:nvPr/>
          </p:nvCxnSpPr>
          <p:spPr>
            <a:xfrm flipH="1">
              <a:off x="8028031" y="3932356"/>
              <a:ext cx="576240" cy="50473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de seta reta 21"/>
            <p:cNvCxnSpPr/>
            <p:nvPr/>
          </p:nvCxnSpPr>
          <p:spPr>
            <a:xfrm flipH="1" flipV="1">
              <a:off x="8101053" y="2276895"/>
              <a:ext cx="431783" cy="57615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tângulo 14"/>
          <p:cNvSpPr/>
          <p:nvPr/>
        </p:nvSpPr>
        <p:spPr>
          <a:xfrm>
            <a:off x="1487488" y="-4043"/>
            <a:ext cx="9180512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9. Strategies - Stable expression of cassettes in cells 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55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01" y="745091"/>
            <a:ext cx="3929048" cy="206887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87489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487488" y="-4043"/>
            <a:ext cx="9180512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9. Strategies - Plant modification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r="39833" b="20900"/>
          <a:stretch/>
        </p:blipFill>
        <p:spPr>
          <a:xfrm>
            <a:off x="5795749" y="921186"/>
            <a:ext cx="4383728" cy="36170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60885" t="2"/>
          <a:stretch/>
        </p:blipFill>
        <p:spPr>
          <a:xfrm>
            <a:off x="6713700" y="1282891"/>
            <a:ext cx="2849919" cy="45726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866701" y="3155970"/>
            <a:ext cx="87301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Editing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plant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genomes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without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introducing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foreign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DNA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into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cells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may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alleviate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regulatory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concerns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related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to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genetically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modified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plants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t-BR" dirty="0"/>
          </a:p>
          <a:p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We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transfected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preassembled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complexes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purified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Cas9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protein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guide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RNA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into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plant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protoplasts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accent6">
                    <a:lumMod val="75000"/>
                  </a:schemeClr>
                </a:solidFill>
              </a:rPr>
              <a:t>Arabidopsis</a:t>
            </a:r>
            <a:r>
              <a:rPr lang="pt-BR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accent6">
                    <a:lumMod val="75000"/>
                  </a:schemeClr>
                </a:solidFill>
              </a:rPr>
              <a:t>thaliana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tobacco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lettuce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rice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achieved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targeted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mutagenesis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in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regenerated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plants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at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frequencies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up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46%. 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dirty="0"/>
          </a:p>
          <a:p>
            <a:r>
              <a:rPr lang="pt-B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pt-B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targeted</a:t>
            </a:r>
            <a:r>
              <a:rPr lang="pt-B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sites </a:t>
            </a:r>
            <a:r>
              <a:rPr lang="pt-B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contained</a:t>
            </a:r>
            <a:r>
              <a:rPr lang="pt-B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germline-transmissible</a:t>
            </a:r>
            <a:r>
              <a:rPr lang="pt-B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small</a:t>
            </a:r>
            <a:r>
              <a:rPr lang="pt-B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insertions</a:t>
            </a:r>
            <a:r>
              <a:rPr lang="pt-B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</a:t>
            </a:r>
            <a:r>
              <a:rPr lang="pt-B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deletions</a:t>
            </a:r>
            <a:r>
              <a:rPr lang="pt-B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that</a:t>
            </a:r>
            <a:r>
              <a:rPr lang="pt-B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are </a:t>
            </a:r>
          </a:p>
          <a:p>
            <a:r>
              <a:rPr lang="pt-B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indistinguishable</a:t>
            </a:r>
            <a:r>
              <a:rPr lang="pt-B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pt-B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naturally</a:t>
            </a:r>
            <a:r>
              <a:rPr lang="pt-B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occurring</a:t>
            </a:r>
            <a:r>
              <a:rPr lang="pt-B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genetic</a:t>
            </a:r>
            <a:r>
              <a:rPr lang="pt-BR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variation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7673715" y="1708632"/>
            <a:ext cx="1411145" cy="1380737"/>
            <a:chOff x="6149714" y="1708631"/>
            <a:chExt cx="1411145" cy="1380737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1" t="17516" r="70982" b="71595"/>
            <a:stretch/>
          </p:blipFill>
          <p:spPr>
            <a:xfrm>
              <a:off x="6149714" y="1708631"/>
              <a:ext cx="1411145" cy="1380737"/>
            </a:xfrm>
            <a:prstGeom prst="rect">
              <a:avLst/>
            </a:prstGeom>
          </p:spPr>
        </p:pic>
        <p:sp>
          <p:nvSpPr>
            <p:cNvPr id="13" name="Retângulo 12"/>
            <p:cNvSpPr/>
            <p:nvPr/>
          </p:nvSpPr>
          <p:spPr>
            <a:xfrm>
              <a:off x="6614658" y="2813967"/>
              <a:ext cx="400291" cy="2754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24007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909" y="1510931"/>
            <a:ext cx="3372360" cy="341071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487489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487488" y="-4043"/>
            <a:ext cx="9180512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10. Perspectives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450" y="569801"/>
            <a:ext cx="5819748" cy="94113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255" y="971091"/>
            <a:ext cx="2950435" cy="34329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269" y="1705960"/>
            <a:ext cx="5603436" cy="465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40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rn.2015.2-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0989"/>
            <a:ext cx="731520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1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/>
          <p:cNvSpPr txBox="1"/>
          <p:nvPr/>
        </p:nvSpPr>
        <p:spPr>
          <a:xfrm>
            <a:off x="2045494" y="951003"/>
            <a:ext cx="80645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E-mail tiagocampospereira@ffclrp.usp.br</a:t>
            </a:r>
          </a:p>
          <a:p>
            <a:pPr algn="ctr" eaLnBrk="1" hangingPunct="1">
              <a:defRPr/>
            </a:pPr>
            <a:endParaRPr lang="pt-BR" dirty="0">
              <a:cs typeface="Arial" charset="0"/>
            </a:endParaRPr>
          </a:p>
        </p:txBody>
      </p:sp>
      <p:grpSp>
        <p:nvGrpSpPr>
          <p:cNvPr id="4" name="Grupo 26"/>
          <p:cNvGrpSpPr>
            <a:grpSpLocks/>
          </p:cNvGrpSpPr>
          <p:nvPr/>
        </p:nvGrpSpPr>
        <p:grpSpPr bwMode="auto">
          <a:xfrm>
            <a:off x="8454515" y="1691269"/>
            <a:ext cx="2213488" cy="3610186"/>
            <a:chOff x="6175445" y="2339570"/>
            <a:chExt cx="2212979" cy="3609708"/>
          </a:xfrm>
        </p:grpSpPr>
        <p:pic>
          <p:nvPicPr>
            <p:cNvPr id="79882" name="Imagem 23" descr="CAPA LIVRO.jp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445" y="2994269"/>
              <a:ext cx="2212979" cy="2955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CaixaDeTexto 24"/>
            <p:cNvSpPr txBox="1"/>
            <p:nvPr/>
          </p:nvSpPr>
          <p:spPr>
            <a:xfrm>
              <a:off x="6210715" y="2339570"/>
              <a:ext cx="2068551" cy="646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pt-BR" dirty="0">
                  <a:solidFill>
                    <a:schemeClr val="accent6">
                      <a:lumMod val="50000"/>
                    </a:schemeClr>
                  </a:solidFill>
                  <a:cs typeface="Arial" charset="0"/>
                </a:rPr>
                <a:t>Non-</a:t>
              </a:r>
              <a:r>
                <a:rPr lang="pt-BR" dirty="0" err="1">
                  <a:solidFill>
                    <a:schemeClr val="accent6">
                      <a:lumMod val="50000"/>
                    </a:schemeClr>
                  </a:solidFill>
                  <a:cs typeface="Arial" charset="0"/>
                </a:rPr>
                <a:t>coding</a:t>
              </a:r>
              <a:r>
                <a:rPr lang="pt-BR" dirty="0">
                  <a:solidFill>
                    <a:schemeClr val="accent6">
                      <a:lumMod val="50000"/>
                    </a:schemeClr>
                  </a:solidFill>
                  <a:cs typeface="Arial" charset="0"/>
                </a:rPr>
                <a:t> </a:t>
              </a:r>
              <a:r>
                <a:rPr lang="pt-BR" dirty="0" err="1">
                  <a:solidFill>
                    <a:schemeClr val="accent6">
                      <a:lumMod val="50000"/>
                    </a:schemeClr>
                  </a:solidFill>
                  <a:cs typeface="Arial" charset="0"/>
                </a:rPr>
                <a:t>RNAs</a:t>
              </a:r>
              <a:endPara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pt-BR" dirty="0">
                  <a:solidFill>
                    <a:schemeClr val="accent6">
                      <a:lumMod val="50000"/>
                    </a:schemeClr>
                  </a:solidFill>
                  <a:cs typeface="Arial" charset="0"/>
                </a:rPr>
                <a:t>2017</a:t>
              </a:r>
              <a:endParaRPr lang="pt-BR" dirty="0">
                <a:solidFill>
                  <a:schemeClr val="accent6">
                    <a:lumMod val="50000"/>
                  </a:schemeClr>
                </a:solidFill>
                <a:cs typeface="Arial" charset="0"/>
              </a:endParaRP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6197070" y="3825528"/>
              <a:ext cx="1127072" cy="64624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pt-BR" sz="1200" b="1" dirty="0">
                  <a:solidFill>
                    <a:schemeClr val="accent6">
                      <a:lumMod val="50000"/>
                    </a:schemeClr>
                  </a:solidFill>
                  <a:cs typeface="Arial" charset="0"/>
                </a:rPr>
                <a:t>Introdução </a:t>
              </a:r>
              <a:r>
                <a:rPr lang="pt-BR" sz="1200" b="1" dirty="0">
                  <a:solidFill>
                    <a:schemeClr val="accent6">
                      <a:lumMod val="50000"/>
                    </a:schemeClr>
                  </a:solidFill>
                  <a:cs typeface="Arial" charset="0"/>
                </a:rPr>
                <a:t>ao universo</a:t>
              </a:r>
            </a:p>
            <a:p>
              <a:pPr algn="ctr" eaLnBrk="1" hangingPunct="1">
                <a:defRPr/>
              </a:pPr>
              <a:r>
                <a:rPr lang="pt-BR" sz="1200" b="1" dirty="0">
                  <a:solidFill>
                    <a:schemeClr val="accent6">
                      <a:lumMod val="50000"/>
                    </a:schemeClr>
                  </a:solidFill>
                  <a:cs typeface="Arial" charset="0"/>
                </a:rPr>
                <a:t>dos </a:t>
              </a:r>
              <a:r>
                <a:rPr lang="pt-BR" sz="1200" b="1" dirty="0" err="1">
                  <a:solidFill>
                    <a:schemeClr val="accent6">
                      <a:lumMod val="50000"/>
                    </a:schemeClr>
                  </a:solidFill>
                  <a:cs typeface="Arial" charset="0"/>
                </a:rPr>
                <a:t>ncRNAs</a:t>
              </a:r>
              <a:endParaRPr lang="pt-BR" sz="1200" b="1" dirty="0">
                <a:solidFill>
                  <a:schemeClr val="accent6">
                    <a:lumMod val="50000"/>
                  </a:schemeClr>
                </a:solidFill>
                <a:cs typeface="Arial" charset="0"/>
              </a:endParaRPr>
            </a:p>
          </p:txBody>
        </p:sp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70" y="2346055"/>
            <a:ext cx="6626490" cy="2955402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1487489" y="0"/>
            <a:ext cx="17742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1487488" y="-4043"/>
            <a:ext cx="9180512" cy="5299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74000">
                <a:schemeClr val="accent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altLang="pt-B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THANK YOU!</a:t>
            </a:r>
            <a:endParaRPr lang="pt-BR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 bwMode="auto">
          <a:xfrm>
            <a:off x="1808715" y="1968268"/>
            <a:ext cx="2069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dirty="0" err="1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RNAi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 - 2013</a:t>
            </a:r>
            <a:endParaRPr lang="pt-BR" dirty="0">
              <a:solidFill>
                <a:schemeClr val="accent1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11" name="CaixaDeTexto 10"/>
          <p:cNvSpPr txBox="1"/>
          <p:nvPr/>
        </p:nvSpPr>
        <p:spPr bwMode="auto">
          <a:xfrm>
            <a:off x="4049225" y="1970540"/>
            <a:ext cx="2069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dirty="0" err="1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miRNAs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 - 2015</a:t>
            </a:r>
            <a:endParaRPr lang="pt-BR" dirty="0">
              <a:solidFill>
                <a:schemeClr val="accent1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12" name="CaixaDeTexto 11"/>
          <p:cNvSpPr txBox="1"/>
          <p:nvPr/>
        </p:nvSpPr>
        <p:spPr bwMode="auto">
          <a:xfrm>
            <a:off x="6289738" y="1972812"/>
            <a:ext cx="2069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dirty="0">
                <a:solidFill>
                  <a:srgbClr val="C00000"/>
                </a:solidFill>
                <a:cs typeface="Arial" charset="0"/>
              </a:rPr>
              <a:t>CRISPR - 2016</a:t>
            </a:r>
            <a:endParaRPr lang="pt-BR" dirty="0">
              <a:solidFill>
                <a:srgbClr val="C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66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threestory.com/content/02-projects/12-project-l/crispr_na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2" y="0"/>
            <a:ext cx="2492376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0" name="Picture 4" descr="https://s-media-cache-ak0.pinimg.com/736x/67/97/dd/6797dd567aa816558125e02e5fed9d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0"/>
            <a:ext cx="2498725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2" name="Picture 6" descr="http://40.media.tumblr.com/e071ecdd4825e7e93ef50bb648573154/tumblr_n43tp2s4g41s92r8to1_r1_12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9" y="0"/>
            <a:ext cx="2536825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8" name="Picture 12" descr="http://www.pacb.com/wp-content/uploads/2014/09/science_cov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3500439"/>
            <a:ext cx="254952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70" name="Picture 14" descr="https://s-media-cache-ak0.pinimg.com/736x/a2/9a/74/a29a742f956449f73a8a84d0903ac68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4" y="3644900"/>
            <a:ext cx="247173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8" y="3644900"/>
            <a:ext cx="24765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53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3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ebertpub.com/images/cover.ihax?w=209&amp;id=3971&amp;g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002" y="1687135"/>
            <a:ext cx="3597559" cy="464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361964" y="655094"/>
            <a:ext cx="7610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Em 2017 surgiu uma revista científica específica em CRISPR: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46115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esultado de imagem para LTRs of integrated HIV-1 proviral D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12" y="4088673"/>
            <a:ext cx="5692461" cy="260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://media.springernature.com/full/springer-static/image/art%3A10.1186%2F1742-4690-8-52/MediaObjects/12977_2011_Article_2463_Fig2_HTM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60" y="240771"/>
            <a:ext cx="4057890" cy="337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49001" y="1929867"/>
            <a:ext cx="2934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Ciclo de replicação do HIV-1</a:t>
            </a:r>
          </a:p>
          <a:p>
            <a:r>
              <a:rPr lang="pt-BR" b="1" dirty="0"/>
              <a:t>e integração do DNA </a:t>
            </a:r>
            <a:r>
              <a:rPr lang="pt-BR" b="1" dirty="0" err="1"/>
              <a:t>proviral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1760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183" y="1274815"/>
            <a:ext cx="8733620" cy="491026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32338" y="224133"/>
            <a:ext cx="72894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Elimination of HIV-1 Genomes from Human T-lymphoid Cells by CRISPR/Cas9 Gene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Editing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Kaminski R et al (2016)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</a:rPr>
              <a:t>Sci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 Rep 6: 22555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91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nature.com/polopoly_fs/7.25602.1429720527!/image/1.17378.jpg_gen/derivatives/landscape_630/1.173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28" y="1570038"/>
            <a:ext cx="600075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411960" y="747266"/>
            <a:ext cx="7886700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Arial" panose="020B0604020202020204" pitchFamily="34" charset="0"/>
              </a:rPr>
              <a:t>Gene correction in S-phase-injected human embryos</a:t>
            </a:r>
          </a:p>
        </p:txBody>
      </p:sp>
    </p:spTree>
    <p:extLst>
      <p:ext uri="{BB962C8B-B14F-4D97-AF65-F5344CB8AC3E}">
        <p14:creationId xmlns:p14="http://schemas.microsoft.com/office/powerpoint/2010/main" val="82122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esultado de imagem para Hypertrophic cardiomyopat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044" y="2351548"/>
            <a:ext cx="6108096" cy="40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52650" y="536588"/>
            <a:ext cx="7886700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+mn-lt"/>
              </a:rPr>
              <a:t>Gene (</a:t>
            </a:r>
            <a:r>
              <a:rPr lang="pt-BR" sz="1800" b="1" dirty="0">
                <a:latin typeface="+mn-lt"/>
              </a:rPr>
              <a:t>MYBPC3)</a:t>
            </a:r>
            <a:r>
              <a:rPr lang="en-US" sz="1800" b="1" dirty="0">
                <a:latin typeface="+mn-lt"/>
              </a:rPr>
              <a:t> correction in S-phase-injected human embryos</a:t>
            </a:r>
            <a:br>
              <a:rPr lang="en-US" sz="1800" b="1" dirty="0">
                <a:latin typeface="+mn-lt"/>
              </a:rPr>
            </a:br>
            <a:r>
              <a:rPr lang="en-US" sz="1800" b="1" dirty="0">
                <a:latin typeface="+mn-lt"/>
              </a:rPr>
              <a:t>Myosin binding protein C3 gene </a:t>
            </a:r>
            <a:r>
              <a:rPr lang="en-US" sz="1800" b="1" dirty="0">
                <a:latin typeface="+mn-lt"/>
                <a:sym typeface="Wingdings" panose="05000000000000000000" pitchFamily="2" charset="2"/>
              </a:rPr>
              <a:t> mutation  </a:t>
            </a:r>
            <a:r>
              <a:rPr lang="pt-BR" sz="1800" b="1" dirty="0" err="1">
                <a:latin typeface="+mn-lt"/>
              </a:rPr>
              <a:t>Hypertrophic</a:t>
            </a:r>
            <a:r>
              <a:rPr lang="pt-BR" sz="1800" b="1" dirty="0">
                <a:latin typeface="+mn-lt"/>
              </a:rPr>
              <a:t> </a:t>
            </a:r>
            <a:r>
              <a:rPr lang="pt-BR" sz="1800" b="1" dirty="0" err="1">
                <a:latin typeface="+mn-lt"/>
              </a:rPr>
              <a:t>Cardiomyopathy</a:t>
            </a:r>
            <a:endParaRPr lang="pt-BR" sz="1800" b="1" dirty="0">
              <a:latin typeface="+mn-lt"/>
            </a:endParaRPr>
          </a:p>
          <a:p>
            <a:pPr algn="ctr"/>
            <a:r>
              <a:rPr lang="pt-BR" sz="1800" b="1" dirty="0" err="1">
                <a:latin typeface="+mn-lt"/>
              </a:rPr>
              <a:t>Chromosome</a:t>
            </a:r>
            <a:r>
              <a:rPr lang="pt-BR" sz="1800" b="1" dirty="0">
                <a:latin typeface="+mn-lt"/>
              </a:rPr>
              <a:t> 11p11.2</a:t>
            </a:r>
            <a:r>
              <a:rPr lang="pt-BR" sz="1800" b="1" dirty="0"/>
              <a:t/>
            </a:r>
            <a:br>
              <a:rPr lang="pt-BR" sz="1800" b="1" dirty="0"/>
            </a:br>
            <a:r>
              <a:rPr lang="en-US" sz="1800" b="1" dirty="0">
                <a:latin typeface="+mn-lt"/>
                <a:sym typeface="Wingdings" panose="05000000000000000000" pitchFamily="2" charset="2"/>
              </a:rPr>
              <a:t> </a:t>
            </a:r>
            <a:endParaRPr lang="en-US" sz="1800" b="1" dirty="0">
              <a:latin typeface="+mn-lt"/>
            </a:endParaRPr>
          </a:p>
        </p:txBody>
      </p:sp>
      <p:pic>
        <p:nvPicPr>
          <p:cNvPr id="44036" name="Picture 4" descr="https://genome.ucsc.edu/trash/hgtIdeo/hgtIdeo_genome_6fa6_29bc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15" y="1408941"/>
            <a:ext cx="8669609" cy="23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64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895</Words>
  <Application>Microsoft Office PowerPoint</Application>
  <PresentationFormat>Widescreen</PresentationFormat>
  <Paragraphs>167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9" baseType="lpstr">
      <vt:lpstr>Arial</vt:lpstr>
      <vt:lpstr>Arial</vt:lpstr>
      <vt:lpstr>Calibri</vt:lpstr>
      <vt:lpstr>Calibri Light</vt:lpstr>
      <vt:lpstr>Cambria</vt:lpstr>
      <vt:lpstr>Segoe UI Semilight</vt:lpstr>
      <vt:lpstr>Symbol</vt:lpstr>
      <vt:lpstr>Verdana</vt:lpstr>
      <vt:lpstr>Wingdings</vt:lpstr>
      <vt:lpstr>Tema do Office</vt:lpstr>
      <vt:lpstr>Apresentação do PowerPoint</vt:lpstr>
      <vt:lpstr>Apresentação do PowerPoint</vt:lpstr>
      <vt:lpstr> CRISPR / Cas9: metodologia e aplicações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Gene (MYBPC3) correction in S-phase-injected human embryos   </vt:lpstr>
      <vt:lpstr>Reprogramação de linfócitos com Crispr-Cas9 no tratamento do câncer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Geraldo</dc:creator>
  <cp:lastModifiedBy>Geraldo</cp:lastModifiedBy>
  <cp:revision>1</cp:revision>
  <dcterms:created xsi:type="dcterms:W3CDTF">2020-05-06T14:10:47Z</dcterms:created>
  <dcterms:modified xsi:type="dcterms:W3CDTF">2020-05-06T14:11:12Z</dcterms:modified>
</cp:coreProperties>
</file>