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62" r:id="rId3"/>
    <p:sldId id="289" r:id="rId4"/>
    <p:sldId id="290" r:id="rId5"/>
    <p:sldId id="257" r:id="rId6"/>
    <p:sldId id="258" r:id="rId7"/>
    <p:sldId id="271" r:id="rId8"/>
    <p:sldId id="261" r:id="rId9"/>
    <p:sldId id="263" r:id="rId10"/>
    <p:sldId id="264" r:id="rId11"/>
    <p:sldId id="284" r:id="rId12"/>
    <p:sldId id="265" r:id="rId13"/>
    <p:sldId id="273" r:id="rId14"/>
    <p:sldId id="274" r:id="rId15"/>
    <p:sldId id="285" r:id="rId16"/>
    <p:sldId id="286" r:id="rId17"/>
    <p:sldId id="291" r:id="rId18"/>
    <p:sldId id="260" r:id="rId19"/>
    <p:sldId id="287" r:id="rId20"/>
    <p:sldId id="266" r:id="rId21"/>
    <p:sldId id="280" r:id="rId22"/>
    <p:sldId id="281" r:id="rId23"/>
    <p:sldId id="267" r:id="rId24"/>
    <p:sldId id="268" r:id="rId25"/>
    <p:sldId id="283" r:id="rId26"/>
    <p:sldId id="282" r:id="rId27"/>
    <p:sldId id="270" r:id="rId28"/>
    <p:sldId id="27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8D047-6A21-43FF-9DB3-C0F4CB56CF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8B8A3-66CD-4910-B5B8-2B27049AC16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9BBF94-A7B9-424A-8866-245191DF8317}" type="datetimeFigureOut">
              <a:rPr lang="pt-BR" smtClean="0"/>
              <a:pPr/>
              <a:t>21/11/2016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A0BC34-F09E-48C3-AD54-3A87184733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iodicos.ulbra.br/index.php/acta/article/viewFile/191/1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04856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Tratamento da Informação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cap="none" dirty="0" smtClean="0">
                <a:latin typeface="Arial" pitchFamily="34" charset="0"/>
                <a:cs typeface="Arial" pitchFamily="34" charset="0"/>
              </a:rPr>
              <a:t>Marina </a:t>
            </a:r>
            <a:r>
              <a:rPr lang="pt-BR" sz="3100" cap="none" dirty="0" err="1" smtClean="0">
                <a:latin typeface="Arial" pitchFamily="34" charset="0"/>
                <a:cs typeface="Arial" pitchFamily="34" charset="0"/>
              </a:rPr>
              <a:t>Biella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 Estatística como procedimento de pesquisa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Na atitude investigativa, é fundamental “a preocupação em formular questões, elaborar hipóteses, escolher amostra e instrumentos adequados para a resolução de problemas, a coleta dos dados, a classificação e representação dos mesmos para uma tomada de decisão” (GUIMARÃES; OLIVEIRA, 2014, p. 21)  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quatro fases da organização e análise de 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Recolha (coleta): busca pela resposta a um problema – preferencialmente de nosso interesse. </a:t>
            </a:r>
          </a:p>
          <a:p>
            <a:pPr algn="just"/>
            <a:r>
              <a:rPr lang="pt-BR" dirty="0" smtClean="0"/>
              <a:t>Organização dos dados: em tabelas de diferentes tipos.</a:t>
            </a:r>
          </a:p>
          <a:p>
            <a:pPr algn="just"/>
            <a:r>
              <a:rPr lang="pt-BR" dirty="0" smtClean="0"/>
              <a:t>Representação dos dados: em gráficos de diferentes tipos.</a:t>
            </a:r>
          </a:p>
          <a:p>
            <a:pPr algn="just"/>
            <a:r>
              <a:rPr lang="pt-BR" dirty="0" smtClean="0"/>
              <a:t>Interpretação dos dados: conclusão sobre o problema investigativo proposto. </a:t>
            </a:r>
          </a:p>
          <a:p>
            <a:pPr algn="just"/>
            <a:endParaRPr lang="pt-BR" dirty="0" smtClean="0"/>
          </a:p>
          <a:p>
            <a:pPr algn="r">
              <a:buNone/>
            </a:pPr>
            <a:r>
              <a:rPr lang="pt-BR" sz="1800" dirty="0" smtClean="0"/>
              <a:t>(PONTE; SERRAZINA,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Gráfico de barras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110" t="14951" r="16903" b="27133"/>
          <a:stretch>
            <a:fillRect/>
          </a:stretch>
        </p:blipFill>
        <p:spPr bwMode="auto">
          <a:xfrm>
            <a:off x="674086" y="1268760"/>
            <a:ext cx="77799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87624" y="60212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Fonte: IBGE. Diretoria de Pesquisas, Coordenação de Trabalho e Rendimento, Pesquisa Nacional por Amostra de Domicílios 2007/2014.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Gráfico de Linhas 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8587" r="43738" b="32546"/>
          <a:stretch>
            <a:fillRect/>
          </a:stretch>
        </p:blipFill>
        <p:spPr bwMode="auto">
          <a:xfrm>
            <a:off x="251520" y="1268760"/>
            <a:ext cx="869097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Gráfico de Setores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234" t="9530" r="43831" b="6250"/>
          <a:stretch>
            <a:fillRect/>
          </a:stretch>
        </p:blipFill>
        <p:spPr bwMode="auto">
          <a:xfrm>
            <a:off x="1907704" y="1052736"/>
            <a:ext cx="563167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Pictograma </a:t>
            </a:r>
            <a:endParaRPr lang="pt-BR" dirty="0"/>
          </a:p>
        </p:txBody>
      </p:sp>
      <p:pic>
        <p:nvPicPr>
          <p:cNvPr id="4" name="Espaço Reservado para Conteúdo 3" descr="615pictogra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49724" cy="4658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compreensão de 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153400" cy="4495800"/>
          </a:xfrm>
        </p:spPr>
        <p:txBody>
          <a:bodyPr/>
          <a:lstStyle/>
          <a:p>
            <a:r>
              <a:rPr lang="pt-BR" dirty="0" smtClean="0"/>
              <a:t>Nível 1: Capacidade de ler diretamente os dados, sem necessidade de interpretá-los.</a:t>
            </a:r>
          </a:p>
          <a:p>
            <a:r>
              <a:rPr lang="pt-BR" dirty="0" smtClean="0"/>
              <a:t>Nível 2: Capacidade de responder questões que envolvam comparação entre os dados.</a:t>
            </a:r>
          </a:p>
          <a:p>
            <a:r>
              <a:rPr lang="pt-BR" dirty="0" smtClean="0"/>
              <a:t>Nível 3: Capacidade de responder questões que envolvam interpretação dos dados. </a:t>
            </a:r>
          </a:p>
          <a:p>
            <a:endParaRPr lang="pt-BR" dirty="0" smtClean="0"/>
          </a:p>
          <a:p>
            <a:pPr algn="r">
              <a:buNone/>
            </a:pPr>
            <a:r>
              <a:rPr lang="pt-BR" sz="1800" dirty="0" smtClean="0"/>
              <a:t>(PONTE; SERRAZINA, 2000) 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 livros didáticos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819" t="18255" r="28957" b="8068"/>
          <a:stretch>
            <a:fillRect/>
          </a:stretch>
        </p:blipFill>
        <p:spPr bwMode="auto">
          <a:xfrm>
            <a:off x="1979712" y="1124744"/>
            <a:ext cx="5616624" cy="53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64088" y="630932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Caderno de Apoio, 3º ano. </a:t>
            </a:r>
            <a:endParaRPr lang="pt-BR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Estatística na Educação Básica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	A Estatística está presente em diversas áreas do conhecimento, não se restringindo apenas à Matemática. Dessa forma, possui um caráter interdisciplinar, que pode (ou deve) ser abordado nas aulas, favorecendo o desenvolvimento da análise crítica e reflexiva dos alunos. 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Estatística na Educação Básica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“É através da interpretação de resultados, da sua comunicação aos outros alunos e ao professor e da sua discussão que os alunos podem desenvolver o seu espírito crítico, avaliando a importância deste ou daquele aspecto, a correção das diversas interpretações e a validade das conclusões propostas” (PONTE; SERRAZINA, 2000,  p. 218)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Tratamento da Informação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4000" dirty="0" smtClean="0"/>
              <a:t>Parâmetros Curriculares Nacionais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Bloco de conteúdo que engloba a </a:t>
            </a:r>
            <a:r>
              <a:rPr lang="pt-BR" b="1" dirty="0" smtClean="0"/>
              <a:t>Estatística</a:t>
            </a:r>
            <a:r>
              <a:rPr lang="pt-BR" dirty="0" smtClean="0"/>
              <a:t>, a </a:t>
            </a:r>
            <a:r>
              <a:rPr lang="pt-BR" b="1" dirty="0" smtClean="0"/>
              <a:t>Combinatória</a:t>
            </a:r>
            <a:r>
              <a:rPr lang="pt-BR" dirty="0" smtClean="0"/>
              <a:t> e a </a:t>
            </a:r>
            <a:r>
              <a:rPr lang="pt-BR" b="1" dirty="0" smtClean="0"/>
              <a:t>Probabilidade</a:t>
            </a:r>
            <a:r>
              <a:rPr lang="pt-BR" dirty="0" smtClean="0"/>
              <a:t>. 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Combinatória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1534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É a contagem, por meio do raciocínio multiplicativo, de grupos de possibilidades, envolvendo ordenação. </a:t>
            </a:r>
          </a:p>
          <a:p>
            <a:pPr>
              <a:buNone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Problemas de: arranjo, combinação e permutação.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 </a:t>
            </a:r>
            <a:r>
              <a:rPr lang="pt-BR" dirty="0" smtClean="0"/>
              <a:t>livros didáticos </a:t>
            </a:r>
            <a:endParaRPr lang="pt-B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720" t="18255" r="27156" b="21017"/>
          <a:stretch>
            <a:fillRect/>
          </a:stretch>
        </p:blipFill>
        <p:spPr bwMode="auto">
          <a:xfrm>
            <a:off x="1547664" y="980728"/>
            <a:ext cx="6506568" cy="50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7664" y="6237312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Caderno de Apoio, 3º ano.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 </a:t>
            </a:r>
            <a:r>
              <a:rPr lang="pt-BR" dirty="0" smtClean="0"/>
              <a:t>livros didáticos </a:t>
            </a:r>
            <a:endParaRPr lang="pt-B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416" t="26263" r="28056" b="27289"/>
          <a:stretch>
            <a:fillRect/>
          </a:stretch>
        </p:blipFill>
        <p:spPr bwMode="auto">
          <a:xfrm>
            <a:off x="611560" y="1268760"/>
            <a:ext cx="805744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5877272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Caderno de Apoio, 4º ano.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4352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600" dirty="0" smtClean="0"/>
              <a:t>Tem como objetivo que o aluno compreenda que grande parte dos acontecimentos do cotidiano são de natureza aleatória e que é possível identificar prováveis resultados desses acontecimentos. A resolução, portanto, não é determinada.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Dados 				Cara ou Coroa 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6" name="Picture 2" descr="http://www.cassinosbrasil.com.br/wp-content/uploads/2010/02/dados.jpg"/>
          <p:cNvPicPr>
            <a:picLocks noChangeAspect="1" noChangeArrowheads="1"/>
          </p:cNvPicPr>
          <p:nvPr/>
        </p:nvPicPr>
        <p:blipFill>
          <a:blip r:embed="rId2" cstate="print"/>
          <a:srcRect t="18230" r="8848" b="19787"/>
          <a:stretch>
            <a:fillRect/>
          </a:stretch>
        </p:blipFill>
        <p:spPr bwMode="auto">
          <a:xfrm>
            <a:off x="971600" y="4293096"/>
            <a:ext cx="1800200" cy="1224136"/>
          </a:xfrm>
          <a:prstGeom prst="rect">
            <a:avLst/>
          </a:prstGeom>
          <a:noFill/>
        </p:spPr>
      </p:pic>
      <p:pic>
        <p:nvPicPr>
          <p:cNvPr id="7" name="Imagem 6" descr="cara-ou-coroa-moedadk6.jpg"/>
          <p:cNvPicPr>
            <a:picLocks noChangeAspect="1"/>
          </p:cNvPicPr>
          <p:nvPr/>
        </p:nvPicPr>
        <p:blipFill>
          <a:blip r:embed="rId3" cstate="print"/>
          <a:srcRect t="9328" r="3066" b="11384"/>
          <a:stretch>
            <a:fillRect/>
          </a:stretch>
        </p:blipFill>
        <p:spPr>
          <a:xfrm>
            <a:off x="4716016" y="4149080"/>
            <a:ext cx="259228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A probabilidade pode envolver a representação por fração. Portanto, quando perguntamos qual é a probabilidade de obtermos o número 1 ao jogarmos um dado, a resposta é dada por 1/6, sendo que 1 representa a chance específica e 6 representa todas as possibilidades.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 </a:t>
            </a:r>
            <a:r>
              <a:rPr lang="pt-BR" dirty="0" smtClean="0"/>
              <a:t>livros didáticos </a:t>
            </a:r>
            <a:endParaRPr lang="pt-B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918" t="19856" r="27156" b="65729"/>
          <a:stretch>
            <a:fillRect/>
          </a:stretch>
        </p:blipFill>
        <p:spPr bwMode="auto">
          <a:xfrm>
            <a:off x="0" y="1916832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5085184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Caderno de Apoio, 5º ano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 </a:t>
            </a:r>
            <a:r>
              <a:rPr lang="pt-BR" dirty="0" smtClean="0"/>
              <a:t>livros didáticos 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4078" r="26674" b="36390"/>
          <a:stretch>
            <a:fillRect/>
          </a:stretch>
        </p:blipFill>
        <p:spPr bwMode="auto">
          <a:xfrm>
            <a:off x="539552" y="1844824"/>
            <a:ext cx="82377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522920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Caderno de Apoio, 5º ano.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de um gráfico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Em grupo: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b="1" dirty="0" smtClean="0"/>
              <a:t>	O que podemos descobrir sobre o perfil dos alunos de Metodologia do Ensino de Matemática - 2016?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Definição da questão de investigação.</a:t>
            </a:r>
          </a:p>
          <a:p>
            <a:pPr algn="just"/>
            <a:r>
              <a:rPr lang="pt-BR" dirty="0" smtClean="0"/>
              <a:t>Definição dos procedimentos de coleta de dados.</a:t>
            </a:r>
          </a:p>
          <a:p>
            <a:pPr algn="just"/>
            <a:r>
              <a:rPr lang="pt-BR" dirty="0" smtClean="0"/>
              <a:t>Organização dos dados.</a:t>
            </a:r>
          </a:p>
          <a:p>
            <a:pPr algn="just"/>
            <a:r>
              <a:rPr lang="pt-BR" dirty="0" smtClean="0"/>
              <a:t>Apresentação dos dados em um gráfico.</a:t>
            </a:r>
          </a:p>
          <a:p>
            <a:pPr algn="just"/>
            <a:r>
              <a:rPr lang="pt-BR" dirty="0" smtClean="0"/>
              <a:t>Interpretação da situação demonstrada.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dirty="0" smtClean="0"/>
              <a:t>BAYER </a:t>
            </a:r>
            <a:r>
              <a:rPr lang="pt-BR" sz="2000" dirty="0" err="1" smtClean="0"/>
              <a:t>et</a:t>
            </a:r>
            <a:r>
              <a:rPr lang="pt-BR" sz="2000" dirty="0" smtClean="0"/>
              <a:t> </a:t>
            </a:r>
            <a:r>
              <a:rPr lang="pt-BR" sz="2000" dirty="0" err="1" smtClean="0"/>
              <a:t>al</a:t>
            </a:r>
            <a:r>
              <a:rPr lang="pt-BR" sz="2000" dirty="0" smtClean="0"/>
              <a:t>,  A. Educação estatística: perspectivas e desafios. Canoas: </a:t>
            </a:r>
            <a:r>
              <a:rPr lang="pt-BR" sz="2000" dirty="0" err="1" smtClean="0"/>
              <a:t>ActaScientiae</a:t>
            </a:r>
            <a:r>
              <a:rPr lang="pt-BR" sz="2000" dirty="0" smtClean="0"/>
              <a:t>, 2005. Disponível em: </a:t>
            </a:r>
            <a:r>
              <a:rPr lang="pt-BR" sz="2000" dirty="0" smtClean="0">
                <a:hlinkClick r:id="rId2"/>
              </a:rPr>
              <a:t>http://www.periodicos.ulbra.br/index.</a:t>
            </a:r>
            <a:r>
              <a:rPr lang="pt-BR" sz="2000" dirty="0" err="1" smtClean="0">
                <a:hlinkClick r:id="rId2"/>
              </a:rPr>
              <a:t>php</a:t>
            </a:r>
            <a:r>
              <a:rPr lang="pt-BR" sz="2000" dirty="0" smtClean="0">
                <a:hlinkClick r:id="rId2"/>
              </a:rPr>
              <a:t>/</a:t>
            </a:r>
            <a:r>
              <a:rPr lang="pt-BR" sz="2000" dirty="0" err="1" smtClean="0">
                <a:hlinkClick r:id="rId2"/>
              </a:rPr>
              <a:t>acta</a:t>
            </a:r>
            <a:r>
              <a:rPr lang="pt-BR" sz="2000" dirty="0" smtClean="0">
                <a:hlinkClick r:id="rId2"/>
              </a:rPr>
              <a:t>/</a:t>
            </a:r>
            <a:r>
              <a:rPr lang="pt-BR" sz="2000" dirty="0" err="1" smtClean="0">
                <a:hlinkClick r:id="rId2"/>
              </a:rPr>
              <a:t>article</a:t>
            </a:r>
            <a:r>
              <a:rPr lang="pt-BR" sz="2000" dirty="0" smtClean="0">
                <a:hlinkClick r:id="rId2"/>
              </a:rPr>
              <a:t>/</a:t>
            </a:r>
            <a:r>
              <a:rPr lang="pt-BR" sz="2000" dirty="0" err="1" smtClean="0">
                <a:hlinkClick r:id="rId2"/>
              </a:rPr>
              <a:t>viewFile</a:t>
            </a:r>
            <a:r>
              <a:rPr lang="pt-BR" sz="2000" dirty="0" smtClean="0">
                <a:hlinkClick r:id="rId2"/>
              </a:rPr>
              <a:t>/191/175</a:t>
            </a:r>
            <a:r>
              <a:rPr lang="pt-BR" sz="2000" dirty="0" smtClean="0"/>
              <a:t>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BRASIL. Parâmetros Curriculares Nacionais: Matemática. Brasília: MEC, 1997.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GUIMARÃES, G.; OLIVEIRA, I. Construção e interpretação de gráficos e tabelas. In: BRASIL. Pacto Nacional pela Alfabetização da Idade Certa: Educação Estatística. Brasília: MEC, 2014.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PONTE, J. P.; SERRAZINA, M. de L. </a:t>
            </a:r>
            <a:r>
              <a:rPr lang="pt-BR" sz="2000" dirty="0" err="1" smtClean="0"/>
              <a:t>Didáctica</a:t>
            </a:r>
            <a:r>
              <a:rPr lang="pt-BR" sz="2000" dirty="0" smtClean="0"/>
              <a:t> da Matemática do 1º Ciclo. Lisboa: Universidade Aberta, 2000. 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Parâmetros Curriculares Nacionais – Primeiro Ciclo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	“Os assuntos referentes ao Tratamento da Informação serão trabalhados neste ciclo de modo a estimularem os alunos a fazer perguntas, a estabelecer relações, a construir justificativas e a desenvolver o espírito de investigação.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u="sng" dirty="0" smtClean="0"/>
              <a:t>A finalidade não é a de que os alunos aprendam apenas a ler e a interpretar representações gráficas, mas que se tornem capazes de descrever e interpretar sua realidade</a:t>
            </a:r>
            <a:r>
              <a:rPr lang="pt-BR" dirty="0" smtClean="0"/>
              <a:t>, usando conhecimentos matemáticos.” (BRASIL, 1997, p. 49)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Parâmetros Curriculares Nacionais – Segundo Ciclo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“Lendo e interpretando dados apresentados em tabelas e gráficos, os alunos percebem que eles permitem estabelecer relações entre acontecimentos e, em alguns casos, fazer previsões. Também, ao observarem a </a:t>
            </a:r>
            <a:r>
              <a:rPr lang="pt-BR" dirty="0" err="1" smtClean="0"/>
              <a:t>freqüência</a:t>
            </a:r>
            <a:r>
              <a:rPr lang="pt-BR" dirty="0" smtClean="0"/>
              <a:t> de ocorrência de um acontecimento, ao longo de um grande número de experiências, desenvolvem suas primeiras noções de probabilidade.” (BRASIL, 1997, p. 58)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origem da Estatística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“A palavra estatística tem origem na palavra em latim </a:t>
            </a:r>
            <a:r>
              <a:rPr lang="pt-BR" i="1" dirty="0" smtClean="0"/>
              <a:t>status</a:t>
            </a:r>
            <a:r>
              <a:rPr lang="pt-BR" dirty="0" smtClean="0"/>
              <a:t>, traduzida como o estudo do Estado e significava, originalmente, uma coleção de informação de interesse para o estado sobre população e economia. Essas informações eram coletadas objetivando o resumo de informações indispensáveis para os governantes conhecerem suas nações e para a construção de programas de governo” (BAYER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2005, p. 104)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origem da Estatística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Há indícios de registros estatísticos desde a Antiguidade,  em regiões como o Egito e a China. </a:t>
            </a:r>
          </a:p>
          <a:p>
            <a:pPr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	O primeiro dado estatístico disponível foi no Egito, nos registros de presos de guerra em 5000 </a:t>
            </a:r>
            <a:r>
              <a:rPr lang="pt-BR" dirty="0" err="1" smtClean="0"/>
              <a:t>a.C.</a:t>
            </a:r>
            <a:r>
              <a:rPr lang="pt-BR" dirty="0" smtClean="0"/>
              <a:t>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	Já em 2238 </a:t>
            </a:r>
            <a:r>
              <a:rPr lang="pt-BR" dirty="0" err="1" smtClean="0"/>
              <a:t>a.C.</a:t>
            </a:r>
            <a:r>
              <a:rPr lang="pt-BR" dirty="0" smtClean="0"/>
              <a:t>, Yao, o Imperador da China, ordenou que fosse feito o primeiro recenseamento (levantamento de dados populacionais) com fins agrícolas e comerciais. </a:t>
            </a:r>
          </a:p>
          <a:p>
            <a:pPr algn="just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objetivo do estudo da Estatística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O aluno deve ser capaz de construir procedimentos para coletar, organizar, comunicar e interpretar dados, utilizando tabelas, gráficos e representações frequentes no dia-a-dia.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Estatística: por que ensinar?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“Todos os cidadãos precisam de compreender informação numérica relativa ao mundo da economia, da política, da ciência, do desporto [diversão/exercícios físicos] e grande parte dessa informação é dada através de representações e indicadores estatísticos” (PONTE; SERRAZINA, 2000, p. 208)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Estatística: por que ensinar?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	A Estatística permite: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Direcionar a coleta de dados;</a:t>
            </a:r>
          </a:p>
          <a:p>
            <a:pPr algn="just">
              <a:buFontTx/>
              <a:buChar char="-"/>
            </a:pPr>
            <a:r>
              <a:rPr lang="pt-BR" dirty="0" smtClean="0"/>
              <a:t>Organizar e apresentar dados, de forma planejada;</a:t>
            </a:r>
          </a:p>
          <a:p>
            <a:pPr algn="just">
              <a:buFontTx/>
              <a:buChar char="-"/>
            </a:pPr>
            <a:r>
              <a:rPr lang="pt-BR" dirty="0" smtClean="0"/>
              <a:t>Comunicar determinada situação;</a:t>
            </a:r>
          </a:p>
          <a:p>
            <a:pPr algn="just">
              <a:buFontTx/>
              <a:buChar char="-"/>
            </a:pPr>
            <a:r>
              <a:rPr lang="pt-BR" dirty="0" smtClean="0"/>
              <a:t>Possibilitar a interpretação dos dados com base nas questões diretivas.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	A estatística configura-se como um procedimento de </a:t>
            </a:r>
            <a:r>
              <a:rPr lang="pt-BR" b="1" dirty="0" smtClean="0"/>
              <a:t>pesquisa. </a:t>
            </a:r>
            <a:r>
              <a:rPr lang="pt-BR" dirty="0" smtClean="0"/>
              <a:t> </a:t>
            </a:r>
          </a:p>
          <a:p>
            <a:pPr algn="just">
              <a:buFontTx/>
              <a:buChar char="-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513</TotalTime>
  <Words>639</Words>
  <Application>Microsoft Office PowerPoint</Application>
  <PresentationFormat>Apresentação na tela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Mediano</vt:lpstr>
      <vt:lpstr>Tratamento da Informação  Marina Biella</vt:lpstr>
      <vt:lpstr>Tratamento da Informação </vt:lpstr>
      <vt:lpstr>Parâmetros Curriculares Nacionais – Primeiro Ciclo </vt:lpstr>
      <vt:lpstr>Parâmetros Curriculares Nacionais – Segundo Ciclo </vt:lpstr>
      <vt:lpstr>A origem da Estatística </vt:lpstr>
      <vt:lpstr>A origem da Estatística </vt:lpstr>
      <vt:lpstr>O objetivo do estudo da Estatística </vt:lpstr>
      <vt:lpstr>Estatística: por que ensinar? </vt:lpstr>
      <vt:lpstr>Estatística: por que ensinar? </vt:lpstr>
      <vt:lpstr>A Estatística como procedimento de pesquisa</vt:lpstr>
      <vt:lpstr>As quatro fases da organização e análise de dados </vt:lpstr>
      <vt:lpstr> Gráfico de barras </vt:lpstr>
      <vt:lpstr>Gráfico de Linhas </vt:lpstr>
      <vt:lpstr>Gráfico de Setores </vt:lpstr>
      <vt:lpstr>Pictograma </vt:lpstr>
      <vt:lpstr>Níveis de compreensão de gráficos</vt:lpstr>
      <vt:lpstr>Nos livros didáticos </vt:lpstr>
      <vt:lpstr>A Estatística na Educação Básica </vt:lpstr>
      <vt:lpstr>A Estatística na Educação Básica </vt:lpstr>
      <vt:lpstr>Combinatória </vt:lpstr>
      <vt:lpstr>Nos livros didáticos </vt:lpstr>
      <vt:lpstr>Nos livros didáticos </vt:lpstr>
      <vt:lpstr>Probabilidade </vt:lpstr>
      <vt:lpstr>Probabilidade</vt:lpstr>
      <vt:lpstr>Nos livros didáticos </vt:lpstr>
      <vt:lpstr>Nos livros didáticos </vt:lpstr>
      <vt:lpstr>Construção de um gráfico </vt:lpstr>
      <vt:lpstr>Referências bibliográficas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Marina</cp:lastModifiedBy>
  <cp:revision>52</cp:revision>
  <dcterms:created xsi:type="dcterms:W3CDTF">2016-11-19T16:07:36Z</dcterms:created>
  <dcterms:modified xsi:type="dcterms:W3CDTF">2016-11-22T00:25:41Z</dcterms:modified>
</cp:coreProperties>
</file>