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91" r:id="rId3"/>
    <p:sldId id="286" r:id="rId4"/>
    <p:sldId id="308" r:id="rId5"/>
    <p:sldId id="306" r:id="rId6"/>
    <p:sldId id="281" r:id="rId7"/>
    <p:sldId id="282" r:id="rId8"/>
    <p:sldId id="283" r:id="rId9"/>
    <p:sldId id="304" r:id="rId10"/>
    <p:sldId id="303" r:id="rId11"/>
    <p:sldId id="287" r:id="rId12"/>
    <p:sldId id="288" r:id="rId13"/>
    <p:sldId id="290" r:id="rId14"/>
    <p:sldId id="274" r:id="rId15"/>
    <p:sldId id="275" r:id="rId16"/>
    <p:sldId id="277" r:id="rId17"/>
    <p:sldId id="292" r:id="rId18"/>
    <p:sldId id="294" r:id="rId19"/>
    <p:sldId id="295" r:id="rId20"/>
    <p:sldId id="297" r:id="rId21"/>
    <p:sldId id="298" r:id="rId22"/>
    <p:sldId id="293" r:id="rId23"/>
    <p:sldId id="300" r:id="rId24"/>
    <p:sldId id="301" r:id="rId25"/>
    <p:sldId id="302" r:id="rId26"/>
    <p:sldId id="309" r:id="rId27"/>
    <p:sldId id="310" r:id="rId28"/>
    <p:sldId id="311" r:id="rId29"/>
    <p:sldId id="312" r:id="rId30"/>
    <p:sldId id="313" r:id="rId31"/>
    <p:sldId id="314" r:id="rId32"/>
    <p:sldId id="317" r:id="rId33"/>
    <p:sldId id="319" r:id="rId34"/>
    <p:sldId id="320" r:id="rId35"/>
    <p:sldId id="321" r:id="rId36"/>
    <p:sldId id="322" r:id="rId37"/>
    <p:sldId id="323" r:id="rId38"/>
    <p:sldId id="324" r:id="rId39"/>
    <p:sldId id="325" r:id="rId40"/>
    <p:sldId id="318"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7" d="100"/>
          <a:sy n="117" d="100"/>
        </p:scale>
        <p:origin x="-2334"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95296-F66F-4C28-A816-DA6029E6853F}" type="datetimeFigureOut">
              <a:rPr lang="pt-BR" smtClean="0"/>
              <a:t>06/08/2018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04382-CA25-41C2-A591-D86E3B777A6A}" type="slidenum">
              <a:rPr lang="pt-BR" smtClean="0"/>
              <a:t>‹nº›</a:t>
            </a:fld>
            <a:endParaRPr lang="pt-BR"/>
          </a:p>
        </p:txBody>
      </p:sp>
    </p:spTree>
    <p:extLst>
      <p:ext uri="{BB962C8B-B14F-4D97-AF65-F5344CB8AC3E}">
        <p14:creationId xmlns:p14="http://schemas.microsoft.com/office/powerpoint/2010/main" val="322812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18735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102399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210879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339817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170141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5FEAB91-15FC-44B3-BD14-21A310D8C661}" type="datetimeFigureOut">
              <a:rPr lang="pt-BR" smtClean="0"/>
              <a:t>06/08/2018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298812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5FEAB91-15FC-44B3-BD14-21A310D8C661}" type="datetimeFigureOut">
              <a:rPr lang="pt-BR" smtClean="0"/>
              <a:t>06/08/2018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331279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5FEAB91-15FC-44B3-BD14-21A310D8C661}" type="datetimeFigureOut">
              <a:rPr lang="pt-BR" smtClean="0"/>
              <a:t>06/08/2018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5859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5FEAB91-15FC-44B3-BD14-21A310D8C661}" type="datetimeFigureOut">
              <a:rPr lang="pt-BR" smtClean="0"/>
              <a:t>06/08/2018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334122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FEAB91-15FC-44B3-BD14-21A310D8C661}" type="datetimeFigureOut">
              <a:rPr lang="pt-BR" smtClean="0"/>
              <a:t>06/08/2018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123097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FEAB91-15FC-44B3-BD14-21A310D8C661}" type="datetimeFigureOut">
              <a:rPr lang="pt-BR" smtClean="0"/>
              <a:t>06/08/2018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A047B8-4754-48F4-A43A-D4DAEC5AB6FB}" type="slidenum">
              <a:rPr lang="pt-BR" smtClean="0"/>
              <a:t>‹nº›</a:t>
            </a:fld>
            <a:endParaRPr lang="pt-BR"/>
          </a:p>
        </p:txBody>
      </p:sp>
    </p:spTree>
    <p:extLst>
      <p:ext uri="{BB962C8B-B14F-4D97-AF65-F5344CB8AC3E}">
        <p14:creationId xmlns:p14="http://schemas.microsoft.com/office/powerpoint/2010/main" val="320035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AB91-15FC-44B3-BD14-21A310D8C661}" type="datetimeFigureOut">
              <a:rPr lang="pt-BR" smtClean="0"/>
              <a:t>06/08/2018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047B8-4754-48F4-A43A-D4DAEC5AB6FB}" type="slidenum">
              <a:rPr lang="pt-BR" smtClean="0"/>
              <a:t>‹nº›</a:t>
            </a:fld>
            <a:endParaRPr lang="pt-BR"/>
          </a:p>
        </p:txBody>
      </p:sp>
    </p:spTree>
    <p:extLst>
      <p:ext uri="{BB962C8B-B14F-4D97-AF65-F5344CB8AC3E}">
        <p14:creationId xmlns:p14="http://schemas.microsoft.com/office/powerpoint/2010/main" val="11113295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Resultado de imagem para inovaÃ§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622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8460432" y="3861048"/>
            <a:ext cx="184731" cy="369332"/>
          </a:xfrm>
          <a:prstGeom prst="rect">
            <a:avLst/>
          </a:prstGeom>
          <a:noFill/>
        </p:spPr>
        <p:txBody>
          <a:bodyPr wrap="none" rtlCol="0">
            <a:spAutoFit/>
          </a:bodyPr>
          <a:lstStyle/>
          <a:p>
            <a:endParaRPr lang="pt-BR" dirty="0"/>
          </a:p>
        </p:txBody>
      </p:sp>
      <p:pic>
        <p:nvPicPr>
          <p:cNvPr id="11276" name="Picture 12" descr="Preto, Conselho, Giz VestÃ­gios, Escola, Apr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211" y="188640"/>
            <a:ext cx="4234288" cy="2567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4744465" y="733949"/>
            <a:ext cx="4363514" cy="1477328"/>
          </a:xfrm>
          <a:prstGeom prst="rect">
            <a:avLst/>
          </a:prstGeom>
          <a:noFill/>
        </p:spPr>
        <p:txBody>
          <a:bodyPr wrap="square" rtlCol="0">
            <a:spAutoFit/>
          </a:bodyPr>
          <a:lstStyle/>
          <a:p>
            <a:pPr algn="ctr"/>
            <a:r>
              <a:rPr lang="pt-BR" sz="2400" b="1" dirty="0"/>
              <a:t>ENO5955 </a:t>
            </a:r>
            <a:endParaRPr lang="pt-BR" sz="2400" b="1" dirty="0" smtClean="0"/>
          </a:p>
          <a:p>
            <a:pPr algn="ctr"/>
            <a:r>
              <a:rPr lang="pt-BR" sz="2400" b="1" dirty="0" smtClean="0"/>
              <a:t>Inovação </a:t>
            </a:r>
            <a:r>
              <a:rPr lang="pt-BR" sz="2400" b="1" dirty="0"/>
              <a:t>no processo </a:t>
            </a:r>
            <a:r>
              <a:rPr lang="pt-BR" sz="2400" b="1" dirty="0" smtClean="0"/>
              <a:t>educativo</a:t>
            </a:r>
          </a:p>
          <a:p>
            <a:pPr algn="ctr"/>
            <a:r>
              <a:rPr lang="pt-BR" sz="2400" b="1" dirty="0" smtClean="0"/>
              <a:t>na </a:t>
            </a:r>
            <a:r>
              <a:rPr lang="pt-BR" sz="2400" b="1" dirty="0"/>
              <a:t>era digital</a:t>
            </a:r>
          </a:p>
          <a:p>
            <a:endParaRPr lang="pt-BR" dirty="0"/>
          </a:p>
        </p:txBody>
      </p:sp>
      <p:pic>
        <p:nvPicPr>
          <p:cNvPr id="15" name="Picture 12" descr="Preto, Conselho, Giz VestÃ­gios, Escola, Apren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581127"/>
            <a:ext cx="3232710" cy="1960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6156176" y="5211512"/>
            <a:ext cx="2580515" cy="1200329"/>
          </a:xfrm>
          <a:prstGeom prst="rect">
            <a:avLst/>
          </a:prstGeom>
          <a:noFill/>
        </p:spPr>
        <p:txBody>
          <a:bodyPr wrap="none" rtlCol="0">
            <a:spAutoFit/>
          </a:bodyPr>
          <a:lstStyle/>
          <a:p>
            <a:pPr algn="ctr"/>
            <a:r>
              <a:rPr lang="pt-BR" b="1" dirty="0"/>
              <a:t>Profa. Dra. Cláudia </a:t>
            </a:r>
            <a:r>
              <a:rPr lang="pt-BR" b="1" dirty="0" smtClean="0"/>
              <a:t>Prado</a:t>
            </a:r>
          </a:p>
          <a:p>
            <a:pPr algn="ctr"/>
            <a:r>
              <a:rPr lang="pt-BR" b="1" dirty="0" smtClean="0"/>
              <a:t>claupra@usp.br</a:t>
            </a:r>
            <a:endParaRPr lang="pt-BR" b="1" dirty="0"/>
          </a:p>
          <a:p>
            <a:pPr algn="ctr"/>
            <a:r>
              <a:rPr lang="pt-BR" b="1" dirty="0"/>
              <a:t>2018</a:t>
            </a:r>
          </a:p>
          <a:p>
            <a:endParaRPr lang="pt-BR" dirty="0"/>
          </a:p>
        </p:txBody>
      </p:sp>
    </p:spTree>
    <p:extLst>
      <p:ext uri="{BB962C8B-B14F-4D97-AF65-F5344CB8AC3E}">
        <p14:creationId xmlns:p14="http://schemas.microsoft.com/office/powerpoint/2010/main" val="148051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8674" name="Picture 2" descr="O que Ã© sucesso para vocÃ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8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ergunta, Conselho, Giz, Escola, FormaÃ§Ã£o, Nota, Ped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342"/>
            <a:ext cx="9179496" cy="54998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3200" b="1" dirty="0" smtClean="0">
                <a:solidFill>
                  <a:schemeClr val="bg1"/>
                </a:solidFill>
              </a:rPr>
              <a:t>Temos conseguido atender todas essas expectativas?</a:t>
            </a:r>
            <a:endParaRPr lang="pt-BR" sz="3200" b="1" dirty="0">
              <a:solidFill>
                <a:schemeClr val="bg1"/>
              </a:solidFill>
            </a:endParaRPr>
          </a:p>
        </p:txBody>
      </p:sp>
      <p:sp>
        <p:nvSpPr>
          <p:cNvPr id="3" name="Espaço Reservado para Conteúdo 2"/>
          <p:cNvSpPr>
            <a:spLocks noGrp="1"/>
          </p:cNvSpPr>
          <p:nvPr>
            <p:ph idx="1"/>
          </p:nvPr>
        </p:nvSpPr>
        <p:spPr/>
        <p:txBody>
          <a:bodyPr/>
          <a:lstStyle/>
          <a:p>
            <a:endParaRPr lang="pt-BR" dirty="0"/>
          </a:p>
        </p:txBody>
      </p:sp>
      <p:pic>
        <p:nvPicPr>
          <p:cNvPr id="13316" name="Picture 4" descr="Banner, CabeÃ§alho, Ponto De InterrogaÃ§Ã£o, Pergu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09120"/>
            <a:ext cx="917949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3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Ã¡scaras, Persona, Dualidade, Polaridade, Opo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5723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95536" y="5517232"/>
            <a:ext cx="4834880" cy="1143000"/>
          </a:xfrm>
        </p:spPr>
        <p:txBody>
          <a:bodyPr>
            <a:normAutofit/>
          </a:bodyPr>
          <a:lstStyle/>
          <a:p>
            <a:r>
              <a:rPr lang="pt-BR" sz="3600" b="1" dirty="0" smtClean="0"/>
              <a:t>E o resultado disso?</a:t>
            </a:r>
            <a:endParaRPr lang="pt-BR" sz="3600" b="1" dirty="0"/>
          </a:p>
        </p:txBody>
      </p:sp>
    </p:spTree>
    <p:extLst>
      <p:ext uri="{BB962C8B-B14F-4D97-AF65-F5344CB8AC3E}">
        <p14:creationId xmlns:p14="http://schemas.microsoft.com/office/powerpoint/2010/main" val="646706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tantes, Livros, Leitura, Aprendizagem, Bibliote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383"/>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2884883"/>
            <a:ext cx="8229600" cy="1143000"/>
          </a:xfrm>
        </p:spPr>
        <p:txBody>
          <a:bodyPr>
            <a:normAutofit/>
          </a:bodyPr>
          <a:lstStyle/>
          <a:p>
            <a:r>
              <a:rPr lang="pt-BR" sz="3600" b="1" dirty="0" smtClean="0"/>
              <a:t>E na vida acadêmica?</a:t>
            </a:r>
            <a:endParaRPr lang="pt-BR" sz="3600" b="1" dirty="0"/>
          </a:p>
        </p:txBody>
      </p:sp>
    </p:spTree>
    <p:extLst>
      <p:ext uri="{BB962C8B-B14F-4D97-AF65-F5344CB8AC3E}">
        <p14:creationId xmlns:p14="http://schemas.microsoft.com/office/powerpoint/2010/main" val="1640493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ulher, Desesperado, Triste, LÃ¡grimas, Cho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95536" y="1988840"/>
            <a:ext cx="8424936" cy="3046988"/>
          </a:xfrm>
          <a:prstGeom prst="rect">
            <a:avLst/>
          </a:prstGeom>
        </p:spPr>
        <p:txBody>
          <a:bodyPr wrap="square">
            <a:spAutoFit/>
          </a:bodyPr>
          <a:lstStyle/>
          <a:p>
            <a:r>
              <a:rPr lang="pt-BR" sz="3200" b="1" dirty="0"/>
              <a:t>Os pós-graduandos, de uma forma geral ...</a:t>
            </a:r>
            <a:endParaRPr lang="pt-BR" sz="3200" dirty="0"/>
          </a:p>
          <a:p>
            <a:r>
              <a:rPr lang="pt-BR" sz="3200" dirty="0"/>
              <a:t> </a:t>
            </a:r>
          </a:p>
          <a:p>
            <a:r>
              <a:rPr lang="pt-BR" sz="3200" dirty="0"/>
              <a:t>estão expostos a numerosos agentes estressores inerentes à sua formação </a:t>
            </a:r>
            <a:r>
              <a:rPr lang="pt-BR" sz="3200" dirty="0" smtClean="0"/>
              <a:t>continuada? </a:t>
            </a:r>
          </a:p>
          <a:p>
            <a:pPr algn="ctr"/>
            <a:endParaRPr lang="pt-BR" sz="3200" b="1" dirty="0"/>
          </a:p>
          <a:p>
            <a:pPr algn="ctr"/>
            <a:r>
              <a:rPr lang="pt-BR" sz="3200" b="1" dirty="0" smtClean="0"/>
              <a:t>(     ) Verdadeiro       (    ) Falso</a:t>
            </a:r>
            <a:endParaRPr lang="pt-BR" sz="3200" b="1" dirty="0"/>
          </a:p>
        </p:txBody>
      </p:sp>
    </p:spTree>
    <p:extLst>
      <p:ext uri="{BB962C8B-B14F-4D97-AF65-F5344CB8AC3E}">
        <p14:creationId xmlns:p14="http://schemas.microsoft.com/office/powerpoint/2010/main" val="210407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Resultado de imagem para pÃ³s gradu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548680"/>
            <a:ext cx="7140897" cy="582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23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Guy, Homem, Pessoas, Escuro, Sombra, MÃ£os, Tr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 y="44624"/>
            <a:ext cx="9144000" cy="680130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sz="4000" b="1" dirty="0" smtClean="0">
                <a:latin typeface="Calibri" panose="020F0502020204030204" pitchFamily="34" charset="0"/>
              </a:rPr>
              <a:t>As pesquisas ...</a:t>
            </a:r>
            <a:r>
              <a:rPr lang="pt-BR" dirty="0" smtClean="0"/>
              <a:t>	</a:t>
            </a:r>
            <a:endParaRPr lang="pt-BR" dirty="0"/>
          </a:p>
        </p:txBody>
      </p:sp>
      <p:sp>
        <p:nvSpPr>
          <p:cNvPr id="3" name="Espaço Reservado para Conteúdo 2"/>
          <p:cNvSpPr>
            <a:spLocks noGrp="1"/>
          </p:cNvSpPr>
          <p:nvPr>
            <p:ph idx="1"/>
          </p:nvPr>
        </p:nvSpPr>
        <p:spPr>
          <a:xfrm>
            <a:off x="457200" y="1855365"/>
            <a:ext cx="8229600" cy="4525963"/>
          </a:xfrm>
        </p:spPr>
        <p:txBody>
          <a:bodyPr>
            <a:normAutofit lnSpcReduction="10000"/>
          </a:bodyPr>
          <a:lstStyle/>
          <a:p>
            <a:r>
              <a:rPr lang="pt-BR" sz="2800" b="1" dirty="0"/>
              <a:t>Síndrome de </a:t>
            </a:r>
            <a:r>
              <a:rPr lang="pt-BR" sz="2800" b="1" i="1" dirty="0" err="1"/>
              <a:t>Burnout</a:t>
            </a:r>
            <a:r>
              <a:rPr lang="pt-BR" sz="2800" b="1" i="1" dirty="0"/>
              <a:t> </a:t>
            </a:r>
            <a:r>
              <a:rPr lang="pt-BR" sz="2800" b="1" dirty="0"/>
              <a:t>entre </a:t>
            </a:r>
            <a:r>
              <a:rPr lang="pt-BR" sz="2800" b="1" dirty="0" smtClean="0"/>
              <a:t>mestrandos e </a:t>
            </a:r>
            <a:r>
              <a:rPr lang="pt-BR" sz="2800" b="1" dirty="0"/>
              <a:t>doutorandos em </a:t>
            </a:r>
            <a:r>
              <a:rPr lang="pt-BR" sz="2800" b="1" dirty="0" smtClean="0"/>
              <a:t>enfermagem</a:t>
            </a:r>
          </a:p>
          <a:p>
            <a:endParaRPr lang="pt-BR" sz="2800" b="1" dirty="0" smtClean="0"/>
          </a:p>
          <a:p>
            <a:r>
              <a:rPr lang="pt-BR" sz="2800" b="1" dirty="0" smtClean="0"/>
              <a:t>Agentes estressores no trabalho e sugestões para amenizá-los: opiniões de enfermeiros de pós-graduação </a:t>
            </a:r>
          </a:p>
          <a:p>
            <a:endParaRPr lang="pt-BR" sz="2800" b="1" dirty="0" smtClean="0"/>
          </a:p>
          <a:p>
            <a:r>
              <a:rPr lang="pt-BR" sz="2800" b="1" dirty="0"/>
              <a:t>Estresse no cotidiano acadêmico: um </a:t>
            </a:r>
            <a:r>
              <a:rPr lang="pt-BR" sz="2800" b="1" dirty="0" smtClean="0"/>
              <a:t>estudo com </a:t>
            </a:r>
            <a:r>
              <a:rPr lang="pt-BR" sz="2800" b="1" dirty="0"/>
              <a:t>pós-graduandos em Odontologia</a:t>
            </a:r>
            <a:r>
              <a:rPr lang="pt-BR" dirty="0"/>
              <a:t/>
            </a:r>
            <a:br>
              <a:rPr lang="pt-BR" dirty="0"/>
            </a:br>
            <a:endParaRPr lang="pt-BR" dirty="0" smtClean="0"/>
          </a:p>
          <a:p>
            <a:endParaRPr lang="pt-BR" dirty="0"/>
          </a:p>
        </p:txBody>
      </p:sp>
    </p:spTree>
    <p:extLst>
      <p:ext uri="{BB962C8B-B14F-4D97-AF65-F5344CB8AC3E}">
        <p14:creationId xmlns:p14="http://schemas.microsoft.com/office/powerpoint/2010/main" val="12747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esesperado, Triste, Deprimido, PÃ©s, MÃ£os, Dob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18864" y="274638"/>
            <a:ext cx="8229600" cy="1143000"/>
          </a:xfrm>
        </p:spPr>
        <p:txBody>
          <a:bodyPr>
            <a:normAutofit/>
          </a:bodyPr>
          <a:lstStyle/>
          <a:p>
            <a:pPr algn="r"/>
            <a:r>
              <a:rPr lang="pt-BR" sz="3200" b="1" dirty="0">
                <a:solidFill>
                  <a:srgbClr val="FF0000"/>
                </a:solidFill>
              </a:rPr>
              <a:t>Fatores determinantes do estresse </a:t>
            </a:r>
            <a:br>
              <a:rPr lang="pt-BR" sz="3200" b="1" dirty="0">
                <a:solidFill>
                  <a:srgbClr val="FF0000"/>
                </a:solidFill>
              </a:rPr>
            </a:br>
            <a:r>
              <a:rPr lang="pt-BR" sz="3200" b="1" dirty="0" smtClean="0">
                <a:solidFill>
                  <a:srgbClr val="FF0000"/>
                </a:solidFill>
              </a:rPr>
              <a:t>na pós-graduação</a:t>
            </a:r>
            <a:endParaRPr lang="pt-BR" sz="3200" b="1" dirty="0">
              <a:solidFill>
                <a:srgbClr val="FF0000"/>
              </a:solidFill>
            </a:endParaRPr>
          </a:p>
        </p:txBody>
      </p:sp>
      <p:sp>
        <p:nvSpPr>
          <p:cNvPr id="3" name="Espaço Reservado para Conteúdo 2"/>
          <p:cNvSpPr>
            <a:spLocks noGrp="1"/>
          </p:cNvSpPr>
          <p:nvPr>
            <p:ph sz="half" idx="1"/>
          </p:nvPr>
        </p:nvSpPr>
        <p:spPr>
          <a:xfrm>
            <a:off x="539552" y="2132856"/>
            <a:ext cx="8280920" cy="4525963"/>
          </a:xfrm>
        </p:spPr>
        <p:txBody>
          <a:bodyPr>
            <a:normAutofit/>
          </a:bodyPr>
          <a:lstStyle/>
          <a:p>
            <a:r>
              <a:rPr lang="pt-BR" sz="2000" b="1" dirty="0" smtClean="0"/>
              <a:t>má </a:t>
            </a:r>
            <a:r>
              <a:rPr lang="pt-BR" sz="2000" b="1" dirty="0"/>
              <a:t>distribuição da carga horária do curso</a:t>
            </a:r>
          </a:p>
          <a:p>
            <a:r>
              <a:rPr lang="pt-BR" sz="2000" b="1" dirty="0"/>
              <a:t>exiguidade de prazos para cumprir suas atividades acadêmicas</a:t>
            </a:r>
          </a:p>
          <a:p>
            <a:r>
              <a:rPr lang="pt-BR" sz="2000" b="1" dirty="0"/>
              <a:t>inúmeras tarefas delegadas aos pós-graduandos</a:t>
            </a:r>
          </a:p>
          <a:p>
            <a:r>
              <a:rPr lang="pt-BR" sz="2000" b="1" dirty="0"/>
              <a:t>insatisfação em relação à forma de avaliação do corpo docente</a:t>
            </a:r>
          </a:p>
          <a:p>
            <a:r>
              <a:rPr lang="pt-BR" sz="2000" b="1" dirty="0"/>
              <a:t>pressão imputada pela bolsa de estudos</a:t>
            </a:r>
          </a:p>
          <a:p>
            <a:r>
              <a:rPr lang="pt-BR" sz="2000" b="1" dirty="0"/>
              <a:t>exigências externas à sua área de concentração acadêmica</a:t>
            </a:r>
          </a:p>
          <a:p>
            <a:r>
              <a:rPr lang="pt-BR" sz="2000" b="1" dirty="0"/>
              <a:t>incerteza sobre a contribuição do curso em sua vida profissional </a:t>
            </a:r>
            <a:endParaRPr lang="pt-BR" sz="2000" b="1" dirty="0" smtClean="0"/>
          </a:p>
          <a:p>
            <a:r>
              <a:rPr lang="pt-BR" sz="2000" b="1" dirty="0" smtClean="0"/>
              <a:t>submissão </a:t>
            </a:r>
            <a:r>
              <a:rPr lang="pt-BR" sz="2000" b="1" dirty="0"/>
              <a:t>de </a:t>
            </a:r>
            <a:r>
              <a:rPr lang="pt-BR" sz="2000" b="1" dirty="0" smtClean="0"/>
              <a:t>prazos</a:t>
            </a:r>
          </a:p>
          <a:p>
            <a:pPr>
              <a:lnSpc>
                <a:spcPct val="120000"/>
              </a:lnSpc>
            </a:pPr>
            <a:r>
              <a:rPr lang="pt-BR" sz="2000" b="1" dirty="0"/>
              <a:t>um nível mais elevado de julgamento por parte do corpo docente</a:t>
            </a:r>
          </a:p>
          <a:p>
            <a:pPr>
              <a:lnSpc>
                <a:spcPct val="120000"/>
              </a:lnSpc>
            </a:pPr>
            <a:r>
              <a:rPr lang="pt-BR" sz="2000" b="1" dirty="0"/>
              <a:t>a possibilidade de não atingir o desempenho esperado pela banca julgadora no momento da </a:t>
            </a:r>
            <a:r>
              <a:rPr lang="pt-BR" sz="2000" b="1" dirty="0" smtClean="0"/>
              <a:t>defesa</a:t>
            </a:r>
            <a:endParaRPr lang="pt-BR" sz="2000" b="1" dirty="0"/>
          </a:p>
          <a:p>
            <a:endParaRPr lang="pt-BR" sz="2000" b="1" dirty="0"/>
          </a:p>
        </p:txBody>
      </p:sp>
      <p:pic>
        <p:nvPicPr>
          <p:cNvPr id="7" name="Picture 4" descr="https://distribuicao.newtrade.com.br/wp-content/uploads/2018/03/corda-arrebentando-750x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2496722" cy="143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0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nina, DepressÃ£o, Tristeza, Rosto, Pele, Re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1" y="0"/>
            <a:ext cx="9144000" cy="682519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85091" y="1772816"/>
            <a:ext cx="8229600" cy="4680520"/>
          </a:xfrm>
        </p:spPr>
        <p:txBody>
          <a:bodyPr>
            <a:normAutofit/>
          </a:bodyPr>
          <a:lstStyle/>
          <a:p>
            <a:pPr>
              <a:lnSpc>
                <a:spcPct val="120000"/>
              </a:lnSpc>
            </a:pPr>
            <a:r>
              <a:rPr lang="pt-BR" sz="2000" b="1" dirty="0" smtClean="0"/>
              <a:t>sensação </a:t>
            </a:r>
            <a:r>
              <a:rPr lang="pt-BR" sz="2000" b="1" dirty="0"/>
              <a:t>de cansaço </a:t>
            </a:r>
            <a:r>
              <a:rPr lang="pt-BR" sz="2000" b="1" dirty="0" smtClean="0"/>
              <a:t>constante devido </a:t>
            </a:r>
            <a:r>
              <a:rPr lang="pt-BR" sz="2000" b="1" dirty="0"/>
              <a:t>à falta de tempo para o </a:t>
            </a:r>
            <a:r>
              <a:rPr lang="pt-BR" sz="2000" b="1" dirty="0" smtClean="0"/>
              <a:t>lazer e o descanso</a:t>
            </a:r>
            <a:endParaRPr lang="pt-BR" sz="2000" b="1" dirty="0"/>
          </a:p>
          <a:p>
            <a:pPr>
              <a:lnSpc>
                <a:spcPct val="120000"/>
              </a:lnSpc>
            </a:pPr>
            <a:r>
              <a:rPr lang="pt-BR" sz="2000" b="1" dirty="0"/>
              <a:t>alteração da qualidade dos relacionamentos interpessoais externos e internos ao universo acadêmico </a:t>
            </a:r>
          </a:p>
          <a:p>
            <a:pPr>
              <a:lnSpc>
                <a:spcPct val="120000"/>
              </a:lnSpc>
            </a:pPr>
            <a:r>
              <a:rPr lang="pt-BR" sz="2000" b="1" dirty="0"/>
              <a:t>comprometimento da articulação de ideias e a capacidade criativa individual</a:t>
            </a:r>
          </a:p>
          <a:p>
            <a:pPr>
              <a:lnSpc>
                <a:spcPct val="120000"/>
              </a:lnSpc>
            </a:pPr>
            <a:r>
              <a:rPr lang="pt-BR" sz="2000" b="1" dirty="0"/>
              <a:t>necessidade crescente de produção bibliográfica, em especial para os bolsistas, </a:t>
            </a:r>
          </a:p>
          <a:p>
            <a:pPr>
              <a:lnSpc>
                <a:spcPct val="120000"/>
              </a:lnSpc>
            </a:pPr>
            <a:r>
              <a:rPr lang="pt-BR" sz="2000" b="1" dirty="0"/>
              <a:t>bolsistas – insatisfação pelo baixo valor atribuído e pela impossibilidade legal de buscar complementação para a renda, ora pelo risco eminente de perder o subsídio </a:t>
            </a:r>
          </a:p>
          <a:p>
            <a:endParaRPr lang="pt-BR" sz="2000" dirty="0"/>
          </a:p>
          <a:p>
            <a:endParaRPr lang="pt-BR" sz="2000" dirty="0"/>
          </a:p>
        </p:txBody>
      </p:sp>
      <p:sp>
        <p:nvSpPr>
          <p:cNvPr id="4" name="Título 1"/>
          <p:cNvSpPr txBox="1">
            <a:spLocks/>
          </p:cNvSpPr>
          <p:nvPr/>
        </p:nvSpPr>
        <p:spPr>
          <a:xfrm>
            <a:off x="60960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200" b="1" dirty="0" smtClean="0">
                <a:solidFill>
                  <a:srgbClr val="FF0000"/>
                </a:solidFill>
              </a:rPr>
              <a:t>Fatores determinantes do estresse </a:t>
            </a:r>
            <a:br>
              <a:rPr lang="pt-BR" sz="3200" b="1" dirty="0" smtClean="0">
                <a:solidFill>
                  <a:srgbClr val="FF0000"/>
                </a:solidFill>
              </a:rPr>
            </a:br>
            <a:r>
              <a:rPr lang="pt-BR" sz="3200" b="1" dirty="0" smtClean="0">
                <a:solidFill>
                  <a:srgbClr val="FF0000"/>
                </a:solidFill>
              </a:rPr>
              <a:t>na pós-graduação</a:t>
            </a:r>
            <a:endParaRPr lang="pt-BR" sz="3200" b="1" dirty="0">
              <a:solidFill>
                <a:srgbClr val="FF0000"/>
              </a:solidFill>
            </a:endParaRPr>
          </a:p>
        </p:txBody>
      </p:sp>
      <p:pic>
        <p:nvPicPr>
          <p:cNvPr id="6" name="Picture 4" descr="https://distribuicao.newtrade.com.br/wp-content/uploads/2018/03/corda-arrebentando-750x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3884"/>
            <a:ext cx="2496722" cy="143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6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enina, Mulher, EmoÃ§Ãµes, ExpressÃµes, Mulheres, Tr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916832"/>
            <a:ext cx="8229600" cy="4525963"/>
          </a:xfrm>
        </p:spPr>
        <p:txBody>
          <a:bodyPr>
            <a:noAutofit/>
          </a:bodyPr>
          <a:lstStyle/>
          <a:p>
            <a:r>
              <a:rPr lang="pt-BR" sz="2000" b="1" dirty="0"/>
              <a:t>competição acadêmica insalubre capaz de afetar os relacionamentos interpessoais</a:t>
            </a:r>
          </a:p>
          <a:p>
            <a:r>
              <a:rPr lang="pt-BR" sz="2000" b="1" dirty="0"/>
              <a:t>carência de tempo para o desenvolvimento das atividades da vida pessoal</a:t>
            </a:r>
          </a:p>
          <a:p>
            <a:r>
              <a:rPr lang="pt-BR" sz="2000" b="1" dirty="0"/>
              <a:t>distribuição da carga horária e a forma de arranjo curricular </a:t>
            </a:r>
          </a:p>
          <a:p>
            <a:r>
              <a:rPr lang="pt-BR" sz="2000" b="1" dirty="0"/>
              <a:t>sobrecarga de conhecimentos que se apresentam pouco relevantes para a prática clínica</a:t>
            </a:r>
          </a:p>
          <a:p>
            <a:r>
              <a:rPr lang="pt-BR" sz="2000" b="1" dirty="0"/>
              <a:t>incerteza em relação à contribuição do curso para a inserção profissional </a:t>
            </a:r>
          </a:p>
          <a:p>
            <a:r>
              <a:rPr lang="pt-BR" sz="2000" b="1" dirty="0"/>
              <a:t>grande responsabilidade em corresponder a expectativas familiares e docentes</a:t>
            </a:r>
          </a:p>
          <a:p>
            <a:r>
              <a:rPr lang="pt-BR" sz="2000" b="1" dirty="0"/>
              <a:t>incerteza de ingressar no mercado </a:t>
            </a:r>
            <a:r>
              <a:rPr lang="pt-BR" sz="2000" b="1" dirty="0" smtClean="0"/>
              <a:t>laboral</a:t>
            </a:r>
            <a:endParaRPr lang="pt-BR" sz="2000" b="1" dirty="0"/>
          </a:p>
          <a:p>
            <a:r>
              <a:rPr lang="pt-BR" sz="2000" b="1" dirty="0"/>
              <a:t>obrigações familiares </a:t>
            </a:r>
            <a:r>
              <a:rPr lang="pt-BR" sz="2000" b="1" dirty="0" smtClean="0"/>
              <a:t>muitas vezes postas de lado</a:t>
            </a:r>
            <a:r>
              <a:rPr lang="pt-BR" sz="2000" b="1" dirty="0"/>
              <a:t> </a:t>
            </a:r>
          </a:p>
        </p:txBody>
      </p:sp>
      <p:sp>
        <p:nvSpPr>
          <p:cNvPr id="4" name="Título 1"/>
          <p:cNvSpPr>
            <a:spLocks noGrp="1"/>
          </p:cNvSpPr>
          <p:nvPr>
            <p:ph type="title"/>
          </p:nvPr>
        </p:nvSpPr>
        <p:spPr>
          <a:xfrm>
            <a:off x="457200" y="274638"/>
            <a:ext cx="8229600" cy="1143000"/>
          </a:xfrm>
        </p:spPr>
        <p:txBody>
          <a:bodyPr>
            <a:normAutofit/>
          </a:bodyPr>
          <a:lstStyle/>
          <a:p>
            <a:pPr algn="l"/>
            <a:r>
              <a:rPr lang="pt-BR" sz="3200" b="1" dirty="0">
                <a:solidFill>
                  <a:srgbClr val="FF0000"/>
                </a:solidFill>
              </a:rPr>
              <a:t>Fatores determinantes do estresse </a:t>
            </a:r>
            <a:br>
              <a:rPr lang="pt-BR" sz="3200" b="1" dirty="0">
                <a:solidFill>
                  <a:srgbClr val="FF0000"/>
                </a:solidFill>
              </a:rPr>
            </a:br>
            <a:r>
              <a:rPr lang="pt-BR" sz="3200" b="1" dirty="0" smtClean="0">
                <a:solidFill>
                  <a:srgbClr val="FF0000"/>
                </a:solidFill>
              </a:rPr>
              <a:t>na pós-graduação</a:t>
            </a:r>
            <a:endParaRPr lang="pt-BR" sz="3200" b="1" dirty="0">
              <a:solidFill>
                <a:srgbClr val="FF0000"/>
              </a:solidFill>
            </a:endParaRPr>
          </a:p>
        </p:txBody>
      </p:sp>
      <p:pic>
        <p:nvPicPr>
          <p:cNvPr id="20484" name="Picture 4" descr="https://distribuicao.newtrade.com.br/wp-content/uploads/2018/03/corda-arrebentando-750x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88640"/>
            <a:ext cx="2496722" cy="143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0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GeomÃ©trico, TriÃ¢ngulos, Formas,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6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VÃ©spera De Ano Novo, 2018, Dia De Ano No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6339983" cy="472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91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780928"/>
            <a:ext cx="3528392" cy="1143000"/>
          </a:xfrm>
        </p:spPr>
        <p:txBody>
          <a:bodyPr>
            <a:normAutofit fontScale="90000"/>
          </a:bodyPr>
          <a:lstStyle/>
          <a:p>
            <a:pPr algn="r"/>
            <a:r>
              <a:rPr lang="pt-BR" sz="4000" b="1" dirty="0" smtClean="0"/>
              <a:t>E as coisas boas? </a:t>
            </a:r>
            <a:endParaRPr lang="pt-BR" sz="4000" b="1" dirty="0"/>
          </a:p>
        </p:txBody>
      </p:sp>
      <p:pic>
        <p:nvPicPr>
          <p:cNvPr id="22534" name="Picture 6" descr="Champanhe, Vidro, Batatas Fritas, CelebraÃ§Ã£o, Beb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958" y="0"/>
            <a:ext cx="471601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4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Filme, Rolo De Filme, PelÃ­cula FotogrÃ¡fica, AnalÃ³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 y="0"/>
            <a:ext cx="9144000" cy="685541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837471" y="4725144"/>
            <a:ext cx="5472608" cy="936104"/>
          </a:xfrm>
        </p:spPr>
        <p:txBody>
          <a:bodyPr>
            <a:noAutofit/>
          </a:bodyPr>
          <a:lstStyle/>
          <a:p>
            <a:pPr algn="ctr"/>
            <a:r>
              <a:rPr lang="pt-BR" sz="4000" b="1" dirty="0" smtClean="0">
                <a:solidFill>
                  <a:schemeClr val="bg1"/>
                </a:solidFill>
              </a:rPr>
              <a:t>Qual o nosso papel </a:t>
            </a:r>
          </a:p>
          <a:p>
            <a:pPr marL="0" indent="0" algn="ctr">
              <a:buNone/>
            </a:pPr>
            <a:r>
              <a:rPr lang="pt-BR" sz="4000" b="1" dirty="0" smtClean="0">
                <a:solidFill>
                  <a:schemeClr val="bg1"/>
                </a:solidFill>
              </a:rPr>
              <a:t>nesse cenário?</a:t>
            </a:r>
            <a:endParaRPr lang="pt-BR" sz="4000" b="1" dirty="0">
              <a:solidFill>
                <a:schemeClr val="bg1"/>
              </a:solidFill>
            </a:endParaRPr>
          </a:p>
        </p:txBody>
      </p:sp>
    </p:spTree>
    <p:extLst>
      <p:ext uri="{BB962C8B-B14F-4D97-AF65-F5344CB8AC3E}">
        <p14:creationId xmlns:p14="http://schemas.microsoft.com/office/powerpoint/2010/main" val="190338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Espiral, Universo, EspaÃ§o, CriaÃ§Ã£o, FÃ©, Desenvolvi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95536" y="2204864"/>
            <a:ext cx="8229600" cy="1143000"/>
          </a:xfrm>
        </p:spPr>
        <p:txBody>
          <a:bodyPr>
            <a:noAutofit/>
          </a:bodyPr>
          <a:lstStyle/>
          <a:p>
            <a:r>
              <a:rPr lang="pt-BR" sz="5400" b="1" dirty="0" err="1" smtClean="0">
                <a:solidFill>
                  <a:schemeClr val="bg1"/>
                </a:solidFill>
              </a:rPr>
              <a:t>Re-significar</a:t>
            </a:r>
            <a:r>
              <a:rPr lang="pt-BR" sz="5400" b="1" dirty="0" smtClean="0">
                <a:solidFill>
                  <a:schemeClr val="bg1"/>
                </a:solidFill>
              </a:rPr>
              <a:t> </a:t>
            </a:r>
            <a:br>
              <a:rPr lang="pt-BR" sz="5400" b="1" dirty="0" smtClean="0">
                <a:solidFill>
                  <a:schemeClr val="bg1"/>
                </a:solidFill>
              </a:rPr>
            </a:br>
            <a:r>
              <a:rPr lang="pt-BR" sz="5400" b="1" dirty="0" smtClean="0">
                <a:solidFill>
                  <a:schemeClr val="bg1"/>
                </a:solidFill>
              </a:rPr>
              <a:t>nossa prática pedagógica!</a:t>
            </a:r>
            <a:endParaRPr lang="pt-BR" sz="5400" b="1" dirty="0">
              <a:solidFill>
                <a:schemeClr val="bg1"/>
              </a:solidFill>
            </a:endParaRPr>
          </a:p>
        </p:txBody>
      </p:sp>
    </p:spTree>
    <p:extLst>
      <p:ext uri="{BB962C8B-B14F-4D97-AF65-F5344CB8AC3E}">
        <p14:creationId xmlns:p14="http://schemas.microsoft.com/office/powerpoint/2010/main" val="3040707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Mulher, Conselho, Vazio, Escola, Ensino, VisualizaÃ§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 y="0"/>
            <a:ext cx="91732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899592" y="620688"/>
            <a:ext cx="8229600" cy="4525963"/>
          </a:xfrm>
        </p:spPr>
        <p:txBody>
          <a:bodyPr/>
          <a:lstStyle/>
          <a:p>
            <a:r>
              <a:rPr lang="pt-BR" sz="2800" dirty="0" smtClean="0"/>
              <a:t>Por quê?</a:t>
            </a:r>
            <a:endParaRPr lang="pt-BR" sz="2800" dirty="0" smtClean="0"/>
          </a:p>
          <a:p>
            <a:r>
              <a:rPr lang="pt-BR" sz="2800" dirty="0" smtClean="0"/>
              <a:t>Como?</a:t>
            </a:r>
          </a:p>
          <a:p>
            <a:r>
              <a:rPr lang="pt-BR" sz="2800" dirty="0"/>
              <a:t>Com quem?</a:t>
            </a:r>
          </a:p>
          <a:p>
            <a:r>
              <a:rPr lang="pt-BR" sz="2800" dirty="0"/>
              <a:t>Para que?</a:t>
            </a:r>
          </a:p>
          <a:p>
            <a:r>
              <a:rPr lang="pt-BR" sz="2800" dirty="0" smtClean="0"/>
              <a:t>Por onde começar?</a:t>
            </a:r>
          </a:p>
          <a:p>
            <a:r>
              <a:rPr lang="pt-BR" sz="2800" dirty="0" smtClean="0"/>
              <a:t>Com quais recursos?</a:t>
            </a:r>
          </a:p>
          <a:p>
            <a:endParaRPr lang="pt-BR" dirty="0"/>
          </a:p>
        </p:txBody>
      </p:sp>
    </p:spTree>
    <p:extLst>
      <p:ext uri="{BB962C8B-B14F-4D97-AF65-F5344CB8AC3E}">
        <p14:creationId xmlns:p14="http://schemas.microsoft.com/office/powerpoint/2010/main" val="3546676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ucesso, EstratÃ©gia, NegÃ³cios, SoluÃ§Ã£o,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48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43608" y="548680"/>
            <a:ext cx="6727676" cy="820688"/>
          </a:xfrm>
        </p:spPr>
        <p:txBody>
          <a:bodyPr/>
          <a:lstStyle/>
          <a:p>
            <a:pPr marL="0" indent="0" algn="ctr">
              <a:buNone/>
            </a:pPr>
            <a:r>
              <a:rPr lang="pt-BR" b="1" dirty="0" smtClean="0"/>
              <a:t>Proponho uma pequena experiência</a:t>
            </a:r>
            <a:endParaRPr lang="pt-BR" b="1" dirty="0"/>
          </a:p>
        </p:txBody>
      </p:sp>
      <p:sp>
        <p:nvSpPr>
          <p:cNvPr id="5" name="Espaço Reservado para Conteúdo 2"/>
          <p:cNvSpPr txBox="1">
            <a:spLocks/>
          </p:cNvSpPr>
          <p:nvPr/>
        </p:nvSpPr>
        <p:spPr>
          <a:xfrm>
            <a:off x="1208162" y="5589240"/>
            <a:ext cx="6727676"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t-BR" b="1" dirty="0" smtClean="0"/>
              <a:t>Aceitam o desafio?</a:t>
            </a:r>
            <a:endParaRPr lang="pt-BR" b="1" dirty="0"/>
          </a:p>
        </p:txBody>
      </p:sp>
    </p:spTree>
    <p:extLst>
      <p:ext uri="{BB962C8B-B14F-4D97-AF65-F5344CB8AC3E}">
        <p14:creationId xmlns:p14="http://schemas.microsoft.com/office/powerpoint/2010/main" val="3310987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7650" name="Picture 2" descr="Resultado de imagem para inovaÃ§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 y="1196752"/>
            <a:ext cx="914364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4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leta, Pintura, Ãleo, Pintor, Arte, Escova, 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006"/>
            <a:ext cx="9144000" cy="695500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2000" b="1" dirty="0" smtClean="0"/>
              <a:t>Uma alteração conscientemente promovida visando à melhora tanto da prática quanto dos resultados educacionais (</a:t>
            </a:r>
            <a:r>
              <a:rPr lang="pt-BR" sz="2000" b="1" dirty="0" err="1" smtClean="0"/>
              <a:t>Masetto</a:t>
            </a:r>
            <a:r>
              <a:rPr lang="pt-BR" sz="2000" b="1" dirty="0" smtClean="0"/>
              <a:t>, 2004).</a:t>
            </a:r>
          </a:p>
          <a:p>
            <a:endParaRPr lang="pt-BR" sz="2000" b="1" dirty="0" smtClean="0"/>
          </a:p>
          <a:p>
            <a:r>
              <a:rPr lang="pt-BR" sz="2000" b="1" dirty="0" smtClean="0"/>
              <a:t>Colocar a experiência educacional a serviço de novas finalidades.</a:t>
            </a:r>
          </a:p>
          <a:p>
            <a:endParaRPr lang="pt-BR" sz="2000" b="1" dirty="0" smtClean="0"/>
          </a:p>
          <a:p>
            <a:r>
              <a:rPr lang="pt-BR" sz="2000" b="1" dirty="0" smtClean="0"/>
              <a:t>A inovação curricular parte de uma intenção deliberada de modificação de uma dada situação embasada em uma crença de que esta situação pode ser organizada de forma diversa da usual (Cardoso, 2007).</a:t>
            </a:r>
          </a:p>
          <a:p>
            <a:endParaRPr lang="pt-BR" sz="2000" b="1" dirty="0" smtClean="0"/>
          </a:p>
          <a:p>
            <a:r>
              <a:rPr lang="pt-BR" sz="2000" b="1" dirty="0" smtClean="0"/>
              <a:t>Criar métodos ou técnicas que favoreçam a integração de conteúdos e a integração social dos estudantes, bem como estimulem a participação destes em outros níveis que não apenas o intelectual (Ferretti, 1989).</a:t>
            </a:r>
          </a:p>
          <a:p>
            <a:endParaRPr lang="pt-BR" sz="2000" dirty="0"/>
          </a:p>
        </p:txBody>
      </p:sp>
    </p:spTree>
    <p:extLst>
      <p:ext uri="{BB962C8B-B14F-4D97-AF65-F5344CB8AC3E}">
        <p14:creationId xmlns:p14="http://schemas.microsoft.com/office/powerpoint/2010/main" val="1003425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ono, Queda Folhagem, Folhas, Outono Dou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835"/>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3600" b="1" dirty="0" smtClean="0"/>
              <a:t>Atitudes para a inovação</a:t>
            </a:r>
            <a:endParaRPr lang="pt-BR" sz="3600" b="1" dirty="0"/>
          </a:p>
        </p:txBody>
      </p:sp>
      <p:sp>
        <p:nvSpPr>
          <p:cNvPr id="3" name="Espaço Reservado para Conteúdo 2"/>
          <p:cNvSpPr>
            <a:spLocks noGrp="1"/>
          </p:cNvSpPr>
          <p:nvPr>
            <p:ph idx="1"/>
          </p:nvPr>
        </p:nvSpPr>
        <p:spPr>
          <a:xfrm>
            <a:off x="467544" y="1988840"/>
            <a:ext cx="8229600" cy="4525963"/>
          </a:xfrm>
        </p:spPr>
        <p:txBody>
          <a:bodyPr>
            <a:normAutofit/>
          </a:bodyPr>
          <a:lstStyle/>
          <a:p>
            <a:pPr marL="0" indent="0" algn="ctr">
              <a:buNone/>
            </a:pPr>
            <a:r>
              <a:rPr lang="pt-BR" sz="2800" b="1" dirty="0" smtClean="0"/>
              <a:t>É preciso ter abertura para ...</a:t>
            </a:r>
          </a:p>
          <a:p>
            <a:r>
              <a:rPr lang="pt-BR" sz="2400" b="1" dirty="0" smtClean="0"/>
              <a:t>Aprender</a:t>
            </a:r>
          </a:p>
          <a:p>
            <a:r>
              <a:rPr lang="pt-BR" sz="2400" b="1" dirty="0" smtClean="0"/>
              <a:t>Alterar conceitos e ideias</a:t>
            </a:r>
          </a:p>
          <a:p>
            <a:r>
              <a:rPr lang="pt-BR" sz="2400" b="1" dirty="0" smtClean="0"/>
              <a:t>Assumir novos comportamentos e atitudes</a:t>
            </a:r>
          </a:p>
          <a:p>
            <a:r>
              <a:rPr lang="pt-BR" sz="2400" b="1" dirty="0" smtClean="0"/>
              <a:t>Repensar a cultura pessoal e organizacional</a:t>
            </a:r>
          </a:p>
          <a:p>
            <a:r>
              <a:rPr lang="pt-BR" sz="2400" b="1" dirty="0" smtClean="0"/>
              <a:t>Mudar crenças</a:t>
            </a:r>
          </a:p>
          <a:p>
            <a:r>
              <a:rPr lang="pt-BR" sz="2400" b="1" dirty="0" smtClean="0"/>
              <a:t>Adquirir novos conhecimentos</a:t>
            </a:r>
          </a:p>
          <a:p>
            <a:r>
              <a:rPr lang="pt-BR" sz="2400" b="1" dirty="0" smtClean="0"/>
              <a:t>Aderir a novas formas de pensar e agir</a:t>
            </a:r>
          </a:p>
          <a:p>
            <a:pPr marL="0" indent="0" algn="r">
              <a:buNone/>
            </a:pPr>
            <a:r>
              <a:rPr lang="pt-BR" sz="2400" dirty="0" smtClean="0"/>
              <a:t>(</a:t>
            </a:r>
            <a:r>
              <a:rPr lang="pt-BR" sz="2400" dirty="0" err="1" smtClean="0"/>
              <a:t>Senge</a:t>
            </a:r>
            <a:r>
              <a:rPr lang="pt-BR" sz="2400" dirty="0" smtClean="0"/>
              <a:t>, 1996)</a:t>
            </a:r>
          </a:p>
          <a:p>
            <a:endParaRPr lang="pt-BR" sz="2000" dirty="0"/>
          </a:p>
        </p:txBody>
      </p:sp>
    </p:spTree>
    <p:extLst>
      <p:ext uri="{BB962C8B-B14F-4D97-AF65-F5344CB8AC3E}">
        <p14:creationId xmlns:p14="http://schemas.microsoft.com/office/powerpoint/2010/main" val="1182232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0" y="1484784"/>
            <a:ext cx="4402832" cy="1143000"/>
          </a:xfrm>
        </p:spPr>
        <p:txBody>
          <a:bodyPr>
            <a:normAutofit fontScale="90000"/>
          </a:bodyPr>
          <a:lstStyle/>
          <a:p>
            <a:r>
              <a:rPr lang="pt-BR" sz="3200" b="1" dirty="0" smtClean="0"/>
              <a:t/>
            </a:r>
            <a:br>
              <a:rPr lang="pt-BR" sz="3200" b="1" dirty="0" smtClean="0"/>
            </a:br>
            <a:r>
              <a:rPr lang="pt-BR" sz="3200" b="1" dirty="0"/>
              <a:t/>
            </a:r>
            <a:br>
              <a:rPr lang="pt-BR" sz="3200" b="1" dirty="0"/>
            </a:br>
            <a:r>
              <a:rPr lang="pt-BR" sz="3200" b="1" dirty="0" smtClean="0"/>
              <a:t/>
            </a:r>
            <a:br>
              <a:rPr lang="pt-BR" sz="3200" b="1" dirty="0" smtClean="0"/>
            </a:br>
            <a:r>
              <a:rPr lang="pt-BR" sz="3200" b="1" dirty="0"/>
              <a:t/>
            </a:r>
            <a:br>
              <a:rPr lang="pt-BR" sz="3200" b="1" dirty="0"/>
            </a:br>
            <a:r>
              <a:rPr lang="pt-BR" sz="3200" b="1" dirty="0" smtClean="0"/>
              <a:t/>
            </a:r>
            <a:br>
              <a:rPr lang="pt-BR" sz="3200" b="1" dirty="0" smtClean="0"/>
            </a:br>
            <a:r>
              <a:rPr lang="pt-BR" sz="3200" b="1" dirty="0" smtClean="0"/>
              <a:t>Ancoragem da inovação</a:t>
            </a:r>
            <a:br>
              <a:rPr lang="pt-BR" sz="3200" b="1" dirty="0" smtClean="0"/>
            </a:br>
            <a:r>
              <a:rPr lang="pt-BR" sz="3200" b="1" dirty="0" smtClean="0"/>
              <a:t/>
            </a:r>
            <a:br>
              <a:rPr lang="pt-BR" sz="3200" b="1" dirty="0" smtClean="0"/>
            </a:br>
            <a:r>
              <a:rPr lang="pt-BR" sz="3200" b="1" dirty="0"/>
              <a:t/>
            </a:r>
            <a:br>
              <a:rPr lang="pt-BR" sz="3200" b="1" dirty="0"/>
            </a:br>
            <a:r>
              <a:rPr lang="pt-BR" sz="3200" b="1" dirty="0" smtClean="0"/>
              <a:t/>
            </a:r>
            <a:br>
              <a:rPr lang="pt-BR" sz="3200" b="1" dirty="0" smtClean="0"/>
            </a:br>
            <a:r>
              <a:rPr lang="pt-BR" sz="3200" b="1" dirty="0"/>
              <a:t/>
            </a:r>
            <a:br>
              <a:rPr lang="pt-BR" sz="3200" b="1" dirty="0"/>
            </a:br>
            <a:r>
              <a:rPr lang="pt-BR" sz="3200" b="1" dirty="0" smtClean="0"/>
              <a:t/>
            </a:r>
            <a:br>
              <a:rPr lang="pt-BR" sz="3200" b="1" dirty="0" smtClean="0"/>
            </a:br>
            <a:r>
              <a:rPr lang="pt-BR" sz="3200" b="1" dirty="0"/>
              <a:t/>
            </a:r>
            <a:br>
              <a:rPr lang="pt-BR" sz="3200" b="1" dirty="0"/>
            </a:br>
            <a:r>
              <a:rPr lang="pt-BR" sz="3200" b="1" dirty="0"/>
              <a:t/>
            </a:r>
            <a:br>
              <a:rPr lang="pt-BR" sz="3200" b="1" dirty="0"/>
            </a:br>
            <a:r>
              <a:rPr lang="pt-BR" sz="3200" b="1" dirty="0" smtClean="0"/>
              <a:t>Projeto Político Pedagógico</a:t>
            </a:r>
            <a:endParaRPr lang="pt-BR" sz="3200" b="1" dirty="0"/>
          </a:p>
        </p:txBody>
      </p:sp>
      <p:pic>
        <p:nvPicPr>
          <p:cNvPr id="4" name="Picture 3" descr="ancora 2"/>
          <p:cNvPicPr>
            <a:picLocks noChangeAspect="1" noChangeArrowheads="1"/>
          </p:cNvPicPr>
          <p:nvPr/>
        </p:nvPicPr>
        <p:blipFill>
          <a:blip r:embed="rId2">
            <a:extLst>
              <a:ext uri="{28A0092B-C50C-407E-A947-70E740481C1C}">
                <a14:useLocalDpi xmlns:a14="http://schemas.microsoft.com/office/drawing/2010/main" val="0"/>
              </a:ext>
            </a:extLst>
          </a:blip>
          <a:srcRect l="14169" t="8656" r="9605"/>
          <a:stretch>
            <a:fillRect/>
          </a:stretch>
        </p:blipFill>
        <p:spPr bwMode="auto">
          <a:xfrm>
            <a:off x="0" y="0"/>
            <a:ext cx="42839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ta entalhada para a direita 5"/>
          <p:cNvSpPr/>
          <p:nvPr/>
        </p:nvSpPr>
        <p:spPr>
          <a:xfrm rot="5400000">
            <a:off x="6034220" y="2542845"/>
            <a:ext cx="1626479" cy="1526585"/>
          </a:xfrm>
          <a:prstGeom prst="notch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2">
                  <a:lumMod val="75000"/>
                </a:schemeClr>
              </a:solidFill>
            </a:endParaRPr>
          </a:p>
        </p:txBody>
      </p:sp>
    </p:spTree>
    <p:extLst>
      <p:ext uri="{BB962C8B-B14F-4D97-AF65-F5344CB8AC3E}">
        <p14:creationId xmlns:p14="http://schemas.microsoft.com/office/powerpoint/2010/main" val="2786356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5" name="Espaço Reservado para Conteúdo 4"/>
          <p:cNvSpPr>
            <a:spLocks noGrp="1"/>
          </p:cNvSpPr>
          <p:nvPr>
            <p:ph idx="1"/>
          </p:nvPr>
        </p:nvSpPr>
        <p:spPr/>
        <p:txBody>
          <a:bodyPr/>
          <a:lstStyle/>
          <a:p>
            <a:endParaRPr lang="pt-BR"/>
          </a:p>
        </p:txBody>
      </p:sp>
      <p:pic>
        <p:nvPicPr>
          <p:cNvPr id="2050" name="Picture 2" descr="Engrenagens, Ir Sozinho, Movimento, Azul, Tor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5730"/>
            <a:ext cx="9144000" cy="685227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51520" y="908720"/>
            <a:ext cx="2037033" cy="769441"/>
          </a:xfrm>
          <a:prstGeom prst="rect">
            <a:avLst/>
          </a:prstGeom>
          <a:noFill/>
        </p:spPr>
        <p:txBody>
          <a:bodyPr wrap="none" rtlCol="0">
            <a:spAutoFit/>
          </a:bodyPr>
          <a:lstStyle/>
          <a:p>
            <a:r>
              <a:rPr lang="pt-BR" sz="4400" b="1" dirty="0" smtClean="0">
                <a:solidFill>
                  <a:schemeClr val="bg1"/>
                </a:solidFill>
              </a:rPr>
              <a:t>Sujeitos</a:t>
            </a:r>
            <a:endParaRPr lang="pt-BR" sz="4400" b="1" dirty="0">
              <a:solidFill>
                <a:schemeClr val="bg1"/>
              </a:solidFill>
            </a:endParaRPr>
          </a:p>
        </p:txBody>
      </p:sp>
      <p:sp>
        <p:nvSpPr>
          <p:cNvPr id="7" name="CaixaDeTexto 6"/>
          <p:cNvSpPr txBox="1"/>
          <p:nvPr/>
        </p:nvSpPr>
        <p:spPr>
          <a:xfrm>
            <a:off x="2915862" y="1967349"/>
            <a:ext cx="3006272" cy="3477875"/>
          </a:xfrm>
          <a:prstGeom prst="rect">
            <a:avLst/>
          </a:prstGeom>
          <a:noFill/>
        </p:spPr>
        <p:txBody>
          <a:bodyPr wrap="none" rtlCol="0">
            <a:spAutoFit/>
          </a:bodyPr>
          <a:lstStyle/>
          <a:p>
            <a:pPr algn="ctr"/>
            <a:r>
              <a:rPr lang="pt-BR" sz="2800" b="1" dirty="0">
                <a:solidFill>
                  <a:schemeClr val="bg1"/>
                </a:solidFill>
              </a:rPr>
              <a:t>Instituição</a:t>
            </a:r>
          </a:p>
          <a:p>
            <a:pPr algn="ctr"/>
            <a:r>
              <a:rPr lang="pt-BR" sz="2800" b="1" dirty="0" smtClean="0">
                <a:solidFill>
                  <a:schemeClr val="bg1"/>
                </a:solidFill>
              </a:rPr>
              <a:t>Docente</a:t>
            </a:r>
          </a:p>
          <a:p>
            <a:pPr algn="ctr"/>
            <a:r>
              <a:rPr lang="pt-BR" sz="2800" b="1" dirty="0" smtClean="0">
                <a:solidFill>
                  <a:schemeClr val="bg1"/>
                </a:solidFill>
              </a:rPr>
              <a:t>Grupo de docentes</a:t>
            </a:r>
          </a:p>
          <a:p>
            <a:pPr algn="ctr"/>
            <a:r>
              <a:rPr lang="pt-BR" sz="2800" b="1" dirty="0" smtClean="0">
                <a:solidFill>
                  <a:schemeClr val="bg1"/>
                </a:solidFill>
              </a:rPr>
              <a:t>Equipe pedagógica</a:t>
            </a:r>
          </a:p>
          <a:p>
            <a:pPr algn="ctr"/>
            <a:r>
              <a:rPr lang="pt-BR" sz="2800" b="1" dirty="0" smtClean="0">
                <a:solidFill>
                  <a:schemeClr val="bg1"/>
                </a:solidFill>
              </a:rPr>
              <a:t>Pesquisadores</a:t>
            </a:r>
          </a:p>
          <a:p>
            <a:pPr algn="ctr"/>
            <a:r>
              <a:rPr lang="pt-BR" sz="2800" b="1" dirty="0" smtClean="0">
                <a:solidFill>
                  <a:schemeClr val="bg1"/>
                </a:solidFill>
              </a:rPr>
              <a:t>Comunidade</a:t>
            </a:r>
          </a:p>
          <a:p>
            <a:pPr algn="ctr"/>
            <a:r>
              <a:rPr lang="pt-BR" sz="2800" b="1" dirty="0" smtClean="0">
                <a:solidFill>
                  <a:schemeClr val="bg1"/>
                </a:solidFill>
              </a:rPr>
              <a:t>Estudantes</a:t>
            </a:r>
          </a:p>
          <a:p>
            <a:pPr algn="r"/>
            <a:r>
              <a:rPr lang="pt-BR" sz="2400" b="1" dirty="0" smtClean="0">
                <a:solidFill>
                  <a:schemeClr val="bg1"/>
                </a:solidFill>
              </a:rPr>
              <a:t>...</a:t>
            </a:r>
            <a:endParaRPr lang="pt-BR" sz="2400" b="1" dirty="0">
              <a:solidFill>
                <a:schemeClr val="bg1"/>
              </a:solidFill>
            </a:endParaRPr>
          </a:p>
        </p:txBody>
      </p:sp>
    </p:spTree>
    <p:extLst>
      <p:ext uri="{BB962C8B-B14F-4D97-AF65-F5344CB8AC3E}">
        <p14:creationId xmlns:p14="http://schemas.microsoft.com/office/powerpoint/2010/main" val="330981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rra, Globo, Nascimento, Novo, Surgir, Amb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1" y="0"/>
            <a:ext cx="9144000" cy="68511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92901" y="332656"/>
            <a:ext cx="8229600" cy="1143000"/>
          </a:xfrm>
        </p:spPr>
        <p:txBody>
          <a:bodyPr>
            <a:normAutofit/>
          </a:bodyPr>
          <a:lstStyle/>
          <a:p>
            <a:r>
              <a:rPr lang="pt-BR" sz="3200" b="1" dirty="0" smtClean="0"/>
              <a:t>O que o mundo contemporâneo exige de cada um de nós?</a:t>
            </a:r>
            <a:endParaRPr lang="pt-BR" sz="3200" b="1" dirty="0"/>
          </a:p>
        </p:txBody>
      </p:sp>
    </p:spTree>
    <p:extLst>
      <p:ext uri="{BB962C8B-B14F-4D97-AF65-F5344CB8AC3E}">
        <p14:creationId xmlns:p14="http://schemas.microsoft.com/office/powerpoint/2010/main" val="228711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arge group of people seen from above gathered together in the shape of a house symbol"/>
          <p:cNvPicPr>
            <a:picLocks noChangeAspect="1" noChangeArrowheads="1"/>
          </p:cNvPicPr>
          <p:nvPr/>
        </p:nvPicPr>
        <p:blipFill rotWithShape="1">
          <a:blip r:embed="rId2">
            <a:extLst>
              <a:ext uri="{28A0092B-C50C-407E-A947-70E740481C1C}">
                <a14:useLocalDpi xmlns:a14="http://schemas.microsoft.com/office/drawing/2010/main" val="0"/>
              </a:ext>
            </a:extLst>
          </a:blip>
          <a:srcRect b="7671"/>
          <a:stretch/>
        </p:blipFill>
        <p:spPr bwMode="auto">
          <a:xfrm>
            <a:off x="0" y="0"/>
            <a:ext cx="9144000" cy="6854754"/>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835696" y="1988840"/>
            <a:ext cx="5688632" cy="2764904"/>
          </a:xfrm>
        </p:spPr>
        <p:txBody>
          <a:bodyPr>
            <a:normAutofit/>
          </a:bodyPr>
          <a:lstStyle/>
          <a:p>
            <a:pPr marL="0" indent="0" algn="ctr">
              <a:buNone/>
            </a:pPr>
            <a:r>
              <a:rPr lang="pt-BR" b="1" dirty="0" smtClean="0">
                <a:solidFill>
                  <a:schemeClr val="bg1"/>
                </a:solidFill>
              </a:rPr>
              <a:t>Considerar a postura...</a:t>
            </a:r>
          </a:p>
          <a:p>
            <a:pPr marL="0" indent="0" algn="ctr">
              <a:buNone/>
            </a:pPr>
            <a:endParaRPr lang="pt-BR" sz="2800" b="1" dirty="0" smtClean="0">
              <a:solidFill>
                <a:schemeClr val="bg1"/>
              </a:solidFill>
            </a:endParaRPr>
          </a:p>
          <a:p>
            <a:pPr marL="0" indent="0" algn="ctr">
              <a:buNone/>
            </a:pPr>
            <a:r>
              <a:rPr lang="pt-BR" sz="2800" b="1" dirty="0" smtClean="0">
                <a:solidFill>
                  <a:schemeClr val="bg1"/>
                </a:solidFill>
              </a:rPr>
              <a:t>Filosófica   Sociológica   Cultural</a:t>
            </a:r>
          </a:p>
          <a:p>
            <a:pPr marL="0" indent="0" algn="ctr">
              <a:buNone/>
            </a:pPr>
            <a:r>
              <a:rPr lang="pt-BR" sz="2800" b="1" dirty="0" smtClean="0">
                <a:solidFill>
                  <a:schemeClr val="bg1"/>
                </a:solidFill>
              </a:rPr>
              <a:t>Social      Econômica     Política</a:t>
            </a:r>
            <a:endParaRPr lang="pt-BR" sz="2800" b="1" dirty="0">
              <a:solidFill>
                <a:schemeClr val="bg1"/>
              </a:solidFill>
            </a:endParaRPr>
          </a:p>
        </p:txBody>
      </p:sp>
    </p:spTree>
    <p:extLst>
      <p:ext uri="{BB962C8B-B14F-4D97-AF65-F5344CB8AC3E}">
        <p14:creationId xmlns:p14="http://schemas.microsoft.com/office/powerpoint/2010/main" val="470141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te, Materiais De Arte, Artista, Blue, Escova, 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9512" y="2564904"/>
            <a:ext cx="8229600" cy="706090"/>
          </a:xfrm>
        </p:spPr>
        <p:txBody>
          <a:bodyPr>
            <a:normAutofit fontScale="90000"/>
          </a:bodyPr>
          <a:lstStyle/>
          <a:p>
            <a:pPr algn="l"/>
            <a:r>
              <a:rPr lang="pt-BR" b="1" dirty="0">
                <a:solidFill>
                  <a:srgbClr val="FFC000"/>
                </a:solidFill>
              </a:rPr>
              <a:t>Estruturação curricular</a:t>
            </a:r>
            <a:r>
              <a:rPr lang="pt-BR" dirty="0"/>
              <a:t/>
            </a:r>
            <a:br>
              <a:rPr lang="pt-BR" dirty="0"/>
            </a:br>
            <a:endParaRPr lang="pt-BR" dirty="0"/>
          </a:p>
        </p:txBody>
      </p:sp>
      <p:sp>
        <p:nvSpPr>
          <p:cNvPr id="3" name="Espaço Reservado para Conteúdo 2"/>
          <p:cNvSpPr>
            <a:spLocks noGrp="1"/>
          </p:cNvSpPr>
          <p:nvPr>
            <p:ph idx="1"/>
          </p:nvPr>
        </p:nvSpPr>
        <p:spPr>
          <a:xfrm>
            <a:off x="7151" y="3284984"/>
            <a:ext cx="8229600" cy="4525963"/>
          </a:xfrm>
        </p:spPr>
        <p:txBody>
          <a:bodyPr/>
          <a:lstStyle/>
          <a:p>
            <a:r>
              <a:rPr lang="pt-BR" sz="2000" b="1" dirty="0" smtClean="0"/>
              <a:t>Integração entre cursos</a:t>
            </a:r>
          </a:p>
          <a:p>
            <a:r>
              <a:rPr lang="pt-BR" sz="2000" b="1" dirty="0" smtClean="0"/>
              <a:t>Integração da graduação com pós-graduação, pesquisa e grupos de pesquisa</a:t>
            </a:r>
          </a:p>
          <a:p>
            <a:r>
              <a:rPr lang="pt-BR" sz="2000" b="1" dirty="0" smtClean="0"/>
              <a:t>Propostas multidisciplinares, interdisciplinares e </a:t>
            </a:r>
            <a:r>
              <a:rPr lang="pt-BR" sz="2000" b="1" dirty="0" err="1" smtClean="0"/>
              <a:t>interprofissionais</a:t>
            </a:r>
            <a:endParaRPr lang="pt-BR" sz="2000" b="1" dirty="0" smtClean="0"/>
          </a:p>
          <a:p>
            <a:r>
              <a:rPr lang="pt-BR" sz="2000" b="1" dirty="0" smtClean="0"/>
              <a:t>Flexibilização curricular</a:t>
            </a:r>
          </a:p>
          <a:p>
            <a:r>
              <a:rPr lang="pt-BR" sz="2000" b="1" dirty="0" smtClean="0"/>
              <a:t>Atividades culturais e artísticas</a:t>
            </a:r>
          </a:p>
          <a:p>
            <a:r>
              <a:rPr lang="pt-BR" sz="2000" b="1" dirty="0" smtClean="0"/>
              <a:t>Antecipação de estágios obrigatórios</a:t>
            </a:r>
          </a:p>
          <a:p>
            <a:r>
              <a:rPr lang="pt-BR" sz="2000" b="1" dirty="0" smtClean="0"/>
              <a:t>Alteração em pré-requisitos </a:t>
            </a:r>
          </a:p>
          <a:p>
            <a:r>
              <a:rPr lang="pt-BR" sz="2000" b="1" dirty="0" smtClean="0"/>
              <a:t>Alteração do tempo de integralização do curso</a:t>
            </a:r>
          </a:p>
          <a:p>
            <a:endParaRPr lang="pt-BR" sz="2400" b="1" dirty="0" smtClean="0">
              <a:solidFill>
                <a:schemeClr val="bg1"/>
              </a:solidFill>
            </a:endParaRPr>
          </a:p>
          <a:p>
            <a:endParaRPr lang="pt-BR" dirty="0" smtClean="0"/>
          </a:p>
          <a:p>
            <a:endParaRPr lang="pt-BR" dirty="0"/>
          </a:p>
        </p:txBody>
      </p:sp>
    </p:spTree>
    <p:extLst>
      <p:ext uri="{BB962C8B-B14F-4D97-AF65-F5344CB8AC3E}">
        <p14:creationId xmlns:p14="http://schemas.microsoft.com/office/powerpoint/2010/main" val="363151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incÃ©is, Pintor, Loja De Trabalho, TaÃ§a, Luz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 y="-17495"/>
            <a:ext cx="9144000" cy="687549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51520" y="476672"/>
            <a:ext cx="4546848" cy="1143000"/>
          </a:xfrm>
        </p:spPr>
        <p:txBody>
          <a:bodyPr>
            <a:normAutofit/>
          </a:bodyPr>
          <a:lstStyle/>
          <a:p>
            <a:r>
              <a:rPr lang="pt-BR" sz="3600" b="1" dirty="0" smtClean="0"/>
              <a:t>Objetivos da formação</a:t>
            </a:r>
            <a:endParaRPr lang="pt-BR" sz="3600" b="1" dirty="0"/>
          </a:p>
        </p:txBody>
      </p:sp>
      <p:sp>
        <p:nvSpPr>
          <p:cNvPr id="3" name="Espaço Reservado para Conteúdo 2"/>
          <p:cNvSpPr>
            <a:spLocks noGrp="1"/>
          </p:cNvSpPr>
          <p:nvPr>
            <p:ph idx="1"/>
          </p:nvPr>
        </p:nvSpPr>
        <p:spPr>
          <a:xfrm>
            <a:off x="179512" y="2276872"/>
            <a:ext cx="3826768" cy="4525963"/>
          </a:xfrm>
        </p:spPr>
        <p:txBody>
          <a:bodyPr>
            <a:normAutofit fontScale="70000" lnSpcReduction="20000"/>
          </a:bodyPr>
          <a:lstStyle/>
          <a:p>
            <a:r>
              <a:rPr lang="pt-BR" b="1" dirty="0" smtClean="0"/>
              <a:t>Mais geral e integral</a:t>
            </a:r>
          </a:p>
          <a:p>
            <a:r>
              <a:rPr lang="pt-BR" b="1" dirty="0" smtClean="0"/>
              <a:t>Perspectiva mais cultural</a:t>
            </a:r>
          </a:p>
          <a:p>
            <a:r>
              <a:rPr lang="pt-BR" b="1" dirty="0" smtClean="0"/>
              <a:t>Convivência colaborativa</a:t>
            </a:r>
          </a:p>
          <a:p>
            <a:r>
              <a:rPr lang="pt-BR" b="1" dirty="0" smtClean="0"/>
              <a:t>Comunicação assertiva</a:t>
            </a:r>
          </a:p>
          <a:p>
            <a:r>
              <a:rPr lang="pt-BR" b="1" dirty="0" smtClean="0"/>
              <a:t>Sustentada na realidade</a:t>
            </a:r>
          </a:p>
          <a:p>
            <a:r>
              <a:rPr lang="pt-BR" b="1" dirty="0" smtClean="0"/>
              <a:t>Que proponha intervenções</a:t>
            </a:r>
          </a:p>
          <a:p>
            <a:r>
              <a:rPr lang="pt-BR" b="1" dirty="0" smtClean="0"/>
              <a:t>Pensamento divergente</a:t>
            </a:r>
          </a:p>
          <a:p>
            <a:r>
              <a:rPr lang="pt-BR" b="1" dirty="0"/>
              <a:t>Reflexivos e críticos</a:t>
            </a:r>
          </a:p>
          <a:p>
            <a:r>
              <a:rPr lang="pt-BR" b="1" dirty="0" smtClean="0"/>
              <a:t>Empreendedores</a:t>
            </a:r>
          </a:p>
          <a:p>
            <a:r>
              <a:rPr lang="pt-BR" b="1" dirty="0" smtClean="0"/>
              <a:t>Inovadores</a:t>
            </a:r>
          </a:p>
          <a:p>
            <a:r>
              <a:rPr lang="pt-BR" b="1" dirty="0" smtClean="0"/>
              <a:t>Criativos</a:t>
            </a:r>
          </a:p>
          <a:p>
            <a:r>
              <a:rPr lang="pt-BR" b="1" dirty="0" smtClean="0"/>
              <a:t>Flexíveis </a:t>
            </a:r>
          </a:p>
          <a:p>
            <a:endParaRPr lang="pt-BR" dirty="0"/>
          </a:p>
        </p:txBody>
      </p:sp>
    </p:spTree>
    <p:extLst>
      <p:ext uri="{BB962C8B-B14F-4D97-AF65-F5344CB8AC3E}">
        <p14:creationId xmlns:p14="http://schemas.microsoft.com/office/powerpoint/2010/main" val="3376886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rte, PincÃ©is, Colorido, Pintura, Ar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4000" b="1" dirty="0" smtClean="0"/>
              <a:t>Aspectos metodológicos</a:t>
            </a:r>
            <a:endParaRPr lang="pt-BR" sz="4000" b="1" dirty="0"/>
          </a:p>
        </p:txBody>
      </p:sp>
      <p:sp>
        <p:nvSpPr>
          <p:cNvPr id="3" name="Espaço Reservado para Conteúdo 2"/>
          <p:cNvSpPr>
            <a:spLocks noGrp="1"/>
          </p:cNvSpPr>
          <p:nvPr>
            <p:ph idx="1"/>
          </p:nvPr>
        </p:nvSpPr>
        <p:spPr>
          <a:xfrm>
            <a:off x="817240" y="1672208"/>
            <a:ext cx="8003232" cy="4493096"/>
          </a:xfrm>
        </p:spPr>
        <p:txBody>
          <a:bodyPr>
            <a:normAutofit fontScale="92500" lnSpcReduction="20000"/>
          </a:bodyPr>
          <a:lstStyle/>
          <a:p>
            <a:r>
              <a:rPr lang="pt-BR" sz="2600" b="1" dirty="0" smtClean="0"/>
              <a:t>Metodologias ativas e </a:t>
            </a:r>
            <a:r>
              <a:rPr lang="pt-BR" sz="2600" b="1" dirty="0" err="1" smtClean="0"/>
              <a:t>problematizadoras</a:t>
            </a:r>
            <a:endParaRPr lang="pt-BR" sz="2600" b="1" dirty="0" smtClean="0"/>
          </a:p>
          <a:p>
            <a:r>
              <a:rPr lang="pt-BR" sz="2600" b="1" dirty="0" smtClean="0"/>
              <a:t>Redução do no. de aulas expositivas</a:t>
            </a:r>
          </a:p>
          <a:p>
            <a:r>
              <a:rPr lang="pt-BR" sz="2600" b="1" dirty="0" smtClean="0"/>
              <a:t>Aulas de curta duração</a:t>
            </a:r>
          </a:p>
          <a:p>
            <a:r>
              <a:rPr lang="pt-BR" sz="2600" b="1" dirty="0" smtClean="0"/>
              <a:t>Introdução de atividades à distância</a:t>
            </a:r>
          </a:p>
          <a:p>
            <a:r>
              <a:rPr lang="pt-BR" sz="2600" b="1" dirty="0" smtClean="0"/>
              <a:t>Espaços ampliados de discussão</a:t>
            </a:r>
          </a:p>
          <a:p>
            <a:r>
              <a:rPr lang="pt-BR" sz="2600" b="1" dirty="0" smtClean="0"/>
              <a:t>Diversificação de estratégias de ensino</a:t>
            </a:r>
          </a:p>
          <a:p>
            <a:r>
              <a:rPr lang="pt-BR" sz="2600" b="1" dirty="0" smtClean="0"/>
              <a:t>Integração teoria-prática</a:t>
            </a:r>
          </a:p>
          <a:p>
            <a:r>
              <a:rPr lang="pt-BR" sz="2600" b="1" dirty="0" smtClean="0"/>
              <a:t>Atividades que atendam as necessidades dos cursos</a:t>
            </a:r>
          </a:p>
          <a:p>
            <a:r>
              <a:rPr lang="pt-BR" sz="2600" b="1" dirty="0" smtClean="0"/>
              <a:t>Ênfase no trabalho coletivo e resolução de problemas</a:t>
            </a:r>
          </a:p>
          <a:p>
            <a:r>
              <a:rPr lang="pt-BR" sz="2600" b="1" dirty="0" smtClean="0"/>
              <a:t>Aprendizagem por projetos</a:t>
            </a:r>
          </a:p>
          <a:p>
            <a:r>
              <a:rPr lang="pt-BR" sz="2600" b="1" dirty="0" smtClean="0"/>
              <a:t>Trabalhos em pequenos grupos</a:t>
            </a:r>
          </a:p>
          <a:p>
            <a:r>
              <a:rPr lang="pt-BR" sz="2600" b="1" dirty="0"/>
              <a:t>Uso de </a:t>
            </a:r>
            <a:r>
              <a:rPr lang="pt-BR" sz="2600" b="1" dirty="0" err="1"/>
              <a:t>TICs</a:t>
            </a:r>
            <a:endParaRPr lang="pt-BR" sz="2600" b="1" dirty="0"/>
          </a:p>
          <a:p>
            <a:endParaRPr lang="pt-BR" sz="2600" b="1" dirty="0" smtClean="0"/>
          </a:p>
          <a:p>
            <a:endParaRPr lang="pt-BR" dirty="0"/>
          </a:p>
        </p:txBody>
      </p:sp>
    </p:spTree>
    <p:extLst>
      <p:ext uri="{BB962C8B-B14F-4D97-AF65-F5344CB8AC3E}">
        <p14:creationId xmlns:p14="http://schemas.microsoft.com/office/powerpoint/2010/main" val="904934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rte, PincÃ©is, 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pPr algn="l"/>
            <a:r>
              <a:rPr lang="pt-BR" sz="4000" b="1" dirty="0" smtClean="0"/>
              <a:t>Avaliação</a:t>
            </a:r>
            <a:endParaRPr lang="pt-BR" sz="4000" b="1" dirty="0"/>
          </a:p>
        </p:txBody>
      </p:sp>
      <p:sp>
        <p:nvSpPr>
          <p:cNvPr id="3" name="Espaço Reservado para Conteúdo 2"/>
          <p:cNvSpPr>
            <a:spLocks noGrp="1"/>
          </p:cNvSpPr>
          <p:nvPr>
            <p:ph idx="1"/>
          </p:nvPr>
        </p:nvSpPr>
        <p:spPr>
          <a:xfrm>
            <a:off x="35496" y="1484784"/>
            <a:ext cx="5482952" cy="4525963"/>
          </a:xfrm>
        </p:spPr>
        <p:txBody>
          <a:bodyPr>
            <a:normAutofit lnSpcReduction="10000"/>
          </a:bodyPr>
          <a:lstStyle/>
          <a:p>
            <a:r>
              <a:rPr lang="pt-BR" sz="2400" b="1" dirty="0" smtClean="0"/>
              <a:t>Diversificação dos procedimentos de avaliação</a:t>
            </a:r>
          </a:p>
          <a:p>
            <a:r>
              <a:rPr lang="pt-BR" sz="2400" b="1" dirty="0" smtClean="0"/>
              <a:t>Auto e </a:t>
            </a:r>
            <a:r>
              <a:rPr lang="pt-BR" sz="2400" b="1" dirty="0" err="1" smtClean="0"/>
              <a:t>hetero-avaliação</a:t>
            </a:r>
            <a:r>
              <a:rPr lang="pt-BR" sz="2400" b="1" dirty="0" smtClean="0"/>
              <a:t>, individual e grupal, escrita e oral</a:t>
            </a:r>
          </a:p>
          <a:p>
            <a:r>
              <a:rPr lang="pt-BR" sz="2400" b="1" dirty="0" smtClean="0"/>
              <a:t>Avaliações com atividades individuais, frequentes e de curta-duração</a:t>
            </a:r>
          </a:p>
          <a:p>
            <a:r>
              <a:rPr lang="pt-BR" sz="2400" b="1" dirty="0" smtClean="0"/>
              <a:t>Diferentes instrumentos: portfólios, memorial, diários, gravações, ...</a:t>
            </a:r>
          </a:p>
          <a:p>
            <a:r>
              <a:rPr lang="pt-BR" sz="2400" b="1" dirty="0" smtClean="0"/>
              <a:t>Avaliações que estimulem a realidade da prática profissional</a:t>
            </a:r>
          </a:p>
          <a:p>
            <a:r>
              <a:rPr lang="pt-BR" sz="2400" b="1" dirty="0" smtClean="0"/>
              <a:t>Novas formas de expressão: dramatização. Filmes, ....</a:t>
            </a:r>
          </a:p>
          <a:p>
            <a:endParaRPr lang="pt-BR" sz="2000" b="1" dirty="0"/>
          </a:p>
        </p:txBody>
      </p:sp>
    </p:spTree>
    <p:extLst>
      <p:ext uri="{BB962C8B-B14F-4D97-AF65-F5344CB8AC3E}">
        <p14:creationId xmlns:p14="http://schemas.microsoft.com/office/powerpoint/2010/main" val="2351727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itos PincÃ©is, VariaÃ§Ã£o, Ã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1" y="0"/>
            <a:ext cx="913321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4000" b="1" dirty="0" smtClean="0"/>
              <a:t>Atuação do professor</a:t>
            </a:r>
            <a:endParaRPr lang="pt-BR" sz="4000" b="1" dirty="0"/>
          </a:p>
        </p:txBody>
      </p:sp>
      <p:sp>
        <p:nvSpPr>
          <p:cNvPr id="3" name="Espaço Reservado para Conteúdo 2"/>
          <p:cNvSpPr>
            <a:spLocks noGrp="1"/>
          </p:cNvSpPr>
          <p:nvPr>
            <p:ph idx="1"/>
          </p:nvPr>
        </p:nvSpPr>
        <p:spPr>
          <a:xfrm>
            <a:off x="914400" y="2304958"/>
            <a:ext cx="7546032" cy="4525963"/>
          </a:xfrm>
        </p:spPr>
        <p:txBody>
          <a:bodyPr/>
          <a:lstStyle/>
          <a:p>
            <a:r>
              <a:rPr lang="pt-BR" sz="2400" b="1" dirty="0" smtClean="0"/>
              <a:t>Papel diferenciado do professor</a:t>
            </a:r>
          </a:p>
          <a:p>
            <a:r>
              <a:rPr lang="pt-BR" sz="2400" b="1" dirty="0" smtClean="0"/>
              <a:t>Observador-mediador- propositor-pesquisador-empreendedor-inovador</a:t>
            </a:r>
          </a:p>
          <a:p>
            <a:r>
              <a:rPr lang="pt-BR" sz="2400" b="1" dirty="0" smtClean="0"/>
              <a:t>Fortalecimento de parcerias com profissionais externos à instituição</a:t>
            </a:r>
          </a:p>
          <a:p>
            <a:r>
              <a:rPr lang="pt-BR" sz="2400" b="1" dirty="0" smtClean="0"/>
              <a:t>Formação continuada oferecida pela instituição de ensino</a:t>
            </a:r>
          </a:p>
          <a:p>
            <a:r>
              <a:rPr lang="pt-BR" sz="2400" b="1" dirty="0" smtClean="0"/>
              <a:t>Oportunidades de outras vivências pedagógicas</a:t>
            </a:r>
          </a:p>
          <a:p>
            <a:endParaRPr lang="pt-BR" dirty="0"/>
          </a:p>
        </p:txBody>
      </p:sp>
    </p:spTree>
    <p:extLst>
      <p:ext uri="{BB962C8B-B14F-4D97-AF65-F5344CB8AC3E}">
        <p14:creationId xmlns:p14="http://schemas.microsoft.com/office/powerpoint/2010/main" val="3664394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scritÃ³rio, Trabalho, EspaÃ§o De Trabalho, NegÃ³c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 y="-1141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2267744" y="1916832"/>
            <a:ext cx="7571184" cy="2908920"/>
          </a:xfrm>
        </p:spPr>
        <p:txBody>
          <a:bodyPr>
            <a:normAutofit lnSpcReduction="10000"/>
          </a:bodyPr>
          <a:lstStyle/>
          <a:p>
            <a:pPr marL="0" indent="0" algn="ctr">
              <a:buNone/>
            </a:pPr>
            <a:r>
              <a:rPr lang="pt-BR" sz="4000" b="1" dirty="0" smtClean="0">
                <a:solidFill>
                  <a:schemeClr val="bg1"/>
                </a:solidFill>
              </a:rPr>
              <a:t>Estudante</a:t>
            </a:r>
          </a:p>
          <a:p>
            <a:pPr marL="0" indent="0" algn="ctr">
              <a:buNone/>
            </a:pPr>
            <a:endParaRPr lang="pt-BR" sz="3600" b="1" dirty="0" smtClean="0">
              <a:solidFill>
                <a:schemeClr val="bg1"/>
              </a:solidFill>
            </a:endParaRPr>
          </a:p>
          <a:p>
            <a:pPr marL="0" indent="0">
              <a:buNone/>
            </a:pPr>
            <a:r>
              <a:rPr lang="pt-BR" sz="2400" b="1" dirty="0" smtClean="0">
                <a:solidFill>
                  <a:schemeClr val="bg1"/>
                </a:solidFill>
              </a:rPr>
              <a:t>Papel ativo na aprendizagem</a:t>
            </a:r>
          </a:p>
          <a:p>
            <a:pPr marL="0" indent="0">
              <a:buNone/>
            </a:pPr>
            <a:r>
              <a:rPr lang="pt-BR" sz="2400" b="1" dirty="0" smtClean="0">
                <a:solidFill>
                  <a:schemeClr val="bg1"/>
                </a:solidFill>
              </a:rPr>
              <a:t>Participação no planejamento do ensino</a:t>
            </a:r>
          </a:p>
          <a:p>
            <a:pPr marL="0" indent="0">
              <a:buNone/>
            </a:pPr>
            <a:r>
              <a:rPr lang="pt-BR" sz="2400" b="1" dirty="0" err="1" smtClean="0">
                <a:solidFill>
                  <a:schemeClr val="bg1"/>
                </a:solidFill>
              </a:rPr>
              <a:t>Co-responsabilidade</a:t>
            </a:r>
            <a:r>
              <a:rPr lang="pt-BR" sz="2400" b="1" dirty="0" smtClean="0">
                <a:solidFill>
                  <a:schemeClr val="bg1"/>
                </a:solidFill>
              </a:rPr>
              <a:t> no seu processo de formação</a:t>
            </a:r>
          </a:p>
          <a:p>
            <a:pPr marL="0" indent="0">
              <a:buNone/>
            </a:pPr>
            <a:r>
              <a:rPr lang="pt-BR" sz="2400" b="1" dirty="0" smtClean="0">
                <a:solidFill>
                  <a:schemeClr val="bg1"/>
                </a:solidFill>
              </a:rPr>
              <a:t>Autonomia na busca de conhecimentos</a:t>
            </a:r>
          </a:p>
          <a:p>
            <a:pPr marL="0" indent="0">
              <a:buNone/>
            </a:pPr>
            <a:endParaRPr lang="pt-BR" dirty="0"/>
          </a:p>
        </p:txBody>
      </p:sp>
    </p:spTree>
    <p:extLst>
      <p:ext uri="{BB962C8B-B14F-4D97-AF65-F5344CB8AC3E}">
        <p14:creationId xmlns:p14="http://schemas.microsoft.com/office/powerpoint/2010/main" val="865613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rte, Aquarelas, Artes E OfÃ­cios, PincÃ©is, Em Br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932040" y="980728"/>
            <a:ext cx="2952328" cy="4525963"/>
          </a:xfrm>
        </p:spPr>
        <p:txBody>
          <a:bodyPr>
            <a:normAutofit fontScale="92500" lnSpcReduction="10000"/>
          </a:bodyPr>
          <a:lstStyle/>
          <a:p>
            <a:pPr marL="0" indent="0" algn="ctr">
              <a:buNone/>
            </a:pPr>
            <a:r>
              <a:rPr lang="pt-BR" sz="3000" b="1" dirty="0">
                <a:solidFill>
                  <a:schemeClr val="bg1"/>
                </a:solidFill>
              </a:rPr>
              <a:t>Estrutura e </a:t>
            </a:r>
            <a:r>
              <a:rPr lang="pt-BR" sz="3000" b="1" dirty="0" smtClean="0">
                <a:solidFill>
                  <a:schemeClr val="bg1"/>
                </a:solidFill>
              </a:rPr>
              <a:t>gestão</a:t>
            </a:r>
          </a:p>
          <a:p>
            <a:pPr marL="0" indent="0" algn="ctr">
              <a:buNone/>
            </a:pPr>
            <a:endParaRPr lang="pt-BR" sz="2800" b="1" dirty="0" smtClean="0">
              <a:solidFill>
                <a:schemeClr val="bg1"/>
              </a:solidFill>
            </a:endParaRPr>
          </a:p>
          <a:p>
            <a:pPr algn="just"/>
            <a:r>
              <a:rPr lang="pt-BR" sz="2000" b="1" dirty="0" smtClean="0">
                <a:solidFill>
                  <a:schemeClr val="bg1"/>
                </a:solidFill>
              </a:rPr>
              <a:t>Participação de alunos e professores em diferentes comissões</a:t>
            </a:r>
          </a:p>
          <a:p>
            <a:pPr algn="just"/>
            <a:r>
              <a:rPr lang="pt-BR" sz="2000" b="1" dirty="0" smtClean="0">
                <a:solidFill>
                  <a:schemeClr val="bg1"/>
                </a:solidFill>
              </a:rPr>
              <a:t>Ampliação dos fóruns de discussão</a:t>
            </a:r>
          </a:p>
          <a:p>
            <a:pPr algn="just"/>
            <a:r>
              <a:rPr lang="pt-BR" sz="2000" b="1" dirty="0" smtClean="0">
                <a:solidFill>
                  <a:schemeClr val="bg1"/>
                </a:solidFill>
              </a:rPr>
              <a:t>Revisão dos modelos de gestão</a:t>
            </a:r>
          </a:p>
          <a:p>
            <a:pPr algn="just"/>
            <a:r>
              <a:rPr lang="pt-BR" sz="2000" b="1" dirty="0" smtClean="0">
                <a:solidFill>
                  <a:schemeClr val="bg1"/>
                </a:solidFill>
              </a:rPr>
              <a:t>Readequação da estrutura física e material</a:t>
            </a:r>
          </a:p>
          <a:p>
            <a:pPr algn="just"/>
            <a:r>
              <a:rPr lang="pt-BR" sz="2000" b="1" dirty="0" smtClean="0">
                <a:solidFill>
                  <a:schemeClr val="bg1"/>
                </a:solidFill>
              </a:rPr>
              <a:t>Criação de comissão de estágios</a:t>
            </a:r>
            <a:endParaRPr lang="pt-BR" sz="2000" b="1" dirty="0">
              <a:solidFill>
                <a:schemeClr val="bg1"/>
              </a:solidFill>
            </a:endParaRPr>
          </a:p>
          <a:p>
            <a:endParaRPr lang="pt-BR" dirty="0"/>
          </a:p>
        </p:txBody>
      </p:sp>
    </p:spTree>
    <p:extLst>
      <p:ext uri="{BB962C8B-B14F-4D97-AF65-F5344CB8AC3E}">
        <p14:creationId xmlns:p14="http://schemas.microsoft.com/office/powerpoint/2010/main" val="524707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ntura, LÃ¡pis, Canetas, Aquarela, AcrÃ­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139952" y="1484784"/>
            <a:ext cx="5079606" cy="4525963"/>
          </a:xfrm>
        </p:spPr>
        <p:txBody>
          <a:bodyPr>
            <a:normAutofit/>
          </a:bodyPr>
          <a:lstStyle/>
          <a:p>
            <a:pPr marL="0" indent="0" algn="ctr">
              <a:buNone/>
            </a:pPr>
            <a:r>
              <a:rPr lang="pt-BR" sz="4000" b="1" dirty="0" smtClean="0"/>
              <a:t>Universidade e Comunidade</a:t>
            </a:r>
          </a:p>
          <a:p>
            <a:pPr marL="0" indent="0" algn="r">
              <a:buNone/>
            </a:pPr>
            <a:endParaRPr lang="pt-BR" sz="2400" b="1" dirty="0" smtClean="0"/>
          </a:p>
          <a:p>
            <a:r>
              <a:rPr lang="pt-BR" sz="2400" b="1" dirty="0" smtClean="0"/>
              <a:t>Interação universidade, comunidade e escola pública</a:t>
            </a:r>
          </a:p>
          <a:p>
            <a:r>
              <a:rPr lang="pt-BR" sz="2400" b="1" dirty="0" smtClean="0"/>
              <a:t>Responsabilidade social da universidade</a:t>
            </a:r>
          </a:p>
          <a:p>
            <a:r>
              <a:rPr lang="pt-BR" sz="2400" b="1" dirty="0" smtClean="0"/>
              <a:t>Discussão e propostas de acesso a universidade pública</a:t>
            </a:r>
          </a:p>
          <a:p>
            <a:pPr marL="0" indent="0">
              <a:buNone/>
            </a:pPr>
            <a:endParaRPr lang="pt-BR" b="1" dirty="0"/>
          </a:p>
        </p:txBody>
      </p:sp>
    </p:spTree>
    <p:extLst>
      <p:ext uri="{BB962C8B-B14F-4D97-AF65-F5344CB8AC3E}">
        <p14:creationId xmlns:p14="http://schemas.microsoft.com/office/powerpoint/2010/main" val="1263868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risada, LÃ¡pis De Cor, SubaquÃ¡tica, As Bolhas De 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10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39552" y="5310336"/>
            <a:ext cx="8229600" cy="1143000"/>
          </a:xfrm>
        </p:spPr>
        <p:txBody>
          <a:bodyPr>
            <a:normAutofit/>
          </a:bodyPr>
          <a:lstStyle/>
          <a:p>
            <a:r>
              <a:rPr lang="pt-BR" sz="3200" b="1" dirty="0" smtClean="0"/>
              <a:t>Inovações e paradigmas dominantes</a:t>
            </a:r>
            <a:endParaRPr lang="pt-BR" sz="3200" b="1" dirty="0"/>
          </a:p>
        </p:txBody>
      </p:sp>
    </p:spTree>
    <p:extLst>
      <p:ext uri="{BB962C8B-B14F-4D97-AF65-F5344CB8AC3E}">
        <p14:creationId xmlns:p14="http://schemas.microsoft.com/office/powerpoint/2010/main" val="75867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erde LimÃ£o Limonada Tropical Arte Abstr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3200" b="1" dirty="0" smtClean="0"/>
              <a:t>Existe uma crescente demanda ... </a:t>
            </a:r>
            <a:endParaRPr lang="pt-BR" sz="3200" b="1" dirty="0"/>
          </a:p>
        </p:txBody>
      </p:sp>
      <p:sp>
        <p:nvSpPr>
          <p:cNvPr id="3" name="Espaço Reservado para Conteúdo 2"/>
          <p:cNvSpPr>
            <a:spLocks noGrp="1"/>
          </p:cNvSpPr>
          <p:nvPr>
            <p:ph idx="1"/>
          </p:nvPr>
        </p:nvSpPr>
        <p:spPr>
          <a:xfrm>
            <a:off x="683568" y="1772816"/>
            <a:ext cx="8075240" cy="4525963"/>
          </a:xfrm>
        </p:spPr>
        <p:txBody>
          <a:bodyPr>
            <a:normAutofit lnSpcReduction="10000"/>
          </a:bodyPr>
          <a:lstStyle/>
          <a:p>
            <a:r>
              <a:rPr lang="pt-BR" sz="2400" b="1" dirty="0" smtClean="0">
                <a:solidFill>
                  <a:schemeClr val="bg1"/>
                </a:solidFill>
              </a:rPr>
              <a:t>pelo </a:t>
            </a:r>
            <a:r>
              <a:rPr lang="pt-BR" sz="2400" b="1" dirty="0">
                <a:solidFill>
                  <a:schemeClr val="bg1"/>
                </a:solidFill>
              </a:rPr>
              <a:t>desenvolvimento das competências emocionais – autoconhecimento e capacidade de lidar com o outro; </a:t>
            </a:r>
            <a:endParaRPr lang="pt-BR" sz="2400" b="1" dirty="0" smtClean="0">
              <a:solidFill>
                <a:schemeClr val="bg1"/>
              </a:solidFill>
            </a:endParaRPr>
          </a:p>
          <a:p>
            <a:endParaRPr lang="pt-BR" sz="2400" b="1" dirty="0" smtClean="0">
              <a:solidFill>
                <a:schemeClr val="bg1"/>
              </a:solidFill>
            </a:endParaRPr>
          </a:p>
          <a:p>
            <a:r>
              <a:rPr lang="pt-BR" sz="2400" b="1" dirty="0" smtClean="0">
                <a:solidFill>
                  <a:schemeClr val="bg1"/>
                </a:solidFill>
              </a:rPr>
              <a:t>prontidão </a:t>
            </a:r>
            <a:r>
              <a:rPr lang="pt-BR" sz="2400" b="1" dirty="0">
                <a:solidFill>
                  <a:schemeClr val="bg1"/>
                </a:solidFill>
              </a:rPr>
              <a:t>para a mudança e para o reposicionamento pessoal frente às transformações organizacionais e sociais</a:t>
            </a:r>
            <a:r>
              <a:rPr lang="pt-BR" sz="2400" b="1" dirty="0" smtClean="0">
                <a:solidFill>
                  <a:schemeClr val="bg1"/>
                </a:solidFill>
              </a:rPr>
              <a:t>;</a:t>
            </a:r>
          </a:p>
          <a:p>
            <a:endParaRPr lang="pt-BR" sz="2400" b="1" dirty="0" smtClean="0">
              <a:solidFill>
                <a:schemeClr val="bg1"/>
              </a:solidFill>
            </a:endParaRPr>
          </a:p>
          <a:p>
            <a:r>
              <a:rPr lang="pt-BR" sz="2400" b="1" dirty="0" smtClean="0">
                <a:solidFill>
                  <a:schemeClr val="bg1"/>
                </a:solidFill>
              </a:rPr>
              <a:t>visão </a:t>
            </a:r>
            <a:r>
              <a:rPr lang="pt-BR" sz="2400" b="1" dirty="0">
                <a:solidFill>
                  <a:schemeClr val="bg1"/>
                </a:solidFill>
              </a:rPr>
              <a:t>e atuação sistêmica – que ultrapassa a competência técnica em uma </a:t>
            </a:r>
            <a:r>
              <a:rPr lang="pt-BR" sz="2400" b="1" dirty="0" smtClean="0">
                <a:solidFill>
                  <a:schemeClr val="bg1"/>
                </a:solidFill>
              </a:rPr>
              <a:t>área específica</a:t>
            </a:r>
            <a:r>
              <a:rPr lang="pt-BR" sz="2400" b="1" dirty="0">
                <a:solidFill>
                  <a:schemeClr val="bg1"/>
                </a:solidFill>
              </a:rPr>
              <a:t>, somando as diferentes competências e criando novos significados</a:t>
            </a:r>
            <a:r>
              <a:rPr lang="pt-BR" sz="2400" b="1" dirty="0" smtClean="0">
                <a:solidFill>
                  <a:schemeClr val="bg1"/>
                </a:solidFill>
              </a:rPr>
              <a:t>.</a:t>
            </a:r>
          </a:p>
          <a:p>
            <a:endParaRPr lang="pt-BR" sz="2400" b="1" dirty="0">
              <a:solidFill>
                <a:schemeClr val="bg1"/>
              </a:solidFill>
            </a:endParaRPr>
          </a:p>
          <a:p>
            <a:r>
              <a:rPr lang="pt-BR" sz="2400" b="1" dirty="0" smtClean="0">
                <a:solidFill>
                  <a:schemeClr val="bg1"/>
                </a:solidFill>
              </a:rPr>
              <a:t>em respeitar as diferenças</a:t>
            </a:r>
            <a:endParaRPr lang="pt-BR" sz="2000" dirty="0"/>
          </a:p>
        </p:txBody>
      </p:sp>
    </p:spTree>
    <p:extLst>
      <p:ext uri="{BB962C8B-B14F-4D97-AF65-F5344CB8AC3E}">
        <p14:creationId xmlns:p14="http://schemas.microsoft.com/office/powerpoint/2010/main" val="1264983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Pintura A Ãleo, Tintas, De Paletes, Pinturas A Ã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45"/>
            <a:ext cx="9144000" cy="683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2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1746" name="Picture 2" descr="Pessoa, Mulher, Juntos, Dois, Amigos, Lado A L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92"/>
            <a:ext cx="9144000" cy="689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58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descr="AbÃ³bora, Produtos HortÃ­colas, Out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0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descr="Hotel, Quartos, Cortina, Verde, MobiliÃ¡rio, C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 y="10953"/>
            <a:ext cx="9144000" cy="684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51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CÃ¢mera, Fotos, Fotografia, Fotos Pola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8"/>
            <a:ext cx="9144000" cy="686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30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9700" name="Picture 4" descr="Dinheiro, Moeda, Investimento, NegÃ³cios, FinanÃ§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3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898</Words>
  <Application>Microsoft Office PowerPoint</Application>
  <PresentationFormat>Apresentação na tela (4:3)</PresentationFormat>
  <Paragraphs>166</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Apresentação do PowerPoint</vt:lpstr>
      <vt:lpstr>Apresentação do PowerPoint</vt:lpstr>
      <vt:lpstr>O que o mundo contemporâneo exige de cada um de nós?</vt:lpstr>
      <vt:lpstr>Existe uma crescente demanda ... </vt:lpstr>
      <vt:lpstr>Apresentação do PowerPoint</vt:lpstr>
      <vt:lpstr>Apresentação do PowerPoint</vt:lpstr>
      <vt:lpstr>Apresentação do PowerPoint</vt:lpstr>
      <vt:lpstr>Apresentação do PowerPoint</vt:lpstr>
      <vt:lpstr>Apresentação do PowerPoint</vt:lpstr>
      <vt:lpstr>Apresentação do PowerPoint</vt:lpstr>
      <vt:lpstr>Temos conseguido atender todas essas expectativas?</vt:lpstr>
      <vt:lpstr>E o resultado disso?</vt:lpstr>
      <vt:lpstr>E na vida acadêmica?</vt:lpstr>
      <vt:lpstr>Apresentação do PowerPoint</vt:lpstr>
      <vt:lpstr>Apresentação do PowerPoint</vt:lpstr>
      <vt:lpstr>As pesquisas ... </vt:lpstr>
      <vt:lpstr>Fatores determinantes do estresse  na pós-graduação</vt:lpstr>
      <vt:lpstr>Apresentação do PowerPoint</vt:lpstr>
      <vt:lpstr>Fatores determinantes do estresse  na pós-graduação</vt:lpstr>
      <vt:lpstr>E as coisas boas? </vt:lpstr>
      <vt:lpstr>Apresentação do PowerPoint</vt:lpstr>
      <vt:lpstr>Re-significar  nossa prática pedagógica!</vt:lpstr>
      <vt:lpstr>Apresentação do PowerPoint</vt:lpstr>
      <vt:lpstr>Apresentação do PowerPoint</vt:lpstr>
      <vt:lpstr>Apresentação do PowerPoint</vt:lpstr>
      <vt:lpstr>Apresentação do PowerPoint</vt:lpstr>
      <vt:lpstr>Atitudes para a inovação</vt:lpstr>
      <vt:lpstr>     Ancoragem da inovação        Projeto Político Pedagógico</vt:lpstr>
      <vt:lpstr>Apresentação do PowerPoint</vt:lpstr>
      <vt:lpstr>Apresentação do PowerPoint</vt:lpstr>
      <vt:lpstr>Estruturação curricular </vt:lpstr>
      <vt:lpstr>Objetivos da formação</vt:lpstr>
      <vt:lpstr>Aspectos metodológicos</vt:lpstr>
      <vt:lpstr>Avaliação</vt:lpstr>
      <vt:lpstr>Atuação do professor</vt:lpstr>
      <vt:lpstr>Apresentação do PowerPoint</vt:lpstr>
      <vt:lpstr>Apresentação do PowerPoint</vt:lpstr>
      <vt:lpstr>Apresentação do PowerPoint</vt:lpstr>
      <vt:lpstr>Inovações e paradigmas dominantes</vt:lpstr>
      <vt:lpstr>Apresentação do PowerPoint</vt:lpstr>
    </vt:vector>
  </TitlesOfParts>
  <Company>Escola de Enfermagem da USP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Nossa realidade</dc:title>
  <dc:creator>Claudia Prado</dc:creator>
  <cp:lastModifiedBy>Claudia Prado</cp:lastModifiedBy>
  <cp:revision>48</cp:revision>
  <dcterms:created xsi:type="dcterms:W3CDTF">2018-08-01T19:34:48Z</dcterms:created>
  <dcterms:modified xsi:type="dcterms:W3CDTF">2018-08-06T12:10:07Z</dcterms:modified>
</cp:coreProperties>
</file>