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6" r:id="rId2"/>
    <p:sldId id="257" r:id="rId3"/>
    <p:sldId id="268" r:id="rId4"/>
    <p:sldId id="269" r:id="rId5"/>
    <p:sldId id="267" r:id="rId6"/>
    <p:sldId id="284" r:id="rId7"/>
    <p:sldId id="270" r:id="rId8"/>
    <p:sldId id="286" r:id="rId9"/>
    <p:sldId id="274" r:id="rId10"/>
    <p:sldId id="273" r:id="rId11"/>
    <p:sldId id="275" r:id="rId12"/>
    <p:sldId id="281" r:id="rId13"/>
    <p:sldId id="276" r:id="rId14"/>
    <p:sldId id="277" r:id="rId15"/>
    <p:sldId id="278" r:id="rId16"/>
    <p:sldId id="279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 custT="1"/>
      <dgm:spPr/>
      <dgm:t>
        <a:bodyPr/>
        <a:lstStyle/>
        <a:p>
          <a:r>
            <a:rPr lang="pt-BR" sz="3200" noProof="0" dirty="0" smtClean="0">
              <a:latin typeface="Cambria"/>
              <a:cs typeface="Cambria"/>
            </a:rPr>
            <a:t>Michael Walzer</a:t>
          </a:r>
          <a:endParaRPr lang="pt-BR" sz="3200" noProof="0" dirty="0">
            <a:latin typeface="Cambria"/>
            <a:cs typeface="Cambria"/>
          </a:endParaRPr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1977, 1983 e 1994</a:t>
          </a:r>
          <a:endParaRPr lang="pt-BR" noProof="0" dirty="0">
            <a:latin typeface="Cambria"/>
            <a:cs typeface="Cambria"/>
          </a:endParaRPr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3200" noProof="0" dirty="0" smtClean="0">
              <a:latin typeface="Cambria"/>
              <a:cs typeface="Cambria"/>
            </a:rPr>
            <a:t>Michael </a:t>
          </a:r>
          <a:r>
            <a:rPr lang="pt-BR" sz="3200" noProof="0" dirty="0" err="1" smtClean="0">
              <a:latin typeface="Cambria"/>
              <a:cs typeface="Cambria"/>
            </a:rPr>
            <a:t>Sandel</a:t>
          </a:r>
          <a:endParaRPr lang="pt-BR" sz="32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 dirty="0"/>
        </a:p>
      </dgm:t>
    </dgm:pt>
    <dgm:pt modelId="{920EDC23-EF5C-3B41-B2B4-ADB5E44110F6}" type="sibTrans" cxnId="{702E2558-FF2B-4A4E-A4A7-2E678759D24E}">
      <dgm:prSet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1982</a:t>
          </a:r>
          <a:endParaRPr lang="pt-BR" sz="2400" noProof="0" dirty="0">
            <a:latin typeface="Cambria"/>
            <a:cs typeface="Cambria"/>
          </a:endParaRPr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 custScaleX="140814" custScaleY="1321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 custScaleX="112800" custScaleY="115004" custLinFactNeighborX="16726" custLinFactNeighborY="297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1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1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1" custScaleX="134489" custScaleY="12986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1" custLinFactNeighborX="8218" custLinFactNeighborY="1164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863F2703-A56C-494F-B7F7-79D9DA704AF4}" type="presOf" srcId="{920EDC23-EF5C-3B41-B2B4-ADB5E44110F6}" destId="{4DB7DB4B-0247-3E40-9A75-684D83B35117}" srcOrd="0" destOrd="0" presId="urn:microsoft.com/office/officeart/2008/layout/NameandTitleOrganizationalChart"/>
    <dgm:cxn modelId="{C25E31A7-937B-9245-97A8-F13BA57F1C74}" type="presOf" srcId="{321B6640-9676-3343-869C-BB733CE6C064}" destId="{3FA696E3-7014-3F49-B5B9-2113DFCCB28F}" srcOrd="1" destOrd="0" presId="urn:microsoft.com/office/officeart/2008/layout/NameandTitleOrganizationalChart"/>
    <dgm:cxn modelId="{7B4DE7D5-9D71-9E45-B9AB-30B8D04962BB}" type="presOf" srcId="{95CB3628-F408-694D-A3EF-059AF9EC11C6}" destId="{6B76FAE2-93AB-2443-B7E9-93E1191DCCF5}" srcOrd="0" destOrd="0" presId="urn:microsoft.com/office/officeart/2008/layout/NameandTitleOrganizationalChart"/>
    <dgm:cxn modelId="{7837F1AD-FF41-7047-A305-4533A6BACD78}" type="presOf" srcId="{B65FD8EA-7280-2244-BAD0-CD085CB7FB5F}" destId="{5A12E94C-A475-A946-ACF6-8F5E24623705}" srcOrd="1" destOrd="0" presId="urn:microsoft.com/office/officeart/2008/layout/NameandTitleOrganizationalChart"/>
    <dgm:cxn modelId="{411A89A0-C17B-8C41-8C64-85F924034D20}" type="presOf" srcId="{4D2B9137-40EA-A743-AFA8-42EB8D7D7308}" destId="{322F5DA6-C762-4843-B35B-96A2E49EE1AC}" srcOrd="0" destOrd="0" presId="urn:microsoft.com/office/officeart/2008/layout/NameandTitleOrganizationalChart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93BA7DC8-8204-574C-BF5C-7089A1E541AC}" type="presOf" srcId="{321B6640-9676-3343-869C-BB733CE6C064}" destId="{E68FC253-B1B0-5146-9948-7A70823AF00D}" srcOrd="0" destOrd="0" presId="urn:microsoft.com/office/officeart/2008/layout/NameandTitleOrganizationalChart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BCBEEC34-5BE6-FB4F-B87D-30160478B2D7}" type="presOf" srcId="{B65FD8EA-7280-2244-BAD0-CD085CB7FB5F}" destId="{EA9D08EB-99C1-4B41-AF06-877168BC8333}" srcOrd="0" destOrd="0" presId="urn:microsoft.com/office/officeart/2008/layout/NameandTitleOrganizationalChart"/>
    <dgm:cxn modelId="{E24D9A2C-B9A5-7D46-8F1C-E7015C3F234C}" type="presOf" srcId="{C92D92CE-D755-5048-9EBF-D23BF8FCAC59}" destId="{F94C6DF6-9EC4-AC44-B640-5783ABB6FC8B}" srcOrd="0" destOrd="0" presId="urn:microsoft.com/office/officeart/2008/layout/NameandTitleOrganizationalChart"/>
    <dgm:cxn modelId="{CA71EDA8-7216-A446-9939-A6CE0300D36F}" type="presParOf" srcId="{322F5DA6-C762-4843-B35B-96A2E49EE1AC}" destId="{C24A3D2B-354A-1841-87D6-7A7D6C0A269B}" srcOrd="0" destOrd="0" presId="urn:microsoft.com/office/officeart/2008/layout/NameandTitleOrganizationalChart"/>
    <dgm:cxn modelId="{54EC4D0B-54F9-F049-ADA2-93FFA328BF02}" type="presParOf" srcId="{C24A3D2B-354A-1841-87D6-7A7D6C0A269B}" destId="{1AC6861C-1288-4F45-9974-8931123725D6}" srcOrd="0" destOrd="0" presId="urn:microsoft.com/office/officeart/2008/layout/NameandTitleOrganizationalChart"/>
    <dgm:cxn modelId="{7F981E9B-B0BA-6B45-81E0-ECE46C80D848}" type="presParOf" srcId="{1AC6861C-1288-4F45-9974-8931123725D6}" destId="{EA9D08EB-99C1-4B41-AF06-877168BC8333}" srcOrd="0" destOrd="0" presId="urn:microsoft.com/office/officeart/2008/layout/NameandTitleOrganizationalChart"/>
    <dgm:cxn modelId="{61443203-66D6-1B46-96D7-EF527360D81B}" type="presParOf" srcId="{1AC6861C-1288-4F45-9974-8931123725D6}" destId="{F94C6DF6-9EC4-AC44-B640-5783ABB6FC8B}" srcOrd="1" destOrd="0" presId="urn:microsoft.com/office/officeart/2008/layout/NameandTitleOrganizationalChart"/>
    <dgm:cxn modelId="{CE442DC4-3C3A-A744-811C-899084070E01}" type="presParOf" srcId="{1AC6861C-1288-4F45-9974-8931123725D6}" destId="{5A12E94C-A475-A946-ACF6-8F5E24623705}" srcOrd="2" destOrd="0" presId="urn:microsoft.com/office/officeart/2008/layout/NameandTitleOrganizationalChart"/>
    <dgm:cxn modelId="{FC886134-B342-274E-BE2F-23FE1FFB04F0}" type="presParOf" srcId="{C24A3D2B-354A-1841-87D6-7A7D6C0A269B}" destId="{B89C7733-2D95-B545-8C8B-7D7891712C20}" srcOrd="1" destOrd="0" presId="urn:microsoft.com/office/officeart/2008/layout/NameandTitleOrganizationalChart"/>
    <dgm:cxn modelId="{6EA25FB8-3A8A-9145-BD4D-47464A3E6656}" type="presParOf" srcId="{B89C7733-2D95-B545-8C8B-7D7891712C20}" destId="{6B76FAE2-93AB-2443-B7E9-93E1191DCCF5}" srcOrd="0" destOrd="0" presId="urn:microsoft.com/office/officeart/2008/layout/NameandTitleOrganizationalChart"/>
    <dgm:cxn modelId="{E4CD5E85-16F9-9F46-B2BA-E8169D879564}" type="presParOf" srcId="{B89C7733-2D95-B545-8C8B-7D7891712C20}" destId="{86F6028D-24FF-8141-AA4B-5FFFDAF182E9}" srcOrd="1" destOrd="0" presId="urn:microsoft.com/office/officeart/2008/layout/NameandTitleOrganizationalChart"/>
    <dgm:cxn modelId="{FCC6B784-78D5-364D-A154-61A1D478B011}" type="presParOf" srcId="{86F6028D-24FF-8141-AA4B-5FFFDAF182E9}" destId="{07A78C79-5FE0-0E46-9CDA-6366C94B820C}" srcOrd="0" destOrd="0" presId="urn:microsoft.com/office/officeart/2008/layout/NameandTitleOrganizationalChart"/>
    <dgm:cxn modelId="{7EA38F60-4753-6B4D-90D0-C84E6DA4A74B}" type="presParOf" srcId="{07A78C79-5FE0-0E46-9CDA-6366C94B820C}" destId="{E68FC253-B1B0-5146-9948-7A70823AF00D}" srcOrd="0" destOrd="0" presId="urn:microsoft.com/office/officeart/2008/layout/NameandTitleOrganizationalChart"/>
    <dgm:cxn modelId="{1392FFCB-8F1E-7B4D-BA03-83EADE90A04C}" type="presParOf" srcId="{07A78C79-5FE0-0E46-9CDA-6366C94B820C}" destId="{4DB7DB4B-0247-3E40-9A75-684D83B35117}" srcOrd="1" destOrd="0" presId="urn:microsoft.com/office/officeart/2008/layout/NameandTitleOrganizationalChart"/>
    <dgm:cxn modelId="{BC9FA472-5F75-9342-B88C-DE23B47FCC50}" type="presParOf" srcId="{07A78C79-5FE0-0E46-9CDA-6366C94B820C}" destId="{3FA696E3-7014-3F49-B5B9-2113DFCCB28F}" srcOrd="2" destOrd="0" presId="urn:microsoft.com/office/officeart/2008/layout/NameandTitleOrganizationalChart"/>
    <dgm:cxn modelId="{A9C3DD82-2AC6-524A-9A9C-8586832118E8}" type="presParOf" srcId="{86F6028D-24FF-8141-AA4B-5FFFDAF182E9}" destId="{63C1352C-9339-E94B-9A6E-C9E5740669DA}" srcOrd="1" destOrd="0" presId="urn:microsoft.com/office/officeart/2008/layout/NameandTitleOrganizationalChart"/>
    <dgm:cxn modelId="{1060C062-707D-E642-9CAC-BCEC1CD400F4}" type="presParOf" srcId="{86F6028D-24FF-8141-AA4B-5FFFDAF182E9}" destId="{0AE73417-9B4D-4945-A457-DD011D46F646}" srcOrd="2" destOrd="0" presId="urn:microsoft.com/office/officeart/2008/layout/NameandTitleOrganizationalChart"/>
    <dgm:cxn modelId="{FDEB9002-921B-8647-BD50-EC2E57F0CE9C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3200" dirty="0" smtClean="0">
              <a:latin typeface="Cambria"/>
              <a:cs typeface="Cambria"/>
            </a:rPr>
            <a:t>John Rawls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400" dirty="0" smtClean="0">
              <a:latin typeface="Cambria"/>
              <a:cs typeface="Cambria"/>
            </a:rPr>
            <a:t>1971 e 1999</a:t>
          </a:r>
          <a:endParaRPr lang="en-US" sz="2400" dirty="0">
            <a:latin typeface="Cambria"/>
            <a:cs typeface="Cambria"/>
          </a:endParaRPr>
        </a:p>
      </dgm:t>
    </dgm:pt>
    <dgm:pt modelId="{91D9876C-21E9-724D-92BB-1954D4221DF2}">
      <dgm:prSet phldrT="[Text]" custT="1"/>
      <dgm:spPr/>
      <dgm:t>
        <a:bodyPr/>
        <a:lstStyle/>
        <a:p>
          <a:r>
            <a:rPr lang="en-US" sz="3200" dirty="0" smtClean="0">
              <a:latin typeface="Cambria"/>
              <a:cs typeface="Cambria"/>
            </a:rPr>
            <a:t>Charles Beitz</a:t>
          </a:r>
        </a:p>
      </dgm:t>
    </dgm:pt>
    <dgm:pt modelId="{453D45BF-D69E-9340-9557-C31793D2C3FB}" type="sibTrans" cxnId="{60945EC4-8E68-7942-A814-E8DA4E383FDC}">
      <dgm:prSet custT="1"/>
      <dgm:spPr/>
      <dgm:t>
        <a:bodyPr/>
        <a:lstStyle/>
        <a:p>
          <a:r>
            <a:rPr lang="en-US" sz="2400" dirty="0" smtClean="0">
              <a:latin typeface="Cambria"/>
              <a:cs typeface="Cambria"/>
            </a:rPr>
            <a:t>1979 e 2001</a:t>
          </a:r>
          <a:endParaRPr lang="en-US" sz="2400" dirty="0">
            <a:latin typeface="Cambria"/>
            <a:cs typeface="Cambria"/>
          </a:endParaRPr>
        </a:p>
      </dgm:t>
    </dgm:pt>
    <dgm:pt modelId="{04A734E9-4B3A-AC49-AD67-EC9018F11228}" type="parTrans" cxnId="{60945EC4-8E68-7942-A814-E8DA4E383FDC}">
      <dgm:prSet/>
      <dgm:spPr/>
      <dgm:t>
        <a:bodyPr/>
        <a:lstStyle/>
        <a:p>
          <a:endParaRPr lang="en-US"/>
        </a:p>
      </dgm:t>
    </dgm:pt>
    <dgm:pt modelId="{18702588-EB15-EC4C-9C63-74A57B9FB56C}">
      <dgm:prSet phldrT="[Text]" custT="1"/>
      <dgm:spPr/>
      <dgm:t>
        <a:bodyPr/>
        <a:lstStyle/>
        <a:p>
          <a:r>
            <a:rPr lang="en-US" sz="3200" dirty="0" smtClean="0">
              <a:latin typeface="Cambria"/>
              <a:cs typeface="Cambria"/>
            </a:rPr>
            <a:t>Thomas Pogge</a:t>
          </a:r>
        </a:p>
      </dgm:t>
    </dgm:pt>
    <dgm:pt modelId="{F2022A74-35B5-E042-996E-3A88B9F0ED44}" type="sibTrans" cxnId="{078B00B7-50BB-CA47-B43E-69A1F6FC99B4}">
      <dgm:prSet custT="1"/>
      <dgm:spPr/>
      <dgm:t>
        <a:bodyPr/>
        <a:lstStyle/>
        <a:p>
          <a:r>
            <a:rPr lang="en-US" sz="2400" dirty="0" smtClean="0">
              <a:latin typeface="Cambria"/>
              <a:cs typeface="Cambria"/>
            </a:rPr>
            <a:t>1989 e 2002</a:t>
          </a:r>
          <a:endParaRPr lang="en-US" sz="2400" dirty="0">
            <a:latin typeface="Cambria"/>
            <a:cs typeface="Cambria"/>
          </a:endParaRPr>
        </a:p>
      </dgm:t>
    </dgm:pt>
    <dgm:pt modelId="{F5510C2C-EB90-8949-A3E3-82C935880625}" type="parTrans" cxnId="{078B00B7-50BB-CA47-B43E-69A1F6FC99B4}">
      <dgm:prSet/>
      <dgm:spPr/>
      <dgm:t>
        <a:bodyPr/>
        <a:lstStyle/>
        <a:p>
          <a:endParaRPr lang="en-US"/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06646" custScaleY="9930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LinFactNeighborX="10655" custLinFactNeighborY="-189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2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E6208A86-BDF4-694A-A8C5-D5E1256E08BD}" type="pres">
      <dgm:prSet presAssocID="{04A734E9-4B3A-AC49-AD67-EC9018F1122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023C44B-E01A-6147-8363-D3526AD99175}" type="pres">
      <dgm:prSet presAssocID="{91D9876C-21E9-724D-92BB-1954D4221DF2}" presName="hierRoot2" presStyleCnt="0">
        <dgm:presLayoutVars>
          <dgm:hierBranch val="init"/>
        </dgm:presLayoutVars>
      </dgm:prSet>
      <dgm:spPr/>
    </dgm:pt>
    <dgm:pt modelId="{BE46B787-0EFA-8943-AEBD-3C49828BD537}" type="pres">
      <dgm:prSet presAssocID="{91D9876C-21E9-724D-92BB-1954D4221DF2}" presName="rootComposite" presStyleCnt="0"/>
      <dgm:spPr/>
    </dgm:pt>
    <dgm:pt modelId="{C8E4777E-DAD6-4643-B012-6B94800F0E57}" type="pres">
      <dgm:prSet presAssocID="{91D9876C-21E9-724D-92BB-1954D4221DF2}" presName="rootText" presStyleLbl="node1" presStyleIdx="0" presStyleCnt="2" custScaleX="1018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052D1B4-9F15-A54F-87D0-30D02413F1B5}" type="pres">
      <dgm:prSet presAssocID="{91D9876C-21E9-724D-92BB-1954D4221DF2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D85D02-3467-6544-914B-C1040CB53183}" type="pres">
      <dgm:prSet presAssocID="{91D9876C-21E9-724D-92BB-1954D4221DF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0EED44-00F7-354C-9CD5-899C22CFA8F7}" type="pres">
      <dgm:prSet presAssocID="{91D9876C-21E9-724D-92BB-1954D4221DF2}" presName="hierChild4" presStyleCnt="0"/>
      <dgm:spPr/>
    </dgm:pt>
    <dgm:pt modelId="{EE9308C3-FD7C-4646-A216-C8781FE2266D}" type="pres">
      <dgm:prSet presAssocID="{91D9876C-21E9-724D-92BB-1954D4221DF2}" presName="hierChild5" presStyleCnt="0"/>
      <dgm:spPr/>
    </dgm:pt>
    <dgm:pt modelId="{D98B038C-F152-3F4C-98F1-2F2F5A21E158}" type="pres">
      <dgm:prSet presAssocID="{F5510C2C-EB90-8949-A3E3-82C93588062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4CA6164-E394-BB42-9CF2-BE4E4BCFAB83}" type="pres">
      <dgm:prSet presAssocID="{18702588-EB15-EC4C-9C63-74A57B9FB56C}" presName="hierRoot2" presStyleCnt="0">
        <dgm:presLayoutVars>
          <dgm:hierBranch val="init"/>
        </dgm:presLayoutVars>
      </dgm:prSet>
      <dgm:spPr/>
    </dgm:pt>
    <dgm:pt modelId="{4E4EA164-35DD-084C-AF40-9785D34A4A03}" type="pres">
      <dgm:prSet presAssocID="{18702588-EB15-EC4C-9C63-74A57B9FB56C}" presName="rootComposite" presStyleCnt="0"/>
      <dgm:spPr/>
    </dgm:pt>
    <dgm:pt modelId="{28178926-7875-1346-974B-94CDDA1299C5}" type="pres">
      <dgm:prSet presAssocID="{18702588-EB15-EC4C-9C63-74A57B9FB56C}" presName="rootText" presStyleLbl="node1" presStyleIdx="1" presStyleCnt="2" custScaleX="9919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66F0-8001-244F-AC5B-3F89BB1017D1}" type="pres">
      <dgm:prSet presAssocID="{18702588-EB15-EC4C-9C63-74A57B9FB56C}" presName="titleText2" presStyleLbl="fgAcc1" presStyleIdx="1" presStyleCnt="2" custScaleY="100000" custLinFactNeighborX="11345" custLinFactNeighborY="31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EB5311-F198-A746-AEBE-7784CD3455B1}" type="pres">
      <dgm:prSet presAssocID="{18702588-EB15-EC4C-9C63-74A57B9FB56C}" presName="rootConnector" presStyleLbl="node2" presStyleIdx="0" presStyleCnt="0"/>
      <dgm:spPr/>
      <dgm:t>
        <a:bodyPr/>
        <a:lstStyle/>
        <a:p>
          <a:endParaRPr lang="en-US"/>
        </a:p>
      </dgm:t>
    </dgm:pt>
    <dgm:pt modelId="{1E7B418C-3D1F-514E-9631-D620CFF34BFD}" type="pres">
      <dgm:prSet presAssocID="{18702588-EB15-EC4C-9C63-74A57B9FB56C}" presName="hierChild4" presStyleCnt="0"/>
      <dgm:spPr/>
    </dgm:pt>
    <dgm:pt modelId="{852D7E21-118A-6D44-BED9-5088590B2155}" type="pres">
      <dgm:prSet presAssocID="{18702588-EB15-EC4C-9C63-74A57B9FB56C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04F29139-F2A6-4747-A1C4-6E046F6535BD}" type="presOf" srcId="{91D9876C-21E9-724D-92BB-1954D4221DF2}" destId="{C8E4777E-DAD6-4643-B012-6B94800F0E57}" srcOrd="0" destOrd="0" presId="urn:microsoft.com/office/officeart/2008/layout/NameandTitleOrganizationalChart"/>
    <dgm:cxn modelId="{078B00B7-50BB-CA47-B43E-69A1F6FC99B4}" srcId="{02EED916-0F7C-DA46-A3CB-5C3ED56F2F32}" destId="{18702588-EB15-EC4C-9C63-74A57B9FB56C}" srcOrd="1" destOrd="0" parTransId="{F5510C2C-EB90-8949-A3E3-82C935880625}" sibTransId="{F2022A74-35B5-E042-996E-3A88B9F0ED44}"/>
    <dgm:cxn modelId="{73D4E49C-2299-3F45-B4FA-DF6DE18A3FEF}" type="presOf" srcId="{F2022A74-35B5-E042-996E-3A88B9F0ED44}" destId="{AB3566F0-8001-244F-AC5B-3F89BB1017D1}" srcOrd="0" destOrd="0" presId="urn:microsoft.com/office/officeart/2008/layout/NameandTitleOrganizationalChart"/>
    <dgm:cxn modelId="{E1D02C8B-DCC1-7142-BC19-AE9926F0F181}" type="presOf" srcId="{02EED916-0F7C-DA46-A3CB-5C3ED56F2F32}" destId="{F2BF413C-D604-1244-83B4-A1DE08ED5925}" srcOrd="0" destOrd="0" presId="urn:microsoft.com/office/officeart/2008/layout/NameandTitleOrganizationalChart"/>
    <dgm:cxn modelId="{AD999B32-D6DC-2943-AEEB-498485072191}" type="presOf" srcId="{18702588-EB15-EC4C-9C63-74A57B9FB56C}" destId="{28178926-7875-1346-974B-94CDDA1299C5}" srcOrd="0" destOrd="0" presId="urn:microsoft.com/office/officeart/2008/layout/NameandTitleOrganizationalChart"/>
    <dgm:cxn modelId="{60945EC4-8E68-7942-A814-E8DA4E383FDC}" srcId="{02EED916-0F7C-DA46-A3CB-5C3ED56F2F32}" destId="{91D9876C-21E9-724D-92BB-1954D4221DF2}" srcOrd="0" destOrd="0" parTransId="{04A734E9-4B3A-AC49-AD67-EC9018F11228}" sibTransId="{453D45BF-D69E-9340-9557-C31793D2C3FB}"/>
    <dgm:cxn modelId="{02602756-3B7E-1244-B7E6-29EC607CDC5C}" type="presOf" srcId="{04A734E9-4B3A-AC49-AD67-EC9018F11228}" destId="{E6208A86-BDF4-694A-A8C5-D5E1256E08BD}" srcOrd="0" destOrd="0" presId="urn:microsoft.com/office/officeart/2008/layout/NameandTitleOrganizationalChart"/>
    <dgm:cxn modelId="{716733D5-8DC1-3F44-BCDB-987A3535819E}" type="presOf" srcId="{F5510C2C-EB90-8949-A3E3-82C935880625}" destId="{D98B038C-F152-3F4C-98F1-2F2F5A21E158}" srcOrd="0" destOrd="0" presId="urn:microsoft.com/office/officeart/2008/layout/NameandTitleOrganizationalChart"/>
    <dgm:cxn modelId="{A280C0FB-399A-8E4E-8F95-F705BFB5CAF7}" type="presOf" srcId="{18702588-EB15-EC4C-9C63-74A57B9FB56C}" destId="{B0EB5311-F198-A746-AEBE-7784CD3455B1}" srcOrd="1" destOrd="0" presId="urn:microsoft.com/office/officeart/2008/layout/NameandTitleOrganizationalChart"/>
    <dgm:cxn modelId="{E2657D48-EE1F-2E47-955C-9BCAFC080A57}" type="presOf" srcId="{3E1DC383-DAC6-B14D-8FF0-C3B9F3E72528}" destId="{536F01F4-C83A-4B42-9630-C5AE781FF344}" srcOrd="0" destOrd="0" presId="urn:microsoft.com/office/officeart/2008/layout/NameandTitleOrganizationalChart"/>
    <dgm:cxn modelId="{9C4BBA1B-17FF-5248-9320-5C76EB072E89}" type="presOf" srcId="{7D0B051A-40B9-6446-B2D9-10AE756CB907}" destId="{8039DED4-0698-E34C-BEB3-3908ECEA1DCD}" srcOrd="0" destOrd="0" presId="urn:microsoft.com/office/officeart/2008/layout/NameandTitleOrganizationalChart"/>
    <dgm:cxn modelId="{A35D3E49-21DE-024D-845A-D26B2F6B85B4}" type="presOf" srcId="{02EED916-0F7C-DA46-A3CB-5C3ED56F2F32}" destId="{18464E02-4939-E14E-9E5D-580C2D964D25}" srcOrd="1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B3BE7FC7-A4BA-EE4F-8B44-170C83812128}" type="presOf" srcId="{453D45BF-D69E-9340-9557-C31793D2C3FB}" destId="{0052D1B4-9F15-A54F-87D0-30D02413F1B5}" srcOrd="0" destOrd="0" presId="urn:microsoft.com/office/officeart/2008/layout/NameandTitleOrganizationalChart"/>
    <dgm:cxn modelId="{5F4414A9-22B0-3140-9C82-50624E77380A}" type="presOf" srcId="{91D9876C-21E9-724D-92BB-1954D4221DF2}" destId="{E5D85D02-3467-6544-914B-C1040CB53183}" srcOrd="1" destOrd="0" presId="urn:microsoft.com/office/officeart/2008/layout/NameandTitleOrganizationalChart"/>
    <dgm:cxn modelId="{F2CE8C09-3F8C-794F-B247-31C235033E68}" type="presParOf" srcId="{8039DED4-0698-E34C-BEB3-3908ECEA1DCD}" destId="{8478BDBF-A136-C147-A1EB-C3C616B60EB5}" srcOrd="0" destOrd="0" presId="urn:microsoft.com/office/officeart/2008/layout/NameandTitleOrganizationalChart"/>
    <dgm:cxn modelId="{42B38C57-BC24-1141-B1BC-907EF9174E61}" type="presParOf" srcId="{8478BDBF-A136-C147-A1EB-C3C616B60EB5}" destId="{92399782-E2E3-1843-8B59-CA2CD325CBFC}" srcOrd="0" destOrd="0" presId="urn:microsoft.com/office/officeart/2008/layout/NameandTitleOrganizationalChart"/>
    <dgm:cxn modelId="{C12D3958-2A87-FE4C-A06C-94EA1418C8A0}" type="presParOf" srcId="{92399782-E2E3-1843-8B59-CA2CD325CBFC}" destId="{F2BF413C-D604-1244-83B4-A1DE08ED5925}" srcOrd="0" destOrd="0" presId="urn:microsoft.com/office/officeart/2008/layout/NameandTitleOrganizationalChart"/>
    <dgm:cxn modelId="{4812468A-2689-2D49-AEA9-92D559C18AA8}" type="presParOf" srcId="{92399782-E2E3-1843-8B59-CA2CD325CBFC}" destId="{536F01F4-C83A-4B42-9630-C5AE781FF344}" srcOrd="1" destOrd="0" presId="urn:microsoft.com/office/officeart/2008/layout/NameandTitleOrganizationalChart"/>
    <dgm:cxn modelId="{D47272DB-B64C-8345-95A0-971F317A61ED}" type="presParOf" srcId="{92399782-E2E3-1843-8B59-CA2CD325CBFC}" destId="{18464E02-4939-E14E-9E5D-580C2D964D25}" srcOrd="2" destOrd="0" presId="urn:microsoft.com/office/officeart/2008/layout/NameandTitleOrganizationalChart"/>
    <dgm:cxn modelId="{2D85044F-0125-8E48-AF6A-AF73911427C0}" type="presParOf" srcId="{8478BDBF-A136-C147-A1EB-C3C616B60EB5}" destId="{ABB97714-D8D4-154D-B405-18B683FD12A4}" srcOrd="1" destOrd="0" presId="urn:microsoft.com/office/officeart/2008/layout/NameandTitleOrganizationalChart"/>
    <dgm:cxn modelId="{7EEF2FBC-00ED-CA49-8859-988D6CA38D25}" type="presParOf" srcId="{ABB97714-D8D4-154D-B405-18B683FD12A4}" destId="{E6208A86-BDF4-694A-A8C5-D5E1256E08BD}" srcOrd="0" destOrd="0" presId="urn:microsoft.com/office/officeart/2008/layout/NameandTitleOrganizationalChart"/>
    <dgm:cxn modelId="{066DA001-A9FB-2E4E-B017-3909AADEAB33}" type="presParOf" srcId="{ABB97714-D8D4-154D-B405-18B683FD12A4}" destId="{8023C44B-E01A-6147-8363-D3526AD99175}" srcOrd="1" destOrd="0" presId="urn:microsoft.com/office/officeart/2008/layout/NameandTitleOrganizationalChart"/>
    <dgm:cxn modelId="{65DACB55-4E9D-6341-B898-E2829CA0689B}" type="presParOf" srcId="{8023C44B-E01A-6147-8363-D3526AD99175}" destId="{BE46B787-0EFA-8943-AEBD-3C49828BD537}" srcOrd="0" destOrd="0" presId="urn:microsoft.com/office/officeart/2008/layout/NameandTitleOrganizationalChart"/>
    <dgm:cxn modelId="{7686B659-53FE-5347-AD04-8BA9CE246D3B}" type="presParOf" srcId="{BE46B787-0EFA-8943-AEBD-3C49828BD537}" destId="{C8E4777E-DAD6-4643-B012-6B94800F0E57}" srcOrd="0" destOrd="0" presId="urn:microsoft.com/office/officeart/2008/layout/NameandTitleOrganizationalChart"/>
    <dgm:cxn modelId="{0F027A1A-888F-A740-B366-EB903E8890C3}" type="presParOf" srcId="{BE46B787-0EFA-8943-AEBD-3C49828BD537}" destId="{0052D1B4-9F15-A54F-87D0-30D02413F1B5}" srcOrd="1" destOrd="0" presId="urn:microsoft.com/office/officeart/2008/layout/NameandTitleOrganizationalChart"/>
    <dgm:cxn modelId="{86D83C79-AB18-7B46-B6B2-3408954EB392}" type="presParOf" srcId="{BE46B787-0EFA-8943-AEBD-3C49828BD537}" destId="{E5D85D02-3467-6544-914B-C1040CB53183}" srcOrd="2" destOrd="0" presId="urn:microsoft.com/office/officeart/2008/layout/NameandTitleOrganizationalChart"/>
    <dgm:cxn modelId="{49F96725-7088-ED4F-AC58-0D890676F9EB}" type="presParOf" srcId="{8023C44B-E01A-6147-8363-D3526AD99175}" destId="{DA0EED44-00F7-354C-9CD5-899C22CFA8F7}" srcOrd="1" destOrd="0" presId="urn:microsoft.com/office/officeart/2008/layout/NameandTitleOrganizationalChart"/>
    <dgm:cxn modelId="{CA215956-1867-1540-A3B5-A65FDA6AF55A}" type="presParOf" srcId="{8023C44B-E01A-6147-8363-D3526AD99175}" destId="{EE9308C3-FD7C-4646-A216-C8781FE2266D}" srcOrd="2" destOrd="0" presId="urn:microsoft.com/office/officeart/2008/layout/NameandTitleOrganizationalChart"/>
    <dgm:cxn modelId="{E0DA4727-07A8-0349-853B-C8268A29AD36}" type="presParOf" srcId="{ABB97714-D8D4-154D-B405-18B683FD12A4}" destId="{D98B038C-F152-3F4C-98F1-2F2F5A21E158}" srcOrd="2" destOrd="0" presId="urn:microsoft.com/office/officeart/2008/layout/NameandTitleOrganizationalChart"/>
    <dgm:cxn modelId="{B4C58A48-EF95-3240-A344-221CB7A9CDC1}" type="presParOf" srcId="{ABB97714-D8D4-154D-B405-18B683FD12A4}" destId="{F4CA6164-E394-BB42-9CF2-BE4E4BCFAB83}" srcOrd="3" destOrd="0" presId="urn:microsoft.com/office/officeart/2008/layout/NameandTitleOrganizationalChart"/>
    <dgm:cxn modelId="{E28449BE-F6BB-914B-9DE2-6932722AC42D}" type="presParOf" srcId="{F4CA6164-E394-BB42-9CF2-BE4E4BCFAB83}" destId="{4E4EA164-35DD-084C-AF40-9785D34A4A03}" srcOrd="0" destOrd="0" presId="urn:microsoft.com/office/officeart/2008/layout/NameandTitleOrganizationalChart"/>
    <dgm:cxn modelId="{FBEF7B84-3988-C546-8A26-BFC07C8AE9AD}" type="presParOf" srcId="{4E4EA164-35DD-084C-AF40-9785D34A4A03}" destId="{28178926-7875-1346-974B-94CDDA1299C5}" srcOrd="0" destOrd="0" presId="urn:microsoft.com/office/officeart/2008/layout/NameandTitleOrganizationalChart"/>
    <dgm:cxn modelId="{729CA419-EADA-0346-A496-707ACF495012}" type="presParOf" srcId="{4E4EA164-35DD-084C-AF40-9785D34A4A03}" destId="{AB3566F0-8001-244F-AC5B-3F89BB1017D1}" srcOrd="1" destOrd="0" presId="urn:microsoft.com/office/officeart/2008/layout/NameandTitleOrganizationalChart"/>
    <dgm:cxn modelId="{07A68855-AB67-E84F-8B85-29DF5A0A46D8}" type="presParOf" srcId="{4E4EA164-35DD-084C-AF40-9785D34A4A03}" destId="{B0EB5311-F198-A746-AEBE-7784CD3455B1}" srcOrd="2" destOrd="0" presId="urn:microsoft.com/office/officeart/2008/layout/NameandTitleOrganizationalChart"/>
    <dgm:cxn modelId="{9E8AA49D-B457-2F4E-9344-402C0ADC7915}" type="presParOf" srcId="{F4CA6164-E394-BB42-9CF2-BE4E4BCFAB83}" destId="{1E7B418C-3D1F-514E-9631-D620CFF34BFD}" srcOrd="1" destOrd="0" presId="urn:microsoft.com/office/officeart/2008/layout/NameandTitleOrganizationalChart"/>
    <dgm:cxn modelId="{F9057CC7-5A69-9C44-9994-52DF25AAA920}" type="presParOf" srcId="{F4CA6164-E394-BB42-9CF2-BE4E4BCFAB83}" destId="{852D7E21-118A-6D44-BED9-5088590B2155}" srcOrd="2" destOrd="0" presId="urn:microsoft.com/office/officeart/2008/layout/NameandTitleOrganizationalChart"/>
    <dgm:cxn modelId="{766012C8-9A38-4445-8453-C04FBBA0CB01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Cosmopolitismo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Y="-21722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79A24DDE-1B7B-024E-937D-05B7720AF696}" type="presOf" srcId="{4CF43710-9DFC-6849-8842-5EAE7A901B73}" destId="{CAB09F6B-82BF-2B45-BFD6-03909D7084A2}" srcOrd="0" destOrd="0" presId="urn:microsoft.com/office/officeart/2005/8/layout/hProcess3"/>
    <dgm:cxn modelId="{357CDC1C-26A7-DC40-9A9C-C11A2563E6EA}" type="presOf" srcId="{2FECD2F8-AC2C-A447-8FBF-41588524F2CD}" destId="{55B90D33-2F86-CD41-AC58-3C4B061228B7}" srcOrd="0" destOrd="0" presId="urn:microsoft.com/office/officeart/2005/8/layout/hProcess3"/>
    <dgm:cxn modelId="{A4DE570C-7602-164D-A54A-3C358CA10BBE}" type="presParOf" srcId="{55B90D33-2F86-CD41-AC58-3C4B061228B7}" destId="{88723B4C-1071-434E-9857-0F272403C7E0}" srcOrd="0" destOrd="0" presId="urn:microsoft.com/office/officeart/2005/8/layout/hProcess3"/>
    <dgm:cxn modelId="{0AAB9C6E-2982-5F41-9657-6EB41410F601}" type="presParOf" srcId="{55B90D33-2F86-CD41-AC58-3C4B061228B7}" destId="{BA943DD2-8F0A-2348-B300-B1B2A5378B5D}" srcOrd="1" destOrd="0" presId="urn:microsoft.com/office/officeart/2005/8/layout/hProcess3"/>
    <dgm:cxn modelId="{E0EC7B5C-0967-6744-A700-17DC5550E4CC}" type="presParOf" srcId="{BA943DD2-8F0A-2348-B300-B1B2A5378B5D}" destId="{635909D8-4A8E-E147-A1A4-8B10F5C00279}" srcOrd="0" destOrd="0" presId="urn:microsoft.com/office/officeart/2005/8/layout/hProcess3"/>
    <dgm:cxn modelId="{E29A77A6-5E55-0A40-B328-8F056C2623CD}" type="presParOf" srcId="{BA943DD2-8F0A-2348-B300-B1B2A5378B5D}" destId="{94F722C5-A81F-C74C-B7EC-0B3B58D80C2A}" srcOrd="1" destOrd="0" presId="urn:microsoft.com/office/officeart/2005/8/layout/hProcess3"/>
    <dgm:cxn modelId="{45B8A13B-DFDC-5B44-92D5-409ACB4C8D14}" type="presParOf" srcId="{94F722C5-A81F-C74C-B7EC-0B3B58D80C2A}" destId="{701B49A6-29E8-5645-9BBF-EA1862E07F1C}" srcOrd="0" destOrd="0" presId="urn:microsoft.com/office/officeart/2005/8/layout/hProcess3"/>
    <dgm:cxn modelId="{300297F4-3BD5-2348-B381-3C7A46BD355A}" type="presParOf" srcId="{94F722C5-A81F-C74C-B7EC-0B3B58D80C2A}" destId="{CAB09F6B-82BF-2B45-BFD6-03909D7084A2}" srcOrd="1" destOrd="0" presId="urn:microsoft.com/office/officeart/2005/8/layout/hProcess3"/>
    <dgm:cxn modelId="{EDB784CB-05BD-584B-AA6C-436D850F072C}" type="presParOf" srcId="{94F722C5-A81F-C74C-B7EC-0B3B58D80C2A}" destId="{23782804-9722-804D-9432-B806DB254EC2}" srcOrd="2" destOrd="0" presId="urn:microsoft.com/office/officeart/2005/8/layout/hProcess3"/>
    <dgm:cxn modelId="{871B7D22-FA5F-E54B-B010-52836D36641C}" type="presParOf" srcId="{94F722C5-A81F-C74C-B7EC-0B3B58D80C2A}" destId="{4F6CF1AA-33F4-8340-8C12-087C58A354C2}" srcOrd="3" destOrd="0" presId="urn:microsoft.com/office/officeart/2005/8/layout/hProcess3"/>
    <dgm:cxn modelId="{27249F37-9890-8240-9BEF-75E156336041}" type="presParOf" srcId="{BA943DD2-8F0A-2348-B300-B1B2A5378B5D}" destId="{DE137250-B85D-1342-9F41-2F4A59C439B6}" srcOrd="2" destOrd="0" presId="urn:microsoft.com/office/officeart/2005/8/layout/hProcess3"/>
    <dgm:cxn modelId="{92C65051-A802-F944-9142-C6500158C895}" type="presParOf" srcId="{BA943DD2-8F0A-2348-B300-B1B2A5378B5D}" destId="{C34C9B0F-CEA4-5B48-B9BF-08D0DF56773B}" srcOrd="3" destOrd="0" presId="urn:microsoft.com/office/officeart/2005/8/layout/hProcess3"/>
    <dgm:cxn modelId="{28FFF9B7-449F-BB45-B644-0A47A7E5063E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Comunitarismo</a:t>
          </a:r>
          <a:endParaRPr lang="pt-BR" noProof="0" dirty="0">
            <a:latin typeface="Cambria"/>
            <a:cs typeface="Cambria"/>
          </a:endParaRPr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 custScaleX="98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LinFactNeighborX="-33523" custLinFactNeighborY="-88816"/>
      <dgm:spPr/>
    </dgm:pt>
  </dgm:ptLst>
  <dgm:cxnLst>
    <dgm:cxn modelId="{E3620CD2-8357-3D47-8171-023EDC1060AD}" type="presOf" srcId="{4CCE3466-5739-4B45-BAC7-8D00C708A42F}" destId="{D8CB7EB3-FCD9-C74C-A7E2-FDF625FD67CF}" srcOrd="0" destOrd="0" presId="urn:microsoft.com/office/officeart/2005/8/layout/hProcess3"/>
    <dgm:cxn modelId="{779B5837-5731-9F4F-97AB-8F53F817C414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CC92D57F-A661-7B47-AC07-9A7683A8374F}" type="presParOf" srcId="{D8CB7EB3-FCD9-C74C-A7E2-FDF625FD67CF}" destId="{363F8E86-AACB-7F46-9191-7779CB01D3E1}" srcOrd="0" destOrd="0" presId="urn:microsoft.com/office/officeart/2005/8/layout/hProcess3"/>
    <dgm:cxn modelId="{6AA74180-9366-9449-9FF4-5BA4BF23233C}" type="presParOf" srcId="{D8CB7EB3-FCD9-C74C-A7E2-FDF625FD67CF}" destId="{31385FCD-2A5D-E948-9092-4A51EA5D6D07}" srcOrd="1" destOrd="0" presId="urn:microsoft.com/office/officeart/2005/8/layout/hProcess3"/>
    <dgm:cxn modelId="{9B9AF7CB-29DF-DE45-9DCF-7B6AA01B9D6F}" type="presParOf" srcId="{31385FCD-2A5D-E948-9092-4A51EA5D6D07}" destId="{40E8387A-8198-B74D-956A-8F72E07D9DBF}" srcOrd="0" destOrd="0" presId="urn:microsoft.com/office/officeart/2005/8/layout/hProcess3"/>
    <dgm:cxn modelId="{2ED59D42-7BA2-AA43-AC96-B4A58CC148EC}" type="presParOf" srcId="{31385FCD-2A5D-E948-9092-4A51EA5D6D07}" destId="{11765C84-9238-4C4E-89DA-203682ACCE1F}" srcOrd="1" destOrd="0" presId="urn:microsoft.com/office/officeart/2005/8/layout/hProcess3"/>
    <dgm:cxn modelId="{6C8CF67F-4661-FA4A-94D7-4E8564297B2E}" type="presParOf" srcId="{11765C84-9238-4C4E-89DA-203682ACCE1F}" destId="{7F07A71C-DE30-0543-AF97-986C669D756A}" srcOrd="0" destOrd="0" presId="urn:microsoft.com/office/officeart/2005/8/layout/hProcess3"/>
    <dgm:cxn modelId="{F19BFDCD-4D46-4B45-804B-4CC1BEC6B9F0}" type="presParOf" srcId="{11765C84-9238-4C4E-89DA-203682ACCE1F}" destId="{C6364337-1160-D545-9D78-DE2F2561AA0A}" srcOrd="1" destOrd="0" presId="urn:microsoft.com/office/officeart/2005/8/layout/hProcess3"/>
    <dgm:cxn modelId="{BBD10A0E-8F46-5244-A7AF-14DEA2BBC30C}" type="presParOf" srcId="{11765C84-9238-4C4E-89DA-203682ACCE1F}" destId="{F5CA56E1-3F38-1440-A4F2-79887497C3F6}" srcOrd="2" destOrd="0" presId="urn:microsoft.com/office/officeart/2005/8/layout/hProcess3"/>
    <dgm:cxn modelId="{3C6499E3-7441-2D4E-8B85-323A722288C4}" type="presParOf" srcId="{11765C84-9238-4C4E-89DA-203682ACCE1F}" destId="{F499875A-58D4-8C44-9950-CF0958BC9A27}" srcOrd="3" destOrd="0" presId="urn:microsoft.com/office/officeart/2005/8/layout/hProcess3"/>
    <dgm:cxn modelId="{3697B109-E253-BD43-96FA-DF71586BB846}" type="presParOf" srcId="{31385FCD-2A5D-E948-9092-4A51EA5D6D07}" destId="{26EDFD8C-E33E-8D46-9755-8AF8CF32CF0B}" srcOrd="2" destOrd="0" presId="urn:microsoft.com/office/officeart/2005/8/layout/hProcess3"/>
    <dgm:cxn modelId="{F0013A92-C0E4-7A40-9700-FB654129B8A1}" type="presParOf" srcId="{31385FCD-2A5D-E948-9092-4A51EA5D6D07}" destId="{886E31DF-B2F7-BC44-A71D-9F50B0013452}" srcOrd="3" destOrd="0" presId="urn:microsoft.com/office/officeart/2005/8/layout/hProcess3"/>
    <dgm:cxn modelId="{5BCCDDFA-B588-9843-93F7-E652709B3FFB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6FAE2-93AB-2443-B7E9-93E1191DCCF5}">
      <dsp:nvSpPr>
        <dsp:cNvPr id="0" name=""/>
        <dsp:cNvSpPr/>
      </dsp:nvSpPr>
      <dsp:spPr>
        <a:xfrm>
          <a:off x="4526280" y="1409298"/>
          <a:ext cx="91440" cy="497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523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122235" y="654"/>
          <a:ext cx="2899528" cy="140864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15044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noProof="0" dirty="0" smtClean="0">
              <a:latin typeface="Cambria"/>
              <a:cs typeface="Cambria"/>
            </a:rPr>
            <a:t>Michael Walzer</a:t>
          </a:r>
          <a:endParaRPr lang="pt-BR" sz="3200" kern="1200" noProof="0" dirty="0">
            <a:latin typeface="Cambria"/>
            <a:cs typeface="Cambria"/>
          </a:endParaRPr>
        </a:p>
      </dsp:txBody>
      <dsp:txXfrm>
        <a:off x="3122235" y="654"/>
        <a:ext cx="2899528" cy="1408644"/>
      </dsp:txXfrm>
    </dsp:sp>
    <dsp:sp modelId="{F94C6DF6-9EC4-AC44-B640-5783ABB6FC8B}">
      <dsp:nvSpPr>
        <dsp:cNvPr id="0" name=""/>
        <dsp:cNvSpPr/>
      </dsp:nvSpPr>
      <dsp:spPr>
        <a:xfrm>
          <a:off x="4145626" y="1080053"/>
          <a:ext cx="2090418" cy="4086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noProof="0" dirty="0" smtClean="0">
              <a:latin typeface="Cambria"/>
              <a:cs typeface="Cambria"/>
            </a:rPr>
            <a:t>1977, 1983 e 1994</a:t>
          </a:r>
          <a:endParaRPr lang="pt-BR" sz="1900" kern="1200" noProof="0" dirty="0">
            <a:latin typeface="Cambria"/>
            <a:cs typeface="Cambria"/>
          </a:endParaRPr>
        </a:p>
      </dsp:txBody>
      <dsp:txXfrm>
        <a:off x="4145626" y="1080053"/>
        <a:ext cx="2090418" cy="408693"/>
      </dsp:txXfrm>
    </dsp:sp>
    <dsp:sp modelId="{E68FC253-B1B0-5146-9948-7A70823AF00D}">
      <dsp:nvSpPr>
        <dsp:cNvPr id="0" name=""/>
        <dsp:cNvSpPr/>
      </dsp:nvSpPr>
      <dsp:spPr>
        <a:xfrm>
          <a:off x="3187355" y="1906821"/>
          <a:ext cx="2769289" cy="1384496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15044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noProof="0" dirty="0" smtClean="0">
              <a:latin typeface="Cambria"/>
              <a:cs typeface="Cambria"/>
            </a:rPr>
            <a:t>Michael </a:t>
          </a:r>
          <a:r>
            <a:rPr lang="pt-BR" sz="3200" kern="1200" noProof="0" dirty="0" err="1" smtClean="0">
              <a:latin typeface="Cambria"/>
              <a:cs typeface="Cambria"/>
            </a:rPr>
            <a:t>Sandel</a:t>
          </a:r>
          <a:endParaRPr lang="pt-BR" sz="3200" kern="1200" noProof="0" dirty="0">
            <a:latin typeface="Cambria"/>
            <a:cs typeface="Cambria"/>
          </a:endParaRPr>
        </a:p>
      </dsp:txBody>
      <dsp:txXfrm>
        <a:off x="3187355" y="1906821"/>
        <a:ext cx="2769289" cy="1384496"/>
      </dsp:txXfrm>
    </dsp:sp>
    <dsp:sp modelId="{4DB7DB4B-0247-3E40-9A75-684D83B35117}">
      <dsp:nvSpPr>
        <dsp:cNvPr id="0" name=""/>
        <dsp:cNvSpPr/>
      </dsp:nvSpPr>
      <dsp:spPr>
        <a:xfrm>
          <a:off x="4106560" y="2936599"/>
          <a:ext cx="1853207" cy="3553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1982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4106560" y="2936599"/>
        <a:ext cx="1853207" cy="355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B038C-F152-3F4C-98F1-2F2F5A21E158}">
      <dsp:nvSpPr>
        <dsp:cNvPr id="0" name=""/>
        <dsp:cNvSpPr/>
      </dsp:nvSpPr>
      <dsp:spPr>
        <a:xfrm>
          <a:off x="4496697" y="1159970"/>
          <a:ext cx="1481544" cy="678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318"/>
              </a:lnTo>
              <a:lnTo>
                <a:pt x="1481544" y="406318"/>
              </a:lnTo>
              <a:lnTo>
                <a:pt x="1481544" y="678813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08A86-BDF4-694A-A8C5-D5E1256E08BD}">
      <dsp:nvSpPr>
        <dsp:cNvPr id="0" name=""/>
        <dsp:cNvSpPr/>
      </dsp:nvSpPr>
      <dsp:spPr>
        <a:xfrm>
          <a:off x="2961234" y="1159970"/>
          <a:ext cx="1535463" cy="678813"/>
        </a:xfrm>
        <a:custGeom>
          <a:avLst/>
          <a:gdLst/>
          <a:ahLst/>
          <a:cxnLst/>
          <a:rect l="0" t="0" r="0" b="0"/>
          <a:pathLst>
            <a:path>
              <a:moveTo>
                <a:pt x="1535463" y="0"/>
              </a:moveTo>
              <a:lnTo>
                <a:pt x="1535463" y="406318"/>
              </a:lnTo>
              <a:lnTo>
                <a:pt x="0" y="406318"/>
              </a:lnTo>
              <a:lnTo>
                <a:pt x="0" y="678813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293958" y="263"/>
          <a:ext cx="2405478" cy="115970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164795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/>
              <a:cs typeface="Cambria"/>
            </a:rPr>
            <a:t>John Rawls </a:t>
          </a:r>
        </a:p>
      </dsp:txBody>
      <dsp:txXfrm>
        <a:off x="3293958" y="263"/>
        <a:ext cx="2405478" cy="1159707"/>
      </dsp:txXfrm>
    </dsp:sp>
    <dsp:sp modelId="{536F01F4-C83A-4B42-9630-C5AE781FF344}">
      <dsp:nvSpPr>
        <dsp:cNvPr id="0" name=""/>
        <dsp:cNvSpPr/>
      </dsp:nvSpPr>
      <dsp:spPr>
        <a:xfrm>
          <a:off x="4036323" y="830895"/>
          <a:ext cx="2030015" cy="389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/>
              <a:cs typeface="Cambria"/>
            </a:rPr>
            <a:t>1971 e 1999</a:t>
          </a:r>
          <a:endParaRPr lang="en-US" sz="2400" kern="1200" dirty="0">
            <a:latin typeface="Cambria"/>
            <a:cs typeface="Cambria"/>
          </a:endParaRPr>
        </a:p>
      </dsp:txBody>
      <dsp:txXfrm>
        <a:off x="4036323" y="830895"/>
        <a:ext cx="2030015" cy="389278"/>
      </dsp:txXfrm>
    </dsp:sp>
    <dsp:sp modelId="{C8E4777E-DAD6-4643-B012-6B94800F0E57}">
      <dsp:nvSpPr>
        <dsp:cNvPr id="0" name=""/>
        <dsp:cNvSpPr/>
      </dsp:nvSpPr>
      <dsp:spPr>
        <a:xfrm>
          <a:off x="1812414" y="1838784"/>
          <a:ext cx="2297639" cy="1167835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164795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/>
              <a:cs typeface="Cambria"/>
            </a:rPr>
            <a:t>Charles Beitz</a:t>
          </a:r>
        </a:p>
      </dsp:txBody>
      <dsp:txXfrm>
        <a:off x="1812414" y="1838784"/>
        <a:ext cx="2297639" cy="1167835"/>
      </dsp:txXfrm>
    </dsp:sp>
    <dsp:sp modelId="{0052D1B4-9F15-A54F-87D0-30D02413F1B5}">
      <dsp:nvSpPr>
        <dsp:cNvPr id="0" name=""/>
        <dsp:cNvSpPr/>
      </dsp:nvSpPr>
      <dsp:spPr>
        <a:xfrm>
          <a:off x="2284562" y="2747101"/>
          <a:ext cx="2030015" cy="389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/>
              <a:cs typeface="Cambria"/>
            </a:rPr>
            <a:t>1979 e 2001</a:t>
          </a:r>
          <a:endParaRPr lang="en-US" sz="2400" kern="1200" dirty="0">
            <a:latin typeface="Cambria"/>
            <a:cs typeface="Cambria"/>
          </a:endParaRPr>
        </a:p>
      </dsp:txBody>
      <dsp:txXfrm>
        <a:off x="2284562" y="2747101"/>
        <a:ext cx="2030015" cy="389278"/>
      </dsp:txXfrm>
    </dsp:sp>
    <dsp:sp modelId="{28178926-7875-1346-974B-94CDDA1299C5}">
      <dsp:nvSpPr>
        <dsp:cNvPr id="0" name=""/>
        <dsp:cNvSpPr/>
      </dsp:nvSpPr>
      <dsp:spPr>
        <a:xfrm>
          <a:off x="4859567" y="1838784"/>
          <a:ext cx="2237347" cy="1167835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164795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/>
              <a:cs typeface="Cambria"/>
            </a:rPr>
            <a:t>Thomas Pogge</a:t>
          </a:r>
        </a:p>
      </dsp:txBody>
      <dsp:txXfrm>
        <a:off x="4859567" y="1838784"/>
        <a:ext cx="2237347" cy="1167835"/>
      </dsp:txXfrm>
    </dsp:sp>
    <dsp:sp modelId="{AB3566F0-8001-244F-AC5B-3F89BB1017D1}">
      <dsp:nvSpPr>
        <dsp:cNvPr id="0" name=""/>
        <dsp:cNvSpPr/>
      </dsp:nvSpPr>
      <dsp:spPr>
        <a:xfrm>
          <a:off x="5531875" y="2747364"/>
          <a:ext cx="2030015" cy="389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/>
              <a:cs typeface="Cambria"/>
            </a:rPr>
            <a:t>1989 e 2002</a:t>
          </a:r>
          <a:endParaRPr lang="en-US" sz="2400" kern="1200" dirty="0">
            <a:latin typeface="Cambria"/>
            <a:cs typeface="Cambria"/>
          </a:endParaRPr>
        </a:p>
      </dsp:txBody>
      <dsp:txXfrm>
        <a:off x="5531875" y="2747364"/>
        <a:ext cx="2030015" cy="3892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0"/>
          <a:ext cx="281890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27771" y="268443"/>
          <a:ext cx="233991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>
              <a:latin typeface="Cambria"/>
              <a:cs typeface="Cambria"/>
            </a:rPr>
            <a:t>Cosmopolitismo</a:t>
          </a:r>
          <a:endParaRPr lang="pt-BR" sz="1300" kern="1200" noProof="0" dirty="0">
            <a:latin typeface="Cambria"/>
            <a:cs typeface="Cambria"/>
          </a:endParaRPr>
        </a:p>
      </dsp:txBody>
      <dsp:txXfrm>
        <a:off x="227771" y="268443"/>
        <a:ext cx="2339911" cy="4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0"/>
          <a:ext cx="2860769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46410" y="260802"/>
          <a:ext cx="235087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>
              <a:latin typeface="Cambria"/>
              <a:cs typeface="Cambria"/>
            </a:rPr>
            <a:t>Comunitarismo</a:t>
          </a:r>
          <a:endParaRPr lang="pt-BR" sz="1300" kern="1200" noProof="0" dirty="0">
            <a:latin typeface="Cambria"/>
            <a:cs typeface="Cambria"/>
          </a:endParaRPr>
        </a:p>
      </dsp:txBody>
      <dsp:txXfrm>
        <a:off x="246410" y="260802"/>
        <a:ext cx="2350871" cy="46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C3EBC-19E9-0143-9468-CE93C6A2CC89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08D2B-0540-1D46-9760-18911AD2B110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86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296790"/>
              </p:ext>
            </p:extLst>
          </p:nvPr>
        </p:nvGraphicFramePr>
        <p:xfrm>
          <a:off x="0" y="28017"/>
          <a:ext cx="9144000" cy="329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9918053"/>
              </p:ext>
            </p:extLst>
          </p:nvPr>
        </p:nvGraphicFramePr>
        <p:xfrm>
          <a:off x="0" y="3586883"/>
          <a:ext cx="9144000" cy="3136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85797772"/>
              </p:ext>
            </p:extLst>
          </p:nvPr>
        </p:nvGraphicFramePr>
        <p:xfrm>
          <a:off x="223280" y="3586884"/>
          <a:ext cx="2818905" cy="100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21051092"/>
              </p:ext>
            </p:extLst>
          </p:nvPr>
        </p:nvGraphicFramePr>
        <p:xfrm>
          <a:off x="181416" y="112979"/>
          <a:ext cx="2860769" cy="989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02203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Cosmopolitismo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O cosmopolitismo tem uma visão ampla de direitos humanos (políticos, econômicos, sociais etc.) que deve ser aplicada a qualquer pessoa em qualquer lugar do mundo, sem que contingências históricas ou circunstâncias naturais interfiram nessa aplicação.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O centro de toda abordagem cosmopolita é o indivíduo universal e abstrato e não os grupos ou as comunidades em que tais indivíduos vivem.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Rawls afirma que a primeira virtude das instituições sociais é a justiça. O cosmopolitismo defende abertamente a prioridade da justiça sobre os poderes estatais, o bem-estar econômico e as tradições religiosas. O papel central do Estados é proteger as liberdades individuais.</a:t>
            </a: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Cosmopolitismo (IV)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defensores do cosmopolitismo argumentam que uma sociedade justa não deve ser governada em nome do bem comum.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U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ma sociedade justa é representada por uma estrutura de direitos, deveres e/ou liberdades dentro da qual as pessoas podem perseguir livremente suas doutrinas do bem, seja de maneira individual ou associada.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sociedade justa é, portanto, governada pela lei e regulada por princípios de direito e/ou justiça, os quais não representam ou pressupõem a superioridade de um modo de vida sobre os demais, ficando vedada qualquer forma de imposição desse modo sobre outro.    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Comunitarismo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O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exercício de justiça não deve ser global, mas sim local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Para os comunitaristas faz parte da natureza da sociedade humana o fato de os indivíduos se encontrarem presos a padrões de relacionamento, redes de poder e comunidades de significados sociais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Os comunitaristas duvidam que uma sociedade possa ser governada pela justiça liberal.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1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Comunitarismo (II)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Para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comunitaristas não há princípios universais de moralidade descobertos pela razão como deseja Kant, mas sim um tipo de moralidade baseada nas práticas das comunidades realmente existentes.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comunitaristas optam claramente pelos valores comunitários, o que acarreta em um tipo de sociedade que não é governada pela imparcialidade de instituições, mas sim pelo bem comum.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De acordo com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Walzer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, uma sociedade é justa se a vida é fiel aos valores substantivos e compartilhados de seus membros. Não há princípios universais ou eternos que possam substituir os significados sociais.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Comunitarismo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Para Walzer o modelo cosmopolita representa o triunfo do capricho privado. A sociedade liberal significa a fragmentação da comunidade em indivíduos que mantêm relações exclusivamente auto-interessadas ou meramente baseadas em “amizades de mercado”.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cosmopolitismo exige a abstração das relações sociais realmente existentes a partir das quais tem entendido suas responsabilidades e interesses em nome de princípios universais, imparciais e neutros, ficando livre das ligações de pertencimento e comunidade. Os comunitaristas sustentam que essa abstração é irreal e fictícia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.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Na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visão de </a:t>
            </a:r>
            <a:r>
              <a:rPr lang="pt-BR" dirty="0" err="1">
                <a:solidFill>
                  <a:schemeClr val="tx1"/>
                </a:solidFill>
                <a:latin typeface="Cambria"/>
                <a:cs typeface="Cambria"/>
              </a:rPr>
              <a:t>Sandel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(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Liberalism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and the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Limits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of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Justice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) 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intuito cosmopolita de encontrar princípios de justiça absolutos criou metáforas metafísicas implausíveis que não admitem o peso e importância da comunidade na formação identitária. O autor inclusive sugere o abandono da “política de direitos” pela “política do bem comum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”.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Comunitarismo (IV)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Alguns comunitaristas defendem que as maiorias locais possam banir certas atividades ofensivas, principalmente aquelas racionais e auto-interessadas, em nome da preservação do modo de vida predominante da comunidade.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Esse ponto atinge diretamente o princípio do direito das minorias de se manifestarem e perseguirem suas doutrinas específicas do bem.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As comunidades em que os princípios de justiça podem e devem ser aplicados são os Estados-nação e não todo o sistema de nações (crítica ao internacionalismo do cosmopolitismo).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s comunitaristas opõem-se ao suposto comprometimento cosmopolita ao “indivíduo desimpedido” ou à sua falta de atenção às origens comunais dos princípios de justiça (SANDEL, 1982). 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Cosmopolitas vs. Comunitaristas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Críticas ao comunitarismo e ao cosmopolitismo: o debate cosmopolitas versus comunitaristas gerou pelo menos dois tipos de críticas que até o momento não foram respondidas a contento pela literatura.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Da parte dos comunitaristas, é recorrente a crítica ao seu </a:t>
            </a:r>
            <a:r>
              <a:rPr lang="pt-BR" dirty="0" smtClean="0">
                <a:solidFill>
                  <a:srgbClr val="FF0000"/>
                </a:solidFill>
                <a:latin typeface="Cambria"/>
                <a:cs typeface="Cambria"/>
              </a:rPr>
              <a:t>conservadorismo excessivo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, uma vez que a defesa intransigente das especificidades comunais não abre espaço para o questionamento do status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quo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e impede as vias da mudança, notadamente em sociedades consideradas opressoras.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Já da parte dos cosmopolitas, a crítica mais direta está ligada a </a:t>
            </a:r>
            <a:r>
              <a:rPr lang="pt-BR" dirty="0" smtClean="0">
                <a:solidFill>
                  <a:srgbClr val="FF0000"/>
                </a:solidFill>
                <a:latin typeface="Cambria"/>
                <a:cs typeface="Cambria"/>
              </a:rPr>
              <a:t>certa intolerância às culturas não ocidentais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na medida em que a abstração de um indivíduo racional e universal tem como base um modo de pensar exclusivamente ocidental.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Cosmopolitas vs. Comunitaristas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Nem todos os conservadores são relativistas, mas se pode dizer que toda abordagem relativista leva a defesa de valores conservadores (Rouanet).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conservadorismo não pode ser negado totalmente, pois foi central no processo de desmoralização da arrogância etnocêntrica do imperialismo, face internacional perversa do cosmopolitismo.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Etnocentrismo 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versus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Relativismo – ambos são faces perversas do cosmopolitismo e comunitarismo.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origem da atitude etnocêntrica está a intolerância. Ela torna o diálogo impossível. Na origem da atitude relativista está um acerta concepção de tolerância. Ela torna o diálogo supérfluo. </a:t>
            </a:r>
          </a:p>
        </p:txBody>
      </p:sp>
    </p:spTree>
    <p:extLst>
      <p:ext uri="{BB962C8B-B14F-4D97-AF65-F5344CB8AC3E}">
        <p14:creationId xmlns:p14="http://schemas.microsoft.com/office/powerpoint/2010/main" val="150480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Teorias Normativas em RI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teoria normativa vista como uma categoria genérica envolve todas as abordagens conceituas cujo foco principal é o estabelecimento de padrões de conduta e recomendações de certos modos de vida e estruturas institucionais.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teoria normativa é o reino da ética e de suas implicações para o comportamento humano.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teoria explicativa provém os instrumentos necessários à compreensão e fornece possíveis soluções aos problemas.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U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ma teoria normativa sugere qual dessas soluções é a mais desejável.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controvérsia sobre questões éticas está ligada, por um lado, às discussões sobre regras universais preexistentes para a ação individual e, por outro, a uma natureza humana condicionada pelas circunstâncias comunais dos indivíduos.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Em termos kantianos a teoria normativa envolve o uso de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“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practical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reason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”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(análise sobre qual ação a ser tomada), como algo distinto da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“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theoretical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reason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”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(análise sobre os fatos), base do pensamento teórico positivista. 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26715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Teorias Normativas em RI (II)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28255"/>
            <a:ext cx="8042276" cy="5708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Frase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de Robert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Gilpin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: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“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Anarchy</a:t>
            </a:r>
            <a:r>
              <a:rPr lang="pt-BR" i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is</a:t>
            </a:r>
            <a:r>
              <a:rPr lang="pt-BR" i="1" dirty="0">
                <a:solidFill>
                  <a:schemeClr val="tx1"/>
                </a:solidFill>
                <a:latin typeface="Cambria"/>
                <a:cs typeface="Cambria"/>
              </a:rPr>
              <a:t> the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rule</a:t>
            </a:r>
            <a:r>
              <a:rPr lang="pt-BR" i="1" dirty="0">
                <a:solidFill>
                  <a:schemeClr val="tx1"/>
                </a:solidFill>
                <a:latin typeface="Cambria"/>
                <a:cs typeface="Cambria"/>
              </a:rPr>
              <a:t>;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order</a:t>
            </a:r>
            <a:r>
              <a:rPr lang="pt-BR" i="1" dirty="0">
                <a:solidFill>
                  <a:schemeClr val="tx1"/>
                </a:solidFill>
                <a:latin typeface="Cambria"/>
                <a:cs typeface="Cambria"/>
              </a:rPr>
              <a:t>, justice and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morality</a:t>
            </a:r>
            <a:r>
              <a:rPr lang="pt-BR" i="1" dirty="0">
                <a:solidFill>
                  <a:schemeClr val="tx1"/>
                </a:solidFill>
                <a:latin typeface="Cambria"/>
                <a:cs typeface="Cambria"/>
              </a:rPr>
              <a:t> are the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exceptions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”, 1986.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Havia quatro razões para fraco avanço das teorias normativas durante o pós-2ª Guerra: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 viés pela explicação objetiva das teorias positivistas que enfatizam a importância de se buscar o conhecimento e explicação factual.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Certo ceticismo em relação a argumentos morais vis-à-vis argumentos que enfatizam poder e interesses.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Prevalência dos temas de segurança entre Estados (corrida armamentista) com viés eminentemente material.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Forte crítica dos realistas às falhas do idealismo na construção da Liga das Nações e rejeição destes postulados na reconstrução da ONU no pós-2ª Guerra.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Teorias Normativas em RI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retorno da teoria normativa em RI está associado ao objetivo das teorias pós-modernas e teorias críticas em mostrar como as práticas normativas também constroem a realidade internacional, porém sem indicar qual a ordem internacional é mais justa e a partir de quais critérios de moralidade.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retorno da teoria normativa RI está ligado à falha das teorias dominantes em dar respostas definitivas a como o mundo funciona e sobre a contínua influência de preceitos morais nas decisões e visões de mundo dos atores políticos.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retorno da teoria normativa em RI também está ligado ao ressurgimentos da “teoria política” em ciências sociais com a publicação de “Uma Teoria da Justiça” de John Rawls em 1971.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26715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Teorias Normativas em RI (IV)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28255"/>
            <a:ext cx="8042276" cy="57080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Toda teoria de RI é uma teoria normativa de RI.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pergunta central dos estudos normativos em RI: no que consiste uma ordem internacional justa?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Há três maneiras de se estudar as teorias normativas em RI: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Estudar o papel das teorias de RI/normativas na prática da política internacional.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Debater sobre a natureza da conduta moral em RI (indivíduo e/ou Estado).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Estudar como as teorias de RI embutem códigos normativos e quais são suas implicações.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26715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Teorias Normativas em RI (V)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28255"/>
            <a:ext cx="8042276" cy="5708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Como o realismo é normativo?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anarquia faz o sistema internacional o domínio da ação política racional e, portanto, justa.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Ação política racional tem como base a ação egoísta, o que exclui a solidariedade, a liberdade, a igualdade e a justiça.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sistema marcado pela proeminência de Estados egoístas faz com que outros atores sejam subalternos e/ou excluídos, o que elimina as opções políticas que estes grupos podem oferecer, opções não necessariamente racionais/egoístas.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busca incessante pelo poder marginaliza todos os outros objetivos, como a defesa dos DH, por exemplo.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ação motiva por preceitos éticos é tida como ingênua.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realismo prega o relativismo moral. Não comunhão global de valores entre indivíduos.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7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Teorias Normativas em RI (VI)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Atualmente os temas empíricos de pesquisa com base em teorias normativas são bastante amplos, mas cinco temas parecem ser dominantes: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Paz democrática.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Justiça distributiva global.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Intervenção humanitária.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Guerra justa ou injusta.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Democratização da ordem internacional.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Todos esses temas podem ser analisados a partir da divisão clássica das teorias normativas: comunitaristas versus cosmopolitas. 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Cosmopolitismo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centro de toda abordagem cosmopolita é o indivíduo universal e abstrato e não os grupos ou as comunidades em que tais indivíduos vivem.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cosmopolitismo é uma perspectiva moral cujos componentes básicos são a imparcialidade, a universalidade, o individualismo e o igualitarismo.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ideia fundamental é que cada pessoa afetada por um arranjo institucional deve receber um tratamento igualitário e imparcial.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indivíduos são as unidades básicas da análise moral e seus interesses devem ser levados em conta por um ponto de vista imparcial de avaliação institucional.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9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8279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Cosmopolitismo (II)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25235"/>
            <a:ext cx="8042276" cy="5611091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Legado kantiano: todos os seres humanos fazem parte de um universo moral único em virtude de sua capacidade comum de agir e pensar racionalmente.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Na medida em que todos os seres humanos são agentes racionais, todos devem ser considerados de maneira igualitária pelas instituições, ficando proibido a alguns indivíduos exigirem exceções para seus casos particulares.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paradigma central da ética cosmopolita é o imperativo categórico de Kant - o qual pressupõe um distanciamento crítico do indivíduo em relação às normas de sua sociedade.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Todo o projeto iluminista se baseia no descentramento do indivíduo em relação aos valores locais, permitindo a avaliação de sua própria sociedade a partir de princípios de justiça universais.  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07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591</TotalTime>
  <Words>1835</Words>
  <Application>Microsoft Macintosh PowerPoint</Application>
  <PresentationFormat>Apresentação na tela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Cambria</vt:lpstr>
      <vt:lpstr>News Gothic MT</vt:lpstr>
      <vt:lpstr>Wingdings 2</vt:lpstr>
      <vt:lpstr>Breeze</vt:lpstr>
      <vt:lpstr>Apresentação do PowerPoint</vt:lpstr>
      <vt:lpstr>Teorias Normativas em RI (I)</vt:lpstr>
      <vt:lpstr>Teorias Normativas em RI (II)</vt:lpstr>
      <vt:lpstr>Teorias Normativas em RI (III)</vt:lpstr>
      <vt:lpstr>Teorias Normativas em RI (IV)</vt:lpstr>
      <vt:lpstr>Teorias Normativas em RI (V)</vt:lpstr>
      <vt:lpstr>Teorias Normativas em RI (VI)</vt:lpstr>
      <vt:lpstr>Cosmopolitismo (I)</vt:lpstr>
      <vt:lpstr>Cosmopolitismo (II)</vt:lpstr>
      <vt:lpstr>Cosmopolitismo (III)</vt:lpstr>
      <vt:lpstr>Cosmopolitismo (IV)</vt:lpstr>
      <vt:lpstr>Comunitarismo (I)</vt:lpstr>
      <vt:lpstr>Comunitarismo (II)</vt:lpstr>
      <vt:lpstr>Comunitarismo (III)</vt:lpstr>
      <vt:lpstr>Comunitarismo (IV)</vt:lpstr>
      <vt:lpstr>Cosmopolitas vs. Comunitaristas (I)</vt:lpstr>
      <vt:lpstr>Cosmopolitas vs. Comunitaristas (III)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Usuário do Microsoft Office</cp:lastModifiedBy>
  <cp:revision>115</cp:revision>
  <dcterms:created xsi:type="dcterms:W3CDTF">2014-02-20T14:42:30Z</dcterms:created>
  <dcterms:modified xsi:type="dcterms:W3CDTF">2020-11-17T16:00:22Z</dcterms:modified>
</cp:coreProperties>
</file>