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4"/>
  </p:notesMasterIdLst>
  <p:sldIdLst>
    <p:sldId id="256" r:id="rId2"/>
    <p:sldId id="307" r:id="rId3"/>
    <p:sldId id="327" r:id="rId4"/>
    <p:sldId id="308" r:id="rId5"/>
    <p:sldId id="309" r:id="rId6"/>
    <p:sldId id="310" r:id="rId7"/>
    <p:sldId id="311" r:id="rId8"/>
    <p:sldId id="312" r:id="rId9"/>
    <p:sldId id="331" r:id="rId10"/>
    <p:sldId id="270" r:id="rId11"/>
    <p:sldId id="275" r:id="rId12"/>
    <p:sldId id="280" r:id="rId13"/>
    <p:sldId id="313" r:id="rId14"/>
    <p:sldId id="314" r:id="rId15"/>
    <p:sldId id="315" r:id="rId16"/>
    <p:sldId id="328" r:id="rId17"/>
    <p:sldId id="326" r:id="rId18"/>
    <p:sldId id="262" r:id="rId19"/>
    <p:sldId id="291" r:id="rId20"/>
    <p:sldId id="294" r:id="rId21"/>
    <p:sldId id="300" r:id="rId22"/>
    <p:sldId id="301" r:id="rId23"/>
    <p:sldId id="303" r:id="rId24"/>
    <p:sldId id="304" r:id="rId25"/>
    <p:sldId id="302" r:id="rId26"/>
    <p:sldId id="332" r:id="rId27"/>
    <p:sldId id="333" r:id="rId28"/>
    <p:sldId id="334" r:id="rId29"/>
    <p:sldId id="319" r:id="rId30"/>
    <p:sldId id="320" r:id="rId31"/>
    <p:sldId id="323" r:id="rId32"/>
    <p:sldId id="324" r:id="rId33"/>
  </p:sldIdLst>
  <p:sldSz cx="9144000" cy="6858000" type="screen4x3"/>
  <p:notesSz cx="6858000" cy="9144000"/>
  <p:defaultTextStyle>
    <a:lvl1pPr>
      <a:defRPr>
        <a:latin typeface="Gill Sans MT"/>
        <a:ea typeface="Gill Sans MT"/>
        <a:cs typeface="Gill Sans MT"/>
        <a:sym typeface="Gill Sans MT"/>
      </a:defRPr>
    </a:lvl1pPr>
    <a:lvl2pPr indent="457200">
      <a:defRPr>
        <a:latin typeface="Gill Sans MT"/>
        <a:ea typeface="Gill Sans MT"/>
        <a:cs typeface="Gill Sans MT"/>
        <a:sym typeface="Gill Sans MT"/>
      </a:defRPr>
    </a:lvl2pPr>
    <a:lvl3pPr indent="914400">
      <a:defRPr>
        <a:latin typeface="Gill Sans MT"/>
        <a:ea typeface="Gill Sans MT"/>
        <a:cs typeface="Gill Sans MT"/>
        <a:sym typeface="Gill Sans MT"/>
      </a:defRPr>
    </a:lvl3pPr>
    <a:lvl4pPr indent="1371600">
      <a:defRPr>
        <a:latin typeface="Gill Sans MT"/>
        <a:ea typeface="Gill Sans MT"/>
        <a:cs typeface="Gill Sans MT"/>
        <a:sym typeface="Gill Sans MT"/>
      </a:defRPr>
    </a:lvl4pPr>
    <a:lvl5pPr indent="1828800">
      <a:defRPr>
        <a:latin typeface="Gill Sans MT"/>
        <a:ea typeface="Gill Sans MT"/>
        <a:cs typeface="Gill Sans MT"/>
        <a:sym typeface="Gill Sans MT"/>
      </a:defRPr>
    </a:lvl5pPr>
    <a:lvl6pPr indent="2286000">
      <a:defRPr>
        <a:latin typeface="Gill Sans MT"/>
        <a:ea typeface="Gill Sans MT"/>
        <a:cs typeface="Gill Sans MT"/>
        <a:sym typeface="Gill Sans MT"/>
      </a:defRPr>
    </a:lvl6pPr>
    <a:lvl7pPr indent="2743200">
      <a:defRPr>
        <a:latin typeface="Gill Sans MT"/>
        <a:ea typeface="Gill Sans MT"/>
        <a:cs typeface="Gill Sans MT"/>
        <a:sym typeface="Gill Sans MT"/>
      </a:defRPr>
    </a:lvl7pPr>
    <a:lvl8pPr indent="3200400">
      <a:defRPr>
        <a:latin typeface="Gill Sans MT"/>
        <a:ea typeface="Gill Sans MT"/>
        <a:cs typeface="Gill Sans MT"/>
        <a:sym typeface="Gill Sans MT"/>
      </a:defRPr>
    </a:lvl8pPr>
    <a:lvl9pPr indent="3657600">
      <a:defRPr>
        <a:latin typeface="Gill Sans MT"/>
        <a:ea typeface="Gill Sans MT"/>
        <a:cs typeface="Gill Sans MT"/>
        <a:sym typeface="Gill Sans M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DBE1"/>
          </a:solidFill>
        </a:fill>
      </a:tcStyle>
    </a:wholeTbl>
    <a:band2H>
      <a:tcTxStyle/>
      <a:tcStyle>
        <a:tcBdr/>
        <a:fill>
          <a:solidFill>
            <a:srgbClr val="E7EEF0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91A7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91A7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91A7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9CCCC"/>
          </a:solidFill>
        </a:fill>
      </a:tcStyle>
    </a:wholeTbl>
    <a:band2H>
      <a:tcTxStyle/>
      <a:tcStyle>
        <a:tcBdr/>
        <a:fill>
          <a:solidFill>
            <a:srgbClr val="F4E7E7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32D2E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32D2E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32D2E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D0DA"/>
          </a:solidFill>
        </a:fill>
      </a:tcStyle>
    </a:wholeTbl>
    <a:band2H>
      <a:tcTxStyle/>
      <a:tcStyle>
        <a:tcBdr/>
        <a:fill>
          <a:solidFill>
            <a:srgbClr val="E8E9ED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75A8D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75A8D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75A8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91A7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91A7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-2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480725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25/02/19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17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80AA-3659-0E45-A190-AC42827BB4D4}" type="datetimeFigureOut">
              <a:rPr lang="pt-BR" smtClean="0"/>
              <a:t>25/02/19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_tradnl" smtClean="0"/>
              <a:pPr lvl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883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80AA-3659-0E45-A190-AC42827BB4D4}" type="datetimeFigureOut">
              <a:rPr lang="pt-BR" smtClean="0"/>
              <a:t>25/02/19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_tradnl" smtClean="0"/>
              <a:pPr lvl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066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80AA-3659-0E45-A190-AC42827BB4D4}" type="datetimeFigureOut">
              <a:rPr lang="pt-BR" smtClean="0"/>
              <a:t>25/02/19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_tradnl" smtClean="0"/>
              <a:pPr lvl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651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80AA-3659-0E45-A190-AC42827BB4D4}" type="datetimeFigureOut">
              <a:rPr lang="pt-BR" smtClean="0"/>
              <a:t>25/02/19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_tradnl" smtClean="0"/>
              <a:pPr lvl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163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80AA-3659-0E45-A190-AC42827BB4D4}" type="datetimeFigureOut">
              <a:rPr lang="pt-BR" smtClean="0"/>
              <a:t>25/02/19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_tradnl" smtClean="0"/>
              <a:pPr lvl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753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80AA-3659-0E45-A190-AC42827BB4D4}" type="datetimeFigureOut">
              <a:rPr lang="pt-BR" smtClean="0"/>
              <a:t>25/02/19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_tradnl" smtClean="0"/>
              <a:pPr lvl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740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80AA-3659-0E45-A190-AC42827BB4D4}" type="datetimeFigureOut">
              <a:rPr lang="pt-BR" smtClean="0"/>
              <a:t>25/02/19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_tradnl" smtClean="0"/>
              <a:pPr lvl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95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25/02/19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084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80AA-3659-0E45-A190-AC42827BB4D4}" type="datetimeFigureOut">
              <a:rPr lang="pt-BR" smtClean="0"/>
              <a:t>25/02/19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_tradnl" smtClean="0"/>
              <a:pPr lvl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48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80AA-3659-0E45-A190-AC42827BB4D4}" type="datetimeFigureOut">
              <a:rPr lang="pt-BR" smtClean="0"/>
              <a:t>25/02/19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S_tradnl" smtClean="0"/>
              <a:pPr lvl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181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A80AA-3659-0E45-A190-AC42827BB4D4}" type="datetimeFigureOut">
              <a:rPr lang="pt-BR" smtClean="0"/>
              <a:t>25/02/19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s-ES_tradnl" smtClean="0"/>
              <a:pPr lvl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296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arwinianas.com/2019/01/29/2881/%23more-2881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undonick.com/sitewide/flipbook/topflip.jhtml?c=4&amp;pf=/canal/series/spongebob/includes/fotogaleria/topflip.jhtml?c=5&amp;pf=/canal/series/spongebob/includes/fotogaleri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ctrTitle"/>
          </p:nvPr>
        </p:nvSpPr>
        <p:spPr>
          <a:xfrm>
            <a:off x="661065" y="424141"/>
            <a:ext cx="8274502" cy="283200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 b="1" dirty="0">
                <a:solidFill>
                  <a:srgbClr val="800000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Educação não Formal e Divulgação da </a:t>
            </a:r>
            <a:r>
              <a:rPr sz="4800" b="1" dirty="0" smtClean="0">
                <a:solidFill>
                  <a:srgbClr val="800000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Ciência</a:t>
            </a:r>
            <a:r>
              <a:rPr lang="x-none" sz="4800" b="1" dirty="0" smtClean="0">
                <a:solidFill>
                  <a:srgbClr val="800000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pt-BR" sz="4800" b="1" dirty="0">
                <a:solidFill>
                  <a:srgbClr val="800000"/>
                </a:solidFill>
              </a:rPr>
              <a:t>o ensino e a divulgação da ciência em diferentes espaços </a:t>
            </a:r>
            <a:endParaRPr sz="4800" b="1" dirty="0">
              <a:solidFill>
                <a:srgbClr val="800000"/>
              </a:solidFill>
              <a:effectLst>
                <a:outerShdw blurRad="50800" dist="30000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122857" y="4277570"/>
            <a:ext cx="7410880" cy="2054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indent="27432" algn="ctr">
              <a:lnSpc>
                <a:spcPct val="90000"/>
              </a:lnSpc>
              <a:spcBef>
                <a:spcPts val="600"/>
              </a:spcBef>
            </a:pPr>
            <a:endParaRPr lang="x-none" sz="2400" dirty="0" smtClean="0">
              <a:solidFill>
                <a:srgbClr val="351209"/>
              </a:solidFill>
            </a:endParaRPr>
          </a:p>
          <a:p>
            <a:pPr lvl="0" indent="27432" algn="ctr">
              <a:lnSpc>
                <a:spcPct val="90000"/>
              </a:lnSpc>
              <a:spcBef>
                <a:spcPts val="600"/>
              </a:spcBef>
            </a:pPr>
            <a:r>
              <a:rPr lang="x-none" sz="2400" dirty="0" smtClean="0">
                <a:solidFill>
                  <a:srgbClr val="351209"/>
                </a:solidFill>
              </a:rPr>
              <a:t>Metodologia do Ensino de Ciências Biológicas II</a:t>
            </a:r>
          </a:p>
          <a:p>
            <a:pPr lvl="0" indent="27432">
              <a:lnSpc>
                <a:spcPct val="90000"/>
              </a:lnSpc>
              <a:spcBef>
                <a:spcPts val="600"/>
              </a:spcBef>
            </a:pPr>
            <a:endParaRPr sz="2400" dirty="0">
              <a:solidFill>
                <a:srgbClr val="35120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751" y="204040"/>
            <a:ext cx="8385780" cy="117889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Aspectos históricos e conceituais da divulgação científica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992" y="1600200"/>
            <a:ext cx="8157808" cy="499745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Termos: </a:t>
            </a:r>
            <a:r>
              <a:rPr lang="pt-BR" sz="2000" i="1" dirty="0">
                <a:solidFill>
                  <a:schemeClr val="tx1"/>
                </a:solidFill>
              </a:rPr>
              <a:t>divulgação, difusão, disseminação, vulgarização, comunicação pública, compreensão pública, popularização</a:t>
            </a:r>
            <a:r>
              <a:rPr lang="pt-BR" sz="2000" dirty="0">
                <a:solidFill>
                  <a:schemeClr val="tx1"/>
                </a:solidFill>
              </a:rPr>
              <a:t> – significados variados que por vezes se sobrepõem</a:t>
            </a:r>
          </a:p>
          <a:p>
            <a:pPr indent="0" algn="l">
              <a:lnSpc>
                <a:spcPct val="80000"/>
              </a:lnSpc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Séc. XIX: </a:t>
            </a:r>
          </a:p>
          <a:p>
            <a:pPr marL="800100" lvl="1" indent="-34290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anunciar </a:t>
            </a:r>
            <a:r>
              <a:rPr lang="pt-BR" sz="2000" dirty="0">
                <a:solidFill>
                  <a:schemeClr val="tx1"/>
                </a:solidFill>
              </a:rPr>
              <a:t>as inovações do mundo da ciência </a:t>
            </a:r>
            <a:r>
              <a:rPr lang="pt-BR" sz="2000" dirty="0" smtClean="0">
                <a:solidFill>
                  <a:schemeClr val="tx1"/>
                </a:solidFill>
              </a:rPr>
              <a:t>- eletricidade</a:t>
            </a:r>
            <a:r>
              <a:rPr lang="pt-BR" sz="2000" dirty="0">
                <a:solidFill>
                  <a:schemeClr val="tx1"/>
                </a:solidFill>
              </a:rPr>
              <a:t>, vacina, telefone, </a:t>
            </a:r>
            <a:r>
              <a:rPr lang="pt-BR" sz="2000" dirty="0" smtClean="0">
                <a:solidFill>
                  <a:schemeClr val="tx1"/>
                </a:solidFill>
              </a:rPr>
              <a:t>etc., </a:t>
            </a:r>
            <a:r>
              <a:rPr lang="pt-BR" sz="2000" dirty="0">
                <a:solidFill>
                  <a:schemeClr val="tx1"/>
                </a:solidFill>
              </a:rPr>
              <a:t>mesmo que o seu princípio científico permanecesse pouco conhecido; 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800100" lvl="1" indent="-34290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ação </a:t>
            </a:r>
            <a:r>
              <a:rPr lang="pt-BR" sz="2000" dirty="0">
                <a:solidFill>
                  <a:schemeClr val="tx1"/>
                </a:solidFill>
              </a:rPr>
              <a:t>de falar de ciência para os leigos (Vergara, 2007).  </a:t>
            </a: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Século XX: 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800100" lvl="1" indent="-34290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consolidação </a:t>
            </a:r>
            <a:r>
              <a:rPr lang="pt-BR" sz="2000" dirty="0">
                <a:solidFill>
                  <a:schemeClr val="tx1"/>
                </a:solidFill>
              </a:rPr>
              <a:t>da ciência e das práticas de divulgação </a:t>
            </a:r>
            <a:r>
              <a:rPr lang="pt-BR" sz="2000" dirty="0" smtClean="0">
                <a:solidFill>
                  <a:schemeClr val="tx1"/>
                </a:solidFill>
              </a:rPr>
              <a:t>científica</a:t>
            </a:r>
            <a:endParaRPr lang="pt-BR" sz="2000" dirty="0">
              <a:solidFill>
                <a:schemeClr val="tx1"/>
              </a:solidFill>
            </a:endParaRPr>
          </a:p>
          <a:p>
            <a:pPr marL="800100" lvl="1" indent="-34290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Visão de Ciência predominante: conhecimento verdadeiro, inquestionável, distante da sociedade e não influenciado por fatores sócio-políticos e econômicos</a:t>
            </a:r>
          </a:p>
          <a:p>
            <a:pPr algn="l">
              <a:lnSpc>
                <a:spcPct val="80000"/>
              </a:lnSpc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0066" y="0"/>
            <a:ext cx="8499135" cy="141287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Aspectos históricos e conceituais da divulgação científica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992" y="1412875"/>
            <a:ext cx="8157808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sz="2000" dirty="0"/>
          </a:p>
          <a:p>
            <a:pPr marL="342900" indent="-342900" algn="just">
              <a:lnSpc>
                <a:spcPct val="80000"/>
              </a:lnSpc>
              <a:buFont typeface="Arial" charset="0"/>
              <a:buChar char="•"/>
            </a:pPr>
            <a:r>
              <a:rPr lang="pt-PT" sz="2000" dirty="0">
                <a:solidFill>
                  <a:schemeClr val="tx1"/>
                </a:solidFill>
                <a:latin typeface="Arial" charset="0"/>
                <a:cs typeface="Arial Unicode MS" charset="0"/>
              </a:rPr>
              <a:t>Século XX: (</a:t>
            </a:r>
            <a:r>
              <a:rPr lang="pt-PT" sz="20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Fayard,1999)</a:t>
            </a:r>
          </a:p>
          <a:p>
            <a:pPr marL="342900" lvl="2" indent="-342900" algn="just">
              <a:lnSpc>
                <a:spcPct val="80000"/>
              </a:lnSpc>
              <a:buFont typeface="Arial" charset="0"/>
              <a:buChar char="•"/>
            </a:pPr>
            <a:endParaRPr lang="pt-PT" sz="1800" dirty="0">
              <a:solidFill>
                <a:schemeClr val="tx1"/>
              </a:solidFill>
              <a:latin typeface="Arial" charset="0"/>
              <a:cs typeface="Arial Unicode MS" charset="0"/>
            </a:endParaRPr>
          </a:p>
          <a:p>
            <a:pPr marL="342900" lvl="2" indent="-342900" algn="just">
              <a:lnSpc>
                <a:spcPct val="80000"/>
              </a:lnSpc>
              <a:buFont typeface="Wingdings" charset="2"/>
              <a:buChar char="ü"/>
            </a:pPr>
            <a:r>
              <a:rPr lang="pt-PT" sz="18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Anos </a:t>
            </a:r>
            <a:r>
              <a:rPr lang="pt-PT" sz="1800" dirty="0">
                <a:solidFill>
                  <a:schemeClr val="tx1"/>
                </a:solidFill>
                <a:latin typeface="Arial" charset="0"/>
                <a:cs typeface="Arial Unicode MS" charset="0"/>
              </a:rPr>
              <a:t>1960: preparar uma elite que impulsionasse a ciência e a tecnologia, como resultado da agressão ao ambiente, das dificuldades econômicas e de seu impacto na qualidade de vida. </a:t>
            </a:r>
          </a:p>
          <a:p>
            <a:pPr marL="342900" indent="-342900" algn="just">
              <a:lnSpc>
                <a:spcPct val="80000"/>
              </a:lnSpc>
              <a:buFont typeface="Wingdings" charset="2"/>
              <a:buChar char="ü"/>
            </a:pPr>
            <a:endParaRPr lang="pt-PT" sz="2000" dirty="0">
              <a:solidFill>
                <a:schemeClr val="tx1"/>
              </a:solidFill>
              <a:latin typeface="Arial" charset="0"/>
              <a:cs typeface="Arial Unicode MS" charset="0"/>
            </a:endParaRPr>
          </a:p>
          <a:p>
            <a:pPr marL="285750" lvl="2" indent="-285750" algn="just">
              <a:lnSpc>
                <a:spcPct val="80000"/>
              </a:lnSpc>
              <a:buFont typeface="Wingdings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Arial" charset="0"/>
                <a:cs typeface="Times New Roman" charset="0"/>
              </a:rPr>
              <a:t>Anos 1970: crítica ao papel da ciência e aos frágeis resultados da divulgação científica. A</a:t>
            </a:r>
            <a:r>
              <a:rPr lang="pt-PT" sz="1800" dirty="0">
                <a:solidFill>
                  <a:schemeClr val="tx1"/>
                </a:solidFill>
                <a:latin typeface="Arial" charset="0"/>
                <a:cs typeface="Times New Roman" charset="0"/>
              </a:rPr>
              <a:t> falta de compreensão sobre a ciência e seus processos mobilizou políticas nacionais e internacionais para melhoria da </a:t>
            </a:r>
            <a:r>
              <a:rPr lang="pt-PT" sz="1800" b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alfabetização científica</a:t>
            </a:r>
            <a:r>
              <a:rPr lang="pt-PT" sz="1800" dirty="0">
                <a:solidFill>
                  <a:schemeClr val="tx1"/>
                </a:solidFill>
                <a:latin typeface="Arial" charset="0"/>
                <a:cs typeface="Times New Roman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buFont typeface="Wingdings" charset="2"/>
              <a:buChar char="ü"/>
            </a:pPr>
            <a:endParaRPr lang="pt-PT" sz="2000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marL="285750" lvl="1" indent="-285750" algn="just">
              <a:lnSpc>
                <a:spcPct val="80000"/>
              </a:lnSpc>
              <a:buFont typeface="Wingdings" charset="2"/>
              <a:buChar char="ü"/>
            </a:pPr>
            <a:r>
              <a:rPr lang="pt-PT" sz="1800" dirty="0">
                <a:solidFill>
                  <a:schemeClr val="tx1"/>
                </a:solidFill>
                <a:latin typeface="Arial" charset="0"/>
                <a:cs typeface="Times New Roman" charset="0"/>
              </a:rPr>
              <a:t>Anos 1990: - “revolução </a:t>
            </a:r>
            <a:r>
              <a:rPr lang="pt-PT" sz="1800" dirty="0" err="1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copérnica</a:t>
            </a:r>
            <a:r>
              <a:rPr lang="pt-PT" sz="1800" dirty="0" smtClean="0">
                <a:solidFill>
                  <a:schemeClr val="tx1"/>
                </a:solidFill>
                <a:latin typeface="Arial" charset="0"/>
                <a:cs typeface="Times New Roman" charset="0"/>
              </a:rPr>
              <a:t>” </a:t>
            </a:r>
            <a:r>
              <a:rPr lang="pt-PT" sz="1800" dirty="0">
                <a:solidFill>
                  <a:schemeClr val="tx1"/>
                </a:solidFill>
                <a:latin typeface="Arial" charset="0"/>
                <a:cs typeface="Times New Roman" charset="0"/>
              </a:rPr>
              <a:t>da divulgação: o centro do processo da comunicação pública da ciência muda da </a:t>
            </a:r>
            <a:r>
              <a:rPr lang="pt-PT" sz="1800" i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informação </a:t>
            </a:r>
            <a:r>
              <a:rPr lang="pt-PT" sz="1800" dirty="0">
                <a:solidFill>
                  <a:schemeClr val="tx1"/>
                </a:solidFill>
                <a:latin typeface="Arial" charset="0"/>
                <a:cs typeface="Times New Roman" charset="0"/>
              </a:rPr>
              <a:t>para o </a:t>
            </a:r>
            <a:r>
              <a:rPr lang="pt-PT" sz="1800" i="1" dirty="0">
                <a:solidFill>
                  <a:schemeClr val="tx1"/>
                </a:solidFill>
                <a:latin typeface="Arial" charset="0"/>
                <a:cs typeface="Times New Roman" charset="0"/>
              </a:rPr>
              <a:t>público</a:t>
            </a:r>
          </a:p>
          <a:p>
            <a:pPr marL="285750" lvl="1" indent="-285750" algn="just">
              <a:lnSpc>
                <a:spcPct val="80000"/>
              </a:lnSpc>
              <a:buFont typeface="Wingdings" charset="2"/>
              <a:buChar char="ü"/>
            </a:pPr>
            <a:endParaRPr lang="pt-PT" sz="1800" i="1" dirty="0">
              <a:solidFill>
                <a:schemeClr val="tx1"/>
              </a:solidFill>
              <a:latin typeface="Arial" charset="0"/>
              <a:cs typeface="Times New Roman" charset="0"/>
            </a:endParaRPr>
          </a:p>
          <a:p>
            <a:pPr marL="285750" lvl="1" indent="-285750" algn="just">
              <a:lnSpc>
                <a:spcPct val="80000"/>
              </a:lnSpc>
              <a:buFont typeface="Wingdings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Arial" charset="0"/>
                <a:cs typeface="Times New Roman" charset="0"/>
              </a:rPr>
              <a:t>Surge uma autêntica pequena indústria cultural em divulgação de ciências - produtores, criadores, realizadores, anunciantes públicos e privados, redes de distribuição e os espaços de interação com o público. </a:t>
            </a:r>
          </a:p>
          <a:p>
            <a:pPr lvl="1" algn="just">
              <a:lnSpc>
                <a:spcPct val="80000"/>
              </a:lnSpc>
            </a:pPr>
            <a:endParaRPr lang="pt-PT" sz="1800" dirty="0">
              <a:latin typeface="Arial" charset="0"/>
              <a:cs typeface="Arial Unicode MS" charset="0"/>
            </a:endParaRPr>
          </a:p>
          <a:p>
            <a:pPr>
              <a:lnSpc>
                <a:spcPct val="8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442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3194" y="0"/>
            <a:ext cx="8416008" cy="138293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Aspectos históricos e conceituais da divulgação científica – Brasil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167" y="1652385"/>
            <a:ext cx="8399633" cy="4785486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Brasil no séc. XIX: primeiras iniciativas organizadas de difusão da ciência moderna, influenciada pela chegada da Corte Portuguesa e pelas mudanças políticas, culturais e econômicas desse período (Moreira e Massarani, 2002)</a:t>
            </a:r>
          </a:p>
          <a:p>
            <a:pPr marL="285750" indent="-285750" algn="l">
              <a:lnSpc>
                <a:spcPct val="80000"/>
              </a:lnSpc>
              <a:buFont typeface="Arial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Brasil, séc. XX: ampliação das iniciativas de pesquisa básica e de divulgação</a:t>
            </a:r>
          </a:p>
          <a:p>
            <a:pPr marL="285750" indent="-285750" algn="l">
              <a:lnSpc>
                <a:spcPct val="80000"/>
              </a:lnSpc>
              <a:buFont typeface="Arial" charset="0"/>
              <a:buChar char="•"/>
            </a:pPr>
            <a:endParaRPr lang="pt-BR" sz="1800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Anos 10/20: criação da Sociedade Brasileira de Ciência, da Academia Brasileira de Ciência e da Radio Sociedade</a:t>
            </a:r>
          </a:p>
          <a:p>
            <a:pPr marL="285750" indent="-285750" algn="l">
              <a:lnSpc>
                <a:spcPct val="80000"/>
              </a:lnSpc>
              <a:buFont typeface="Arial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Anos 40/50: criação da SBPC, do CNPq e a ciência nas revistas diárias</a:t>
            </a:r>
          </a:p>
          <a:p>
            <a:pPr marL="285750" indent="-285750" algn="l">
              <a:lnSpc>
                <a:spcPct val="80000"/>
              </a:lnSpc>
              <a:buFont typeface="Arial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Anos 60: </a:t>
            </a:r>
            <a:r>
              <a:rPr lang="pt-BR" sz="2000" i="1" dirty="0" err="1">
                <a:solidFill>
                  <a:schemeClr val="tx1"/>
                </a:solidFill>
              </a:rPr>
              <a:t>Sputinik</a:t>
            </a:r>
            <a:r>
              <a:rPr lang="pt-BR" sz="2000" dirty="0">
                <a:solidFill>
                  <a:schemeClr val="tx1"/>
                </a:solidFill>
              </a:rPr>
              <a:t> e a influência  movimento curricular americano na educação brasileira</a:t>
            </a:r>
          </a:p>
          <a:p>
            <a:pPr marL="285750" indent="-285750" algn="l">
              <a:lnSpc>
                <a:spcPct val="80000"/>
              </a:lnSpc>
              <a:buFont typeface="Arial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Anos 70: Golpe militar – reação da comunidade </a:t>
            </a:r>
            <a:r>
              <a:rPr lang="pt-BR" sz="2000" dirty="0" smtClean="0">
                <a:solidFill>
                  <a:schemeClr val="tx1"/>
                </a:solidFill>
              </a:rPr>
              <a:t>científica</a:t>
            </a:r>
          </a:p>
          <a:p>
            <a:pPr marL="285750" indent="-285750" algn="l">
              <a:lnSpc>
                <a:spcPct val="80000"/>
              </a:lnSpc>
              <a:buFont typeface="Arial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80000"/>
              </a:lnSpc>
              <a:buFont typeface="Arial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Anos 80: democratização e ampliação de iniciativas: Ciência Hoje, Ciência Hoje das Crianças e os novos Museus de Ciências</a:t>
            </a:r>
          </a:p>
          <a:p>
            <a:pPr algn="l">
              <a:lnSpc>
                <a:spcPct val="80000"/>
              </a:lnSpc>
            </a:pP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6812" y="470451"/>
            <a:ext cx="7086600" cy="593725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x-none" sz="3600" b="1" dirty="0" smtClean="0"/>
              <a:t>Definindo Divulgação </a:t>
            </a:r>
            <a:r>
              <a:rPr lang="pt-BR" altLang="x-none" sz="3600" b="1" dirty="0"/>
              <a:t>Científica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81891" y="1420721"/>
            <a:ext cx="8307686" cy="473069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altLang="x-none" sz="2000" dirty="0" err="1">
                <a:ea typeface="Times New Roman" charset="0"/>
                <a:cs typeface="Times New Roman" charset="0"/>
              </a:rPr>
              <a:t>Roqueplo</a:t>
            </a:r>
            <a:r>
              <a:rPr lang="pt-BR" altLang="x-none" sz="2000" dirty="0">
                <a:ea typeface="Times New Roman" charset="0"/>
                <a:cs typeface="Times New Roman" charset="0"/>
              </a:rPr>
              <a:t> (1974) - definição abrangente - toda atividade de explicação e de difusão dos conhecimentos, da cultura e do pensamento científico e técnico, sob duas condições: fora do ensino oficial ou equivalente e não deve ter como objetivo formar especialistas</a:t>
            </a:r>
          </a:p>
          <a:p>
            <a:pPr>
              <a:lnSpc>
                <a:spcPct val="90000"/>
              </a:lnSpc>
            </a:pPr>
            <a:endParaRPr lang="pt-BR" altLang="x-none" sz="2000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pt-BR" altLang="x-none" sz="2000" dirty="0">
                <a:ea typeface="Times New Roman" charset="0"/>
                <a:cs typeface="Times New Roman" charset="0"/>
              </a:rPr>
              <a:t>Bueno (1984) todo processo ou recurso utilizado para a veiculação de informações científicas e tecnológicas</a:t>
            </a:r>
          </a:p>
          <a:p>
            <a:pPr>
              <a:lnSpc>
                <a:spcPct val="90000"/>
              </a:lnSpc>
            </a:pPr>
            <a:endParaRPr lang="pt-BR" altLang="x-none" sz="2000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pt-BR" altLang="x-none" sz="1600" dirty="0">
                <a:ea typeface="Times New Roman" charset="0"/>
                <a:cs typeface="Times New Roman" charset="0"/>
              </a:rPr>
              <a:t>Disseminação: entre pares</a:t>
            </a:r>
          </a:p>
          <a:p>
            <a:pPr>
              <a:lnSpc>
                <a:spcPct val="90000"/>
              </a:lnSpc>
            </a:pPr>
            <a:endParaRPr lang="pt-BR" altLang="x-none" sz="2000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pt-BR" altLang="x-none" sz="1600" dirty="0">
                <a:ea typeface="Times New Roman" charset="0"/>
                <a:cs typeface="Times New Roman" charset="0"/>
              </a:rPr>
              <a:t>Divulgação: público mais </a:t>
            </a:r>
            <a:r>
              <a:rPr lang="pt-BR" altLang="x-none" sz="1600" dirty="0" smtClean="0">
                <a:ea typeface="Times New Roman" charset="0"/>
                <a:cs typeface="Times New Roman" charset="0"/>
              </a:rPr>
              <a:t>amplo</a:t>
            </a:r>
          </a:p>
          <a:p>
            <a:pPr>
              <a:lnSpc>
                <a:spcPct val="90000"/>
              </a:lnSpc>
            </a:pPr>
            <a:endParaRPr lang="pt-BR" altLang="x-none" sz="2000" dirty="0" smtClean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pt-BR" altLang="x-none" sz="2000" dirty="0" smtClean="0">
                <a:ea typeface="Times New Roman" charset="0"/>
                <a:cs typeface="Times New Roman" charset="0"/>
              </a:rPr>
              <a:t>Comunicação pública da ciência ou Compreensão pública da ciência: termos usado internacionalmente</a:t>
            </a:r>
          </a:p>
          <a:p>
            <a:pPr>
              <a:lnSpc>
                <a:spcPct val="90000"/>
              </a:lnSpc>
            </a:pPr>
            <a:r>
              <a:rPr lang="pt-BR" altLang="x-none" sz="2000" dirty="0" smtClean="0">
                <a:ea typeface="Times New Roman" charset="0"/>
                <a:cs typeface="Times New Roman" charset="0"/>
              </a:rPr>
              <a:t>Popularização da ciência na AL: influência de movimentos políticos e programas oficiais</a:t>
            </a:r>
            <a:endParaRPr lang="pt-BR" altLang="x-none" sz="20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6321" y="333375"/>
            <a:ext cx="8343992" cy="912813"/>
          </a:xfrm>
        </p:spPr>
        <p:txBody>
          <a:bodyPr>
            <a:normAutofit/>
          </a:bodyPr>
          <a:lstStyle/>
          <a:p>
            <a:pPr algn="ctr"/>
            <a:r>
              <a:rPr lang="pt-BR" altLang="x-none" sz="3600" b="1" dirty="0" smtClean="0"/>
              <a:t>Definindo Educação </a:t>
            </a:r>
            <a:r>
              <a:rPr lang="pt-BR" altLang="x-none" sz="3600" b="1" dirty="0"/>
              <a:t>Não formal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15636" y="1368583"/>
            <a:ext cx="8182815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x-none" sz="2100">
                <a:ea typeface="Times New Roman" charset="0"/>
                <a:cs typeface="Times New Roman" charset="0"/>
              </a:rPr>
              <a:t>Origem do termo na educação popular em países latino-americanos – identificação com a dimensão política e transformadora da educação</a:t>
            </a:r>
          </a:p>
          <a:p>
            <a:pPr>
              <a:lnSpc>
                <a:spcPct val="90000"/>
              </a:lnSpc>
            </a:pPr>
            <a:endParaRPr lang="pt-BR" altLang="x-none" sz="800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pt-BR" altLang="x-none" sz="2100" dirty="0">
                <a:ea typeface="Times New Roman" charset="0"/>
                <a:cs typeface="Times New Roman" charset="0"/>
              </a:rPr>
              <a:t>Ao longo do tempo, passou a designar as prática educativas fora do ambiente escolar</a:t>
            </a:r>
          </a:p>
          <a:p>
            <a:pPr>
              <a:lnSpc>
                <a:spcPct val="90000"/>
              </a:lnSpc>
            </a:pPr>
            <a:endParaRPr lang="pt-BR" altLang="x-none" sz="800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pt-BR" altLang="x-none" sz="2100" dirty="0">
                <a:ea typeface="Times New Roman" charset="0"/>
                <a:cs typeface="Times New Roman" charset="0"/>
              </a:rPr>
              <a:t>Marco nas últimas décadas: educação ao longo da vida na perspectiva da Sociedade da Informação</a:t>
            </a:r>
          </a:p>
          <a:p>
            <a:pPr>
              <a:lnSpc>
                <a:spcPct val="90000"/>
              </a:lnSpc>
            </a:pPr>
            <a:endParaRPr lang="pt-BR" altLang="x-none" sz="800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pt-BR" altLang="x-none" sz="2100" dirty="0">
                <a:ea typeface="Times New Roman" charset="0"/>
                <a:cs typeface="Times New Roman" charset="0"/>
              </a:rPr>
              <a:t>Alguns autores buscam a distinção entre os termos Formal, Não Formal e Informal, mas não há consenso</a:t>
            </a:r>
          </a:p>
          <a:p>
            <a:pPr>
              <a:lnSpc>
                <a:spcPct val="90000"/>
              </a:lnSpc>
            </a:pPr>
            <a:endParaRPr lang="pt-BR" altLang="x-none" sz="700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pt-BR" altLang="x-none" sz="2100" dirty="0">
                <a:ea typeface="Times New Roman" charset="0"/>
                <a:cs typeface="Times New Roman" charset="0"/>
              </a:rPr>
              <a:t>Formal: em geral circunscrito a escola</a:t>
            </a:r>
          </a:p>
          <a:p>
            <a:pPr>
              <a:lnSpc>
                <a:spcPct val="90000"/>
              </a:lnSpc>
            </a:pPr>
            <a:endParaRPr lang="pt-BR" altLang="x-none" sz="700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pt-BR" altLang="x-none" sz="2100" dirty="0">
                <a:ea typeface="Times New Roman" charset="0"/>
                <a:cs typeface="Times New Roman" charset="0"/>
              </a:rPr>
              <a:t>Não Formal </a:t>
            </a:r>
            <a:r>
              <a:rPr lang="pt-BR" altLang="x-none" sz="2100" dirty="0" err="1">
                <a:ea typeface="Times New Roman" charset="0"/>
                <a:cs typeface="Times New Roman" charset="0"/>
              </a:rPr>
              <a:t>X</a:t>
            </a:r>
            <a:r>
              <a:rPr lang="pt-BR" altLang="x-none" sz="2100" dirty="0">
                <a:ea typeface="Times New Roman" charset="0"/>
                <a:cs typeface="Times New Roman" charset="0"/>
              </a:rPr>
              <a:t> Informal: diferenças de definições nas literaturas </a:t>
            </a:r>
            <a:r>
              <a:rPr lang="pt-BR" altLang="x-none" sz="2100" dirty="0" err="1">
                <a:ea typeface="Times New Roman" charset="0"/>
                <a:cs typeface="Times New Roman" charset="0"/>
              </a:rPr>
              <a:t>anglofônica</a:t>
            </a:r>
            <a:r>
              <a:rPr lang="pt-BR" altLang="x-none" sz="2100" dirty="0">
                <a:ea typeface="Times New Roman" charset="0"/>
                <a:cs typeface="Times New Roman" charset="0"/>
              </a:rPr>
              <a:t> e </a:t>
            </a:r>
            <a:r>
              <a:rPr lang="pt-BR" altLang="x-none" sz="2100" dirty="0" err="1">
                <a:ea typeface="Times New Roman" charset="0"/>
                <a:cs typeface="Times New Roman" charset="0"/>
              </a:rPr>
              <a:t>lusofônica</a:t>
            </a:r>
            <a:r>
              <a:rPr lang="pt-BR" altLang="x-none" sz="2100" dirty="0">
                <a:ea typeface="Times New Roman" charset="0"/>
                <a:cs typeface="Times New Roman" charset="0"/>
              </a:rPr>
              <a:t> </a:t>
            </a:r>
            <a:endParaRPr lang="pt-BR" altLang="x-none" sz="2100" i="1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pt-BR" altLang="x-none" sz="2100" dirty="0"/>
          </a:p>
        </p:txBody>
      </p:sp>
    </p:spTree>
    <p:extLst>
      <p:ext uri="{BB962C8B-B14F-4D97-AF65-F5344CB8AC3E}">
        <p14:creationId xmlns:p14="http://schemas.microsoft.com/office/powerpoint/2010/main" val="178489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altLang="x-none" b="1" dirty="0"/>
              <a:t>Educação Não formal: desafios de definição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66778" y="1827213"/>
            <a:ext cx="8116848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altLang="x-none" sz="1900"/>
              <a:t>Smith, 2001 </a:t>
            </a:r>
          </a:p>
          <a:p>
            <a:pPr>
              <a:lnSpc>
                <a:spcPct val="80000"/>
              </a:lnSpc>
            </a:pPr>
            <a:endParaRPr lang="pt-BR" altLang="x-none" sz="800" dirty="0"/>
          </a:p>
          <a:p>
            <a:pPr lvl="1">
              <a:lnSpc>
                <a:spcPct val="80000"/>
              </a:lnSpc>
            </a:pPr>
            <a:r>
              <a:rPr lang="pt-BR" altLang="x-none" sz="1900" i="1" dirty="0"/>
              <a:t>Formal:</a:t>
            </a:r>
            <a:r>
              <a:rPr lang="pt-BR" altLang="x-none" sz="1900" dirty="0"/>
              <a:t> sistema de educação hierarquicamente estruturado e cronologicamente graduado, da escola primária a universidade, incluindo os estudos acadêmicos e as variedades de programas especializados e de instituições de treinamento técnico e profissional;</a:t>
            </a:r>
          </a:p>
          <a:p>
            <a:pPr lvl="1">
              <a:lnSpc>
                <a:spcPct val="80000"/>
              </a:lnSpc>
            </a:pPr>
            <a:endParaRPr lang="pt-BR" altLang="x-none" sz="1900" i="1" dirty="0"/>
          </a:p>
          <a:p>
            <a:pPr lvl="1">
              <a:lnSpc>
                <a:spcPct val="80000"/>
              </a:lnSpc>
            </a:pPr>
            <a:r>
              <a:rPr lang="pt-BR" altLang="x-none" sz="1900" i="1" dirty="0"/>
              <a:t>Informal: </a:t>
            </a:r>
            <a:r>
              <a:rPr lang="pt-BR" altLang="x-none" sz="1900" dirty="0"/>
              <a:t>verdadeiro processo realizado ao longo da vida onde cada indivíduo adquire atitudes, valores, procedimentos e conhecimentos da experiência cotidiana e das influências educativas de seu meio – da família, no trabalho, no lazer e nas diversas mídias de massa;</a:t>
            </a:r>
          </a:p>
          <a:p>
            <a:pPr lvl="1">
              <a:lnSpc>
                <a:spcPct val="80000"/>
              </a:lnSpc>
            </a:pPr>
            <a:endParaRPr lang="pt-BR" altLang="x-none" sz="1900" i="1" dirty="0"/>
          </a:p>
          <a:p>
            <a:pPr lvl="1">
              <a:lnSpc>
                <a:spcPct val="80000"/>
              </a:lnSpc>
            </a:pPr>
            <a:r>
              <a:rPr lang="pt-BR" altLang="x-none" sz="1900" i="1" dirty="0"/>
              <a:t>Não Formal: </a:t>
            </a:r>
            <a:r>
              <a:rPr lang="pt-BR" altLang="x-none" sz="1900" dirty="0"/>
              <a:t>qualquer atividade organizada fora do sistema formal de educação, - operando separadamente ou como parte de uma atividade mais ampla – que pretende servir a clientes previamente identificados como aprendizes e que possui objetivos de aprendizagem. </a:t>
            </a:r>
          </a:p>
          <a:p>
            <a:pPr lvl="1">
              <a:lnSpc>
                <a:spcPct val="80000"/>
              </a:lnSpc>
            </a:pPr>
            <a:endParaRPr lang="pt-BR" altLang="x-none" sz="1900" dirty="0"/>
          </a:p>
        </p:txBody>
      </p:sp>
    </p:spTree>
    <p:extLst>
      <p:ext uri="{BB962C8B-B14F-4D97-AF65-F5344CB8AC3E}">
        <p14:creationId xmlns:p14="http://schemas.microsoft.com/office/powerpoint/2010/main" val="51674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843776"/>
            <a:ext cx="8763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/>
          </p:cNvSpPr>
          <p:nvPr/>
        </p:nvSpPr>
        <p:spPr bwMode="auto">
          <a:xfrm>
            <a:off x="7010919" y="6596062"/>
            <a:ext cx="2014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700" dirty="0"/>
              <a:t>Marandino et al., 2008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325" y="274638"/>
            <a:ext cx="8762999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Continuidades</a:t>
            </a:r>
            <a:r>
              <a:rPr lang="en-US" b="1" dirty="0" smtClean="0"/>
              <a:t> entre </a:t>
            </a:r>
            <a:r>
              <a:rPr lang="en-US" b="1" dirty="0" err="1" smtClean="0"/>
              <a:t>Educação</a:t>
            </a:r>
            <a:r>
              <a:rPr lang="en-US" b="1" dirty="0" smtClean="0"/>
              <a:t> Formal, </a:t>
            </a:r>
            <a:br>
              <a:rPr lang="en-US" b="1" dirty="0" smtClean="0"/>
            </a:br>
            <a:r>
              <a:rPr lang="en-US" b="1" dirty="0" err="1" smtClean="0"/>
              <a:t>Não</a:t>
            </a:r>
            <a:r>
              <a:rPr lang="en-US" b="1" dirty="0" smtClean="0"/>
              <a:t> Formal e Informal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93286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x-none" sz="4000" b="1" dirty="0"/>
              <a:t>Os Espaços de Divulgação e Educação  e Educação Não Formal em Ciências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81200"/>
            <a:ext cx="7904163" cy="447198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t-BR" altLang="x-none" sz="2400" dirty="0">
                <a:ea typeface="Arial Unicode MS" charset="0"/>
              </a:rPr>
              <a:t>Diferentes </a:t>
            </a:r>
            <a:r>
              <a:rPr lang="pt-BR" altLang="x-none" sz="2400" i="1" dirty="0">
                <a:ea typeface="Arial Unicode MS" charset="0"/>
              </a:rPr>
              <a:t>lócus </a:t>
            </a:r>
            <a:r>
              <a:rPr lang="pt-BR" altLang="x-none" sz="2400" dirty="0">
                <a:ea typeface="Arial Unicode MS" charset="0"/>
              </a:rPr>
              <a:t>de produção da informação e do conhecimento, - formação de cidadanias ativas na sociedade. </a:t>
            </a:r>
          </a:p>
          <a:p>
            <a:pPr algn="just">
              <a:lnSpc>
                <a:spcPct val="80000"/>
              </a:lnSpc>
              <a:buFont typeface="Wingdings" charset="2"/>
              <a:buNone/>
            </a:pPr>
            <a:endParaRPr lang="pt-BR" altLang="x-none" sz="2400" dirty="0">
              <a:ea typeface="Arial Unicode MS" charset="0"/>
            </a:endParaRPr>
          </a:p>
          <a:p>
            <a:pPr algn="just">
              <a:lnSpc>
                <a:spcPct val="80000"/>
              </a:lnSpc>
            </a:pPr>
            <a:r>
              <a:rPr lang="pt-BR" altLang="x-none" sz="2400" dirty="0">
                <a:ea typeface="Arial Unicode MS" charset="0"/>
              </a:rPr>
              <a:t>Necessidade de ações de </a:t>
            </a:r>
            <a:r>
              <a:rPr lang="pt-BR" altLang="x-none" sz="2400" b="1" dirty="0">
                <a:ea typeface="Arial Unicode MS" charset="0"/>
              </a:rPr>
              <a:t>parceria</a:t>
            </a:r>
            <a:r>
              <a:rPr lang="pt-BR" altLang="x-none" sz="2400" dirty="0">
                <a:ea typeface="Arial Unicode MS" charset="0"/>
              </a:rPr>
              <a:t> entre os diferentes espaços destinados a divulgação e ao ensino de ciências.</a:t>
            </a:r>
          </a:p>
          <a:p>
            <a:pPr algn="just">
              <a:lnSpc>
                <a:spcPct val="80000"/>
              </a:lnSpc>
              <a:buFont typeface="Wingdings" charset="2"/>
              <a:buNone/>
            </a:pPr>
            <a:endParaRPr lang="pt-BR" altLang="x-none" sz="2400" dirty="0">
              <a:ea typeface="Arial Unicode MS" charset="0"/>
            </a:endParaRPr>
          </a:p>
          <a:p>
            <a:pPr algn="just">
              <a:lnSpc>
                <a:spcPct val="80000"/>
              </a:lnSpc>
            </a:pPr>
            <a:r>
              <a:rPr lang="pt-BR" altLang="x-none" sz="2400" dirty="0">
                <a:ea typeface="Arial Unicode MS" charset="0"/>
              </a:rPr>
              <a:t>Escolas, museus, centros de interpretação da cultura científica e do patrimônio natural, meios de comunicação de massa, grupos e associações comunitárias, ONGs, entre outros - ações conjuntas respeitando as especificidades de cada um.</a:t>
            </a:r>
          </a:p>
          <a:p>
            <a:pPr algn="just">
              <a:lnSpc>
                <a:spcPct val="80000"/>
              </a:lnSpc>
            </a:pPr>
            <a:endParaRPr lang="pt-BR" altLang="x-none" sz="2400" dirty="0">
              <a:ea typeface="Arial Unicode MS" charset="0"/>
            </a:endParaRPr>
          </a:p>
          <a:p>
            <a:pPr>
              <a:lnSpc>
                <a:spcPct val="80000"/>
              </a:lnSpc>
            </a:pPr>
            <a:endParaRPr lang="pt-BR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100747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ctrTitle"/>
          </p:nvPr>
        </p:nvSpPr>
        <p:spPr>
          <a:xfrm>
            <a:off x="548389" y="323140"/>
            <a:ext cx="7498082" cy="11430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 b="1" dirty="0"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Políticas para popularização da ciência no Brasil: rápida contextualização</a:t>
            </a:r>
          </a:p>
        </p:txBody>
      </p:sp>
      <p:sp>
        <p:nvSpPr>
          <p:cNvPr id="85" name="Shape 85"/>
          <p:cNvSpPr>
            <a:spLocks noGrp="1"/>
          </p:cNvSpPr>
          <p:nvPr>
            <p:ph type="subTitle" idx="1"/>
          </p:nvPr>
        </p:nvSpPr>
        <p:spPr>
          <a:xfrm>
            <a:off x="548389" y="1746349"/>
            <a:ext cx="8317441" cy="4800601"/>
          </a:xfrm>
          <a:prstGeom prst="rect">
            <a:avLst/>
          </a:prstGeom>
        </p:spPr>
        <p:txBody>
          <a:bodyPr/>
          <a:lstStyle/>
          <a:p>
            <a:pPr marL="425196" lvl="0" indent="-342900" algn="l">
              <a:buFont typeface="Arial"/>
              <a:buChar char="•"/>
              <a:defRPr sz="1800"/>
            </a:pPr>
            <a:r>
              <a:rPr sz="2000" dirty="0">
                <a:solidFill>
                  <a:srgbClr val="000000"/>
                </a:solidFill>
              </a:rPr>
              <a:t>Século XXI : ampliação da democracia e eixo da inclusão social</a:t>
            </a:r>
          </a:p>
          <a:p>
            <a:pPr marL="745236" lvl="1" indent="-342900" algn="l">
              <a:spcBef>
                <a:spcPts val="500"/>
              </a:spcBef>
              <a:buFont typeface="Arial"/>
              <a:buChar char="•"/>
              <a:defRPr sz="1800"/>
            </a:pPr>
            <a:r>
              <a:rPr sz="2000" dirty="0">
                <a:solidFill>
                  <a:srgbClr val="000000"/>
                </a:solidFill>
              </a:rPr>
              <a:t>Criação do Departamento de Difusão e Popularização da Ciência na Secretaria de Inclusão Social do MCT (2003)</a:t>
            </a:r>
            <a:endParaRPr sz="2800" dirty="0">
              <a:solidFill>
                <a:srgbClr val="000000"/>
              </a:solidFill>
            </a:endParaRPr>
          </a:p>
          <a:p>
            <a:pPr marL="745236" lvl="1" indent="-342900" algn="l">
              <a:spcBef>
                <a:spcPts val="500"/>
              </a:spcBef>
              <a:buFont typeface="Arial"/>
              <a:buChar char="•"/>
              <a:defRPr sz="1800"/>
            </a:pPr>
            <a:r>
              <a:rPr sz="2000" dirty="0">
                <a:solidFill>
                  <a:srgbClr val="000000"/>
                </a:solidFill>
              </a:rPr>
              <a:t>Desenvolvimento de programas: editais, semanas de C&amp;T, programas de Ciência Móvel</a:t>
            </a:r>
          </a:p>
          <a:p>
            <a:pPr marL="745237" lvl="1" indent="-342900" algn="l">
              <a:spcBef>
                <a:spcPts val="500"/>
              </a:spcBef>
              <a:buFont typeface="Arial"/>
              <a:buChar char="•"/>
              <a:defRPr sz="1800"/>
            </a:pPr>
            <a:endParaRPr sz="2000" dirty="0">
              <a:solidFill>
                <a:srgbClr val="000000"/>
              </a:solidFill>
            </a:endParaRPr>
          </a:p>
          <a:p>
            <a:pPr marL="425196" lvl="0" indent="-342900" algn="l">
              <a:buFont typeface="Arial"/>
              <a:buChar char="•"/>
              <a:defRPr sz="1800"/>
            </a:pPr>
            <a:r>
              <a:rPr sz="2000" dirty="0">
                <a:solidFill>
                  <a:srgbClr val="000000"/>
                </a:solidFill>
              </a:rPr>
              <a:t>Consolidação das ações ao longo dos anos: </a:t>
            </a:r>
          </a:p>
          <a:p>
            <a:pPr marL="745236" lvl="1" indent="-342900" algn="l">
              <a:spcBef>
                <a:spcPts val="500"/>
              </a:spcBef>
              <a:buFont typeface="Arial"/>
              <a:buChar char="•"/>
              <a:defRPr sz="1800"/>
            </a:pPr>
            <a:r>
              <a:rPr sz="2000" dirty="0">
                <a:solidFill>
                  <a:srgbClr val="000000"/>
                </a:solidFill>
              </a:rPr>
              <a:t>Semanas de C&amp;T</a:t>
            </a:r>
            <a:endParaRPr sz="2800" dirty="0">
              <a:solidFill>
                <a:srgbClr val="000000"/>
              </a:solidFill>
            </a:endParaRPr>
          </a:p>
          <a:p>
            <a:pPr marL="745236" lvl="1" indent="-342900" algn="l">
              <a:spcBef>
                <a:spcPts val="500"/>
              </a:spcBef>
              <a:buFont typeface="Arial"/>
              <a:buChar char="•"/>
              <a:defRPr sz="1800"/>
            </a:pPr>
            <a:r>
              <a:rPr sz="2000" dirty="0">
                <a:solidFill>
                  <a:srgbClr val="000000"/>
                </a:solidFill>
              </a:rPr>
              <a:t>Outros programas: Olimpíadas e editais para Feiras de </a:t>
            </a:r>
            <a:r>
              <a:rPr sz="2000" dirty="0" smtClean="0">
                <a:solidFill>
                  <a:srgbClr val="000000"/>
                </a:solidFill>
              </a:rPr>
              <a:t>Ciência</a:t>
            </a:r>
            <a:endParaRPr lang="x-none" sz="2000" dirty="0" smtClean="0">
              <a:solidFill>
                <a:srgbClr val="000000"/>
              </a:solidFill>
            </a:endParaRPr>
          </a:p>
          <a:p>
            <a:pPr marL="745236" lvl="1" indent="-342900" algn="l">
              <a:spcBef>
                <a:spcPts val="500"/>
              </a:spcBef>
              <a:buFont typeface="Arial"/>
              <a:buChar char="•"/>
              <a:defRPr sz="1800"/>
            </a:pPr>
            <a:r>
              <a:rPr lang="en-US" sz="2000" dirty="0" err="1">
                <a:solidFill>
                  <a:srgbClr val="000000"/>
                </a:solidFill>
              </a:rPr>
              <a:t>Pesquisa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percepção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pública</a:t>
            </a:r>
            <a:r>
              <a:rPr lang="en-US" sz="2000" dirty="0">
                <a:solidFill>
                  <a:srgbClr val="000000"/>
                </a:solidFill>
              </a:rPr>
              <a:t> da </a:t>
            </a:r>
            <a:r>
              <a:rPr lang="en-US" sz="2000" dirty="0" err="1">
                <a:solidFill>
                  <a:srgbClr val="000000"/>
                </a:solidFill>
              </a:rPr>
              <a:t>ciência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orientar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ações</a:t>
            </a:r>
            <a:r>
              <a:rPr lang="en-US" sz="2000" dirty="0">
                <a:solidFill>
                  <a:srgbClr val="000000"/>
                </a:solidFill>
              </a:rPr>
              <a:t> (2006; 2015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745236" lvl="1" indent="-342900" algn="l">
              <a:spcBef>
                <a:spcPts val="500"/>
              </a:spcBef>
              <a:buFont typeface="Arial"/>
              <a:buChar char="•"/>
              <a:defRPr sz="1800"/>
            </a:pPr>
            <a:r>
              <a:rPr lang="en-US" sz="2000" dirty="0">
                <a:solidFill>
                  <a:srgbClr val="000000"/>
                </a:solidFill>
              </a:rPr>
              <a:t>A aba de </a:t>
            </a:r>
            <a:r>
              <a:rPr lang="en-US" sz="2000" dirty="0" err="1">
                <a:solidFill>
                  <a:srgbClr val="000000"/>
                </a:solidFill>
              </a:rPr>
              <a:t>divulgação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científica</a:t>
            </a:r>
            <a:r>
              <a:rPr lang="en-US" sz="2000" dirty="0">
                <a:solidFill>
                  <a:srgbClr val="000000"/>
                </a:solidFill>
              </a:rPr>
              <a:t> no </a:t>
            </a:r>
            <a:r>
              <a:rPr lang="en-US" sz="2000" dirty="0" smtClean="0">
                <a:solidFill>
                  <a:srgbClr val="000000"/>
                </a:solidFill>
              </a:rPr>
              <a:t>Lattes</a:t>
            </a:r>
          </a:p>
          <a:p>
            <a:pPr marL="745236" lvl="1" indent="-342900" algn="l">
              <a:spcBef>
                <a:spcPts val="500"/>
              </a:spcBef>
              <a:buFont typeface="Arial"/>
              <a:buChar char="•"/>
              <a:defRPr sz="1800"/>
            </a:pPr>
            <a:r>
              <a:rPr lang="en-US" sz="2000" dirty="0" err="1">
                <a:solidFill>
                  <a:srgbClr val="000000"/>
                </a:solidFill>
              </a:rPr>
              <a:t>Investimentos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Semana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Nacional</a:t>
            </a:r>
            <a:r>
              <a:rPr lang="en-US" sz="2000" dirty="0">
                <a:solidFill>
                  <a:srgbClr val="000000"/>
                </a:solidFill>
              </a:rPr>
              <a:t> de C&amp;T</a:t>
            </a:r>
          </a:p>
          <a:p>
            <a:pPr marL="745236" lvl="1" indent="-342900" algn="l">
              <a:spcBef>
                <a:spcPts val="500"/>
              </a:spcBef>
              <a:buFont typeface="Arial"/>
              <a:buChar char="•"/>
              <a:defRPr sz="1800"/>
            </a:pPr>
            <a:endParaRPr lang="en-US" sz="2000" dirty="0">
              <a:solidFill>
                <a:srgbClr val="000000"/>
              </a:solidFill>
            </a:endParaRPr>
          </a:p>
          <a:p>
            <a:pPr marL="745236" lvl="1" indent="-342900" algn="l">
              <a:spcBef>
                <a:spcPts val="500"/>
              </a:spcBef>
              <a:buFont typeface="Arial"/>
              <a:buChar char="•"/>
              <a:defRPr sz="1800"/>
            </a:pPr>
            <a:endParaRPr lang="en-US" sz="2000" dirty="0">
              <a:solidFill>
                <a:srgbClr val="000000"/>
              </a:solidFill>
            </a:endParaRPr>
          </a:p>
          <a:p>
            <a:pPr marL="745236" lvl="1" indent="-342900" algn="l">
              <a:spcBef>
                <a:spcPts val="500"/>
              </a:spcBef>
              <a:buFont typeface="Arial"/>
              <a:buChar char="•"/>
              <a:defRPr sz="1800"/>
            </a:pP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0" y="3840074"/>
            <a:ext cx="3978195" cy="1768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19" y="765987"/>
            <a:ext cx="3804835" cy="1651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60" y="658543"/>
            <a:ext cx="4095577" cy="2318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081" y="3717866"/>
            <a:ext cx="4166717" cy="18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x-none" sz="3600" b="1" dirty="0"/>
              <a:t>A Ciência está presente em todo lugar....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charset="2"/>
              <a:buNone/>
            </a:pPr>
            <a:r>
              <a:rPr lang="pt-BR" altLang="x-none" sz="3300" dirty="0"/>
              <a:t>Mas.....</a:t>
            </a:r>
          </a:p>
          <a:p>
            <a:pPr algn="ctr">
              <a:buFont typeface="Wingdings" charset="2"/>
              <a:buNone/>
            </a:pPr>
            <a:r>
              <a:rPr lang="pt-BR" altLang="x-none" sz="3300" dirty="0"/>
              <a:t>Nem sempre percebemos!!!</a:t>
            </a:r>
          </a:p>
          <a:p>
            <a:pPr algn="ctr">
              <a:buFont typeface="Wingdings" charset="2"/>
              <a:buNone/>
            </a:pPr>
            <a:r>
              <a:rPr lang="pt-BR" altLang="x-none" sz="3300" dirty="0"/>
              <a:t>e</a:t>
            </a:r>
          </a:p>
          <a:p>
            <a:pPr algn="ctr">
              <a:buFont typeface="Wingdings" charset="2"/>
              <a:buNone/>
            </a:pPr>
            <a:r>
              <a:rPr lang="pt-BR" altLang="x-none" sz="3300" dirty="0"/>
              <a:t>Nem sempre compreendemos!!!</a:t>
            </a:r>
          </a:p>
          <a:p>
            <a:pPr algn="ctr">
              <a:buFont typeface="Wingdings" charset="2"/>
              <a:buNone/>
            </a:pPr>
            <a:endParaRPr lang="pt-BR" altLang="x-none" sz="3300" dirty="0"/>
          </a:p>
          <a:p>
            <a:pPr algn="ctr">
              <a:buFont typeface="Wingdings" charset="2"/>
              <a:buNone/>
            </a:pPr>
            <a:r>
              <a:rPr lang="pt-BR" altLang="x-none" sz="3300" dirty="0"/>
              <a:t>Depende do olhar.......</a:t>
            </a:r>
          </a:p>
          <a:p>
            <a:pPr algn="ctr">
              <a:buFont typeface="Wingdings" charset="2"/>
              <a:buNone/>
            </a:pPr>
            <a:endParaRPr lang="pt-BR" altLang="x-none" dirty="0"/>
          </a:p>
        </p:txBody>
      </p:sp>
    </p:spTree>
    <p:extLst>
      <p:ext uri="{BB962C8B-B14F-4D97-AF65-F5344CB8AC3E}">
        <p14:creationId xmlns:p14="http://schemas.microsoft.com/office/powerpoint/2010/main" val="98442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946" y="-1"/>
            <a:ext cx="8578255" cy="113067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 err="1" smtClean="0">
                <a:cs typeface="+mj-cs"/>
              </a:rPr>
              <a:t>Pesquisas</a:t>
            </a:r>
            <a:r>
              <a:rPr lang="en-US" sz="4400" b="1" dirty="0" smtClean="0">
                <a:cs typeface="+mj-cs"/>
              </a:rPr>
              <a:t> </a:t>
            </a:r>
            <a:r>
              <a:rPr lang="en-US" sz="4400" b="1" dirty="0" err="1" smtClean="0">
                <a:cs typeface="+mj-cs"/>
              </a:rPr>
              <a:t>recentes</a:t>
            </a:r>
            <a:r>
              <a:rPr lang="en-US" sz="4400" b="1" dirty="0" smtClean="0">
                <a:cs typeface="+mj-cs"/>
              </a:rPr>
              <a:t> no </a:t>
            </a:r>
            <a:r>
              <a:rPr lang="en-US" sz="4400" b="1" dirty="0" err="1" smtClean="0">
                <a:cs typeface="+mj-cs"/>
              </a:rPr>
              <a:t>Brasil</a:t>
            </a:r>
            <a:endParaRPr lang="en-US" sz="4400" b="1" dirty="0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0236" y="1509936"/>
            <a:ext cx="7883389" cy="4410075"/>
          </a:xfrm>
        </p:spPr>
        <p:txBody>
          <a:bodyPr>
            <a:noAutofit/>
          </a:bodyPr>
          <a:lstStyle/>
          <a:p>
            <a:pPr marL="342900" indent="-342900" algn="l" eaLnBrk="1" hangingPunct="1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Enquete</a:t>
            </a:r>
            <a:r>
              <a:rPr lang="en-US" sz="2000" dirty="0">
                <a:solidFill>
                  <a:srgbClr val="000000"/>
                </a:solidFill>
              </a:rPr>
              <a:t> 1987 : O </a:t>
            </a:r>
            <a:r>
              <a:rPr lang="en-US" sz="2000" dirty="0" err="1">
                <a:solidFill>
                  <a:srgbClr val="000000"/>
                </a:solidFill>
              </a:rPr>
              <a:t>que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brasileiro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pensa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ciência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tecnologia</a:t>
            </a:r>
            <a:r>
              <a:rPr lang="en-US" sz="2000" dirty="0">
                <a:solidFill>
                  <a:srgbClr val="000000"/>
                </a:solidFill>
              </a:rPr>
              <a:t>? (</a:t>
            </a:r>
            <a:r>
              <a:rPr lang="en-US" sz="2000" dirty="0" err="1">
                <a:solidFill>
                  <a:srgbClr val="000000"/>
                </a:solidFill>
              </a:rPr>
              <a:t>CNPq</a:t>
            </a:r>
            <a:r>
              <a:rPr lang="en-US" sz="2000" dirty="0">
                <a:solidFill>
                  <a:srgbClr val="000000"/>
                </a:solidFill>
              </a:rPr>
              <a:t>/GALLUP, 1987)</a:t>
            </a:r>
          </a:p>
          <a:p>
            <a:pPr marL="342900" indent="-342900" algn="l" eaLnBrk="1" hangingPunct="1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Enquete</a:t>
            </a:r>
            <a:r>
              <a:rPr lang="en-US" sz="2000" dirty="0">
                <a:solidFill>
                  <a:srgbClr val="000000"/>
                </a:solidFill>
              </a:rPr>
              <a:t> 2006 : </a:t>
            </a:r>
            <a:r>
              <a:rPr lang="en-US" sz="2000" dirty="0" err="1">
                <a:solidFill>
                  <a:srgbClr val="000000"/>
                </a:solidFill>
              </a:rPr>
              <a:t>Enquete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Nacional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Percepção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Pública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Ciência</a:t>
            </a:r>
            <a:r>
              <a:rPr lang="en-US" sz="2000" dirty="0">
                <a:solidFill>
                  <a:srgbClr val="000000"/>
                </a:solidFill>
              </a:rPr>
              <a:t> (MCTI, </a:t>
            </a:r>
            <a:r>
              <a:rPr lang="en-US" sz="2000" dirty="0" err="1">
                <a:solidFill>
                  <a:srgbClr val="000000"/>
                </a:solidFill>
              </a:rPr>
              <a:t>Museu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</a:t>
            </a:r>
            <a:r>
              <a:rPr lang="en-US" sz="2000" dirty="0">
                <a:solidFill>
                  <a:srgbClr val="000000"/>
                </a:solidFill>
              </a:rPr>
              <a:t> Vida, ABC, </a:t>
            </a:r>
            <a:r>
              <a:rPr lang="en-US" sz="2000" dirty="0" err="1">
                <a:solidFill>
                  <a:srgbClr val="000000"/>
                </a:solidFill>
              </a:rPr>
              <a:t>LabJor</a:t>
            </a:r>
            <a:r>
              <a:rPr lang="en-US" sz="2000" dirty="0">
                <a:solidFill>
                  <a:srgbClr val="000000"/>
                </a:solidFill>
              </a:rPr>
              <a:t>, 2006)</a:t>
            </a:r>
          </a:p>
          <a:p>
            <a:pPr marL="342900" indent="-342900" algn="l" eaLnBrk="1" hangingPunct="1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Enquete</a:t>
            </a:r>
            <a:r>
              <a:rPr lang="en-US" sz="2000" dirty="0">
                <a:solidFill>
                  <a:srgbClr val="FF0000"/>
                </a:solidFill>
              </a:rPr>
              <a:t> 2010: </a:t>
            </a:r>
            <a:r>
              <a:rPr lang="en-US" sz="2000" dirty="0" err="1">
                <a:solidFill>
                  <a:srgbClr val="FF0000"/>
                </a:solidFill>
              </a:rPr>
              <a:t>Enquete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Nacional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Percepção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Pública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Ciência</a:t>
            </a:r>
            <a:r>
              <a:rPr lang="en-US" sz="2000" dirty="0">
                <a:solidFill>
                  <a:srgbClr val="FF0000"/>
                </a:solidFill>
              </a:rPr>
              <a:t> (MCTI, </a:t>
            </a:r>
            <a:r>
              <a:rPr lang="en-US" sz="2000" dirty="0" err="1">
                <a:solidFill>
                  <a:srgbClr val="FF0000"/>
                </a:solidFill>
              </a:rPr>
              <a:t>Museu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</a:t>
            </a:r>
            <a:r>
              <a:rPr lang="en-US" sz="2000" dirty="0">
                <a:solidFill>
                  <a:srgbClr val="FF0000"/>
                </a:solidFill>
              </a:rPr>
              <a:t> Vida, </a:t>
            </a:r>
            <a:r>
              <a:rPr lang="en-US" sz="2000" dirty="0" err="1">
                <a:solidFill>
                  <a:srgbClr val="FF0000"/>
                </a:solidFill>
              </a:rPr>
              <a:t>Unesco</a:t>
            </a:r>
            <a:r>
              <a:rPr lang="en-US" sz="2000" dirty="0">
                <a:solidFill>
                  <a:srgbClr val="FF0000"/>
                </a:solidFill>
              </a:rPr>
              <a:t>, 2010) </a:t>
            </a:r>
          </a:p>
          <a:p>
            <a:pPr marL="342900" indent="-342900" algn="l" eaLnBrk="1" hangingPunct="1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Enquete 2015: Enquete Nacional de Percepção Pública da Ciência (MCTI, Museu da Vida, Unesco, 2015)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 algn="l" eaLnBrk="1" hangingPunct="1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Pesquisa sobre Letramento </a:t>
            </a:r>
            <a:r>
              <a:rPr lang="en-US" sz="2000" dirty="0" err="1" smtClean="0">
                <a:solidFill>
                  <a:srgbClr val="000000"/>
                </a:solidFill>
              </a:rPr>
              <a:t>Científico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Instituto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Abramundo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Instituto</a:t>
            </a:r>
            <a:r>
              <a:rPr lang="en-US" sz="2000" dirty="0" smtClean="0">
                <a:solidFill>
                  <a:srgbClr val="000000"/>
                </a:solidFill>
              </a:rPr>
              <a:t> Paulo Montenegro e </a:t>
            </a:r>
            <a:r>
              <a:rPr lang="en-US" sz="2000" dirty="0" err="1" smtClean="0">
                <a:solidFill>
                  <a:srgbClr val="000000"/>
                </a:solidFill>
              </a:rPr>
              <a:t>Ação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Educativa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958"/>
            <a:ext cx="8229600" cy="804309"/>
          </a:xfrm>
        </p:spPr>
        <p:txBody>
          <a:bodyPr>
            <a:noAutofit/>
          </a:bodyPr>
          <a:lstStyle/>
          <a:p>
            <a:r>
              <a:rPr lang="en-US" b="1" dirty="0"/>
              <a:t>PESQUISA </a:t>
            </a:r>
            <a:r>
              <a:rPr lang="en-US" b="1" dirty="0" smtClean="0"/>
              <a:t>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52"/>
            <a:ext cx="8229600" cy="4525963"/>
          </a:xfrm>
        </p:spPr>
        <p:txBody>
          <a:bodyPr/>
          <a:lstStyle/>
          <a:p>
            <a:r>
              <a:rPr lang="en-US" dirty="0" err="1"/>
              <a:t>Questionário</a:t>
            </a:r>
            <a:r>
              <a:rPr lang="en-US" dirty="0"/>
              <a:t> </a:t>
            </a:r>
            <a:r>
              <a:rPr lang="en-US" dirty="0" err="1"/>
              <a:t>estruturado</a:t>
            </a:r>
            <a:r>
              <a:rPr lang="en-US" dirty="0"/>
              <a:t> com </a:t>
            </a:r>
            <a:r>
              <a:rPr lang="en-US" dirty="0" err="1"/>
              <a:t>questões</a:t>
            </a:r>
            <a:r>
              <a:rPr lang="en-US" dirty="0"/>
              <a:t> </a:t>
            </a:r>
            <a:r>
              <a:rPr lang="en-US" dirty="0" err="1"/>
              <a:t>abertas</a:t>
            </a:r>
            <a:r>
              <a:rPr lang="en-US" dirty="0"/>
              <a:t> e </a:t>
            </a:r>
            <a:r>
              <a:rPr lang="en-US" dirty="0" err="1" smtClean="0"/>
              <a:t>fechadas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Amostra</a:t>
            </a:r>
            <a:r>
              <a:rPr lang="en-US" dirty="0" smtClean="0"/>
              <a:t>: 2016 </a:t>
            </a:r>
            <a:r>
              <a:rPr lang="en-US" dirty="0" err="1"/>
              <a:t>entrevistas</a:t>
            </a:r>
            <a:r>
              <a:rPr lang="en-US" dirty="0"/>
              <a:t> </a:t>
            </a:r>
            <a:r>
              <a:rPr lang="en-US" dirty="0" err="1"/>
              <a:t>estratificadas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/>
              <a:t>sexo</a:t>
            </a:r>
            <a:r>
              <a:rPr lang="en-US" dirty="0"/>
              <a:t>, </a:t>
            </a:r>
            <a:r>
              <a:rPr lang="en-US" dirty="0" smtClean="0"/>
              <a:t>idade, </a:t>
            </a:r>
            <a:r>
              <a:rPr lang="en-US" dirty="0" err="1" smtClean="0"/>
              <a:t>escolaridade</a:t>
            </a:r>
            <a:r>
              <a:rPr lang="en-US" dirty="0" smtClean="0"/>
              <a:t>, </a:t>
            </a:r>
            <a:r>
              <a:rPr lang="en-US" dirty="0" err="1" smtClean="0"/>
              <a:t>renda</a:t>
            </a:r>
            <a:r>
              <a:rPr lang="en-US" dirty="0" smtClean="0"/>
              <a:t> e </a:t>
            </a:r>
            <a:r>
              <a:rPr lang="en-US" dirty="0" err="1" smtClean="0"/>
              <a:t>região</a:t>
            </a:r>
            <a:r>
              <a:rPr lang="en-US" dirty="0" smtClean="0"/>
              <a:t> de </a:t>
            </a:r>
            <a:r>
              <a:rPr lang="en-US" dirty="0" err="1" smtClean="0"/>
              <a:t>moradia</a:t>
            </a:r>
            <a:r>
              <a:rPr lang="en-US" dirty="0" smtClean="0"/>
              <a:t> (</a:t>
            </a:r>
            <a:r>
              <a:rPr lang="en-US" dirty="0" err="1" smtClean="0"/>
              <a:t>margem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erro</a:t>
            </a:r>
            <a:r>
              <a:rPr lang="en-US" dirty="0"/>
              <a:t> </a:t>
            </a:r>
            <a:r>
              <a:rPr lang="en-US" dirty="0" err="1"/>
              <a:t>máxima</a:t>
            </a:r>
            <a:r>
              <a:rPr lang="en-US" dirty="0"/>
              <a:t> de 2,18%, com um </a:t>
            </a:r>
            <a:r>
              <a:rPr lang="en-US" dirty="0" err="1"/>
              <a:t>intervalo</a:t>
            </a:r>
            <a:r>
              <a:rPr lang="en-US" dirty="0"/>
              <a:t> de </a:t>
            </a:r>
            <a:r>
              <a:rPr lang="en-US" dirty="0" err="1"/>
              <a:t>confiança</a:t>
            </a:r>
            <a:r>
              <a:rPr lang="en-US" dirty="0"/>
              <a:t> de 95</a:t>
            </a:r>
            <a:r>
              <a:rPr lang="en-US" dirty="0" smtClean="0"/>
              <a:t>%)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Sem Títul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2347"/>
            <a:ext cx="7886700" cy="699171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err="1"/>
              <a:t>Análise</a:t>
            </a:r>
            <a:r>
              <a:rPr lang="en-US" sz="4400" b="1" dirty="0"/>
              <a:t> dos dados de </a:t>
            </a:r>
            <a:r>
              <a:rPr lang="en-US" sz="4400" b="1" dirty="0" smtClean="0"/>
              <a:t>2010 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1800" b="1" dirty="0" smtClean="0"/>
              <a:t>CASTELFRANCHI</a:t>
            </a:r>
            <a:r>
              <a:rPr lang="en-US" sz="1800" b="1" dirty="0"/>
              <a:t>, </a:t>
            </a:r>
            <a:r>
              <a:rPr lang="en-US" sz="1800" b="1" dirty="0" err="1"/>
              <a:t>Yurij</a:t>
            </a:r>
            <a:r>
              <a:rPr lang="en-US" sz="1800" b="1" dirty="0"/>
              <a:t> et </a:t>
            </a:r>
            <a:r>
              <a:rPr lang="en-US" sz="1800" b="1" dirty="0" smtClean="0"/>
              <a:t>al (</a:t>
            </a:r>
            <a:r>
              <a:rPr lang="en-US" altLang="ja-JP" sz="1800" b="1" dirty="0" smtClean="0"/>
              <a:t>2013)</a:t>
            </a:r>
            <a:r>
              <a:rPr lang="en-US" altLang="ja-JP" sz="1800" b="1" dirty="0"/>
              <a:t/>
            </a:r>
            <a:br>
              <a:rPr lang="en-US" altLang="ja-JP" sz="1800" b="1" dirty="0"/>
            </a:b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8656"/>
            <a:ext cx="7886700" cy="4351338"/>
          </a:xfrm>
        </p:spPr>
        <p:txBody>
          <a:bodyPr>
            <a:no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pt-BR" sz="2000" dirty="0">
                <a:solidFill>
                  <a:srgbClr val="000000"/>
                </a:solidFill>
                <a:ea typeface="Arial" charset="0"/>
                <a:cs typeface="Arial" charset="0"/>
              </a:rPr>
              <a:t>Brasileiro</a:t>
            </a:r>
            <a:r>
              <a:rPr lang="pt-BR" sz="2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: </a:t>
            </a:r>
          </a:p>
          <a:p>
            <a:pPr marL="342900" lvl="4" indent="-342900">
              <a:buFont typeface="Wingdings" charset="2"/>
              <a:buChar char="ü"/>
            </a:pPr>
            <a:r>
              <a:rPr lang="pt-BR" sz="2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não </a:t>
            </a:r>
            <a:r>
              <a:rPr lang="pt-BR" sz="2000" dirty="0">
                <a:solidFill>
                  <a:srgbClr val="000000"/>
                </a:solidFill>
                <a:ea typeface="Arial" charset="0"/>
                <a:cs typeface="Arial" charset="0"/>
              </a:rPr>
              <a:t>tem pessimismo, medo ou atitudes hostis sobre a ciência e a tecnologia</a:t>
            </a:r>
          </a:p>
          <a:p>
            <a:pPr marL="342900" lvl="1" indent="-342900" eaLnBrk="1" hangingPunct="1">
              <a:buFont typeface="Wingdings" charset="2"/>
              <a:buChar char="ü"/>
            </a:pPr>
            <a:r>
              <a:rPr lang="pt-BR" sz="2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possui </a:t>
            </a:r>
            <a:r>
              <a:rPr lang="pt-BR" sz="2000" dirty="0">
                <a:solidFill>
                  <a:srgbClr val="000000"/>
                </a:solidFill>
                <a:ea typeface="Arial" charset="0"/>
                <a:cs typeface="Arial" charset="0"/>
              </a:rPr>
              <a:t>uma visão otimista, confiante e que expressa, em geral, apoio à ciência</a:t>
            </a:r>
          </a:p>
          <a:p>
            <a:pPr marL="342900" lvl="1" indent="-342900" eaLnBrk="1" hangingPunct="1">
              <a:buFont typeface="Wingdings" charset="2"/>
              <a:buChar char="ü"/>
            </a:pPr>
            <a:r>
              <a:rPr lang="pt-BR" sz="2000" dirty="0">
                <a:solidFill>
                  <a:srgbClr val="000000"/>
                </a:solidFill>
                <a:ea typeface="Arial" charset="0"/>
                <a:cs typeface="Arial" charset="0"/>
              </a:rPr>
              <a:t>atitudes mais cautelosas ou criticas surgem no que diz respeito a implicações sociais de aspectos específicos da C&amp;</a:t>
            </a:r>
            <a:r>
              <a:rPr lang="pt-BR" sz="2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T</a:t>
            </a:r>
            <a:endParaRPr lang="pt-BR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eaLnBrk="1" hangingPunct="1">
              <a:buFont typeface="Wingdings" charset="2"/>
              <a:buChar char="ü"/>
            </a:pPr>
            <a:r>
              <a:rPr lang="pt-BR" sz="2000" dirty="0">
                <a:solidFill>
                  <a:srgbClr val="000000"/>
                </a:solidFill>
                <a:ea typeface="Arial" charset="0"/>
                <a:cs typeface="Arial" charset="0"/>
              </a:rPr>
              <a:t>Crença em um poder transformador relevante da C&amp;T e em uma ‘demanda’, crescente em todas as democracias, de um debate social mais </a:t>
            </a:r>
            <a:r>
              <a:rPr lang="pt-BR" sz="2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participativo</a:t>
            </a:r>
            <a:endParaRPr lang="pt-BR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eaLnBrk="1" hangingPunct="1">
              <a:buFont typeface="Wingdings" charset="2"/>
              <a:buChar char="ü"/>
            </a:pPr>
            <a:r>
              <a:rPr lang="pt-BR" sz="2000" dirty="0">
                <a:solidFill>
                  <a:srgbClr val="000000"/>
                </a:solidFill>
                <a:ea typeface="Arial" charset="0"/>
                <a:cs typeface="Arial" charset="0"/>
              </a:rPr>
              <a:t>Contrariando as opiniões de muitos intelectuais – de que os brasileiros são ignorantes porque não têm interesse por </a:t>
            </a:r>
            <a:r>
              <a:rPr lang="pt-BR" sz="2000" dirty="0" err="1">
                <a:solidFill>
                  <a:srgbClr val="000000"/>
                </a:solidFill>
                <a:ea typeface="Arial" charset="0"/>
                <a:cs typeface="Arial" charset="0"/>
              </a:rPr>
              <a:t>C&amp;T</a:t>
            </a:r>
            <a:r>
              <a:rPr lang="pt-BR" sz="2000" dirty="0">
                <a:solidFill>
                  <a:srgbClr val="000000"/>
                </a:solidFill>
                <a:ea typeface="Arial" charset="0"/>
                <a:cs typeface="Arial" charset="0"/>
              </a:rPr>
              <a:t> – os dados demonstram que a maioria dos brasileiros se declara interessada por temas científicos. </a:t>
            </a:r>
          </a:p>
          <a:p>
            <a:pPr marL="342900" indent="-342900" eaLnBrk="1" hangingPunct="1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dirty="0" err="1"/>
              <a:t>Análise</a:t>
            </a:r>
            <a:r>
              <a:rPr lang="en-US" sz="4000" b="1" dirty="0"/>
              <a:t> dos dados de </a:t>
            </a:r>
            <a:r>
              <a:rPr lang="en-US" sz="4000" b="1" dirty="0" smtClean="0"/>
              <a:t>2010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1800" b="1" dirty="0"/>
              <a:t>CASTELFRANCHI, </a:t>
            </a:r>
            <a:r>
              <a:rPr lang="en-US" sz="1800" b="1" dirty="0" err="1"/>
              <a:t>Yurij</a:t>
            </a:r>
            <a:r>
              <a:rPr lang="en-US" sz="1800" b="1" dirty="0"/>
              <a:t> et al. </a:t>
            </a:r>
            <a:r>
              <a:rPr lang="en-US" sz="1800" b="1" dirty="0" smtClean="0"/>
              <a:t>(</a:t>
            </a:r>
            <a:r>
              <a:rPr lang="en-US" altLang="ja-JP" sz="1800" b="1" dirty="0" smtClean="0"/>
              <a:t>2013)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247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pt-BR" sz="1800" dirty="0">
                <a:latin typeface="Arial" charset="0"/>
                <a:ea typeface="Arial" charset="0"/>
                <a:cs typeface="Arial" charset="0"/>
              </a:rPr>
              <a:t>Não há relação entre um maior grau de instrução ou de e atitudes em geral mais positivas sobre o papel da </a:t>
            </a:r>
            <a:r>
              <a:rPr lang="pt-BR" sz="1800" dirty="0" err="1">
                <a:latin typeface="Arial" charset="0"/>
                <a:ea typeface="Arial" charset="0"/>
                <a:cs typeface="Arial" charset="0"/>
              </a:rPr>
              <a:t>C&amp;T</a:t>
            </a:r>
            <a:r>
              <a:rPr lang="pt-BR" sz="1800" dirty="0">
                <a:latin typeface="Arial" charset="0"/>
                <a:ea typeface="Arial" charset="0"/>
                <a:cs typeface="Arial" charset="0"/>
              </a:rPr>
              <a:t> na sociedade</a:t>
            </a:r>
          </a:p>
          <a:p>
            <a:pPr eaLnBrk="1" hangingPunct="1"/>
            <a:endParaRPr lang="pt-BR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pt-BR" sz="1800" dirty="0">
                <a:latin typeface="Arial" charset="0"/>
                <a:ea typeface="Arial" charset="0"/>
                <a:cs typeface="Arial" charset="0"/>
              </a:rPr>
              <a:t>Existe um grupo consistente de pessoas (cerca de 60% dos brasileiros) que declara um elevado interesse em temas de </a:t>
            </a:r>
            <a:r>
              <a:rPr lang="pt-BR" sz="1800" dirty="0" err="1">
                <a:latin typeface="Arial" charset="0"/>
                <a:ea typeface="Arial" charset="0"/>
                <a:cs typeface="Arial" charset="0"/>
              </a:rPr>
              <a:t>C&amp;T</a:t>
            </a:r>
            <a:r>
              <a:rPr lang="pt-BR" sz="1800" dirty="0">
                <a:latin typeface="Arial" charset="0"/>
                <a:ea typeface="Arial" charset="0"/>
                <a:cs typeface="Arial" charset="0"/>
              </a:rPr>
              <a:t>, mas possui um conhecimento escasso sobre tais temas e acessa pouca informação científica</a:t>
            </a:r>
          </a:p>
          <a:p>
            <a:pPr eaLnBrk="1" hangingPunct="1"/>
            <a:endParaRPr lang="pt-BR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pt-BR" sz="1800" dirty="0">
                <a:latin typeface="Arial" charset="0"/>
                <a:ea typeface="Arial" charset="0"/>
                <a:cs typeface="Arial" charset="0"/>
              </a:rPr>
              <a:t>Dados apontam para indícios de que, com o crescimento da informação, as pessoas tendem a valorizar a potência associada ao conhecimento científico e às tecnologias, enfatizando, contudo, riscos e perigos também.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692275" y="1628775"/>
            <a:ext cx="6126163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400" b="1" dirty="0" smtClean="0"/>
              <a:t>PESQUISA 2015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dirty="0"/>
              <a:t>2015: http://</a:t>
            </a:r>
            <a:r>
              <a:rPr lang="en-US" dirty="0" err="1"/>
              <a:t>percepcaocti.cgee.org.br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promover</a:t>
            </a:r>
            <a:r>
              <a:rPr lang="en-US" dirty="0" smtClean="0"/>
              <a:t> o </a:t>
            </a:r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conhecimento</a:t>
            </a:r>
            <a:r>
              <a:rPr lang="en-US" dirty="0" smtClean="0"/>
              <a:t> de forma a </a:t>
            </a:r>
            <a:r>
              <a:rPr lang="en-US" dirty="0" err="1" smtClean="0"/>
              <a:t>promover</a:t>
            </a:r>
            <a:r>
              <a:rPr lang="en-US" dirty="0" smtClean="0"/>
              <a:t> a </a:t>
            </a:r>
            <a:r>
              <a:rPr lang="en-US" dirty="0" err="1" smtClean="0"/>
              <a:t>vis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crítica</a:t>
            </a:r>
            <a:r>
              <a:rPr lang="en-US" dirty="0" smtClean="0"/>
              <a:t> e a </a:t>
            </a:r>
            <a:r>
              <a:rPr lang="en-US" dirty="0" err="1" smtClean="0"/>
              <a:t>participação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18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Ci</a:t>
            </a:r>
            <a:r>
              <a:rPr lang="en-US" dirty="0" err="1" smtClean="0"/>
              <a:t>ência</a:t>
            </a:r>
            <a:r>
              <a:rPr lang="en-US" dirty="0" smtClean="0"/>
              <a:t>, </a:t>
            </a:r>
            <a:r>
              <a:rPr lang="en-US" dirty="0" err="1" smtClean="0"/>
              <a:t>Fatos</a:t>
            </a:r>
            <a:r>
              <a:rPr lang="en-US" dirty="0" smtClean="0"/>
              <a:t> e </a:t>
            </a:r>
            <a:r>
              <a:rPr lang="en-US" dirty="0" err="1" smtClean="0"/>
              <a:t>Verdades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021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undo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fatos</a:t>
            </a:r>
            <a:r>
              <a:rPr lang="en-US" dirty="0" smtClean="0"/>
              <a:t> </a:t>
            </a:r>
            <a:r>
              <a:rPr lang="en-US" dirty="0" err="1" smtClean="0"/>
              <a:t>corremos</a:t>
            </a:r>
            <a:r>
              <a:rPr lang="en-US" dirty="0" smtClean="0"/>
              <a:t> </a:t>
            </a:r>
            <a:r>
              <a:rPr lang="en-US" dirty="0" err="1" smtClean="0"/>
              <a:t>riscos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://darwinianas.com/2019/01/29/2881/#more-</a:t>
            </a:r>
            <a:r>
              <a:rPr lang="en-US" dirty="0" smtClean="0">
                <a:hlinkClick r:id="rId2"/>
              </a:rPr>
              <a:t>2881</a:t>
            </a:r>
            <a:endParaRPr lang="en-US" dirty="0" smtClean="0"/>
          </a:p>
          <a:p>
            <a:endParaRPr lang="pt-BR" dirty="0" smtClean="0"/>
          </a:p>
          <a:p>
            <a:pPr lvl="1"/>
            <a:r>
              <a:rPr lang="pt-BR" sz="3600" dirty="0" smtClean="0"/>
              <a:t>Através </a:t>
            </a:r>
            <a:r>
              <a:rPr lang="pt-BR" sz="3600" dirty="0"/>
              <a:t>da ciência, aprendemos sobre o mundo à nossa volta. Ela não é a única maneira de aprender sobre o mundo, como ilustrado, por exemplo, pela riqueza de culturas indígenas ao redor do globo, incluindo as muitas presentes no território brasileiro. Contudo, a ciência certamente oferece respostas profundas e importantes sobre questões que atiçam nossa curiosidade</a:t>
            </a:r>
          </a:p>
          <a:p>
            <a:pPr marL="0" indent="0">
              <a:buNone/>
            </a:pPr>
            <a:endParaRPr lang="pt-BR" sz="3600" dirty="0"/>
          </a:p>
          <a:p>
            <a:pPr lvl="1"/>
            <a:r>
              <a:rPr lang="pt-BR" sz="3600" dirty="0"/>
              <a:t>A Ciência trabalha muitas vezes com fatos, no sentido de que estas ideias são tão fortemente apoiadas que podemos usá-las como premissas na hora de analisar outros achados. Mas “fato” não é sinônimo de “verdade”. É apenas a versão mais confiável que dispomos do conhecimento, em determinado momento.  Fatos são o nosso ponto de partida para novas discussões</a:t>
            </a:r>
            <a:r>
              <a:rPr lang="pt-BR" sz="3600" dirty="0" smtClean="0"/>
              <a:t>.</a:t>
            </a:r>
          </a:p>
          <a:p>
            <a:endParaRPr lang="pt-BR" sz="3600" dirty="0"/>
          </a:p>
          <a:p>
            <a:pPr lvl="1"/>
            <a:r>
              <a:rPr lang="pt-BR" sz="3600" dirty="0"/>
              <a:t>Algumas instituições e grupos humanos se apropriam da verdade como se tivessem plena segurança de como é o mundo. A razão é óbvia: nada dá mais poder a uma instituição ou grupo do que dizer aos demais que ela sabe como é o mundo. Apropriar-se de uma suposta “verdade” é um artificio para manter poder. Apenas isso.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402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892583"/>
            <a:ext cx="7772400" cy="1362075"/>
          </a:xfrm>
        </p:spPr>
        <p:txBody>
          <a:bodyPr/>
          <a:lstStyle/>
          <a:p>
            <a:r>
              <a:rPr lang="en-US" dirty="0" err="1" smtClean="0"/>
              <a:t>Modelos</a:t>
            </a:r>
            <a:r>
              <a:rPr lang="en-US" dirty="0" smtClean="0"/>
              <a:t> de </a:t>
            </a:r>
            <a:r>
              <a:rPr lang="en-US" dirty="0" err="1" smtClean="0"/>
              <a:t>comunica</a:t>
            </a:r>
            <a:r>
              <a:rPr lang="en-US" dirty="0" err="1" smtClean="0"/>
              <a:t>ção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da </a:t>
            </a:r>
            <a:r>
              <a:rPr lang="en-US" dirty="0" err="1" smtClean="0"/>
              <a:t>ciência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19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x-none" b="1" dirty="0" smtClean="0"/>
              <a:t>Modelos de comunicação </a:t>
            </a:r>
            <a:endParaRPr lang="pt-BR" altLang="x-none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x-none" sz="2500" dirty="0">
                <a:latin typeface="Arial" charset="0"/>
              </a:rPr>
              <a:t>Identificação </a:t>
            </a:r>
            <a:r>
              <a:rPr lang="pt-BR" altLang="x-none" sz="2500" dirty="0" smtClean="0">
                <a:latin typeface="Arial" charset="0"/>
              </a:rPr>
              <a:t>de </a:t>
            </a:r>
            <a:r>
              <a:rPr lang="pt-BR" altLang="x-none" sz="2500" dirty="0">
                <a:latin typeface="Arial" charset="0"/>
              </a:rPr>
              <a:t>modelos de comunicação pública da ciência</a:t>
            </a:r>
          </a:p>
          <a:p>
            <a:endParaRPr lang="pt-BR" altLang="x-none" sz="2500" dirty="0">
              <a:latin typeface="Arial" charset="0"/>
            </a:endParaRPr>
          </a:p>
          <a:p>
            <a:r>
              <a:rPr lang="pt-BR" altLang="x-none" sz="2500" dirty="0">
                <a:latin typeface="Arial" charset="0"/>
              </a:rPr>
              <a:t>Explicam como se estabelece as relações entre a ciência e a sociedade</a:t>
            </a:r>
          </a:p>
          <a:p>
            <a:endParaRPr lang="pt-BR" altLang="x-none" sz="2500" dirty="0">
              <a:latin typeface="Arial" charset="0"/>
            </a:endParaRPr>
          </a:p>
          <a:p>
            <a:r>
              <a:rPr lang="pt-BR" altLang="x-none" sz="2500" dirty="0">
                <a:latin typeface="Arial" charset="0"/>
              </a:rPr>
              <a:t>1º modelo – </a:t>
            </a:r>
            <a:r>
              <a:rPr lang="pt-BR" altLang="x-none" sz="2500" i="1" dirty="0">
                <a:latin typeface="Arial" charset="0"/>
              </a:rPr>
              <a:t>de déficit – </a:t>
            </a:r>
            <a:r>
              <a:rPr lang="pt-BR" altLang="x-none" sz="2500" dirty="0">
                <a:latin typeface="Arial" charset="0"/>
              </a:rPr>
              <a:t>mais antigo</a:t>
            </a:r>
          </a:p>
          <a:p>
            <a:pPr>
              <a:buFont typeface="Wingdings" charset="2"/>
              <a:buNone/>
            </a:pPr>
            <a:endParaRPr lang="pt-BR" altLang="x-none" sz="2500" dirty="0">
              <a:latin typeface="Arial" charset="0"/>
            </a:endParaRPr>
          </a:p>
          <a:p>
            <a:r>
              <a:rPr lang="pt-BR" altLang="x-none" sz="2500" dirty="0">
                <a:latin typeface="Arial" charset="0"/>
              </a:rPr>
              <a:t>Demais modelos: surgem da crítica ao 1º</a:t>
            </a:r>
          </a:p>
          <a:p>
            <a:endParaRPr lang="pt-BR" altLang="x-none" sz="25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4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</a:t>
            </a:r>
            <a:r>
              <a:rPr lang="en-US" dirty="0" err="1" smtClean="0"/>
              <a:t>Ciência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ambientes</a:t>
            </a:r>
            <a:r>
              <a:rPr lang="en-US" dirty="0" smtClean="0"/>
              <a:t> </a:t>
            </a:r>
            <a:r>
              <a:rPr lang="en-US" dirty="0" err="1" smtClean="0"/>
              <a:t>naturais</a:t>
            </a:r>
            <a:r>
              <a:rPr lang="mr-IN" dirty="0" smtClean="0"/>
              <a:t>….</a:t>
            </a:r>
            <a:endParaRPr lang="en-US" dirty="0"/>
          </a:p>
        </p:txBody>
      </p:sp>
      <p:pic>
        <p:nvPicPr>
          <p:cNvPr id="4" name="Picture 4" descr="DCP_14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5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x-none" sz="3200" b="1" dirty="0"/>
              <a:t>Modelos de Comunicação Pública da Ciência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26272" y="1773238"/>
            <a:ext cx="8049416" cy="4895850"/>
          </a:xfrm>
        </p:spPr>
        <p:txBody>
          <a:bodyPr>
            <a:normAutofit/>
          </a:bodyPr>
          <a:lstStyle/>
          <a:p>
            <a:pPr marL="400050" indent="-400050">
              <a:lnSpc>
                <a:spcPct val="80000"/>
              </a:lnSpc>
              <a:buFont typeface="Wingdings" charset="2"/>
              <a:buNone/>
            </a:pPr>
            <a:r>
              <a:rPr lang="pt-BR" altLang="x-none" sz="2100" u="sng" dirty="0" smtClean="0">
                <a:latin typeface="Arial" charset="0"/>
              </a:rPr>
              <a:t>Modelo </a:t>
            </a:r>
            <a:r>
              <a:rPr lang="pt-BR" altLang="x-none" sz="2100" u="sng" dirty="0">
                <a:latin typeface="Arial" charset="0"/>
              </a:rPr>
              <a:t>de Déficit</a:t>
            </a:r>
            <a:r>
              <a:rPr lang="pt-BR" altLang="x-none" sz="2100" dirty="0">
                <a:latin typeface="Arial" charset="0"/>
              </a:rPr>
              <a:t>: </a:t>
            </a:r>
          </a:p>
          <a:p>
            <a:pPr marL="400050" indent="-400050">
              <a:lnSpc>
                <a:spcPct val="80000"/>
              </a:lnSpc>
              <a:buFont typeface="Wingdings" charset="2"/>
              <a:buNone/>
            </a:pPr>
            <a:endParaRPr lang="pt-BR" altLang="x-none" sz="2100" dirty="0">
              <a:latin typeface="Arial" charset="0"/>
            </a:endParaRPr>
          </a:p>
          <a:p>
            <a:pPr marL="400050" indent="-400050">
              <a:lnSpc>
                <a:spcPct val="80000"/>
              </a:lnSpc>
            </a:pPr>
            <a:r>
              <a:rPr lang="pt-BR" altLang="x-none" sz="2100" dirty="0">
                <a:latin typeface="Arial" charset="0"/>
              </a:rPr>
              <a:t>associado as ações inglesas de </a:t>
            </a:r>
            <a:r>
              <a:rPr lang="pt-BR" altLang="x-none" sz="2100" dirty="0" smtClean="0">
                <a:latin typeface="Arial" charset="0"/>
              </a:rPr>
              <a:t>comunicação pública da </a:t>
            </a:r>
            <a:r>
              <a:rPr lang="pt-BR" altLang="x-none" sz="2100" dirty="0">
                <a:latin typeface="Arial" charset="0"/>
              </a:rPr>
              <a:t>ciência nos anos </a:t>
            </a:r>
            <a:r>
              <a:rPr lang="pt-BR" altLang="x-none" sz="2100" dirty="0" smtClean="0">
                <a:latin typeface="Arial" charset="0"/>
              </a:rPr>
              <a:t>80</a:t>
            </a:r>
            <a:endParaRPr lang="pt-BR" altLang="x-none" sz="2100" i="1" dirty="0">
              <a:latin typeface="Arial" charset="0"/>
            </a:endParaRPr>
          </a:p>
          <a:p>
            <a:pPr marL="400050" indent="-400050">
              <a:lnSpc>
                <a:spcPct val="80000"/>
              </a:lnSpc>
            </a:pPr>
            <a:endParaRPr lang="pt-BR" altLang="x-none" sz="2100" i="1" dirty="0">
              <a:latin typeface="Arial" charset="0"/>
            </a:endParaRPr>
          </a:p>
          <a:p>
            <a:pPr marL="400050" indent="-400050">
              <a:lnSpc>
                <a:spcPct val="80000"/>
              </a:lnSpc>
            </a:pPr>
            <a:r>
              <a:rPr lang="pt-BR" altLang="x-none" sz="2100" dirty="0">
                <a:latin typeface="Arial" charset="0"/>
              </a:rPr>
              <a:t>Tomada de consciência da comunidade científica quanto a brecha entre cientistas e a sociedade</a:t>
            </a:r>
          </a:p>
          <a:p>
            <a:pPr marL="400050" indent="-400050">
              <a:lnSpc>
                <a:spcPct val="80000"/>
              </a:lnSpc>
            </a:pPr>
            <a:endParaRPr lang="pt-BR" altLang="x-none" sz="2100" dirty="0">
              <a:latin typeface="Arial" charset="0"/>
            </a:endParaRPr>
          </a:p>
          <a:p>
            <a:pPr marL="400050" indent="-400050">
              <a:lnSpc>
                <a:spcPct val="80000"/>
              </a:lnSpc>
            </a:pPr>
            <a:r>
              <a:rPr lang="pt-BR" altLang="x-none" sz="2100" dirty="0">
                <a:latin typeface="Arial" charset="0"/>
              </a:rPr>
              <a:t>Pesquisas de opinião pública para conhecer os níveis de alfabetização científica da população</a:t>
            </a:r>
          </a:p>
          <a:p>
            <a:pPr marL="400050" indent="-400050">
              <a:lnSpc>
                <a:spcPct val="80000"/>
              </a:lnSpc>
            </a:pPr>
            <a:endParaRPr lang="pt-BR" altLang="x-none" sz="2100" dirty="0">
              <a:latin typeface="Arial" charset="0"/>
            </a:endParaRPr>
          </a:p>
          <a:p>
            <a:pPr marL="400050" indent="-400050">
              <a:lnSpc>
                <a:spcPct val="80000"/>
              </a:lnSpc>
            </a:pPr>
            <a:r>
              <a:rPr lang="pt-BR" altLang="x-none" sz="2100" dirty="0">
                <a:latin typeface="Arial" charset="0"/>
              </a:rPr>
              <a:t>Pressuposto: público ignorante em ciência e necessidade em informá-lo</a:t>
            </a:r>
          </a:p>
          <a:p>
            <a:pPr marL="400050" indent="-400050">
              <a:lnSpc>
                <a:spcPct val="80000"/>
              </a:lnSpc>
            </a:pPr>
            <a:endParaRPr lang="pt-BR" altLang="x-none" sz="2100" dirty="0">
              <a:latin typeface="Arial" charset="0"/>
            </a:endParaRPr>
          </a:p>
          <a:p>
            <a:pPr marL="400050" indent="-400050">
              <a:lnSpc>
                <a:spcPct val="80000"/>
              </a:lnSpc>
            </a:pPr>
            <a:r>
              <a:rPr lang="pt-BR" altLang="x-none" sz="2100" dirty="0">
                <a:latin typeface="Arial" charset="0"/>
              </a:rPr>
              <a:t>Processo comunicativo em uma única via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924300" y="55165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08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x-none" sz="3200" b="1" dirty="0"/>
              <a:t>Modelos de Comunicação Pública da Ciência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1078"/>
            <a:ext cx="8226425" cy="4841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pt-BR" altLang="x-none" sz="2100" u="sng" dirty="0" smtClean="0">
                <a:latin typeface="Arial" charset="0"/>
              </a:rPr>
              <a:t>Modelo Dialógico ou de </a:t>
            </a:r>
            <a:r>
              <a:rPr lang="pt-BR" altLang="x-none" sz="2100" u="sng" dirty="0">
                <a:latin typeface="Arial" charset="0"/>
              </a:rPr>
              <a:t>Participação Pública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pt-BR" altLang="x-none" sz="21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BR" altLang="x-none" sz="2100" dirty="0">
                <a:latin typeface="Arial" charset="0"/>
              </a:rPr>
              <a:t>Foco nas diferentes atividades para promover participação social na tomada de decisões sobre C&amp;T</a:t>
            </a:r>
          </a:p>
          <a:p>
            <a:pPr>
              <a:lnSpc>
                <a:spcPct val="80000"/>
              </a:lnSpc>
            </a:pPr>
            <a:endParaRPr lang="pt-BR" altLang="x-none" sz="21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BR" altLang="x-none" sz="2100" dirty="0">
                <a:latin typeface="Arial" charset="0"/>
              </a:rPr>
              <a:t>Ênfase não mais na tradução, mas na forma com que o indivíduo se apropria e integra esses conhecimentos a outros saberes</a:t>
            </a:r>
          </a:p>
          <a:p>
            <a:pPr>
              <a:lnSpc>
                <a:spcPct val="80000"/>
              </a:lnSpc>
            </a:pPr>
            <a:endParaRPr lang="pt-BR" altLang="x-none" sz="21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BR" altLang="x-none" sz="2100" dirty="0">
                <a:latin typeface="Arial" charset="0"/>
              </a:rPr>
              <a:t>Participação do público se dá nas mesmas condições que a do cientista: foros, debates e conferências de consenso</a:t>
            </a:r>
          </a:p>
          <a:p>
            <a:pPr>
              <a:lnSpc>
                <a:spcPct val="80000"/>
              </a:lnSpc>
            </a:pPr>
            <a:endParaRPr lang="pt-BR" altLang="x-none" sz="21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BR" altLang="x-none" sz="2100" dirty="0">
                <a:latin typeface="Arial" charset="0"/>
              </a:rPr>
              <a:t>Valorização do diálogo entre cientistas e não cientistas, da dimensão cultural da ciência e na concepção de cidadão crítico</a:t>
            </a:r>
          </a:p>
          <a:p>
            <a:pPr>
              <a:lnSpc>
                <a:spcPct val="80000"/>
              </a:lnSpc>
            </a:pPr>
            <a:endParaRPr lang="pt-BR" altLang="x-none" sz="2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3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307" y="365125"/>
            <a:ext cx="8315495" cy="1325563"/>
          </a:xfrm>
        </p:spPr>
        <p:txBody>
          <a:bodyPr anchor="ctr" anchorCtr="1">
            <a:normAutofit/>
          </a:bodyPr>
          <a:lstStyle/>
          <a:p>
            <a:r>
              <a:rPr lang="pt-BR" altLang="x-non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Comunicação e Educação em Ciência: o que se deseja?</a:t>
            </a:r>
            <a:endParaRPr lang="pt-BR" altLang="x-none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082" y="1895205"/>
            <a:ext cx="819372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altLang="x-none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população deve ser ouvida nas grandes decisões sobre os rumos da ciência e tecnologia Onde isso ocorre? E como? </a:t>
            </a:r>
          </a:p>
          <a:p>
            <a:pPr>
              <a:lnSpc>
                <a:spcPct val="80000"/>
              </a:lnSpc>
            </a:pPr>
            <a:endParaRPr lang="pt-BR" altLang="x-non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pt-BR" altLang="x-non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x-none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Como levar à prática modelos dialógicos e participativos de comunicação pública da C&amp;</a:t>
            </a:r>
            <a:r>
              <a:rPr lang="pt-BR" altLang="x-non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T?</a:t>
            </a:r>
            <a:endParaRPr lang="pt-BR" altLang="x-non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pt-BR" altLang="x-non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x-non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Como conhecer o que o publico saber, quer e como se relaciona com a ciência?</a:t>
            </a:r>
          </a:p>
          <a:p>
            <a:pPr>
              <a:lnSpc>
                <a:spcPct val="80000"/>
              </a:lnSpc>
            </a:pPr>
            <a:endParaRPr lang="pt-BR" altLang="x-none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altLang="x-none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Mudança </a:t>
            </a:r>
            <a:r>
              <a:rPr lang="pt-BR" altLang="x-none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paradigma em relação a perguntas factuais de pesquisas de opinião em grande escala (1950-1990</a:t>
            </a:r>
            <a:r>
              <a:rPr lang="pt-BR" altLang="x-none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pt-BR" altLang="x-non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55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9156"/>
            <a:ext cx="8489860" cy="1143000"/>
          </a:xfrm>
        </p:spPr>
        <p:txBody>
          <a:bodyPr>
            <a:noAutofit/>
          </a:bodyPr>
          <a:lstStyle/>
          <a:p>
            <a:pPr algn="ctr"/>
            <a:r>
              <a:rPr lang="pt-BR" altLang="x-none" sz="3600" b="1" dirty="0"/>
              <a:t>A Ciência </a:t>
            </a:r>
            <a:r>
              <a:rPr lang="pt-BR" altLang="x-none" sz="3600" b="1" dirty="0" smtClean="0"/>
              <a:t>no cotidiano: alimentos, produtos industriais e o poder da propaganda</a:t>
            </a:r>
            <a:endParaRPr lang="pt-BR" altLang="x-none" sz="3600" b="1" dirty="0"/>
          </a:p>
        </p:txBody>
      </p:sp>
      <p:pic>
        <p:nvPicPr>
          <p:cNvPr id="20484" name="Picture 4" descr="SEDAD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27" y="1705116"/>
            <a:ext cx="24352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SEDAD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066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48" y="4602236"/>
            <a:ext cx="3208616" cy="1935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691" y="1625066"/>
            <a:ext cx="3262048" cy="2295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852" y="4435475"/>
            <a:ext cx="3829948" cy="18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altLang="x-none" b="1" dirty="0"/>
              <a:t>A Ciência na </a:t>
            </a:r>
            <a:r>
              <a:rPr lang="pt-BR" altLang="x-none" b="1" dirty="0" smtClean="0"/>
              <a:t>TV: os programas infantis</a:t>
            </a:r>
            <a:endParaRPr lang="pt-BR" altLang="x-none" b="1" dirty="0"/>
          </a:p>
        </p:txBody>
      </p:sp>
      <p:pic>
        <p:nvPicPr>
          <p:cNvPr id="22531" name="Picture 3" descr="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02" y="2433305"/>
            <a:ext cx="3313112" cy="3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esultado de imagem para show da luna"/>
          <p:cNvSpPr>
            <a:spLocks noChangeAspect="1" noChangeArrowheads="1"/>
          </p:cNvSpPr>
          <p:nvPr/>
        </p:nvSpPr>
        <p:spPr bwMode="auto">
          <a:xfrm>
            <a:off x="0" y="0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esultado de imagem para show da luna"/>
          <p:cNvSpPr>
            <a:spLocks noChangeAspect="1" noChangeArrowheads="1"/>
          </p:cNvSpPr>
          <p:nvPr/>
        </p:nvSpPr>
        <p:spPr bwMode="auto">
          <a:xfrm>
            <a:off x="5155308" y="5917076"/>
            <a:ext cx="3797090" cy="24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esultado de imagem para show da lu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6" y="1690689"/>
            <a:ext cx="33070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ultado de imagem para ciencia tv infant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44" y="4222987"/>
            <a:ext cx="3674603" cy="24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734" y="19630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x-none" b="1" dirty="0"/>
              <a:t>A Ciência na </a:t>
            </a:r>
            <a:r>
              <a:rPr lang="pt-BR" altLang="x-none" b="1" dirty="0" smtClean="0"/>
              <a:t>TV: a novela e o público adulto</a:t>
            </a:r>
            <a:endParaRPr lang="pt-BR" altLang="x-none" dirty="0"/>
          </a:p>
        </p:txBody>
      </p:sp>
      <p:pic>
        <p:nvPicPr>
          <p:cNvPr id="3" name="Content Placeholder 2" descr="esultado de imagem para novela o tempo não para criogene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 bwMode="auto">
          <a:xfrm>
            <a:off x="5692315" y="4500195"/>
            <a:ext cx="3295121" cy="181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555" name="Object 3"/>
          <p:cNvGraphicFramePr>
            <a:graphicFrameLocks noGrp="1" noChangeAspect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val="2409212057"/>
              </p:ext>
            </p:extLst>
          </p:nvPr>
        </p:nvGraphicFramePr>
        <p:xfrm>
          <a:off x="1217749" y="1726785"/>
          <a:ext cx="655193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Photo Editor Photo" r:id="rId4" imgW="4285714" imgH="1428949" progId="MSPhotoEd.3">
                  <p:embed/>
                </p:oleObj>
              </mc:Choice>
              <mc:Fallback>
                <p:oleObj name="Photo Editor Photo" r:id="rId4" imgW="4285714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749" y="1726785"/>
                        <a:ext cx="6551933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esultado de imagem para novela o tempo não para criogene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4" y="3821979"/>
            <a:ext cx="5083249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x-none" sz="4400" b="1" dirty="0"/>
              <a:t>É importante saber ciência?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276475"/>
            <a:ext cx="7848600" cy="4191000"/>
          </a:xfrm>
        </p:spPr>
        <p:txBody>
          <a:bodyPr>
            <a:normAutofit/>
          </a:bodyPr>
          <a:lstStyle/>
          <a:p>
            <a:pPr algn="ctr">
              <a:buFont typeface="Wingdings" charset="2"/>
              <a:buNone/>
            </a:pPr>
            <a:r>
              <a:rPr lang="pt-BR" altLang="x-none" sz="2800" dirty="0"/>
              <a:t>	</a:t>
            </a:r>
            <a:r>
              <a:rPr lang="pt-BR" altLang="x-none" sz="2800" dirty="0">
                <a:ea typeface="Arial Unicode MS" charset="0"/>
              </a:rPr>
              <a:t>É</a:t>
            </a:r>
            <a:r>
              <a:rPr lang="pt-BR" altLang="x-none" sz="2800" i="1" dirty="0">
                <a:ea typeface="Arial Unicode MS" charset="0"/>
              </a:rPr>
              <a:t> </a:t>
            </a:r>
            <a:r>
              <a:rPr lang="pt-BR" altLang="x-none" sz="2800" dirty="0">
                <a:ea typeface="Arial Unicode MS" charset="0"/>
              </a:rPr>
              <a:t>inegável hoje a forte presença da ciência e da tecnologia no dia-a-dia dos cidadãos, seja através dos produtos que consumimos, seja por meio dos seus impactos e das suas </a:t>
            </a:r>
            <a:r>
              <a:rPr lang="pt-BR" altLang="x-none" sz="2800" dirty="0" smtClean="0">
                <a:ea typeface="Arial Unicode MS" charset="0"/>
              </a:rPr>
              <a:t>consequências </a:t>
            </a:r>
            <a:r>
              <a:rPr lang="pt-BR" altLang="x-none" sz="2800" dirty="0">
                <a:ea typeface="Arial Unicode MS" charset="0"/>
              </a:rPr>
              <a:t>na nossa vida cotidiana</a:t>
            </a:r>
            <a:r>
              <a:rPr lang="pt-BR" altLang="x-none" sz="2800" dirty="0" smtClean="0">
                <a:ea typeface="Arial Unicode MS" charset="0"/>
              </a:rPr>
              <a:t>.</a:t>
            </a:r>
          </a:p>
          <a:p>
            <a:pPr algn="ctr">
              <a:buFont typeface="Wingdings" charset="2"/>
              <a:buNone/>
            </a:pPr>
            <a:endParaRPr lang="pt-BR" altLang="x-none" sz="2800" dirty="0">
              <a:ea typeface="Arial Unicode MS" charset="0"/>
            </a:endParaRPr>
          </a:p>
          <a:p>
            <a:pPr algn="ctr">
              <a:buFont typeface="Wingdings" charset="2"/>
              <a:buNone/>
            </a:pPr>
            <a:r>
              <a:rPr lang="pt-BR" altLang="x-none" sz="2800" dirty="0" smtClean="0">
                <a:ea typeface="Arial Unicode MS" charset="0"/>
              </a:rPr>
              <a:t>Mas para que saber ou compreender a ciência?</a:t>
            </a:r>
            <a:endParaRPr lang="pt-BR" altLang="x-none" sz="2800" dirty="0"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x-none" sz="4400" b="1" dirty="0"/>
              <a:t>É importante </a:t>
            </a:r>
            <a:r>
              <a:rPr lang="pt-BR" altLang="x-none" sz="4400" b="1" dirty="0" smtClean="0"/>
              <a:t>ter acesso a </a:t>
            </a:r>
            <a:r>
              <a:rPr lang="pt-BR" altLang="x-none" sz="4400" b="1" dirty="0"/>
              <a:t>ciência?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655899"/>
            <a:ext cx="8229600" cy="4752975"/>
          </a:xfrm>
        </p:spPr>
        <p:txBody>
          <a:bodyPr>
            <a:noAutofit/>
          </a:bodyPr>
          <a:lstStyle/>
          <a:p>
            <a:r>
              <a:rPr lang="pt-BR" altLang="x-none" sz="2400" dirty="0">
                <a:ea typeface="Times New Roman" charset="0"/>
                <a:cs typeface="Times New Roman" charset="0"/>
              </a:rPr>
              <a:t>Para tomar decisões sobre seu uso..... </a:t>
            </a:r>
            <a:r>
              <a:rPr lang="pt-BR" altLang="x-none" sz="2400" dirty="0" smtClean="0">
                <a:ea typeface="Times New Roman" charset="0"/>
                <a:cs typeface="Times New Roman" charset="0"/>
              </a:rPr>
              <a:t>CIDADANIA PARTICIPATIVA</a:t>
            </a:r>
          </a:p>
          <a:p>
            <a:endParaRPr lang="pt-BR" altLang="x-none" sz="8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pt-BR" altLang="x-none" sz="800" dirty="0">
              <a:ea typeface="Arial Unicode MS" charset="0"/>
            </a:endParaRPr>
          </a:p>
          <a:p>
            <a:r>
              <a:rPr lang="pt-BR" altLang="x-none" sz="2400" dirty="0">
                <a:ea typeface="Times New Roman" charset="0"/>
                <a:cs typeface="Times New Roman" charset="0"/>
              </a:rPr>
              <a:t>Para combater e impedir a exclusão </a:t>
            </a:r>
            <a:r>
              <a:rPr lang="pt-BR" altLang="x-none" sz="2400" dirty="0" smtClean="0">
                <a:ea typeface="Times New Roman" charset="0"/>
                <a:cs typeface="Times New Roman" charset="0"/>
              </a:rPr>
              <a:t>social </a:t>
            </a:r>
            <a:r>
              <a:rPr lang="mr-IN" altLang="x-none" sz="2400" dirty="0" smtClean="0">
                <a:ea typeface="Times New Roman" charset="0"/>
                <a:cs typeface="Times New Roman" charset="0"/>
              </a:rPr>
              <a:t>–</a:t>
            </a:r>
            <a:r>
              <a:rPr lang="pt-BR" altLang="x-none" sz="2400" dirty="0" smtClean="0">
                <a:ea typeface="Times New Roman" charset="0"/>
                <a:cs typeface="Times New Roman" charset="0"/>
              </a:rPr>
              <a:t> INCLUSÃO</a:t>
            </a:r>
          </a:p>
          <a:p>
            <a:endParaRPr lang="pt-BR" altLang="x-none" sz="2400" dirty="0" smtClean="0">
              <a:ea typeface="Times New Roman" charset="0"/>
              <a:cs typeface="Times New Roman" charset="0"/>
            </a:endParaRPr>
          </a:p>
          <a:p>
            <a:endParaRPr lang="pt-BR" altLang="x-none" sz="800" dirty="0">
              <a:ea typeface="Arial Unicode MS" charset="0"/>
            </a:endParaRPr>
          </a:p>
          <a:p>
            <a:r>
              <a:rPr lang="pt-BR" altLang="x-none" sz="2400" dirty="0">
                <a:ea typeface="Times New Roman" charset="0"/>
                <a:cs typeface="Times New Roman" charset="0"/>
              </a:rPr>
              <a:t>Para manter financiamentos aos grupos de pesquisa </a:t>
            </a:r>
            <a:r>
              <a:rPr lang="pt-BR" altLang="x-none" sz="2400" dirty="0" smtClean="0">
                <a:ea typeface="Times New Roman" charset="0"/>
                <a:cs typeface="Times New Roman" charset="0"/>
              </a:rPr>
              <a:t>– </a:t>
            </a:r>
            <a:r>
              <a:rPr lang="x-none" altLang="x-none" sz="2400" dirty="0" smtClean="0">
                <a:ea typeface="Arial Unicode MS" charset="0"/>
              </a:rPr>
              <a:t>PODER</a:t>
            </a:r>
          </a:p>
          <a:p>
            <a:endParaRPr lang="pt-BR" altLang="x-none" sz="2400" dirty="0">
              <a:ea typeface="Arial Unicode MS" charset="0"/>
            </a:endParaRPr>
          </a:p>
          <a:p>
            <a:r>
              <a:rPr lang="pt-BR" altLang="x-none" sz="2400" dirty="0" smtClean="0"/>
              <a:t>Para promover novos olhares sobre o mundo </a:t>
            </a:r>
            <a:r>
              <a:rPr lang="mr-IN" altLang="x-none" sz="2400" dirty="0" smtClean="0"/>
              <a:t>–</a:t>
            </a:r>
            <a:r>
              <a:rPr lang="pt-BR" altLang="x-none" sz="2400" dirty="0" smtClean="0"/>
              <a:t> DIMENSÕES ESTÉTICAS E AFETIVAS</a:t>
            </a:r>
            <a:endParaRPr lang="pt-BR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67631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875" y="0"/>
            <a:ext cx="8822927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</a:t>
            </a:r>
            <a:r>
              <a:rPr lang="en-US" sz="3600" b="1" dirty="0" err="1"/>
              <a:t>s</a:t>
            </a:r>
            <a:r>
              <a:rPr lang="en-US" sz="3600" b="1" dirty="0" err="1" smtClean="0"/>
              <a:t>ocialização</a:t>
            </a:r>
            <a:r>
              <a:rPr lang="en-US" sz="3600" b="1" dirty="0" smtClean="0"/>
              <a:t> do </a:t>
            </a:r>
            <a:r>
              <a:rPr lang="en-US" sz="3600" b="1" dirty="0" err="1" smtClean="0"/>
              <a:t>conhecimento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científico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27857"/>
            <a:ext cx="7886700" cy="4486274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Divulgação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Ciência</a:t>
            </a:r>
            <a:r>
              <a:rPr lang="en-US" sz="2400" dirty="0" smtClean="0"/>
              <a:t>, </a:t>
            </a:r>
            <a:r>
              <a:rPr lang="en-US" sz="2400" dirty="0" err="1" smtClean="0"/>
              <a:t>Educação</a:t>
            </a:r>
            <a:r>
              <a:rPr lang="en-US" sz="2400" dirty="0" smtClean="0"/>
              <a:t> formal, </a:t>
            </a:r>
            <a:r>
              <a:rPr lang="en-US" sz="2400" dirty="0" err="1" smtClean="0"/>
              <a:t>não</a:t>
            </a:r>
            <a:r>
              <a:rPr lang="en-US" sz="2400" dirty="0" smtClean="0"/>
              <a:t> formal e informal</a:t>
            </a:r>
          </a:p>
          <a:p>
            <a:endParaRPr lang="en-US" sz="800" dirty="0" smtClean="0"/>
          </a:p>
          <a:p>
            <a:pPr lvl="1"/>
            <a:r>
              <a:rPr lang="en-US" sz="2400" dirty="0" err="1" smtClean="0"/>
              <a:t>Escola</a:t>
            </a:r>
            <a:endParaRPr lang="en-US" sz="2400" dirty="0" smtClean="0"/>
          </a:p>
          <a:p>
            <a:pPr lvl="1"/>
            <a:r>
              <a:rPr lang="en-US" sz="2400" dirty="0" err="1" smtClean="0"/>
              <a:t>Museus</a:t>
            </a:r>
            <a:r>
              <a:rPr lang="en-US" sz="2400" dirty="0" smtClean="0"/>
              <a:t>, ONGs, </a:t>
            </a:r>
            <a:r>
              <a:rPr lang="en-US" sz="2400" dirty="0" err="1" smtClean="0"/>
              <a:t>centros</a:t>
            </a:r>
            <a:r>
              <a:rPr lang="en-US" sz="2400" dirty="0" smtClean="0"/>
              <a:t> de </a:t>
            </a:r>
            <a:r>
              <a:rPr lang="en-US" sz="2400" dirty="0" err="1" smtClean="0"/>
              <a:t>cultura</a:t>
            </a:r>
            <a:r>
              <a:rPr lang="en-US" sz="2400" dirty="0" smtClean="0"/>
              <a:t> </a:t>
            </a:r>
            <a:r>
              <a:rPr lang="en-US" sz="2400" dirty="0" err="1" smtClean="0"/>
              <a:t>científica</a:t>
            </a:r>
            <a:endParaRPr lang="en-US" sz="2400" dirty="0" smtClean="0"/>
          </a:p>
          <a:p>
            <a:pPr lvl="1"/>
            <a:r>
              <a:rPr lang="en-US" sz="2400" dirty="0" err="1" smtClean="0"/>
              <a:t>Mídia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geral</a:t>
            </a:r>
            <a:r>
              <a:rPr lang="en-US" sz="2400" dirty="0" smtClean="0"/>
              <a:t>: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jornais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revistas</a:t>
            </a:r>
            <a:endParaRPr lang="en-US" dirty="0" smtClean="0"/>
          </a:p>
          <a:p>
            <a:pPr lvl="2"/>
            <a:r>
              <a:rPr lang="en-US" dirty="0" err="1"/>
              <a:t>v</a:t>
            </a:r>
            <a:r>
              <a:rPr lang="en-US" dirty="0" err="1" smtClean="0"/>
              <a:t>ídeos</a:t>
            </a:r>
            <a:endParaRPr lang="en-US" dirty="0" smtClean="0"/>
          </a:p>
          <a:p>
            <a:pPr lvl="2"/>
            <a:r>
              <a:rPr lang="en-US" dirty="0" err="1" smtClean="0"/>
              <a:t>rádio</a:t>
            </a:r>
            <a:endParaRPr lang="en-US" dirty="0"/>
          </a:p>
          <a:p>
            <a:pPr lvl="2"/>
            <a:r>
              <a:rPr lang="en-US" dirty="0" smtClean="0"/>
              <a:t> sites,  blogs, </a:t>
            </a:r>
            <a:r>
              <a:rPr lang="en-US" dirty="0" err="1" smtClean="0"/>
              <a:t>canais</a:t>
            </a:r>
            <a:r>
              <a:rPr lang="en-US" dirty="0" smtClean="0"/>
              <a:t> </a:t>
            </a:r>
            <a:r>
              <a:rPr lang="en-US" dirty="0" err="1" smtClean="0"/>
              <a:t>youtube</a:t>
            </a:r>
            <a:endParaRPr lang="en-US" dirty="0"/>
          </a:p>
          <a:p>
            <a:pPr lvl="2"/>
            <a:r>
              <a:rPr lang="en-US" dirty="0" err="1" smtClean="0"/>
              <a:t>aplicativos</a:t>
            </a:r>
            <a:endParaRPr lang="en-US" dirty="0" smtClean="0"/>
          </a:p>
          <a:p>
            <a:pPr lvl="2"/>
            <a:r>
              <a:rPr lang="en-US" dirty="0" err="1" smtClean="0"/>
              <a:t>Streamig</a:t>
            </a:r>
            <a:r>
              <a:rPr lang="en-US" dirty="0" smtClean="0"/>
              <a:t>, podcast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891A7"/>
          </a:solidFill>
          <a:prstDash val="solid"/>
          <a:beve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891A7"/>
          </a:solidFill>
          <a:prstDash val="solid"/>
          <a:beve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1985</Words>
  <Application>Microsoft Macintosh PowerPoint</Application>
  <PresentationFormat>On-screen Show (4:3)</PresentationFormat>
  <Paragraphs>207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Photo Editor Photo</vt:lpstr>
      <vt:lpstr>Educação não Formal e Divulgação da Ciência: o ensino e a divulgação da ciência em diferentes espaços </vt:lpstr>
      <vt:lpstr>A Ciência está presente em todo lugar....</vt:lpstr>
      <vt:lpstr>A Ciência nos ambientes naturais….</vt:lpstr>
      <vt:lpstr>A Ciência no cotidiano: alimentos, produtos industriais e o poder da propaganda</vt:lpstr>
      <vt:lpstr>A Ciência na TV: os programas infantis</vt:lpstr>
      <vt:lpstr>A Ciência na TV: a novela e o público adulto</vt:lpstr>
      <vt:lpstr>É importante saber ciência?</vt:lpstr>
      <vt:lpstr>É importante ter acesso a ciência?</vt:lpstr>
      <vt:lpstr>A socialização do conhecimento científico</vt:lpstr>
      <vt:lpstr>Aspectos históricos e conceituais da divulgação científica</vt:lpstr>
      <vt:lpstr>Aspectos históricos e conceituais da divulgação científica</vt:lpstr>
      <vt:lpstr>Aspectos históricos e conceituais da divulgação científica – Brasil</vt:lpstr>
      <vt:lpstr>Definindo Divulgação Científica</vt:lpstr>
      <vt:lpstr>Definindo Educação Não formal</vt:lpstr>
      <vt:lpstr>Educação Não formal: desafios de definição</vt:lpstr>
      <vt:lpstr>Continuidades entre Educação Formal,  Não Formal e Informal</vt:lpstr>
      <vt:lpstr>Os Espaços de Divulgação e Educação  e Educação Não Formal em Ciências</vt:lpstr>
      <vt:lpstr>Políticas para popularização da ciência no Brasil: rápida contextualização</vt:lpstr>
      <vt:lpstr>PowerPoint Presentation</vt:lpstr>
      <vt:lpstr>Pesquisas recentes no Brasil</vt:lpstr>
      <vt:lpstr>PESQUISA 2010</vt:lpstr>
      <vt:lpstr>PowerPoint Presentation</vt:lpstr>
      <vt:lpstr> Análise dos dados de 2010  CASTELFRANCHI, Yurij et al (2013) </vt:lpstr>
      <vt:lpstr>Análise dos dados de 2010  CASTELFRANCHI, Yurij et al. (2013)</vt:lpstr>
      <vt:lpstr>PowerPoint Presentation</vt:lpstr>
      <vt:lpstr>Mas como promover o acesso ao conhecimento de forma a promover a visão crítica e a participação?</vt:lpstr>
      <vt:lpstr>Sobre Ciência, Fatos e Verdades</vt:lpstr>
      <vt:lpstr>Modelos de comunicação pública da ciência</vt:lpstr>
      <vt:lpstr>Modelos de comunicação </vt:lpstr>
      <vt:lpstr>Modelos de Comunicação Pública da Ciência</vt:lpstr>
      <vt:lpstr>Modelos de Comunicação Pública da Ciência</vt:lpstr>
      <vt:lpstr>Comunicação e Educação em Ciência: o que se deseja?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não Formal e Divulgação da Ciência: reflexões sobre as políticas públicas no Brasil</dc:title>
  <cp:lastModifiedBy>Martha Marandino</cp:lastModifiedBy>
  <cp:revision>42</cp:revision>
  <dcterms:created xsi:type="dcterms:W3CDTF">2016-03-07T20:39:23Z</dcterms:created>
  <dcterms:modified xsi:type="dcterms:W3CDTF">2019-02-25T18:44:21Z</dcterms:modified>
</cp:coreProperties>
</file>