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69" r:id="rId3"/>
    <p:sldId id="270" r:id="rId4"/>
    <p:sldId id="306" r:id="rId5"/>
    <p:sldId id="261" r:id="rId6"/>
    <p:sldId id="262" r:id="rId7"/>
    <p:sldId id="276" r:id="rId8"/>
    <p:sldId id="263" r:id="rId9"/>
    <p:sldId id="307" r:id="rId10"/>
    <p:sldId id="299" r:id="rId11"/>
    <p:sldId id="323" r:id="rId12"/>
    <p:sldId id="295" r:id="rId13"/>
    <p:sldId id="324" r:id="rId14"/>
    <p:sldId id="296" r:id="rId15"/>
    <p:sldId id="297" r:id="rId16"/>
    <p:sldId id="283" r:id="rId17"/>
    <p:sldId id="325" r:id="rId18"/>
    <p:sldId id="327" r:id="rId19"/>
    <p:sldId id="328" r:id="rId20"/>
    <p:sldId id="288" r:id="rId21"/>
    <p:sldId id="290" r:id="rId22"/>
    <p:sldId id="292" r:id="rId23"/>
    <p:sldId id="294" r:id="rId24"/>
    <p:sldId id="329" r:id="rId25"/>
    <p:sldId id="298" r:id="rId26"/>
    <p:sldId id="330" r:id="rId27"/>
    <p:sldId id="331" r:id="rId28"/>
    <p:sldId id="332" r:id="rId29"/>
    <p:sldId id="333" r:id="rId30"/>
    <p:sldId id="348" r:id="rId31"/>
    <p:sldId id="349" r:id="rId32"/>
    <p:sldId id="336" r:id="rId33"/>
    <p:sldId id="337" r:id="rId34"/>
    <p:sldId id="338" r:id="rId35"/>
    <p:sldId id="339" r:id="rId36"/>
    <p:sldId id="353" r:id="rId37"/>
    <p:sldId id="341" r:id="rId38"/>
    <p:sldId id="343" r:id="rId39"/>
    <p:sldId id="350" r:id="rId40"/>
    <p:sldId id="351"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36">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60"/>
  </p:normalViewPr>
  <p:slideViewPr>
    <p:cSldViewPr snapToGrid="0">
      <p:cViewPr varScale="1">
        <p:scale>
          <a:sx n="69" d="100"/>
          <a:sy n="69" d="100"/>
        </p:scale>
        <p:origin x="774" y="66"/>
      </p:cViewPr>
      <p:guideLst>
        <p:guide orient="horz" pos="2036"/>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BAF50E-0876-47C4-9E88-48B66EDBBC02}" type="datetimeFigureOut">
              <a:rPr lang="pt-BR" smtClean="0"/>
              <a:t>05/06/2017</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591A61-3356-47D0-BB66-720B86D1E35B}" type="slidenum">
              <a:rPr lang="pt-BR" smtClean="0"/>
              <a:t>‹nº›</a:t>
            </a:fld>
            <a:endParaRPr lang="pt-BR"/>
          </a:p>
        </p:txBody>
      </p:sp>
    </p:spTree>
    <p:extLst>
      <p:ext uri="{BB962C8B-B14F-4D97-AF65-F5344CB8AC3E}">
        <p14:creationId xmlns:p14="http://schemas.microsoft.com/office/powerpoint/2010/main" val="1699837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1B871B19-B4A0-4F70-904A-7D1285EA95B7}" type="datetimeFigureOut">
              <a:rPr lang="pt-BR" smtClean="0"/>
              <a:t>05/06/2017</a:t>
            </a:fld>
            <a:endParaRPr lang="pt-BR"/>
          </a:p>
        </p:txBody>
      </p:sp>
      <p:sp>
        <p:nvSpPr>
          <p:cNvPr id="5" name="Footer Placeholder 4"/>
          <p:cNvSpPr>
            <a:spLocks noGrp="1"/>
          </p:cNvSpPr>
          <p:nvPr>
            <p:ph type="ftr" sz="quarter" idx="11"/>
          </p:nvPr>
        </p:nvSpPr>
        <p:spPr/>
        <p:txBody>
          <a:bodyPr/>
          <a:lstStyle/>
          <a:p>
            <a:endParaRPr lang="pt-B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E9E9A22-250F-4222-8806-57CF4DD1573E}" type="slidenum">
              <a:rPr lang="pt-BR" smtClean="0"/>
              <a:t>‹nº›</a:t>
            </a:fld>
            <a:endParaRPr lang="pt-BR"/>
          </a:p>
        </p:txBody>
      </p:sp>
    </p:spTree>
    <p:extLst>
      <p:ext uri="{BB962C8B-B14F-4D97-AF65-F5344CB8AC3E}">
        <p14:creationId xmlns:p14="http://schemas.microsoft.com/office/powerpoint/2010/main" val="1949060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1B871B19-B4A0-4F70-904A-7D1285EA95B7}" type="datetimeFigureOut">
              <a:rPr lang="pt-BR" smtClean="0"/>
              <a:t>05/06/2017</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E9E9A22-250F-4222-8806-57CF4DD1573E}" type="slidenum">
              <a:rPr lang="pt-BR" smtClean="0"/>
              <a:t>‹nº›</a:t>
            </a:fld>
            <a:endParaRPr lang="pt-BR"/>
          </a:p>
        </p:txBody>
      </p:sp>
    </p:spTree>
    <p:extLst>
      <p:ext uri="{BB962C8B-B14F-4D97-AF65-F5344CB8AC3E}">
        <p14:creationId xmlns:p14="http://schemas.microsoft.com/office/powerpoint/2010/main" val="2968819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1B871B19-B4A0-4F70-904A-7D1285EA95B7}" type="datetimeFigureOut">
              <a:rPr lang="pt-BR" smtClean="0"/>
              <a:t>05/06/2017</a:t>
            </a:fld>
            <a:endParaRPr lang="pt-BR"/>
          </a:p>
        </p:txBody>
      </p:sp>
      <p:sp>
        <p:nvSpPr>
          <p:cNvPr id="5" name="Footer Placeholder 4"/>
          <p:cNvSpPr>
            <a:spLocks noGrp="1"/>
          </p:cNvSpPr>
          <p:nvPr>
            <p:ph type="ftr" sz="quarter" idx="11"/>
          </p:nvPr>
        </p:nvSpPr>
        <p:spPr/>
        <p:txBody>
          <a:bodyPr/>
          <a:lstStyle/>
          <a:p>
            <a:endParaRPr lang="pt-B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E9E9A22-250F-4222-8806-57CF4DD1573E}" type="slidenum">
              <a:rPr lang="pt-BR" smtClean="0"/>
              <a:t>‹nº›</a:t>
            </a:fld>
            <a:endParaRPr lang="pt-B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29703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Editar estilos de texto Mestre</a:t>
            </a:r>
          </a:p>
        </p:txBody>
      </p:sp>
      <p:sp>
        <p:nvSpPr>
          <p:cNvPr id="5" name="Date Placeholder 4"/>
          <p:cNvSpPr>
            <a:spLocks noGrp="1"/>
          </p:cNvSpPr>
          <p:nvPr>
            <p:ph type="dt" sz="half" idx="10"/>
          </p:nvPr>
        </p:nvSpPr>
        <p:spPr/>
        <p:txBody>
          <a:bodyPr/>
          <a:lstStyle/>
          <a:p>
            <a:fld id="{1B871B19-B4A0-4F70-904A-7D1285EA95B7}" type="datetimeFigureOut">
              <a:rPr lang="pt-BR" smtClean="0"/>
              <a:t>05/06/2017</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E9E9A22-250F-4222-8806-57CF4DD1573E}" type="slidenum">
              <a:rPr lang="pt-BR" smtClean="0"/>
              <a:t>‹nº›</a:t>
            </a:fld>
            <a:endParaRPr lang="pt-BR"/>
          </a:p>
        </p:txBody>
      </p:sp>
    </p:spTree>
    <p:extLst>
      <p:ext uri="{BB962C8B-B14F-4D97-AF65-F5344CB8AC3E}">
        <p14:creationId xmlns:p14="http://schemas.microsoft.com/office/powerpoint/2010/main" val="37705028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Editar estilos de texto Mestre</a:t>
            </a:r>
          </a:p>
        </p:txBody>
      </p:sp>
      <p:sp>
        <p:nvSpPr>
          <p:cNvPr id="5" name="Date Placeholder 4"/>
          <p:cNvSpPr>
            <a:spLocks noGrp="1"/>
          </p:cNvSpPr>
          <p:nvPr>
            <p:ph type="dt" sz="half" idx="10"/>
          </p:nvPr>
        </p:nvSpPr>
        <p:spPr/>
        <p:txBody>
          <a:bodyPr/>
          <a:lstStyle/>
          <a:p>
            <a:fld id="{1B871B19-B4A0-4F70-904A-7D1285EA95B7}" type="datetimeFigureOut">
              <a:rPr lang="pt-BR" smtClean="0"/>
              <a:t>05/06/2017</a:t>
            </a:fld>
            <a:endParaRPr lang="pt-BR"/>
          </a:p>
        </p:txBody>
      </p:sp>
      <p:sp>
        <p:nvSpPr>
          <p:cNvPr id="6" name="Footer Placeholder 5"/>
          <p:cNvSpPr>
            <a:spLocks noGrp="1"/>
          </p:cNvSpPr>
          <p:nvPr>
            <p:ph type="ftr" sz="quarter" idx="11"/>
          </p:nvPr>
        </p:nvSpPr>
        <p:spPr/>
        <p:txBody>
          <a:bodyPr/>
          <a:lstStyle/>
          <a:p>
            <a:endParaRPr lang="pt-B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E9E9A22-250F-4222-8806-57CF4DD1573E}" type="slidenum">
              <a:rPr lang="pt-BR" smtClean="0"/>
              <a:t>‹nº›</a:t>
            </a:fld>
            <a:endParaRPr lang="pt-B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821227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Editar estilos de texto Mestre</a:t>
            </a:r>
          </a:p>
        </p:txBody>
      </p:sp>
      <p:sp>
        <p:nvSpPr>
          <p:cNvPr id="5" name="Date Placeholder 4"/>
          <p:cNvSpPr>
            <a:spLocks noGrp="1"/>
          </p:cNvSpPr>
          <p:nvPr>
            <p:ph type="dt" sz="half" idx="10"/>
          </p:nvPr>
        </p:nvSpPr>
        <p:spPr/>
        <p:txBody>
          <a:bodyPr/>
          <a:lstStyle/>
          <a:p>
            <a:fld id="{1B871B19-B4A0-4F70-904A-7D1285EA95B7}" type="datetimeFigureOut">
              <a:rPr lang="pt-BR" smtClean="0"/>
              <a:t>05/06/2017</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E9E9A22-250F-4222-8806-57CF4DD1573E}" type="slidenum">
              <a:rPr lang="pt-BR" smtClean="0"/>
              <a:t>‹nº›</a:t>
            </a:fld>
            <a:endParaRPr lang="pt-BR"/>
          </a:p>
        </p:txBody>
      </p:sp>
    </p:spTree>
    <p:extLst>
      <p:ext uri="{BB962C8B-B14F-4D97-AF65-F5344CB8AC3E}">
        <p14:creationId xmlns:p14="http://schemas.microsoft.com/office/powerpoint/2010/main" val="2849294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1B871B19-B4A0-4F70-904A-7D1285EA95B7}" type="datetimeFigureOut">
              <a:rPr lang="pt-BR" smtClean="0"/>
              <a:t>05/06/2017</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E9E9A22-250F-4222-8806-57CF4DD1573E}" type="slidenum">
              <a:rPr lang="pt-BR" smtClean="0"/>
              <a:t>‹nº›</a:t>
            </a:fld>
            <a:endParaRPr lang="pt-BR"/>
          </a:p>
        </p:txBody>
      </p:sp>
    </p:spTree>
    <p:extLst>
      <p:ext uri="{BB962C8B-B14F-4D97-AF65-F5344CB8AC3E}">
        <p14:creationId xmlns:p14="http://schemas.microsoft.com/office/powerpoint/2010/main" val="24005834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1B871B19-B4A0-4F70-904A-7D1285EA95B7}" type="datetimeFigureOut">
              <a:rPr lang="pt-BR" smtClean="0"/>
              <a:t>05/06/2017</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E9E9A22-250F-4222-8806-57CF4DD1573E}" type="slidenum">
              <a:rPr lang="pt-BR" smtClean="0"/>
              <a:t>‹nº›</a:t>
            </a:fld>
            <a:endParaRPr lang="pt-BR"/>
          </a:p>
        </p:txBody>
      </p:sp>
    </p:spTree>
    <p:extLst>
      <p:ext uri="{BB962C8B-B14F-4D97-AF65-F5344CB8AC3E}">
        <p14:creationId xmlns:p14="http://schemas.microsoft.com/office/powerpoint/2010/main" val="1661496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1B871B19-B4A0-4F70-904A-7D1285EA95B7}" type="datetimeFigureOut">
              <a:rPr lang="pt-BR" smtClean="0"/>
              <a:t>05/06/2017</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E9E9A22-250F-4222-8806-57CF4DD1573E}" type="slidenum">
              <a:rPr lang="pt-BR" smtClean="0"/>
              <a:t>‹nº›</a:t>
            </a:fld>
            <a:endParaRPr lang="pt-BR"/>
          </a:p>
        </p:txBody>
      </p:sp>
    </p:spTree>
    <p:extLst>
      <p:ext uri="{BB962C8B-B14F-4D97-AF65-F5344CB8AC3E}">
        <p14:creationId xmlns:p14="http://schemas.microsoft.com/office/powerpoint/2010/main" val="91473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1B871B19-B4A0-4F70-904A-7D1285EA95B7}" type="datetimeFigureOut">
              <a:rPr lang="pt-BR" smtClean="0"/>
              <a:t>05/06/2017</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E9E9A22-250F-4222-8806-57CF4DD1573E}" type="slidenum">
              <a:rPr lang="pt-BR" smtClean="0"/>
              <a:t>‹nº›</a:t>
            </a:fld>
            <a:endParaRPr lang="pt-BR"/>
          </a:p>
        </p:txBody>
      </p:sp>
    </p:spTree>
    <p:extLst>
      <p:ext uri="{BB962C8B-B14F-4D97-AF65-F5344CB8AC3E}">
        <p14:creationId xmlns:p14="http://schemas.microsoft.com/office/powerpoint/2010/main" val="122212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1B871B19-B4A0-4F70-904A-7D1285EA95B7}" type="datetimeFigureOut">
              <a:rPr lang="pt-BR" smtClean="0"/>
              <a:t>05/06/2017</a:t>
            </a:fld>
            <a:endParaRPr lang="pt-BR"/>
          </a:p>
        </p:txBody>
      </p:sp>
      <p:sp>
        <p:nvSpPr>
          <p:cNvPr id="6" name="Footer Placeholder 5"/>
          <p:cNvSpPr>
            <a:spLocks noGrp="1"/>
          </p:cNvSpPr>
          <p:nvPr>
            <p:ph type="ftr" sz="quarter" idx="11"/>
          </p:nvPr>
        </p:nvSpPr>
        <p:spPr/>
        <p:txBody>
          <a:bodyPr/>
          <a:lstStyle/>
          <a:p>
            <a:endParaRPr lang="pt-B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E9E9A22-250F-4222-8806-57CF4DD1573E}" type="slidenum">
              <a:rPr lang="pt-BR" smtClean="0"/>
              <a:t>‹nº›</a:t>
            </a:fld>
            <a:endParaRPr lang="pt-BR"/>
          </a:p>
        </p:txBody>
      </p:sp>
    </p:spTree>
    <p:extLst>
      <p:ext uri="{BB962C8B-B14F-4D97-AF65-F5344CB8AC3E}">
        <p14:creationId xmlns:p14="http://schemas.microsoft.com/office/powerpoint/2010/main" val="3473702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1B871B19-B4A0-4F70-904A-7D1285EA95B7}" type="datetimeFigureOut">
              <a:rPr lang="pt-BR" smtClean="0"/>
              <a:t>05/06/2017</a:t>
            </a:fld>
            <a:endParaRPr lang="pt-BR"/>
          </a:p>
        </p:txBody>
      </p:sp>
      <p:sp>
        <p:nvSpPr>
          <p:cNvPr id="8" name="Footer Placeholder 7"/>
          <p:cNvSpPr>
            <a:spLocks noGrp="1"/>
          </p:cNvSpPr>
          <p:nvPr>
            <p:ph type="ftr" sz="quarter" idx="11"/>
          </p:nvPr>
        </p:nvSpPr>
        <p:spPr/>
        <p:txBody>
          <a:bodyPr/>
          <a:lstStyle/>
          <a:p>
            <a:endParaRPr lang="pt-B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E9E9A22-250F-4222-8806-57CF4DD1573E}" type="slidenum">
              <a:rPr lang="pt-BR" smtClean="0"/>
              <a:t>‹nº›</a:t>
            </a:fld>
            <a:endParaRPr lang="pt-BR"/>
          </a:p>
        </p:txBody>
      </p:sp>
    </p:spTree>
    <p:extLst>
      <p:ext uri="{BB962C8B-B14F-4D97-AF65-F5344CB8AC3E}">
        <p14:creationId xmlns:p14="http://schemas.microsoft.com/office/powerpoint/2010/main" val="2755197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1B871B19-B4A0-4F70-904A-7D1285EA95B7}" type="datetimeFigureOut">
              <a:rPr lang="pt-BR" smtClean="0"/>
              <a:t>05/06/2017</a:t>
            </a:fld>
            <a:endParaRPr lang="pt-BR"/>
          </a:p>
        </p:txBody>
      </p:sp>
      <p:sp>
        <p:nvSpPr>
          <p:cNvPr id="4" name="Footer Placeholder 3"/>
          <p:cNvSpPr>
            <a:spLocks noGrp="1"/>
          </p:cNvSpPr>
          <p:nvPr>
            <p:ph type="ftr" sz="quarter" idx="11"/>
          </p:nvPr>
        </p:nvSpPr>
        <p:spPr/>
        <p:txBody>
          <a:bodyPr/>
          <a:lstStyle/>
          <a:p>
            <a:endParaRPr lang="pt-B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E9E9A22-250F-4222-8806-57CF4DD1573E}" type="slidenum">
              <a:rPr lang="pt-BR" smtClean="0"/>
              <a:t>‹nº›</a:t>
            </a:fld>
            <a:endParaRPr lang="pt-BR"/>
          </a:p>
        </p:txBody>
      </p:sp>
    </p:spTree>
    <p:extLst>
      <p:ext uri="{BB962C8B-B14F-4D97-AF65-F5344CB8AC3E}">
        <p14:creationId xmlns:p14="http://schemas.microsoft.com/office/powerpoint/2010/main" val="739094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71B19-B4A0-4F70-904A-7D1285EA95B7}" type="datetimeFigureOut">
              <a:rPr lang="pt-BR" smtClean="0"/>
              <a:t>05/06/2017</a:t>
            </a:fld>
            <a:endParaRPr lang="pt-BR"/>
          </a:p>
        </p:txBody>
      </p:sp>
      <p:sp>
        <p:nvSpPr>
          <p:cNvPr id="3" name="Footer Placeholder 2"/>
          <p:cNvSpPr>
            <a:spLocks noGrp="1"/>
          </p:cNvSpPr>
          <p:nvPr>
            <p:ph type="ftr" sz="quarter" idx="11"/>
          </p:nvPr>
        </p:nvSpPr>
        <p:spPr/>
        <p:txBody>
          <a:bodyPr/>
          <a:lstStyle/>
          <a:p>
            <a:endParaRPr lang="pt-B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E9E9A22-250F-4222-8806-57CF4DD1573E}" type="slidenum">
              <a:rPr lang="pt-BR" smtClean="0"/>
              <a:t>‹nº›</a:t>
            </a:fld>
            <a:endParaRPr lang="pt-BR"/>
          </a:p>
        </p:txBody>
      </p:sp>
    </p:spTree>
    <p:extLst>
      <p:ext uri="{BB962C8B-B14F-4D97-AF65-F5344CB8AC3E}">
        <p14:creationId xmlns:p14="http://schemas.microsoft.com/office/powerpoint/2010/main" val="2862238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1B871B19-B4A0-4F70-904A-7D1285EA95B7}" type="datetimeFigureOut">
              <a:rPr lang="pt-BR" smtClean="0"/>
              <a:t>05/06/2017</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E9E9A22-250F-4222-8806-57CF4DD1573E}" type="slidenum">
              <a:rPr lang="pt-BR" smtClean="0"/>
              <a:t>‹nº›</a:t>
            </a:fld>
            <a:endParaRPr lang="pt-BR"/>
          </a:p>
        </p:txBody>
      </p:sp>
    </p:spTree>
    <p:extLst>
      <p:ext uri="{BB962C8B-B14F-4D97-AF65-F5344CB8AC3E}">
        <p14:creationId xmlns:p14="http://schemas.microsoft.com/office/powerpoint/2010/main" val="1220462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1B871B19-B4A0-4F70-904A-7D1285EA95B7}" type="datetimeFigureOut">
              <a:rPr lang="pt-BR" smtClean="0"/>
              <a:t>05/06/2017</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E9E9A22-250F-4222-8806-57CF4DD1573E}" type="slidenum">
              <a:rPr lang="pt-BR" smtClean="0"/>
              <a:t>‹nº›</a:t>
            </a:fld>
            <a:endParaRPr lang="pt-BR"/>
          </a:p>
        </p:txBody>
      </p:sp>
    </p:spTree>
    <p:extLst>
      <p:ext uri="{BB962C8B-B14F-4D97-AF65-F5344CB8AC3E}">
        <p14:creationId xmlns:p14="http://schemas.microsoft.com/office/powerpoint/2010/main" val="1971972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B871B19-B4A0-4F70-904A-7D1285EA95B7}" type="datetimeFigureOut">
              <a:rPr lang="pt-BR" smtClean="0"/>
              <a:t>05/06/2017</a:t>
            </a:fld>
            <a:endParaRPr lang="pt-B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E9E9A22-250F-4222-8806-57CF4DD1573E}" type="slidenum">
              <a:rPr lang="pt-BR" smtClean="0"/>
              <a:t>‹nº›</a:t>
            </a:fld>
            <a:endParaRPr lang="pt-BR"/>
          </a:p>
        </p:txBody>
      </p:sp>
    </p:spTree>
    <p:extLst>
      <p:ext uri="{BB962C8B-B14F-4D97-AF65-F5344CB8AC3E}">
        <p14:creationId xmlns:p14="http://schemas.microsoft.com/office/powerpoint/2010/main" val="26354688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2275149" y="697313"/>
            <a:ext cx="8072402" cy="1908215"/>
          </a:xfrm>
          <a:prstGeom prst="rect">
            <a:avLst/>
          </a:prstGeom>
        </p:spPr>
        <p:txBody>
          <a:bodyPr wrap="none">
            <a:spAutoFit/>
          </a:bodyPr>
          <a:lstStyle/>
          <a:p>
            <a:pPr algn="ctr"/>
            <a:r>
              <a:rPr lang="pt-BR" sz="3600" b="1" i="0" dirty="0">
                <a:solidFill>
                  <a:srgbClr val="393939"/>
                </a:solidFill>
                <a:effectLst/>
                <a:latin typeface="Open Sans"/>
              </a:rPr>
              <a:t>Seminário - Planejamento Tributário</a:t>
            </a:r>
          </a:p>
          <a:p>
            <a:pPr algn="ctr"/>
            <a:endParaRPr lang="pt-BR" sz="3600" b="1" dirty="0">
              <a:solidFill>
                <a:srgbClr val="393939"/>
              </a:solidFill>
              <a:latin typeface="Open Sans"/>
            </a:endParaRPr>
          </a:p>
          <a:p>
            <a:pPr algn="ctr"/>
            <a:r>
              <a:rPr lang="pt-BR" sz="2800" b="1" i="0" dirty="0">
                <a:solidFill>
                  <a:srgbClr val="393939"/>
                </a:solidFill>
                <a:effectLst/>
                <a:latin typeface="Open Sans"/>
              </a:rPr>
              <a:t>Tema: Tributação de Instrumentos Financeiros</a:t>
            </a:r>
            <a:endParaRPr lang="pt-BR" dirty="0">
              <a:solidFill>
                <a:srgbClr val="393939"/>
              </a:solidFill>
              <a:latin typeface="Open Sans"/>
            </a:endParaRPr>
          </a:p>
          <a:p>
            <a:pPr algn="ctr"/>
            <a:endParaRPr lang="pt-BR" dirty="0"/>
          </a:p>
        </p:txBody>
      </p:sp>
      <p:graphicFrame>
        <p:nvGraphicFramePr>
          <p:cNvPr id="8" name="Tabela 7"/>
          <p:cNvGraphicFramePr>
            <a:graphicFrameLocks noGrp="1"/>
          </p:cNvGraphicFramePr>
          <p:nvPr>
            <p:extLst>
              <p:ext uri="{D42A27DB-BD31-4B8C-83A1-F6EECF244321}">
                <p14:modId xmlns:p14="http://schemas.microsoft.com/office/powerpoint/2010/main" val="2329431588"/>
              </p:ext>
            </p:extLst>
          </p:nvPr>
        </p:nvGraphicFramePr>
        <p:xfrm>
          <a:off x="7441508" y="4447942"/>
          <a:ext cx="3387725" cy="1666875"/>
        </p:xfrm>
        <a:graphic>
          <a:graphicData uri="http://schemas.openxmlformats.org/drawingml/2006/table">
            <a:tbl>
              <a:tblPr/>
              <a:tblGrid>
                <a:gridCol w="25400">
                  <a:extLst>
                    <a:ext uri="{9D8B030D-6E8A-4147-A177-3AD203B41FA5}">
                      <a16:colId xmlns:a16="http://schemas.microsoft.com/office/drawing/2014/main" val="1888664412"/>
                    </a:ext>
                  </a:extLst>
                </a:gridCol>
                <a:gridCol w="3362325">
                  <a:extLst>
                    <a:ext uri="{9D8B030D-6E8A-4147-A177-3AD203B41FA5}">
                      <a16:colId xmlns:a16="http://schemas.microsoft.com/office/drawing/2014/main" val="993099479"/>
                    </a:ext>
                  </a:extLst>
                </a:gridCol>
              </a:tblGrid>
              <a:tr h="295275">
                <a:tc gridSpan="2">
                  <a:txBody>
                    <a:bodyPr/>
                    <a:lstStyle/>
                    <a:p>
                      <a:r>
                        <a:rPr lang="pt-BR" dirty="0">
                          <a:effectLst/>
                        </a:rPr>
                        <a:t>Grupo 01:</a:t>
                      </a:r>
                    </a:p>
                  </a:txBody>
                  <a:tcPr marL="0" marR="0" marT="0" marB="0" anchor="ctr">
                    <a:lnL>
                      <a:noFill/>
                    </a:lnL>
                    <a:lnR>
                      <a:noFill/>
                    </a:lnR>
                    <a:lnT>
                      <a:noFill/>
                    </a:lnT>
                    <a:lnB>
                      <a:noFill/>
                    </a:lnB>
                    <a:noFill/>
                  </a:tcPr>
                </a:tc>
                <a:tc hMerge="1">
                  <a:txBody>
                    <a:bodyPr/>
                    <a:lstStyle/>
                    <a:p>
                      <a:endParaRPr lang="pt-BR"/>
                    </a:p>
                  </a:txBody>
                  <a:tcPr/>
                </a:tc>
                <a:extLst>
                  <a:ext uri="{0D108BD9-81ED-4DB2-BD59-A6C34878D82A}">
                    <a16:rowId xmlns:a16="http://schemas.microsoft.com/office/drawing/2014/main" val="1701538432"/>
                  </a:ext>
                </a:extLst>
              </a:tr>
              <a:tr h="190500">
                <a:tc>
                  <a:txBody>
                    <a:bodyPr/>
                    <a:lstStyle/>
                    <a:p>
                      <a:endParaRPr lang="pt-BR" dirty="0">
                        <a:effectLst/>
                      </a:endParaRPr>
                    </a:p>
                  </a:txBody>
                  <a:tcPr marL="0" marR="0" marT="0" marB="0" anchor="ctr">
                    <a:lnL>
                      <a:noFill/>
                    </a:lnL>
                    <a:lnR>
                      <a:noFill/>
                    </a:lnR>
                    <a:lnT>
                      <a:noFill/>
                    </a:lnT>
                    <a:lnB>
                      <a:noFill/>
                    </a:lnB>
                    <a:noFill/>
                  </a:tcPr>
                </a:tc>
                <a:tc>
                  <a:txBody>
                    <a:bodyPr/>
                    <a:lstStyle/>
                    <a:p>
                      <a:endParaRPr lang="pt-BR" dirty="0">
                        <a:effectLst/>
                      </a:endParaRPr>
                    </a:p>
                  </a:txBody>
                  <a:tcPr marL="0" marR="0" marT="0" marB="0" anchor="ctr">
                    <a:lnL>
                      <a:noFill/>
                    </a:lnL>
                    <a:lnR>
                      <a:noFill/>
                    </a:lnR>
                    <a:lnT>
                      <a:noFill/>
                    </a:lnT>
                    <a:lnB>
                      <a:noFill/>
                    </a:lnB>
                    <a:noFill/>
                  </a:tcPr>
                </a:tc>
                <a:extLst>
                  <a:ext uri="{0D108BD9-81ED-4DB2-BD59-A6C34878D82A}">
                    <a16:rowId xmlns:a16="http://schemas.microsoft.com/office/drawing/2014/main" val="415621443"/>
                  </a:ext>
                </a:extLst>
              </a:tr>
              <a:tr h="190500">
                <a:tc>
                  <a:txBody>
                    <a:bodyPr/>
                    <a:lstStyle/>
                    <a:p>
                      <a:endParaRPr lang="pt-BR" dirty="0">
                        <a:effectLst/>
                      </a:endParaRPr>
                    </a:p>
                  </a:txBody>
                  <a:tcPr marL="0" marR="0" marT="0" marB="0" anchor="ctr">
                    <a:lnL>
                      <a:noFill/>
                    </a:lnL>
                    <a:lnR>
                      <a:noFill/>
                    </a:lnR>
                    <a:lnT>
                      <a:noFill/>
                    </a:lnT>
                    <a:lnB>
                      <a:noFill/>
                    </a:lnB>
                    <a:noFill/>
                  </a:tcPr>
                </a:tc>
                <a:tc>
                  <a:txBody>
                    <a:bodyPr/>
                    <a:lstStyle/>
                    <a:p>
                      <a:r>
                        <a:rPr lang="pt-BR" dirty="0">
                          <a:effectLst/>
                        </a:rPr>
                        <a:t>Danilo Canesin Viel</a:t>
                      </a:r>
                    </a:p>
                  </a:txBody>
                  <a:tcPr marL="0" marR="0" marT="0" marB="0" anchor="ctr">
                    <a:lnL>
                      <a:noFill/>
                    </a:lnL>
                    <a:lnR>
                      <a:noFill/>
                    </a:lnR>
                    <a:lnT>
                      <a:noFill/>
                    </a:lnT>
                    <a:lnB>
                      <a:noFill/>
                    </a:lnB>
                    <a:noFill/>
                  </a:tcPr>
                </a:tc>
                <a:extLst>
                  <a:ext uri="{0D108BD9-81ED-4DB2-BD59-A6C34878D82A}">
                    <a16:rowId xmlns:a16="http://schemas.microsoft.com/office/drawing/2014/main" val="3481367023"/>
                  </a:ext>
                </a:extLst>
              </a:tr>
              <a:tr h="190500">
                <a:tc>
                  <a:txBody>
                    <a:bodyPr/>
                    <a:lstStyle/>
                    <a:p>
                      <a:endParaRPr lang="pt-BR" dirty="0">
                        <a:effectLst/>
                      </a:endParaRPr>
                    </a:p>
                  </a:txBody>
                  <a:tcPr marL="0" marR="0" marT="0" marB="0" anchor="ctr">
                    <a:lnL>
                      <a:noFill/>
                    </a:lnL>
                    <a:lnR>
                      <a:noFill/>
                    </a:lnR>
                    <a:lnT>
                      <a:noFill/>
                    </a:lnT>
                    <a:lnB>
                      <a:noFill/>
                    </a:lnB>
                    <a:noFill/>
                  </a:tcPr>
                </a:tc>
                <a:tc>
                  <a:txBody>
                    <a:bodyPr/>
                    <a:lstStyle/>
                    <a:p>
                      <a:r>
                        <a:rPr lang="pt-BR" dirty="0">
                          <a:effectLst/>
                        </a:rPr>
                        <a:t>Guilherme Vicente Aguerri</a:t>
                      </a:r>
                    </a:p>
                  </a:txBody>
                  <a:tcPr marL="0" marR="0" marT="0" marB="0" anchor="ctr">
                    <a:lnL>
                      <a:noFill/>
                    </a:lnL>
                    <a:lnR>
                      <a:noFill/>
                    </a:lnR>
                    <a:lnT>
                      <a:noFill/>
                    </a:lnT>
                    <a:lnB>
                      <a:noFill/>
                    </a:lnB>
                    <a:noFill/>
                  </a:tcPr>
                </a:tc>
                <a:extLst>
                  <a:ext uri="{0D108BD9-81ED-4DB2-BD59-A6C34878D82A}">
                    <a16:rowId xmlns:a16="http://schemas.microsoft.com/office/drawing/2014/main" val="4086242041"/>
                  </a:ext>
                </a:extLst>
              </a:tr>
              <a:tr h="190500">
                <a:tc>
                  <a:txBody>
                    <a:bodyPr/>
                    <a:lstStyle/>
                    <a:p>
                      <a:endParaRPr lang="pt-BR" dirty="0">
                        <a:effectLst/>
                      </a:endParaRPr>
                    </a:p>
                  </a:txBody>
                  <a:tcPr marL="0" marR="0" marT="0" marB="0" anchor="ctr">
                    <a:lnL>
                      <a:noFill/>
                    </a:lnL>
                    <a:lnR>
                      <a:noFill/>
                    </a:lnR>
                    <a:lnT>
                      <a:noFill/>
                    </a:lnT>
                    <a:lnB>
                      <a:noFill/>
                    </a:lnB>
                    <a:noFill/>
                  </a:tcPr>
                </a:tc>
                <a:tc>
                  <a:txBody>
                    <a:bodyPr/>
                    <a:lstStyle/>
                    <a:p>
                      <a:r>
                        <a:rPr lang="pt-BR" dirty="0">
                          <a:effectLst/>
                        </a:rPr>
                        <a:t>Ana Flávia </a:t>
                      </a:r>
                      <a:r>
                        <a:rPr lang="pt-BR" dirty="0" err="1">
                          <a:effectLst/>
                        </a:rPr>
                        <a:t>Pellarin</a:t>
                      </a:r>
                      <a:r>
                        <a:rPr lang="pt-BR" dirty="0">
                          <a:effectLst/>
                        </a:rPr>
                        <a:t> Alves</a:t>
                      </a:r>
                    </a:p>
                  </a:txBody>
                  <a:tcPr marL="0" marR="0" marT="0" marB="0" anchor="ctr">
                    <a:lnL>
                      <a:noFill/>
                    </a:lnL>
                    <a:lnR>
                      <a:noFill/>
                    </a:lnR>
                    <a:lnT>
                      <a:noFill/>
                    </a:lnT>
                    <a:lnB>
                      <a:noFill/>
                    </a:lnB>
                    <a:noFill/>
                  </a:tcPr>
                </a:tc>
                <a:extLst>
                  <a:ext uri="{0D108BD9-81ED-4DB2-BD59-A6C34878D82A}">
                    <a16:rowId xmlns:a16="http://schemas.microsoft.com/office/drawing/2014/main" val="347577910"/>
                  </a:ext>
                </a:extLst>
              </a:tr>
              <a:tr h="190500">
                <a:tc>
                  <a:txBody>
                    <a:bodyPr/>
                    <a:lstStyle/>
                    <a:p>
                      <a:endParaRPr lang="pt-BR" dirty="0">
                        <a:effectLst/>
                      </a:endParaRPr>
                    </a:p>
                  </a:txBody>
                  <a:tcPr marL="0" marR="0" marT="0" marB="0" anchor="ctr">
                    <a:lnL>
                      <a:noFill/>
                    </a:lnL>
                    <a:lnR>
                      <a:noFill/>
                    </a:lnR>
                    <a:lnT>
                      <a:noFill/>
                    </a:lnT>
                    <a:lnB>
                      <a:noFill/>
                    </a:lnB>
                    <a:noFill/>
                  </a:tcPr>
                </a:tc>
                <a:tc>
                  <a:txBody>
                    <a:bodyPr/>
                    <a:lstStyle/>
                    <a:p>
                      <a:r>
                        <a:rPr lang="pt-BR" dirty="0">
                          <a:effectLst/>
                        </a:rPr>
                        <a:t>Pedro Vitor Rodrigues Brabo</a:t>
                      </a:r>
                    </a:p>
                  </a:txBody>
                  <a:tcPr marL="0" marR="0" marT="0" marB="0" anchor="ctr">
                    <a:lnL>
                      <a:noFill/>
                    </a:lnL>
                    <a:lnR>
                      <a:noFill/>
                    </a:lnR>
                    <a:lnT>
                      <a:noFill/>
                    </a:lnT>
                    <a:lnB>
                      <a:noFill/>
                    </a:lnB>
                    <a:noFill/>
                  </a:tcPr>
                </a:tc>
                <a:extLst>
                  <a:ext uri="{0D108BD9-81ED-4DB2-BD59-A6C34878D82A}">
                    <a16:rowId xmlns:a16="http://schemas.microsoft.com/office/drawing/2014/main" val="41597362"/>
                  </a:ext>
                </a:extLst>
              </a:tr>
            </a:tbl>
          </a:graphicData>
        </a:graphic>
      </p:graphicFrame>
    </p:spTree>
    <p:extLst>
      <p:ext uri="{BB962C8B-B14F-4D97-AF65-F5344CB8AC3E}">
        <p14:creationId xmlns:p14="http://schemas.microsoft.com/office/powerpoint/2010/main" val="909562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1280890"/>
          </a:xfrm>
        </p:spPr>
        <p:txBody>
          <a:bodyPr/>
          <a:lstStyle/>
          <a:p>
            <a:r>
              <a:rPr lang="pt-BR" dirty="0">
                <a:cs typeface="Arial" panose="020B0604020202020204" pitchFamily="34" charset="0"/>
              </a:rPr>
              <a:t>DECRETO Nº 3.000, DE 26 DE MARÇO DE 1999</a:t>
            </a:r>
            <a:endParaRPr lang="pt-BR" dirty="0"/>
          </a:p>
        </p:txBody>
      </p:sp>
      <p:sp>
        <p:nvSpPr>
          <p:cNvPr id="3" name="Espaço Reservado para Conteúdo 2"/>
          <p:cNvSpPr>
            <a:spLocks noGrp="1"/>
          </p:cNvSpPr>
          <p:nvPr>
            <p:ph idx="1"/>
          </p:nvPr>
        </p:nvSpPr>
        <p:spPr/>
        <p:txBody>
          <a:bodyPr>
            <a:normAutofit fontScale="92500" lnSpcReduction="10000"/>
          </a:bodyPr>
          <a:lstStyle/>
          <a:p>
            <a:pPr marL="0" indent="0" algn="just">
              <a:buNone/>
            </a:pPr>
            <a:r>
              <a:rPr lang="pt-BR" dirty="0"/>
              <a:t>O Decreto N° 3.000, emitido pela Casa Civil, regulamenta o Imposto de Renda proventos de qualquer natureza, fazendo referencia a tributação sobre operações financeiras no seu Livro III, sendo seus principais pontos:</a:t>
            </a:r>
          </a:p>
          <a:p>
            <a:pPr algn="just"/>
            <a:r>
              <a:rPr lang="pt-BR" dirty="0"/>
              <a:t>A incidência, classifica cada tipo de operações para incidência de IR.</a:t>
            </a:r>
          </a:p>
          <a:p>
            <a:pPr algn="just"/>
            <a:r>
              <a:rPr lang="pt-BR" dirty="0"/>
              <a:t>Segregação das operações com tributação na fonte (aplicação da tabela progressiva, alíquotas específicas, alíquota incidente participações societárias, rendimentos diversos e domiciliados no exterior), tributação das operações financeiras (mercado de renda fica e renda variável), tributação das operações financeiras realizadas por residentes ou domiciliados no exterior. </a:t>
            </a:r>
          </a:p>
          <a:p>
            <a:pPr algn="just"/>
            <a:r>
              <a:rPr lang="pt-BR" dirty="0"/>
              <a:t>Aspectos gerais como administração do imposto, lançamentos e retificações, crédito tributário, controle dos rendimentos, fiscalização do IR, penalidades, acréscimos moratórios, multas, infrações, mas principalmente, dá competência a Secretaria da Receita Federal para edição de atos necessários para a execução do Decreto.</a:t>
            </a:r>
          </a:p>
          <a:p>
            <a:endParaRPr lang="pt-BR" dirty="0"/>
          </a:p>
        </p:txBody>
      </p:sp>
    </p:spTree>
    <p:extLst>
      <p:ext uri="{BB962C8B-B14F-4D97-AF65-F5344CB8AC3E}">
        <p14:creationId xmlns:p14="http://schemas.microsoft.com/office/powerpoint/2010/main" val="2808186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1280890"/>
          </a:xfrm>
        </p:spPr>
        <p:txBody>
          <a:bodyPr/>
          <a:lstStyle/>
          <a:p>
            <a:r>
              <a:rPr lang="pt-BR" dirty="0"/>
              <a:t>Mudança na Legislação do IR sobre Operações Financeira</a:t>
            </a:r>
          </a:p>
        </p:txBody>
      </p:sp>
      <p:sp>
        <p:nvSpPr>
          <p:cNvPr id="3" name="Espaço Reservado para Conteúdo 2"/>
          <p:cNvSpPr>
            <a:spLocks noGrp="1"/>
          </p:cNvSpPr>
          <p:nvPr>
            <p:ph idx="1"/>
          </p:nvPr>
        </p:nvSpPr>
        <p:spPr/>
        <p:txBody>
          <a:bodyPr>
            <a:noAutofit/>
          </a:bodyPr>
          <a:lstStyle/>
          <a:p>
            <a:pPr marL="0" lvl="0" indent="0" algn="just" fontAlgn="base">
              <a:buClr>
                <a:srgbClr val="A53010"/>
              </a:buClr>
              <a:buNone/>
            </a:pPr>
            <a:r>
              <a:rPr lang="pt-BR" sz="1700" dirty="0">
                <a:solidFill>
                  <a:prstClr val="black">
                    <a:lumMod val="75000"/>
                    <a:lumOff val="25000"/>
                  </a:prstClr>
                </a:solidFill>
              </a:rPr>
              <a:t>A Receita Federal consolidou em um único ato normativo todas as regras do imposto de renda incidente sobre os rendimentos auferidos nos mercados financeiro e de capitais. De acordo com o Subsecretário de Tributação e Contencioso, Paulo Ricardo De Souza Cardoso, um dos objetivos da Receita Federal é exatamente impulsionar a simplificação do Sistema Tributário. </a:t>
            </a:r>
          </a:p>
          <a:p>
            <a:pPr marL="0" lvl="0" indent="0" algn="just" fontAlgn="base">
              <a:buClr>
                <a:srgbClr val="A53010"/>
              </a:buClr>
              <a:buNone/>
            </a:pPr>
            <a:r>
              <a:rPr lang="pt-BR" sz="1700" dirty="0">
                <a:solidFill>
                  <a:prstClr val="black">
                    <a:lumMod val="75000"/>
                    <a:lumOff val="25000"/>
                  </a:prstClr>
                </a:solidFill>
              </a:rPr>
              <a:t>"E com esta medida estamos caminhando nesta direção, contribuindo para a melhoria do ambiente de negócios", explica.</a:t>
            </a:r>
          </a:p>
          <a:p>
            <a:pPr marL="0" lvl="0" indent="0" algn="just" fontAlgn="base">
              <a:buClr>
                <a:srgbClr val="A53010"/>
              </a:buClr>
              <a:buNone/>
            </a:pPr>
            <a:r>
              <a:rPr lang="pt-BR" sz="1700" dirty="0">
                <a:solidFill>
                  <a:prstClr val="black">
                    <a:lumMod val="75000"/>
                    <a:lumOff val="25000"/>
                  </a:prstClr>
                </a:solidFill>
              </a:rPr>
              <a:t>A consolidação está na Instrução Normativa RFB nº 1585, publicada no Diário Oficial de 02/09/2015, que atualiza as normas tributárias sobre a incidência de imposto de renda nas aplicações financeiras, inclusive bolsa de valores. Ela revoga a IN RFB nº 1.022, de 2010, que se encontrava desatualizada e que, desde sua edição, vinha passando por modificações e inclusões em sua redação, vale ressaltar que a IN passa a ser uma espécie de manual para quem atua na área financeira.</a:t>
            </a:r>
          </a:p>
        </p:txBody>
      </p:sp>
    </p:spTree>
    <p:extLst>
      <p:ext uri="{BB962C8B-B14F-4D97-AF65-F5344CB8AC3E}">
        <p14:creationId xmlns:p14="http://schemas.microsoft.com/office/powerpoint/2010/main" val="635198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Mudança na Legislação do IR sobre Operações Financeira</a:t>
            </a:r>
          </a:p>
        </p:txBody>
      </p:sp>
      <p:sp>
        <p:nvSpPr>
          <p:cNvPr id="3" name="Espaço Reservado para Conteúdo 2"/>
          <p:cNvSpPr>
            <a:spLocks noGrp="1"/>
          </p:cNvSpPr>
          <p:nvPr>
            <p:ph idx="1"/>
          </p:nvPr>
        </p:nvSpPr>
        <p:spPr/>
        <p:txBody>
          <a:bodyPr>
            <a:normAutofit/>
          </a:bodyPr>
          <a:lstStyle/>
          <a:p>
            <a:pPr marL="0" indent="0" algn="just">
              <a:buNone/>
            </a:pPr>
            <a:r>
              <a:rPr lang="pt-BR" sz="1700" dirty="0"/>
              <a:t>O ato normativo está dividido em três capítulos</a:t>
            </a:r>
          </a:p>
          <a:p>
            <a:pPr algn="just"/>
            <a:r>
              <a:rPr lang="pt-BR" sz="1700" dirty="0"/>
              <a:t>Tributação das aplicações em fundos de investimento de residentes ou domiciliados no País;</a:t>
            </a:r>
          </a:p>
          <a:p>
            <a:pPr algn="just"/>
            <a:r>
              <a:rPr lang="pt-BR" sz="1700" dirty="0"/>
              <a:t>Tributação das aplicações em títulos ou valores mobiliários de renda fixa ou de renda variável de residentes ou domiciliados no País;</a:t>
            </a:r>
          </a:p>
          <a:p>
            <a:pPr algn="just"/>
            <a:r>
              <a:rPr lang="pt-BR" sz="1700" dirty="0"/>
              <a:t>Tributação das aplicações em fundos de investimento e em títulos e valores mobiliários de renda fixa ou de renda variável de residentes ou domiciliados no exterior.</a:t>
            </a:r>
          </a:p>
        </p:txBody>
      </p:sp>
    </p:spTree>
    <p:extLst>
      <p:ext uri="{BB962C8B-B14F-4D97-AF65-F5344CB8AC3E}">
        <p14:creationId xmlns:p14="http://schemas.microsoft.com/office/powerpoint/2010/main" val="600751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IR (Imposto de Renda)</a:t>
            </a:r>
          </a:p>
        </p:txBody>
      </p:sp>
      <p:sp>
        <p:nvSpPr>
          <p:cNvPr id="3" name="Espaço Reservado para Conteúdo 2"/>
          <p:cNvSpPr>
            <a:spLocks noGrp="1"/>
          </p:cNvSpPr>
          <p:nvPr>
            <p:ph idx="1"/>
          </p:nvPr>
        </p:nvSpPr>
        <p:spPr/>
        <p:txBody>
          <a:bodyPr>
            <a:normAutofit/>
          </a:bodyPr>
          <a:lstStyle/>
          <a:p>
            <a:pPr algn="just"/>
            <a:r>
              <a:rPr lang="pt-BR" sz="1700" dirty="0"/>
              <a:t>O Fato Gerador do IR é a aquisição da disponibilidade econômica ou jurídica da renda ou de qualquer acréscimo no patrimônio dos indivíduos e das empresas. </a:t>
            </a:r>
          </a:p>
          <a:p>
            <a:pPr algn="just"/>
            <a:r>
              <a:rPr lang="pt-BR" sz="1700" dirty="0"/>
              <a:t>Acréscimo de patrimônio: rendimento (remuneração do capital aplicado) ou ganho de capital (alienação da aplicação).</a:t>
            </a:r>
          </a:p>
          <a:p>
            <a:pPr algn="just"/>
            <a:r>
              <a:rPr lang="pt-BR" sz="1700" dirty="0"/>
              <a:t>Incidente sobre operações realizadas no Sistema financeiro (juros e valorização dos títulos de renda fixa, variação monetária, rendimento auferido em um fundo de investimento, o ganho em uma operação de bolsa) ou fora do Sistema financeiro, equiparada (</a:t>
            </a:r>
            <a:r>
              <a:rPr lang="pt-BR" sz="1700" dirty="0" err="1"/>
              <a:t>ex</a:t>
            </a:r>
            <a:r>
              <a:rPr lang="pt-BR" sz="1700" dirty="0"/>
              <a:t>: juros s/mútuo de pessoas jurídicas).</a:t>
            </a:r>
          </a:p>
          <a:p>
            <a:pPr algn="just"/>
            <a:r>
              <a:rPr lang="pt-BR" sz="1700" dirty="0"/>
              <a:t>Alíquota: 15% + adicional de 10% valor que exceder R$ 240 mil anuais.</a:t>
            </a:r>
          </a:p>
        </p:txBody>
      </p:sp>
    </p:spTree>
    <p:extLst>
      <p:ext uri="{BB962C8B-B14F-4D97-AF65-F5344CB8AC3E}">
        <p14:creationId xmlns:p14="http://schemas.microsoft.com/office/powerpoint/2010/main" val="3373448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IR – Mercado Financeiro Características X Tributação</a:t>
            </a:r>
          </a:p>
        </p:txBody>
      </p:sp>
      <p:sp>
        <p:nvSpPr>
          <p:cNvPr id="3" name="Espaço Reservado para Conteúdo 2"/>
          <p:cNvSpPr>
            <a:spLocks noGrp="1"/>
          </p:cNvSpPr>
          <p:nvPr>
            <p:ph idx="1"/>
          </p:nvPr>
        </p:nvSpPr>
        <p:spPr>
          <a:xfrm>
            <a:off x="2592924" y="2133599"/>
            <a:ext cx="8911687" cy="3873305"/>
          </a:xfrm>
        </p:spPr>
        <p:txBody>
          <a:bodyPr>
            <a:normAutofit/>
          </a:bodyPr>
          <a:lstStyle/>
          <a:p>
            <a:pPr marL="0" indent="0" algn="just">
              <a:buNone/>
            </a:pPr>
            <a:r>
              <a:rPr lang="pt-BR" sz="1700" dirty="0"/>
              <a:t>Tipo de Rendimento: </a:t>
            </a:r>
          </a:p>
          <a:p>
            <a:pPr algn="just"/>
            <a:r>
              <a:rPr lang="pt-BR" sz="1700" dirty="0"/>
              <a:t>Renda Fixa</a:t>
            </a:r>
          </a:p>
          <a:p>
            <a:pPr algn="just"/>
            <a:r>
              <a:rPr lang="pt-BR" sz="1700" dirty="0"/>
              <a:t>Renda Variável</a:t>
            </a:r>
          </a:p>
          <a:p>
            <a:pPr marL="0" indent="0" algn="just">
              <a:buNone/>
            </a:pPr>
            <a:r>
              <a:rPr lang="pt-BR" sz="1700" dirty="0"/>
              <a:t>Retenção:</a:t>
            </a:r>
          </a:p>
          <a:p>
            <a:pPr algn="just"/>
            <a:r>
              <a:rPr lang="pt-BR" sz="1700" dirty="0"/>
              <a:t>Na fonte (IRRF)</a:t>
            </a:r>
          </a:p>
          <a:p>
            <a:pPr algn="just"/>
            <a:r>
              <a:rPr lang="pt-BR" sz="1700" dirty="0"/>
              <a:t>Recolhido pelo beneficiário</a:t>
            </a:r>
          </a:p>
          <a:p>
            <a:pPr marL="0" indent="0" algn="just">
              <a:buNone/>
            </a:pPr>
            <a:r>
              <a:rPr lang="pt-BR" sz="1700" dirty="0"/>
              <a:t>Natureza do beneficiário: </a:t>
            </a:r>
          </a:p>
          <a:p>
            <a:pPr algn="just"/>
            <a:r>
              <a:rPr lang="pt-BR" sz="1700" dirty="0"/>
              <a:t>Pessoa Física (Definitivo)</a:t>
            </a:r>
          </a:p>
          <a:p>
            <a:pPr algn="just"/>
            <a:r>
              <a:rPr lang="pt-BR" sz="1700" dirty="0"/>
              <a:t>Pessoa Jurídica (Lucro Real =Antecipação).</a:t>
            </a:r>
          </a:p>
        </p:txBody>
      </p:sp>
    </p:spTree>
    <p:extLst>
      <p:ext uri="{BB962C8B-B14F-4D97-AF65-F5344CB8AC3E}">
        <p14:creationId xmlns:p14="http://schemas.microsoft.com/office/powerpoint/2010/main" val="2395886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IR – Mercado Financeiro Características X Tributação</a:t>
            </a:r>
          </a:p>
        </p:txBody>
      </p:sp>
      <p:sp>
        <p:nvSpPr>
          <p:cNvPr id="3" name="Espaço Reservado para Conteúdo 2"/>
          <p:cNvSpPr>
            <a:spLocks noGrp="1"/>
          </p:cNvSpPr>
          <p:nvPr>
            <p:ph idx="1"/>
          </p:nvPr>
        </p:nvSpPr>
        <p:spPr/>
        <p:txBody>
          <a:bodyPr>
            <a:noAutofit/>
          </a:bodyPr>
          <a:lstStyle/>
          <a:p>
            <a:pPr marL="0" indent="0">
              <a:buNone/>
            </a:pPr>
            <a:r>
              <a:rPr lang="pt-BR" sz="1700" dirty="0"/>
              <a:t>Natureza do investidor: </a:t>
            </a:r>
          </a:p>
          <a:p>
            <a:r>
              <a:rPr lang="pt-BR" sz="1700" dirty="0"/>
              <a:t>Residentes ou domiciliados no país (tributação que o contribuinte está sujeito)</a:t>
            </a:r>
          </a:p>
          <a:p>
            <a:r>
              <a:rPr lang="pt-BR" sz="1700" dirty="0"/>
              <a:t>Residentes ou domiciliados no exterior (tratamento tributário no país de origem)</a:t>
            </a:r>
          </a:p>
          <a:p>
            <a:pPr marL="0" indent="0">
              <a:buNone/>
            </a:pPr>
            <a:r>
              <a:rPr lang="pt-BR" sz="1700" dirty="0"/>
              <a:t>Operação: </a:t>
            </a:r>
          </a:p>
          <a:p>
            <a:r>
              <a:rPr lang="pt-BR" sz="1700" dirty="0"/>
              <a:t>Fundos de investimento </a:t>
            </a:r>
          </a:p>
          <a:p>
            <a:r>
              <a:rPr lang="pt-BR" sz="1700" dirty="0"/>
              <a:t>Poupança</a:t>
            </a:r>
          </a:p>
          <a:p>
            <a:pPr marL="0" indent="0">
              <a:buNone/>
            </a:pPr>
            <a:r>
              <a:rPr lang="pt-BR" sz="1700" dirty="0"/>
              <a:t>Prazo da operação: </a:t>
            </a:r>
          </a:p>
          <a:p>
            <a:r>
              <a:rPr lang="pt-BR" sz="1700" dirty="0"/>
              <a:t>Curto</a:t>
            </a:r>
          </a:p>
          <a:p>
            <a:r>
              <a:rPr lang="pt-BR" sz="1700" dirty="0"/>
              <a:t>Longo</a:t>
            </a:r>
          </a:p>
          <a:p>
            <a:r>
              <a:rPr lang="pt-BR" sz="1700" dirty="0"/>
              <a:t>Day Trade</a:t>
            </a:r>
          </a:p>
        </p:txBody>
      </p:sp>
    </p:spTree>
    <p:extLst>
      <p:ext uri="{BB962C8B-B14F-4D97-AF65-F5344CB8AC3E}">
        <p14:creationId xmlns:p14="http://schemas.microsoft.com/office/powerpoint/2010/main" val="310149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Mercado de Renda Fixa</a:t>
            </a:r>
          </a:p>
        </p:txBody>
      </p:sp>
      <p:sp>
        <p:nvSpPr>
          <p:cNvPr id="3" name="Espaço Reservado para Conteúdo 2"/>
          <p:cNvSpPr>
            <a:spLocks noGrp="1"/>
          </p:cNvSpPr>
          <p:nvPr>
            <p:ph idx="1"/>
          </p:nvPr>
        </p:nvSpPr>
        <p:spPr/>
        <p:txBody>
          <a:bodyPr>
            <a:normAutofit/>
          </a:bodyPr>
          <a:lstStyle/>
          <a:p>
            <a:pPr marL="0" indent="0" algn="just">
              <a:buNone/>
            </a:pPr>
            <a:r>
              <a:rPr lang="pt-BR" sz="1700" dirty="0"/>
              <a:t>Renda fixa é um tipo de investimento que possui uma remuneração determinável no momento da aplicação. Portanto, o investidor sabe desde o início quanto vai ganhar no final do prazo.</a:t>
            </a:r>
          </a:p>
          <a:p>
            <a:pPr marL="0" indent="0" algn="just">
              <a:buNone/>
            </a:pPr>
            <a:r>
              <a:rPr lang="pt-BR" sz="1700" dirty="0"/>
              <a:t>Os investimentos em renda fixa são classificados de duas maneiras:</a:t>
            </a:r>
          </a:p>
          <a:p>
            <a:pPr algn="just"/>
            <a:r>
              <a:rPr lang="pt-BR" sz="1700" dirty="0"/>
              <a:t>Quanto ao emissor: Público ou privado</a:t>
            </a:r>
          </a:p>
          <a:p>
            <a:pPr algn="just"/>
            <a:r>
              <a:rPr lang="pt-BR" sz="1700" dirty="0"/>
              <a:t>Quanto à definição de remuneração: Pré-fixada ou pós-fixada.</a:t>
            </a:r>
          </a:p>
          <a:p>
            <a:pPr algn="just"/>
            <a:r>
              <a:rPr lang="pt-BR" sz="1700" dirty="0"/>
              <a:t>A “Regra Geral” de alíquota de IR decresce conforme o tempo em que o investimento é mantido, conforme segue a tabela abaixo:</a:t>
            </a:r>
          </a:p>
        </p:txBody>
      </p:sp>
      <p:pic>
        <p:nvPicPr>
          <p:cNvPr id="4" name="Imagem 3"/>
          <p:cNvPicPr>
            <a:picLocks noChangeAspect="1"/>
          </p:cNvPicPr>
          <p:nvPr/>
        </p:nvPicPr>
        <p:blipFill>
          <a:blip r:embed="rId2"/>
          <a:stretch>
            <a:fillRect/>
          </a:stretch>
        </p:blipFill>
        <p:spPr>
          <a:xfrm>
            <a:off x="5246541" y="4910367"/>
            <a:ext cx="3600741" cy="1576714"/>
          </a:xfrm>
          <a:prstGeom prst="rect">
            <a:avLst/>
          </a:prstGeom>
        </p:spPr>
      </p:pic>
    </p:spTree>
    <p:extLst>
      <p:ext uri="{BB962C8B-B14F-4D97-AF65-F5344CB8AC3E}">
        <p14:creationId xmlns:p14="http://schemas.microsoft.com/office/powerpoint/2010/main" val="2268402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Produtos de Renda Fixa</a:t>
            </a:r>
          </a:p>
        </p:txBody>
      </p:sp>
      <p:sp>
        <p:nvSpPr>
          <p:cNvPr id="3" name="Espaço Reservado para Conteúdo 2"/>
          <p:cNvSpPr>
            <a:spLocks noGrp="1"/>
          </p:cNvSpPr>
          <p:nvPr>
            <p:ph idx="1"/>
          </p:nvPr>
        </p:nvSpPr>
        <p:spPr/>
        <p:txBody>
          <a:bodyPr>
            <a:noAutofit/>
          </a:bodyPr>
          <a:lstStyle/>
          <a:p>
            <a:pPr marL="0" indent="0" algn="just">
              <a:buNone/>
            </a:pPr>
            <a:r>
              <a:rPr lang="pt-BR" sz="1700" dirty="0"/>
              <a:t>Títulos públicos, renda pré-fixada:</a:t>
            </a:r>
          </a:p>
          <a:p>
            <a:pPr algn="just"/>
            <a:r>
              <a:rPr lang="pt-BR" sz="1700" dirty="0"/>
              <a:t>Emitidos pelo Tesouro Nacional para financiar atividades estatais.</a:t>
            </a:r>
          </a:p>
          <a:p>
            <a:pPr algn="just"/>
            <a:r>
              <a:rPr lang="pt-BR" sz="1700" dirty="0"/>
              <a:t>Tesouro pré-fixado: quando remunera o investimento no final do prazo ou no resgate.</a:t>
            </a:r>
          </a:p>
          <a:p>
            <a:pPr algn="just"/>
            <a:r>
              <a:rPr lang="pt-BR" sz="1700" dirty="0"/>
              <a:t>Tesouro pré-fixado com juros semestrais: Remunera  semestralmente.</a:t>
            </a:r>
          </a:p>
          <a:p>
            <a:pPr marL="0" indent="0" algn="just">
              <a:buNone/>
            </a:pPr>
            <a:r>
              <a:rPr lang="pt-BR" sz="1700" dirty="0"/>
              <a:t>Títulos públicos, renda pós-fixada:</a:t>
            </a:r>
          </a:p>
          <a:p>
            <a:pPr algn="just"/>
            <a:r>
              <a:rPr lang="pt-BR" sz="1700" dirty="0"/>
              <a:t>Emitidos pelo Tesouro Nacional para financiar atividades estatais.</a:t>
            </a:r>
          </a:p>
          <a:p>
            <a:pPr algn="just"/>
            <a:r>
              <a:rPr lang="pt-BR" sz="1700" dirty="0"/>
              <a:t>Tesouro SELIC: rendimentos calculados com o indexador, no caso a taxa SELIC.</a:t>
            </a:r>
          </a:p>
          <a:p>
            <a:pPr algn="just"/>
            <a:r>
              <a:rPr lang="pt-BR" sz="1700" dirty="0"/>
              <a:t>Tesouro IPCA: rendimento em que o indexador é o índice IPCA (pagamento semestral ou não).</a:t>
            </a:r>
          </a:p>
          <a:p>
            <a:pPr marL="0" indent="0" algn="just">
              <a:buNone/>
            </a:pPr>
            <a:r>
              <a:rPr lang="pt-BR" sz="1700" dirty="0"/>
              <a:t>Títulos com renda pós fixada protegem melhor o capital investido da erosão inflacionária.</a:t>
            </a:r>
          </a:p>
        </p:txBody>
      </p:sp>
    </p:spTree>
    <p:extLst>
      <p:ext uri="{BB962C8B-B14F-4D97-AF65-F5344CB8AC3E}">
        <p14:creationId xmlns:p14="http://schemas.microsoft.com/office/powerpoint/2010/main" val="729900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Produtos de Renda Fixa</a:t>
            </a:r>
          </a:p>
        </p:txBody>
      </p:sp>
      <p:sp>
        <p:nvSpPr>
          <p:cNvPr id="3" name="Espaço Reservado para Conteúdo 2"/>
          <p:cNvSpPr>
            <a:spLocks noGrp="1"/>
          </p:cNvSpPr>
          <p:nvPr>
            <p:ph idx="1"/>
          </p:nvPr>
        </p:nvSpPr>
        <p:spPr/>
        <p:txBody>
          <a:bodyPr>
            <a:noAutofit/>
          </a:bodyPr>
          <a:lstStyle/>
          <a:p>
            <a:pPr marL="0" indent="0" algn="just">
              <a:buNone/>
            </a:pPr>
            <a:r>
              <a:rPr lang="pt-BR" sz="1700" dirty="0"/>
              <a:t>Títulos privados emitidos por instituições financeiras, renda </a:t>
            </a:r>
            <a:r>
              <a:rPr lang="pt-BR" sz="1700" dirty="0" err="1"/>
              <a:t>pré</a:t>
            </a:r>
            <a:r>
              <a:rPr lang="pt-BR" sz="1700" dirty="0"/>
              <a:t> ou pós fixada:</a:t>
            </a:r>
          </a:p>
          <a:p>
            <a:pPr algn="just"/>
            <a:r>
              <a:rPr lang="pt-BR" sz="1700" dirty="0"/>
              <a:t>Instituições financeiras que buscam financiamento de suas atividades mediante pagamento de certa remuneração.</a:t>
            </a:r>
          </a:p>
          <a:p>
            <a:pPr algn="just"/>
            <a:r>
              <a:rPr lang="pt-BR" sz="1700" dirty="0"/>
              <a:t>Certificado de depósito bancário (CDB); Letras Financeiras (</a:t>
            </a:r>
            <a:r>
              <a:rPr lang="pt-BR" sz="1700" dirty="0" err="1"/>
              <a:t>LFs</a:t>
            </a:r>
            <a:r>
              <a:rPr lang="pt-BR" sz="1700" dirty="0"/>
              <a:t>); Letras de Câmbio Financeiras (</a:t>
            </a:r>
            <a:r>
              <a:rPr lang="pt-BR" sz="1700" dirty="0" err="1"/>
              <a:t>LCs</a:t>
            </a:r>
            <a:r>
              <a:rPr lang="pt-BR" sz="1700" dirty="0"/>
              <a:t>); Letra Hipotecária (LH); Letra Imobiliária Garantida (LIG); Letra de Crédito Imobiliário (LCI); Certificado de Recebíveis Imobiliários (CRI); Certificado de Operações Estruturadas (COE)</a:t>
            </a:r>
          </a:p>
          <a:p>
            <a:pPr marL="0" indent="0" algn="just">
              <a:buNone/>
            </a:pPr>
            <a:r>
              <a:rPr lang="pt-BR" sz="1700" dirty="0"/>
              <a:t>Títulos privados emitidos por instituições não financeiras, renda </a:t>
            </a:r>
            <a:r>
              <a:rPr lang="pt-BR" sz="1700" dirty="0" err="1"/>
              <a:t>pré</a:t>
            </a:r>
            <a:r>
              <a:rPr lang="pt-BR" sz="1700" dirty="0"/>
              <a:t> ou pós fixada:</a:t>
            </a:r>
          </a:p>
          <a:p>
            <a:pPr algn="just"/>
            <a:r>
              <a:rPr lang="pt-BR" sz="1700" dirty="0"/>
              <a:t>Agentes deficitários que buscam financiamento de suas atividades.</a:t>
            </a:r>
          </a:p>
          <a:p>
            <a:pPr algn="just"/>
            <a:r>
              <a:rPr lang="pt-BR" sz="1700" dirty="0"/>
              <a:t>Debêntures; Bônus de subscrição; </a:t>
            </a:r>
            <a:r>
              <a:rPr lang="pt-BR" sz="1700" dirty="0" err="1"/>
              <a:t>Commercial</a:t>
            </a:r>
            <a:r>
              <a:rPr lang="pt-BR" sz="1700" dirty="0"/>
              <a:t> </a:t>
            </a:r>
            <a:r>
              <a:rPr lang="pt-BR" sz="1700" dirty="0" err="1"/>
              <a:t>Papers</a:t>
            </a:r>
            <a:r>
              <a:rPr lang="pt-BR" sz="1700" dirty="0"/>
              <a:t>. Títulos agrícolas.</a:t>
            </a:r>
          </a:p>
          <a:p>
            <a:pPr marL="0" indent="0" algn="just">
              <a:buNone/>
            </a:pPr>
            <a:r>
              <a:rPr lang="pt-BR" sz="1700" dirty="0"/>
              <a:t>Os  contratos de Swap também são tributados como se fossem instrumentos de renda fixa.</a:t>
            </a:r>
          </a:p>
        </p:txBody>
      </p:sp>
    </p:spTree>
    <p:extLst>
      <p:ext uri="{BB962C8B-B14F-4D97-AF65-F5344CB8AC3E}">
        <p14:creationId xmlns:p14="http://schemas.microsoft.com/office/powerpoint/2010/main" val="4263134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Mercado de Renda Variável</a:t>
            </a:r>
          </a:p>
        </p:txBody>
      </p:sp>
      <p:sp>
        <p:nvSpPr>
          <p:cNvPr id="3" name="Espaço Reservado para Conteúdo 2"/>
          <p:cNvSpPr>
            <a:spLocks noGrp="1"/>
          </p:cNvSpPr>
          <p:nvPr>
            <p:ph idx="1"/>
          </p:nvPr>
        </p:nvSpPr>
        <p:spPr/>
        <p:txBody>
          <a:bodyPr>
            <a:normAutofit/>
          </a:bodyPr>
          <a:lstStyle/>
          <a:p>
            <a:pPr marL="0" indent="0" algn="just">
              <a:buNone/>
            </a:pPr>
            <a:r>
              <a:rPr lang="pt-BR" sz="1700" dirty="0"/>
              <a:t>Ao contrário dos investimentos de renda fixa, a remuneração do capital investido não pode ser dimensionada no início, podendo variar positiva ou negativamente.</a:t>
            </a:r>
          </a:p>
          <a:p>
            <a:pPr marL="0" indent="0" algn="just">
              <a:buNone/>
            </a:pPr>
            <a:r>
              <a:rPr lang="pt-BR" sz="1700" dirty="0"/>
              <a:t>São divididos em dois tipos:</a:t>
            </a:r>
          </a:p>
          <a:p>
            <a:pPr algn="just"/>
            <a:r>
              <a:rPr lang="pt-BR" sz="1700" dirty="0"/>
              <a:t>Mercado à vista</a:t>
            </a:r>
          </a:p>
          <a:p>
            <a:pPr algn="just"/>
            <a:r>
              <a:rPr lang="pt-BR" sz="1700" dirty="0"/>
              <a:t>Mercado de liquidação futura</a:t>
            </a:r>
          </a:p>
        </p:txBody>
      </p:sp>
    </p:spTree>
    <p:extLst>
      <p:ext uri="{BB962C8B-B14F-4D97-AF65-F5344CB8AC3E}">
        <p14:creationId xmlns:p14="http://schemas.microsoft.com/office/powerpoint/2010/main" val="1194079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Sumário</a:t>
            </a:r>
          </a:p>
        </p:txBody>
      </p:sp>
      <p:sp>
        <p:nvSpPr>
          <p:cNvPr id="3" name="Espaço Reservado para Conteúdo 2"/>
          <p:cNvSpPr>
            <a:spLocks noGrp="1"/>
          </p:cNvSpPr>
          <p:nvPr>
            <p:ph idx="1"/>
          </p:nvPr>
        </p:nvSpPr>
        <p:spPr/>
        <p:txBody>
          <a:bodyPr>
            <a:normAutofit/>
          </a:bodyPr>
          <a:lstStyle/>
          <a:p>
            <a:pPr marL="0" indent="0" algn="just">
              <a:buNone/>
            </a:pPr>
            <a:r>
              <a:rPr lang="pt-BR" sz="1700" dirty="0"/>
              <a:t>A apresentação a seguir está dividida da seguinte forma:</a:t>
            </a:r>
          </a:p>
          <a:p>
            <a:pPr algn="just"/>
            <a:r>
              <a:rPr lang="pt-BR" sz="1700" dirty="0"/>
              <a:t>Conceito de Mercados</a:t>
            </a:r>
          </a:p>
          <a:p>
            <a:pPr algn="just"/>
            <a:r>
              <a:rPr lang="pt-BR" sz="1700" dirty="0"/>
              <a:t>Tributação aplicáveis sobre o Mercado Financeiro</a:t>
            </a:r>
          </a:p>
          <a:p>
            <a:pPr algn="just"/>
            <a:r>
              <a:rPr lang="pt-BR" sz="1700" dirty="0"/>
              <a:t>Imposto de Renda e seus aspectos</a:t>
            </a:r>
          </a:p>
          <a:p>
            <a:pPr algn="just"/>
            <a:r>
              <a:rPr lang="pt-BR" sz="1700" dirty="0"/>
              <a:t>IOF e seus aspectos</a:t>
            </a:r>
          </a:p>
        </p:txBody>
      </p:sp>
    </p:spTree>
    <p:extLst>
      <p:ext uri="{BB962C8B-B14F-4D97-AF65-F5344CB8AC3E}">
        <p14:creationId xmlns:p14="http://schemas.microsoft.com/office/powerpoint/2010/main" val="7128793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Mercado à Vista e Mercado de Liquidação Futura</a:t>
            </a:r>
          </a:p>
        </p:txBody>
      </p:sp>
      <p:sp>
        <p:nvSpPr>
          <p:cNvPr id="3" name="Espaço Reservado para Conteúdo 2"/>
          <p:cNvSpPr>
            <a:spLocks noGrp="1"/>
          </p:cNvSpPr>
          <p:nvPr>
            <p:ph idx="1"/>
          </p:nvPr>
        </p:nvSpPr>
        <p:spPr>
          <a:xfrm>
            <a:off x="2589212" y="2133600"/>
            <a:ext cx="8915400" cy="3777622"/>
          </a:xfrm>
        </p:spPr>
        <p:txBody>
          <a:bodyPr>
            <a:noAutofit/>
          </a:bodyPr>
          <a:lstStyle/>
          <a:p>
            <a:pPr marL="0" indent="0" algn="just">
              <a:buNone/>
            </a:pPr>
            <a:r>
              <a:rPr lang="pt-BR" sz="1700" b="1" dirty="0"/>
              <a:t>Mercado à vista:</a:t>
            </a:r>
            <a:r>
              <a:rPr lang="pt-BR" sz="1700" dirty="0"/>
              <a:t> em que a liquidação é praticamente imediata.</a:t>
            </a:r>
          </a:p>
          <a:p>
            <a:pPr algn="just"/>
            <a:r>
              <a:rPr lang="pt-BR" sz="1700" dirty="0"/>
              <a:t>Os instrumentos são as </a:t>
            </a:r>
            <a:r>
              <a:rPr lang="pt-BR" sz="1700" b="1" dirty="0"/>
              <a:t>ações</a:t>
            </a:r>
            <a:r>
              <a:rPr lang="pt-BR" sz="1700" dirty="0"/>
              <a:t>.</a:t>
            </a:r>
          </a:p>
          <a:p>
            <a:pPr algn="just"/>
            <a:r>
              <a:rPr lang="pt-BR" sz="1700" dirty="0"/>
              <a:t>A alíquota de IR é de 15%, calculada sobre os ganhos líquidos.</a:t>
            </a:r>
          </a:p>
          <a:p>
            <a:pPr algn="just"/>
            <a:r>
              <a:rPr lang="pt-BR" sz="1700" dirty="0"/>
              <a:t>Pessoas físicas que não excedem R$20mil/mês são isentas. </a:t>
            </a:r>
          </a:p>
          <a:p>
            <a:pPr algn="just"/>
            <a:r>
              <a:rPr lang="pt-BR" sz="1700" dirty="0"/>
              <a:t>Operações iniciadas e terminadas no mesmo dia (</a:t>
            </a:r>
            <a:r>
              <a:rPr lang="pt-BR" sz="1700" dirty="0" err="1"/>
              <a:t>day</a:t>
            </a:r>
            <a:r>
              <a:rPr lang="pt-BR" sz="1700" dirty="0"/>
              <a:t>-trade) tem alíquota de 20%.</a:t>
            </a:r>
          </a:p>
          <a:p>
            <a:pPr marL="0" indent="0" algn="just">
              <a:buNone/>
            </a:pPr>
            <a:r>
              <a:rPr lang="pt-BR" sz="1700" b="1" dirty="0"/>
              <a:t>Mercado de Liquidação Futura: </a:t>
            </a:r>
            <a:r>
              <a:rPr lang="pt-BR" sz="1700" dirty="0"/>
              <a:t>Os instrumentos negociados nesse ambiente têm o potencial de gerar ganho (ou perdas) que serão conhecidos somente quando da sua liquidação/resgate.</a:t>
            </a:r>
          </a:p>
          <a:p>
            <a:pPr marL="0" indent="0" algn="just">
              <a:buNone/>
            </a:pPr>
            <a:r>
              <a:rPr lang="pt-BR" sz="1700" dirty="0"/>
              <a:t>As variáveis que compões o preço desse instrumento são sensíveis às variações do mercado.</a:t>
            </a:r>
          </a:p>
          <a:p>
            <a:pPr marL="0" indent="0" algn="just">
              <a:buNone/>
            </a:pPr>
            <a:r>
              <a:rPr lang="pt-BR" sz="1700" dirty="0"/>
              <a:t>Os instrumentos mais comuns são os </a:t>
            </a:r>
            <a:r>
              <a:rPr lang="pt-BR" sz="1700" b="1" dirty="0"/>
              <a:t>derivativos</a:t>
            </a:r>
            <a:r>
              <a:rPr lang="pt-BR" sz="1700" dirty="0"/>
              <a:t>: contratos a termo; contratos futuros; opções e swaps.</a:t>
            </a:r>
          </a:p>
        </p:txBody>
      </p:sp>
    </p:spTree>
    <p:extLst>
      <p:ext uri="{BB962C8B-B14F-4D97-AF65-F5344CB8AC3E}">
        <p14:creationId xmlns:p14="http://schemas.microsoft.com/office/powerpoint/2010/main" val="639293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Mercado de Liquidação Futura</a:t>
            </a:r>
          </a:p>
        </p:txBody>
      </p:sp>
      <p:sp>
        <p:nvSpPr>
          <p:cNvPr id="3" name="Espaço Reservado para Conteúdo 2"/>
          <p:cNvSpPr>
            <a:spLocks noGrp="1"/>
          </p:cNvSpPr>
          <p:nvPr>
            <p:ph idx="1"/>
          </p:nvPr>
        </p:nvSpPr>
        <p:spPr/>
        <p:txBody>
          <a:bodyPr>
            <a:noAutofit/>
          </a:bodyPr>
          <a:lstStyle/>
          <a:p>
            <a:pPr marL="0" indent="0" algn="just">
              <a:buNone/>
            </a:pPr>
            <a:r>
              <a:rPr lang="pt-BR" sz="1700" dirty="0"/>
              <a:t>Contrato a termo: Trata-se da negociação de contratos que definem a compra e venda de ativos em data futura ajustada, por valor definido;</a:t>
            </a:r>
          </a:p>
          <a:p>
            <a:pPr algn="just"/>
            <a:r>
              <a:rPr lang="pt-BR" sz="1700" dirty="0"/>
              <a:t>O ganho líquido é composto pela diferença entre o valor do ativo e o valor do contrato negociado, que é a base tributável de IR, com alíquota de 15%.</a:t>
            </a:r>
          </a:p>
          <a:p>
            <a:pPr marL="0" indent="0" algn="just">
              <a:buNone/>
            </a:pPr>
            <a:r>
              <a:rPr lang="pt-BR" sz="1700" dirty="0"/>
              <a:t>Contratos futuros: Parecidos com os contratos a termo, mas estabelecem ajustes diários entre as partes (como se fossem pequenas “liquidações financeiras”)</a:t>
            </a:r>
          </a:p>
          <a:p>
            <a:pPr algn="just"/>
            <a:r>
              <a:rPr lang="pt-BR" sz="1700" dirty="0"/>
              <a:t>A tributação é a mesma, IR de 15%.</a:t>
            </a:r>
          </a:p>
          <a:p>
            <a:pPr marL="0" indent="0" algn="just">
              <a:buNone/>
            </a:pPr>
            <a:r>
              <a:rPr lang="pt-BR" sz="1700" dirty="0"/>
              <a:t>Opções: São contratos que representam direitos de compra ou venda de um determinado ativo, no futuro, por um valor predeterminado. Esses direitos podem ser exercidos ou não, o que cria duas situações de ganho potencial: (i) quem compra o direito (titular) não o exerce, o emissor do título (lançador) tem um ganho, ou (</a:t>
            </a:r>
            <a:r>
              <a:rPr lang="pt-BR" sz="1700" dirty="0" err="1"/>
              <a:t>ii</a:t>
            </a:r>
            <a:r>
              <a:rPr lang="pt-BR" sz="1700" dirty="0"/>
              <a:t>) o titular do direito resolve exercê-lo, para potencialmente realizar um ganho.</a:t>
            </a:r>
          </a:p>
          <a:p>
            <a:pPr algn="just"/>
            <a:r>
              <a:rPr lang="pt-BR" sz="1700" dirty="0"/>
              <a:t>Em ambos os casos, o ganho também estará sujeito a IR de 15%.</a:t>
            </a:r>
          </a:p>
        </p:txBody>
      </p:sp>
    </p:spTree>
    <p:extLst>
      <p:ext uri="{BB962C8B-B14F-4D97-AF65-F5344CB8AC3E}">
        <p14:creationId xmlns:p14="http://schemas.microsoft.com/office/powerpoint/2010/main" val="1508813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Mercado de Liquidação Futura</a:t>
            </a:r>
          </a:p>
        </p:txBody>
      </p:sp>
      <p:sp>
        <p:nvSpPr>
          <p:cNvPr id="3" name="Espaço Reservado para Conteúdo 2"/>
          <p:cNvSpPr>
            <a:spLocks noGrp="1"/>
          </p:cNvSpPr>
          <p:nvPr>
            <p:ph idx="1"/>
          </p:nvPr>
        </p:nvSpPr>
        <p:spPr/>
        <p:txBody>
          <a:bodyPr>
            <a:normAutofit/>
          </a:bodyPr>
          <a:lstStyle/>
          <a:p>
            <a:pPr marL="0" indent="0" algn="just">
              <a:buNone/>
            </a:pPr>
            <a:r>
              <a:rPr lang="pt-BR" sz="1700" dirty="0"/>
              <a:t>Operações com Ouro:</a:t>
            </a:r>
          </a:p>
          <a:p>
            <a:pPr algn="just"/>
            <a:r>
              <a:rPr lang="pt-BR" sz="1700" dirty="0"/>
              <a:t>O ouro é considerado </a:t>
            </a:r>
            <a:r>
              <a:rPr lang="pt-BR" sz="1700" b="1" dirty="0"/>
              <a:t>ativo financeiro</a:t>
            </a:r>
            <a:r>
              <a:rPr lang="pt-BR" sz="1700" dirty="0"/>
              <a:t>.</a:t>
            </a:r>
          </a:p>
          <a:p>
            <a:pPr algn="just"/>
            <a:r>
              <a:rPr lang="pt-BR" sz="1700" dirty="0"/>
              <a:t>Os ganhos nesse mercado estão sujeitos ao IR à alíquota de 15%.</a:t>
            </a:r>
          </a:p>
          <a:p>
            <a:pPr algn="just"/>
            <a:r>
              <a:rPr lang="pt-BR" sz="1700" dirty="0"/>
              <a:t>A legislação própria faz referência a essa operação como operação de renda fixa, mas designa tratamento fiscal normalmente aplicável a operações de renda variável.</a:t>
            </a:r>
          </a:p>
        </p:txBody>
      </p:sp>
    </p:spTree>
    <p:extLst>
      <p:ext uri="{BB962C8B-B14F-4D97-AF65-F5344CB8AC3E}">
        <p14:creationId xmlns:p14="http://schemas.microsoft.com/office/powerpoint/2010/main" val="20499765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Compensação de perdas incorridas nos mercados de renda variável</a:t>
            </a:r>
          </a:p>
        </p:txBody>
      </p:sp>
      <p:sp>
        <p:nvSpPr>
          <p:cNvPr id="3" name="Espaço Reservado para Conteúdo 2"/>
          <p:cNvSpPr>
            <a:spLocks noGrp="1"/>
          </p:cNvSpPr>
          <p:nvPr>
            <p:ph idx="1"/>
          </p:nvPr>
        </p:nvSpPr>
        <p:spPr/>
        <p:txBody>
          <a:bodyPr>
            <a:normAutofit/>
          </a:bodyPr>
          <a:lstStyle/>
          <a:p>
            <a:pPr algn="just"/>
            <a:r>
              <a:rPr lang="pt-BR" sz="1700" dirty="0"/>
              <a:t>A regulamentação fiscal prevê situações e condições a fim de que perdas possam ser utilizadas para abater ganhos futuros, reduzindo assim a base líquida sujeita à tributação.</a:t>
            </a:r>
          </a:p>
          <a:p>
            <a:pPr algn="just"/>
            <a:r>
              <a:rPr lang="pt-BR" sz="1700" dirty="0"/>
              <a:t>As perdas incorridas poderão ser compensadas com os ganhos líquidos auferidos, no próprio mês ou nos meses subsequentes, inclusive nos anos-calendário seguintes, em outras operações realizadas com quaisquer desses mesmos instrumentos. A exceção é feita para operações </a:t>
            </a:r>
            <a:r>
              <a:rPr lang="pt-BR" sz="1700" dirty="0" err="1"/>
              <a:t>day</a:t>
            </a:r>
            <a:r>
              <a:rPr lang="pt-BR" sz="1700" dirty="0"/>
              <a:t>-trade.</a:t>
            </a:r>
          </a:p>
        </p:txBody>
      </p:sp>
    </p:spTree>
    <p:extLst>
      <p:ext uri="{BB962C8B-B14F-4D97-AF65-F5344CB8AC3E}">
        <p14:creationId xmlns:p14="http://schemas.microsoft.com/office/powerpoint/2010/main" val="8038637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Clubes de Investimento</a:t>
            </a:r>
          </a:p>
        </p:txBody>
      </p:sp>
      <p:sp>
        <p:nvSpPr>
          <p:cNvPr id="3" name="Espaço Reservado para Conteúdo 2"/>
          <p:cNvSpPr>
            <a:spLocks noGrp="1"/>
          </p:cNvSpPr>
          <p:nvPr>
            <p:ph idx="1"/>
          </p:nvPr>
        </p:nvSpPr>
        <p:spPr/>
        <p:txBody>
          <a:bodyPr>
            <a:normAutofit/>
          </a:bodyPr>
          <a:lstStyle/>
          <a:p>
            <a:pPr marL="0" indent="0" algn="just">
              <a:buNone/>
            </a:pPr>
            <a:r>
              <a:rPr lang="pt-BR" sz="1700" dirty="0"/>
              <a:t>São formados condomínios de </a:t>
            </a:r>
            <a:r>
              <a:rPr lang="pt-BR" sz="1700" b="1" dirty="0"/>
              <a:t>3 a 50 pessoas  físicas</a:t>
            </a:r>
            <a:r>
              <a:rPr lang="pt-BR" sz="1700" dirty="0"/>
              <a:t>, para investimento em títulos e valores mobiliários</a:t>
            </a:r>
          </a:p>
          <a:p>
            <a:pPr marL="0" indent="0" algn="just">
              <a:buNone/>
            </a:pPr>
            <a:r>
              <a:rPr lang="pt-BR" sz="1700" dirty="0"/>
              <a:t>Nenhum dos membros pode ter mais de </a:t>
            </a:r>
            <a:r>
              <a:rPr lang="pt-BR" sz="1700" b="1" dirty="0"/>
              <a:t>40%</a:t>
            </a:r>
            <a:r>
              <a:rPr lang="pt-BR" sz="1700" dirty="0"/>
              <a:t> do total de cotas do Clube.</a:t>
            </a:r>
          </a:p>
          <a:p>
            <a:pPr marL="0" indent="0" algn="just">
              <a:buNone/>
            </a:pPr>
            <a:r>
              <a:rPr lang="pt-BR" sz="1700" dirty="0"/>
              <a:t>Devem ser administrados por uma entidade autorizada (uma corretora, distribuidora, banco de investimento ou banco múltiplo com carteira de investimento).</a:t>
            </a:r>
          </a:p>
          <a:p>
            <a:pPr marL="0" indent="0" algn="just">
              <a:buNone/>
            </a:pPr>
            <a:r>
              <a:rPr lang="pt-BR" sz="1700" dirty="0"/>
              <a:t>O Clube deve manter no mínimo </a:t>
            </a:r>
            <a:r>
              <a:rPr lang="pt-BR" sz="1700" b="1" dirty="0"/>
              <a:t>67%</a:t>
            </a:r>
            <a:r>
              <a:rPr lang="pt-BR" sz="1700" dirty="0"/>
              <a:t> de seu portfólio aplicado em ações, bônus de subscrição, debêntures conversíveis em ações de emissão de companhias abertas, recibos de subscrição, cotas de fundos de índices de ações negociados em mercado organizado e certificados de depósitos de ações.</a:t>
            </a:r>
          </a:p>
          <a:p>
            <a:pPr algn="just"/>
            <a:r>
              <a:rPr lang="pt-BR" sz="1700" dirty="0"/>
              <a:t>A alíquota de tributação de IR é também de 15%.</a:t>
            </a:r>
          </a:p>
        </p:txBody>
      </p:sp>
    </p:spTree>
    <p:extLst>
      <p:ext uri="{BB962C8B-B14F-4D97-AF65-F5344CB8AC3E}">
        <p14:creationId xmlns:p14="http://schemas.microsoft.com/office/powerpoint/2010/main" val="13650866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Planos de Previdência Complementar</a:t>
            </a:r>
          </a:p>
        </p:txBody>
      </p:sp>
      <p:sp>
        <p:nvSpPr>
          <p:cNvPr id="3" name="Espaço Reservado para Conteúdo 2"/>
          <p:cNvSpPr>
            <a:spLocks noGrp="1"/>
          </p:cNvSpPr>
          <p:nvPr>
            <p:ph idx="1"/>
          </p:nvPr>
        </p:nvSpPr>
        <p:spPr/>
        <p:txBody>
          <a:bodyPr>
            <a:noAutofit/>
          </a:bodyPr>
          <a:lstStyle/>
          <a:p>
            <a:pPr marL="0" indent="0" algn="just">
              <a:buNone/>
            </a:pPr>
            <a:r>
              <a:rPr lang="pt-BR" sz="1700" dirty="0"/>
              <a:t>Aportes para a previdência complementar têm um fim muito específico: o de complementar a renda (ou mesmo uma aposentadoria pelo sistema público de Seguridade Social) após determinado período. Os planos de previdência complementar podem ser negociados por dois tipos de entidade:</a:t>
            </a:r>
          </a:p>
          <a:p>
            <a:pPr algn="just"/>
            <a:r>
              <a:rPr lang="pt-BR" sz="1700" b="1" dirty="0"/>
              <a:t>Entidades Abertas de Previdência Complementar (</a:t>
            </a:r>
            <a:r>
              <a:rPr lang="pt-BR" sz="1700" b="1" dirty="0" err="1"/>
              <a:t>EAPCs</a:t>
            </a:r>
            <a:r>
              <a:rPr lang="pt-BR" sz="1700" b="1" dirty="0"/>
              <a:t>):</a:t>
            </a:r>
            <a:r>
              <a:rPr lang="pt-BR" sz="1700" dirty="0"/>
              <a:t> São entidades com fins lucrativos, constituídas sob a forma de sociedade por ações e que negociam planos de previdência complementar para qualquer pessoa física. Os benefícios concedidos por esses planos podem vir na forma de renda continuada ou de pagamento único. Tais entidades são reguladas pela Superintendência de Seguros Privados (Susep).</a:t>
            </a:r>
          </a:p>
          <a:p>
            <a:pPr algn="just"/>
            <a:r>
              <a:rPr lang="pt-BR" sz="1700" b="1" dirty="0"/>
              <a:t>Entidades Fechadas de Previdência Complementar (</a:t>
            </a:r>
            <a:r>
              <a:rPr lang="pt-BR" sz="1700" b="1" dirty="0" err="1"/>
              <a:t>EFPCs</a:t>
            </a:r>
            <a:r>
              <a:rPr lang="pt-BR" sz="1700" b="1" dirty="0"/>
              <a:t>): </a:t>
            </a:r>
            <a:r>
              <a:rPr lang="pt-BR" sz="1700" dirty="0"/>
              <a:t>Também conhecidas por fundos de pensão, são entidades sem fins lucrativos, que instituem e operam planos voltados somente a determinado grupo de empregados de uma empresa. Elas podem ser constituídas sob a forma de fundação, por exemplo. Tais entidades são reguladas pela Superintendência Nacional de Previdência Complementar (</a:t>
            </a:r>
            <a:r>
              <a:rPr lang="pt-BR" sz="1700" dirty="0" err="1"/>
              <a:t>Previc</a:t>
            </a:r>
            <a:r>
              <a:rPr lang="pt-BR" sz="1700" dirty="0"/>
              <a:t>). </a:t>
            </a:r>
          </a:p>
        </p:txBody>
      </p:sp>
    </p:spTree>
    <p:extLst>
      <p:ext uri="{BB962C8B-B14F-4D97-AF65-F5344CB8AC3E}">
        <p14:creationId xmlns:p14="http://schemas.microsoft.com/office/powerpoint/2010/main" val="31365650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Produtos das </a:t>
            </a:r>
            <a:r>
              <a:rPr lang="pt-BR" dirty="0" err="1"/>
              <a:t>EAPCs</a:t>
            </a:r>
            <a:r>
              <a:rPr lang="pt-BR" dirty="0"/>
              <a:t> - Acumulação</a:t>
            </a:r>
          </a:p>
        </p:txBody>
      </p:sp>
      <p:sp>
        <p:nvSpPr>
          <p:cNvPr id="3" name="Espaço Reservado para Conteúdo 2"/>
          <p:cNvSpPr>
            <a:spLocks noGrp="1"/>
          </p:cNvSpPr>
          <p:nvPr>
            <p:ph idx="1"/>
          </p:nvPr>
        </p:nvSpPr>
        <p:spPr/>
        <p:txBody>
          <a:bodyPr>
            <a:noAutofit/>
          </a:bodyPr>
          <a:lstStyle/>
          <a:p>
            <a:pPr algn="just"/>
            <a:r>
              <a:rPr lang="pt-BR" sz="1700" dirty="0"/>
              <a:t>Plano com Remuneração Garantida e Performance (PRGP): os benefícios serão corrigidos por uma taxa de juros e índice de inflação determinados.</a:t>
            </a:r>
          </a:p>
          <a:p>
            <a:pPr algn="just"/>
            <a:r>
              <a:rPr lang="pt-BR" sz="1700" dirty="0"/>
              <a:t>Plano com Atualização Garantida e Performance (PAGP): os benefícios serão corrigidos somente por um índice de inflação determinado.</a:t>
            </a:r>
          </a:p>
          <a:p>
            <a:pPr algn="just"/>
            <a:r>
              <a:rPr lang="pt-BR" sz="1700" dirty="0"/>
              <a:t>Plano com Remuneração Garantida e Performance sem Atualização (PRSA): os benefícios serão corrigidos somente por uma taxa de juros determinada.</a:t>
            </a:r>
          </a:p>
          <a:p>
            <a:pPr algn="just"/>
            <a:r>
              <a:rPr lang="pt-BR" sz="1700" dirty="0"/>
              <a:t>Plano de Renda Imediata (PRI): única contribuição para lastrear pagamento de benefício por sobrevivência de forma imediata.</a:t>
            </a:r>
          </a:p>
          <a:p>
            <a:pPr algn="just"/>
            <a:r>
              <a:rPr lang="pt-BR" sz="1700" dirty="0"/>
              <a:t>Plano Gerador de Benefícios Livre (PGBL): é um dos produtos mais comuns. Os benefícios não têm remuneração predeterminada; os recursos acumulados serão investidos em um fundo (de renda fixa ou misto), de acordo com a escolha do participante.</a:t>
            </a:r>
          </a:p>
        </p:txBody>
      </p:sp>
    </p:spTree>
    <p:extLst>
      <p:ext uri="{BB962C8B-B14F-4D97-AF65-F5344CB8AC3E}">
        <p14:creationId xmlns:p14="http://schemas.microsoft.com/office/powerpoint/2010/main" val="23854246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Produtos das </a:t>
            </a:r>
            <a:r>
              <a:rPr lang="pt-BR" dirty="0" err="1"/>
              <a:t>EAPCs</a:t>
            </a:r>
            <a:r>
              <a:rPr lang="pt-BR" dirty="0"/>
              <a:t> - Seguros</a:t>
            </a:r>
          </a:p>
        </p:txBody>
      </p:sp>
      <p:sp>
        <p:nvSpPr>
          <p:cNvPr id="3" name="Espaço Reservado para Conteúdo 2"/>
          <p:cNvSpPr>
            <a:spLocks noGrp="1"/>
          </p:cNvSpPr>
          <p:nvPr>
            <p:ph idx="1"/>
          </p:nvPr>
        </p:nvSpPr>
        <p:spPr/>
        <p:txBody>
          <a:bodyPr>
            <a:noAutofit/>
          </a:bodyPr>
          <a:lstStyle/>
          <a:p>
            <a:pPr algn="just"/>
            <a:r>
              <a:rPr lang="pt-BR" sz="1700" dirty="0"/>
              <a:t>Vida com Atualização Garantida e Performance (VAGP).</a:t>
            </a:r>
          </a:p>
          <a:p>
            <a:pPr algn="just"/>
            <a:r>
              <a:rPr lang="pt-BR" sz="1700" dirty="0"/>
              <a:t>Vida com Remuneração Garantida e Performance (VRGP).</a:t>
            </a:r>
          </a:p>
          <a:p>
            <a:pPr algn="just"/>
            <a:r>
              <a:rPr lang="pt-BR" sz="1700" dirty="0"/>
              <a:t>Vida com Remuneração Garantida e Performance sem Atualização (VRSA).</a:t>
            </a:r>
          </a:p>
          <a:p>
            <a:pPr algn="just"/>
            <a:r>
              <a:rPr lang="pt-BR" sz="1700" dirty="0"/>
              <a:t>Vida com Renda Imediata (VRI).</a:t>
            </a:r>
          </a:p>
          <a:p>
            <a:pPr algn="just"/>
            <a:r>
              <a:rPr lang="pt-BR" sz="1700" dirty="0"/>
              <a:t>Vida Gerador de Benefícios Livre (VGBL).</a:t>
            </a:r>
          </a:p>
        </p:txBody>
      </p:sp>
    </p:spTree>
    <p:extLst>
      <p:ext uri="{BB962C8B-B14F-4D97-AF65-F5344CB8AC3E}">
        <p14:creationId xmlns:p14="http://schemas.microsoft.com/office/powerpoint/2010/main" val="22384173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Comparação PGBL x VGBL</a:t>
            </a:r>
          </a:p>
        </p:txBody>
      </p:sp>
      <p:sp>
        <p:nvSpPr>
          <p:cNvPr id="3" name="Espaço Reservado para Conteúdo 2"/>
          <p:cNvSpPr>
            <a:spLocks noGrp="1"/>
          </p:cNvSpPr>
          <p:nvPr>
            <p:ph idx="1"/>
          </p:nvPr>
        </p:nvSpPr>
        <p:spPr/>
        <p:txBody>
          <a:bodyPr>
            <a:noAutofit/>
          </a:bodyPr>
          <a:lstStyle/>
          <a:p>
            <a:pPr marL="0" indent="0" algn="just">
              <a:buNone/>
            </a:pPr>
            <a:r>
              <a:rPr lang="pt-BR" sz="1700" dirty="0"/>
              <a:t>São os dois produtos mais conhecidos do mercado, e atendem basicamente o mesmo objetivo no final, mas existem pequenas diferenças entre eles.</a:t>
            </a:r>
          </a:p>
          <a:p>
            <a:pPr algn="just"/>
            <a:r>
              <a:rPr lang="pt-BR" sz="1700" b="1" dirty="0"/>
              <a:t>PGBL:</a:t>
            </a:r>
            <a:r>
              <a:rPr lang="pt-BR" sz="1700" dirty="0"/>
              <a:t> as contribuições feitas no período de acumulação podem ser deduzidas do IRPF (até o limite de 12% da receita bruta anual do participante). No futuro, quando houver pagamento do benefício ou resgate do montante acumulado, o IR será cobrado sobre todo o valor recebido, ou seja, contribuições feitas + rendimentos. </a:t>
            </a:r>
          </a:p>
          <a:p>
            <a:pPr algn="just"/>
            <a:r>
              <a:rPr lang="pt-BR" sz="1700" b="1" dirty="0"/>
              <a:t>VGBL:</a:t>
            </a:r>
            <a:r>
              <a:rPr lang="pt-BR" sz="1700" dirty="0"/>
              <a:t> as contribuições feitas no período de acumulação não podem ser deduzidas do IRPF. No futuro, quando houver pagamento do benefício ou resgate do montante acumulado, o IR será cobrado somente sobre os rendimentos, e não sobre todo o valor recebido.</a:t>
            </a:r>
          </a:p>
          <a:p>
            <a:pPr marL="0" indent="0" algn="just">
              <a:buNone/>
            </a:pPr>
            <a:r>
              <a:rPr lang="pt-BR" sz="1700" dirty="0"/>
              <a:t>A regra geral para tributação desses produtos é prevista na Lei nº 11.053/04 e segue a mesma lógica: IRRF à alíquota de 15%, seguido de um potencial adicional cuja alíquota será calculada com base na tabela progressiva do IRPF, que varia entre 7,5% e 27,5% em função dos montantes de rendimentos brutos recebidos pela pessoa física em determinado ano.</a:t>
            </a:r>
          </a:p>
        </p:txBody>
      </p:sp>
    </p:spTree>
    <p:extLst>
      <p:ext uri="{BB962C8B-B14F-4D97-AF65-F5344CB8AC3E}">
        <p14:creationId xmlns:p14="http://schemas.microsoft.com/office/powerpoint/2010/main" val="27566316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Alíquotas regressivas em função do período de acumulação</a:t>
            </a:r>
          </a:p>
        </p:txBody>
      </p:sp>
      <p:sp>
        <p:nvSpPr>
          <p:cNvPr id="3" name="Espaço Reservado para Conteúdo 2"/>
          <p:cNvSpPr>
            <a:spLocks noGrp="1"/>
          </p:cNvSpPr>
          <p:nvPr>
            <p:ph idx="1"/>
          </p:nvPr>
        </p:nvSpPr>
        <p:spPr/>
        <p:txBody>
          <a:bodyPr>
            <a:noAutofit/>
          </a:bodyPr>
          <a:lstStyle/>
          <a:p>
            <a:pPr algn="just"/>
            <a:r>
              <a:rPr lang="pt-BR" sz="1700" dirty="0"/>
              <a:t>Abaixo de 2 anos, alíquota de IRRF em 35%;</a:t>
            </a:r>
          </a:p>
          <a:p>
            <a:pPr algn="just"/>
            <a:r>
              <a:rPr lang="pt-BR" sz="1700" dirty="0"/>
              <a:t>Entre 2 e 4 anos, alíquota de IRRF em 30%;</a:t>
            </a:r>
          </a:p>
          <a:p>
            <a:pPr algn="just"/>
            <a:r>
              <a:rPr lang="pt-BR" sz="1700" dirty="0"/>
              <a:t>Entre 4 e 6 anos, alíquota de IRRF em 25%;</a:t>
            </a:r>
          </a:p>
          <a:p>
            <a:pPr algn="just"/>
            <a:r>
              <a:rPr lang="pt-BR" sz="1700" dirty="0"/>
              <a:t>Entre 6 e 8 anos, alíquota de IRRF em 20%;</a:t>
            </a:r>
          </a:p>
          <a:p>
            <a:pPr algn="just"/>
            <a:r>
              <a:rPr lang="pt-BR" sz="1700" dirty="0"/>
              <a:t>Entre 8 e 10 anos, alíquota de IRRF em 15%;</a:t>
            </a:r>
          </a:p>
          <a:p>
            <a:pPr algn="just"/>
            <a:r>
              <a:rPr lang="pt-BR" sz="1700" dirty="0"/>
              <a:t>Acima de 10 anos, alíquota de IRRF 10%.</a:t>
            </a:r>
          </a:p>
        </p:txBody>
      </p:sp>
    </p:spTree>
    <p:extLst>
      <p:ext uri="{BB962C8B-B14F-4D97-AF65-F5344CB8AC3E}">
        <p14:creationId xmlns:p14="http://schemas.microsoft.com/office/powerpoint/2010/main" val="3018691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Mercado Financeiro</a:t>
            </a:r>
          </a:p>
        </p:txBody>
      </p:sp>
      <p:sp>
        <p:nvSpPr>
          <p:cNvPr id="3" name="Espaço Reservado para Conteúdo 2"/>
          <p:cNvSpPr>
            <a:spLocks noGrp="1"/>
          </p:cNvSpPr>
          <p:nvPr>
            <p:ph idx="1"/>
          </p:nvPr>
        </p:nvSpPr>
        <p:spPr>
          <a:xfrm>
            <a:off x="2589212" y="2133600"/>
            <a:ext cx="8915400" cy="3777622"/>
          </a:xfrm>
        </p:spPr>
        <p:txBody>
          <a:bodyPr>
            <a:normAutofit/>
          </a:bodyPr>
          <a:lstStyle/>
          <a:p>
            <a:pPr marL="0" indent="0" algn="just">
              <a:buNone/>
            </a:pPr>
            <a:r>
              <a:rPr lang="pt-BR" sz="1700" dirty="0"/>
              <a:t>Ambiente onde ocorre a troca de recursos entre Agentes Doadores, que transferem recursos para Agentes Tomadores, mediante certa remuneração.</a:t>
            </a:r>
          </a:p>
          <a:p>
            <a:pPr marL="0" indent="0" algn="just">
              <a:buNone/>
            </a:pPr>
            <a:r>
              <a:rPr lang="pt-BR" sz="1700" dirty="0"/>
              <a:t>Essa troca ocorre com o auxílio de um agente intermediador, autorizado e regulado pelo Banco Central do Brasil (Bacen) e/ou pela Comissão de Valores Mobiliários (CVM).</a:t>
            </a:r>
          </a:p>
          <a:p>
            <a:pPr marL="0" indent="0" algn="just">
              <a:buNone/>
            </a:pPr>
            <a:r>
              <a:rPr lang="pt-BR" sz="1700" dirty="0"/>
              <a:t>O mercado financeiro é dividido em 4 grupos:</a:t>
            </a:r>
          </a:p>
          <a:p>
            <a:pPr algn="just"/>
            <a:r>
              <a:rPr lang="pt-BR" sz="1700" dirty="0"/>
              <a:t>Mercado Monetário</a:t>
            </a:r>
          </a:p>
          <a:p>
            <a:pPr algn="just"/>
            <a:r>
              <a:rPr lang="pt-BR" sz="1700" dirty="0"/>
              <a:t>Mercado Câmbio</a:t>
            </a:r>
          </a:p>
          <a:p>
            <a:pPr algn="just"/>
            <a:r>
              <a:rPr lang="pt-BR" sz="1700" dirty="0"/>
              <a:t>Mercado de Crédito</a:t>
            </a:r>
          </a:p>
          <a:p>
            <a:pPr algn="just"/>
            <a:r>
              <a:rPr lang="pt-BR" sz="1700" dirty="0"/>
              <a:t>Mercado de Capitais</a:t>
            </a:r>
          </a:p>
        </p:txBody>
      </p:sp>
    </p:spTree>
    <p:extLst>
      <p:ext uri="{BB962C8B-B14F-4D97-AF65-F5344CB8AC3E}">
        <p14:creationId xmlns:p14="http://schemas.microsoft.com/office/powerpoint/2010/main" val="3767022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2133600"/>
            <a:ext cx="8915400" cy="3777622"/>
          </a:xfrm>
        </p:spPr>
        <p:txBody>
          <a:bodyPr>
            <a:noAutofit/>
          </a:bodyPr>
          <a:lstStyle/>
          <a:p>
            <a:pPr marL="0" indent="0" algn="just">
              <a:buNone/>
            </a:pPr>
            <a:r>
              <a:rPr lang="pt-BR" sz="1700" dirty="0"/>
              <a:t>O IOF é cobrado sobre operações financeiras em geral, calculado em função do prazo pelo qual o recurso permaneceu à disposição do tomador. Para fins legais, é segregado em cinco hipóteses de incidência:</a:t>
            </a:r>
          </a:p>
          <a:p>
            <a:pPr algn="just"/>
            <a:r>
              <a:rPr lang="pt-BR" sz="1700" dirty="0"/>
              <a:t>Operações de crédito;</a:t>
            </a:r>
          </a:p>
          <a:p>
            <a:pPr algn="just"/>
            <a:r>
              <a:rPr lang="pt-BR" sz="1700" dirty="0"/>
              <a:t>Operações de câmbio; </a:t>
            </a:r>
          </a:p>
          <a:p>
            <a:pPr algn="just"/>
            <a:r>
              <a:rPr lang="pt-BR" sz="1700" dirty="0"/>
              <a:t>Operações de seguro;</a:t>
            </a:r>
          </a:p>
          <a:p>
            <a:pPr algn="just"/>
            <a:r>
              <a:rPr lang="pt-BR" sz="1700" dirty="0"/>
              <a:t>Operações relativas a títulos ou valores mobiliários;</a:t>
            </a:r>
          </a:p>
          <a:p>
            <a:pPr algn="just"/>
            <a:r>
              <a:rPr lang="pt-BR" sz="1700" dirty="0"/>
              <a:t>Operações com ouro, ativo financeiro, ou instrumento cambial. </a:t>
            </a:r>
          </a:p>
          <a:p>
            <a:pPr marL="0" indent="0" algn="just">
              <a:buNone/>
            </a:pPr>
            <a:r>
              <a:rPr lang="pt-BR" sz="1700" dirty="0"/>
              <a:t>Fato Gerador: é a disponibilização dos recursos decorrentes dessas operações.</a:t>
            </a:r>
          </a:p>
          <a:p>
            <a:pPr marL="0" indent="0" algn="just">
              <a:buNone/>
            </a:pPr>
            <a:r>
              <a:rPr lang="pt-BR" sz="1700" dirty="0"/>
              <a:t>Contribuintes: Pessoas Físicas e Pessoas Jurídicas que efetuarem as operações.</a:t>
            </a:r>
          </a:p>
        </p:txBody>
      </p:sp>
      <p:sp>
        <p:nvSpPr>
          <p:cNvPr id="5" name="Título 1"/>
          <p:cNvSpPr>
            <a:spLocks noGrp="1"/>
          </p:cNvSpPr>
          <p:nvPr>
            <p:ph type="title"/>
          </p:nvPr>
        </p:nvSpPr>
        <p:spPr>
          <a:xfrm>
            <a:off x="2592925" y="579864"/>
            <a:ext cx="8911687" cy="1280890"/>
          </a:xfrm>
        </p:spPr>
        <p:txBody>
          <a:bodyPr>
            <a:normAutofit/>
          </a:bodyPr>
          <a:lstStyle/>
          <a:p>
            <a:pPr fontAlgn="base"/>
            <a:r>
              <a:rPr lang="pt-BR" dirty="0"/>
              <a:t>IOF (Imposto sobre Operações de Crédito, Câmbio e Seguros)</a:t>
            </a:r>
          </a:p>
        </p:txBody>
      </p:sp>
    </p:spTree>
    <p:extLst>
      <p:ext uri="{BB962C8B-B14F-4D97-AF65-F5344CB8AC3E}">
        <p14:creationId xmlns:p14="http://schemas.microsoft.com/office/powerpoint/2010/main" val="257212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2133600"/>
            <a:ext cx="8915400" cy="3777622"/>
          </a:xfrm>
        </p:spPr>
        <p:txBody>
          <a:bodyPr>
            <a:noAutofit/>
          </a:bodyPr>
          <a:lstStyle/>
          <a:p>
            <a:pPr marL="0" indent="0" algn="just">
              <a:buNone/>
            </a:pPr>
            <a:r>
              <a:rPr lang="pt-BR" sz="1700" dirty="0"/>
              <a:t>Responsável Tributário: Serão efetuados de forma centralizada pelo estabelecimento-matriz da pessoa jurídica os recolhimentos do imposto, sendo elas:</a:t>
            </a:r>
          </a:p>
          <a:p>
            <a:pPr algn="just"/>
            <a:r>
              <a:rPr lang="pt-BR" sz="1700" dirty="0"/>
              <a:t>Pessoa jurídica que conceder o crédito;</a:t>
            </a:r>
          </a:p>
          <a:p>
            <a:pPr algn="just"/>
            <a:r>
              <a:rPr lang="pt-BR" sz="1700" dirty="0"/>
              <a:t>Instituições autorizadas a operar em câmbio;</a:t>
            </a:r>
          </a:p>
          <a:p>
            <a:pPr algn="just"/>
            <a:r>
              <a:rPr lang="pt-BR" sz="1700" dirty="0"/>
              <a:t>Seguradoras ou as instituições financeiras a quem estas encarregarem da cobrança do prêmio de seguro; </a:t>
            </a:r>
          </a:p>
          <a:p>
            <a:pPr algn="just"/>
            <a:r>
              <a:rPr lang="pt-BR" sz="1700" dirty="0"/>
              <a:t>Instituições autorizadas a operar na compra e venda de títulos ou valores mobiliários.</a:t>
            </a:r>
          </a:p>
          <a:p>
            <a:pPr marL="0" indent="0" algn="just">
              <a:buNone/>
            </a:pPr>
            <a:r>
              <a:rPr lang="pt-BR" sz="1700" dirty="0"/>
              <a:t>Não se submetem à incidência de IOF as operações realizadas por órgãos da administração direta da União, dos Estados, do Distrito Federal e dos Municípios, e, desde que vinculadas às finalidades essenciais das respectivas entidades: autarquias e fundações mantidas pelo Poder Público, templos e partidos políticos, sindicatos, instituições de educação e assistência social, sem fins lucrativos.</a:t>
            </a:r>
          </a:p>
        </p:txBody>
      </p:sp>
      <p:sp>
        <p:nvSpPr>
          <p:cNvPr id="5" name="Título 1"/>
          <p:cNvSpPr>
            <a:spLocks noGrp="1"/>
          </p:cNvSpPr>
          <p:nvPr>
            <p:ph type="title"/>
          </p:nvPr>
        </p:nvSpPr>
        <p:spPr>
          <a:xfrm>
            <a:off x="2592925" y="579864"/>
            <a:ext cx="8911687" cy="1280890"/>
          </a:xfrm>
        </p:spPr>
        <p:txBody>
          <a:bodyPr>
            <a:normAutofit/>
          </a:bodyPr>
          <a:lstStyle/>
          <a:p>
            <a:pPr fontAlgn="base"/>
            <a:r>
              <a:rPr lang="pt-BR" dirty="0"/>
              <a:t>IOF (Imposto sobre Operações de Crédito, Câmbio e Seguros)</a:t>
            </a:r>
          </a:p>
        </p:txBody>
      </p:sp>
    </p:spTree>
    <p:extLst>
      <p:ext uri="{BB962C8B-B14F-4D97-AF65-F5344CB8AC3E}">
        <p14:creationId xmlns:p14="http://schemas.microsoft.com/office/powerpoint/2010/main" val="1324013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2133600"/>
            <a:ext cx="8915400" cy="3777622"/>
          </a:xfrm>
        </p:spPr>
        <p:txBody>
          <a:bodyPr>
            <a:normAutofit/>
          </a:bodyPr>
          <a:lstStyle/>
          <a:p>
            <a:pPr marL="0" indent="0" algn="just">
              <a:buNone/>
            </a:pPr>
            <a:r>
              <a:rPr lang="pt-BR" sz="1700" dirty="0"/>
              <a:t>O IOF também tem 2 características que nos expõe a sua importância para a gestão econômica:</a:t>
            </a:r>
          </a:p>
          <a:p>
            <a:pPr algn="just"/>
            <a:r>
              <a:rPr lang="pt-BR" sz="1700" dirty="0"/>
              <a:t>É um imposto extrafiscal, ou seja, tem a finalidade reguladora (ou 	regulatória) de mercado ou da economia, o que demonstra a sua importância no incentivo/desincentivo nas atividades financeiras;</a:t>
            </a:r>
          </a:p>
          <a:p>
            <a:pPr algn="just"/>
            <a:r>
              <a:rPr lang="pt-BR" sz="1700" dirty="0"/>
              <a:t>Não observa o Princípio da Anterioridade (esse princípio prevê que a lei que crie ou aumente o tributo seja anterior ao exercício financeiro em 	que o tributo será cobrado).</a:t>
            </a:r>
          </a:p>
          <a:p>
            <a:pPr marL="0" indent="0" algn="just">
              <a:buNone/>
            </a:pPr>
            <a:r>
              <a:rPr lang="pt-BR" sz="1700" dirty="0"/>
              <a:t>Compete à Secretaria da Receita Federal do Brasil a administração do IOF, incluídas as atividades de arrecadação, tributação e fiscalização</a:t>
            </a:r>
          </a:p>
          <a:p>
            <a:pPr marL="0" indent="0" algn="just">
              <a:buNone/>
            </a:pPr>
            <a:r>
              <a:rPr lang="pt-BR" sz="1700" dirty="0"/>
              <a:t>O IOF deve ser recolhido ao Tesouro Nacional até o terceiro dia útil subsequente ao decêndio da cobrança ou do registro contábil do imposto.</a:t>
            </a:r>
          </a:p>
        </p:txBody>
      </p:sp>
      <p:sp>
        <p:nvSpPr>
          <p:cNvPr id="5" name="Título 1"/>
          <p:cNvSpPr>
            <a:spLocks noGrp="1"/>
          </p:cNvSpPr>
          <p:nvPr>
            <p:ph type="title"/>
          </p:nvPr>
        </p:nvSpPr>
        <p:spPr>
          <a:xfrm>
            <a:off x="2592925" y="579864"/>
            <a:ext cx="8911687" cy="1280890"/>
          </a:xfrm>
        </p:spPr>
        <p:txBody>
          <a:bodyPr>
            <a:normAutofit/>
          </a:bodyPr>
          <a:lstStyle/>
          <a:p>
            <a:pPr fontAlgn="base"/>
            <a:r>
              <a:rPr lang="pt-BR" dirty="0"/>
              <a:t>IOF (Imposto sobre Operações de Crédito, Câmbio e Seguros)</a:t>
            </a:r>
          </a:p>
        </p:txBody>
      </p:sp>
    </p:spTree>
    <p:extLst>
      <p:ext uri="{BB962C8B-B14F-4D97-AF65-F5344CB8AC3E}">
        <p14:creationId xmlns:p14="http://schemas.microsoft.com/office/powerpoint/2010/main" val="42213847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Decreto Nº 6.306, de14 de dezembro de 2007</a:t>
            </a:r>
          </a:p>
        </p:txBody>
      </p:sp>
      <p:sp>
        <p:nvSpPr>
          <p:cNvPr id="3" name="Espaço Reservado para Conteúdo 2"/>
          <p:cNvSpPr>
            <a:spLocks noGrp="1"/>
          </p:cNvSpPr>
          <p:nvPr>
            <p:ph idx="1"/>
          </p:nvPr>
        </p:nvSpPr>
        <p:spPr/>
        <p:txBody>
          <a:bodyPr>
            <a:normAutofit/>
          </a:bodyPr>
          <a:lstStyle/>
          <a:p>
            <a:pPr marL="0" indent="0" algn="just">
              <a:buNone/>
            </a:pPr>
            <a:r>
              <a:rPr lang="pt-BR" sz="1700" dirty="0"/>
              <a:t>O Decreto N° 6.306, emitido pela Casa Civil, regulamenta o IOF, sendo seus principais pontos:</a:t>
            </a:r>
          </a:p>
          <a:p>
            <a:pPr algn="just"/>
            <a:r>
              <a:rPr lang="pt-BR" sz="1700" dirty="0"/>
              <a:t>A incidência, classifica cada tipo de operações para incidência de IOF.</a:t>
            </a:r>
          </a:p>
          <a:p>
            <a:pPr algn="just"/>
            <a:r>
              <a:rPr lang="pt-BR" sz="1700" dirty="0"/>
              <a:t>Segregação das operações e, consequentemente, as suas referencias ao fato gerador, contribuintes, responsáveis, base calculo, alíquota, alíquotas reduzidas (alíquota zero), isenção, cobrança e recolhimento</a:t>
            </a:r>
          </a:p>
          <a:p>
            <a:pPr algn="just"/>
            <a:r>
              <a:rPr lang="pt-BR" sz="1700" dirty="0"/>
              <a:t>Aspectos gerais como obrigações acessórias, Registro contábil, obrigações do responsável, penalidades, acréscimos moratórios, fiscalização do IOF, compensação e restituição, e, principalmente, dá competência a Secretaria da Receita Federal para edição de atos necessários para a execução do Decreto.</a:t>
            </a:r>
          </a:p>
        </p:txBody>
      </p:sp>
    </p:spTree>
    <p:extLst>
      <p:ext uri="{BB962C8B-B14F-4D97-AF65-F5344CB8AC3E}">
        <p14:creationId xmlns:p14="http://schemas.microsoft.com/office/powerpoint/2010/main" val="34880595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Histórico das Instruções Normativas vinculadas ao IOF</a:t>
            </a:r>
          </a:p>
        </p:txBody>
      </p:sp>
      <p:sp>
        <p:nvSpPr>
          <p:cNvPr id="3" name="Espaço Reservado para Conteúdo 2"/>
          <p:cNvSpPr>
            <a:spLocks noGrp="1"/>
          </p:cNvSpPr>
          <p:nvPr>
            <p:ph idx="1"/>
          </p:nvPr>
        </p:nvSpPr>
        <p:spPr/>
        <p:txBody>
          <a:bodyPr>
            <a:noAutofit/>
          </a:bodyPr>
          <a:lstStyle/>
          <a:p>
            <a:pPr algn="just"/>
            <a:r>
              <a:rPr lang="pt-BR" sz="1700" dirty="0"/>
              <a:t>INSTRUÇÃO NORMATIVA RFB Nº 907, DE 09 DE JANEIRO DE 2009;</a:t>
            </a:r>
          </a:p>
          <a:p>
            <a:pPr marL="0" indent="0" algn="just">
              <a:buNone/>
            </a:pPr>
            <a:r>
              <a:rPr lang="pt-BR" sz="1700" dirty="0"/>
              <a:t>	Disposto no art. 66 do Decreto nº 6.306, de 14 de dezembro de 2007, compete 	à Secretaria da Receita Federal do Brasil editar os atos necessários à 	execução do disposto no decreto, assim, a RFB dispõe sobre o IOF.</a:t>
            </a:r>
          </a:p>
          <a:p>
            <a:pPr algn="just"/>
            <a:r>
              <a:rPr lang="pt-BR" sz="1700" dirty="0"/>
              <a:t>INSTRUÇÃO NORMATIVA RFB Nº 1402, DE 22 DE OUTUBRO DE 2013;</a:t>
            </a:r>
          </a:p>
          <a:p>
            <a:pPr marL="0" indent="0" algn="just">
              <a:buNone/>
            </a:pPr>
            <a:r>
              <a:rPr lang="pt-BR" sz="1700" dirty="0"/>
              <a:t>	Altera a IN N° 907, acrescendo informações sobre o gozo da Alíquota zero</a:t>
            </a:r>
          </a:p>
          <a:p>
            <a:pPr algn="just"/>
            <a:r>
              <a:rPr lang="pt-BR" sz="1700" cap="all" dirty="0"/>
              <a:t>INSTRUÇÃO NORMATIVA RFB Nº 1537, DE 22 DE DEZEMBRO DE 2014</a:t>
            </a:r>
            <a:r>
              <a:rPr lang="pt-BR" sz="1700" dirty="0"/>
              <a:t>;</a:t>
            </a:r>
          </a:p>
          <a:p>
            <a:pPr marL="0" indent="0" algn="just">
              <a:buNone/>
            </a:pPr>
            <a:r>
              <a:rPr lang="pt-BR" sz="1700" dirty="0"/>
              <a:t>	Altera a IN N° 907, acrescendo incentivos aos projetos de infraestrutura 	em rodovias e ferrovias.</a:t>
            </a:r>
            <a:endParaRPr lang="pt-BR" sz="1700" b="1" dirty="0"/>
          </a:p>
          <a:p>
            <a:pPr algn="just"/>
            <a:r>
              <a:rPr lang="pt-BR" sz="1700" cap="all" dirty="0"/>
              <a:t>INSTRUÇÃO NORMATIVA RFB Nº 1543, DE 22 DE JANEIRO DE 2015;</a:t>
            </a:r>
          </a:p>
          <a:p>
            <a:pPr marL="0" indent="0" algn="just">
              <a:buNone/>
            </a:pPr>
            <a:r>
              <a:rPr lang="pt-BR" sz="1700" cap="all" dirty="0"/>
              <a:t>	</a:t>
            </a:r>
            <a:r>
              <a:rPr lang="pt-BR" sz="1700" dirty="0"/>
              <a:t>Altera a IN N° 907, alteração da incidência de IOF sobre operações de 	</a:t>
            </a:r>
            <a:r>
              <a:rPr lang="pt-BR" sz="1700" dirty="0" err="1"/>
              <a:t>Factoring</a:t>
            </a:r>
            <a:r>
              <a:rPr lang="pt-BR" sz="1700" dirty="0"/>
              <a:t> e operações de Mutuo.</a:t>
            </a:r>
          </a:p>
        </p:txBody>
      </p:sp>
    </p:spTree>
    <p:extLst>
      <p:ext uri="{BB962C8B-B14F-4D97-AF65-F5344CB8AC3E}">
        <p14:creationId xmlns:p14="http://schemas.microsoft.com/office/powerpoint/2010/main" val="42439787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Histórico das Instruções Normativas vinculadas ao IOF</a:t>
            </a:r>
          </a:p>
        </p:txBody>
      </p:sp>
      <p:sp>
        <p:nvSpPr>
          <p:cNvPr id="3" name="Espaço Reservado para Conteúdo 2"/>
          <p:cNvSpPr>
            <a:spLocks noGrp="1"/>
          </p:cNvSpPr>
          <p:nvPr>
            <p:ph idx="1"/>
          </p:nvPr>
        </p:nvSpPr>
        <p:spPr>
          <a:xfrm>
            <a:off x="2589212" y="2133600"/>
            <a:ext cx="8915400" cy="3777622"/>
          </a:xfrm>
        </p:spPr>
        <p:txBody>
          <a:bodyPr>
            <a:normAutofit/>
          </a:bodyPr>
          <a:lstStyle/>
          <a:p>
            <a:pPr algn="just"/>
            <a:r>
              <a:rPr lang="pt-BR" sz="1700" cap="all" dirty="0"/>
              <a:t>INSTRUÇÃO NORMATIVA RFB Nº 1609, DE 19 DE JANEIRO DE 2016;</a:t>
            </a:r>
          </a:p>
          <a:p>
            <a:pPr marL="0" indent="0" algn="just">
              <a:buNone/>
            </a:pPr>
            <a:r>
              <a:rPr lang="pt-BR" sz="1700" cap="all" dirty="0"/>
              <a:t>	</a:t>
            </a:r>
            <a:r>
              <a:rPr lang="pt-BR" sz="1700" dirty="0"/>
              <a:t> Altera a IN N° 907, no calculo de imposto complementar</a:t>
            </a:r>
            <a:endParaRPr lang="pt-BR" sz="1700" b="1" cap="all" dirty="0"/>
          </a:p>
          <a:p>
            <a:pPr algn="just"/>
            <a:r>
              <a:rPr lang="pt-BR" sz="1700" cap="all" dirty="0"/>
              <a:t>INSTRUÇÃO NORMATIVA RFB Nº 1649, DE 07 DE JUNHO DE 2016;</a:t>
            </a:r>
          </a:p>
          <a:p>
            <a:pPr marL="0" indent="0" algn="just">
              <a:buNone/>
            </a:pPr>
            <a:r>
              <a:rPr lang="pt-BR" sz="1700" cap="all" dirty="0"/>
              <a:t>	</a:t>
            </a:r>
            <a:r>
              <a:rPr lang="pt-BR" sz="1700" dirty="0"/>
              <a:t> Altera a IN N° 907, na cobrança de IOF em operações de câmbio e 	operações relativas a títulos e valores mobiliários</a:t>
            </a:r>
            <a:endParaRPr lang="pt-BR" sz="1700" cap="all" dirty="0"/>
          </a:p>
        </p:txBody>
      </p:sp>
    </p:spTree>
    <p:extLst>
      <p:ext uri="{BB962C8B-B14F-4D97-AF65-F5344CB8AC3E}">
        <p14:creationId xmlns:p14="http://schemas.microsoft.com/office/powerpoint/2010/main" val="34442404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IOF sobre Operações de Crédito</a:t>
            </a:r>
          </a:p>
        </p:txBody>
      </p:sp>
      <p:sp>
        <p:nvSpPr>
          <p:cNvPr id="3" name="Espaço Reservado para Conteúdo 2"/>
          <p:cNvSpPr>
            <a:spLocks noGrp="1"/>
          </p:cNvSpPr>
          <p:nvPr>
            <p:ph idx="1"/>
          </p:nvPr>
        </p:nvSpPr>
        <p:spPr>
          <a:xfrm>
            <a:off x="2589212" y="2133600"/>
            <a:ext cx="8915400" cy="3777622"/>
          </a:xfrm>
        </p:spPr>
        <p:txBody>
          <a:bodyPr>
            <a:noAutofit/>
          </a:bodyPr>
          <a:lstStyle/>
          <a:p>
            <a:pPr marL="0" indent="0" algn="just">
              <a:buNone/>
            </a:pPr>
            <a:r>
              <a:rPr lang="pt-BR" sz="1700" dirty="0"/>
              <a:t>A expressão “operações de crédito” compreende as operações de:</a:t>
            </a:r>
          </a:p>
          <a:p>
            <a:pPr algn="just"/>
            <a:r>
              <a:rPr lang="pt-BR" sz="1700" dirty="0"/>
              <a:t>Empréstimo sob qualquer modalidade, inclusive abertura de crédito e desconto de títulos;</a:t>
            </a:r>
          </a:p>
          <a:p>
            <a:pPr algn="just"/>
            <a:r>
              <a:rPr lang="pt-BR" sz="1700" dirty="0"/>
              <a:t>Alienação, à empresa que exercer as atividades de </a:t>
            </a:r>
            <a:r>
              <a:rPr lang="pt-BR" sz="1700" dirty="0" err="1"/>
              <a:t>factoring</a:t>
            </a:r>
            <a:r>
              <a:rPr lang="pt-BR" sz="1700" dirty="0"/>
              <a:t>, de direitos creditórios resultantes de vendas a prazo;</a:t>
            </a:r>
          </a:p>
          <a:p>
            <a:pPr algn="just"/>
            <a:r>
              <a:rPr lang="pt-BR" sz="1700" dirty="0"/>
              <a:t>Mútuo de recursos financeiros entre pessoas jurídicas ou entre pessoa jurídica e pessoa física;</a:t>
            </a:r>
          </a:p>
          <a:p>
            <a:pPr marL="0" indent="0" algn="just">
              <a:buNone/>
            </a:pPr>
            <a:r>
              <a:rPr lang="pt-BR" sz="1700" dirty="0"/>
              <a:t>O fato gerador do IOF é a entrega do montante ou do valor que constitua o objeto da obrigação, ou sua colocação à disposição do interessado</a:t>
            </a:r>
          </a:p>
          <a:p>
            <a:pPr algn="just"/>
            <a:r>
              <a:rPr lang="pt-BR" sz="1700" dirty="0"/>
              <a:t>Alíquota: 1,5 % ao dia + 0,38% ( alíquota adicional) </a:t>
            </a:r>
          </a:p>
          <a:p>
            <a:pPr marL="0" indent="0" algn="just">
              <a:buNone/>
            </a:pPr>
            <a:r>
              <a:rPr lang="pt-BR" sz="1700" dirty="0"/>
              <a:t>De acordo com a Lei, o Imposto incidente nas operações de Crédito, quando os recursos forem liberados em parcelas para pagamento também parcelado, deverá ser calculado considerando-se que os valores de principal das primeiras prestações amortizam os valores de principal das primeiras liberações.</a:t>
            </a:r>
          </a:p>
        </p:txBody>
      </p:sp>
    </p:spTree>
    <p:extLst>
      <p:ext uri="{BB962C8B-B14F-4D97-AF65-F5344CB8AC3E}">
        <p14:creationId xmlns:p14="http://schemas.microsoft.com/office/powerpoint/2010/main" val="41070177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marL="0" indent="0" algn="just">
              <a:buNone/>
            </a:pPr>
            <a:r>
              <a:rPr lang="pt-BR" sz="1700" dirty="0"/>
              <a:t>Cobrado sobre operações de troca de moeda estrangeira por moeda nacional</a:t>
            </a:r>
          </a:p>
          <a:p>
            <a:pPr marL="0" indent="0" algn="just">
              <a:buNone/>
            </a:pPr>
            <a:r>
              <a:rPr lang="pt-BR" sz="1700" dirty="0"/>
              <a:t>Contribuinte: aquele que compra ou vende a moeda estrangeira</a:t>
            </a:r>
          </a:p>
          <a:p>
            <a:pPr algn="just"/>
            <a:r>
              <a:rPr lang="pt-BR" sz="1700" dirty="0"/>
              <a:t>Previsão de Alíquota: Máxima de 25%, porém atualmente a máxima é de 6,38%, previsto atualmente pelo Decreto  nº 6.306/07</a:t>
            </a:r>
          </a:p>
          <a:p>
            <a:pPr marL="0" indent="0" algn="just">
              <a:buNone/>
            </a:pPr>
            <a:r>
              <a:rPr lang="pt-BR" sz="1700" dirty="0"/>
              <a:t>Variação da Alíquota :</a:t>
            </a:r>
          </a:p>
          <a:p>
            <a:pPr algn="just"/>
            <a:r>
              <a:rPr lang="pt-BR" sz="1700" dirty="0"/>
              <a:t>Exportação, dividendos, JCP, entrada e saída de investimentos, operações interbancárias, empréstimos exterior &gt; 180 dias : ZERO</a:t>
            </a:r>
          </a:p>
          <a:p>
            <a:pPr algn="just"/>
            <a:r>
              <a:rPr lang="pt-BR" sz="1700" dirty="0"/>
              <a:t>Empréstimos feitos no exterior até 180 dias : 6%</a:t>
            </a:r>
          </a:p>
          <a:p>
            <a:pPr algn="just"/>
            <a:r>
              <a:rPr lang="pt-BR" sz="1700" dirty="0"/>
              <a:t>Gastos no exterior – cartão de débito / Crédito : 6,38%</a:t>
            </a:r>
          </a:p>
          <a:p>
            <a:pPr algn="just"/>
            <a:r>
              <a:rPr lang="pt-BR" sz="1700" dirty="0"/>
              <a:t>Demais Operações: 0,38%</a:t>
            </a:r>
          </a:p>
        </p:txBody>
      </p:sp>
      <p:sp>
        <p:nvSpPr>
          <p:cNvPr id="8" name="Título 1"/>
          <p:cNvSpPr>
            <a:spLocks noGrp="1"/>
          </p:cNvSpPr>
          <p:nvPr>
            <p:ph type="title"/>
          </p:nvPr>
        </p:nvSpPr>
        <p:spPr>
          <a:xfrm>
            <a:off x="2592925" y="624110"/>
            <a:ext cx="8911687" cy="1280890"/>
          </a:xfrm>
        </p:spPr>
        <p:txBody>
          <a:bodyPr/>
          <a:lstStyle/>
          <a:p>
            <a:r>
              <a:rPr lang="pt-BR" dirty="0"/>
              <a:t>IOF sobre Operações de Câmbio</a:t>
            </a:r>
          </a:p>
        </p:txBody>
      </p:sp>
    </p:spTree>
    <p:extLst>
      <p:ext uri="{BB962C8B-B14F-4D97-AF65-F5344CB8AC3E}">
        <p14:creationId xmlns:p14="http://schemas.microsoft.com/office/powerpoint/2010/main" val="11253331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2133600"/>
            <a:ext cx="8915400" cy="3777622"/>
          </a:xfrm>
        </p:spPr>
        <p:txBody>
          <a:bodyPr>
            <a:normAutofit/>
          </a:bodyPr>
          <a:lstStyle/>
          <a:p>
            <a:pPr marL="0" indent="0" algn="just">
              <a:buNone/>
            </a:pPr>
            <a:r>
              <a:rPr lang="pt-BR" sz="1700" dirty="0"/>
              <a:t>Segundo o </a:t>
            </a:r>
            <a:r>
              <a:rPr lang="pt-BR" sz="1700" dirty="0" err="1"/>
              <a:t>Art</a:t>
            </a:r>
            <a:r>
              <a:rPr lang="pt-BR" sz="1700" dirty="0"/>
              <a:t> 18, § 1</a:t>
            </a:r>
            <a:r>
              <a:rPr lang="pt-BR" sz="1700" u="sng" baseline="30000" dirty="0"/>
              <a:t>o</a:t>
            </a:r>
            <a:r>
              <a:rPr lang="pt-BR" sz="1700" dirty="0"/>
              <a:t>  - A expressão “operações de seguro” compreende seguros de vida e congêneres, seguro de acidentes pessoais e do trabalho, seguros de bens, valores, coisas e outros não especificados</a:t>
            </a:r>
          </a:p>
          <a:p>
            <a:pPr marL="0" indent="0" algn="just">
              <a:buNone/>
            </a:pPr>
            <a:r>
              <a:rPr lang="pt-BR" sz="1700" dirty="0"/>
              <a:t>O fato gerador do IOF é o recebimento do prêmio(total ou parcial)</a:t>
            </a:r>
          </a:p>
          <a:p>
            <a:pPr marL="0" indent="0" algn="just">
              <a:buNone/>
            </a:pPr>
            <a:r>
              <a:rPr lang="pt-BR" sz="1700" dirty="0"/>
              <a:t>A alíquota varia em função do tipo de seguro em cada apólice, sendo elas listadas abaixo:</a:t>
            </a:r>
          </a:p>
          <a:p>
            <a:pPr algn="just"/>
            <a:r>
              <a:rPr lang="pt-BR" sz="1700" dirty="0"/>
              <a:t>Seguro Obrigatório imóvel financiado, exportação, aeronáutico, resseguro: zero</a:t>
            </a:r>
          </a:p>
          <a:p>
            <a:pPr algn="just"/>
            <a:r>
              <a:rPr lang="pt-BR" sz="1700" dirty="0"/>
              <a:t>Vida, acidentes pessoais, obrigatório veículos : 0,38 %</a:t>
            </a:r>
          </a:p>
          <a:p>
            <a:pPr algn="just"/>
            <a:r>
              <a:rPr lang="pt-BR" sz="1700" dirty="0"/>
              <a:t>Seguros de Assistência à saúde : 2,38%</a:t>
            </a:r>
          </a:p>
          <a:p>
            <a:pPr algn="just"/>
            <a:r>
              <a:rPr lang="pt-BR" sz="1700" dirty="0"/>
              <a:t>Demais Operações : 7,38%</a:t>
            </a:r>
          </a:p>
        </p:txBody>
      </p:sp>
      <p:sp>
        <p:nvSpPr>
          <p:cNvPr id="7" name="Título 1"/>
          <p:cNvSpPr>
            <a:spLocks noGrp="1"/>
          </p:cNvSpPr>
          <p:nvPr>
            <p:ph type="title"/>
          </p:nvPr>
        </p:nvSpPr>
        <p:spPr/>
        <p:txBody>
          <a:bodyPr/>
          <a:lstStyle/>
          <a:p>
            <a:r>
              <a:rPr lang="pt-BR" dirty="0"/>
              <a:t>IOF sobre Operações de Seguros</a:t>
            </a:r>
          </a:p>
        </p:txBody>
      </p:sp>
    </p:spTree>
    <p:extLst>
      <p:ext uri="{BB962C8B-B14F-4D97-AF65-F5344CB8AC3E}">
        <p14:creationId xmlns:p14="http://schemas.microsoft.com/office/powerpoint/2010/main" val="2149474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2133600"/>
            <a:ext cx="8915400" cy="3777622"/>
          </a:xfrm>
        </p:spPr>
        <p:txBody>
          <a:bodyPr>
            <a:noAutofit/>
          </a:bodyPr>
          <a:lstStyle/>
          <a:p>
            <a:pPr marL="0" indent="0" algn="just">
              <a:buNone/>
            </a:pPr>
            <a:r>
              <a:rPr lang="pt-BR" sz="1700" dirty="0"/>
              <a:t>De acordo com o Art.12, o IOF sobre operações de títulos ou valores mobiliários:</a:t>
            </a:r>
          </a:p>
          <a:p>
            <a:pPr algn="just"/>
            <a:r>
              <a:rPr lang="pt-BR" sz="1700" dirty="0"/>
              <a:t>Não Incide Sobre: (i) depósito em caderneta de poupança e depósito judicial; (</a:t>
            </a:r>
            <a:r>
              <a:rPr lang="pt-BR" sz="1700" dirty="0" err="1"/>
              <a:t>ii</a:t>
            </a:r>
            <a:r>
              <a:rPr lang="pt-BR" sz="1700" dirty="0"/>
              <a:t>) transferência de dívidas; (</a:t>
            </a:r>
            <a:r>
              <a:rPr lang="pt-BR" sz="1700" dirty="0" err="1"/>
              <a:t>iii</a:t>
            </a:r>
            <a:r>
              <a:rPr lang="pt-BR" sz="1700" dirty="0"/>
              <a:t>) empréstimo de títulos ou valores mobiliários por entidades de compensação e liquidação de operações com valores mobiliários;</a:t>
            </a:r>
          </a:p>
          <a:p>
            <a:pPr algn="just"/>
            <a:r>
              <a:rPr lang="pt-BR" sz="1700" dirty="0"/>
              <a:t>Incide sobre: (i) entidade fechada de previdência complementar; (</a:t>
            </a:r>
            <a:r>
              <a:rPr lang="pt-BR" sz="1700" dirty="0" err="1"/>
              <a:t>ii</a:t>
            </a:r>
            <a:r>
              <a:rPr lang="pt-BR" sz="1700" dirty="0"/>
              <a:t>) investidor estrangeiro, inclusive no caso de investimentos disciplinados por normas do Conselho Monetário Nacional (CMN);</a:t>
            </a:r>
          </a:p>
          <a:p>
            <a:pPr algn="just"/>
            <a:r>
              <a:rPr lang="pt-BR" sz="1700" dirty="0"/>
              <a:t>Incide à alíquota de 0% (zero por cento) nas operações de mercado de renda variável, inclusive swap e contratos de futuros agropecuários.</a:t>
            </a:r>
          </a:p>
          <a:p>
            <a:pPr marL="0" indent="0" algn="just">
              <a:buNone/>
            </a:pPr>
            <a:r>
              <a:rPr lang="pt-BR" sz="1700" dirty="0"/>
              <a:t>O fato gerador do IOF é a aquisição, cessão, resgate, repactuação do pagamento para liquidação de títulos e valores mobiliários</a:t>
            </a:r>
          </a:p>
          <a:p>
            <a:pPr marL="0" indent="0" algn="just">
              <a:buNone/>
            </a:pPr>
            <a:r>
              <a:rPr lang="pt-BR" sz="1700" dirty="0"/>
              <a:t>Alíquota Máxima : 1,5 % ao dia.</a:t>
            </a:r>
          </a:p>
          <a:p>
            <a:pPr marL="0" indent="0" algn="just">
              <a:buNone/>
            </a:pPr>
            <a:r>
              <a:rPr lang="pt-BR" sz="1700" dirty="0"/>
              <a:t>Alíquota de 0,5% ao dia, cobrada se/quando houver resgate antecipado de cotas emitidas por fundos que preiam prazo mínimo de carência</a:t>
            </a:r>
          </a:p>
        </p:txBody>
      </p:sp>
      <p:sp>
        <p:nvSpPr>
          <p:cNvPr id="7" name="Título 1"/>
          <p:cNvSpPr>
            <a:spLocks noGrp="1"/>
          </p:cNvSpPr>
          <p:nvPr>
            <p:ph type="title"/>
          </p:nvPr>
        </p:nvSpPr>
        <p:spPr/>
        <p:txBody>
          <a:bodyPr/>
          <a:lstStyle/>
          <a:p>
            <a:r>
              <a:rPr lang="pt-BR" dirty="0"/>
              <a:t>IOF sobre Operações relativas a títulos ou valores mobiliários (TVM)</a:t>
            </a:r>
          </a:p>
        </p:txBody>
      </p:sp>
    </p:spTree>
    <p:extLst>
      <p:ext uri="{BB962C8B-B14F-4D97-AF65-F5344CB8AC3E}">
        <p14:creationId xmlns:p14="http://schemas.microsoft.com/office/powerpoint/2010/main" val="2540979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Mercado Monetário</a:t>
            </a:r>
          </a:p>
        </p:txBody>
      </p:sp>
      <p:sp>
        <p:nvSpPr>
          <p:cNvPr id="3" name="Espaço Reservado para Conteúdo 2"/>
          <p:cNvSpPr>
            <a:spLocks noGrp="1"/>
          </p:cNvSpPr>
          <p:nvPr>
            <p:ph idx="1"/>
          </p:nvPr>
        </p:nvSpPr>
        <p:spPr>
          <a:xfrm>
            <a:off x="2589212" y="2133600"/>
            <a:ext cx="8915400" cy="3777622"/>
          </a:xfrm>
        </p:spPr>
        <p:txBody>
          <a:bodyPr>
            <a:normAutofit/>
          </a:bodyPr>
          <a:lstStyle/>
          <a:p>
            <a:pPr algn="just"/>
            <a:r>
              <a:rPr lang="pt-BR" sz="1700" dirty="0"/>
              <a:t>Trocas de Recursos em Curto Prazo.</a:t>
            </a:r>
          </a:p>
          <a:p>
            <a:pPr algn="just"/>
            <a:r>
              <a:rPr lang="pt-BR" sz="1700" dirty="0"/>
              <a:t>Entre Instituições Financeiras (bancos) ou entre Bancos e o Bacen.</a:t>
            </a:r>
          </a:p>
          <a:p>
            <a:pPr algn="just"/>
            <a:r>
              <a:rPr lang="pt-BR" sz="1700" dirty="0"/>
              <a:t>A Liquidez de Mercado é medida e regulada pelos Depósitos Interbancários.</a:t>
            </a:r>
          </a:p>
          <a:p>
            <a:pPr algn="just"/>
            <a:r>
              <a:rPr lang="pt-BR" sz="1700" dirty="0"/>
              <a:t>Como o governo atua nesse mercado?</a:t>
            </a:r>
          </a:p>
          <a:p>
            <a:pPr marL="0" indent="0" algn="just">
              <a:buNone/>
            </a:pPr>
            <a:r>
              <a:rPr lang="pt-BR" sz="1700" dirty="0"/>
              <a:t>	Exemplo: Se a ideia é aquecer a economia, o Bacen diminui a taxa cobradas 	por esses empréstimos (“taxa de redesconto”), incentivando as instituições 	financeiras a tomarem esses empréstimos, podendo assim oferecer mais 	crédito no mercado</a:t>
            </a:r>
          </a:p>
          <a:p>
            <a:pPr marL="0" indent="0" algn="just">
              <a:buNone/>
            </a:pPr>
            <a:endParaRPr lang="pt-BR" sz="1700" dirty="0"/>
          </a:p>
        </p:txBody>
      </p:sp>
    </p:spTree>
    <p:extLst>
      <p:ext uri="{BB962C8B-B14F-4D97-AF65-F5344CB8AC3E}">
        <p14:creationId xmlns:p14="http://schemas.microsoft.com/office/powerpoint/2010/main" val="7646677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2133600"/>
            <a:ext cx="8915400" cy="3777622"/>
          </a:xfrm>
        </p:spPr>
        <p:txBody>
          <a:bodyPr>
            <a:noAutofit/>
          </a:bodyPr>
          <a:lstStyle/>
          <a:p>
            <a:pPr marL="0" indent="0" algn="just">
              <a:buNone/>
            </a:pPr>
            <a:r>
              <a:rPr lang="pt-BR" sz="1700" dirty="0"/>
              <a:t>O fato gerador do IOF é a primeira aquisição do ouro, ativo financeiro, ou instrumento cambial, efetuada por instituição autorizada integrante do Sistema Financeiro Nacional.</a:t>
            </a:r>
            <a:endParaRPr lang="pt-BR" sz="1700" u="sng" baseline="30000" dirty="0"/>
          </a:p>
          <a:p>
            <a:pPr marL="0" indent="0" algn="just">
              <a:buNone/>
            </a:pPr>
            <a:r>
              <a:rPr lang="pt-BR" sz="1700" dirty="0"/>
              <a:t>Contribuintes do IOF são as instituições autorizadas pelo Banco Central do Brasil que efetuarem a primeira aquisição do ouro, ativo financeiro, ou instrumento cambial.</a:t>
            </a:r>
            <a:endParaRPr lang="pt-BR" sz="1700" u="sng" baseline="30000" dirty="0"/>
          </a:p>
          <a:p>
            <a:pPr marL="0" indent="0" algn="just">
              <a:buNone/>
            </a:pPr>
            <a:r>
              <a:rPr lang="pt-BR" sz="1700" dirty="0"/>
              <a:t>Art. 38.  A base de cálculo do IOF é o preço de aquisição do ouro, desde que dentro dos limites de variação da cotação vigente no mercado doméstico, no dia da operação.</a:t>
            </a:r>
          </a:p>
          <a:p>
            <a:pPr marL="0" indent="0" algn="just">
              <a:buNone/>
            </a:pPr>
            <a:r>
              <a:rPr lang="pt-BR" sz="1700" dirty="0"/>
              <a:t>A alíquota do IOF é de um por cento sobre o preço de aquisição.</a:t>
            </a:r>
            <a:endParaRPr lang="pt-BR" sz="1700" u="sng" baseline="30000" dirty="0"/>
          </a:p>
        </p:txBody>
      </p:sp>
      <p:sp>
        <p:nvSpPr>
          <p:cNvPr id="7" name="Título 1"/>
          <p:cNvSpPr>
            <a:spLocks noGrp="1"/>
          </p:cNvSpPr>
          <p:nvPr>
            <p:ph type="title"/>
          </p:nvPr>
        </p:nvSpPr>
        <p:spPr/>
        <p:txBody>
          <a:bodyPr/>
          <a:lstStyle/>
          <a:p>
            <a:r>
              <a:rPr lang="pt-BR" dirty="0"/>
              <a:t>IOF sobre operações com ouro (como ativo financeiro)</a:t>
            </a:r>
          </a:p>
        </p:txBody>
      </p:sp>
    </p:spTree>
    <p:extLst>
      <p:ext uri="{BB962C8B-B14F-4D97-AF65-F5344CB8AC3E}">
        <p14:creationId xmlns:p14="http://schemas.microsoft.com/office/powerpoint/2010/main" val="2168282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Mercado de Câmbio </a:t>
            </a:r>
          </a:p>
        </p:txBody>
      </p:sp>
      <p:sp>
        <p:nvSpPr>
          <p:cNvPr id="3" name="Espaço Reservado para Conteúdo 2"/>
          <p:cNvSpPr>
            <a:spLocks noGrp="1"/>
          </p:cNvSpPr>
          <p:nvPr>
            <p:ph idx="1"/>
          </p:nvPr>
        </p:nvSpPr>
        <p:spPr/>
        <p:txBody>
          <a:bodyPr>
            <a:normAutofit/>
          </a:bodyPr>
          <a:lstStyle/>
          <a:p>
            <a:pPr algn="just"/>
            <a:r>
              <a:rPr lang="pt-BR" sz="1700" dirty="0"/>
              <a:t>Mercado de troca de moedas.</a:t>
            </a:r>
          </a:p>
          <a:p>
            <a:pPr algn="just"/>
            <a:r>
              <a:rPr lang="pt-BR" sz="1700" dirty="0"/>
              <a:t>Realizada por Instituições Financeiras autorizadas pelo Bacen.</a:t>
            </a:r>
          </a:p>
          <a:p>
            <a:pPr algn="just"/>
            <a:r>
              <a:rPr lang="pt-BR" sz="1700" dirty="0"/>
              <a:t>Os fluxos de entrada ou saída no/do Brasil são monitorados para possibilitar o ajuste cambial, com esse artificio, o Bacen pode controlar o preço relativo da moeda corrente nacional a outras moedas correntes.</a:t>
            </a:r>
          </a:p>
        </p:txBody>
      </p:sp>
    </p:spTree>
    <p:extLst>
      <p:ext uri="{BB962C8B-B14F-4D97-AF65-F5344CB8AC3E}">
        <p14:creationId xmlns:p14="http://schemas.microsoft.com/office/powerpoint/2010/main" val="2426906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Mercado de Crédito</a:t>
            </a:r>
          </a:p>
        </p:txBody>
      </p:sp>
      <p:sp>
        <p:nvSpPr>
          <p:cNvPr id="3" name="Espaço Reservado para Conteúdo 2"/>
          <p:cNvSpPr>
            <a:spLocks noGrp="1"/>
          </p:cNvSpPr>
          <p:nvPr>
            <p:ph idx="1"/>
          </p:nvPr>
        </p:nvSpPr>
        <p:spPr/>
        <p:txBody>
          <a:bodyPr>
            <a:normAutofit/>
          </a:bodyPr>
          <a:lstStyle/>
          <a:p>
            <a:pPr algn="just"/>
            <a:r>
              <a:rPr lang="pt-BR" sz="1700" dirty="0"/>
              <a:t>Também conhecido como Mercado Financeiro, é onde ocorrem as intermediações entre agentes superavitários e agentes deficitários, realizadas por Instituições financeiras.</a:t>
            </a:r>
          </a:p>
          <a:p>
            <a:pPr algn="just"/>
            <a:r>
              <a:rPr lang="pt-BR" sz="1700" dirty="0"/>
              <a:t>Operações de Curto ou Médio Prazo.</a:t>
            </a:r>
          </a:p>
          <a:p>
            <a:pPr algn="just"/>
            <a:r>
              <a:rPr lang="pt-BR" sz="1700" dirty="0"/>
              <a:t>Spread : Remuneração da Instituição Financeira.</a:t>
            </a:r>
          </a:p>
        </p:txBody>
      </p:sp>
    </p:spTree>
    <p:extLst>
      <p:ext uri="{BB962C8B-B14F-4D97-AF65-F5344CB8AC3E}">
        <p14:creationId xmlns:p14="http://schemas.microsoft.com/office/powerpoint/2010/main" val="136972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Como ocorre :</a:t>
            </a:r>
          </a:p>
        </p:txBody>
      </p:sp>
      <p:sp>
        <p:nvSpPr>
          <p:cNvPr id="5" name="Elipse 4"/>
          <p:cNvSpPr/>
          <p:nvPr/>
        </p:nvSpPr>
        <p:spPr>
          <a:xfrm>
            <a:off x="6155140" y="1380984"/>
            <a:ext cx="1869743" cy="1272084"/>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pt-BR" dirty="0"/>
              <a:t>Agente Doador</a:t>
            </a:r>
          </a:p>
        </p:txBody>
      </p:sp>
      <p:sp>
        <p:nvSpPr>
          <p:cNvPr id="6" name="Losango 5"/>
          <p:cNvSpPr/>
          <p:nvPr/>
        </p:nvSpPr>
        <p:spPr>
          <a:xfrm>
            <a:off x="5991067" y="4050986"/>
            <a:ext cx="2825388" cy="1752314"/>
          </a:xfrm>
          <a:prstGeom prst="diamond">
            <a:avLst/>
          </a:prstGeom>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t-BR" dirty="0"/>
              <a:t>Agentes Tomadores </a:t>
            </a:r>
          </a:p>
        </p:txBody>
      </p:sp>
      <p:cxnSp>
        <p:nvCxnSpPr>
          <p:cNvPr id="7" name="Conector de seta reta 6"/>
          <p:cNvCxnSpPr/>
          <p:nvPr/>
        </p:nvCxnSpPr>
        <p:spPr>
          <a:xfrm flipV="1">
            <a:off x="3596035" y="1976241"/>
            <a:ext cx="2559105" cy="11600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ector de seta reta 7"/>
          <p:cNvCxnSpPr/>
          <p:nvPr/>
        </p:nvCxnSpPr>
        <p:spPr>
          <a:xfrm flipH="1">
            <a:off x="3596034" y="2171576"/>
            <a:ext cx="2559106" cy="1146411"/>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9" name="Retângulo 8"/>
          <p:cNvSpPr/>
          <p:nvPr/>
        </p:nvSpPr>
        <p:spPr>
          <a:xfrm>
            <a:off x="1589814" y="3016156"/>
            <a:ext cx="2006221" cy="982639"/>
          </a:xfrm>
          <a:prstGeom prst="rect">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t-BR" dirty="0"/>
              <a:t>Instituição Financeira</a:t>
            </a:r>
          </a:p>
        </p:txBody>
      </p:sp>
      <p:cxnSp>
        <p:nvCxnSpPr>
          <p:cNvPr id="10" name="Conector de seta reta 9"/>
          <p:cNvCxnSpPr/>
          <p:nvPr/>
        </p:nvCxnSpPr>
        <p:spPr>
          <a:xfrm>
            <a:off x="3596034" y="3731398"/>
            <a:ext cx="2818414" cy="903439"/>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2" name="Retângulo de cantos arredondados 11"/>
          <p:cNvSpPr/>
          <p:nvPr/>
        </p:nvSpPr>
        <p:spPr>
          <a:xfrm>
            <a:off x="5327931" y="3607312"/>
            <a:ext cx="1340219" cy="64633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Retângulo de cantos arredondados 12"/>
          <p:cNvSpPr/>
          <p:nvPr/>
        </p:nvSpPr>
        <p:spPr>
          <a:xfrm>
            <a:off x="4378650" y="2051161"/>
            <a:ext cx="496937" cy="48307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CaixaDeTexto 13"/>
          <p:cNvSpPr txBox="1"/>
          <p:nvPr/>
        </p:nvSpPr>
        <p:spPr>
          <a:xfrm>
            <a:off x="5334680" y="2731823"/>
            <a:ext cx="1170221" cy="369332"/>
          </a:xfrm>
          <a:prstGeom prst="rect">
            <a:avLst/>
          </a:prstGeom>
          <a:noFill/>
        </p:spPr>
        <p:txBody>
          <a:bodyPr wrap="square" rtlCol="0">
            <a:spAutoFit/>
          </a:bodyPr>
          <a:lstStyle/>
          <a:p>
            <a:r>
              <a:rPr lang="pt-BR" dirty="0"/>
              <a:t>Recursos</a:t>
            </a:r>
          </a:p>
        </p:txBody>
      </p:sp>
      <p:sp>
        <p:nvSpPr>
          <p:cNvPr id="15" name="Retângulo de cantos arredondados 14"/>
          <p:cNvSpPr/>
          <p:nvPr/>
        </p:nvSpPr>
        <p:spPr>
          <a:xfrm>
            <a:off x="5398754" y="2656768"/>
            <a:ext cx="1046335" cy="49393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Retângulo 15"/>
          <p:cNvSpPr/>
          <p:nvPr/>
        </p:nvSpPr>
        <p:spPr>
          <a:xfrm>
            <a:off x="8816455" y="2731823"/>
            <a:ext cx="1992572" cy="1266971"/>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7" name="CaixaDeTexto 16"/>
          <p:cNvSpPr txBox="1"/>
          <p:nvPr/>
        </p:nvSpPr>
        <p:spPr>
          <a:xfrm>
            <a:off x="8966581" y="3177110"/>
            <a:ext cx="2688157" cy="369332"/>
          </a:xfrm>
          <a:prstGeom prst="rect">
            <a:avLst/>
          </a:prstGeom>
          <a:noFill/>
        </p:spPr>
        <p:txBody>
          <a:bodyPr wrap="square" rtlCol="0">
            <a:spAutoFit/>
          </a:bodyPr>
          <a:lstStyle/>
          <a:p>
            <a:r>
              <a:rPr lang="pt-BR" dirty="0"/>
              <a:t>Spread :  i² - i¹  </a:t>
            </a:r>
          </a:p>
        </p:txBody>
      </p:sp>
      <p:sp>
        <p:nvSpPr>
          <p:cNvPr id="18" name="CaixaDeTexto 17"/>
          <p:cNvSpPr txBox="1"/>
          <p:nvPr/>
        </p:nvSpPr>
        <p:spPr>
          <a:xfrm>
            <a:off x="4502555" y="2130766"/>
            <a:ext cx="668740" cy="369332"/>
          </a:xfrm>
          <a:prstGeom prst="rect">
            <a:avLst/>
          </a:prstGeom>
          <a:noFill/>
        </p:spPr>
        <p:txBody>
          <a:bodyPr wrap="square" rtlCol="0">
            <a:spAutoFit/>
          </a:bodyPr>
          <a:lstStyle/>
          <a:p>
            <a:r>
              <a:rPr lang="pt-BR" dirty="0"/>
              <a:t>i¹</a:t>
            </a:r>
          </a:p>
        </p:txBody>
      </p:sp>
      <p:sp>
        <p:nvSpPr>
          <p:cNvPr id="19" name="CaixaDeTexto 18"/>
          <p:cNvSpPr txBox="1"/>
          <p:nvPr/>
        </p:nvSpPr>
        <p:spPr>
          <a:xfrm>
            <a:off x="5412931" y="3621492"/>
            <a:ext cx="1170221" cy="646331"/>
          </a:xfrm>
          <a:prstGeom prst="rect">
            <a:avLst/>
          </a:prstGeom>
          <a:noFill/>
        </p:spPr>
        <p:txBody>
          <a:bodyPr wrap="square" rtlCol="0">
            <a:spAutoFit/>
          </a:bodyPr>
          <a:lstStyle/>
          <a:p>
            <a:r>
              <a:rPr lang="pt-BR" dirty="0"/>
              <a:t>Recursos</a:t>
            </a:r>
            <a:br>
              <a:rPr lang="pt-BR" dirty="0"/>
            </a:br>
            <a:r>
              <a:rPr lang="pt-BR" dirty="0"/>
              <a:t>  Taxa: i²</a:t>
            </a:r>
          </a:p>
        </p:txBody>
      </p:sp>
    </p:spTree>
    <p:extLst>
      <p:ext uri="{BB962C8B-B14F-4D97-AF65-F5344CB8AC3E}">
        <p14:creationId xmlns:p14="http://schemas.microsoft.com/office/powerpoint/2010/main" val="4154231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Mercado de Capitais</a:t>
            </a:r>
          </a:p>
        </p:txBody>
      </p:sp>
      <p:sp>
        <p:nvSpPr>
          <p:cNvPr id="3" name="Espaço Reservado para Conteúdo 2"/>
          <p:cNvSpPr>
            <a:spLocks noGrp="1"/>
          </p:cNvSpPr>
          <p:nvPr>
            <p:ph idx="1"/>
          </p:nvPr>
        </p:nvSpPr>
        <p:spPr/>
        <p:txBody>
          <a:bodyPr>
            <a:normAutofit/>
          </a:bodyPr>
          <a:lstStyle/>
          <a:p>
            <a:pPr algn="just"/>
            <a:r>
              <a:rPr lang="pt-BR" sz="1700" dirty="0"/>
              <a:t>Transferência de recursos entre agentes superavitários e deficitários porém SEM intermediação de Instituições Financeiras. </a:t>
            </a:r>
          </a:p>
          <a:p>
            <a:pPr algn="just"/>
            <a:r>
              <a:rPr lang="pt-BR" sz="1700" dirty="0"/>
              <a:t>As instituições financeiras passam a atuar prestando serviços às partes envolvidas, ou seja, sua atuação não é mais remunerada por um spreads, e sim por pagamento pelos serviços realizados.</a:t>
            </a:r>
          </a:p>
        </p:txBody>
      </p:sp>
    </p:spTree>
    <p:extLst>
      <p:ext uri="{BB962C8B-B14F-4D97-AF65-F5344CB8AC3E}">
        <p14:creationId xmlns:p14="http://schemas.microsoft.com/office/powerpoint/2010/main" val="959453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Tributação Aplicável nos Mercados Financeiros</a:t>
            </a:r>
          </a:p>
        </p:txBody>
      </p:sp>
      <p:sp>
        <p:nvSpPr>
          <p:cNvPr id="3" name="Espaço Reservado para Conteúdo 2"/>
          <p:cNvSpPr>
            <a:spLocks noGrp="1"/>
          </p:cNvSpPr>
          <p:nvPr>
            <p:ph idx="1"/>
          </p:nvPr>
        </p:nvSpPr>
        <p:spPr/>
        <p:txBody>
          <a:bodyPr>
            <a:noAutofit/>
          </a:bodyPr>
          <a:lstStyle/>
          <a:p>
            <a:pPr marL="0" indent="0" algn="just">
              <a:buNone/>
            </a:pPr>
            <a:r>
              <a:rPr lang="pt-BR" sz="1700" dirty="0"/>
              <a:t>Existem basicamente dois imposto incidentes sobre operações nos mercados financeiros: </a:t>
            </a:r>
          </a:p>
          <a:p>
            <a:pPr algn="just"/>
            <a:r>
              <a:rPr lang="pt-BR" sz="1700" b="1" dirty="0"/>
              <a:t>Imposto de Renda (IR):</a:t>
            </a:r>
            <a:r>
              <a:rPr lang="pt-BR" sz="1700" dirty="0"/>
              <a:t> O imposto de renda sobre as operações, tem como suporte legal uma série de referências entre leis, decretos e instruções normativas. Para fins práticos, tomaremos por base: (i) o Decreto nº 3.000/99, também conhecido como Regulamento do Imposto de Renda (RIR), em especial o Livro III (artigos 620 e seguintes); e (</a:t>
            </a:r>
            <a:r>
              <a:rPr lang="pt-BR" sz="1700" dirty="0" err="1"/>
              <a:t>ii</a:t>
            </a:r>
            <a:r>
              <a:rPr lang="pt-BR" sz="1700" dirty="0"/>
              <a:t>) a Instrução Normativa nº 1.585/15, emitida pela Receita Federal do Brasil. </a:t>
            </a:r>
          </a:p>
          <a:p>
            <a:pPr algn="just"/>
            <a:r>
              <a:rPr lang="pt-BR" sz="1700" b="1" dirty="0"/>
              <a:t>Imposto sobre operações financeiras (IOF):</a:t>
            </a:r>
            <a:r>
              <a:rPr lang="pt-BR" sz="1700" dirty="0"/>
              <a:t> Com relação ao IOF, trata-se de um tributo um pouco mais complexo, pois, o IOF tem um arcabouço jurídico formado por leis, decretos e instruções normativas, com inúmeras alterações. Para fins de referência, vamos analisar o Decreto nº 6.306/07, bem como na Instrução Normativa nº 907/09, emitida pela Receita Federal do Brasil.</a:t>
            </a:r>
          </a:p>
        </p:txBody>
      </p:sp>
    </p:spTree>
    <p:extLst>
      <p:ext uri="{BB962C8B-B14F-4D97-AF65-F5344CB8AC3E}">
        <p14:creationId xmlns:p14="http://schemas.microsoft.com/office/powerpoint/2010/main" val="2315393270"/>
      </p:ext>
    </p:extLst>
  </p:cSld>
  <p:clrMapOvr>
    <a:masterClrMapping/>
  </p:clrMapOvr>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983</TotalTime>
  <Words>3673</Words>
  <Application>Microsoft Office PowerPoint</Application>
  <PresentationFormat>Widescreen</PresentationFormat>
  <Paragraphs>257</Paragraphs>
  <Slides>40</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40</vt:i4>
      </vt:variant>
    </vt:vector>
  </HeadingPairs>
  <TitlesOfParts>
    <vt:vector size="46" baseType="lpstr">
      <vt:lpstr>Arial</vt:lpstr>
      <vt:lpstr>Calibri</vt:lpstr>
      <vt:lpstr>Century Gothic</vt:lpstr>
      <vt:lpstr>Open Sans</vt:lpstr>
      <vt:lpstr>Wingdings 3</vt:lpstr>
      <vt:lpstr>Cacho</vt:lpstr>
      <vt:lpstr>Apresentação do PowerPoint</vt:lpstr>
      <vt:lpstr>Sumário</vt:lpstr>
      <vt:lpstr>Mercado Financeiro</vt:lpstr>
      <vt:lpstr>Mercado Monetário</vt:lpstr>
      <vt:lpstr>Mercado de Câmbio </vt:lpstr>
      <vt:lpstr>Mercado de Crédito</vt:lpstr>
      <vt:lpstr>Como ocorre :</vt:lpstr>
      <vt:lpstr>Mercado de Capitais</vt:lpstr>
      <vt:lpstr>Tributação Aplicável nos Mercados Financeiros</vt:lpstr>
      <vt:lpstr>DECRETO Nº 3.000, DE 26 DE MARÇO DE 1999</vt:lpstr>
      <vt:lpstr>Mudança na Legislação do IR sobre Operações Financeira</vt:lpstr>
      <vt:lpstr>Mudança na Legislação do IR sobre Operações Financeira</vt:lpstr>
      <vt:lpstr>IR (Imposto de Renda)</vt:lpstr>
      <vt:lpstr>IR – Mercado Financeiro Características X Tributação</vt:lpstr>
      <vt:lpstr>IR – Mercado Financeiro Características X Tributação</vt:lpstr>
      <vt:lpstr>Mercado de Renda Fixa</vt:lpstr>
      <vt:lpstr>Produtos de Renda Fixa</vt:lpstr>
      <vt:lpstr>Produtos de Renda Fixa</vt:lpstr>
      <vt:lpstr>Mercado de Renda Variável</vt:lpstr>
      <vt:lpstr>Mercado à Vista e Mercado de Liquidação Futura</vt:lpstr>
      <vt:lpstr>Mercado de Liquidação Futura</vt:lpstr>
      <vt:lpstr>Mercado de Liquidação Futura</vt:lpstr>
      <vt:lpstr>Compensação de perdas incorridas nos mercados de renda variável</vt:lpstr>
      <vt:lpstr>Clubes de Investimento</vt:lpstr>
      <vt:lpstr>Planos de Previdência Complementar</vt:lpstr>
      <vt:lpstr>Produtos das EAPCs - Acumulação</vt:lpstr>
      <vt:lpstr>Produtos das EAPCs - Seguros</vt:lpstr>
      <vt:lpstr>Comparação PGBL x VGBL</vt:lpstr>
      <vt:lpstr>Alíquotas regressivas em função do período de acumulação</vt:lpstr>
      <vt:lpstr>IOF (Imposto sobre Operações de Crédito, Câmbio e Seguros)</vt:lpstr>
      <vt:lpstr>IOF (Imposto sobre Operações de Crédito, Câmbio e Seguros)</vt:lpstr>
      <vt:lpstr>IOF (Imposto sobre Operações de Crédito, Câmbio e Seguros)</vt:lpstr>
      <vt:lpstr>Decreto Nº 6.306, de14 de dezembro de 2007</vt:lpstr>
      <vt:lpstr>Histórico das Instruções Normativas vinculadas ao IOF</vt:lpstr>
      <vt:lpstr>Histórico das Instruções Normativas vinculadas ao IOF</vt:lpstr>
      <vt:lpstr>IOF sobre Operações de Crédito</vt:lpstr>
      <vt:lpstr>IOF sobre Operações de Câmbio</vt:lpstr>
      <vt:lpstr>IOF sobre Operações de Seguros</vt:lpstr>
      <vt:lpstr>IOF sobre Operações relativas a títulos ou valores mobiliários (TVM)</vt:lpstr>
      <vt:lpstr>IOF sobre operações com ouro (como ativo financeiro)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Danilo Viel</dc:creator>
  <cp:lastModifiedBy>Rogiene</cp:lastModifiedBy>
  <cp:revision>80</cp:revision>
  <dcterms:created xsi:type="dcterms:W3CDTF">2017-05-30T00:14:01Z</dcterms:created>
  <dcterms:modified xsi:type="dcterms:W3CDTF">2017-06-06T00:14:01Z</dcterms:modified>
</cp:coreProperties>
</file>