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5A17-4097-41F2-8BAF-B16D500A6FE0}" type="datetimeFigureOut">
              <a:rPr lang="pt-BR" smtClean="0"/>
              <a:pPr/>
              <a:t>24/04/2014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709DC82-6EB3-4276-A489-1EA8F1A0059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5A17-4097-41F2-8BAF-B16D500A6FE0}" type="datetimeFigureOut">
              <a:rPr lang="pt-BR" smtClean="0"/>
              <a:pPr/>
              <a:t>24/04/2014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9DC82-6EB3-4276-A489-1EA8F1A0059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5A17-4097-41F2-8BAF-B16D500A6FE0}" type="datetimeFigureOut">
              <a:rPr lang="pt-BR" smtClean="0"/>
              <a:pPr/>
              <a:t>24/04/2014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9DC82-6EB3-4276-A489-1EA8F1A0059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5A17-4097-41F2-8BAF-B16D500A6FE0}" type="datetimeFigureOut">
              <a:rPr lang="pt-BR" smtClean="0"/>
              <a:pPr/>
              <a:t>24/04/2014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9DC82-6EB3-4276-A489-1EA8F1A0059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5A17-4097-41F2-8BAF-B16D500A6FE0}" type="datetimeFigureOut">
              <a:rPr lang="pt-BR" smtClean="0"/>
              <a:pPr/>
              <a:t>24/04/2014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709DC82-6EB3-4276-A489-1EA8F1A0059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5A17-4097-41F2-8BAF-B16D500A6FE0}" type="datetimeFigureOut">
              <a:rPr lang="pt-BR" smtClean="0"/>
              <a:pPr/>
              <a:t>24/04/2014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9DC82-6EB3-4276-A489-1EA8F1A0059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5A17-4097-41F2-8BAF-B16D500A6FE0}" type="datetimeFigureOut">
              <a:rPr lang="pt-BR" smtClean="0"/>
              <a:pPr/>
              <a:t>24/04/2014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9DC82-6EB3-4276-A489-1EA8F1A0059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5A17-4097-41F2-8BAF-B16D500A6FE0}" type="datetimeFigureOut">
              <a:rPr lang="pt-BR" smtClean="0"/>
              <a:pPr/>
              <a:t>24/04/2014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9DC82-6EB3-4276-A489-1EA8F1A0059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5A17-4097-41F2-8BAF-B16D500A6FE0}" type="datetimeFigureOut">
              <a:rPr lang="pt-BR" smtClean="0"/>
              <a:pPr/>
              <a:t>24/04/2014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9DC82-6EB3-4276-A489-1EA8F1A0059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5A17-4097-41F2-8BAF-B16D500A6FE0}" type="datetimeFigureOut">
              <a:rPr lang="pt-BR" smtClean="0"/>
              <a:pPr/>
              <a:t>24/04/2014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9DC82-6EB3-4276-A489-1EA8F1A0059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5A17-4097-41F2-8BAF-B16D500A6FE0}" type="datetimeFigureOut">
              <a:rPr lang="pt-BR" smtClean="0"/>
              <a:pPr/>
              <a:t>24/04/2014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709DC82-6EB3-4276-A489-1EA8F1A0059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6DA5A17-4097-41F2-8BAF-B16D500A6FE0}" type="datetimeFigureOut">
              <a:rPr lang="pt-BR" smtClean="0"/>
              <a:pPr/>
              <a:t>24/04/2014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709DC82-6EB3-4276-A489-1EA8F1A0059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2500298" y="4857760"/>
            <a:ext cx="6400800" cy="1600200"/>
          </a:xfrm>
        </p:spPr>
        <p:txBody>
          <a:bodyPr>
            <a:normAutofit/>
          </a:bodyPr>
          <a:lstStyle/>
          <a:p>
            <a:pPr algn="r"/>
            <a:r>
              <a:rPr lang="pt-BR" sz="2000" dirty="0" smtClean="0"/>
              <a:t>Discente: Marcela de Oliveira Pires</a:t>
            </a:r>
          </a:p>
          <a:p>
            <a:pPr algn="r"/>
            <a:r>
              <a:rPr lang="pt-BR" sz="2000" dirty="0" smtClean="0"/>
              <a:t>Docente: Marcos Câmara</a:t>
            </a:r>
          </a:p>
          <a:p>
            <a:pPr algn="r"/>
            <a:r>
              <a:rPr lang="pt-BR" sz="2000" dirty="0" smtClean="0"/>
              <a:t>Fundamentos da Educação Musical</a:t>
            </a:r>
            <a:endParaRPr lang="pt-BR" sz="2000" dirty="0"/>
          </a:p>
        </p:txBody>
      </p:sp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428596" y="1500174"/>
            <a:ext cx="8229600" cy="154146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Música, Neurociência e Desenvolvimento Humano </a:t>
            </a:r>
            <a:br>
              <a:rPr lang="pt-BR" dirty="0" smtClean="0"/>
            </a:br>
            <a:r>
              <a:rPr lang="pt-BR" dirty="0" smtClean="0"/>
              <a:t>                                        </a:t>
            </a:r>
            <a:r>
              <a:rPr lang="pt-BR" sz="2700" dirty="0" smtClean="0"/>
              <a:t>(Mauro </a:t>
            </a:r>
            <a:r>
              <a:rPr lang="pt-BR" sz="2700" dirty="0" err="1" smtClean="0"/>
              <a:t>Muszkat</a:t>
            </a:r>
            <a:r>
              <a:rPr lang="pt-BR" sz="2700" dirty="0" smtClean="0"/>
              <a:t>)</a:t>
            </a:r>
            <a:endParaRPr lang="pt-BR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8662" y="0"/>
            <a:ext cx="7772400" cy="928670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285720" y="1142984"/>
            <a:ext cx="8572560" cy="5429288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Expansão nos conhecimentos das bases neurobiológicas do processamento da música;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Tecnologias de </a:t>
            </a:r>
            <a:r>
              <a:rPr lang="pt-BR" sz="2000" dirty="0" err="1" smtClean="0"/>
              <a:t>neuroimagem</a:t>
            </a:r>
            <a:r>
              <a:rPr lang="pt-BR" sz="2000" dirty="0" smtClean="0"/>
              <a:t>          processamento, sentido e emoção;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Processamento Musical: percepção de alturas, timbres, ritmos, à decodificação métrica, </a:t>
            </a:r>
            <a:r>
              <a:rPr lang="pt-BR" sz="2000" dirty="0" smtClean="0"/>
              <a:t>melódico-harmônica</a:t>
            </a:r>
            <a:r>
              <a:rPr lang="pt-BR" sz="2000" dirty="0" smtClean="0"/>
              <a:t>, à gestualidade implícita e modulação do sistema de prazer e recompensa;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Importância de entender o cérebro musical;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Neurociência (objetividade)        Música (subjetividade);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Ciência e Arte.</a:t>
            </a:r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</p:txBody>
      </p:sp>
      <p:sp>
        <p:nvSpPr>
          <p:cNvPr id="6" name="Seta para a direita 5"/>
          <p:cNvSpPr/>
          <p:nvPr/>
        </p:nvSpPr>
        <p:spPr>
          <a:xfrm>
            <a:off x="4143372" y="2357430"/>
            <a:ext cx="42862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Multiplicar 6"/>
          <p:cNvSpPr/>
          <p:nvPr/>
        </p:nvSpPr>
        <p:spPr>
          <a:xfrm>
            <a:off x="3786182" y="5143512"/>
            <a:ext cx="428628" cy="35719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8662" y="0"/>
            <a:ext cx="7772400" cy="1000108"/>
          </a:xfrm>
        </p:spPr>
        <p:txBody>
          <a:bodyPr/>
          <a:lstStyle/>
          <a:p>
            <a:r>
              <a:rPr lang="pt-BR" dirty="0" smtClean="0"/>
              <a:t>Processamento Musical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501122" cy="5572164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A atividade musical mobiliza o </a:t>
            </a:r>
            <a:r>
              <a:rPr lang="pt-BR" sz="2000" dirty="0" err="1" smtClean="0"/>
              <a:t>neocórtex</a:t>
            </a:r>
            <a:r>
              <a:rPr lang="pt-BR" sz="2000" dirty="0" smtClean="0"/>
              <a:t> e o cérebro reptiliano (cerebelo, áreas do tronco cerebral e amígdala cerebral);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Células ciliares (receptoras)         ouvido interno          centros do tronco cerebral;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Intensidade do som             fibras que entram em ação;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Os estímulos sonoros nas células ciliares são levados pelo nervo auditivo até o córtex auditivo (lobo temporal);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Especialização hemisférica:</a:t>
            </a:r>
          </a:p>
          <a:p>
            <a:pPr algn="just">
              <a:buNone/>
            </a:pPr>
            <a:r>
              <a:rPr lang="pt-BR" sz="1600" dirty="0" smtClean="0"/>
              <a:t>     </a:t>
            </a:r>
            <a:r>
              <a:rPr lang="pt-BR" sz="1800" dirty="0" smtClean="0"/>
              <a:t>- Lado direito: discriminação do contorno melódico, conteúdo emocional e timbres;</a:t>
            </a:r>
          </a:p>
          <a:p>
            <a:pPr algn="just">
              <a:buNone/>
            </a:pPr>
            <a:r>
              <a:rPr lang="pt-BR" sz="1800" dirty="0" smtClean="0"/>
              <a:t>     - Lado esquerdo: ritmo, duração, métrica e discriminação da tonalidade.</a:t>
            </a:r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</p:txBody>
      </p:sp>
      <p:sp>
        <p:nvSpPr>
          <p:cNvPr id="4" name="Seta para a direita 3"/>
          <p:cNvSpPr/>
          <p:nvPr/>
        </p:nvSpPr>
        <p:spPr>
          <a:xfrm>
            <a:off x="3929058" y="2214554"/>
            <a:ext cx="42862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para a direita 4"/>
          <p:cNvSpPr/>
          <p:nvPr/>
        </p:nvSpPr>
        <p:spPr>
          <a:xfrm>
            <a:off x="6143636" y="2214554"/>
            <a:ext cx="42862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a direita 5"/>
          <p:cNvSpPr/>
          <p:nvPr/>
        </p:nvSpPr>
        <p:spPr>
          <a:xfrm>
            <a:off x="3071802" y="3286124"/>
            <a:ext cx="50006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8662" y="0"/>
            <a:ext cx="7772400" cy="1000108"/>
          </a:xfrm>
        </p:spPr>
        <p:txBody>
          <a:bodyPr/>
          <a:lstStyle/>
          <a:p>
            <a:r>
              <a:rPr lang="pt-BR" dirty="0" smtClean="0"/>
              <a:t>Processamento Musical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214282" y="1071546"/>
            <a:ext cx="8715436" cy="5500726"/>
          </a:xfrm>
        </p:spPr>
        <p:txBody>
          <a:bodyPr>
            <a:normAutofit lnSpcReduction="10000"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Córtex auditivo      hipocampo, cerebelo, amígdala e núcleo de </a:t>
            </a:r>
            <a:r>
              <a:rPr lang="pt-BR" dirty="0" err="1" smtClean="0"/>
              <a:t>accumbens</a:t>
            </a:r>
            <a:r>
              <a:rPr lang="pt-BR" dirty="0" smtClean="0"/>
              <a:t>;</a:t>
            </a:r>
          </a:p>
          <a:p>
            <a:r>
              <a:rPr lang="pt-BR" dirty="0" smtClean="0"/>
              <a:t>Lobo frontal       decodificação da estrutura e ordem temporal.</a:t>
            </a:r>
            <a:endParaRPr lang="pt-BR" dirty="0"/>
          </a:p>
        </p:txBody>
      </p:sp>
      <p:sp>
        <p:nvSpPr>
          <p:cNvPr id="6" name="Seta para a direita 5"/>
          <p:cNvSpPr/>
          <p:nvPr/>
        </p:nvSpPr>
        <p:spPr>
          <a:xfrm>
            <a:off x="2857488" y="5143512"/>
            <a:ext cx="35719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a direita 6"/>
          <p:cNvSpPr/>
          <p:nvPr/>
        </p:nvSpPr>
        <p:spPr>
          <a:xfrm>
            <a:off x="2500298" y="5929330"/>
            <a:ext cx="35719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 descr="cerebro mus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857232"/>
            <a:ext cx="8858312" cy="4000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8662" y="0"/>
            <a:ext cx="7772400" cy="1000108"/>
          </a:xfrm>
        </p:spPr>
        <p:txBody>
          <a:bodyPr/>
          <a:lstStyle/>
          <a:p>
            <a:r>
              <a:rPr lang="pt-BR" dirty="0" smtClean="0"/>
              <a:t>Música e Plasticidade Cerebral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85720" y="1071546"/>
            <a:ext cx="8572560" cy="5500726"/>
          </a:xfrm>
        </p:spPr>
        <p:txBody>
          <a:bodyPr/>
          <a:lstStyle/>
          <a:p>
            <a:pPr algn="just"/>
            <a:r>
              <a:rPr lang="pt-BR" sz="2000" dirty="0" smtClean="0"/>
              <a:t>A experiência musical modifica estruturalmente o cérebro;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Treino musical: aumenta o tamanho, a conectividade de várias áreas cerebrais como o corpo caloso, o cerebelo e o córtex motor;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O aprendizado musical requer a percepção de estímulos simultâneos e a integração de funções cognitivas como a atenção, a memória e das áreas de associação sensorial e corporal, envolvidas na linguagem corporal e simbólica;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Crianças (desenvolvimento cognitivo e emocional)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  <p:pic>
        <p:nvPicPr>
          <p:cNvPr id="4" name="Imagem 3" descr="13687989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4214818"/>
            <a:ext cx="2500330" cy="228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772400" cy="928694"/>
          </a:xfrm>
        </p:spPr>
        <p:txBody>
          <a:bodyPr/>
          <a:lstStyle/>
          <a:p>
            <a:r>
              <a:rPr lang="pt-BR" dirty="0" smtClean="0"/>
              <a:t>Estimulando o Cérebro Musical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643998" cy="535785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A música pode ser utilizada para fins terapêuticos, estimula a flexibilidade mental e a coesão social (fortalece vínculos e compartilha emoções);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Efeitos clínicos da música:</a:t>
            </a:r>
          </a:p>
          <a:p>
            <a:pPr algn="just">
              <a:buNone/>
            </a:pPr>
            <a:r>
              <a:rPr lang="pt-BR" dirty="0" smtClean="0"/>
              <a:t>    - Precisão de movimentos da marcha;</a:t>
            </a:r>
          </a:p>
          <a:p>
            <a:pPr algn="just">
              <a:buNone/>
            </a:pPr>
            <a:r>
              <a:rPr lang="pt-BR" dirty="0" smtClean="0"/>
              <a:t>    - Controle postural;</a:t>
            </a:r>
          </a:p>
          <a:p>
            <a:pPr algn="just">
              <a:buNone/>
            </a:pPr>
            <a:r>
              <a:rPr lang="pt-BR" dirty="0" smtClean="0"/>
              <a:t>    - Depressão e ansiedade;</a:t>
            </a:r>
          </a:p>
          <a:p>
            <a:pPr algn="just">
              <a:buNone/>
            </a:pPr>
            <a:r>
              <a:rPr lang="pt-BR" dirty="0" smtClean="0"/>
              <a:t>    - Déficit de atenção;</a:t>
            </a:r>
          </a:p>
          <a:p>
            <a:pPr algn="just">
              <a:buNone/>
            </a:pPr>
            <a:r>
              <a:rPr lang="pt-BR" dirty="0" smtClean="0"/>
              <a:t>    - Dislexia;</a:t>
            </a:r>
          </a:p>
          <a:p>
            <a:pPr algn="just">
              <a:buNone/>
            </a:pPr>
            <a:r>
              <a:rPr lang="pt-BR" dirty="0" smtClean="0"/>
              <a:t>    - Parkinson;</a:t>
            </a:r>
          </a:p>
          <a:p>
            <a:pPr algn="just">
              <a:buNone/>
            </a:pPr>
            <a:r>
              <a:rPr lang="pt-BR" dirty="0" smtClean="0"/>
              <a:t>    - Alzheimer.</a:t>
            </a:r>
            <a:endParaRPr lang="pt-BR" dirty="0"/>
          </a:p>
        </p:txBody>
      </p:sp>
      <p:pic>
        <p:nvPicPr>
          <p:cNvPr id="4" name="Imagem 3" descr="dislexia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3786190"/>
            <a:ext cx="1857388" cy="1643074"/>
          </a:xfrm>
          <a:prstGeom prst="rect">
            <a:avLst/>
          </a:prstGeom>
        </p:spPr>
      </p:pic>
      <p:pic>
        <p:nvPicPr>
          <p:cNvPr id="5" name="Imagem 4" descr="downlo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3786190"/>
            <a:ext cx="1704974" cy="1571636"/>
          </a:xfrm>
          <a:prstGeom prst="rect">
            <a:avLst/>
          </a:prstGeom>
        </p:spPr>
      </p:pic>
      <p:pic>
        <p:nvPicPr>
          <p:cNvPr id="6" name="Imagem 5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504" y="5357826"/>
            <a:ext cx="3162300" cy="12335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8662" y="0"/>
            <a:ext cx="7772400" cy="928670"/>
          </a:xfrm>
        </p:spPr>
        <p:txBody>
          <a:bodyPr/>
          <a:lstStyle/>
          <a:p>
            <a:r>
              <a:rPr lang="pt-BR" dirty="0" smtClean="0"/>
              <a:t>Estimulando o Cérebro Musical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572560" cy="5572164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A inteligência musical pode estar presente até mesmo em crianças com deficiência intelectual (Síndrome de Willians);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Período de </a:t>
            </a:r>
            <a:r>
              <a:rPr lang="pt-BR" sz="2000" dirty="0" err="1" smtClean="0"/>
              <a:t>neurodesenvolvimento</a:t>
            </a:r>
            <a:r>
              <a:rPr lang="pt-BR" sz="2000" dirty="0" smtClean="0"/>
              <a:t> mais sensível: primeiros 8 anos de vida;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A exposição precoce à música além de facilitar a emergência de talentos ocultos, contribui para a construção de um cérebro biologicamente mais conectado, fluido, emocionalmente competente e criativo;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Crianças em ambientes sensorialmente enriquecedores apresentam respostas fisiológicas mais amplas, maior atividade das áreas associativas cerebrais, maior grau de </a:t>
            </a:r>
            <a:r>
              <a:rPr lang="pt-BR" sz="2000" dirty="0" err="1" smtClean="0"/>
              <a:t>neurogênese</a:t>
            </a:r>
            <a:r>
              <a:rPr lang="pt-BR" sz="2000" dirty="0" smtClean="0"/>
              <a:t> e diminuição da perda neuronal (apoptose funcional).</a:t>
            </a:r>
          </a:p>
          <a:p>
            <a:pPr algn="just"/>
            <a:endParaRPr lang="pt-BR" sz="2000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8662" y="0"/>
            <a:ext cx="7772400" cy="1071546"/>
          </a:xfrm>
        </p:spPr>
        <p:txBody>
          <a:bodyPr/>
          <a:lstStyle/>
          <a:p>
            <a:r>
              <a:rPr lang="pt-BR" dirty="0" smtClean="0"/>
              <a:t>Estimulando o Cérebro Musical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572560" cy="5286412"/>
          </a:xfrm>
        </p:spPr>
        <p:txBody>
          <a:bodyPr>
            <a:normAutofit/>
          </a:bodyPr>
          <a:lstStyle/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A educação musical favorece a ativação dos chamados neurônios em espelho, localizados em áreas frontais e parietais do cérebro, e essenciais para a chamada cognição social humana, um conjunto de processos cognitivos e emocionais responsáveis pelas funções de empatia, ressonância afetiva e compreensão de ambigüidades na linguagem verbal e não verbal.</a:t>
            </a:r>
          </a:p>
          <a:p>
            <a:pPr algn="just"/>
            <a:endParaRPr lang="pt-BR" sz="2000" dirty="0" smtClean="0"/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Portanto, faz-se necessário o estudo das relações da música com a função cerebral, exigindo um trabalho multidisciplinar capaz de acessar as múltiplas experiências musicais, lúdicas, criativas e prazerosas na análise do impacto da música no </a:t>
            </a:r>
            <a:r>
              <a:rPr lang="pt-BR" sz="2000" dirty="0" err="1" smtClean="0"/>
              <a:t>neurodesenvolvimento</a:t>
            </a:r>
            <a:r>
              <a:rPr lang="pt-BR" sz="2000" dirty="0" smtClean="0"/>
              <a:t>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8662" y="0"/>
            <a:ext cx="7772400" cy="1143000"/>
          </a:xfrm>
        </p:spPr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572560" cy="5357850"/>
          </a:xfrm>
        </p:spPr>
        <p:txBody>
          <a:bodyPr>
            <a:normAutofit/>
          </a:bodyPr>
          <a:lstStyle/>
          <a:p>
            <a:pPr algn="just"/>
            <a:endParaRPr lang="pt-BR" sz="2200" dirty="0" smtClean="0"/>
          </a:p>
          <a:p>
            <a:pPr algn="just"/>
            <a:r>
              <a:rPr lang="pt-BR" sz="2200" dirty="0" smtClean="0"/>
              <a:t>ANDRADE, </a:t>
            </a:r>
            <a:r>
              <a:rPr lang="pt-BR" sz="2200" dirty="0" err="1" smtClean="0"/>
              <a:t>P.E.</a:t>
            </a:r>
            <a:r>
              <a:rPr lang="pt-BR" sz="2200" dirty="0" smtClean="0"/>
              <a:t> </a:t>
            </a:r>
            <a:r>
              <a:rPr lang="pt-BR" sz="2200" i="1" dirty="0" smtClean="0"/>
              <a:t>Uma abordagem evolucionária e </a:t>
            </a:r>
            <a:r>
              <a:rPr lang="pt-BR" sz="2200" i="1" dirty="0" err="1" smtClean="0"/>
              <a:t>neurocientífica</a:t>
            </a:r>
            <a:r>
              <a:rPr lang="pt-BR" sz="2200" i="1" dirty="0" smtClean="0"/>
              <a:t> da música. Neurociências. 1 (1): 21-33, 2004.</a:t>
            </a:r>
          </a:p>
          <a:p>
            <a:pPr algn="just"/>
            <a:endParaRPr lang="pt-BR" sz="2200" i="1" dirty="0" smtClean="0"/>
          </a:p>
          <a:p>
            <a:pPr algn="just"/>
            <a:r>
              <a:rPr lang="pt-BR" sz="2200" dirty="0" smtClean="0"/>
              <a:t>LEVITIN, </a:t>
            </a:r>
            <a:r>
              <a:rPr lang="pt-BR" sz="2200" dirty="0" err="1" smtClean="0"/>
              <a:t>Dj</a:t>
            </a:r>
            <a:r>
              <a:rPr lang="pt-BR" sz="2200" dirty="0" smtClean="0"/>
              <a:t>. </a:t>
            </a:r>
            <a:r>
              <a:rPr lang="pt-BR" sz="2200" i="1" dirty="0" smtClean="0"/>
              <a:t>A Música no seu cérebro: a ciência de uma obsessão humana. Rio de Janeiro: Civilização Brasileira, 2010.</a:t>
            </a:r>
          </a:p>
          <a:p>
            <a:pPr algn="just"/>
            <a:endParaRPr lang="pt-BR" sz="2200" i="1" dirty="0" smtClean="0"/>
          </a:p>
          <a:p>
            <a:pPr algn="just"/>
            <a:r>
              <a:rPr lang="pt-BR" sz="2200" dirty="0" smtClean="0"/>
              <a:t>MUSZKAT, M; Correia, CMF; Campos, SM. Música e Neurociências. In: </a:t>
            </a:r>
            <a:r>
              <a:rPr lang="pt-BR" sz="2200" i="1" dirty="0" smtClean="0"/>
              <a:t>Revista de Neurociências. 2000; 8 (2): 70-75.</a:t>
            </a:r>
          </a:p>
          <a:p>
            <a:pPr algn="just"/>
            <a:endParaRPr lang="pt-BR" sz="2200" i="1" dirty="0" smtClean="0"/>
          </a:p>
          <a:p>
            <a:pPr algn="just"/>
            <a:r>
              <a:rPr lang="pt-BR" sz="2200" dirty="0" smtClean="0"/>
              <a:t>SLOBODA, J. </a:t>
            </a:r>
            <a:r>
              <a:rPr lang="pt-BR" sz="2200" i="1" dirty="0" smtClean="0"/>
              <a:t>A mente musical: a psicologia cognitiva da música. Tradução Beatriz </a:t>
            </a:r>
            <a:r>
              <a:rPr lang="pt-BR" sz="2200" i="1" dirty="0" err="1" smtClean="0"/>
              <a:t>Ilari</a:t>
            </a:r>
            <a:r>
              <a:rPr lang="pt-BR" sz="2200" i="1" dirty="0" smtClean="0"/>
              <a:t> e Rodolfo </a:t>
            </a:r>
            <a:r>
              <a:rPr lang="pt-BR" sz="2200" i="1" dirty="0" err="1" smtClean="0"/>
              <a:t>Ilari</a:t>
            </a:r>
            <a:r>
              <a:rPr lang="pt-BR" sz="2200" i="1" dirty="0" smtClean="0"/>
              <a:t>. Londrina: EDUEL, </a:t>
            </a:r>
            <a:r>
              <a:rPr lang="pt-BR" sz="2200" dirty="0" smtClean="0"/>
              <a:t>2008.</a:t>
            </a:r>
          </a:p>
          <a:p>
            <a:endParaRPr lang="pt-B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321</TotalTime>
  <Words>663</Words>
  <Application>Microsoft Office PowerPoint</Application>
  <PresentationFormat>Apresentação na tela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Patrimônio Líquido</vt:lpstr>
      <vt:lpstr>Música, Neurociência e Desenvolvimento Humano                                          (Mauro Muszkat)</vt:lpstr>
      <vt:lpstr>Introdução</vt:lpstr>
      <vt:lpstr>Processamento Musical</vt:lpstr>
      <vt:lpstr>Processamento Musical</vt:lpstr>
      <vt:lpstr>Música e Plasticidade Cerebral</vt:lpstr>
      <vt:lpstr>Estimulando o Cérebro Musical</vt:lpstr>
      <vt:lpstr>Estimulando o Cérebro Musical</vt:lpstr>
      <vt:lpstr>Estimulando o Cérebro Musical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Música, Neurociência e desenvolvimento humano                                          (Mauro Muszkat)</dc:title>
  <dc:creator>LUIS</dc:creator>
  <cp:lastModifiedBy>LUIS</cp:lastModifiedBy>
  <cp:revision>52</cp:revision>
  <dcterms:created xsi:type="dcterms:W3CDTF">2014-04-18T14:57:21Z</dcterms:created>
  <dcterms:modified xsi:type="dcterms:W3CDTF">2014-04-25T01:34:37Z</dcterms:modified>
</cp:coreProperties>
</file>