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86" r:id="rId4"/>
    <p:sldId id="287" r:id="rId5"/>
    <p:sldId id="288" r:id="rId6"/>
    <p:sldId id="289" r:id="rId7"/>
    <p:sldId id="290" r:id="rId8"/>
    <p:sldId id="291" r:id="rId9"/>
    <p:sldId id="292" r:id="rId10"/>
    <p:sldId id="293" r:id="rId11"/>
    <p:sldId id="294" r:id="rId12"/>
    <p:sldId id="259" r:id="rId13"/>
    <p:sldId id="260" r:id="rId14"/>
    <p:sldId id="261" r:id="rId15"/>
    <p:sldId id="262" r:id="rId16"/>
    <p:sldId id="263" r:id="rId17"/>
    <p:sldId id="276" r:id="rId18"/>
    <p:sldId id="277" r:id="rId19"/>
    <p:sldId id="264" r:id="rId20"/>
    <p:sldId id="282" r:id="rId21"/>
    <p:sldId id="283" r:id="rId22"/>
    <p:sldId id="265" r:id="rId23"/>
    <p:sldId id="278" r:id="rId24"/>
    <p:sldId id="279" r:id="rId25"/>
    <p:sldId id="284" r:id="rId26"/>
    <p:sldId id="281" r:id="rId27"/>
    <p:sldId id="280" r:id="rId28"/>
    <p:sldId id="275" r:id="rId29"/>
    <p:sldId id="266" r:id="rId30"/>
    <p:sldId id="267" r:id="rId31"/>
    <p:sldId id="268" r:id="rId32"/>
    <p:sldId id="269" r:id="rId33"/>
    <p:sldId id="270" r:id="rId34"/>
    <p:sldId id="272" r:id="rId35"/>
    <p:sldId id="27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64" d="100"/>
          <a:sy n="64" d="100"/>
        </p:scale>
        <p:origin x="-12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597994-B117-498D-B524-78C4E33A806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a:extLst>
              <a:ext uri="{FF2B5EF4-FFF2-40B4-BE49-F238E27FC236}">
                <a16:creationId xmlns:a16="http://schemas.microsoft.com/office/drawing/2014/main" xmlns="" id="{20D3C7C7-0D43-4915-ADE0-532E3F1F6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a:extLst>
              <a:ext uri="{FF2B5EF4-FFF2-40B4-BE49-F238E27FC236}">
                <a16:creationId xmlns:a16="http://schemas.microsoft.com/office/drawing/2014/main" xmlns="" id="{52DB6398-2CB1-4BD4-8B56-81E5626079EC}"/>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FCC67958-05FD-4C95-B019-456CC7145C6F}"/>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73A530B2-68CE-4C4B-92CC-3029A5FA165D}"/>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49967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9DEF1E-6414-42F0-8ECC-7149ACB05C60}"/>
              </a:ext>
            </a:extLst>
          </p:cNvPr>
          <p:cNvSpPr>
            <a:spLocks noGrp="1"/>
          </p:cNvSpPr>
          <p:nvPr>
            <p:ph type="title"/>
          </p:nvPr>
        </p:nvSpPr>
        <p:spPr/>
        <p:txBody>
          <a:bodyPr/>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9DDD73B2-D8F3-43F8-AD99-EC25D838289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54E6B00E-D229-4D9C-AAFE-5175069F09DE}"/>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DF16A35C-BF1E-418E-8776-878B68F699B3}"/>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24903CBF-A986-466D-9B8B-617379199A2E}"/>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148974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3AB0E4B-73DB-4C87-A266-DAED6C54ABA2}"/>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D4EBBB94-76D0-4035-A2FA-71FE2788C8D9}"/>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D94B4BDA-D2B8-457B-8563-E630AF076DAE}"/>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AEFECC94-7B56-4D20-9AA9-6464A392FE73}"/>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4F20CE77-F3FE-4A57-869C-0F57DF5B14F6}"/>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121601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DFA3BE-FC91-450D-991A-0F93350260E2}"/>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DFB7F342-B878-4AF4-8A1C-835F62FDD81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8EB9BBB8-3C86-49E0-9F1E-F6784630979E}"/>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8452EC38-6AC1-4AD6-A138-9B63421733D6}"/>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F9836C03-5945-4C5A-B4C7-B70FE55895FA}"/>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17441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8FC1A6-C00A-4C35-82C4-168DE128F56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91202AA9-391B-4087-BB03-02907EE77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6A5B79E2-707A-4AD2-82E2-2AAD172548E2}"/>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C0F8E917-805E-488E-B29B-856447309E9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35A88D65-C62F-4135-8B48-FEAF8DF4C1FB}"/>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8845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8D006A-9063-4CAB-A06A-CC21D20AE600}"/>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AD051D26-EDE4-4478-8362-50DB2569CAD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a:extLst>
              <a:ext uri="{FF2B5EF4-FFF2-40B4-BE49-F238E27FC236}">
                <a16:creationId xmlns:a16="http://schemas.microsoft.com/office/drawing/2014/main" xmlns="" id="{0B4A0086-5E3B-4071-BC89-CAA2BEDCEB3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xmlns="" id="{6A4BD7FC-B606-49BB-9BAE-D436B47C3F1D}"/>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6" name="Espaço Reservado para Rodapé 5">
            <a:extLst>
              <a:ext uri="{FF2B5EF4-FFF2-40B4-BE49-F238E27FC236}">
                <a16:creationId xmlns:a16="http://schemas.microsoft.com/office/drawing/2014/main" xmlns="" id="{B665E063-8272-4358-A84D-F15261ABD58E}"/>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C7CC5596-7E4F-4B0D-8E92-899ADCA5A6E0}"/>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32763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4F4CFA-BACA-4C41-8231-CE1F485CB9EA}"/>
              </a:ext>
            </a:extLst>
          </p:cNvPr>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E577561A-E38C-4045-A524-9F92814DA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2650A628-1991-466A-9B0C-4C0C6083FF4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a:extLst>
              <a:ext uri="{FF2B5EF4-FFF2-40B4-BE49-F238E27FC236}">
                <a16:creationId xmlns:a16="http://schemas.microsoft.com/office/drawing/2014/main" xmlns="" id="{99B95FD7-A411-4886-9EBE-EA14EA766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AEB2A452-95B7-484A-A549-046859070667}"/>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xmlns="" id="{3FC96397-0E6B-4CFE-817A-F9B5BE99D30A}"/>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8" name="Espaço Reservado para Rodapé 7">
            <a:extLst>
              <a:ext uri="{FF2B5EF4-FFF2-40B4-BE49-F238E27FC236}">
                <a16:creationId xmlns:a16="http://schemas.microsoft.com/office/drawing/2014/main" xmlns="" id="{A1B66029-C479-4A50-A5CC-17A6E74A46A2}"/>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xmlns="" id="{84416BA2-4E32-4A12-BEEC-A7CCBE0DE15F}"/>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86162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141656-34C7-4050-822B-4BC914DB3443}"/>
              </a:ext>
            </a:extLst>
          </p:cNvPr>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a16="http://schemas.microsoft.com/office/drawing/2014/main" xmlns="" id="{DA7E236A-3BDD-4866-BC14-B582BDEA65E2}"/>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4" name="Espaço Reservado para Rodapé 3">
            <a:extLst>
              <a:ext uri="{FF2B5EF4-FFF2-40B4-BE49-F238E27FC236}">
                <a16:creationId xmlns:a16="http://schemas.microsoft.com/office/drawing/2014/main" xmlns="" id="{0F81BD67-E542-41B0-9999-4C2D07902E4D}"/>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xmlns="" id="{44D22602-899A-4469-8DB4-1AC7E2EC2830}"/>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26604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AA0C3709-BDB3-49F6-BD1E-625EC678F08A}"/>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3" name="Espaço Reservado para Rodapé 2">
            <a:extLst>
              <a:ext uri="{FF2B5EF4-FFF2-40B4-BE49-F238E27FC236}">
                <a16:creationId xmlns:a16="http://schemas.microsoft.com/office/drawing/2014/main" xmlns="" id="{1F72CC1C-48F8-4A67-975E-3777347502E8}"/>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xmlns="" id="{4B113D61-DFB5-43EB-823C-090A098DD184}"/>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8122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382A55-83A2-43DF-B946-CDBB21C397F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1B78C8A3-68B3-442F-96D3-AA9E9DDE5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a:extLst>
              <a:ext uri="{FF2B5EF4-FFF2-40B4-BE49-F238E27FC236}">
                <a16:creationId xmlns:a16="http://schemas.microsoft.com/office/drawing/2014/main" xmlns="" id="{5465BDEB-950B-4D3E-A7D3-B9EBDDAEA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FF9B42DC-3E7C-439A-B856-AFD67BDE0D77}"/>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6" name="Espaço Reservado para Rodapé 5">
            <a:extLst>
              <a:ext uri="{FF2B5EF4-FFF2-40B4-BE49-F238E27FC236}">
                <a16:creationId xmlns:a16="http://schemas.microsoft.com/office/drawing/2014/main" xmlns="" id="{85EAAF9A-D80E-49EF-8172-D7353244ACE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30248C72-A6BD-4DA6-AAEF-F8381902BF49}"/>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328294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097035-4C2B-4F93-A994-7FA923ABBCF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a:extLst>
              <a:ext uri="{FF2B5EF4-FFF2-40B4-BE49-F238E27FC236}">
                <a16:creationId xmlns:a16="http://schemas.microsoft.com/office/drawing/2014/main" xmlns="" id="{C3C9C656-FDEA-4CA2-9771-B491B20A1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a:extLst>
              <a:ext uri="{FF2B5EF4-FFF2-40B4-BE49-F238E27FC236}">
                <a16:creationId xmlns:a16="http://schemas.microsoft.com/office/drawing/2014/main" xmlns="" id="{62D73D1F-F7A1-43CF-824F-E5A2FAC98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2E142AD9-9886-48B7-ADC2-64C78A62B5F8}"/>
              </a:ext>
            </a:extLst>
          </p:cNvPr>
          <p:cNvSpPr>
            <a:spLocks noGrp="1"/>
          </p:cNvSpPr>
          <p:nvPr>
            <p:ph type="dt" sz="half" idx="10"/>
          </p:nvPr>
        </p:nvSpPr>
        <p:spPr/>
        <p:txBody>
          <a:bodyPr/>
          <a:lstStyle/>
          <a:p>
            <a:fld id="{94F5DD78-2465-428F-993C-C126F02CC1C4}" type="datetimeFigureOut">
              <a:rPr lang="en-US" smtClean="0"/>
              <a:t>10/24/2018</a:t>
            </a:fld>
            <a:endParaRPr lang="en-US"/>
          </a:p>
        </p:txBody>
      </p:sp>
      <p:sp>
        <p:nvSpPr>
          <p:cNvPr id="6" name="Espaço Reservado para Rodapé 5">
            <a:extLst>
              <a:ext uri="{FF2B5EF4-FFF2-40B4-BE49-F238E27FC236}">
                <a16:creationId xmlns:a16="http://schemas.microsoft.com/office/drawing/2014/main" xmlns="" id="{E68FDAB3-6140-4C9A-B637-ED4C9842439B}"/>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AA404497-DF89-4749-AB8A-CE6D7BB9BE4E}"/>
              </a:ext>
            </a:extLst>
          </p:cNvPr>
          <p:cNvSpPr>
            <a:spLocks noGrp="1"/>
          </p:cNvSpPr>
          <p:nvPr>
            <p:ph type="sldNum" sz="quarter" idx="12"/>
          </p:nvPr>
        </p:nvSpPr>
        <p:spPr/>
        <p:txBody>
          <a:bodyPr/>
          <a:lstStyle/>
          <a:p>
            <a:fld id="{1123EF97-E59E-4CCB-AD08-38E338C80113}" type="slidenum">
              <a:rPr lang="en-US" smtClean="0"/>
              <a:t>‹nº›</a:t>
            </a:fld>
            <a:endParaRPr lang="en-US"/>
          </a:p>
        </p:txBody>
      </p:sp>
    </p:spTree>
    <p:extLst>
      <p:ext uri="{BB962C8B-B14F-4D97-AF65-F5344CB8AC3E}">
        <p14:creationId xmlns:p14="http://schemas.microsoft.com/office/powerpoint/2010/main" val="117747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C4CC9F25-A8DE-42D7-826E-9216842C5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B66FF727-531D-4EBC-84C3-FED2121C9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4F55589B-A953-4C66-8403-1A7C7EB16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5DD78-2465-428F-993C-C126F02CC1C4}" type="datetimeFigureOut">
              <a:rPr lang="en-US" smtClean="0"/>
              <a:t>10/24/2018</a:t>
            </a:fld>
            <a:endParaRPr lang="en-US"/>
          </a:p>
        </p:txBody>
      </p:sp>
      <p:sp>
        <p:nvSpPr>
          <p:cNvPr id="5" name="Espaço Reservado para Rodapé 4">
            <a:extLst>
              <a:ext uri="{FF2B5EF4-FFF2-40B4-BE49-F238E27FC236}">
                <a16:creationId xmlns:a16="http://schemas.microsoft.com/office/drawing/2014/main" xmlns="" id="{2D4113B9-A67E-41D9-8CAE-322B9553A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xmlns="" id="{069FDA2F-3E7D-4436-9F86-92D234EE7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3EF97-E59E-4CCB-AD08-38E338C80113}" type="slidenum">
              <a:rPr lang="en-US" smtClean="0"/>
              <a:t>‹nº›</a:t>
            </a:fld>
            <a:endParaRPr lang="en-US"/>
          </a:p>
        </p:txBody>
      </p:sp>
    </p:spTree>
    <p:extLst>
      <p:ext uri="{BB962C8B-B14F-4D97-AF65-F5344CB8AC3E}">
        <p14:creationId xmlns:p14="http://schemas.microsoft.com/office/powerpoint/2010/main" val="25797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heguardian.com/politics/2016/jun/24/how-did-uk-end-up-voting-leave-european-un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uronews.com/2017/08/24/uk-net-migration-hits-three-year-low-after-brexit-vo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Qly01LLe-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a:t>
            </a:r>
            <a:r>
              <a:rPr lang="en-GB" dirty="0" smtClean="0"/>
              <a:t>has </a:t>
            </a:r>
            <a:r>
              <a:rPr lang="en-GB" dirty="0"/>
              <a:t>the white working class </a:t>
            </a:r>
            <a:r>
              <a:rPr lang="en-GB" dirty="0" smtClean="0"/>
              <a:t>reacted?</a:t>
            </a:r>
            <a:endParaRPr lang="en-US" dirty="0"/>
          </a:p>
        </p:txBody>
      </p:sp>
      <p:sp>
        <p:nvSpPr>
          <p:cNvPr id="3" name="Espaço Reservado para Conteúdo 2">
            <a:extLst>
              <a:ext uri="{FF2B5EF4-FFF2-40B4-BE49-F238E27FC236}">
                <a16:creationId xmlns:a16="http://schemas.microsoft.com/office/drawing/2014/main" xmlns="" id="{CE77030D-4B61-4E03-87EC-98AECAB0BE47}"/>
              </a:ext>
            </a:extLst>
          </p:cNvPr>
          <p:cNvSpPr>
            <a:spLocks noGrp="1"/>
          </p:cNvSpPr>
          <p:nvPr>
            <p:ph idx="1"/>
          </p:nvPr>
        </p:nvSpPr>
        <p:spPr/>
        <p:txBody>
          <a:bodyPr/>
          <a:lstStyle/>
          <a:p>
            <a:pPr marL="0" indent="0">
              <a:buNone/>
            </a:pPr>
            <a:r>
              <a:rPr lang="en-GB" b="1" dirty="0"/>
              <a:t>Prediction at the end of October 2016</a:t>
            </a:r>
            <a:r>
              <a:rPr lang="en-GB" dirty="0"/>
              <a:t>: "Presented here is more than a best-case scenario for the impact the white working class can have in support of Donald Trump. What this analysis makes plain is that even in the rosiest of scenarios, </a:t>
            </a:r>
            <a:r>
              <a:rPr lang="en-GB" b="1" dirty="0"/>
              <a:t>an extraordinary turnout of white working class voters, by itself, cannot produce a Trump victory</a:t>
            </a:r>
            <a:r>
              <a:rPr lang="en-GB" dirty="0"/>
              <a:t>. Thus, the 'hidden voter' theory appears to be highly overblown“ (Frey 2016).</a:t>
            </a:r>
            <a:endParaRPr lang="en-US" dirty="0"/>
          </a:p>
        </p:txBody>
      </p:sp>
    </p:spTree>
    <p:extLst>
      <p:ext uri="{BB962C8B-B14F-4D97-AF65-F5344CB8AC3E}">
        <p14:creationId xmlns:p14="http://schemas.microsoft.com/office/powerpoint/2010/main" val="173145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Whitelash</a:t>
            </a:r>
            <a:r>
              <a:rPr lang="pt-BR" dirty="0"/>
              <a:t>?</a:t>
            </a:r>
          </a:p>
        </p:txBody>
      </p:sp>
      <p:sp>
        <p:nvSpPr>
          <p:cNvPr id="5" name="Espaço Reservado para Conteúdo 4">
            <a:extLst>
              <a:ext uri="{FF2B5EF4-FFF2-40B4-BE49-F238E27FC236}">
                <a16:creationId xmlns:a16="http://schemas.microsoft.com/office/drawing/2014/main" xmlns="" id="{18309A4C-4A76-4BC9-8B65-FD475BFBFE20}"/>
              </a:ext>
            </a:extLst>
          </p:cNvPr>
          <p:cNvSpPr>
            <a:spLocks noGrp="1"/>
          </p:cNvSpPr>
          <p:nvPr>
            <p:ph idx="1"/>
          </p:nvPr>
        </p:nvSpPr>
        <p:spPr>
          <a:xfrm>
            <a:off x="838200" y="1825624"/>
            <a:ext cx="10515600" cy="4672157"/>
          </a:xfrm>
        </p:spPr>
        <p:txBody>
          <a:bodyPr>
            <a:normAutofit/>
          </a:bodyPr>
          <a:lstStyle/>
          <a:p>
            <a:r>
              <a:rPr lang="en-GB" b="1" dirty="0"/>
              <a:t>Young/Old divide</a:t>
            </a:r>
          </a:p>
          <a:p>
            <a:endParaRPr lang="en-GB" dirty="0"/>
          </a:p>
          <a:p>
            <a:pPr marL="0" indent="0">
              <a:buNone/>
            </a:pPr>
            <a:r>
              <a:rPr lang="en-GB" dirty="0"/>
              <a:t>“</a:t>
            </a:r>
            <a:r>
              <a:rPr lang="en-GB" b="1" dirty="0"/>
              <a:t>This is a huge blowback among older Americans, an older demographic that is responding to change that they are not comfortable with,” </a:t>
            </a:r>
            <a:r>
              <a:rPr lang="en-GB" dirty="0"/>
              <a:t>said William Frey, an expert in political demographics at the Brookings Institution in Washington. The problem with that,</a:t>
            </a:r>
            <a:r>
              <a:rPr lang="en-GB" b="1" dirty="0"/>
              <a:t> as well as Mr Trump’s reliance on white voters, is that his victory was at odds with the way the country is moving, </a:t>
            </a:r>
            <a:r>
              <a:rPr lang="en-GB" dirty="0"/>
              <a:t>Mr Frey said. The US is becoming steadily </a:t>
            </a:r>
            <a:r>
              <a:rPr lang="en-GB" b="1" dirty="0"/>
              <a:t>more diverse and more educated so younger voters, when they turn out are becoming an increasingly powerful political force</a:t>
            </a:r>
            <a:r>
              <a:rPr lang="en-GB" dirty="0"/>
              <a:t>” (</a:t>
            </a:r>
            <a:r>
              <a:rPr lang="en-GB" dirty="0" err="1"/>
              <a:t>Donnan</a:t>
            </a:r>
            <a:r>
              <a:rPr lang="en-GB" dirty="0"/>
              <a:t> 2016).</a:t>
            </a:r>
          </a:p>
        </p:txBody>
      </p:sp>
    </p:spTree>
    <p:extLst>
      <p:ext uri="{BB962C8B-B14F-4D97-AF65-F5344CB8AC3E}">
        <p14:creationId xmlns:p14="http://schemas.microsoft.com/office/powerpoint/2010/main" val="209181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White </a:t>
            </a:r>
            <a:r>
              <a:rPr lang="pt-BR" dirty="0" err="1"/>
              <a:t>Nationalism</a:t>
            </a:r>
            <a:r>
              <a:rPr lang="pt-BR" dirty="0"/>
              <a:t> as a response </a:t>
            </a:r>
            <a:r>
              <a:rPr lang="pt-BR" dirty="0" err="1"/>
              <a:t>to</a:t>
            </a:r>
            <a:r>
              <a:rPr lang="pt-BR" dirty="0"/>
              <a:t> </a:t>
            </a:r>
            <a:r>
              <a:rPr lang="pt-BR" dirty="0" err="1"/>
              <a:t>changes</a:t>
            </a:r>
            <a:r>
              <a:rPr lang="pt-BR" dirty="0"/>
              <a:t>...</a:t>
            </a:r>
          </a:p>
        </p:txBody>
      </p:sp>
      <p:sp>
        <p:nvSpPr>
          <p:cNvPr id="3" name="Espaço Reservado para Conteúdo 2"/>
          <p:cNvSpPr>
            <a:spLocks noGrp="1"/>
          </p:cNvSpPr>
          <p:nvPr>
            <p:ph idx="1"/>
          </p:nvPr>
        </p:nvSpPr>
        <p:spPr/>
        <p:txBody>
          <a:bodyPr/>
          <a:lstStyle/>
          <a:p>
            <a:pPr marL="0" indent="0">
              <a:buNone/>
            </a:pPr>
            <a:r>
              <a:rPr lang="en-US" dirty="0"/>
              <a:t>“While </a:t>
            </a:r>
            <a:r>
              <a:rPr lang="en-US" b="1" dirty="0"/>
              <a:t>white nationalism certainly overlaps with white supremacy and racism, many political scientists say it is a distinct phenomenon </a:t>
            </a:r>
            <a:r>
              <a:rPr lang="en-US" dirty="0"/>
              <a:t>— one that was a powerful but often-unseen force during the presidential election and will most likely remain a potent factor in American and European politics in coming years” (</a:t>
            </a:r>
            <a:r>
              <a:rPr lang="en-US" dirty="0" err="1"/>
              <a:t>Taub</a:t>
            </a:r>
            <a:r>
              <a:rPr lang="en-US" dirty="0"/>
              <a:t> 2016b, 1).</a:t>
            </a:r>
          </a:p>
          <a:p>
            <a:pPr marL="0" indent="0">
              <a:buNone/>
            </a:pPr>
            <a:endParaRPr lang="en-US" dirty="0"/>
          </a:p>
          <a:p>
            <a:pPr marL="0" indent="0">
              <a:buNone/>
            </a:pPr>
            <a:r>
              <a:rPr lang="en-US" dirty="0"/>
              <a:t>Eric Kaufmann's definition: White nationalism "...is </a:t>
            </a:r>
            <a:r>
              <a:rPr lang="en-US" b="1" dirty="0"/>
              <a:t>the belief should be built around white ethnicity, and that white people should therefore maintain both a demographic majority and dominance of the nation’s culture and public life</a:t>
            </a:r>
            <a:r>
              <a:rPr lang="en-US" dirty="0"/>
              <a:t>" (</a:t>
            </a:r>
            <a:r>
              <a:rPr lang="en-US" dirty="0" err="1"/>
              <a:t>Taub</a:t>
            </a:r>
            <a:r>
              <a:rPr lang="en-US" dirty="0"/>
              <a:t> 2016b, 2) </a:t>
            </a:r>
            <a:r>
              <a:rPr lang="en-US" dirty="0">
                <a:sym typeface="Wingdings" panose="05000000000000000000" pitchFamily="2" charset="2"/>
              </a:rPr>
              <a:t> back to the WASP logic???</a:t>
            </a:r>
            <a:endParaRPr lang="pt-BR" dirty="0"/>
          </a:p>
        </p:txBody>
      </p:sp>
    </p:spTree>
    <p:extLst>
      <p:ext uri="{BB962C8B-B14F-4D97-AF65-F5344CB8AC3E}">
        <p14:creationId xmlns:p14="http://schemas.microsoft.com/office/powerpoint/2010/main" val="3986009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2BF578-E160-41F0-BD16-5DB53E4FB9C0}"/>
              </a:ext>
            </a:extLst>
          </p:cNvPr>
          <p:cNvSpPr>
            <a:spLocks noGrp="1"/>
          </p:cNvSpPr>
          <p:nvPr>
            <p:ph type="title"/>
          </p:nvPr>
        </p:nvSpPr>
        <p:spPr/>
        <p:txBody>
          <a:bodyPr/>
          <a:lstStyle/>
          <a:p>
            <a:r>
              <a:rPr lang="en-GB" dirty="0"/>
              <a:t>…that impact the economy and politics</a:t>
            </a:r>
            <a:endParaRPr lang="en-US" dirty="0"/>
          </a:p>
        </p:txBody>
      </p:sp>
      <p:pic>
        <p:nvPicPr>
          <p:cNvPr id="4" name="Imagem 3">
            <a:extLst>
              <a:ext uri="{FF2B5EF4-FFF2-40B4-BE49-F238E27FC236}">
                <a16:creationId xmlns:a16="http://schemas.microsoft.com/office/drawing/2014/main" xmlns="" id="{0B08AB01-5D38-4F77-8651-6B0C1A7C7003}"/>
              </a:ext>
            </a:extLst>
          </p:cNvPr>
          <p:cNvPicPr>
            <a:picLocks noChangeAspect="1"/>
          </p:cNvPicPr>
          <p:nvPr/>
        </p:nvPicPr>
        <p:blipFill>
          <a:blip r:embed="rId2"/>
          <a:stretch>
            <a:fillRect/>
          </a:stretch>
        </p:blipFill>
        <p:spPr>
          <a:xfrm>
            <a:off x="2523238" y="1416317"/>
            <a:ext cx="7145524" cy="5294615"/>
          </a:xfrm>
          <a:prstGeom prst="rect">
            <a:avLst/>
          </a:prstGeom>
        </p:spPr>
      </p:pic>
    </p:spTree>
    <p:extLst>
      <p:ext uri="{BB962C8B-B14F-4D97-AF65-F5344CB8AC3E}">
        <p14:creationId xmlns:p14="http://schemas.microsoft.com/office/powerpoint/2010/main" val="214974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What</a:t>
            </a:r>
            <a:r>
              <a:rPr lang="pt-BR" dirty="0"/>
              <a:t>/</a:t>
            </a:r>
            <a:r>
              <a:rPr lang="pt-BR" dirty="0" err="1"/>
              <a:t>who</a:t>
            </a:r>
            <a:r>
              <a:rPr lang="pt-BR" dirty="0"/>
              <a:t> </a:t>
            </a:r>
            <a:r>
              <a:rPr lang="pt-BR" dirty="0" err="1"/>
              <a:t>has</a:t>
            </a:r>
            <a:r>
              <a:rPr lang="pt-BR" dirty="0"/>
              <a:t> </a:t>
            </a:r>
            <a:r>
              <a:rPr lang="pt-BR" dirty="0" err="1"/>
              <a:t>been</a:t>
            </a:r>
            <a:r>
              <a:rPr lang="pt-BR" dirty="0"/>
              <a:t> </a:t>
            </a:r>
            <a:r>
              <a:rPr lang="pt-BR" dirty="0" err="1"/>
              <a:t>forgotten</a:t>
            </a:r>
            <a:r>
              <a:rPr lang="pt-BR" dirty="0"/>
              <a:t>?</a:t>
            </a:r>
          </a:p>
        </p:txBody>
      </p:sp>
      <p:sp>
        <p:nvSpPr>
          <p:cNvPr id="5" name="Espaço Reservado para Conteúdo 4">
            <a:extLst>
              <a:ext uri="{FF2B5EF4-FFF2-40B4-BE49-F238E27FC236}">
                <a16:creationId xmlns:a16="http://schemas.microsoft.com/office/drawing/2014/main" xmlns="" id="{18309A4C-4A76-4BC9-8B65-FD475BFBFE20}"/>
              </a:ext>
            </a:extLst>
          </p:cNvPr>
          <p:cNvSpPr>
            <a:spLocks noGrp="1"/>
          </p:cNvSpPr>
          <p:nvPr>
            <p:ph idx="1"/>
          </p:nvPr>
        </p:nvSpPr>
        <p:spPr>
          <a:xfrm>
            <a:off x="838200" y="1825624"/>
            <a:ext cx="10515600" cy="4672157"/>
          </a:xfrm>
        </p:spPr>
        <p:txBody>
          <a:bodyPr>
            <a:normAutofit fontScale="92500"/>
          </a:bodyPr>
          <a:lstStyle/>
          <a:p>
            <a:r>
              <a:rPr lang="en-GB" b="1" dirty="0"/>
              <a:t>Manufacturing decline </a:t>
            </a:r>
            <a:r>
              <a:rPr lang="en-GB" dirty="0"/>
              <a:t>amid growth of the </a:t>
            </a:r>
            <a:r>
              <a:rPr lang="en-GB" b="1" dirty="0"/>
              <a:t>non-white population</a:t>
            </a:r>
          </a:p>
          <a:p>
            <a:endParaRPr lang="en-GB" dirty="0"/>
          </a:p>
          <a:p>
            <a:pPr marL="0" indent="0">
              <a:buNone/>
            </a:pPr>
            <a:r>
              <a:rPr lang="en-GB" dirty="0"/>
              <a:t>“</a:t>
            </a:r>
            <a:r>
              <a:rPr lang="en-GB" b="1" dirty="0"/>
              <a:t>Mr Trump’s campaign and his appeal to white voters had an ugly side, unleashing a previously unseen level of vitriol in American politics with his calls to prosecute his Democratic rival provoking chants of “lock her up</a:t>
            </a:r>
            <a:r>
              <a:rPr lang="en-GB" dirty="0"/>
              <a:t>!” at his rallies. He was also criticised widely for courting the vote of white nationalists and the </a:t>
            </a:r>
            <a:r>
              <a:rPr lang="en-GB" b="1" dirty="0"/>
              <a:t>“alt-right” movement </a:t>
            </a:r>
            <a:r>
              <a:rPr lang="en-GB" dirty="0"/>
              <a:t>that has taken </a:t>
            </a:r>
            <a:r>
              <a:rPr lang="en-GB" dirty="0" err="1"/>
              <a:t>anti-semitic</a:t>
            </a:r>
            <a:r>
              <a:rPr lang="en-GB" dirty="0"/>
              <a:t> and racial bullying to new levels… on social media. </a:t>
            </a:r>
            <a:r>
              <a:rPr lang="en-GB" b="1" dirty="0"/>
              <a:t>But his economic message, filled with calls to bring back jobs from overseas and impose new tariffs on imports from China and Mexico</a:t>
            </a:r>
            <a:r>
              <a:rPr lang="en-GB" dirty="0"/>
              <a:t>, was tailored for the aftermath of crisis. And by appealing to disenchanted white voters and puncturing Democratic expectation” (</a:t>
            </a:r>
            <a:r>
              <a:rPr lang="en-GB" dirty="0" err="1"/>
              <a:t>Donnan</a:t>
            </a:r>
            <a:r>
              <a:rPr lang="en-GB" dirty="0"/>
              <a:t> 2016).</a:t>
            </a:r>
          </a:p>
        </p:txBody>
      </p:sp>
    </p:spTree>
    <p:extLst>
      <p:ext uri="{BB962C8B-B14F-4D97-AF65-F5344CB8AC3E}">
        <p14:creationId xmlns:p14="http://schemas.microsoft.com/office/powerpoint/2010/main" val="390083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85764" cy="1325563"/>
          </a:xfrm>
        </p:spPr>
        <p:txBody>
          <a:bodyPr/>
          <a:lstStyle/>
          <a:p>
            <a:r>
              <a:rPr lang="pt-BR" dirty="0" err="1"/>
              <a:t>Populism</a:t>
            </a:r>
            <a:r>
              <a:rPr lang="pt-BR" dirty="0"/>
              <a:t> </a:t>
            </a:r>
            <a:r>
              <a:rPr lang="pt-BR" dirty="0" err="1"/>
              <a:t>awakens</a:t>
            </a:r>
            <a:r>
              <a:rPr lang="pt-BR" dirty="0"/>
              <a:t> “</a:t>
            </a:r>
            <a:r>
              <a:rPr lang="pt-BR" dirty="0" err="1"/>
              <a:t>bad</a:t>
            </a:r>
            <a:r>
              <a:rPr lang="pt-BR" dirty="0"/>
              <a:t>” </a:t>
            </a:r>
            <a:r>
              <a:rPr lang="pt-BR" dirty="0" err="1"/>
              <a:t>nationalism</a:t>
            </a:r>
            <a:r>
              <a:rPr lang="pt-BR" dirty="0"/>
              <a:t>...</a:t>
            </a:r>
          </a:p>
        </p:txBody>
      </p:sp>
      <p:sp>
        <p:nvSpPr>
          <p:cNvPr id="5" name="Espaço Reservado para Conteúdo 4">
            <a:extLst>
              <a:ext uri="{FF2B5EF4-FFF2-40B4-BE49-F238E27FC236}">
                <a16:creationId xmlns:a16="http://schemas.microsoft.com/office/drawing/2014/main" xmlns="" id="{18309A4C-4A76-4BC9-8B65-FD475BFBFE20}"/>
              </a:ext>
            </a:extLst>
          </p:cNvPr>
          <p:cNvSpPr>
            <a:spLocks noGrp="1"/>
          </p:cNvSpPr>
          <p:nvPr>
            <p:ph idx="1"/>
          </p:nvPr>
        </p:nvSpPr>
        <p:spPr>
          <a:xfrm>
            <a:off x="838200" y="1825624"/>
            <a:ext cx="10515600" cy="4672157"/>
          </a:xfrm>
        </p:spPr>
        <p:txBody>
          <a:bodyPr>
            <a:normAutofit/>
          </a:bodyPr>
          <a:lstStyle/>
          <a:p>
            <a:pPr marL="0" indent="0">
              <a:buNone/>
            </a:pPr>
            <a:r>
              <a:rPr lang="en-GB" b="1" dirty="0"/>
              <a:t>“Whiteness means being part of the group whose appearance, traditions, religion and even food are the default norm</a:t>
            </a:r>
            <a:r>
              <a:rPr lang="en-GB" dirty="0"/>
              <a:t>. It’s being a person who, by unspoken rules, was long entitled as part of “us” instead of “them.” But national and racial identity were often conflated for the white majority. That identity felt to many white people like one of the </a:t>
            </a:r>
            <a:r>
              <a:rPr lang="en-GB" b="1" dirty="0"/>
              <a:t>most important pillars holding up their world — and now it seems under threat” </a:t>
            </a:r>
            <a:r>
              <a:rPr lang="en-GB" dirty="0"/>
              <a:t>(Taub 2016a).</a:t>
            </a:r>
          </a:p>
          <a:p>
            <a:pPr marL="0" indent="0" algn="ctr">
              <a:buNone/>
            </a:pPr>
            <a:r>
              <a:rPr lang="en-GB" dirty="0"/>
              <a:t>LOSS OF STATUS </a:t>
            </a:r>
          </a:p>
          <a:p>
            <a:pPr marL="0" indent="0" algn="ctr">
              <a:buNone/>
            </a:pPr>
            <a:r>
              <a:rPr lang="en-GB" b="1" dirty="0"/>
              <a:t>ECONOMIC AND SYMBOLIC</a:t>
            </a:r>
          </a:p>
          <a:p>
            <a:pPr marL="0" indent="0" algn="ctr">
              <a:buNone/>
            </a:pPr>
            <a:r>
              <a:rPr lang="en-GB" dirty="0"/>
              <a:t>GENERATES WHITE ANXIETY</a:t>
            </a:r>
          </a:p>
          <a:p>
            <a:pPr marL="0" indent="0">
              <a:buNone/>
            </a:pPr>
            <a:endParaRPr lang="en-GB" dirty="0"/>
          </a:p>
        </p:txBody>
      </p:sp>
    </p:spTree>
    <p:extLst>
      <p:ext uri="{BB962C8B-B14F-4D97-AF65-F5344CB8AC3E}">
        <p14:creationId xmlns:p14="http://schemas.microsoft.com/office/powerpoint/2010/main" val="419073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85764" cy="1325563"/>
          </a:xfrm>
        </p:spPr>
        <p:txBody>
          <a:bodyPr/>
          <a:lstStyle/>
          <a:p>
            <a:r>
              <a:rPr lang="pt-BR" dirty="0"/>
              <a:t>...</a:t>
            </a:r>
            <a:r>
              <a:rPr lang="pt-BR" dirty="0" err="1"/>
              <a:t>and</a:t>
            </a:r>
            <a:r>
              <a:rPr lang="pt-BR" dirty="0"/>
              <a:t> </a:t>
            </a:r>
            <a:r>
              <a:rPr lang="pt-BR" dirty="0" err="1"/>
              <a:t>fuels</a:t>
            </a:r>
            <a:r>
              <a:rPr lang="pt-BR" dirty="0"/>
              <a:t> </a:t>
            </a:r>
            <a:r>
              <a:rPr lang="pt-BR" dirty="0" err="1"/>
              <a:t>white</a:t>
            </a:r>
            <a:r>
              <a:rPr lang="pt-BR" dirty="0"/>
              <a:t> </a:t>
            </a:r>
            <a:r>
              <a:rPr lang="pt-BR" dirty="0" err="1"/>
              <a:t>anxiety</a:t>
            </a:r>
            <a:r>
              <a:rPr lang="pt-BR" dirty="0"/>
              <a:t> </a:t>
            </a:r>
            <a:r>
              <a:rPr lang="pt-BR" dirty="0" err="1"/>
              <a:t>not</a:t>
            </a:r>
            <a:r>
              <a:rPr lang="pt-BR" dirty="0"/>
              <a:t> </a:t>
            </a:r>
            <a:r>
              <a:rPr lang="pt-BR" dirty="0" err="1"/>
              <a:t>only</a:t>
            </a:r>
            <a:r>
              <a:rPr lang="pt-BR" dirty="0"/>
              <a:t> in </a:t>
            </a:r>
            <a:r>
              <a:rPr lang="pt-BR" dirty="0" err="1"/>
              <a:t>the</a:t>
            </a:r>
            <a:r>
              <a:rPr lang="pt-BR" dirty="0"/>
              <a:t> US</a:t>
            </a:r>
          </a:p>
        </p:txBody>
      </p:sp>
      <p:sp>
        <p:nvSpPr>
          <p:cNvPr id="5" name="Espaço Reservado para Conteúdo 4">
            <a:extLst>
              <a:ext uri="{FF2B5EF4-FFF2-40B4-BE49-F238E27FC236}">
                <a16:creationId xmlns:a16="http://schemas.microsoft.com/office/drawing/2014/main" xmlns="" id="{18309A4C-4A76-4BC9-8B65-FD475BFBFE20}"/>
              </a:ext>
            </a:extLst>
          </p:cNvPr>
          <p:cNvSpPr>
            <a:spLocks noGrp="1"/>
          </p:cNvSpPr>
          <p:nvPr>
            <p:ph idx="1"/>
          </p:nvPr>
        </p:nvSpPr>
        <p:spPr>
          <a:xfrm>
            <a:off x="838200" y="1825624"/>
            <a:ext cx="10515600" cy="4672157"/>
          </a:xfrm>
        </p:spPr>
        <p:txBody>
          <a:bodyPr>
            <a:normAutofit lnSpcReduction="10000"/>
          </a:bodyPr>
          <a:lstStyle/>
          <a:p>
            <a:pPr marL="0" indent="0">
              <a:buNone/>
            </a:pPr>
            <a:r>
              <a:rPr lang="en-GB" dirty="0"/>
              <a:t>“</a:t>
            </a:r>
            <a:r>
              <a:rPr lang="en-GB" b="1" dirty="0"/>
              <a:t>White anxiety has </a:t>
            </a:r>
            <a:r>
              <a:rPr lang="en-GB" b="1" dirty="0" err="1"/>
              <a:t>fueled</a:t>
            </a:r>
            <a:r>
              <a:rPr lang="en-GB" b="1" dirty="0"/>
              <a:t> this year’s political tumult in the West</a:t>
            </a:r>
            <a:r>
              <a:rPr lang="en-GB" dirty="0"/>
              <a:t>: Britain’s surprising vote to exit the European Union, Donald J. Trump’s unexpected capture of the Republican presidential nomination in the United States, the </a:t>
            </a:r>
            <a:r>
              <a:rPr lang="en-GB" b="1" dirty="0"/>
              <a:t>rise of right-wing nationalism in Norway, Hungary, Austria and Greece</a:t>
            </a:r>
            <a:r>
              <a:rPr lang="en-GB" dirty="0"/>
              <a:t>. Whiteness, in this context, is more than just skin </a:t>
            </a:r>
            <a:r>
              <a:rPr lang="en-GB" dirty="0" err="1"/>
              <a:t>color</a:t>
            </a:r>
            <a:r>
              <a:rPr lang="en-GB" dirty="0"/>
              <a:t>. You could define it as membership in the “ethno-national majority,” but that’s a mouthful. What it really means is </a:t>
            </a:r>
            <a:r>
              <a:rPr lang="en-GB" b="1" dirty="0"/>
              <a:t>the privilege of not being defined as “other” </a:t>
            </a:r>
            <a:r>
              <a:rPr lang="en-GB" dirty="0"/>
              <a:t>(Taub 2016a)</a:t>
            </a:r>
          </a:p>
          <a:p>
            <a:pPr marL="0" indent="0">
              <a:buNone/>
            </a:pPr>
            <a:endParaRPr lang="en-GB" dirty="0"/>
          </a:p>
          <a:p>
            <a:pPr marL="0" indent="0" algn="ctr">
              <a:buNone/>
            </a:pPr>
            <a:r>
              <a:rPr lang="en-GB" dirty="0"/>
              <a:t>AT HOME: MIGRATION (NONWHITES+MUSLIMS)</a:t>
            </a:r>
          </a:p>
          <a:p>
            <a:pPr marL="0" indent="0" algn="ctr">
              <a:buNone/>
            </a:pPr>
            <a:r>
              <a:rPr lang="en-GB" dirty="0"/>
              <a:t>ABROAD: ASIA’S RISE (PARTICULARLY CHINA’S)</a:t>
            </a:r>
          </a:p>
        </p:txBody>
      </p:sp>
    </p:spTree>
    <p:extLst>
      <p:ext uri="{BB962C8B-B14F-4D97-AF65-F5344CB8AC3E}">
        <p14:creationId xmlns:p14="http://schemas.microsoft.com/office/powerpoint/2010/main" val="3289946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A4ED5B-D6D3-4CB1-B3F2-0015748632AD}"/>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xmlns="" id="{8B5EFE1C-93C9-4C65-82F7-A50AF4A2A495}"/>
              </a:ext>
            </a:extLst>
          </p:cNvPr>
          <p:cNvSpPr>
            <a:spLocks noGrp="1"/>
          </p:cNvSpPr>
          <p:nvPr>
            <p:ph type="subTitle" idx="1"/>
          </p:nvPr>
        </p:nvSpPr>
        <p:spPr/>
        <p:txBody>
          <a:bodyPr>
            <a:normAutofit lnSpcReduction="10000"/>
          </a:bodyPr>
          <a:lstStyle/>
          <a:p>
            <a:r>
              <a:rPr lang="en-GB" b="1" dirty="0"/>
              <a:t>Class 10</a:t>
            </a:r>
          </a:p>
          <a:p>
            <a:r>
              <a:rPr lang="en-US" dirty="0" err="1"/>
              <a:t>Whitelash</a:t>
            </a:r>
            <a:r>
              <a:rPr lang="en-US" dirty="0"/>
              <a:t> in the UK?</a:t>
            </a:r>
            <a:endParaRPr lang="en-GB" dirty="0"/>
          </a:p>
          <a:p>
            <a:r>
              <a:rPr lang="en-GB" dirty="0" err="1"/>
              <a:t>Dr.</a:t>
            </a:r>
            <a:r>
              <a:rPr lang="en-GB" dirty="0"/>
              <a:t> Vin</a:t>
            </a:r>
            <a:r>
              <a:rPr lang="pt-BR" dirty="0" err="1"/>
              <a:t>ícius</a:t>
            </a:r>
            <a:r>
              <a:rPr lang="pt-BR" dirty="0"/>
              <a:t> Rodrigues Vieira (IRI-USP)</a:t>
            </a:r>
            <a:endParaRPr lang="en-US" dirty="0"/>
          </a:p>
          <a:p>
            <a:r>
              <a:rPr lang="en-US" dirty="0"/>
              <a:t>October 24, 2018</a:t>
            </a:r>
          </a:p>
          <a:p>
            <a:endParaRPr lang="en-US" dirty="0"/>
          </a:p>
        </p:txBody>
      </p:sp>
    </p:spTree>
    <p:extLst>
      <p:ext uri="{BB962C8B-B14F-4D97-AF65-F5344CB8AC3E}">
        <p14:creationId xmlns:p14="http://schemas.microsoft.com/office/powerpoint/2010/main" val="3588997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EFC33F-7AED-40CE-8C8C-C1535285F1A3}"/>
              </a:ext>
            </a:extLst>
          </p:cNvPr>
          <p:cNvSpPr>
            <a:spLocks noGrp="1"/>
          </p:cNvSpPr>
          <p:nvPr>
            <p:ph type="title"/>
          </p:nvPr>
        </p:nvSpPr>
        <p:spPr/>
        <p:txBody>
          <a:bodyPr/>
          <a:lstStyle/>
          <a:p>
            <a:r>
              <a:rPr lang="en-GB" dirty="0"/>
              <a:t>White Anxiety=</a:t>
            </a:r>
            <a:r>
              <a:rPr lang="en-GB" dirty="0" err="1"/>
              <a:t>Class+Race</a:t>
            </a:r>
            <a:endParaRPr lang="en-US" dirty="0"/>
          </a:p>
        </p:txBody>
      </p:sp>
      <p:sp>
        <p:nvSpPr>
          <p:cNvPr id="3" name="Espaço Reservado para Conteúdo 2">
            <a:extLst>
              <a:ext uri="{FF2B5EF4-FFF2-40B4-BE49-F238E27FC236}">
                <a16:creationId xmlns:a16="http://schemas.microsoft.com/office/drawing/2014/main" xmlns="" id="{319F56E2-23EF-4C06-B89D-A1E2E82D7593}"/>
              </a:ext>
            </a:extLst>
          </p:cNvPr>
          <p:cNvSpPr>
            <a:spLocks noGrp="1"/>
          </p:cNvSpPr>
          <p:nvPr>
            <p:ph idx="1"/>
          </p:nvPr>
        </p:nvSpPr>
        <p:spPr/>
        <p:txBody>
          <a:bodyPr/>
          <a:lstStyle/>
          <a:p>
            <a:r>
              <a:rPr lang="en-GB" dirty="0"/>
              <a:t>“White working class respondents not only yearn for greater political influence; they </a:t>
            </a:r>
            <a:r>
              <a:rPr lang="en-GB" b="1" dirty="0"/>
              <a:t>aim to restore a sense of their lost centrality in their countries' and communities' social hierarchy</a:t>
            </a:r>
            <a:r>
              <a:rPr lang="en-GB" dirty="0"/>
              <a:t>. Their sense of deprivation is therefore as much a matter of power as it is a matter of social stratification” (Gest 2016, 174).</a:t>
            </a:r>
          </a:p>
          <a:p>
            <a:endParaRPr lang="en-GB" dirty="0"/>
          </a:p>
          <a:p>
            <a:pPr marL="0" indent="0">
              <a:buNone/>
            </a:pPr>
            <a:r>
              <a:rPr lang="en-GB" dirty="0">
                <a:sym typeface="Wingdings" panose="05000000000000000000" pitchFamily="2" charset="2"/>
              </a:rPr>
              <a:t> </a:t>
            </a:r>
            <a:r>
              <a:rPr lang="en-GB" dirty="0"/>
              <a:t>Do such perceptions correlate to support to the radical right?</a:t>
            </a:r>
            <a:endParaRPr lang="en-US" dirty="0"/>
          </a:p>
        </p:txBody>
      </p:sp>
    </p:spTree>
    <p:extLst>
      <p:ext uri="{BB962C8B-B14F-4D97-AF65-F5344CB8AC3E}">
        <p14:creationId xmlns:p14="http://schemas.microsoft.com/office/powerpoint/2010/main" val="2714658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EFC33F-7AED-40CE-8C8C-C1535285F1A3}"/>
              </a:ext>
            </a:extLst>
          </p:cNvPr>
          <p:cNvSpPr>
            <a:spLocks noGrp="1"/>
          </p:cNvSpPr>
          <p:nvPr>
            <p:ph type="title"/>
          </p:nvPr>
        </p:nvSpPr>
        <p:spPr/>
        <p:txBody>
          <a:bodyPr/>
          <a:lstStyle/>
          <a:p>
            <a:r>
              <a:rPr lang="en-GB" dirty="0"/>
              <a:t>Survey on Support to the Radical Right</a:t>
            </a:r>
            <a:endParaRPr lang="en-US" dirty="0"/>
          </a:p>
        </p:txBody>
      </p:sp>
      <p:sp>
        <p:nvSpPr>
          <p:cNvPr id="3" name="Espaço Reservado para Conteúdo 2">
            <a:extLst>
              <a:ext uri="{FF2B5EF4-FFF2-40B4-BE49-F238E27FC236}">
                <a16:creationId xmlns:a16="http://schemas.microsoft.com/office/drawing/2014/main" xmlns="" id="{319F56E2-23EF-4C06-B89D-A1E2E82D7593}"/>
              </a:ext>
            </a:extLst>
          </p:cNvPr>
          <p:cNvSpPr>
            <a:spLocks noGrp="1"/>
          </p:cNvSpPr>
          <p:nvPr>
            <p:ph idx="1"/>
          </p:nvPr>
        </p:nvSpPr>
        <p:spPr/>
        <p:txBody>
          <a:bodyPr>
            <a:normAutofit/>
          </a:bodyPr>
          <a:lstStyle/>
          <a:p>
            <a:pPr marL="0" indent="0">
              <a:buNone/>
            </a:pPr>
            <a:r>
              <a:rPr lang="en-GB" dirty="0"/>
              <a:t>UK</a:t>
            </a:r>
          </a:p>
          <a:p>
            <a:pPr marL="457200" lvl="1" indent="0">
              <a:buNone/>
            </a:pPr>
            <a:r>
              <a:rPr lang="en-GB" dirty="0"/>
              <a:t>British National Party</a:t>
            </a:r>
          </a:p>
          <a:p>
            <a:pPr marL="457200" lvl="1" indent="0">
              <a:buNone/>
            </a:pPr>
            <a:r>
              <a:rPr lang="en-GB" dirty="0"/>
              <a:t>English Defence League</a:t>
            </a:r>
          </a:p>
          <a:p>
            <a:pPr marL="457200" lvl="1" indent="0">
              <a:buNone/>
            </a:pPr>
            <a:r>
              <a:rPr lang="en-GB" dirty="0"/>
              <a:t>English National Alliance</a:t>
            </a:r>
          </a:p>
          <a:p>
            <a:pPr marL="0" indent="0">
              <a:buNone/>
            </a:pPr>
            <a:endParaRPr lang="en-GB" dirty="0"/>
          </a:p>
          <a:p>
            <a:pPr marL="0" indent="0">
              <a:buNone/>
            </a:pPr>
            <a:r>
              <a:rPr lang="en-GB" dirty="0"/>
              <a:t>The equivalent in American politics</a:t>
            </a:r>
          </a:p>
          <a:p>
            <a:pPr marL="457200" lvl="1" indent="0">
              <a:buNone/>
            </a:pPr>
            <a:r>
              <a:rPr lang="en-GB" dirty="0"/>
              <a:t>Would you support a third party "...stopping </a:t>
            </a:r>
            <a:r>
              <a:rPr lang="en-GB" b="1" dirty="0"/>
              <a:t>mass immigration</a:t>
            </a:r>
            <a:r>
              <a:rPr lang="en-GB" dirty="0"/>
              <a:t>, providing American jobs for </a:t>
            </a:r>
            <a:r>
              <a:rPr lang="en-GB" b="1" dirty="0"/>
              <a:t>American workers</a:t>
            </a:r>
            <a:r>
              <a:rPr lang="en-GB" dirty="0"/>
              <a:t>, preserving America's Christian heritage, and </a:t>
            </a:r>
            <a:r>
              <a:rPr lang="en-GB" b="1" dirty="0"/>
              <a:t>stopping the threat of Islam</a:t>
            </a:r>
            <a:r>
              <a:rPr lang="en-GB" dirty="0"/>
              <a:t>“? (Gest 2016, 183).</a:t>
            </a:r>
            <a:endParaRPr lang="en-US" dirty="0"/>
          </a:p>
        </p:txBody>
      </p:sp>
    </p:spTree>
    <p:extLst>
      <p:ext uri="{BB962C8B-B14F-4D97-AF65-F5344CB8AC3E}">
        <p14:creationId xmlns:p14="http://schemas.microsoft.com/office/powerpoint/2010/main" val="59206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07866B22-9670-4E7C-9E39-F8A9B0DC5B34}"/>
              </a:ext>
            </a:extLst>
          </p:cNvPr>
          <p:cNvPicPr>
            <a:picLocks noGrp="1" noChangeAspect="1"/>
          </p:cNvPicPr>
          <p:nvPr>
            <p:ph idx="1"/>
          </p:nvPr>
        </p:nvPicPr>
        <p:blipFill>
          <a:blip r:embed="rId2"/>
          <a:stretch>
            <a:fillRect/>
          </a:stretch>
        </p:blipFill>
        <p:spPr>
          <a:xfrm>
            <a:off x="1896031" y="378979"/>
            <a:ext cx="8578005" cy="6036639"/>
          </a:xfrm>
          <a:prstGeom prst="rect">
            <a:avLst/>
          </a:prstGeom>
        </p:spPr>
      </p:pic>
    </p:spTree>
    <p:extLst>
      <p:ext uri="{BB962C8B-B14F-4D97-AF65-F5344CB8AC3E}">
        <p14:creationId xmlns:p14="http://schemas.microsoft.com/office/powerpoint/2010/main" val="191074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a:t>
            </a:r>
            <a:r>
              <a:rPr lang="en-GB" dirty="0" smtClean="0"/>
              <a:t>has the </a:t>
            </a:r>
            <a:r>
              <a:rPr lang="en-GB" dirty="0"/>
              <a:t>white working class </a:t>
            </a:r>
            <a:r>
              <a:rPr lang="en-GB" dirty="0" smtClean="0"/>
              <a:t>reacted?</a:t>
            </a:r>
            <a:endParaRPr lang="en-US" dirty="0"/>
          </a:p>
        </p:txBody>
      </p:sp>
      <p:pic>
        <p:nvPicPr>
          <p:cNvPr id="7" name="Imagem 6">
            <a:extLst>
              <a:ext uri="{FF2B5EF4-FFF2-40B4-BE49-F238E27FC236}">
                <a16:creationId xmlns:a16="http://schemas.microsoft.com/office/drawing/2014/main" xmlns="" id="{AB724026-C04E-4897-A4A3-23829AA45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690688"/>
            <a:ext cx="6667500" cy="5000625"/>
          </a:xfrm>
          <a:prstGeom prst="rect">
            <a:avLst/>
          </a:prstGeom>
        </p:spPr>
      </p:pic>
    </p:spTree>
    <p:extLst>
      <p:ext uri="{BB962C8B-B14F-4D97-AF65-F5344CB8AC3E}">
        <p14:creationId xmlns:p14="http://schemas.microsoft.com/office/powerpoint/2010/main" val="409488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07866B22-9670-4E7C-9E39-F8A9B0DC5B34}"/>
              </a:ext>
            </a:extLst>
          </p:cNvPr>
          <p:cNvPicPr>
            <a:picLocks noGrp="1" noChangeAspect="1"/>
          </p:cNvPicPr>
          <p:nvPr>
            <p:ph idx="1"/>
          </p:nvPr>
        </p:nvPicPr>
        <p:blipFill>
          <a:blip r:embed="rId2"/>
          <a:stretch>
            <a:fillRect/>
          </a:stretch>
        </p:blipFill>
        <p:spPr>
          <a:xfrm>
            <a:off x="1880791" y="333259"/>
            <a:ext cx="8578005" cy="6036639"/>
          </a:xfrm>
          <a:prstGeom prst="rect">
            <a:avLst/>
          </a:prstGeom>
          <a:solidFill>
            <a:srgbClr val="4472C4">
              <a:alpha val="41000"/>
            </a:srgbClr>
          </a:solidFill>
        </p:spPr>
      </p:pic>
      <p:sp>
        <p:nvSpPr>
          <p:cNvPr id="2" name="Retângulo 1"/>
          <p:cNvSpPr/>
          <p:nvPr/>
        </p:nvSpPr>
        <p:spPr>
          <a:xfrm>
            <a:off x="6270171" y="4158343"/>
            <a:ext cx="783772" cy="783771"/>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880790" y="4180115"/>
            <a:ext cx="1537324"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418114" y="957944"/>
            <a:ext cx="1001485"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965373" y="957944"/>
            <a:ext cx="1001485"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04989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07866B22-9670-4E7C-9E39-F8A9B0DC5B34}"/>
              </a:ext>
            </a:extLst>
          </p:cNvPr>
          <p:cNvPicPr>
            <a:picLocks noGrp="1" noChangeAspect="1"/>
          </p:cNvPicPr>
          <p:nvPr>
            <p:ph idx="1"/>
          </p:nvPr>
        </p:nvPicPr>
        <p:blipFill>
          <a:blip r:embed="rId2"/>
          <a:stretch>
            <a:fillRect/>
          </a:stretch>
        </p:blipFill>
        <p:spPr>
          <a:xfrm>
            <a:off x="1880791" y="333259"/>
            <a:ext cx="8578005" cy="6036639"/>
          </a:xfrm>
          <a:prstGeom prst="rect">
            <a:avLst/>
          </a:prstGeom>
          <a:solidFill>
            <a:srgbClr val="4472C4">
              <a:alpha val="41000"/>
            </a:srgbClr>
          </a:solidFill>
        </p:spPr>
      </p:pic>
      <p:sp>
        <p:nvSpPr>
          <p:cNvPr id="2" name="Retângulo 1"/>
          <p:cNvSpPr/>
          <p:nvPr/>
        </p:nvSpPr>
        <p:spPr>
          <a:xfrm>
            <a:off x="3418115" y="2852065"/>
            <a:ext cx="2002976" cy="783771"/>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880791" y="2880158"/>
            <a:ext cx="1537324"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418114" y="957944"/>
            <a:ext cx="1001485"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419606" y="957944"/>
            <a:ext cx="1001485" cy="761999"/>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97750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AA3091AD-7499-4C7C-8696-2E9B1BEEE6DC}"/>
              </a:ext>
            </a:extLst>
          </p:cNvPr>
          <p:cNvPicPr>
            <a:picLocks noChangeAspect="1"/>
          </p:cNvPicPr>
          <p:nvPr/>
        </p:nvPicPr>
        <p:blipFill>
          <a:blip r:embed="rId2"/>
          <a:stretch>
            <a:fillRect/>
          </a:stretch>
        </p:blipFill>
        <p:spPr>
          <a:xfrm>
            <a:off x="3151492" y="9933"/>
            <a:ext cx="6449708" cy="6848067"/>
          </a:xfrm>
          <a:prstGeom prst="rect">
            <a:avLst/>
          </a:prstGeom>
        </p:spPr>
      </p:pic>
    </p:spTree>
    <p:extLst>
      <p:ext uri="{BB962C8B-B14F-4D97-AF65-F5344CB8AC3E}">
        <p14:creationId xmlns:p14="http://schemas.microsoft.com/office/powerpoint/2010/main" val="713869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C20F84-4B7D-4B9D-B58E-292A16D8003C}"/>
              </a:ext>
            </a:extLst>
          </p:cNvPr>
          <p:cNvSpPr>
            <a:spLocks noGrp="1"/>
          </p:cNvSpPr>
          <p:nvPr>
            <p:ph type="title"/>
          </p:nvPr>
        </p:nvSpPr>
        <p:spPr/>
        <p:txBody>
          <a:bodyPr/>
          <a:lstStyle/>
          <a:p>
            <a:r>
              <a:rPr lang="en-GB" dirty="0"/>
              <a:t>Results for the UK</a:t>
            </a:r>
            <a:endParaRPr lang="en-US" dirty="0"/>
          </a:p>
        </p:txBody>
      </p:sp>
      <p:sp>
        <p:nvSpPr>
          <p:cNvPr id="3" name="Espaço Reservado para Conteúdo 2">
            <a:extLst>
              <a:ext uri="{FF2B5EF4-FFF2-40B4-BE49-F238E27FC236}">
                <a16:creationId xmlns:a16="http://schemas.microsoft.com/office/drawing/2014/main" xmlns="" id="{445503EE-A081-4D0D-B498-A7693446CD81}"/>
              </a:ext>
            </a:extLst>
          </p:cNvPr>
          <p:cNvSpPr>
            <a:spLocks noGrp="1"/>
          </p:cNvSpPr>
          <p:nvPr>
            <p:ph idx="1"/>
          </p:nvPr>
        </p:nvSpPr>
        <p:spPr/>
        <p:txBody>
          <a:bodyPr>
            <a:normAutofit/>
          </a:bodyPr>
          <a:lstStyle/>
          <a:p>
            <a:r>
              <a:rPr lang="en-GB" dirty="0"/>
              <a:t>"In Britain, the results show that people who sense that they are </a:t>
            </a:r>
            <a:r>
              <a:rPr lang="en-GB" b="1" dirty="0"/>
              <a:t>socially deprived (as a matter of contextualized centrality) </a:t>
            </a:r>
            <a:r>
              <a:rPr lang="en-GB" dirty="0"/>
              <a:t>or </a:t>
            </a:r>
            <a:r>
              <a:rPr lang="en-GB" b="1" dirty="0"/>
              <a:t>politically deprived (as a matter of power) </a:t>
            </a:r>
            <a:r>
              <a:rPr lang="en-GB" dirty="0"/>
              <a:t>and perceive the </a:t>
            </a:r>
            <a:r>
              <a:rPr lang="en-GB" b="1" dirty="0"/>
              <a:t>ascent of historically disadvantage</a:t>
            </a:r>
            <a:r>
              <a:rPr lang="en-GB" dirty="0"/>
              <a:t> groups are much more likely to support the radical right than those who are not deprived or do not perceive such an ascent“ (Gest 2016, 185). In the US, the other is inside—the </a:t>
            </a:r>
            <a:r>
              <a:rPr lang="en-GB" dirty="0" err="1"/>
              <a:t>nonwhites</a:t>
            </a:r>
            <a:r>
              <a:rPr lang="en-GB" dirty="0"/>
              <a:t>.</a:t>
            </a:r>
          </a:p>
          <a:p>
            <a:pPr marL="0" indent="0">
              <a:buNone/>
            </a:pPr>
            <a:endParaRPr lang="en-GB" dirty="0"/>
          </a:p>
          <a:p>
            <a:pPr marL="0" indent="0">
              <a:buNone/>
            </a:pPr>
            <a:r>
              <a:rPr lang="en-GB" b="1" dirty="0">
                <a:sym typeface="Wingdings" panose="05000000000000000000" pitchFamily="2" charset="2"/>
              </a:rPr>
              <a:t> IS THERE ANY ROLE FOR ECONOMIC DEPRIVATION???</a:t>
            </a:r>
            <a:endParaRPr lang="en-GB" b="1" dirty="0"/>
          </a:p>
          <a:p>
            <a:endParaRPr lang="en-GB" dirty="0"/>
          </a:p>
          <a:p>
            <a:endParaRPr lang="en-US" dirty="0"/>
          </a:p>
        </p:txBody>
      </p:sp>
    </p:spTree>
    <p:extLst>
      <p:ext uri="{BB962C8B-B14F-4D97-AF65-F5344CB8AC3E}">
        <p14:creationId xmlns:p14="http://schemas.microsoft.com/office/powerpoint/2010/main" val="2587577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C20F84-4B7D-4B9D-B58E-292A16D8003C}"/>
              </a:ext>
            </a:extLst>
          </p:cNvPr>
          <p:cNvSpPr>
            <a:spLocks noGrp="1"/>
          </p:cNvSpPr>
          <p:nvPr>
            <p:ph type="title"/>
          </p:nvPr>
        </p:nvSpPr>
        <p:spPr/>
        <p:txBody>
          <a:bodyPr/>
          <a:lstStyle/>
          <a:p>
            <a:r>
              <a:rPr lang="en-GB" dirty="0"/>
              <a:t>Results for the US</a:t>
            </a:r>
            <a:endParaRPr lang="en-US" dirty="0"/>
          </a:p>
        </p:txBody>
      </p:sp>
      <p:sp>
        <p:nvSpPr>
          <p:cNvPr id="3" name="Espaço Reservado para Conteúdo 2">
            <a:extLst>
              <a:ext uri="{FF2B5EF4-FFF2-40B4-BE49-F238E27FC236}">
                <a16:creationId xmlns:a16="http://schemas.microsoft.com/office/drawing/2014/main" xmlns="" id="{445503EE-A081-4D0D-B498-A7693446CD81}"/>
              </a:ext>
            </a:extLst>
          </p:cNvPr>
          <p:cNvSpPr>
            <a:spLocks noGrp="1"/>
          </p:cNvSpPr>
          <p:nvPr>
            <p:ph idx="1"/>
          </p:nvPr>
        </p:nvSpPr>
        <p:spPr/>
        <p:txBody>
          <a:bodyPr>
            <a:normAutofit/>
          </a:bodyPr>
          <a:lstStyle/>
          <a:p>
            <a:r>
              <a:rPr lang="en-GB" dirty="0"/>
              <a:t>"In the United States, we see far more robust results. Those who are </a:t>
            </a:r>
            <a:r>
              <a:rPr lang="en-GB" b="1" dirty="0"/>
              <a:t>economically, socially, or politically deprived and perceive historically disadvantaged groups as central to society are more likely to support the Tea Party or Donald Trump</a:t>
            </a:r>
            <a:r>
              <a:rPr lang="en-GB" dirty="0"/>
              <a:t> than those who are deprived but also see historically disadvantaged groups as deprived“ (Gest 2016, 186).</a:t>
            </a:r>
          </a:p>
          <a:p>
            <a:pPr marL="0" indent="0">
              <a:buNone/>
            </a:pPr>
            <a:endParaRPr lang="en-GB" dirty="0"/>
          </a:p>
          <a:p>
            <a:pPr marL="0" indent="0">
              <a:buNone/>
            </a:pPr>
            <a:r>
              <a:rPr lang="en-GB" b="1" dirty="0">
                <a:sym typeface="Wingdings" panose="05000000000000000000" pitchFamily="2" charset="2"/>
              </a:rPr>
              <a:t> ECONOMIC DEPRIVATION MATTERS BUT IN INTERACTION WITH PERCEPTIONS ON UNDESERVED WELFARE AND PREFERENCE FOR PROTECTIONISM…</a:t>
            </a:r>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1259916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83602" y="208505"/>
            <a:ext cx="8825132" cy="6404610"/>
          </a:xfrm>
          <a:prstGeom prst="rect">
            <a:avLst/>
          </a:prstGeom>
        </p:spPr>
      </p:pic>
    </p:spTree>
    <p:extLst>
      <p:ext uri="{BB962C8B-B14F-4D97-AF65-F5344CB8AC3E}">
        <p14:creationId xmlns:p14="http://schemas.microsoft.com/office/powerpoint/2010/main" val="381316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13E31E-E482-4F5A-9250-7AF4839E4898}"/>
              </a:ext>
            </a:extLst>
          </p:cNvPr>
          <p:cNvSpPr>
            <a:spLocks noGrp="1"/>
          </p:cNvSpPr>
          <p:nvPr>
            <p:ph type="title"/>
          </p:nvPr>
        </p:nvSpPr>
        <p:spPr/>
        <p:txBody>
          <a:bodyPr/>
          <a:lstStyle/>
          <a:p>
            <a:r>
              <a:rPr lang="en-GB" dirty="0"/>
              <a:t>Gest’s conclusions (2016, 196) </a:t>
            </a:r>
            <a:r>
              <a:rPr lang="en-GB" dirty="0">
                <a:sym typeface="Wingdings" panose="05000000000000000000" pitchFamily="2" charset="2"/>
              </a:rPr>
              <a:t> US</a:t>
            </a:r>
            <a:endParaRPr lang="en-US" dirty="0"/>
          </a:p>
        </p:txBody>
      </p:sp>
      <p:pic>
        <p:nvPicPr>
          <p:cNvPr id="5" name="Imagem 4">
            <a:extLst>
              <a:ext uri="{FF2B5EF4-FFF2-40B4-BE49-F238E27FC236}">
                <a16:creationId xmlns:a16="http://schemas.microsoft.com/office/drawing/2014/main" xmlns="" id="{6DA86552-9526-4994-960D-7336437E1E66}"/>
              </a:ext>
            </a:extLst>
          </p:cNvPr>
          <p:cNvPicPr>
            <a:picLocks noChangeAspect="1"/>
          </p:cNvPicPr>
          <p:nvPr/>
        </p:nvPicPr>
        <p:blipFill>
          <a:blip r:embed="rId2"/>
          <a:stretch>
            <a:fillRect/>
          </a:stretch>
        </p:blipFill>
        <p:spPr>
          <a:xfrm>
            <a:off x="779461" y="1896774"/>
            <a:ext cx="10574339" cy="3991408"/>
          </a:xfrm>
          <a:prstGeom prst="rect">
            <a:avLst/>
          </a:prstGeom>
        </p:spPr>
      </p:pic>
      <p:sp>
        <p:nvSpPr>
          <p:cNvPr id="4" name="Retângulo 3"/>
          <p:cNvSpPr/>
          <p:nvPr/>
        </p:nvSpPr>
        <p:spPr>
          <a:xfrm>
            <a:off x="3439888" y="3239333"/>
            <a:ext cx="7913912" cy="783771"/>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838199" y="3775378"/>
            <a:ext cx="9808029" cy="783771"/>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4423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13E31E-E482-4F5A-9250-7AF4839E4898}"/>
              </a:ext>
            </a:extLst>
          </p:cNvPr>
          <p:cNvSpPr>
            <a:spLocks noGrp="1"/>
          </p:cNvSpPr>
          <p:nvPr>
            <p:ph type="title"/>
          </p:nvPr>
        </p:nvSpPr>
        <p:spPr/>
        <p:txBody>
          <a:bodyPr/>
          <a:lstStyle/>
          <a:p>
            <a:r>
              <a:rPr lang="en-GB" dirty="0"/>
              <a:t>Gest’s conclusions (2016, 196) </a:t>
            </a:r>
            <a:r>
              <a:rPr lang="en-GB" dirty="0">
                <a:sym typeface="Wingdings" panose="05000000000000000000" pitchFamily="2" charset="2"/>
              </a:rPr>
              <a:t> UK</a:t>
            </a:r>
            <a:endParaRPr lang="en-US" dirty="0"/>
          </a:p>
        </p:txBody>
      </p:sp>
      <p:sp>
        <p:nvSpPr>
          <p:cNvPr id="3" name="Espaço Reservado para Conteúdo 2">
            <a:extLst>
              <a:ext uri="{FF2B5EF4-FFF2-40B4-BE49-F238E27FC236}">
                <a16:creationId xmlns:a16="http://schemas.microsoft.com/office/drawing/2014/main" xmlns="" id="{5227693E-B224-4AC9-9DE1-5E0380F8E033}"/>
              </a:ext>
            </a:extLst>
          </p:cNvPr>
          <p:cNvSpPr>
            <a:spLocks noGrp="1"/>
          </p:cNvSpPr>
          <p:nvPr>
            <p:ph idx="1"/>
          </p:nvPr>
        </p:nvSpPr>
        <p:spPr/>
        <p:txBody>
          <a:bodyPr/>
          <a:lstStyle/>
          <a:p>
            <a:endParaRPr lang="en-US" dirty="0"/>
          </a:p>
        </p:txBody>
      </p:sp>
      <p:pic>
        <p:nvPicPr>
          <p:cNvPr id="4" name="Imagem 3">
            <a:extLst>
              <a:ext uri="{FF2B5EF4-FFF2-40B4-BE49-F238E27FC236}">
                <a16:creationId xmlns:a16="http://schemas.microsoft.com/office/drawing/2014/main" xmlns="" id="{7C08CAEB-BA1E-4D87-9130-86DC32331746}"/>
              </a:ext>
            </a:extLst>
          </p:cNvPr>
          <p:cNvPicPr>
            <a:picLocks noChangeAspect="1"/>
          </p:cNvPicPr>
          <p:nvPr/>
        </p:nvPicPr>
        <p:blipFill>
          <a:blip r:embed="rId2"/>
          <a:stretch>
            <a:fillRect/>
          </a:stretch>
        </p:blipFill>
        <p:spPr>
          <a:xfrm>
            <a:off x="838200" y="1869167"/>
            <a:ext cx="10221579" cy="4201102"/>
          </a:xfrm>
          <a:prstGeom prst="rect">
            <a:avLst/>
          </a:prstGeom>
        </p:spPr>
      </p:pic>
      <p:sp>
        <p:nvSpPr>
          <p:cNvPr id="5" name="Retângulo 4"/>
          <p:cNvSpPr/>
          <p:nvPr/>
        </p:nvSpPr>
        <p:spPr>
          <a:xfrm>
            <a:off x="6335486" y="2172534"/>
            <a:ext cx="4724293" cy="783771"/>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838200" y="2956305"/>
            <a:ext cx="10221579" cy="391885"/>
          </a:xfrm>
          <a:prstGeom prst="rect">
            <a:avLst/>
          </a:prstGeom>
          <a:solidFill>
            <a:srgbClr val="4472C4">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42690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1" y="476673"/>
            <a:ext cx="6841495" cy="609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858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hlinkClick r:id="rId2"/>
            <a:extLst>
              <a:ext uri="{FF2B5EF4-FFF2-40B4-BE49-F238E27FC236}">
                <a16:creationId xmlns:a16="http://schemas.microsoft.com/office/drawing/2014/main" xmlns="" id="{ADF849BE-7B5F-4582-AA12-C3806AE12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704"/>
            <a:ext cx="12192000" cy="5958591"/>
          </a:xfrm>
          <a:prstGeom prst="rect">
            <a:avLst/>
          </a:prstGeom>
        </p:spPr>
      </p:pic>
    </p:spTree>
    <p:extLst>
      <p:ext uri="{BB962C8B-B14F-4D97-AF65-F5344CB8AC3E}">
        <p14:creationId xmlns:p14="http://schemas.microsoft.com/office/powerpoint/2010/main" val="11198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3710BCF6-F2C5-4176-8417-3DC94F5CF86E}"/>
              </a:ext>
            </a:extLst>
          </p:cNvPr>
          <p:cNvPicPr>
            <a:picLocks noChangeAspect="1"/>
          </p:cNvPicPr>
          <p:nvPr/>
        </p:nvPicPr>
        <p:blipFill>
          <a:blip r:embed="rId2"/>
          <a:stretch>
            <a:fillRect/>
          </a:stretch>
        </p:blipFill>
        <p:spPr>
          <a:xfrm>
            <a:off x="2166936" y="322550"/>
            <a:ext cx="8016155" cy="6358337"/>
          </a:xfrm>
          <a:prstGeom prst="rect">
            <a:avLst/>
          </a:prstGeom>
        </p:spPr>
      </p:pic>
    </p:spTree>
    <p:extLst>
      <p:ext uri="{BB962C8B-B14F-4D97-AF65-F5344CB8AC3E}">
        <p14:creationId xmlns:p14="http://schemas.microsoft.com/office/powerpoint/2010/main" val="1854830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62EC47B3-E80C-493F-8926-8B08AF02D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369"/>
            <a:ext cx="12192000" cy="6127262"/>
          </a:xfrm>
          <a:prstGeom prst="rect">
            <a:avLst/>
          </a:prstGeom>
        </p:spPr>
      </p:pic>
    </p:spTree>
    <p:extLst>
      <p:ext uri="{BB962C8B-B14F-4D97-AF65-F5344CB8AC3E}">
        <p14:creationId xmlns:p14="http://schemas.microsoft.com/office/powerpoint/2010/main" val="1278343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7D49A82A-7232-4193-8AD3-E51C5428CA3E}"/>
              </a:ext>
            </a:extLst>
          </p:cNvPr>
          <p:cNvPicPr>
            <a:picLocks noChangeAspect="1"/>
          </p:cNvPicPr>
          <p:nvPr/>
        </p:nvPicPr>
        <p:blipFill>
          <a:blip r:embed="rId2"/>
          <a:stretch>
            <a:fillRect/>
          </a:stretch>
        </p:blipFill>
        <p:spPr>
          <a:xfrm>
            <a:off x="1191490" y="0"/>
            <a:ext cx="9684327" cy="6730607"/>
          </a:xfrm>
          <a:prstGeom prst="rect">
            <a:avLst/>
          </a:prstGeom>
        </p:spPr>
      </p:pic>
    </p:spTree>
    <p:extLst>
      <p:ext uri="{BB962C8B-B14F-4D97-AF65-F5344CB8AC3E}">
        <p14:creationId xmlns:p14="http://schemas.microsoft.com/office/powerpoint/2010/main" val="2282048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89E07608-B4E7-4D74-9736-6A36949940AF}"/>
              </a:ext>
            </a:extLst>
          </p:cNvPr>
          <p:cNvPicPr>
            <a:picLocks noChangeAspect="1"/>
          </p:cNvPicPr>
          <p:nvPr/>
        </p:nvPicPr>
        <p:blipFill>
          <a:blip r:embed="rId2"/>
          <a:stretch>
            <a:fillRect/>
          </a:stretch>
        </p:blipFill>
        <p:spPr>
          <a:xfrm>
            <a:off x="458066" y="263235"/>
            <a:ext cx="11318298" cy="6212567"/>
          </a:xfrm>
          <a:prstGeom prst="rect">
            <a:avLst/>
          </a:prstGeom>
        </p:spPr>
      </p:pic>
    </p:spTree>
    <p:extLst>
      <p:ext uri="{BB962C8B-B14F-4D97-AF65-F5344CB8AC3E}">
        <p14:creationId xmlns:p14="http://schemas.microsoft.com/office/powerpoint/2010/main" val="1324984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DDC4F2A0-4F77-4FF5-B958-E51B83468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061" y="156125"/>
            <a:ext cx="8050029" cy="6440023"/>
          </a:xfrm>
          <a:prstGeom prst="rect">
            <a:avLst/>
          </a:prstGeom>
        </p:spPr>
      </p:pic>
    </p:spTree>
    <p:extLst>
      <p:ext uri="{BB962C8B-B14F-4D97-AF65-F5344CB8AC3E}">
        <p14:creationId xmlns:p14="http://schemas.microsoft.com/office/powerpoint/2010/main" val="83393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1" y="476673"/>
            <a:ext cx="6841495" cy="609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532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4C18640-55C7-4E8C-A3BF-3C1F308BC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471" y="0"/>
            <a:ext cx="5355000" cy="6858000"/>
          </a:xfrm>
          <a:prstGeom prst="rect">
            <a:avLst/>
          </a:prstGeom>
        </p:spPr>
      </p:pic>
    </p:spTree>
    <p:extLst>
      <p:ext uri="{BB962C8B-B14F-4D97-AF65-F5344CB8AC3E}">
        <p14:creationId xmlns:p14="http://schemas.microsoft.com/office/powerpoint/2010/main" val="318833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B1F101BC-7EED-40DD-8A1C-4C5F301ECE17}"/>
              </a:ext>
            </a:extLst>
          </p:cNvPr>
          <p:cNvPicPr>
            <a:picLocks noChangeAspect="1"/>
          </p:cNvPicPr>
          <p:nvPr/>
        </p:nvPicPr>
        <p:blipFill>
          <a:blip r:embed="rId2"/>
          <a:stretch>
            <a:fillRect/>
          </a:stretch>
        </p:blipFill>
        <p:spPr>
          <a:xfrm>
            <a:off x="428625" y="66675"/>
            <a:ext cx="11334750" cy="6724650"/>
          </a:xfrm>
          <a:prstGeom prst="rect">
            <a:avLst/>
          </a:prstGeom>
        </p:spPr>
      </p:pic>
    </p:spTree>
    <p:extLst>
      <p:ext uri="{BB962C8B-B14F-4D97-AF65-F5344CB8AC3E}">
        <p14:creationId xmlns:p14="http://schemas.microsoft.com/office/powerpoint/2010/main" val="365754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xmlns="" id="{5D163177-9CD0-4577-AE34-03005B86CB18}"/>
              </a:ext>
            </a:extLst>
          </p:cNvPr>
          <p:cNvPicPr>
            <a:picLocks noChangeAspect="1"/>
          </p:cNvPicPr>
          <p:nvPr/>
        </p:nvPicPr>
        <p:blipFill>
          <a:blip r:embed="rId2"/>
          <a:stretch>
            <a:fillRect/>
          </a:stretch>
        </p:blipFill>
        <p:spPr>
          <a:xfrm>
            <a:off x="1162050" y="614362"/>
            <a:ext cx="9867900" cy="5629275"/>
          </a:xfrm>
          <a:prstGeom prst="rect">
            <a:avLst/>
          </a:prstGeom>
        </p:spPr>
      </p:pic>
    </p:spTree>
    <p:extLst>
      <p:ext uri="{BB962C8B-B14F-4D97-AF65-F5344CB8AC3E}">
        <p14:creationId xmlns:p14="http://schemas.microsoft.com/office/powerpoint/2010/main" val="2473060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has the white working class reacted?</a:t>
            </a:r>
            <a:endParaRPr lang="en-US" dirty="0"/>
          </a:p>
        </p:txBody>
      </p:sp>
      <p:pic>
        <p:nvPicPr>
          <p:cNvPr id="6" name="Imagem 5">
            <a:extLst>
              <a:ext uri="{FF2B5EF4-FFF2-40B4-BE49-F238E27FC236}">
                <a16:creationId xmlns:a16="http://schemas.microsoft.com/office/drawing/2014/main" xmlns="" id="{F0B60B0D-7680-4BCA-9286-1F30A3D17F58}"/>
              </a:ext>
            </a:extLst>
          </p:cNvPr>
          <p:cNvPicPr>
            <a:picLocks noChangeAspect="1"/>
          </p:cNvPicPr>
          <p:nvPr/>
        </p:nvPicPr>
        <p:blipFill>
          <a:blip r:embed="rId2"/>
          <a:stretch>
            <a:fillRect/>
          </a:stretch>
        </p:blipFill>
        <p:spPr>
          <a:xfrm>
            <a:off x="1243012" y="1197985"/>
            <a:ext cx="9705975" cy="5514975"/>
          </a:xfrm>
          <a:prstGeom prst="rect">
            <a:avLst/>
          </a:prstGeom>
        </p:spPr>
      </p:pic>
    </p:spTree>
    <p:extLst>
      <p:ext uri="{BB962C8B-B14F-4D97-AF65-F5344CB8AC3E}">
        <p14:creationId xmlns:p14="http://schemas.microsoft.com/office/powerpoint/2010/main" val="1276539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has the white working class reacted?</a:t>
            </a:r>
            <a:endParaRPr lang="en-US" dirty="0"/>
          </a:p>
        </p:txBody>
      </p:sp>
      <p:pic>
        <p:nvPicPr>
          <p:cNvPr id="5" name="Imagem 4">
            <a:extLst>
              <a:ext uri="{FF2B5EF4-FFF2-40B4-BE49-F238E27FC236}">
                <a16:creationId xmlns:a16="http://schemas.microsoft.com/office/drawing/2014/main" xmlns="" id="{E29DD7D2-A82C-48BB-BAFF-32A32F6B9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409" y="1690688"/>
            <a:ext cx="7581900" cy="4618552"/>
          </a:xfrm>
          <a:prstGeom prst="rect">
            <a:avLst/>
          </a:prstGeom>
        </p:spPr>
      </p:pic>
    </p:spTree>
    <p:extLst>
      <p:ext uri="{BB962C8B-B14F-4D97-AF65-F5344CB8AC3E}">
        <p14:creationId xmlns:p14="http://schemas.microsoft.com/office/powerpoint/2010/main" val="2356911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has the white working class reacted?</a:t>
            </a:r>
            <a:endParaRPr lang="en-US" dirty="0"/>
          </a:p>
        </p:txBody>
      </p:sp>
      <p:pic>
        <p:nvPicPr>
          <p:cNvPr id="1026" name="Picture 2" descr="http://static3.businessinsider.com/image/583c8f50ba6eb69a018b66b9/heres-the-final-2016-electoral-college-map.jpg">
            <a:extLst>
              <a:ext uri="{FF2B5EF4-FFF2-40B4-BE49-F238E27FC236}">
                <a16:creationId xmlns:a16="http://schemas.microsoft.com/office/drawing/2014/main" xmlns="" id="{0F45A287-962A-4266-B5AA-D121907D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582" y="1631373"/>
            <a:ext cx="6968836" cy="522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has the white working class reacted?</a:t>
            </a:r>
            <a:endParaRPr lang="en-US" dirty="0"/>
          </a:p>
        </p:txBody>
      </p:sp>
      <p:pic>
        <p:nvPicPr>
          <p:cNvPr id="4" name="Imagem 3">
            <a:extLst>
              <a:ext uri="{FF2B5EF4-FFF2-40B4-BE49-F238E27FC236}">
                <a16:creationId xmlns:a16="http://schemas.microsoft.com/office/drawing/2014/main" xmlns="" id="{A470C330-7692-4D99-9CC2-19E95FDF0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936" y="1496724"/>
            <a:ext cx="8084127" cy="4857199"/>
          </a:xfrm>
          <a:prstGeom prst="rect">
            <a:avLst/>
          </a:prstGeom>
        </p:spPr>
      </p:pic>
    </p:spTree>
    <p:extLst>
      <p:ext uri="{BB962C8B-B14F-4D97-AF65-F5344CB8AC3E}">
        <p14:creationId xmlns:p14="http://schemas.microsoft.com/office/powerpoint/2010/main" val="346924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Whitelash</a:t>
            </a:r>
            <a:r>
              <a:rPr lang="pt-BR" dirty="0"/>
              <a:t>?</a:t>
            </a:r>
          </a:p>
        </p:txBody>
      </p:sp>
      <p:sp>
        <p:nvSpPr>
          <p:cNvPr id="3" name="Espaço Reservado para Conteúdo 2"/>
          <p:cNvSpPr>
            <a:spLocks noGrp="1"/>
          </p:cNvSpPr>
          <p:nvPr>
            <p:ph idx="1"/>
          </p:nvPr>
        </p:nvSpPr>
        <p:spPr/>
        <p:txBody>
          <a:bodyPr>
            <a:normAutofit/>
          </a:bodyPr>
          <a:lstStyle/>
          <a:p>
            <a:pPr marL="0" indent="0">
              <a:buNone/>
            </a:pPr>
            <a:r>
              <a:rPr lang="en-GB" dirty="0"/>
              <a:t>“’</a:t>
            </a:r>
            <a:r>
              <a:rPr lang="en-GB" b="1" dirty="0">
                <a:hlinkClick r:id="rId2"/>
              </a:rPr>
              <a:t>This was a </a:t>
            </a:r>
            <a:r>
              <a:rPr lang="en-GB" b="1" dirty="0" err="1">
                <a:hlinkClick r:id="rId2"/>
              </a:rPr>
              <a:t>whitelash</a:t>
            </a:r>
            <a:r>
              <a:rPr lang="en-GB" b="1" dirty="0">
                <a:hlinkClick r:id="rId2"/>
              </a:rPr>
              <a:t>. This was a </a:t>
            </a:r>
            <a:r>
              <a:rPr lang="en-GB" b="1" dirty="0" err="1">
                <a:hlinkClick r:id="rId2"/>
              </a:rPr>
              <a:t>whitelash</a:t>
            </a:r>
            <a:r>
              <a:rPr lang="en-GB" b="1" dirty="0">
                <a:hlinkClick r:id="rId2"/>
              </a:rPr>
              <a:t> against a changing country</a:t>
            </a:r>
            <a:r>
              <a:rPr lang="en-GB" dirty="0"/>
              <a:t>,’ said Van Jones, a black activist and CNN commentator. ‘It was a </a:t>
            </a:r>
            <a:r>
              <a:rPr lang="en-GB" dirty="0" err="1"/>
              <a:t>whitelash</a:t>
            </a:r>
            <a:r>
              <a:rPr lang="en-GB" dirty="0"/>
              <a:t> against a black president, in part. And that’s the part where the pain comes.’ Tuesday’s scream of the angry white voter was heard loudest in rust belt states such as Ohio and Indiana and threw into play previous Democratic strongholds such as Michigan and Pennsylvania — neither of which had voted for a Republican presidential nominee since 1988” (</a:t>
            </a:r>
            <a:r>
              <a:rPr lang="en-GB" dirty="0" err="1"/>
              <a:t>Donnan</a:t>
            </a:r>
            <a:r>
              <a:rPr lang="en-GB" dirty="0"/>
              <a:t> 2016).</a:t>
            </a:r>
          </a:p>
          <a:p>
            <a:pPr marL="0" indent="0">
              <a:buNone/>
            </a:pPr>
            <a:endParaRPr lang="en-GB" dirty="0"/>
          </a:p>
          <a:p>
            <a:pPr marL="0" indent="0">
              <a:buNone/>
            </a:pPr>
            <a:r>
              <a:rPr lang="en-GB" dirty="0">
                <a:sym typeface="Wingdings" panose="05000000000000000000" pitchFamily="2" charset="2"/>
              </a:rPr>
              <a:t> How is the country changing???</a:t>
            </a: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264482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1191</Words>
  <Application>Microsoft Office PowerPoint</Application>
  <PresentationFormat>Personalizar</PresentationFormat>
  <Paragraphs>62</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How has the white working class reacted?</vt:lpstr>
      <vt:lpstr>How has the white working class reacted?</vt:lpstr>
      <vt:lpstr>Apresentação do PowerPoint</vt:lpstr>
      <vt:lpstr>Apresentação do PowerPoint</vt:lpstr>
      <vt:lpstr>How has the white working class reacted?</vt:lpstr>
      <vt:lpstr>How has the white working class reacted?</vt:lpstr>
      <vt:lpstr>How has the white working class reacted?</vt:lpstr>
      <vt:lpstr>How has the white working class reacted?</vt:lpstr>
      <vt:lpstr>Whitelash?</vt:lpstr>
      <vt:lpstr>Whitelash?</vt:lpstr>
      <vt:lpstr>White Nationalism as a response to changes...</vt:lpstr>
      <vt:lpstr>…that impact the economy and politics</vt:lpstr>
      <vt:lpstr>What/who has been forgotten?</vt:lpstr>
      <vt:lpstr>Populism awakens “bad” nationalism...</vt:lpstr>
      <vt:lpstr>...and fuels white anxiety not only in the US</vt:lpstr>
      <vt:lpstr>The Politics of Economic Nationalism</vt:lpstr>
      <vt:lpstr>White Anxiety=Class+Race</vt:lpstr>
      <vt:lpstr>Survey on Support to the Radical Right</vt:lpstr>
      <vt:lpstr>Apresentação do PowerPoint</vt:lpstr>
      <vt:lpstr>Apresentação do PowerPoint</vt:lpstr>
      <vt:lpstr>Apresentação do PowerPoint</vt:lpstr>
      <vt:lpstr>Apresentação do PowerPoint</vt:lpstr>
      <vt:lpstr>Results for the UK</vt:lpstr>
      <vt:lpstr>Results for the US</vt:lpstr>
      <vt:lpstr>Apresentação do PowerPoint</vt:lpstr>
      <vt:lpstr>Gest’s conclusions (2016, 196)  US</vt:lpstr>
      <vt:lpstr>Gest’s conclusions (2016, 196)  UK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matter what the state says, racism keeps...</dc:title>
  <dc:creator>Vinicius Rodrigues Vieira</dc:creator>
  <cp:lastModifiedBy>Sala B</cp:lastModifiedBy>
  <cp:revision>20</cp:revision>
  <dcterms:created xsi:type="dcterms:W3CDTF">2017-11-05T19:00:41Z</dcterms:created>
  <dcterms:modified xsi:type="dcterms:W3CDTF">2018-10-25T04:25:48Z</dcterms:modified>
</cp:coreProperties>
</file>