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40" r:id="rId2"/>
    <p:sldId id="341" r:id="rId3"/>
    <p:sldId id="403" r:id="rId4"/>
    <p:sldId id="342" r:id="rId5"/>
    <p:sldId id="394" r:id="rId6"/>
    <p:sldId id="395" r:id="rId7"/>
    <p:sldId id="396" r:id="rId8"/>
    <p:sldId id="397" r:id="rId9"/>
    <p:sldId id="398"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4" r:id="rId31"/>
    <p:sldId id="399" r:id="rId32"/>
    <p:sldId id="400"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401" r:id="rId50"/>
    <p:sldId id="402"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69838" autoAdjust="0"/>
  </p:normalViewPr>
  <p:slideViewPr>
    <p:cSldViewPr snapToGrid="0">
      <p:cViewPr varScale="1">
        <p:scale>
          <a:sx n="52" d="100"/>
          <a:sy n="52" d="100"/>
        </p:scale>
        <p:origin x="1308"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43B00-C8D7-4D62-B1FF-B8D2BF56CEB0}" type="datetimeFigureOut">
              <a:rPr lang="pt-BR" smtClean="0"/>
              <a:t>29/09/2021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E4F06-E645-402F-846E-C959E08A37FB}" type="slidenum">
              <a:rPr lang="pt-BR" smtClean="0"/>
              <a:t>‹nº›</a:t>
            </a:fld>
            <a:endParaRPr lang="pt-BR"/>
          </a:p>
        </p:txBody>
      </p:sp>
    </p:spTree>
    <p:extLst>
      <p:ext uri="{BB962C8B-B14F-4D97-AF65-F5344CB8AC3E}">
        <p14:creationId xmlns:p14="http://schemas.microsoft.com/office/powerpoint/2010/main" val="1537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a:t>
            </a:fld>
            <a:endParaRPr lang="pt-BR"/>
          </a:p>
        </p:txBody>
      </p:sp>
    </p:spTree>
    <p:extLst>
      <p:ext uri="{BB962C8B-B14F-4D97-AF65-F5344CB8AC3E}">
        <p14:creationId xmlns:p14="http://schemas.microsoft.com/office/powerpoint/2010/main" val="9529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14</a:t>
            </a:fld>
            <a:endParaRPr lang="pt-BR"/>
          </a:p>
        </p:txBody>
      </p:sp>
    </p:spTree>
    <p:extLst>
      <p:ext uri="{BB962C8B-B14F-4D97-AF65-F5344CB8AC3E}">
        <p14:creationId xmlns:p14="http://schemas.microsoft.com/office/powerpoint/2010/main" val="91196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b="0" i="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16</a:t>
            </a:fld>
            <a:endParaRPr lang="pt-BR"/>
          </a:p>
        </p:txBody>
      </p:sp>
    </p:spTree>
    <p:extLst>
      <p:ext uri="{BB962C8B-B14F-4D97-AF65-F5344CB8AC3E}">
        <p14:creationId xmlns:p14="http://schemas.microsoft.com/office/powerpoint/2010/main" val="83077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17</a:t>
            </a:fld>
            <a:endParaRPr lang="pt-BR"/>
          </a:p>
        </p:txBody>
      </p:sp>
    </p:spTree>
    <p:extLst>
      <p:ext uri="{BB962C8B-B14F-4D97-AF65-F5344CB8AC3E}">
        <p14:creationId xmlns:p14="http://schemas.microsoft.com/office/powerpoint/2010/main" val="25841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18</a:t>
            </a:fld>
            <a:endParaRPr lang="pt-BR"/>
          </a:p>
        </p:txBody>
      </p:sp>
    </p:spTree>
    <p:extLst>
      <p:ext uri="{BB962C8B-B14F-4D97-AF65-F5344CB8AC3E}">
        <p14:creationId xmlns:p14="http://schemas.microsoft.com/office/powerpoint/2010/main" val="290507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19</a:t>
            </a:fld>
            <a:endParaRPr lang="pt-BR"/>
          </a:p>
        </p:txBody>
      </p:sp>
    </p:spTree>
    <p:extLst>
      <p:ext uri="{BB962C8B-B14F-4D97-AF65-F5344CB8AC3E}">
        <p14:creationId xmlns:p14="http://schemas.microsoft.com/office/powerpoint/2010/main" val="390316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20</a:t>
            </a:fld>
            <a:endParaRPr lang="pt-BR"/>
          </a:p>
        </p:txBody>
      </p:sp>
    </p:spTree>
    <p:extLst>
      <p:ext uri="{BB962C8B-B14F-4D97-AF65-F5344CB8AC3E}">
        <p14:creationId xmlns:p14="http://schemas.microsoft.com/office/powerpoint/2010/main" val="401919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22</a:t>
            </a:fld>
            <a:endParaRPr lang="pt-BR"/>
          </a:p>
        </p:txBody>
      </p:sp>
    </p:spTree>
    <p:extLst>
      <p:ext uri="{BB962C8B-B14F-4D97-AF65-F5344CB8AC3E}">
        <p14:creationId xmlns:p14="http://schemas.microsoft.com/office/powerpoint/2010/main" val="1124029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23</a:t>
            </a:fld>
            <a:endParaRPr lang="pt-BR"/>
          </a:p>
        </p:txBody>
      </p:sp>
    </p:spTree>
    <p:extLst>
      <p:ext uri="{BB962C8B-B14F-4D97-AF65-F5344CB8AC3E}">
        <p14:creationId xmlns:p14="http://schemas.microsoft.com/office/powerpoint/2010/main" val="7109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25</a:t>
            </a:fld>
            <a:endParaRPr lang="pt-BR"/>
          </a:p>
        </p:txBody>
      </p:sp>
    </p:spTree>
    <p:extLst>
      <p:ext uri="{BB962C8B-B14F-4D97-AF65-F5344CB8AC3E}">
        <p14:creationId xmlns:p14="http://schemas.microsoft.com/office/powerpoint/2010/main" val="388490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26</a:t>
            </a:fld>
            <a:endParaRPr lang="pt-BR"/>
          </a:p>
        </p:txBody>
      </p:sp>
    </p:spTree>
    <p:extLst>
      <p:ext uri="{BB962C8B-B14F-4D97-AF65-F5344CB8AC3E}">
        <p14:creationId xmlns:p14="http://schemas.microsoft.com/office/powerpoint/2010/main" val="86083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5</a:t>
            </a:fld>
            <a:endParaRPr lang="pt-BR"/>
          </a:p>
        </p:txBody>
      </p:sp>
    </p:spTree>
    <p:extLst>
      <p:ext uri="{BB962C8B-B14F-4D97-AF65-F5344CB8AC3E}">
        <p14:creationId xmlns:p14="http://schemas.microsoft.com/office/powerpoint/2010/main" val="156919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27</a:t>
            </a:fld>
            <a:endParaRPr lang="pt-BR"/>
          </a:p>
        </p:txBody>
      </p:sp>
    </p:spTree>
    <p:extLst>
      <p:ext uri="{BB962C8B-B14F-4D97-AF65-F5344CB8AC3E}">
        <p14:creationId xmlns:p14="http://schemas.microsoft.com/office/powerpoint/2010/main" val="287410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28</a:t>
            </a:fld>
            <a:endParaRPr lang="pt-BR"/>
          </a:p>
        </p:txBody>
      </p:sp>
    </p:spTree>
    <p:extLst>
      <p:ext uri="{BB962C8B-B14F-4D97-AF65-F5344CB8AC3E}">
        <p14:creationId xmlns:p14="http://schemas.microsoft.com/office/powerpoint/2010/main" val="231793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29</a:t>
            </a:fld>
            <a:endParaRPr lang="pt-BR"/>
          </a:p>
        </p:txBody>
      </p:sp>
    </p:spTree>
    <p:extLst>
      <p:ext uri="{BB962C8B-B14F-4D97-AF65-F5344CB8AC3E}">
        <p14:creationId xmlns:p14="http://schemas.microsoft.com/office/powerpoint/2010/main" val="83112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30</a:t>
            </a:fld>
            <a:endParaRPr lang="pt-BR"/>
          </a:p>
        </p:txBody>
      </p:sp>
    </p:spTree>
    <p:extLst>
      <p:ext uri="{BB962C8B-B14F-4D97-AF65-F5344CB8AC3E}">
        <p14:creationId xmlns:p14="http://schemas.microsoft.com/office/powerpoint/2010/main" val="99097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31</a:t>
            </a:fld>
            <a:endParaRPr lang="pt-BR"/>
          </a:p>
        </p:txBody>
      </p:sp>
    </p:spTree>
    <p:extLst>
      <p:ext uri="{BB962C8B-B14F-4D97-AF65-F5344CB8AC3E}">
        <p14:creationId xmlns:p14="http://schemas.microsoft.com/office/powerpoint/2010/main" val="54677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33</a:t>
            </a:fld>
            <a:endParaRPr lang="pt-BR"/>
          </a:p>
        </p:txBody>
      </p:sp>
    </p:spTree>
    <p:extLst>
      <p:ext uri="{BB962C8B-B14F-4D97-AF65-F5344CB8AC3E}">
        <p14:creationId xmlns:p14="http://schemas.microsoft.com/office/powerpoint/2010/main" val="1748230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34</a:t>
            </a:fld>
            <a:endParaRPr lang="pt-BR"/>
          </a:p>
        </p:txBody>
      </p:sp>
    </p:spTree>
    <p:extLst>
      <p:ext uri="{BB962C8B-B14F-4D97-AF65-F5344CB8AC3E}">
        <p14:creationId xmlns:p14="http://schemas.microsoft.com/office/powerpoint/2010/main" val="93998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35</a:t>
            </a:fld>
            <a:endParaRPr lang="pt-BR"/>
          </a:p>
        </p:txBody>
      </p:sp>
    </p:spTree>
    <p:extLst>
      <p:ext uri="{BB962C8B-B14F-4D97-AF65-F5344CB8AC3E}">
        <p14:creationId xmlns:p14="http://schemas.microsoft.com/office/powerpoint/2010/main" val="2967473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36</a:t>
            </a:fld>
            <a:endParaRPr lang="pt-BR"/>
          </a:p>
        </p:txBody>
      </p:sp>
    </p:spTree>
    <p:extLst>
      <p:ext uri="{BB962C8B-B14F-4D97-AF65-F5344CB8AC3E}">
        <p14:creationId xmlns:p14="http://schemas.microsoft.com/office/powerpoint/2010/main" val="2775946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37</a:t>
            </a:fld>
            <a:endParaRPr lang="pt-BR"/>
          </a:p>
        </p:txBody>
      </p:sp>
    </p:spTree>
    <p:extLst>
      <p:ext uri="{BB962C8B-B14F-4D97-AF65-F5344CB8AC3E}">
        <p14:creationId xmlns:p14="http://schemas.microsoft.com/office/powerpoint/2010/main" val="188528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6</a:t>
            </a:fld>
            <a:endParaRPr lang="pt-BR"/>
          </a:p>
        </p:txBody>
      </p:sp>
    </p:spTree>
    <p:extLst>
      <p:ext uri="{BB962C8B-B14F-4D97-AF65-F5344CB8AC3E}">
        <p14:creationId xmlns:p14="http://schemas.microsoft.com/office/powerpoint/2010/main" val="339176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40</a:t>
            </a:fld>
            <a:endParaRPr lang="pt-BR"/>
          </a:p>
        </p:txBody>
      </p:sp>
    </p:spTree>
    <p:extLst>
      <p:ext uri="{BB962C8B-B14F-4D97-AF65-F5344CB8AC3E}">
        <p14:creationId xmlns:p14="http://schemas.microsoft.com/office/powerpoint/2010/main" val="3224733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42</a:t>
            </a:fld>
            <a:endParaRPr lang="pt-BR"/>
          </a:p>
        </p:txBody>
      </p:sp>
    </p:spTree>
    <p:extLst>
      <p:ext uri="{BB962C8B-B14F-4D97-AF65-F5344CB8AC3E}">
        <p14:creationId xmlns:p14="http://schemas.microsoft.com/office/powerpoint/2010/main" val="3208881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44</a:t>
            </a:fld>
            <a:endParaRPr lang="pt-BR"/>
          </a:p>
        </p:txBody>
      </p:sp>
    </p:spTree>
    <p:extLst>
      <p:ext uri="{BB962C8B-B14F-4D97-AF65-F5344CB8AC3E}">
        <p14:creationId xmlns:p14="http://schemas.microsoft.com/office/powerpoint/2010/main" val="2059715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45</a:t>
            </a:fld>
            <a:endParaRPr lang="pt-BR"/>
          </a:p>
        </p:txBody>
      </p:sp>
    </p:spTree>
    <p:extLst>
      <p:ext uri="{BB962C8B-B14F-4D97-AF65-F5344CB8AC3E}">
        <p14:creationId xmlns:p14="http://schemas.microsoft.com/office/powerpoint/2010/main" val="57263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46</a:t>
            </a:fld>
            <a:endParaRPr lang="pt-BR"/>
          </a:p>
        </p:txBody>
      </p:sp>
    </p:spTree>
    <p:extLst>
      <p:ext uri="{BB962C8B-B14F-4D97-AF65-F5344CB8AC3E}">
        <p14:creationId xmlns:p14="http://schemas.microsoft.com/office/powerpoint/2010/main" val="3767534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48</a:t>
            </a:fld>
            <a:endParaRPr lang="pt-BR"/>
          </a:p>
        </p:txBody>
      </p:sp>
    </p:spTree>
    <p:extLst>
      <p:ext uri="{BB962C8B-B14F-4D97-AF65-F5344CB8AC3E}">
        <p14:creationId xmlns:p14="http://schemas.microsoft.com/office/powerpoint/2010/main" val="2757724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49</a:t>
            </a:fld>
            <a:endParaRPr lang="pt-BR"/>
          </a:p>
        </p:txBody>
      </p:sp>
    </p:spTree>
    <p:extLst>
      <p:ext uri="{BB962C8B-B14F-4D97-AF65-F5344CB8AC3E}">
        <p14:creationId xmlns:p14="http://schemas.microsoft.com/office/powerpoint/2010/main" val="2020322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51</a:t>
            </a:fld>
            <a:endParaRPr lang="pt-BR"/>
          </a:p>
        </p:txBody>
      </p:sp>
    </p:spTree>
    <p:extLst>
      <p:ext uri="{BB962C8B-B14F-4D97-AF65-F5344CB8AC3E}">
        <p14:creationId xmlns:p14="http://schemas.microsoft.com/office/powerpoint/2010/main" val="4256706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58</a:t>
            </a:fld>
            <a:endParaRPr lang="pt-BR"/>
          </a:p>
        </p:txBody>
      </p:sp>
    </p:spTree>
    <p:extLst>
      <p:ext uri="{BB962C8B-B14F-4D97-AF65-F5344CB8AC3E}">
        <p14:creationId xmlns:p14="http://schemas.microsoft.com/office/powerpoint/2010/main" val="1007827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60</a:t>
            </a:fld>
            <a:endParaRPr lang="pt-BR"/>
          </a:p>
        </p:txBody>
      </p:sp>
    </p:spTree>
    <p:extLst>
      <p:ext uri="{BB962C8B-B14F-4D97-AF65-F5344CB8AC3E}">
        <p14:creationId xmlns:p14="http://schemas.microsoft.com/office/powerpoint/2010/main" val="351514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7</a:t>
            </a:fld>
            <a:endParaRPr lang="pt-BR"/>
          </a:p>
        </p:txBody>
      </p:sp>
    </p:spTree>
    <p:extLst>
      <p:ext uri="{BB962C8B-B14F-4D97-AF65-F5344CB8AC3E}">
        <p14:creationId xmlns:p14="http://schemas.microsoft.com/office/powerpoint/2010/main" val="3925860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61</a:t>
            </a:fld>
            <a:endParaRPr lang="pt-BR"/>
          </a:p>
        </p:txBody>
      </p:sp>
    </p:spTree>
    <p:extLst>
      <p:ext uri="{BB962C8B-B14F-4D97-AF65-F5344CB8AC3E}">
        <p14:creationId xmlns:p14="http://schemas.microsoft.com/office/powerpoint/2010/main" val="303257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8</a:t>
            </a:fld>
            <a:endParaRPr lang="pt-BR"/>
          </a:p>
        </p:txBody>
      </p:sp>
    </p:spTree>
    <p:extLst>
      <p:ext uri="{BB962C8B-B14F-4D97-AF65-F5344CB8AC3E}">
        <p14:creationId xmlns:p14="http://schemas.microsoft.com/office/powerpoint/2010/main" val="230963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9</a:t>
            </a:fld>
            <a:endParaRPr lang="pt-BR"/>
          </a:p>
        </p:txBody>
      </p:sp>
    </p:spTree>
    <p:extLst>
      <p:ext uri="{BB962C8B-B14F-4D97-AF65-F5344CB8AC3E}">
        <p14:creationId xmlns:p14="http://schemas.microsoft.com/office/powerpoint/2010/main" val="290165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11</a:t>
            </a:fld>
            <a:endParaRPr lang="pt-BR"/>
          </a:p>
        </p:txBody>
      </p:sp>
    </p:spTree>
    <p:extLst>
      <p:ext uri="{BB962C8B-B14F-4D97-AF65-F5344CB8AC3E}">
        <p14:creationId xmlns:p14="http://schemas.microsoft.com/office/powerpoint/2010/main" val="302134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12</a:t>
            </a:fld>
            <a:endParaRPr lang="pt-BR"/>
          </a:p>
        </p:txBody>
      </p:sp>
    </p:spTree>
    <p:extLst>
      <p:ext uri="{BB962C8B-B14F-4D97-AF65-F5344CB8AC3E}">
        <p14:creationId xmlns:p14="http://schemas.microsoft.com/office/powerpoint/2010/main" val="386156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4E4F06-E645-402F-846E-C959E08A37FB}" type="slidenum">
              <a:rPr lang="pt-BR" smtClean="0"/>
              <a:t>13</a:t>
            </a:fld>
            <a:endParaRPr lang="pt-BR"/>
          </a:p>
        </p:txBody>
      </p:sp>
    </p:spTree>
    <p:extLst>
      <p:ext uri="{BB962C8B-B14F-4D97-AF65-F5344CB8AC3E}">
        <p14:creationId xmlns:p14="http://schemas.microsoft.com/office/powerpoint/2010/main" val="209205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6E451F4-0CD4-4CFB-AD75-3AD71F3D73FF}" type="datetime1">
              <a:rPr lang="pt-BR" smtClean="0"/>
              <a:t>29/09/2021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20751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D6ED5F-FCE2-4631-BEF6-8FCA1984356C}" type="datetime1">
              <a:rPr lang="pt-BR" smtClean="0"/>
              <a:t>29/09/2021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25852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262356-9975-4E1D-A9CE-5F72D519DE1C}" type="datetime1">
              <a:rPr lang="pt-BR" smtClean="0"/>
              <a:t>29/09/2021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31342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0811B42-DC0D-464E-9585-33511B44D328}" type="datetime1">
              <a:rPr lang="pt-BR" smtClean="0"/>
              <a:t>29/09/2021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78286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92980A-8CDA-4CB1-ADDF-3B4A1409F215}" type="datetime1">
              <a:rPr lang="pt-BR" smtClean="0"/>
              <a:t>29/09/2021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146965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23E248B4-74E1-4D62-9359-87CEF874BD1F}" type="datetime1">
              <a:rPr lang="pt-BR" smtClean="0"/>
              <a:t>29/09/2021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19325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648723E-B26C-4DA1-980E-26448468BB3E}" type="datetime1">
              <a:rPr lang="pt-BR" smtClean="0"/>
              <a:t>29/09/2021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209358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813FEE5-BBA2-4A3B-BD81-5FD484CABAC1}" type="datetime1">
              <a:rPr lang="pt-BR" smtClean="0"/>
              <a:t>29/09/2021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14230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D46A5A-D2D8-4C24-98C7-4B855792A38D}" type="datetime1">
              <a:rPr lang="pt-BR" smtClean="0"/>
              <a:t>29/09/2021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22072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CAA6C1F-2159-46F5-8BD3-E09560F84EFE}" type="datetime1">
              <a:rPr lang="pt-BR" smtClean="0"/>
              <a:t>29/09/2021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406261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E9831A8-5689-4E83-9EE2-7F4C80D4FA9B}" type="datetime1">
              <a:rPr lang="pt-BR" smtClean="0"/>
              <a:t>29/09/2021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328548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E8BBF7C3-5CC1-4809-906F-017A81D82821}" type="datetime1">
              <a:rPr lang="pt-BR" smtClean="0"/>
              <a:t>29/09/2021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8EA138-A4E3-4A9A-8E64-1AB822503D91}" type="slidenum">
              <a:rPr lang="pt-BR" smtClean="0"/>
              <a:t>‹nº›</a:t>
            </a:fld>
            <a:endParaRPr lang="pt-BR"/>
          </a:p>
        </p:txBody>
      </p:sp>
    </p:spTree>
    <p:extLst>
      <p:ext uri="{BB962C8B-B14F-4D97-AF65-F5344CB8AC3E}">
        <p14:creationId xmlns:p14="http://schemas.microsoft.com/office/powerpoint/2010/main" val="319829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5AED2-77B7-490C-A979-23C781BDEF5C}" type="datetime1">
              <a:rPr lang="pt-BR" smtClean="0"/>
              <a:t>29/09/2021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EA138-A4E3-4A9A-8E64-1AB822503D91}" type="slidenum">
              <a:rPr lang="pt-BR" smtClean="0"/>
              <a:t>‹nº›</a:t>
            </a:fld>
            <a:endParaRPr lang="pt-BR"/>
          </a:p>
        </p:txBody>
      </p:sp>
    </p:spTree>
    <p:extLst>
      <p:ext uri="{BB962C8B-B14F-4D97-AF65-F5344CB8AC3E}">
        <p14:creationId xmlns:p14="http://schemas.microsoft.com/office/powerpoint/2010/main" val="90482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damarnunes@usp.b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hyperlink" Target="http://www.biologia.bio.br/curso/1%C2%BA%20per%C3%ADodo%20Faciplac/Introdu%C3%A7%C3%A3o%20%C3%A0%20fisiologia%20card%C3%ADaca.pdf" TargetMode="External"/><Relationship Id="rId2" Type="http://schemas.openxmlformats.org/officeDocument/2006/relationships/hyperlink" Target="http://www.skillstat.com/" TargetMode="External"/><Relationship Id="rId1" Type="http://schemas.openxmlformats.org/officeDocument/2006/relationships/slideLayout" Target="../slideLayouts/slideLayout2.xml"/><Relationship Id="rId6" Type="http://schemas.openxmlformats.org/officeDocument/2006/relationships/hyperlink" Target="https://pt.khanacademy.org/science/biology/human-biology/neuron-nervous-system/a/the-membrane-potential" TargetMode="External"/><Relationship Id="rId5" Type="http://schemas.openxmlformats.org/officeDocument/2006/relationships/hyperlink" Target="https://www.heart.org/en/health-topics/arrhythmia/symptoms-diagnosis--monitoring-of-arrhythmia/electrophysiology-studies-eps" TargetMode="External"/><Relationship Id="rId4" Type="http://schemas.openxmlformats.org/officeDocument/2006/relationships/hyperlink" Target="http://www.revistas.usp.br/rmrp/article/view/336/337"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elidamarnunes@gmail.com"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92" y="210266"/>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1286099" y="434616"/>
            <a:ext cx="1020004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buSzPct val="100000"/>
              <a:buFont typeface="Times New Roman" panose="02020603050405020304" pitchFamily="18" charset="0"/>
              <a:buNone/>
            </a:pPr>
            <a:r>
              <a:rPr lang="pt-BR" altLang="en-US" sz="2600" dirty="0">
                <a:solidFill>
                  <a:schemeClr val="tx1"/>
                </a:solidFill>
                <a:cs typeface="Times New Roman" panose="02020603050405020304" pitchFamily="18" charset="0"/>
              </a:rPr>
              <a:t>Disciplina: ACH5533-Fisiologia Humana I</a:t>
            </a:r>
          </a:p>
          <a:p>
            <a:pPr eaLnBrk="1" hangingPunct="1">
              <a:buSzPct val="100000"/>
              <a:buFont typeface="Times New Roman" panose="02020603050405020304" pitchFamily="18" charset="0"/>
              <a:buNone/>
            </a:pPr>
            <a:endParaRPr lang="pt-BR" altLang="en-US" sz="2600" dirty="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endParaRPr lang="pt-BR" altLang="en-US" sz="2600" dirty="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a:solidFill>
                  <a:schemeClr val="tx1"/>
                </a:solidFill>
                <a:cs typeface="Times New Roman" panose="02020603050405020304" pitchFamily="18" charset="0"/>
              </a:rPr>
              <a:t>Aula: </a:t>
            </a:r>
            <a:r>
              <a:rPr lang="pt-BR" altLang="en-US" sz="2600" dirty="0" smtClean="0">
                <a:solidFill>
                  <a:schemeClr val="tx1"/>
                </a:solidFill>
                <a:cs typeface="Times New Roman" panose="02020603050405020304" pitchFamily="18" charset="0"/>
              </a:rPr>
              <a:t>06</a:t>
            </a:r>
            <a:endParaRPr lang="pt-BR" altLang="en-US" sz="2800" b="1" dirty="0">
              <a:solidFill>
                <a:srgbClr val="FF0000"/>
              </a:solidFill>
              <a:cs typeface="Times New Roman" panose="02020603050405020304" pitchFamily="18" charset="0"/>
            </a:endParaRPr>
          </a:p>
          <a:p>
            <a:pPr algn="ctr" eaLnBrk="1" hangingPunct="1">
              <a:buSzPct val="100000"/>
              <a:buFont typeface="Times New Roman" panose="02020603050405020304" pitchFamily="18" charset="0"/>
              <a:buNone/>
            </a:pPr>
            <a:endParaRPr lang="pt-BR" altLang="en-US" sz="2600" dirty="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4800" b="1" dirty="0">
                <a:solidFill>
                  <a:srgbClr val="FF0000"/>
                </a:solidFill>
                <a:cs typeface="Times New Roman" panose="02020603050405020304" pitchFamily="18" charset="0"/>
              </a:rPr>
              <a:t>ELETROFISIOLOGIA E ELETROFISIOLOGIA CARDÍACA</a:t>
            </a:r>
          </a:p>
          <a:p>
            <a:pPr algn="ctr" eaLnBrk="1" hangingPunct="1">
              <a:buSzPct val="100000"/>
              <a:buFont typeface="Times New Roman" panose="02020603050405020304" pitchFamily="18" charset="0"/>
              <a:buNone/>
            </a:pPr>
            <a:endParaRPr lang="pt-BR" altLang="en-US" sz="2600" dirty="0">
              <a:solidFill>
                <a:srgbClr val="7030A0"/>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a:solidFill>
                  <a:schemeClr val="tx1"/>
                </a:solidFill>
                <a:cs typeface="Times New Roman" panose="02020603050405020304" pitchFamily="18" charset="0"/>
              </a:rPr>
              <a:t>Prof. </a:t>
            </a:r>
            <a:r>
              <a:rPr lang="pt-BR" altLang="en-US" sz="2600" dirty="0" err="1">
                <a:solidFill>
                  <a:schemeClr val="tx1"/>
                </a:solidFill>
                <a:cs typeface="Times New Roman" panose="02020603050405020304" pitchFamily="18" charset="0"/>
              </a:rPr>
              <a:t>Elidamar</a:t>
            </a:r>
            <a:r>
              <a:rPr lang="pt-BR" altLang="en-US" sz="2600" dirty="0">
                <a:solidFill>
                  <a:schemeClr val="tx1"/>
                </a:solidFill>
                <a:cs typeface="Times New Roman" panose="02020603050405020304" pitchFamily="18" charset="0"/>
              </a:rPr>
              <a:t> Nunes de Carvalho Lima </a:t>
            </a:r>
          </a:p>
          <a:p>
            <a:pPr algn="ctr" eaLnBrk="1" hangingPunct="1">
              <a:buSzPct val="100000"/>
              <a:buFont typeface="Times New Roman" panose="02020603050405020304" pitchFamily="18" charset="0"/>
              <a:buNone/>
            </a:pPr>
            <a:r>
              <a:rPr lang="pt-BR" altLang="en-US" sz="2600" dirty="0" err="1">
                <a:solidFill>
                  <a:schemeClr val="tx1"/>
                </a:solidFill>
                <a:cs typeface="Times New Roman" panose="02020603050405020304" pitchFamily="18" charset="0"/>
              </a:rPr>
              <a:t>email</a:t>
            </a:r>
            <a:r>
              <a:rPr lang="pt-BR" altLang="en-US" sz="2600" dirty="0">
                <a:solidFill>
                  <a:schemeClr val="tx1"/>
                </a:solidFill>
                <a:cs typeface="Times New Roman" panose="02020603050405020304" pitchFamily="18" charset="0"/>
              </a:rPr>
              <a:t>: </a:t>
            </a:r>
            <a:r>
              <a:rPr lang="pt-BR" altLang="en-US" sz="2600" dirty="0" smtClean="0">
                <a:solidFill>
                  <a:srgbClr val="7030A0"/>
                </a:solidFill>
                <a:cs typeface="Times New Roman" panose="02020603050405020304" pitchFamily="18" charset="0"/>
                <a:hlinkClick r:id="rId3"/>
              </a:rPr>
              <a:t>elidamarnunes@usp.br</a:t>
            </a:r>
            <a:endParaRPr lang="pt-BR" altLang="en-US" sz="2600" dirty="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sz="2600" dirty="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sz="2600" dirty="0">
              <a:solidFill>
                <a:srgbClr val="7030A0"/>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a:solidFill>
                  <a:schemeClr val="tx1"/>
                </a:solidFill>
                <a:cs typeface="Times New Roman" panose="02020603050405020304" pitchFamily="18" charset="0"/>
              </a:rPr>
              <a:t>São Paulo</a:t>
            </a:r>
            <a:r>
              <a:rPr lang="pt-BR" altLang="en-US" sz="2600">
                <a:solidFill>
                  <a:schemeClr val="tx1"/>
                </a:solidFill>
                <a:cs typeface="Times New Roman" panose="02020603050405020304" pitchFamily="18" charset="0"/>
              </a:rPr>
              <a:t>, </a:t>
            </a:r>
            <a:r>
              <a:rPr lang="pt-BR" altLang="en-US" sz="2600" smtClean="0">
                <a:solidFill>
                  <a:schemeClr val="tx1"/>
                </a:solidFill>
                <a:cs typeface="Times New Roman" panose="02020603050405020304" pitchFamily="18" charset="0"/>
              </a:rPr>
              <a:t>22 </a:t>
            </a:r>
            <a:r>
              <a:rPr lang="pt-BR" altLang="en-US" sz="2600" dirty="0">
                <a:solidFill>
                  <a:schemeClr val="tx1"/>
                </a:solidFill>
                <a:cs typeface="Times New Roman" panose="02020603050405020304" pitchFamily="18" charset="0"/>
              </a:rPr>
              <a:t>de </a:t>
            </a:r>
            <a:r>
              <a:rPr lang="pt-BR" altLang="en-US" sz="2600" dirty="0" smtClean="0">
                <a:solidFill>
                  <a:schemeClr val="tx1"/>
                </a:solidFill>
                <a:cs typeface="Times New Roman" panose="02020603050405020304" pitchFamily="18" charset="0"/>
              </a:rPr>
              <a:t>Setembro </a:t>
            </a:r>
            <a:r>
              <a:rPr lang="pt-BR" altLang="en-US" sz="2600" dirty="0">
                <a:solidFill>
                  <a:schemeClr val="tx1"/>
                </a:solidFill>
                <a:cs typeface="Times New Roman" panose="02020603050405020304" pitchFamily="18" charset="0"/>
              </a:rPr>
              <a:t>de </a:t>
            </a:r>
            <a:r>
              <a:rPr lang="pt-BR" altLang="en-US" sz="2600" dirty="0" smtClean="0">
                <a:solidFill>
                  <a:schemeClr val="tx1"/>
                </a:solidFill>
                <a:cs typeface="Times New Roman" panose="02020603050405020304" pitchFamily="18" charset="0"/>
              </a:rPr>
              <a:t>2021 </a:t>
            </a:r>
            <a:endParaRPr lang="pt-BR" altLang="en-US" sz="2800" b="1" dirty="0">
              <a:solidFill>
                <a:srgbClr val="FF000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dirty="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dirty="0">
              <a:solidFill>
                <a:srgbClr val="7030A0"/>
              </a:solidFill>
              <a:cs typeface="Times New Roman" panose="02020603050405020304" pitchFamily="18" charset="0"/>
            </a:endParaRPr>
          </a:p>
          <a:p>
            <a:pPr eaLnBrk="1" hangingPunct="1">
              <a:buSzPct val="100000"/>
            </a:pPr>
            <a:endParaRPr lang="pt-BR" altLang="en-US" dirty="0">
              <a:solidFill>
                <a:srgbClr val="7030A0"/>
              </a:solidFill>
              <a:cs typeface="Times New Roman" panose="02020603050405020304" pitchFamily="18" charset="0"/>
            </a:endParaRPr>
          </a:p>
        </p:txBody>
      </p:sp>
      <p:sp>
        <p:nvSpPr>
          <p:cNvPr id="2" name="Espaço Reservado para Número de Slide 1"/>
          <p:cNvSpPr>
            <a:spLocks noGrp="1"/>
          </p:cNvSpPr>
          <p:nvPr>
            <p:ph type="sldNum" sz="quarter" idx="12"/>
          </p:nvPr>
        </p:nvSpPr>
        <p:spPr/>
        <p:txBody>
          <a:bodyPr/>
          <a:lstStyle/>
          <a:p>
            <a:fld id="{365A4616-4CC4-498C-A6F5-0A039CFCD8AA}" type="slidenum">
              <a:rPr lang="pt-BR" smtClean="0"/>
              <a:t>1</a:t>
            </a:fld>
            <a:endParaRPr lang="pt-BR"/>
          </a:p>
        </p:txBody>
      </p:sp>
    </p:spTree>
    <p:extLst>
      <p:ext uri="{BB962C8B-B14F-4D97-AF65-F5344CB8AC3E}">
        <p14:creationId xmlns:p14="http://schemas.microsoft.com/office/powerpoint/2010/main" val="258754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8490" y="1549169"/>
            <a:ext cx="11518710" cy="4351338"/>
          </a:xfrm>
        </p:spPr>
        <p:txBody>
          <a:bodyPr>
            <a:normAutofit/>
          </a:bodyPr>
          <a:lstStyle/>
          <a:p>
            <a:pPr algn="just">
              <a:lnSpc>
                <a:spcPct val="150000"/>
              </a:lnSpc>
              <a:spcBef>
                <a:spcPts val="0"/>
              </a:spcBef>
            </a:pPr>
            <a:r>
              <a:rPr lang="pt-BR" sz="2400" dirty="0" err="1" smtClean="0"/>
              <a:t>Eletrofisiologia</a:t>
            </a:r>
            <a:r>
              <a:rPr lang="pt-BR" sz="2400" dirty="0" smtClean="0"/>
              <a:t> é </a:t>
            </a:r>
            <a:r>
              <a:rPr lang="pt-BR" sz="2400" dirty="0"/>
              <a:t>o ramo da fisiologia que se refere amplamente ao fluxo de íons </a:t>
            </a:r>
            <a:r>
              <a:rPr lang="pt-BR" sz="2400" dirty="0" smtClean="0"/>
              <a:t>em </a:t>
            </a:r>
            <a:r>
              <a:rPr lang="pt-BR" sz="2400" dirty="0"/>
              <a:t>tecidos biológicos</a:t>
            </a:r>
          </a:p>
          <a:p>
            <a:pPr algn="just">
              <a:lnSpc>
                <a:spcPct val="150000"/>
              </a:lnSpc>
              <a:spcBef>
                <a:spcPts val="0"/>
              </a:spcBef>
            </a:pPr>
            <a:r>
              <a:rPr lang="pt-BR" sz="2400" dirty="0" smtClean="0"/>
              <a:t>Já o Estudo </a:t>
            </a:r>
            <a:r>
              <a:rPr lang="pt-BR" sz="2400" dirty="0"/>
              <a:t>de </a:t>
            </a:r>
            <a:r>
              <a:rPr lang="pt-BR" sz="2400" dirty="0" err="1" smtClean="0"/>
              <a:t>eletrofisiologia</a:t>
            </a:r>
            <a:r>
              <a:rPr lang="pt-BR" sz="2400" dirty="0" smtClean="0"/>
              <a:t> - EP </a:t>
            </a:r>
            <a:r>
              <a:rPr lang="pt-BR" sz="2400" dirty="0"/>
              <a:t>é um teste realizado para avaliar o sistema elétrico ou a atividade </a:t>
            </a:r>
            <a:r>
              <a:rPr lang="pt-BR" sz="2400" dirty="0" smtClean="0"/>
              <a:t>cardíaca, </a:t>
            </a:r>
            <a:r>
              <a:rPr lang="pt-BR" sz="2400" dirty="0"/>
              <a:t>usado para diagnosticar batimentos cardíacos </a:t>
            </a:r>
            <a:r>
              <a:rPr lang="pt-BR" sz="2400" dirty="0" smtClean="0"/>
              <a:t>anormais/arritmias</a:t>
            </a:r>
            <a:endParaRPr lang="pt-BR" sz="2400" dirty="0"/>
          </a:p>
        </p:txBody>
      </p:sp>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10</a:t>
            </a:fld>
            <a:endParaRPr lang="pt-BR"/>
          </a:p>
        </p:txBody>
      </p:sp>
    </p:spTree>
    <p:extLst>
      <p:ext uri="{BB962C8B-B14F-4D97-AF65-F5344CB8AC3E}">
        <p14:creationId xmlns:p14="http://schemas.microsoft.com/office/powerpoint/2010/main" val="4126871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1498" y="1446028"/>
            <a:ext cx="11712054" cy="4808441"/>
          </a:xfrm>
        </p:spPr>
        <p:txBody>
          <a:bodyPr>
            <a:noAutofit/>
          </a:bodyPr>
          <a:lstStyle/>
          <a:p>
            <a:pPr algn="just">
              <a:lnSpc>
                <a:spcPct val="150000"/>
              </a:lnSpc>
              <a:spcBef>
                <a:spcPts val="0"/>
              </a:spcBef>
            </a:pPr>
            <a:r>
              <a:rPr lang="pt-BR" sz="2400" dirty="0"/>
              <a:t>Grande número de fenômenos  biológicos importantes é acompanhado de manifestações elétricas celulares. </a:t>
            </a:r>
            <a:endParaRPr lang="pt-BR" sz="2400" dirty="0" smtClean="0"/>
          </a:p>
          <a:p>
            <a:pPr algn="just">
              <a:lnSpc>
                <a:spcPct val="150000"/>
              </a:lnSpc>
              <a:spcBef>
                <a:spcPts val="0"/>
              </a:spcBef>
            </a:pPr>
            <a:r>
              <a:rPr lang="pt-BR" sz="2400" dirty="0" smtClean="0"/>
              <a:t>Em </a:t>
            </a:r>
            <a:r>
              <a:rPr lang="pt-BR" sz="2400" dirty="0"/>
              <a:t>repouso, as células vivas apresentam diferença de potencial elétrico de várias dezenas de milivolts através da membrana plasmática, com o meio intracelular negativo em relação aos líquidos extracelulares </a:t>
            </a:r>
            <a:r>
              <a:rPr lang="pt-BR" sz="2400" dirty="0" smtClean="0"/>
              <a:t>-LEC. </a:t>
            </a:r>
            <a:endParaRPr lang="pt-BR" sz="2400" dirty="0"/>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4" name="Imagem 3">
            <a:extLst>
              <a:ext uri="{FF2B5EF4-FFF2-40B4-BE49-F238E27FC236}">
                <a16:creationId xmlns:a16="http://schemas.microsoft.com/office/drawing/2014/main" xmlns="" id="{D917159C-2A8D-4598-91D3-49FA5840D9F8}"/>
              </a:ext>
            </a:extLst>
          </p:cNvPr>
          <p:cNvPicPr>
            <a:picLocks noChangeAspect="1"/>
          </p:cNvPicPr>
          <p:nvPr/>
        </p:nvPicPr>
        <p:blipFill>
          <a:blip r:embed="rId4"/>
          <a:stretch>
            <a:fillRect/>
          </a:stretch>
        </p:blipFill>
        <p:spPr>
          <a:xfrm>
            <a:off x="4503761" y="4561786"/>
            <a:ext cx="3903260" cy="20848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11</a:t>
            </a:fld>
            <a:endParaRPr lang="pt-BR"/>
          </a:p>
        </p:txBody>
      </p:sp>
    </p:spTree>
    <p:extLst>
      <p:ext uri="{BB962C8B-B14F-4D97-AF65-F5344CB8AC3E}">
        <p14:creationId xmlns:p14="http://schemas.microsoft.com/office/powerpoint/2010/main" val="413500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0865" y="1269953"/>
            <a:ext cx="11034586" cy="1515778"/>
          </a:xfrm>
        </p:spPr>
        <p:txBody>
          <a:bodyPr>
            <a:noAutofit/>
          </a:bodyPr>
          <a:lstStyle/>
          <a:p>
            <a:pPr algn="just">
              <a:lnSpc>
                <a:spcPct val="150000"/>
              </a:lnSpc>
              <a:spcBef>
                <a:spcPts val="0"/>
              </a:spcBef>
            </a:pPr>
            <a:r>
              <a:rPr lang="pt-BR" sz="2000" b="1" dirty="0"/>
              <a:t>A gênese desse potencial de membrana está associada a mecanismos de transporte de Íons, que criam um meio iônico intracelular de composição distinta daquela do meio iônico extracelular. </a:t>
            </a:r>
          </a:p>
          <a:p>
            <a:pPr marL="0" indent="0" algn="just">
              <a:lnSpc>
                <a:spcPct val="150000"/>
              </a:lnSpc>
              <a:spcBef>
                <a:spcPts val="0"/>
              </a:spcBef>
              <a:buNone/>
            </a:pPr>
            <a:endParaRPr lang="pt-BR" sz="2000" b="1" dirty="0"/>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6146" name="Picture 2" descr="Transporte ativo (artigo) | Khan Academy">
            <a:extLst>
              <a:ext uri="{FF2B5EF4-FFF2-40B4-BE49-F238E27FC236}">
                <a16:creationId xmlns:a16="http://schemas.microsoft.com/office/drawing/2014/main" xmlns="" id="{648AC63C-FB58-4AC9-A823-24E3C3054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388" y="2509283"/>
            <a:ext cx="5135728" cy="3874818"/>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a:extLst>
              <a:ext uri="{FF2B5EF4-FFF2-40B4-BE49-F238E27FC236}">
                <a16:creationId xmlns:a16="http://schemas.microsoft.com/office/drawing/2014/main" xmlns="" id="{55F58A3D-4FA3-47E5-8781-B197FAAB72C8}"/>
              </a:ext>
            </a:extLst>
          </p:cNvPr>
          <p:cNvSpPr txBox="1">
            <a:spLocks/>
          </p:cNvSpPr>
          <p:nvPr/>
        </p:nvSpPr>
        <p:spPr>
          <a:xfrm>
            <a:off x="150865" y="2384687"/>
            <a:ext cx="6398791" cy="5133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pPr>
            <a:r>
              <a:rPr lang="pt-BR" sz="2000" dirty="0" smtClean="0"/>
              <a:t>Os </a:t>
            </a:r>
            <a:r>
              <a:rPr lang="pt-BR" sz="2000" dirty="0"/>
              <a:t>processos de </a:t>
            </a:r>
            <a:r>
              <a:rPr lang="pt-BR" sz="2000" dirty="0" smtClean="0"/>
              <a:t>difusão </a:t>
            </a:r>
            <a:r>
              <a:rPr lang="pt-BR" sz="2000" dirty="0"/>
              <a:t>e os transportes ativos (potenciais de bombas eletrônicas) representam os mecanismos básicos responsáveis pela polarização da membrana plasmática. </a:t>
            </a:r>
            <a:endParaRPr lang="pt-BR" sz="2000" dirty="0" smtClean="0"/>
          </a:p>
          <a:p>
            <a:pPr algn="just">
              <a:lnSpc>
                <a:spcPct val="150000"/>
              </a:lnSpc>
              <a:spcBef>
                <a:spcPts val="0"/>
              </a:spcBef>
            </a:pPr>
            <a:r>
              <a:rPr lang="pt-BR" sz="2000" dirty="0" smtClean="0"/>
              <a:t>A </a:t>
            </a:r>
            <a:r>
              <a:rPr lang="pt-BR" sz="2000" dirty="0"/>
              <a:t>difusão de Íons a favor de gradientes de concentração é a mais importante causa de manifestação elétrica em sistemas biológicos </a:t>
            </a:r>
          </a:p>
          <a:p>
            <a:pPr marL="0" indent="0" algn="just">
              <a:lnSpc>
                <a:spcPct val="150000"/>
              </a:lnSpc>
              <a:spcBef>
                <a:spcPts val="0"/>
              </a:spcBef>
              <a:buFont typeface="Arial" panose="020B0604020202020204" pitchFamily="34" charset="0"/>
              <a:buNone/>
            </a:pPr>
            <a:endParaRPr lang="pt-BR" sz="2000" dirty="0"/>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12</a:t>
            </a:fld>
            <a:endParaRPr lang="pt-BR"/>
          </a:p>
        </p:txBody>
      </p:sp>
    </p:spTree>
    <p:extLst>
      <p:ext uri="{BB962C8B-B14F-4D97-AF65-F5344CB8AC3E}">
        <p14:creationId xmlns:p14="http://schemas.microsoft.com/office/powerpoint/2010/main" val="11717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2012" y="1690688"/>
            <a:ext cx="11627892" cy="3374172"/>
          </a:xfrm>
        </p:spPr>
        <p:txBody>
          <a:bodyPr>
            <a:noAutofit/>
          </a:bodyPr>
          <a:lstStyle/>
          <a:p>
            <a:pPr algn="just">
              <a:lnSpc>
                <a:spcPct val="150000"/>
              </a:lnSpc>
              <a:spcBef>
                <a:spcPts val="0"/>
              </a:spcBef>
            </a:pPr>
            <a:r>
              <a:rPr lang="pt-BR" sz="2400" dirty="0"/>
              <a:t>Uma </a:t>
            </a:r>
            <a:r>
              <a:rPr lang="pt-BR" sz="2400" dirty="0" smtClean="0"/>
              <a:t>característica forte de </a:t>
            </a:r>
            <a:r>
              <a:rPr lang="pt-BR" sz="2400" dirty="0"/>
              <a:t>todas as células </a:t>
            </a:r>
            <a:r>
              <a:rPr lang="pt-BR" sz="2400" dirty="0" smtClean="0"/>
              <a:t>é </a:t>
            </a:r>
            <a:r>
              <a:rPr lang="pt-BR" sz="2400" dirty="0"/>
              <a:t>a diferença de potencial </a:t>
            </a:r>
            <a:r>
              <a:rPr lang="pt-BR" sz="2400" dirty="0" smtClean="0"/>
              <a:t>entre </a:t>
            </a:r>
            <a:r>
              <a:rPr lang="pt-BR" sz="2400" dirty="0"/>
              <a:t>os fluidos </a:t>
            </a:r>
            <a:r>
              <a:rPr lang="pt-BR" sz="2400" dirty="0" err="1"/>
              <a:t>intra</a:t>
            </a:r>
            <a:r>
              <a:rPr lang="pt-BR" sz="2400" dirty="0"/>
              <a:t> e extracelulares. </a:t>
            </a:r>
          </a:p>
          <a:p>
            <a:pPr algn="just">
              <a:lnSpc>
                <a:spcPct val="150000"/>
              </a:lnSpc>
              <a:spcBef>
                <a:spcPts val="0"/>
              </a:spcBef>
            </a:pPr>
            <a:r>
              <a:rPr lang="pt-BR" sz="2400" dirty="0"/>
              <a:t>Essa diferença de potencial usualmente varia entre 10 e 100 </a:t>
            </a:r>
            <a:r>
              <a:rPr lang="pt-BR" sz="2400" dirty="0" err="1"/>
              <a:t>mV</a:t>
            </a:r>
            <a:r>
              <a:rPr lang="pt-BR" sz="2400" dirty="0"/>
              <a:t>, com o interior da célula sendo eletronegativo em relação ao exterior</a:t>
            </a: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7170" name="Picture 2" descr="Roteiro da Semana 1: 3.1 Mecanismos iônicos responsáveis pelo potencial de  ação">
            <a:extLst>
              <a:ext uri="{FF2B5EF4-FFF2-40B4-BE49-F238E27FC236}">
                <a16:creationId xmlns:a16="http://schemas.microsoft.com/office/drawing/2014/main" xmlns="" id="{8B91B65C-8293-41E6-BDEA-262D7CFD6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79" y="4026090"/>
            <a:ext cx="4355195" cy="2634893"/>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13</a:t>
            </a:fld>
            <a:endParaRPr lang="pt-BR"/>
          </a:p>
        </p:txBody>
      </p:sp>
    </p:spTree>
    <p:extLst>
      <p:ext uri="{BB962C8B-B14F-4D97-AF65-F5344CB8AC3E}">
        <p14:creationId xmlns:p14="http://schemas.microsoft.com/office/powerpoint/2010/main" val="138165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4716" y="1325887"/>
            <a:ext cx="11668836" cy="4629766"/>
          </a:xfrm>
        </p:spPr>
        <p:txBody>
          <a:bodyPr>
            <a:normAutofit fontScale="85000" lnSpcReduction="10000"/>
          </a:bodyPr>
          <a:lstStyle/>
          <a:p>
            <a:pPr algn="just">
              <a:lnSpc>
                <a:spcPct val="150000"/>
              </a:lnSpc>
              <a:spcBef>
                <a:spcPts val="0"/>
              </a:spcBef>
            </a:pPr>
            <a:r>
              <a:rPr lang="pt-BR" dirty="0"/>
              <a:t>O potencial de membrana esta implicado em inúmeros processos celulares, tais como: </a:t>
            </a:r>
          </a:p>
          <a:p>
            <a:pPr marL="514350" indent="-514350" algn="just">
              <a:lnSpc>
                <a:spcPct val="150000"/>
              </a:lnSpc>
              <a:spcBef>
                <a:spcPts val="0"/>
              </a:spcBef>
              <a:buAutoNum type="alphaLcParenBoth"/>
            </a:pPr>
            <a:r>
              <a:rPr lang="pt-BR" dirty="0"/>
              <a:t>transportes iônicos e, consequentemente, de água através das membranas celulares e entre compartimentos orgânicos; </a:t>
            </a:r>
          </a:p>
          <a:p>
            <a:pPr marL="514350" indent="-514350" algn="just">
              <a:lnSpc>
                <a:spcPct val="150000"/>
              </a:lnSpc>
              <a:spcBef>
                <a:spcPts val="0"/>
              </a:spcBef>
              <a:buAutoNum type="alphaLcParenBoth"/>
            </a:pPr>
            <a:r>
              <a:rPr lang="pt-BR" dirty="0"/>
              <a:t>transporte de numerosos nutrientes, para dentro e para fora das células</a:t>
            </a:r>
          </a:p>
          <a:p>
            <a:pPr marL="514350" indent="-514350" algn="just">
              <a:lnSpc>
                <a:spcPct val="150000"/>
              </a:lnSpc>
              <a:spcBef>
                <a:spcPts val="0"/>
              </a:spcBef>
              <a:buAutoNum type="alphaLcParenBoth"/>
            </a:pPr>
            <a:r>
              <a:rPr lang="pt-BR" dirty="0"/>
              <a:t>transporte de nutrientes acoplados ao sódio, nos enterócitos</a:t>
            </a:r>
          </a:p>
          <a:p>
            <a:pPr marL="514350" indent="-514350" algn="just">
              <a:lnSpc>
                <a:spcPct val="150000"/>
              </a:lnSpc>
              <a:spcBef>
                <a:spcPts val="0"/>
              </a:spcBef>
              <a:buAutoNum type="alphaLcParenBoth"/>
            </a:pPr>
            <a:r>
              <a:rPr lang="pt-BR" dirty="0"/>
              <a:t>secreção de </a:t>
            </a:r>
            <a:r>
              <a:rPr lang="pt-BR" dirty="0" smtClean="0"/>
              <a:t>cloreto</a:t>
            </a:r>
            <a:endParaRPr lang="pt-BR" dirty="0"/>
          </a:p>
          <a:p>
            <a:pPr marL="514350" indent="-514350" algn="just">
              <a:lnSpc>
                <a:spcPct val="150000"/>
              </a:lnSpc>
              <a:spcBef>
                <a:spcPts val="0"/>
              </a:spcBef>
              <a:buAutoNum type="alphaLcParenBoth"/>
            </a:pPr>
            <a:r>
              <a:rPr lang="pt-BR" dirty="0"/>
              <a:t>sinalização celular</a:t>
            </a:r>
          </a:p>
          <a:p>
            <a:pPr marL="514350" indent="-514350" algn="just">
              <a:lnSpc>
                <a:spcPct val="150000"/>
              </a:lnSpc>
              <a:spcBef>
                <a:spcPts val="0"/>
              </a:spcBef>
              <a:buAutoNum type="alphaLcParenBoth"/>
            </a:pPr>
            <a:r>
              <a:rPr lang="pt-BR" dirty="0"/>
              <a:t>sinalização  elétrica nas células excitáveis</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8196" name="Picture 4" descr="No estado de equilíbrio:&#10;&#10;No equilíbrio, o gradiente de concentração de K+ é exatamente equilibrado pela diferença de potencial elétrico na membrana. Embora os íons K+ ainda atravessem a membrana por canais, não existe movimento de K+ de um lado para outro. O voltímetro registra um potencial de membrana negativo que é igual ao equilíbrio potencial de K+ (para concentrações de K+ presentes na célula e no fluido ao redor).">
            <a:extLst>
              <a:ext uri="{FF2B5EF4-FFF2-40B4-BE49-F238E27FC236}">
                <a16:creationId xmlns:a16="http://schemas.microsoft.com/office/drawing/2014/main" xmlns="" id="{104008EF-8560-4B3F-8BFB-F27A66302F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6326" y="3835368"/>
            <a:ext cx="5450958" cy="2721930"/>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14</a:t>
            </a:fld>
            <a:endParaRPr lang="pt-BR"/>
          </a:p>
        </p:txBody>
      </p:sp>
    </p:spTree>
    <p:extLst>
      <p:ext uri="{BB962C8B-B14F-4D97-AF65-F5344CB8AC3E}">
        <p14:creationId xmlns:p14="http://schemas.microsoft.com/office/powerpoint/2010/main" val="3913605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36518"/>
            <a:ext cx="10515600" cy="4351338"/>
          </a:xfrm>
        </p:spPr>
        <p:txBody>
          <a:bodyPr/>
          <a:lstStyle/>
          <a:p>
            <a:pPr marL="0" indent="0" algn="just">
              <a:lnSpc>
                <a:spcPct val="150000"/>
              </a:lnSpc>
              <a:spcBef>
                <a:spcPts val="0"/>
              </a:spcBef>
              <a:buNone/>
            </a:pPr>
            <a:r>
              <a:rPr lang="pt-BR" dirty="0"/>
              <a:t>(g) geração de potencial de ação pós-sináptico</a:t>
            </a:r>
          </a:p>
          <a:p>
            <a:pPr marL="0" indent="0" algn="just">
              <a:lnSpc>
                <a:spcPct val="150000"/>
              </a:lnSpc>
              <a:spcBef>
                <a:spcPts val="0"/>
              </a:spcBef>
              <a:buNone/>
            </a:pPr>
            <a:r>
              <a:rPr lang="pt-BR" dirty="0"/>
              <a:t>(h) função cerebral, incluindo-se os processos cognitivos</a:t>
            </a:r>
          </a:p>
          <a:p>
            <a:pPr marL="0" indent="0" algn="just">
              <a:lnSpc>
                <a:spcPct val="150000"/>
              </a:lnSpc>
              <a:spcBef>
                <a:spcPts val="0"/>
              </a:spcBef>
              <a:buNone/>
            </a:pPr>
            <a:r>
              <a:rPr lang="pt-BR" dirty="0"/>
              <a:t>(i) percepção sensorial</a:t>
            </a:r>
          </a:p>
          <a:p>
            <a:pPr marL="0" indent="0" algn="just">
              <a:lnSpc>
                <a:spcPct val="150000"/>
              </a:lnSpc>
              <a:spcBef>
                <a:spcPts val="0"/>
              </a:spcBef>
              <a:buNone/>
            </a:pPr>
            <a:r>
              <a:rPr lang="pt-BR" dirty="0"/>
              <a:t>(j) contração muscular</a:t>
            </a:r>
          </a:p>
          <a:p>
            <a:pPr marL="0" indent="0" algn="just">
              <a:lnSpc>
                <a:spcPct val="150000"/>
              </a:lnSpc>
              <a:spcBef>
                <a:spcPts val="0"/>
              </a:spcBef>
              <a:buNone/>
            </a:pPr>
            <a:r>
              <a:rPr lang="pt-BR" dirty="0"/>
              <a:t>(k) secreção hormonal </a:t>
            </a:r>
          </a:p>
          <a:p>
            <a:pPr marL="0" indent="0" algn="just">
              <a:lnSpc>
                <a:spcPct val="150000"/>
              </a:lnSpc>
              <a:spcBef>
                <a:spcPts val="0"/>
              </a:spcBef>
              <a:buNone/>
            </a:pPr>
            <a:r>
              <a:rPr lang="pt-BR" dirty="0"/>
              <a:t>(l) proliferarão e ciclo celular</a:t>
            </a:r>
          </a:p>
          <a:p>
            <a:endParaRPr lang="pt-BR" dirty="0"/>
          </a:p>
        </p:txBody>
      </p:sp>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9218" name="Picture 2" descr="Pin em tec em enfermagem">
            <a:extLst>
              <a:ext uri="{FF2B5EF4-FFF2-40B4-BE49-F238E27FC236}">
                <a16:creationId xmlns:a16="http://schemas.microsoft.com/office/drawing/2014/main" xmlns="" id="{EC0AC771-B028-478C-8E53-23C8D1EA1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209" y="2641501"/>
            <a:ext cx="4852912" cy="413600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15</a:t>
            </a:fld>
            <a:endParaRPr lang="pt-BR"/>
          </a:p>
        </p:txBody>
      </p:sp>
    </p:spTree>
    <p:extLst>
      <p:ext uri="{BB962C8B-B14F-4D97-AF65-F5344CB8AC3E}">
        <p14:creationId xmlns:p14="http://schemas.microsoft.com/office/powerpoint/2010/main" val="192762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0252" y="1308275"/>
            <a:ext cx="8195162" cy="3933730"/>
          </a:xfrm>
        </p:spPr>
        <p:txBody>
          <a:bodyPr>
            <a:noAutofit/>
          </a:bodyPr>
          <a:lstStyle/>
          <a:p>
            <a:pPr algn="just">
              <a:lnSpc>
                <a:spcPct val="150000"/>
              </a:lnSpc>
              <a:spcBef>
                <a:spcPts val="0"/>
              </a:spcBef>
            </a:pPr>
            <a:r>
              <a:rPr lang="pt-BR" sz="2000" dirty="0"/>
              <a:t>O sódio é fundamental no controle da </a:t>
            </a:r>
            <a:r>
              <a:rPr lang="pt-BR" sz="2000" dirty="0" err="1"/>
              <a:t>osmoticidade</a:t>
            </a:r>
            <a:r>
              <a:rPr lang="pt-BR" sz="2000" dirty="0"/>
              <a:t>, além de participar na geração da atividade elétrica em diferentes tecidos excitáveis. Já o cloreto é bombeado ativamente para compor o suco gástrico, além de participar, tanto do controle da pressão osmótica dos líquidos extracelulares, quanto da preso arterial. </a:t>
            </a:r>
          </a:p>
          <a:p>
            <a:pPr algn="just">
              <a:lnSpc>
                <a:spcPct val="150000"/>
              </a:lnSpc>
              <a:spcBef>
                <a:spcPts val="0"/>
              </a:spcBef>
            </a:pPr>
            <a:r>
              <a:rPr lang="pt-BR" sz="2000" dirty="0"/>
              <a:t>Os Íons fluem através das membranas, </a:t>
            </a:r>
            <a:r>
              <a:rPr lang="pt-BR" sz="2000" dirty="0" smtClean="0"/>
              <a:t>percorrendo </a:t>
            </a:r>
            <a:r>
              <a:rPr lang="pt-BR" sz="2000" dirty="0"/>
              <a:t>diferentes </a:t>
            </a:r>
            <a:r>
              <a:rPr lang="pt-BR" sz="2000" dirty="0" smtClean="0"/>
              <a:t>canais iônicos, presentes </a:t>
            </a:r>
            <a:r>
              <a:rPr lang="pt-BR" sz="2000" dirty="0"/>
              <a:t>nos seres </a:t>
            </a:r>
            <a:r>
              <a:rPr lang="pt-BR" sz="2000" dirty="0" smtClean="0"/>
              <a:t>vivos. </a:t>
            </a:r>
            <a:endParaRPr lang="pt-BR" sz="2000" dirty="0"/>
          </a:p>
          <a:p>
            <a:pPr algn="just">
              <a:lnSpc>
                <a:spcPct val="150000"/>
              </a:lnSpc>
              <a:spcBef>
                <a:spcPts val="0"/>
              </a:spcBef>
            </a:pPr>
            <a:r>
              <a:rPr lang="pt-BR" sz="2000" dirty="0"/>
              <a:t>São responsáveis pela transmissão elétrica em todo o sistema nervoso e participam de inúmeros processos fisiológicos e bioquímicos, como contração muscular, secreção de neurotransmissores e hormônios, dentre muitos outros.</a:t>
            </a:r>
          </a:p>
          <a:p>
            <a:pPr marL="0" indent="0" algn="just">
              <a:lnSpc>
                <a:spcPct val="150000"/>
              </a:lnSpc>
              <a:spcBef>
                <a:spcPts val="0"/>
              </a:spcBef>
              <a:buNone/>
            </a:pPr>
            <a:r>
              <a:rPr lang="pt-BR" sz="2000" dirty="0"/>
              <a:t/>
            </a:r>
            <a:br>
              <a:rPr lang="pt-BR" sz="2000" dirty="0"/>
            </a:br>
            <a:endParaRPr lang="pt-BR" sz="2000" dirty="0"/>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12290" name="Picture 2" descr="Hipolabor alerta: a importância de reduzir o sódio na alimentação">
            <a:extLst>
              <a:ext uri="{FF2B5EF4-FFF2-40B4-BE49-F238E27FC236}">
                <a16:creationId xmlns:a16="http://schemas.microsoft.com/office/drawing/2014/main" xmlns="" id="{CD6D2635-CEC1-43D6-AA22-A20E89EC4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23671" y="2477624"/>
            <a:ext cx="5247807" cy="2726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16</a:t>
            </a:fld>
            <a:endParaRPr lang="pt-BR"/>
          </a:p>
        </p:txBody>
      </p:sp>
    </p:spTree>
    <p:extLst>
      <p:ext uri="{BB962C8B-B14F-4D97-AF65-F5344CB8AC3E}">
        <p14:creationId xmlns:p14="http://schemas.microsoft.com/office/powerpoint/2010/main" val="334185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0215" y="1474741"/>
            <a:ext cx="6981463" cy="4351338"/>
          </a:xfrm>
        </p:spPr>
        <p:txBody>
          <a:bodyPr>
            <a:noAutofit/>
          </a:bodyPr>
          <a:lstStyle/>
          <a:p>
            <a:pPr algn="just">
              <a:lnSpc>
                <a:spcPct val="150000"/>
              </a:lnSpc>
              <a:spcBef>
                <a:spcPts val="0"/>
              </a:spcBef>
            </a:pPr>
            <a:r>
              <a:rPr lang="pt-BR" sz="2400" dirty="0" smtClean="0"/>
              <a:t>Na</a:t>
            </a:r>
            <a:r>
              <a:rPr lang="pt-BR" sz="2400" dirty="0"/>
              <a:t> neurociência inclui medidas das atividades elétricas de neurônios, e particularmente da atividade do potencial de ação</a:t>
            </a:r>
          </a:p>
          <a:p>
            <a:pPr algn="just">
              <a:lnSpc>
                <a:spcPct val="150000"/>
              </a:lnSpc>
              <a:spcBef>
                <a:spcPts val="0"/>
              </a:spcBef>
            </a:pPr>
            <a:endParaRPr lang="pt-BR" sz="2400" dirty="0"/>
          </a:p>
          <a:p>
            <a:pPr algn="just">
              <a:lnSpc>
                <a:spcPct val="150000"/>
              </a:lnSpc>
              <a:spcBef>
                <a:spcPts val="0"/>
              </a:spcBef>
            </a:pPr>
            <a:r>
              <a:rPr lang="pt-BR" sz="2400" dirty="0"/>
              <a:t>A transmissão de impulsos nervosos ocorre através de sinapses elétricas e </a:t>
            </a:r>
            <a:r>
              <a:rPr lang="pt-BR" sz="2400" dirty="0" smtClean="0"/>
              <a:t>químicas. Na </a:t>
            </a:r>
            <a:r>
              <a:rPr lang="pt-BR" sz="2400" dirty="0"/>
              <a:t>condução de estimulo nervoso que ocorrem nas fibras </a:t>
            </a:r>
            <a:r>
              <a:rPr lang="pt-BR" sz="2400" dirty="0" err="1"/>
              <a:t>neuro-musculares</a:t>
            </a:r>
            <a:r>
              <a:rPr lang="pt-BR" sz="2400" dirty="0"/>
              <a:t> excitáveis. </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6" name="Título 4"/>
          <p:cNvSpPr txBox="1">
            <a:spLocks/>
          </p:cNvSpPr>
          <p:nvPr/>
        </p:nvSpPr>
        <p:spPr>
          <a:xfrm>
            <a:off x="3506755" y="759683"/>
            <a:ext cx="4910082"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Nervoso Central – S.N.C.</a:t>
            </a:r>
            <a:endParaRPr lang="pt-BR" sz="2800" b="1" i="1" dirty="0">
              <a:solidFill>
                <a:srgbClr val="0070C0"/>
              </a:solidFill>
              <a:latin typeface="+mn-lt"/>
            </a:endParaRPr>
          </a:p>
        </p:txBody>
      </p:sp>
      <p:pic>
        <p:nvPicPr>
          <p:cNvPr id="2050" name="Picture 2" descr="Doenças neuromusculares | dos Sintomas ao Diagnóstico e Tratamento |  MedicinaNET">
            <a:extLst>
              <a:ext uri="{FF2B5EF4-FFF2-40B4-BE49-F238E27FC236}">
                <a16:creationId xmlns:a16="http://schemas.microsoft.com/office/drawing/2014/main" xmlns="" id="{CF1AFC95-00CA-42C0-8361-E93195B5F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157" y="1324543"/>
            <a:ext cx="4131639" cy="5356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17</a:t>
            </a:fld>
            <a:endParaRPr lang="pt-BR"/>
          </a:p>
        </p:txBody>
      </p:sp>
    </p:spTree>
    <p:extLst>
      <p:ext uri="{BB962C8B-B14F-4D97-AF65-F5344CB8AC3E}">
        <p14:creationId xmlns:p14="http://schemas.microsoft.com/office/powerpoint/2010/main" val="227724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pic>
        <p:nvPicPr>
          <p:cNvPr id="12292" name="Picture 4" descr="Imagem mostrando o que acontece quando o potencial de ação chega ao terminal do axônio, causando fluxo de íons e despolarização da célula-alvo. Passo a passo: &#10;1. Potencial de ação atinge o terminal do axônio e despolariza a membrana. &#10;2. Canais de cálcio voltagem-dependentes são abertos e íons de cálcio entram &#10;3 Entrada de de íons cálcio faz com que as vesículas sinápticas liberarem neurotransmissores. &#10;4. Neurotransmissores ligam-se aos receptores na célula-alvo (no caso, fazendo com que íons positivos entrem). ">
            <a:extLst>
              <a:ext uri="{FF2B5EF4-FFF2-40B4-BE49-F238E27FC236}">
                <a16:creationId xmlns:a16="http://schemas.microsoft.com/office/drawing/2014/main" xmlns="" id="{8F65078C-4A09-4D4D-9120-01719ECE8EB9}"/>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810344" y="3737757"/>
            <a:ext cx="5114920" cy="27960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squema de transmissão sináptica. Um potencial de ação percorre o axônio da célula pré-sináptica — transmissora — e chega a vários axônios terminais, ramificando-se a partir do axônio. O axônio terminal é adjacente ao dendrito da célula pós-sináptica — receptora. Este ponto de estreita conexão entre o axônio e o dendrito é a sinapse.">
            <a:extLst>
              <a:ext uri="{FF2B5EF4-FFF2-40B4-BE49-F238E27FC236}">
                <a16:creationId xmlns:a16="http://schemas.microsoft.com/office/drawing/2014/main" xmlns="" id="{5687FB72-1EF9-4C72-BE6B-C2C4ECAB1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55" y="4283075"/>
            <a:ext cx="6098334" cy="207327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xmlns="" id="{A66CDFF9-5804-4BCF-A098-72B60D83DBA9}"/>
              </a:ext>
            </a:extLst>
          </p:cNvPr>
          <p:cNvSpPr txBox="1"/>
          <p:nvPr/>
        </p:nvSpPr>
        <p:spPr>
          <a:xfrm>
            <a:off x="438912" y="1468272"/>
            <a:ext cx="11475584" cy="1200329"/>
          </a:xfrm>
          <a:prstGeom prst="rect">
            <a:avLst/>
          </a:prstGeom>
          <a:noFill/>
        </p:spPr>
        <p:txBody>
          <a:bodyPr wrap="square" rtlCol="0">
            <a:spAutoFit/>
          </a:bodyPr>
          <a:lstStyle/>
          <a:p>
            <a:pPr algn="just"/>
            <a:r>
              <a:rPr lang="pt-BR" sz="2400" dirty="0"/>
              <a:t>A transmissão química envolve a liberação de mensageiros químicos conhecidos como </a:t>
            </a:r>
            <a:r>
              <a:rPr lang="pt-BR" sz="2400" b="1" dirty="0" smtClean="0"/>
              <a:t>neurotransmissores, que irão </a:t>
            </a:r>
            <a:r>
              <a:rPr lang="pt-BR" sz="2400" dirty="0" smtClean="0"/>
              <a:t>carregar </a:t>
            </a:r>
            <a:r>
              <a:rPr lang="pt-BR" sz="2400" dirty="0"/>
              <a:t>informação do neurônio pré-sináptico para o pós-sináptico.</a:t>
            </a:r>
            <a:endParaRPr lang="en-US" sz="2400" dirty="0"/>
          </a:p>
        </p:txBody>
      </p:sp>
      <p:sp>
        <p:nvSpPr>
          <p:cNvPr id="9" name="Título 4"/>
          <p:cNvSpPr txBox="1">
            <a:spLocks/>
          </p:cNvSpPr>
          <p:nvPr/>
        </p:nvSpPr>
        <p:spPr>
          <a:xfrm>
            <a:off x="3773648" y="762834"/>
            <a:ext cx="4910082"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Nervoso Central – S.N.C.</a:t>
            </a:r>
            <a:endParaRPr lang="pt-BR" sz="2800" b="1" i="1" dirty="0">
              <a:solidFill>
                <a:srgbClr val="0070C0"/>
              </a:solidFill>
              <a:latin typeface="+mn-lt"/>
            </a:endParaRP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18</a:t>
            </a:fld>
            <a:endParaRPr lang="pt-BR"/>
          </a:p>
        </p:txBody>
      </p:sp>
    </p:spTree>
    <p:extLst>
      <p:ext uri="{BB962C8B-B14F-4D97-AF65-F5344CB8AC3E}">
        <p14:creationId xmlns:p14="http://schemas.microsoft.com/office/powerpoint/2010/main" val="249395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7">
            <a:extLst>
              <a:ext uri="{FF2B5EF4-FFF2-40B4-BE49-F238E27FC236}">
                <a16:creationId xmlns:a16="http://schemas.microsoft.com/office/drawing/2014/main" xmlns="" id="{DCE468B9-AC6A-49B4-888C-3428703F04D7}"/>
              </a:ext>
            </a:extLst>
          </p:cNvPr>
          <p:cNvPicPr>
            <a:picLocks noChangeAspect="1"/>
          </p:cNvPicPr>
          <p:nvPr/>
        </p:nvPicPr>
        <p:blipFill>
          <a:blip r:embed="rId3"/>
          <a:stretch>
            <a:fillRect/>
          </a:stretch>
        </p:blipFill>
        <p:spPr>
          <a:xfrm>
            <a:off x="3506755" y="3978354"/>
            <a:ext cx="5560415" cy="2746398"/>
          </a:xfrm>
          <a:prstGeom prst="rect">
            <a:avLst/>
          </a:prstGeom>
        </p:spPr>
      </p:pic>
      <p:pic>
        <p:nvPicPr>
          <p:cNvPr id="4"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pic>
        <p:nvPicPr>
          <p:cNvPr id="3" name="Espaço Reservado para Conteúdo 2">
            <a:extLst>
              <a:ext uri="{FF2B5EF4-FFF2-40B4-BE49-F238E27FC236}">
                <a16:creationId xmlns:a16="http://schemas.microsoft.com/office/drawing/2014/main" xmlns="" id="{D38DFC7B-BB70-44DA-8613-EF085D6319E1}"/>
              </a:ext>
            </a:extLst>
          </p:cNvPr>
          <p:cNvPicPr>
            <a:picLocks noGrp="1" noChangeAspect="1"/>
          </p:cNvPicPr>
          <p:nvPr>
            <p:ph idx="1"/>
          </p:nvPr>
        </p:nvPicPr>
        <p:blipFill>
          <a:blip r:embed="rId5"/>
          <a:stretch>
            <a:fillRect/>
          </a:stretch>
        </p:blipFill>
        <p:spPr>
          <a:xfrm>
            <a:off x="199185" y="1446664"/>
            <a:ext cx="6469813" cy="2896554"/>
          </a:xfrm>
          <a:prstGeom prst="rect">
            <a:avLst/>
          </a:prstGeom>
        </p:spPr>
      </p:pic>
      <p:sp>
        <p:nvSpPr>
          <p:cNvPr id="7" name="Título 4"/>
          <p:cNvSpPr txBox="1">
            <a:spLocks/>
          </p:cNvSpPr>
          <p:nvPr/>
        </p:nvSpPr>
        <p:spPr>
          <a:xfrm>
            <a:off x="3506755" y="759683"/>
            <a:ext cx="4910082"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Nervoso Central – S.N.C.</a:t>
            </a:r>
            <a:endParaRPr lang="pt-BR" sz="2800" b="1" i="1" dirty="0">
              <a:solidFill>
                <a:srgbClr val="0070C0"/>
              </a:solidFill>
              <a:latin typeface="+mn-lt"/>
            </a:endParaRPr>
          </a:p>
        </p:txBody>
      </p:sp>
      <p:pic>
        <p:nvPicPr>
          <p:cNvPr id="8" name="Espaço Reservado para Conteúdo 8">
            <a:extLst>
              <a:ext uri="{FF2B5EF4-FFF2-40B4-BE49-F238E27FC236}">
                <a16:creationId xmlns:a16="http://schemas.microsoft.com/office/drawing/2014/main" xmlns="" id="{A6746ADC-18EA-4054-9CC2-31DBC8741F97}"/>
              </a:ext>
            </a:extLst>
          </p:cNvPr>
          <p:cNvPicPr>
            <a:picLocks noChangeAspect="1"/>
          </p:cNvPicPr>
          <p:nvPr/>
        </p:nvPicPr>
        <p:blipFill>
          <a:blip r:embed="rId6"/>
          <a:stretch>
            <a:fillRect/>
          </a:stretch>
        </p:blipFill>
        <p:spPr>
          <a:xfrm>
            <a:off x="6987654" y="1623694"/>
            <a:ext cx="4669338" cy="2607553"/>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19</a:t>
            </a:fld>
            <a:endParaRPr lang="pt-BR"/>
          </a:p>
        </p:txBody>
      </p:sp>
    </p:spTree>
    <p:extLst>
      <p:ext uri="{BB962C8B-B14F-4D97-AF65-F5344CB8AC3E}">
        <p14:creationId xmlns:p14="http://schemas.microsoft.com/office/powerpoint/2010/main" val="5454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2263907" y="304800"/>
            <a:ext cx="5405846" cy="922871"/>
          </a:xfrm>
        </p:spPr>
        <p:txBody>
          <a:bodyPr/>
          <a:lstStyle/>
          <a:p>
            <a:r>
              <a:rPr lang="pt-BR" b="1" dirty="0">
                <a:solidFill>
                  <a:srgbClr val="FF0000"/>
                </a:solidFill>
                <a:latin typeface="+mn-lt"/>
              </a:rPr>
              <a:t>CONTEÚDO</a:t>
            </a:r>
          </a:p>
        </p:txBody>
      </p:sp>
      <p:sp>
        <p:nvSpPr>
          <p:cNvPr id="15" name="CaixaDeTexto 14"/>
          <p:cNvSpPr txBox="1"/>
          <p:nvPr/>
        </p:nvSpPr>
        <p:spPr>
          <a:xfrm>
            <a:off x="1965318" y="1656196"/>
            <a:ext cx="5704435" cy="2246769"/>
          </a:xfrm>
          <a:prstGeom prst="rect">
            <a:avLst/>
          </a:prstGeom>
          <a:solidFill>
            <a:schemeClr val="accent5">
              <a:lumMod val="20000"/>
              <a:lumOff val="80000"/>
            </a:schemeClr>
          </a:solidFill>
          <a:ln>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pt-BR" sz="2800" b="1" dirty="0" err="1"/>
              <a:t>Eletrofisiologia</a:t>
            </a:r>
            <a:endParaRPr lang="pt-BR" sz="2800" b="1" dirty="0"/>
          </a:p>
          <a:p>
            <a:pPr marL="514350" indent="-514350">
              <a:buAutoNum type="arabicPeriod"/>
            </a:pPr>
            <a:r>
              <a:rPr lang="pt-BR" sz="2800" b="1" dirty="0" err="1"/>
              <a:t>Eletrofisiologia</a:t>
            </a:r>
            <a:r>
              <a:rPr lang="pt-BR" sz="2800" b="1" dirty="0"/>
              <a:t> Cardíaca</a:t>
            </a:r>
          </a:p>
          <a:p>
            <a:pPr marL="514350" indent="-514350">
              <a:buAutoNum type="arabicPeriod"/>
            </a:pPr>
            <a:r>
              <a:rPr lang="pt-BR" sz="2800" b="1" dirty="0"/>
              <a:t>Estudos Eletrofisiológicos</a:t>
            </a:r>
          </a:p>
          <a:p>
            <a:pPr marL="514350" indent="-514350">
              <a:buAutoNum type="arabicPeriod"/>
            </a:pPr>
            <a:r>
              <a:rPr lang="pt-BR" sz="2800" b="1" dirty="0" err="1"/>
              <a:t>Rítmos</a:t>
            </a:r>
            <a:r>
              <a:rPr lang="pt-BR" sz="2800" b="1" dirty="0"/>
              <a:t> Cardíacos</a:t>
            </a:r>
          </a:p>
          <a:p>
            <a:pPr marL="514350" indent="-514350">
              <a:buAutoNum type="arabicPeriod"/>
            </a:pPr>
            <a:r>
              <a:rPr lang="pt-BR" sz="2800" b="1" dirty="0"/>
              <a:t>Referências</a:t>
            </a:r>
          </a:p>
        </p:txBody>
      </p:sp>
      <p:sp>
        <p:nvSpPr>
          <p:cNvPr id="2" name="Espaço Reservado para Número de Slide 1"/>
          <p:cNvSpPr>
            <a:spLocks noGrp="1"/>
          </p:cNvSpPr>
          <p:nvPr>
            <p:ph type="sldNum" sz="quarter" idx="12"/>
          </p:nvPr>
        </p:nvSpPr>
        <p:spPr/>
        <p:txBody>
          <a:bodyPr/>
          <a:lstStyle/>
          <a:p>
            <a:fld id="{365A4616-4CC4-498C-A6F5-0A039CFCD8AA}" type="slidenum">
              <a:rPr lang="pt-BR" smtClean="0"/>
              <a:t>2</a:t>
            </a:fld>
            <a:endParaRPr lang="pt-BR"/>
          </a:p>
        </p:txBody>
      </p:sp>
    </p:spTree>
    <p:extLst>
      <p:ext uri="{BB962C8B-B14F-4D97-AF65-F5344CB8AC3E}">
        <p14:creationId xmlns:p14="http://schemas.microsoft.com/office/powerpoint/2010/main" val="3732141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stema Venoso - Meias Express">
            <a:extLst>
              <a:ext uri="{FF2B5EF4-FFF2-40B4-BE49-F238E27FC236}">
                <a16:creationId xmlns:a16="http://schemas.microsoft.com/office/drawing/2014/main" xmlns="" id="{198FB4F8-818F-435B-9A0B-EF7CD5B5B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85" t="21" r="14414" b="-21"/>
          <a:stretch/>
        </p:blipFill>
        <p:spPr bwMode="auto">
          <a:xfrm>
            <a:off x="6439786" y="1039234"/>
            <a:ext cx="5752214" cy="523875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395786" y="1336522"/>
            <a:ext cx="6653600" cy="4351338"/>
          </a:xfrm>
        </p:spPr>
        <p:txBody>
          <a:bodyPr>
            <a:normAutofit/>
          </a:bodyPr>
          <a:lstStyle/>
          <a:p>
            <a:pPr marL="0" indent="0" algn="just">
              <a:lnSpc>
                <a:spcPct val="150000"/>
              </a:lnSpc>
              <a:spcBef>
                <a:spcPts val="0"/>
              </a:spcBef>
              <a:buNone/>
            </a:pPr>
            <a:r>
              <a:rPr lang="pt-BR" sz="2400" b="1" dirty="0"/>
              <a:t>Eletrofisiologia</a:t>
            </a:r>
          </a:p>
          <a:p>
            <a:pPr algn="just">
              <a:lnSpc>
                <a:spcPct val="150000"/>
              </a:lnSpc>
              <a:spcBef>
                <a:spcPts val="0"/>
              </a:spcBef>
            </a:pPr>
            <a:r>
              <a:rPr lang="pt-BR" sz="2400" dirty="0"/>
              <a:t>A cardiologia engloba, como área de atuação, a eletrofisiologia, a qual consiste no diagnóstico e tratamento de arritmias através de cateteres introduzidos no sistema venoso do paciente, chegando até a câmaras cardíacas</a:t>
            </a:r>
          </a:p>
        </p:txBody>
      </p:sp>
      <p:pic>
        <p:nvPicPr>
          <p:cNvPr id="4"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3852406" y="726443"/>
            <a:ext cx="3816732"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err="1" smtClean="0">
                <a:solidFill>
                  <a:srgbClr val="0070C0"/>
                </a:solidFill>
                <a:latin typeface="+mn-lt"/>
              </a:rPr>
              <a:t>Eletrofisiologia</a:t>
            </a:r>
            <a:r>
              <a:rPr lang="pt-BR" sz="2800" b="1" i="1" dirty="0" smtClean="0">
                <a:solidFill>
                  <a:srgbClr val="0070C0"/>
                </a:solidFill>
                <a:latin typeface="+mn-lt"/>
              </a:rPr>
              <a:t> Cardíaca</a:t>
            </a:r>
            <a:endParaRPr lang="pt-BR" sz="2800" b="1" i="1" dirty="0">
              <a:solidFill>
                <a:srgbClr val="0070C0"/>
              </a:solidFill>
              <a:latin typeface="+mn-lt"/>
            </a:endParaRP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20</a:t>
            </a:fld>
            <a:endParaRPr lang="pt-BR"/>
          </a:p>
        </p:txBody>
      </p:sp>
    </p:spTree>
    <p:extLst>
      <p:ext uri="{BB962C8B-B14F-4D97-AF65-F5344CB8AC3E}">
        <p14:creationId xmlns:p14="http://schemas.microsoft.com/office/powerpoint/2010/main" val="384471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6088" y="1515611"/>
            <a:ext cx="11793942" cy="4351338"/>
          </a:xfrm>
        </p:spPr>
        <p:txBody>
          <a:bodyPr>
            <a:noAutofit/>
          </a:bodyPr>
          <a:lstStyle/>
          <a:p>
            <a:pPr algn="just">
              <a:lnSpc>
                <a:spcPct val="150000"/>
              </a:lnSpc>
              <a:spcBef>
                <a:spcPts val="0"/>
              </a:spcBef>
            </a:pPr>
            <a:r>
              <a:rPr lang="pt-BR" sz="2400" dirty="0"/>
              <a:t>É a ciência que explica, diagnostica e trata as atividades elétricas do coração. O termo é geralmente utilizado para descrever os estudos desses fenômenos por meio de cateteres </a:t>
            </a:r>
            <a:r>
              <a:rPr lang="pt-BR" sz="2400" dirty="0" smtClean="0"/>
              <a:t>invasivos </a:t>
            </a:r>
            <a:r>
              <a:rPr lang="pt-BR" sz="2400" dirty="0"/>
              <a:t>que registram a atividade espontânea do órgão, assim como através de respostas cardíacas a estimulações elétricas programadas. </a:t>
            </a:r>
            <a:endParaRPr lang="pt-BR" sz="2400" dirty="0" smtClean="0"/>
          </a:p>
          <a:p>
            <a:pPr marL="0" indent="0" algn="just">
              <a:lnSpc>
                <a:spcPct val="150000"/>
              </a:lnSpc>
              <a:spcBef>
                <a:spcPts val="0"/>
              </a:spcBef>
              <a:buNone/>
            </a:pPr>
            <a:endParaRPr lang="pt-BR" sz="2400" dirty="0"/>
          </a:p>
          <a:p>
            <a:pPr algn="just">
              <a:lnSpc>
                <a:spcPct val="150000"/>
              </a:lnSpc>
              <a:spcBef>
                <a:spcPts val="0"/>
              </a:spcBef>
            </a:pPr>
            <a:r>
              <a:rPr lang="pt-BR" sz="2400" dirty="0"/>
              <a:t>Essas investigações são efetuadas a fim de se observar arritmias complexas, elucidar sintomas, avaliar eletrocardiogramas anormais, estimar o risco de desenvolvimento de arritmias no futuro e desenvolver tratamentos. </a:t>
            </a: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8" name="Título 4"/>
          <p:cNvSpPr txBox="1">
            <a:spLocks/>
          </p:cNvSpPr>
          <p:nvPr/>
        </p:nvSpPr>
        <p:spPr>
          <a:xfrm>
            <a:off x="5180056" y="693158"/>
            <a:ext cx="1866006"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Definições</a:t>
            </a:r>
            <a:endParaRPr lang="pt-BR" sz="2800" b="1" i="1" dirty="0">
              <a:solidFill>
                <a:srgbClr val="0070C0"/>
              </a:solidFill>
              <a:latin typeface="+mn-lt"/>
            </a:endParaRP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21</a:t>
            </a:fld>
            <a:endParaRPr lang="pt-BR"/>
          </a:p>
        </p:txBody>
      </p:sp>
    </p:spTree>
    <p:extLst>
      <p:ext uri="{BB962C8B-B14F-4D97-AF65-F5344CB8AC3E}">
        <p14:creationId xmlns:p14="http://schemas.microsoft.com/office/powerpoint/2010/main" val="103563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8490" y="1590072"/>
            <a:ext cx="11518710" cy="4351338"/>
          </a:xfrm>
        </p:spPr>
        <p:txBody>
          <a:bodyPr>
            <a:normAutofit/>
          </a:bodyPr>
          <a:lstStyle/>
          <a:p>
            <a:pPr algn="just">
              <a:lnSpc>
                <a:spcPct val="150000"/>
              </a:lnSpc>
              <a:spcBef>
                <a:spcPts val="0"/>
              </a:spcBef>
            </a:pPr>
            <a:r>
              <a:rPr lang="pt-BR" sz="2400" dirty="0"/>
              <a:t>O teste é realizado inserindo cateteres e, em seguida, eletrodos de arame, que medem a atividade elétrica, por meio dos vasos </a:t>
            </a:r>
            <a:r>
              <a:rPr lang="pt-BR" sz="2400" dirty="0" smtClean="0"/>
              <a:t>sanguíneos </a:t>
            </a:r>
            <a:r>
              <a:rPr lang="pt-BR" sz="2400" dirty="0"/>
              <a:t>que entram no coração. de registro elétrico que permitem a medição desse fluxo.</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4018455" y="80494"/>
            <a:ext cx="4218780" cy="922871"/>
          </a:xfrm>
        </p:spPr>
        <p:txBody>
          <a:bodyPr>
            <a:normAutofit/>
          </a:bodyPr>
          <a:lstStyle/>
          <a:p>
            <a:r>
              <a:rPr lang="pt-BR" sz="4000" b="1" dirty="0">
                <a:solidFill>
                  <a:srgbClr val="FF0000"/>
                </a:solidFill>
                <a:latin typeface="+mn-lt"/>
              </a:rPr>
              <a:t>ELETROFISIOLOGIA</a:t>
            </a:r>
          </a:p>
        </p:txBody>
      </p:sp>
      <p:pic>
        <p:nvPicPr>
          <p:cNvPr id="5122" name="Picture 2" descr="Imagens – Eletrocardiograma – Dr. Rafael Otsuzi Personal WebSite">
            <a:extLst>
              <a:ext uri="{FF2B5EF4-FFF2-40B4-BE49-F238E27FC236}">
                <a16:creationId xmlns:a16="http://schemas.microsoft.com/office/drawing/2014/main" xmlns="" id="{6F0F54BB-B2F6-44A5-A1C0-9BAB22D74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215" y="3765741"/>
            <a:ext cx="5988124" cy="289205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4053430" y="746398"/>
            <a:ext cx="3816732"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Testes - </a:t>
            </a:r>
            <a:r>
              <a:rPr lang="pt-BR" sz="2800" b="1" i="1" dirty="0" err="1" smtClean="0">
                <a:solidFill>
                  <a:srgbClr val="0070C0"/>
                </a:solidFill>
                <a:latin typeface="+mn-lt"/>
              </a:rPr>
              <a:t>Eletrofisiologia</a:t>
            </a:r>
            <a:endParaRPr lang="pt-BR" sz="2800" b="1" i="1" dirty="0">
              <a:solidFill>
                <a:srgbClr val="0070C0"/>
              </a:solidFill>
              <a:latin typeface="+mn-lt"/>
            </a:endParaRP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22</a:t>
            </a:fld>
            <a:endParaRPr lang="pt-BR"/>
          </a:p>
        </p:txBody>
      </p:sp>
    </p:spTree>
    <p:extLst>
      <p:ext uri="{BB962C8B-B14F-4D97-AF65-F5344CB8AC3E}">
        <p14:creationId xmlns:p14="http://schemas.microsoft.com/office/powerpoint/2010/main" val="425448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5145" y="1498079"/>
            <a:ext cx="11793942" cy="4351338"/>
          </a:xfrm>
        </p:spPr>
        <p:txBody>
          <a:bodyPr>
            <a:noAutofit/>
          </a:bodyPr>
          <a:lstStyle/>
          <a:p>
            <a:pPr algn="just">
              <a:lnSpc>
                <a:spcPct val="150000"/>
              </a:lnSpc>
              <a:spcBef>
                <a:spcPts val="0"/>
              </a:spcBef>
            </a:pPr>
            <a:r>
              <a:rPr lang="pt-BR" sz="2000" dirty="0"/>
              <a:t>A membrana da célula, devido à presença destes canais de K não controlados por voltagem, possui uma permeabilidade seletiva ao K. Estes canais ficam permanentemente abertos, produzindo um </a:t>
            </a:r>
            <a:r>
              <a:rPr lang="pt-BR" sz="2000" dirty="0" err="1"/>
              <a:t>efluxo</a:t>
            </a:r>
            <a:r>
              <a:rPr lang="pt-BR" sz="2000" dirty="0"/>
              <a:t> (saída) constante de íons K. </a:t>
            </a:r>
          </a:p>
          <a:p>
            <a:pPr algn="just">
              <a:lnSpc>
                <a:spcPct val="150000"/>
              </a:lnSpc>
              <a:spcBef>
                <a:spcPts val="0"/>
              </a:spcBef>
            </a:pPr>
            <a:r>
              <a:rPr lang="pt-BR" sz="2000" b="1" dirty="0"/>
              <a:t>Isto causa </a:t>
            </a:r>
            <a:r>
              <a:rPr lang="pt-BR" sz="2000" dirty="0"/>
              <a:t>a diminuição do número de íons positivos do lado interno da membrana, em relação ao lado externo (tanto o íon Na quanto o íon K são positivamente carregados - cátions). </a:t>
            </a:r>
          </a:p>
          <a:p>
            <a:pPr algn="just">
              <a:lnSpc>
                <a:spcPct val="150000"/>
              </a:lnSpc>
              <a:spcBef>
                <a:spcPts val="0"/>
              </a:spcBef>
            </a:pPr>
            <a:r>
              <a:rPr lang="pt-BR" sz="2000" dirty="0"/>
              <a:t>Em dado momento, a força que atrai o K para fora da célula (gradiente químico) se equipara à força que retém o K dentro da célula (ele é um íon positivo, e a face interna da membrana, positivamente carregada, tende a retê-lo – este é o gradiente elétrico).</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23</a:t>
            </a:fld>
            <a:endParaRPr lang="pt-BR"/>
          </a:p>
        </p:txBody>
      </p:sp>
      <p:pic>
        <p:nvPicPr>
          <p:cNvPr id="6146" name="Picture 2" descr="Tecido muscular estriado cardíaco - Só Biolo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465" y="5047488"/>
            <a:ext cx="2822046" cy="167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8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94" y="1269952"/>
            <a:ext cx="11869004" cy="4351338"/>
          </a:xfrm>
        </p:spPr>
        <p:txBody>
          <a:bodyPr>
            <a:noAutofit/>
          </a:bodyPr>
          <a:lstStyle/>
          <a:p>
            <a:pPr algn="just">
              <a:lnSpc>
                <a:spcPct val="160000"/>
              </a:lnSpc>
              <a:spcBef>
                <a:spcPts val="0"/>
              </a:spcBef>
            </a:pPr>
            <a:r>
              <a:rPr lang="pt-BR" sz="2200" b="1" dirty="0"/>
              <a:t>O potencial de repouso </a:t>
            </a:r>
            <a:r>
              <a:rPr lang="pt-BR" sz="2200" dirty="0"/>
              <a:t>da membrana é alcançado quando ocorre o equilíbrio entre o gradiente químico e elétrico do K. Esse potencial varia entre -60mV e -90mV, dependendo do tipo de célula cardíaca. A membrana plasmática fica, portanto, num estado polarizado. </a:t>
            </a:r>
          </a:p>
        </p:txBody>
      </p:sp>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7" name="Imagem 6">
            <a:extLst>
              <a:ext uri="{FF2B5EF4-FFF2-40B4-BE49-F238E27FC236}">
                <a16:creationId xmlns:a16="http://schemas.microsoft.com/office/drawing/2014/main" xmlns="" id="{FE2CDAD2-92F6-4C7A-8DE4-5E21F7775A82}"/>
              </a:ext>
            </a:extLst>
          </p:cNvPr>
          <p:cNvPicPr>
            <a:picLocks noChangeAspect="1"/>
          </p:cNvPicPr>
          <p:nvPr/>
        </p:nvPicPr>
        <p:blipFill>
          <a:blip r:embed="rId3"/>
          <a:stretch>
            <a:fillRect/>
          </a:stretch>
        </p:blipFill>
        <p:spPr>
          <a:xfrm>
            <a:off x="1134417" y="3354572"/>
            <a:ext cx="9441572" cy="3144358"/>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24</a:t>
            </a:fld>
            <a:endParaRPr lang="pt-BR"/>
          </a:p>
        </p:txBody>
      </p:sp>
    </p:spTree>
    <p:extLst>
      <p:ext uri="{BB962C8B-B14F-4D97-AF65-F5344CB8AC3E}">
        <p14:creationId xmlns:p14="http://schemas.microsoft.com/office/powerpoint/2010/main" val="273501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8621" y="2122579"/>
            <a:ext cx="5599222" cy="4351338"/>
          </a:xfrm>
        </p:spPr>
        <p:txBody>
          <a:bodyPr>
            <a:noAutofit/>
          </a:bodyPr>
          <a:lstStyle/>
          <a:p>
            <a:pPr algn="just">
              <a:lnSpc>
                <a:spcPct val="160000"/>
              </a:lnSpc>
              <a:spcBef>
                <a:spcPts val="0"/>
              </a:spcBef>
            </a:pPr>
            <a:r>
              <a:rPr lang="pt-BR" sz="2400" b="1" dirty="0"/>
              <a:t>Quando a célula está em repouso</a:t>
            </a:r>
            <a:r>
              <a:rPr lang="pt-BR" sz="2400" dirty="0"/>
              <a:t>, sua membrana encontra-se polarizada, isto é, há mais íons positivos do lado externo da membrana que do lado interno. Carga positiva (íon Na e cálcio, por exemplo) pode ser adicionada à célula, se canais específicos </a:t>
            </a:r>
            <a:r>
              <a:rPr lang="pt-BR" sz="2400" dirty="0" smtClean="0"/>
              <a:t>forem </a:t>
            </a:r>
            <a:r>
              <a:rPr lang="pt-BR" sz="2400" dirty="0"/>
              <a:t>abertos. </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31746" name="Picture 2" descr="Este diagrama apresenta a concentração relativa de vários tipos de íons dentro e fora de um neurônio.&#10;&#10;* K+ é mais concentrado no interior do que no exterior da célula.&#10;* Ânions orgânicos são mais concentrados no interior da célula do que no exterior.&#10;* Cl- é mais concentrado no exterior do que no interior da célula.&#10;* Na+ é mais concentrado no exterior da célula do que no interior.">
            <a:extLst>
              <a:ext uri="{FF2B5EF4-FFF2-40B4-BE49-F238E27FC236}">
                <a16:creationId xmlns:a16="http://schemas.microsoft.com/office/drawing/2014/main" xmlns="" id="{3378B21F-735E-4DBF-895A-C7EF2DADD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713" y="2613666"/>
            <a:ext cx="4484705" cy="3369163"/>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25</a:t>
            </a:fld>
            <a:endParaRPr lang="pt-BR"/>
          </a:p>
        </p:txBody>
      </p:sp>
    </p:spTree>
    <p:extLst>
      <p:ext uri="{BB962C8B-B14F-4D97-AF65-F5344CB8AC3E}">
        <p14:creationId xmlns:p14="http://schemas.microsoft.com/office/powerpoint/2010/main" val="124349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19100" y="1228612"/>
            <a:ext cx="11353800" cy="4351338"/>
          </a:xfrm>
        </p:spPr>
        <p:txBody>
          <a:bodyPr>
            <a:normAutofit/>
          </a:bodyPr>
          <a:lstStyle/>
          <a:p>
            <a:pPr algn="just">
              <a:lnSpc>
                <a:spcPct val="150000"/>
              </a:lnSpc>
              <a:spcBef>
                <a:spcPts val="0"/>
              </a:spcBef>
            </a:pPr>
            <a:r>
              <a:rPr lang="pt-BR" sz="2000" dirty="0"/>
              <a:t>O potencial de ação é um evento que abrange a despolarização e </a:t>
            </a:r>
            <a:r>
              <a:rPr lang="pt-BR" sz="2000" dirty="0" err="1"/>
              <a:t>repolarização</a:t>
            </a:r>
            <a:r>
              <a:rPr lang="pt-BR" sz="2000" dirty="0"/>
              <a:t> da membrana das células excitáveis; no nosso caso, as células cardíacas. Ele é responsável, nos neurônios, pela liberação das vesículas que contêm neurotransmissores. </a:t>
            </a:r>
          </a:p>
          <a:p>
            <a:pPr algn="just">
              <a:lnSpc>
                <a:spcPct val="150000"/>
              </a:lnSpc>
              <a:spcBef>
                <a:spcPts val="0"/>
              </a:spcBef>
            </a:pPr>
            <a:r>
              <a:rPr lang="pt-BR" sz="2000" dirty="0"/>
              <a:t>Nas células cardíacas, seu objetivo final é a contração do miocárdio, responsável pelo bombeamento de sangue pelo coração.</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2" name="Imagem 1">
            <a:extLst>
              <a:ext uri="{FF2B5EF4-FFF2-40B4-BE49-F238E27FC236}">
                <a16:creationId xmlns:a16="http://schemas.microsoft.com/office/drawing/2014/main" xmlns="" id="{4151DF8C-CBF0-48F1-9BEF-27A373773948}"/>
              </a:ext>
            </a:extLst>
          </p:cNvPr>
          <p:cNvPicPr>
            <a:picLocks noChangeAspect="1"/>
          </p:cNvPicPr>
          <p:nvPr/>
        </p:nvPicPr>
        <p:blipFill>
          <a:blip r:embed="rId4"/>
          <a:stretch>
            <a:fillRect/>
          </a:stretch>
        </p:blipFill>
        <p:spPr>
          <a:xfrm>
            <a:off x="1181242" y="3756160"/>
            <a:ext cx="9323725" cy="2711092"/>
          </a:xfrm>
          <a:prstGeom prst="rect">
            <a:avLst/>
          </a:prstGeom>
        </p:spPr>
      </p:pic>
      <p:sp>
        <p:nvSpPr>
          <p:cNvPr id="7" name="Espaço Reservado para Número de Slide 6"/>
          <p:cNvSpPr>
            <a:spLocks noGrp="1"/>
          </p:cNvSpPr>
          <p:nvPr>
            <p:ph type="sldNum" sz="quarter" idx="12"/>
          </p:nvPr>
        </p:nvSpPr>
        <p:spPr/>
        <p:txBody>
          <a:bodyPr/>
          <a:lstStyle/>
          <a:p>
            <a:fld id="{298FC428-F68A-4A72-B13C-9A44E25EF7EF}" type="slidenum">
              <a:rPr lang="pt-BR" smtClean="0"/>
              <a:t>26</a:t>
            </a:fld>
            <a:endParaRPr lang="pt-BR"/>
          </a:p>
        </p:txBody>
      </p:sp>
    </p:spTree>
    <p:extLst>
      <p:ext uri="{BB962C8B-B14F-4D97-AF65-F5344CB8AC3E}">
        <p14:creationId xmlns:p14="http://schemas.microsoft.com/office/powerpoint/2010/main" val="247142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6560" y="1039234"/>
            <a:ext cx="11450472" cy="4351338"/>
          </a:xfrm>
        </p:spPr>
        <p:txBody>
          <a:bodyPr>
            <a:normAutofit/>
          </a:bodyPr>
          <a:lstStyle/>
          <a:p>
            <a:pPr algn="just">
              <a:lnSpc>
                <a:spcPct val="160000"/>
              </a:lnSpc>
              <a:spcBef>
                <a:spcPts val="0"/>
              </a:spcBef>
            </a:pPr>
            <a:r>
              <a:rPr lang="pt-BR" sz="2400" dirty="0"/>
              <a:t>Células de resposta rápida: São as células do sistema </a:t>
            </a:r>
            <a:r>
              <a:rPr lang="pt-BR" sz="2400" dirty="0" smtClean="0"/>
              <a:t>His-</a:t>
            </a:r>
            <a:r>
              <a:rPr lang="pt-BR" sz="2400" dirty="0" err="1" smtClean="0"/>
              <a:t>Purkinje</a:t>
            </a:r>
            <a:r>
              <a:rPr lang="pt-BR" sz="2400" dirty="0" smtClean="0"/>
              <a:t> </a:t>
            </a:r>
            <a:r>
              <a:rPr lang="pt-BR" sz="2400" dirty="0"/>
              <a:t>e as células do miocárdio atrial e ventricular. Elas conduzem a onda despolarizante pelo coração (sistema </a:t>
            </a:r>
            <a:r>
              <a:rPr lang="pt-BR" sz="2400" dirty="0" smtClean="0"/>
              <a:t>His-</a:t>
            </a:r>
            <a:r>
              <a:rPr lang="pt-BR" sz="2400" dirty="0" err="1" smtClean="0"/>
              <a:t>Purkinje</a:t>
            </a:r>
            <a:r>
              <a:rPr lang="pt-BR" sz="2400" dirty="0"/>
              <a:t>) e realizam a contração do miocárdio em si (células miocárdicas).</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9" name="Imagem 8">
            <a:extLst>
              <a:ext uri="{FF2B5EF4-FFF2-40B4-BE49-F238E27FC236}">
                <a16:creationId xmlns:a16="http://schemas.microsoft.com/office/drawing/2014/main" xmlns="" id="{97FB878A-DBDE-47A2-808F-84842BE7B712}"/>
              </a:ext>
            </a:extLst>
          </p:cNvPr>
          <p:cNvPicPr>
            <a:picLocks noChangeAspect="1"/>
          </p:cNvPicPr>
          <p:nvPr/>
        </p:nvPicPr>
        <p:blipFill>
          <a:blip r:embed="rId4"/>
          <a:stretch>
            <a:fillRect/>
          </a:stretch>
        </p:blipFill>
        <p:spPr>
          <a:xfrm>
            <a:off x="4165679" y="2905125"/>
            <a:ext cx="6153150" cy="3952875"/>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27</a:t>
            </a:fld>
            <a:endParaRPr lang="pt-BR"/>
          </a:p>
        </p:txBody>
      </p:sp>
    </p:spTree>
    <p:extLst>
      <p:ext uri="{BB962C8B-B14F-4D97-AF65-F5344CB8AC3E}">
        <p14:creationId xmlns:p14="http://schemas.microsoft.com/office/powerpoint/2010/main" val="27807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2" name="Imagem 1">
            <a:extLst>
              <a:ext uri="{FF2B5EF4-FFF2-40B4-BE49-F238E27FC236}">
                <a16:creationId xmlns:a16="http://schemas.microsoft.com/office/drawing/2014/main" xmlns="" id="{5AB986D2-253F-4689-A431-F57F7AF02870}"/>
              </a:ext>
            </a:extLst>
          </p:cNvPr>
          <p:cNvPicPr>
            <a:picLocks noChangeAspect="1"/>
          </p:cNvPicPr>
          <p:nvPr/>
        </p:nvPicPr>
        <p:blipFill>
          <a:blip r:embed="rId4"/>
          <a:stretch>
            <a:fillRect/>
          </a:stretch>
        </p:blipFill>
        <p:spPr>
          <a:xfrm>
            <a:off x="6513210" y="2122579"/>
            <a:ext cx="5029199" cy="3640500"/>
          </a:xfrm>
          <a:prstGeom prst="rect">
            <a:avLst/>
          </a:prstGeom>
        </p:spPr>
      </p:pic>
      <p:sp>
        <p:nvSpPr>
          <p:cNvPr id="8" name="Espaço Reservado para Conteúdo 2">
            <a:extLst>
              <a:ext uri="{FF2B5EF4-FFF2-40B4-BE49-F238E27FC236}">
                <a16:creationId xmlns:a16="http://schemas.microsoft.com/office/drawing/2014/main" xmlns="" id="{56C358F9-0CAC-4743-BF3F-016DCE89D85E}"/>
              </a:ext>
            </a:extLst>
          </p:cNvPr>
          <p:cNvSpPr txBox="1">
            <a:spLocks/>
          </p:cNvSpPr>
          <p:nvPr/>
        </p:nvSpPr>
        <p:spPr>
          <a:xfrm>
            <a:off x="183397" y="1568303"/>
            <a:ext cx="66041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spcBef>
                <a:spcPts val="0"/>
              </a:spcBef>
            </a:pPr>
            <a:r>
              <a:rPr lang="pt-BR" sz="2400" dirty="0"/>
              <a:t>Células de resposta lenta: São as células marcapasso do nodo SA e as células do nodo AV. Elas têm a capacidade de despolarização espontânea e por isso são </a:t>
            </a:r>
            <a:r>
              <a:rPr lang="pt-BR" sz="2400" dirty="0" smtClean="0"/>
              <a:t>responsáveis pelo </a:t>
            </a:r>
            <a:r>
              <a:rPr lang="pt-BR" sz="2400" dirty="0"/>
              <a:t>início da onda de despolarização cardíaca. </a:t>
            </a:r>
          </a:p>
        </p:txBody>
      </p:sp>
      <p:sp>
        <p:nvSpPr>
          <p:cNvPr id="3" name="Espaço Reservado para Número de Slide 2"/>
          <p:cNvSpPr>
            <a:spLocks noGrp="1"/>
          </p:cNvSpPr>
          <p:nvPr>
            <p:ph type="sldNum" sz="quarter" idx="12"/>
          </p:nvPr>
        </p:nvSpPr>
        <p:spPr/>
        <p:txBody>
          <a:bodyPr/>
          <a:lstStyle/>
          <a:p>
            <a:fld id="{298FC428-F68A-4A72-B13C-9A44E25EF7EF}" type="slidenum">
              <a:rPr lang="pt-BR" smtClean="0"/>
              <a:t>28</a:t>
            </a:fld>
            <a:endParaRPr lang="pt-BR"/>
          </a:p>
        </p:txBody>
      </p:sp>
    </p:spTree>
    <p:extLst>
      <p:ext uri="{BB962C8B-B14F-4D97-AF65-F5344CB8AC3E}">
        <p14:creationId xmlns:p14="http://schemas.microsoft.com/office/powerpoint/2010/main" val="2913076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0554" y="1498078"/>
            <a:ext cx="11682484" cy="4351338"/>
          </a:xfrm>
        </p:spPr>
        <p:txBody>
          <a:bodyPr>
            <a:noAutofit/>
          </a:bodyPr>
          <a:lstStyle/>
          <a:p>
            <a:pPr marL="0" indent="0" algn="just">
              <a:lnSpc>
                <a:spcPct val="160000"/>
              </a:lnSpc>
              <a:spcBef>
                <a:spcPts val="0"/>
              </a:spcBef>
              <a:buNone/>
            </a:pPr>
            <a:r>
              <a:rPr lang="pt-BR" sz="2400" b="1" dirty="0"/>
              <a:t>Resposta Lenta</a:t>
            </a:r>
          </a:p>
          <a:p>
            <a:pPr algn="just">
              <a:lnSpc>
                <a:spcPct val="160000"/>
              </a:lnSpc>
              <a:spcBef>
                <a:spcPts val="0"/>
              </a:spcBef>
            </a:pPr>
            <a:r>
              <a:rPr lang="pt-BR" sz="2400" dirty="0"/>
              <a:t>O potencial de ação nas células cardíacas de resposta lenta (nodo SA e AV): Despolarização Após a gradual despolarização da célula até atingir-se o limiar (-40 </a:t>
            </a:r>
            <a:r>
              <a:rPr lang="pt-BR" sz="2400" dirty="0" err="1"/>
              <a:t>mV</a:t>
            </a:r>
            <a:r>
              <a:rPr lang="pt-BR" sz="2400" dirty="0"/>
              <a:t>) para o disparo do potencial de ação ocorre a abertura de canais de cálcio (Ca) dependentes de voltagem do tipo L. </a:t>
            </a:r>
          </a:p>
          <a:p>
            <a:pPr algn="just">
              <a:lnSpc>
                <a:spcPct val="160000"/>
              </a:lnSpc>
              <a:spcBef>
                <a:spcPts val="0"/>
              </a:spcBef>
            </a:pPr>
            <a:r>
              <a:rPr lang="pt-BR" sz="2400" dirty="0"/>
              <a:t>A abertura destes canais causa um influxo (entrada) de íons cálcio (em maior quantidade no meio extracelular) para o interior da célula. </a:t>
            </a:r>
          </a:p>
          <a:p>
            <a:pPr algn="just">
              <a:lnSpc>
                <a:spcPct val="160000"/>
              </a:lnSpc>
              <a:spcBef>
                <a:spcPts val="0"/>
              </a:spcBef>
            </a:pPr>
            <a:r>
              <a:rPr lang="pt-BR" sz="2400" dirty="0"/>
              <a:t>Essa entrada de cargas positivas faz com que a membrana se despolarize, atingindo sua face interna voltagem positiva (+ 20mV).</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29</a:t>
            </a:fld>
            <a:endParaRPr lang="pt-BR"/>
          </a:p>
        </p:txBody>
      </p:sp>
    </p:spTree>
    <p:extLst>
      <p:ext uri="{BB962C8B-B14F-4D97-AF65-F5344CB8AC3E}">
        <p14:creationId xmlns:p14="http://schemas.microsoft.com/office/powerpoint/2010/main" val="24573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2652584" y="438425"/>
            <a:ext cx="6346693" cy="922871"/>
          </a:xfrm>
        </p:spPr>
        <p:txBody>
          <a:bodyPr>
            <a:normAutofit/>
          </a:bodyPr>
          <a:lstStyle/>
          <a:p>
            <a:r>
              <a:rPr lang="pt-BR" b="1" dirty="0" smtClean="0">
                <a:solidFill>
                  <a:srgbClr val="FF0000"/>
                </a:solidFill>
                <a:latin typeface="+mn-lt"/>
              </a:rPr>
              <a:t>OBJETIVO – AO FINAL..</a:t>
            </a:r>
            <a:endParaRPr lang="pt-BR" b="1" dirty="0">
              <a:solidFill>
                <a:srgbClr val="FF0000"/>
              </a:solidFill>
              <a:latin typeface="+mn-lt"/>
            </a:endParaRPr>
          </a:p>
        </p:txBody>
      </p:sp>
      <p:sp>
        <p:nvSpPr>
          <p:cNvPr id="15" name="CaixaDeTexto 14"/>
          <p:cNvSpPr txBox="1"/>
          <p:nvPr/>
        </p:nvSpPr>
        <p:spPr>
          <a:xfrm>
            <a:off x="1669662" y="2113396"/>
            <a:ext cx="8312538" cy="1815882"/>
          </a:xfrm>
          <a:prstGeom prst="rect">
            <a:avLst/>
          </a:prstGeom>
          <a:solidFill>
            <a:schemeClr val="accent2"/>
          </a:solidFill>
          <a:ln>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pt-BR" sz="2800" b="1" dirty="0" smtClean="0"/>
              <a:t>Principais aspectos cardíacos-eletrofisiológicos ?</a:t>
            </a:r>
          </a:p>
          <a:p>
            <a:pPr marL="514350" indent="-514350">
              <a:buAutoNum type="arabicPeriod"/>
            </a:pPr>
            <a:r>
              <a:rPr lang="pt-BR" sz="2800" b="1" dirty="0" smtClean="0"/>
              <a:t>Fatores envolvidos nas arritmias cardíacas ?</a:t>
            </a:r>
          </a:p>
          <a:p>
            <a:pPr marL="514350" indent="-514350">
              <a:buAutoNum type="arabicPeriod"/>
            </a:pPr>
            <a:r>
              <a:rPr lang="pt-BR" sz="2800" b="1" dirty="0" smtClean="0"/>
              <a:t>Características dos estudos eletrofisiológicos ?</a:t>
            </a:r>
          </a:p>
          <a:p>
            <a:pPr marL="514350" indent="-514350">
              <a:buAutoNum type="arabicPeriod"/>
            </a:pPr>
            <a:endParaRPr lang="pt-BR" sz="2800" b="1" dirty="0"/>
          </a:p>
        </p:txBody>
      </p:sp>
      <p:sp>
        <p:nvSpPr>
          <p:cNvPr id="2" name="Espaço Reservado para Número de Slide 1"/>
          <p:cNvSpPr>
            <a:spLocks noGrp="1"/>
          </p:cNvSpPr>
          <p:nvPr>
            <p:ph type="sldNum" sz="quarter" idx="12"/>
          </p:nvPr>
        </p:nvSpPr>
        <p:spPr/>
        <p:txBody>
          <a:bodyPr/>
          <a:lstStyle/>
          <a:p>
            <a:fld id="{365A4616-4CC4-498C-A6F5-0A039CFCD8AA}" type="slidenum">
              <a:rPr lang="pt-BR" smtClean="0"/>
              <a:t>3</a:t>
            </a:fld>
            <a:endParaRPr lang="pt-BR"/>
          </a:p>
        </p:txBody>
      </p:sp>
    </p:spTree>
    <p:extLst>
      <p:ext uri="{BB962C8B-B14F-4D97-AF65-F5344CB8AC3E}">
        <p14:creationId xmlns:p14="http://schemas.microsoft.com/office/powerpoint/2010/main" val="3584642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321" y="1388896"/>
            <a:ext cx="11841709" cy="4351338"/>
          </a:xfrm>
        </p:spPr>
        <p:txBody>
          <a:bodyPr>
            <a:noAutofit/>
          </a:bodyPr>
          <a:lstStyle/>
          <a:p>
            <a:pPr marL="0" indent="0" algn="just">
              <a:lnSpc>
                <a:spcPct val="150000"/>
              </a:lnSpc>
              <a:spcBef>
                <a:spcPts val="0"/>
              </a:spcBef>
              <a:buNone/>
            </a:pPr>
            <a:r>
              <a:rPr lang="pt-BR" sz="2000" b="1" dirty="0"/>
              <a:t>Resposta </a:t>
            </a:r>
            <a:r>
              <a:rPr lang="pt-BR" sz="2000" b="1" dirty="0" smtClean="0"/>
              <a:t>Lenta - </a:t>
            </a:r>
            <a:r>
              <a:rPr lang="pt-BR" sz="2000" b="1" dirty="0" err="1" smtClean="0"/>
              <a:t>Repolarização</a:t>
            </a:r>
            <a:endParaRPr lang="pt-BR" sz="2000" b="1" dirty="0"/>
          </a:p>
          <a:p>
            <a:pPr algn="just">
              <a:lnSpc>
                <a:spcPct val="150000"/>
              </a:lnSpc>
              <a:spcBef>
                <a:spcPts val="0"/>
              </a:spcBef>
            </a:pPr>
            <a:r>
              <a:rPr lang="pt-BR" sz="2000" dirty="0"/>
              <a:t>Repolarização Após a despolarização determinada pela abertura de canais de cálcio do tipo L, ocorre a abertura de canais de K dependentes de voltagem, também chamados de canais de K “tardios”. </a:t>
            </a:r>
          </a:p>
          <a:p>
            <a:pPr algn="just">
              <a:lnSpc>
                <a:spcPct val="150000"/>
              </a:lnSpc>
              <a:spcBef>
                <a:spcPts val="0"/>
              </a:spcBef>
            </a:pPr>
            <a:r>
              <a:rPr lang="pt-BR" sz="2000" dirty="0"/>
              <a:t>Esses canais são ativados pela despolarização da membrana, mas só se abrem tardiamente, após o atingido pico do potencial de ação. Deste modo, esses canais só se abrem após o influxo maciço de íons cálcio através dos canais do tipo L. </a:t>
            </a:r>
          </a:p>
          <a:p>
            <a:pPr algn="just">
              <a:lnSpc>
                <a:spcPct val="150000"/>
              </a:lnSpc>
              <a:spcBef>
                <a:spcPts val="0"/>
              </a:spcBef>
            </a:pPr>
            <a:r>
              <a:rPr lang="pt-BR" sz="2000" dirty="0"/>
              <a:t>Esses canais de K “tardios” permitem a saída dos íons K da célula (K está presente em maior quantidade no meio intracelular), determinando um </a:t>
            </a:r>
            <a:r>
              <a:rPr lang="pt-BR" sz="2000" dirty="0" err="1"/>
              <a:t>efluxo</a:t>
            </a:r>
            <a:r>
              <a:rPr lang="pt-BR" sz="2000" dirty="0"/>
              <a:t> de cargas positivas e, consequentemente, </a:t>
            </a:r>
            <a:r>
              <a:rPr lang="pt-BR" sz="2000" dirty="0" err="1"/>
              <a:t>repolarização</a:t>
            </a:r>
            <a:r>
              <a:rPr lang="pt-BR" sz="2000" dirty="0"/>
              <a:t> da célula (atingindo, estas células, sua voltagem mais negativa, -65mV). </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30</a:t>
            </a:fld>
            <a:endParaRPr lang="pt-BR"/>
          </a:p>
        </p:txBody>
      </p:sp>
    </p:spTree>
    <p:extLst>
      <p:ext uri="{BB962C8B-B14F-4D97-AF65-F5344CB8AC3E}">
        <p14:creationId xmlns:p14="http://schemas.microsoft.com/office/powerpoint/2010/main" val="208058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1259862"/>
            <a:ext cx="5797296" cy="4351338"/>
          </a:xfrm>
        </p:spPr>
        <p:txBody>
          <a:bodyPr>
            <a:noAutofit/>
          </a:bodyPr>
          <a:lstStyle/>
          <a:p>
            <a:pPr algn="just"/>
            <a:endParaRPr lang="pt-BR" sz="2200" dirty="0"/>
          </a:p>
          <a:p>
            <a:pPr algn="just"/>
            <a:r>
              <a:rPr lang="pt-BR" sz="2200" b="1" dirty="0"/>
              <a:t>FASE 1.</a:t>
            </a:r>
            <a:r>
              <a:rPr lang="pt-BR" sz="2200" dirty="0"/>
              <a:t> Ocorre logo após o fechamento brusco dos canais rápidos de sódio. Os canais de potássio (K+) se abrem transitoriamente e </a:t>
            </a:r>
            <a:r>
              <a:rPr lang="pt-BR" sz="2200" b="1" dirty="0"/>
              <a:t>os </a:t>
            </a:r>
            <a:r>
              <a:rPr lang="pt-BR" sz="2200" b="1" dirty="0" err="1"/>
              <a:t>iões</a:t>
            </a:r>
            <a:r>
              <a:rPr lang="pt-BR" sz="2200" b="1" dirty="0"/>
              <a:t> K+ se movem para fora da célula</a:t>
            </a:r>
            <a:r>
              <a:rPr lang="pt-BR" sz="2200" dirty="0"/>
              <a:t>. Isto diminui o potencial de +20mV para 0 </a:t>
            </a:r>
            <a:r>
              <a:rPr lang="pt-BR" sz="2200" dirty="0" err="1"/>
              <a:t>mV</a:t>
            </a:r>
            <a:r>
              <a:rPr lang="pt-BR" sz="2200" dirty="0"/>
              <a:t>. No ECG, a fase 1 e o começo da fase 2 coincidem com o ponto J, que marca o final do complexo QRS e o começo do segmento ST.</a:t>
            </a:r>
          </a:p>
          <a:p>
            <a:pPr algn="just"/>
            <a:r>
              <a:rPr lang="pt-BR" sz="2200" b="1" dirty="0"/>
              <a:t>FASE 2.</a:t>
            </a:r>
            <a:r>
              <a:rPr lang="pt-BR" sz="2200" dirty="0"/>
              <a:t> Ocorre um </a:t>
            </a:r>
            <a:r>
              <a:rPr lang="pt-BR" sz="2200" dirty="0" err="1"/>
              <a:t>plateau</a:t>
            </a:r>
            <a:r>
              <a:rPr lang="pt-BR" sz="2200" dirty="0"/>
              <a:t>, isto é, </a:t>
            </a:r>
            <a:r>
              <a:rPr lang="pt-BR" sz="2200" b="1" dirty="0"/>
              <a:t>o potencial elétrico se mantem em 0 </a:t>
            </a:r>
            <a:r>
              <a:rPr lang="pt-BR" sz="2200" b="1" dirty="0" err="1"/>
              <a:t>mV</a:t>
            </a:r>
            <a:r>
              <a:rPr lang="pt-BR" sz="2200" dirty="0"/>
              <a:t>. Isto se dá porque ocorrem, simultaneamente, dois fenômenos opostos: </a:t>
            </a:r>
            <a:r>
              <a:rPr lang="pt-BR" sz="2200" b="1" dirty="0"/>
              <a:t>a entrada de </a:t>
            </a:r>
            <a:r>
              <a:rPr lang="pt-BR" sz="2200" b="1" dirty="0" err="1"/>
              <a:t>iões</a:t>
            </a:r>
            <a:r>
              <a:rPr lang="pt-BR" sz="2200" b="1" dirty="0"/>
              <a:t> Ca++ (</a:t>
            </a:r>
            <a:r>
              <a:rPr lang="pt-BR" sz="2200" b="1" dirty="0" err="1"/>
              <a:t>iões</a:t>
            </a:r>
            <a:r>
              <a:rPr lang="pt-BR" sz="2200" b="1" dirty="0"/>
              <a:t> positivos) e a saída de </a:t>
            </a:r>
            <a:r>
              <a:rPr lang="pt-BR" sz="2200" b="1" dirty="0" err="1"/>
              <a:t>iões</a:t>
            </a:r>
            <a:r>
              <a:rPr lang="pt-BR" sz="2200" b="1" dirty="0"/>
              <a:t> K+ (também positivos)</a:t>
            </a:r>
            <a:r>
              <a:rPr lang="pt-BR" sz="2200" dirty="0"/>
              <a:t>. Esta sobrecarga de cálcio para o interior da célula também é responsável pelo mecanismo de contração da célula muscular. </a:t>
            </a:r>
          </a:p>
        </p:txBody>
      </p:sp>
      <p:sp>
        <p:nvSpPr>
          <p:cNvPr id="4" name="Espaço Reservado para Número de Slide 3"/>
          <p:cNvSpPr>
            <a:spLocks noGrp="1"/>
          </p:cNvSpPr>
          <p:nvPr>
            <p:ph type="sldNum" sz="quarter" idx="12"/>
          </p:nvPr>
        </p:nvSpPr>
        <p:spPr/>
        <p:txBody>
          <a:bodyPr/>
          <a:lstStyle/>
          <a:p>
            <a:fld id="{8F8EA138-A4E3-4A9A-8E64-1AB822503D91}" type="slidenum">
              <a:rPr lang="pt-BR" smtClean="0"/>
              <a:t>31</a:t>
            </a:fld>
            <a:endParaRPr lang="pt-B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7170" name="Picture 2" descr="Fases do potencial de acção de uma célula muscular cardía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672" y="2498306"/>
            <a:ext cx="6166114" cy="311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85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0896" y="1825625"/>
            <a:ext cx="11667744" cy="4351338"/>
          </a:xfrm>
        </p:spPr>
        <p:txBody>
          <a:bodyPr>
            <a:normAutofit/>
          </a:bodyPr>
          <a:lstStyle/>
          <a:p>
            <a:pPr algn="just"/>
            <a:endParaRPr lang="pt-BR" sz="2400" dirty="0"/>
          </a:p>
          <a:p>
            <a:pPr algn="just"/>
            <a:r>
              <a:rPr lang="pt-BR" sz="2400" b="1" dirty="0"/>
              <a:t>FASE 3.</a:t>
            </a:r>
            <a:r>
              <a:rPr lang="pt-BR" sz="2400" dirty="0"/>
              <a:t> É a fase de </a:t>
            </a:r>
            <a:r>
              <a:rPr lang="pt-BR" sz="2400" dirty="0" err="1"/>
              <a:t>repolarização</a:t>
            </a:r>
            <a:r>
              <a:rPr lang="pt-BR" sz="2400" dirty="0"/>
              <a:t> rápida. Durante esta fase, </a:t>
            </a:r>
            <a:r>
              <a:rPr lang="pt-BR" sz="2400" b="1" dirty="0"/>
              <a:t>o potencial elétrico se torna cada vez mais negativo</a:t>
            </a:r>
            <a:r>
              <a:rPr lang="pt-BR" sz="2400" dirty="0"/>
              <a:t>, até atingir –90 </a:t>
            </a:r>
            <a:r>
              <a:rPr lang="pt-BR" sz="2400" dirty="0" err="1"/>
              <a:t>mV</a:t>
            </a:r>
            <a:r>
              <a:rPr lang="pt-BR" sz="2400" dirty="0"/>
              <a:t>. Isto ocorre porque os canais de cálcio se fecham (</a:t>
            </a:r>
            <a:r>
              <a:rPr lang="pt-BR" sz="2400" b="1" dirty="0"/>
              <a:t>cessa a entrada de Ca++</a:t>
            </a:r>
            <a:r>
              <a:rPr lang="pt-BR" sz="2400" dirty="0"/>
              <a:t>) e se </a:t>
            </a:r>
            <a:r>
              <a:rPr lang="pt-BR" sz="2400" b="1" dirty="0"/>
              <a:t>mantem a saída de potássio</a:t>
            </a:r>
            <a:r>
              <a:rPr lang="pt-BR" sz="2400" dirty="0"/>
              <a:t> para o espaço extracelular. A fase 3 corresponde à onda T do ECG.</a:t>
            </a:r>
          </a:p>
          <a:p>
            <a:pPr algn="just"/>
            <a:r>
              <a:rPr lang="pt-BR" sz="2400" b="1" dirty="0"/>
              <a:t>FASE 4.</a:t>
            </a:r>
            <a:r>
              <a:rPr lang="pt-BR" sz="2400" dirty="0"/>
              <a:t> Corresponde a fase de repouso. Nesta fase o potencial da membrana se mantem em torno de – 90 </a:t>
            </a:r>
            <a:r>
              <a:rPr lang="pt-BR" sz="2400" dirty="0" err="1"/>
              <a:t>mV</a:t>
            </a:r>
            <a:r>
              <a:rPr lang="pt-BR" sz="2400" dirty="0"/>
              <a:t>, e se mantem assim até receber um novo estímulo externo. No ECG, a fase 4 corresponde ao segmento T-Q e geralmente é isoelétrica.</a:t>
            </a:r>
          </a:p>
          <a:p>
            <a:pPr marL="0" indent="0" algn="just">
              <a:buNone/>
            </a:pPr>
            <a:endParaRPr lang="pt-BR" sz="2400" dirty="0"/>
          </a:p>
        </p:txBody>
      </p:sp>
      <p:sp>
        <p:nvSpPr>
          <p:cNvPr id="4" name="Espaço Reservado para Número de Slide 3"/>
          <p:cNvSpPr>
            <a:spLocks noGrp="1"/>
          </p:cNvSpPr>
          <p:nvPr>
            <p:ph type="sldNum" sz="quarter" idx="12"/>
          </p:nvPr>
        </p:nvSpPr>
        <p:spPr/>
        <p:txBody>
          <a:bodyPr/>
          <a:lstStyle/>
          <a:p>
            <a:fld id="{8F8EA138-A4E3-4A9A-8E64-1AB822503D91}" type="slidenum">
              <a:rPr lang="pt-BR" smtClean="0"/>
              <a:t>32</a:t>
            </a:fld>
            <a:endParaRPr lang="pt-B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Tree>
    <p:extLst>
      <p:ext uri="{BB962C8B-B14F-4D97-AF65-F5344CB8AC3E}">
        <p14:creationId xmlns:p14="http://schemas.microsoft.com/office/powerpoint/2010/main" val="2154160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4201" y="1269952"/>
            <a:ext cx="11903123" cy="3832400"/>
          </a:xfrm>
        </p:spPr>
        <p:txBody>
          <a:bodyPr>
            <a:noAutofit/>
          </a:bodyPr>
          <a:lstStyle/>
          <a:p>
            <a:pPr marL="0" indent="0" algn="just">
              <a:lnSpc>
                <a:spcPct val="150000"/>
              </a:lnSpc>
              <a:spcBef>
                <a:spcPts val="0"/>
              </a:spcBef>
              <a:buNone/>
            </a:pPr>
            <a:r>
              <a:rPr lang="pt-BR" sz="2400" b="1" dirty="0"/>
              <a:t>Resposta Rápida</a:t>
            </a:r>
            <a:endParaRPr lang="pt-BR" sz="2400" dirty="0"/>
          </a:p>
          <a:p>
            <a:pPr algn="just">
              <a:lnSpc>
                <a:spcPct val="150000"/>
              </a:lnSpc>
              <a:spcBef>
                <a:spcPts val="0"/>
              </a:spcBef>
            </a:pPr>
            <a:r>
              <a:rPr lang="pt-BR" sz="2400" dirty="0"/>
              <a:t>Células de resposta rápida: O potencial de ação nas células cardíacas de resposta rápida (miocárdio atrial e ventricular e sistema </a:t>
            </a:r>
            <a:r>
              <a:rPr lang="pt-BR" sz="2400" dirty="0" smtClean="0"/>
              <a:t>His-</a:t>
            </a:r>
            <a:r>
              <a:rPr lang="pt-BR" sz="2400" dirty="0" err="1" smtClean="0"/>
              <a:t>Purkinje</a:t>
            </a:r>
            <a:r>
              <a:rPr lang="pt-BR" sz="2400" dirty="0" smtClean="0"/>
              <a:t>): </a:t>
            </a:r>
            <a:r>
              <a:rPr lang="pt-BR" sz="2400" dirty="0"/>
              <a:t>Despolarização Após a entrada de íons positivamente carregados vindos de uma célula vizinha despolarizada, através das junções comunicantes, o limiar de disparo do potencial de ação é atingido nas células de resposta rápida. </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33</a:t>
            </a:fld>
            <a:endParaRPr lang="pt-BR"/>
          </a:p>
        </p:txBody>
      </p:sp>
    </p:spTree>
    <p:extLst>
      <p:ext uri="{BB962C8B-B14F-4D97-AF65-F5344CB8AC3E}">
        <p14:creationId xmlns:p14="http://schemas.microsoft.com/office/powerpoint/2010/main" val="1230584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0400" y="1365487"/>
            <a:ext cx="11834885" cy="4351338"/>
          </a:xfrm>
        </p:spPr>
        <p:txBody>
          <a:bodyPr>
            <a:noAutofit/>
          </a:bodyPr>
          <a:lstStyle/>
          <a:p>
            <a:pPr marL="0" indent="0" algn="just">
              <a:lnSpc>
                <a:spcPct val="150000"/>
              </a:lnSpc>
              <a:spcBef>
                <a:spcPts val="0"/>
              </a:spcBef>
              <a:buNone/>
            </a:pPr>
            <a:r>
              <a:rPr lang="pt-BR" sz="2400" b="1" dirty="0"/>
              <a:t>Resposta Rápida</a:t>
            </a:r>
            <a:endParaRPr lang="pt-BR" sz="2400" dirty="0"/>
          </a:p>
          <a:p>
            <a:pPr algn="just">
              <a:lnSpc>
                <a:spcPct val="150000"/>
              </a:lnSpc>
              <a:spcBef>
                <a:spcPts val="0"/>
              </a:spcBef>
            </a:pPr>
            <a:r>
              <a:rPr lang="pt-BR" sz="2400" dirty="0"/>
              <a:t>Estes canais permanecem abertos por um curto período de tempo, e logo são inativados. Eles ficam nesse estado inativado, impedidos de serem reabertos, até que o potencial de membrana adjacente ao canal volte ao seu valor de repouso (</a:t>
            </a:r>
            <a:r>
              <a:rPr lang="pt-BR" sz="2400" dirty="0" err="1"/>
              <a:t>repolarização</a:t>
            </a:r>
            <a:r>
              <a:rPr lang="pt-BR" sz="2400" dirty="0"/>
              <a:t>). </a:t>
            </a:r>
          </a:p>
          <a:p>
            <a:pPr algn="just">
              <a:lnSpc>
                <a:spcPct val="150000"/>
              </a:lnSpc>
              <a:spcBef>
                <a:spcPts val="0"/>
              </a:spcBef>
            </a:pPr>
            <a:r>
              <a:rPr lang="pt-BR" sz="2400" dirty="0"/>
              <a:t>Enquanto o potencial de membrana permanecer despolarizado, nenhum estímulo irá induzir à abertura do canal: ele e a célula ficam absolutamente refratários. </a:t>
            </a:r>
          </a:p>
          <a:p>
            <a:pPr algn="just">
              <a:lnSpc>
                <a:spcPct val="150000"/>
              </a:lnSpc>
              <a:spcBef>
                <a:spcPts val="0"/>
              </a:spcBef>
            </a:pPr>
            <a:r>
              <a:rPr lang="pt-BR" sz="2400" dirty="0"/>
              <a:t>Como a célula cardíaca não se </a:t>
            </a:r>
            <a:r>
              <a:rPr lang="pt-BR" sz="2400" dirty="0" err="1"/>
              <a:t>repolariza</a:t>
            </a:r>
            <a:r>
              <a:rPr lang="pt-BR" sz="2400" dirty="0"/>
              <a:t> até que o evento </a:t>
            </a:r>
            <a:r>
              <a:rPr lang="pt-BR" sz="2400" dirty="0" smtClean="0"/>
              <a:t>contrátil </a:t>
            </a:r>
            <a:r>
              <a:rPr lang="pt-BR" sz="2400" dirty="0"/>
              <a:t>tenha cessado, nenhum outro evento contrátil terá lugar até que a célula cardíaca tenha atingido relaxamento quase completo.</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34</a:t>
            </a:fld>
            <a:endParaRPr lang="pt-BR"/>
          </a:p>
        </p:txBody>
      </p:sp>
    </p:spTree>
    <p:extLst>
      <p:ext uri="{BB962C8B-B14F-4D97-AF65-F5344CB8AC3E}">
        <p14:creationId xmlns:p14="http://schemas.microsoft.com/office/powerpoint/2010/main" val="1891191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6982" y="1269952"/>
            <a:ext cx="11906695" cy="4351338"/>
          </a:xfrm>
        </p:spPr>
        <p:txBody>
          <a:bodyPr>
            <a:noAutofit/>
          </a:bodyPr>
          <a:lstStyle/>
          <a:p>
            <a:pPr marL="0" indent="0" algn="just">
              <a:lnSpc>
                <a:spcPct val="150000"/>
              </a:lnSpc>
              <a:spcBef>
                <a:spcPts val="0"/>
              </a:spcBef>
              <a:buNone/>
            </a:pPr>
            <a:r>
              <a:rPr lang="pt-BR" sz="2200" b="1" dirty="0"/>
              <a:t>Resposta Rápida</a:t>
            </a:r>
            <a:endParaRPr lang="pt-BR" sz="2200" dirty="0"/>
          </a:p>
          <a:p>
            <a:pPr algn="just">
              <a:lnSpc>
                <a:spcPct val="150000"/>
              </a:lnSpc>
              <a:spcBef>
                <a:spcPts val="0"/>
              </a:spcBef>
            </a:pPr>
            <a:r>
              <a:rPr lang="pt-BR" sz="2200" dirty="0"/>
              <a:t>Isto evita que o músculo cardíaco entre em tetania - estado de rápidas contrações seriadas, que impediria um enchimento adequado das câmaras cardíacas e um bombeamento de sangue adequado. Canais de K não controlados por voltagem são fechados neste momento de despolarização. </a:t>
            </a:r>
            <a:endParaRPr lang="pt-BR" sz="2200" dirty="0" smtClean="0"/>
          </a:p>
          <a:p>
            <a:pPr algn="just">
              <a:lnSpc>
                <a:spcPct val="150000"/>
              </a:lnSpc>
              <a:spcBef>
                <a:spcPts val="0"/>
              </a:spcBef>
            </a:pPr>
            <a:r>
              <a:rPr lang="pt-BR" sz="2400" dirty="0" smtClean="0"/>
              <a:t>Evita </a:t>
            </a:r>
            <a:r>
              <a:rPr lang="pt-BR" sz="2400" dirty="0"/>
              <a:t>um </a:t>
            </a:r>
            <a:r>
              <a:rPr lang="pt-BR" sz="2400" dirty="0" err="1"/>
              <a:t>efluxo</a:t>
            </a:r>
            <a:r>
              <a:rPr lang="pt-BR" sz="2400" dirty="0"/>
              <a:t> de íons K, já que este íon é atraído para o exterior da célula por sua menor concentração extracelular (gradiente químico) e retido no interior da célula porque o lado interno da membrana é negativo e o íon K possui carga positiva (gradiente elétrico); </a:t>
            </a:r>
            <a:endParaRPr lang="pt-BR" sz="2200" dirty="0"/>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35</a:t>
            </a:fld>
            <a:endParaRPr lang="pt-BR"/>
          </a:p>
        </p:txBody>
      </p:sp>
    </p:spTree>
    <p:extLst>
      <p:ext uri="{BB962C8B-B14F-4D97-AF65-F5344CB8AC3E}">
        <p14:creationId xmlns:p14="http://schemas.microsoft.com/office/powerpoint/2010/main" val="177040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7850" y="1216071"/>
            <a:ext cx="11627892" cy="4351338"/>
          </a:xfrm>
        </p:spPr>
        <p:txBody>
          <a:bodyPr>
            <a:noAutofit/>
          </a:bodyPr>
          <a:lstStyle/>
          <a:p>
            <a:pPr marL="0" indent="0" algn="just">
              <a:lnSpc>
                <a:spcPct val="150000"/>
              </a:lnSpc>
              <a:spcBef>
                <a:spcPts val="0"/>
              </a:spcBef>
              <a:buNone/>
            </a:pPr>
            <a:r>
              <a:rPr lang="pt-BR" sz="2400" b="1" dirty="0"/>
              <a:t>Resposta Rápida</a:t>
            </a:r>
            <a:endParaRPr lang="pt-BR" sz="2400" dirty="0"/>
          </a:p>
          <a:p>
            <a:pPr algn="just">
              <a:lnSpc>
                <a:spcPct val="150000"/>
              </a:lnSpc>
              <a:spcBef>
                <a:spcPts val="0"/>
              </a:spcBef>
            </a:pPr>
            <a:r>
              <a:rPr lang="pt-BR" sz="2400" b="1" dirty="0"/>
              <a:t>Repolarização: </a:t>
            </a:r>
            <a:r>
              <a:rPr lang="pt-BR" sz="2400" dirty="0"/>
              <a:t>Após este evento, são abertos canais de K “tardios”. Ocorre saída de íons K, o que leva a célula a iniciar o processo de </a:t>
            </a:r>
            <a:r>
              <a:rPr lang="pt-BR" sz="2400" dirty="0" err="1"/>
              <a:t>repolarização</a:t>
            </a:r>
            <a:r>
              <a:rPr lang="pt-BR" sz="2400" dirty="0"/>
              <a:t>. Esse fenômeno é chamado de </a:t>
            </a:r>
            <a:r>
              <a:rPr lang="pt-BR" sz="2400" dirty="0" err="1"/>
              <a:t>repolarização</a:t>
            </a:r>
            <a:r>
              <a:rPr lang="pt-BR" sz="2400" dirty="0"/>
              <a:t> precoce. </a:t>
            </a:r>
          </a:p>
          <a:p>
            <a:pPr algn="just">
              <a:lnSpc>
                <a:spcPct val="150000"/>
              </a:lnSpc>
              <a:spcBef>
                <a:spcPts val="0"/>
              </a:spcBef>
            </a:pPr>
            <a:r>
              <a:rPr lang="pt-BR" sz="2400" dirty="0"/>
              <a:t>Neste momento, no entanto, são abertos canais de cálcio, originando um influxo de íons cálcio para o interior da célula. Esse influxo de íons cálcio vai impedir, temporariamente, a </a:t>
            </a:r>
            <a:r>
              <a:rPr lang="pt-BR" sz="2400" dirty="0" err="1"/>
              <a:t>repolarização</a:t>
            </a:r>
            <a:r>
              <a:rPr lang="pt-BR" sz="2400" dirty="0"/>
              <a:t> da célula, sendo responsável pelo “platô” observado no gráfico do potencial de ação das células de resposta rápida. </a:t>
            </a:r>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36</a:t>
            </a:fld>
            <a:endParaRPr lang="pt-BR"/>
          </a:p>
        </p:txBody>
      </p:sp>
    </p:spTree>
    <p:extLst>
      <p:ext uri="{BB962C8B-B14F-4D97-AF65-F5344CB8AC3E}">
        <p14:creationId xmlns:p14="http://schemas.microsoft.com/office/powerpoint/2010/main" val="900735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6948" y="1253331"/>
            <a:ext cx="11878103" cy="4351338"/>
          </a:xfrm>
        </p:spPr>
        <p:txBody>
          <a:bodyPr>
            <a:noAutofit/>
          </a:bodyPr>
          <a:lstStyle/>
          <a:p>
            <a:pPr marL="0" indent="0" algn="just">
              <a:lnSpc>
                <a:spcPct val="150000"/>
              </a:lnSpc>
              <a:spcBef>
                <a:spcPts val="0"/>
              </a:spcBef>
              <a:buNone/>
            </a:pPr>
            <a:r>
              <a:rPr lang="pt-BR" sz="2400" b="1" dirty="0"/>
              <a:t>Resposta Rápida</a:t>
            </a:r>
            <a:endParaRPr lang="pt-BR" sz="2400" dirty="0"/>
          </a:p>
          <a:p>
            <a:pPr algn="just">
              <a:lnSpc>
                <a:spcPct val="150000"/>
              </a:lnSpc>
              <a:spcBef>
                <a:spcPts val="0"/>
              </a:spcBef>
            </a:pPr>
            <a:r>
              <a:rPr lang="pt-BR" sz="2400" b="1" dirty="0"/>
              <a:t>A entrada de cálcio </a:t>
            </a:r>
            <a:r>
              <a:rPr lang="pt-BR" sz="2400" dirty="0"/>
              <a:t>também é fundamental para o fenômeno de contração das células miocárdicas. Estas células não contam com um depósito de cálcio intracelular como o retículo sarcoplasmático das fibras musculares esqueléticas, sendo sua contração dependente da entrada do cálcio extracelular nesta fase do potencial de ação. </a:t>
            </a:r>
          </a:p>
          <a:p>
            <a:pPr algn="just">
              <a:lnSpc>
                <a:spcPct val="150000"/>
              </a:lnSpc>
              <a:spcBef>
                <a:spcPts val="0"/>
              </a:spcBef>
            </a:pPr>
            <a:r>
              <a:rPr lang="pt-BR" sz="2400" b="1" dirty="0"/>
              <a:t>Após a diminuição do influxo de cálcio </a:t>
            </a:r>
            <a:r>
              <a:rPr lang="pt-BR" sz="2400" dirty="0"/>
              <a:t>(que, assim como toda corrente de entrada e saída de íons, se encerra quando é alcançado um equilíbrio eletroquímico entre a concentração do íon no lado externo da membrana e a concentração deste mesmo íon no lado interno da membrana</a:t>
            </a:r>
            <a:r>
              <a:rPr lang="pt-BR" sz="2400" dirty="0" smtClean="0"/>
              <a:t>).</a:t>
            </a:r>
            <a:endParaRPr lang="pt-BR" sz="2400" dirty="0"/>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37</a:t>
            </a:fld>
            <a:endParaRPr lang="pt-BR"/>
          </a:p>
        </p:txBody>
      </p:sp>
    </p:spTree>
    <p:extLst>
      <p:ext uri="{BB962C8B-B14F-4D97-AF65-F5344CB8AC3E}">
        <p14:creationId xmlns:p14="http://schemas.microsoft.com/office/powerpoint/2010/main" val="4235936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0251" y="1825625"/>
            <a:ext cx="11627892" cy="4351338"/>
          </a:xfrm>
        </p:spPr>
        <p:txBody>
          <a:bodyPr>
            <a:normAutofit fontScale="92500"/>
          </a:bodyPr>
          <a:lstStyle/>
          <a:p>
            <a:pPr marL="0" indent="0" algn="just">
              <a:lnSpc>
                <a:spcPct val="150000"/>
              </a:lnSpc>
              <a:spcBef>
                <a:spcPts val="0"/>
              </a:spcBef>
              <a:buNone/>
            </a:pPr>
            <a:r>
              <a:rPr lang="pt-BR" sz="2400" b="1" dirty="0"/>
              <a:t>Resposta Rápida</a:t>
            </a:r>
            <a:endParaRPr lang="pt-BR" sz="2400" dirty="0"/>
          </a:p>
          <a:p>
            <a:pPr algn="just">
              <a:lnSpc>
                <a:spcPct val="150000"/>
              </a:lnSpc>
              <a:spcBef>
                <a:spcPts val="0"/>
              </a:spcBef>
            </a:pPr>
            <a:r>
              <a:rPr lang="pt-BR" sz="2400" dirty="0"/>
              <a:t>Isto levará a célula a um potencial de membrana de -90mV , o potencial de repouso destas células.</a:t>
            </a:r>
          </a:p>
          <a:p>
            <a:pPr algn="just">
              <a:lnSpc>
                <a:spcPct val="150000"/>
              </a:lnSpc>
              <a:spcBef>
                <a:spcPts val="0"/>
              </a:spcBef>
            </a:pPr>
            <a:r>
              <a:rPr lang="pt-BR" sz="2400" dirty="0"/>
              <a:t>Redistribuição dos íons: Após a </a:t>
            </a:r>
            <a:r>
              <a:rPr lang="pt-BR" sz="2400" dirty="0" err="1"/>
              <a:t>repolarização</a:t>
            </a:r>
            <a:r>
              <a:rPr lang="pt-BR" sz="2400" dirty="0"/>
              <a:t>, é realizada a redistribuição dos cátions para seus valores habituais, ou seja, são reconstituídas suas concentrações inicias de cada lado da membrana. </a:t>
            </a:r>
          </a:p>
          <a:p>
            <a:pPr algn="just">
              <a:lnSpc>
                <a:spcPct val="150000"/>
              </a:lnSpc>
              <a:spcBef>
                <a:spcPts val="0"/>
              </a:spcBef>
            </a:pPr>
            <a:r>
              <a:rPr lang="pt-BR" sz="2400" dirty="0"/>
              <a:t>O íon Na, que durante a despolarização entrou na célula, é devolvido para o meio extracelular pela bomba Na/K </a:t>
            </a:r>
            <a:r>
              <a:rPr lang="pt-BR" sz="2400" dirty="0" err="1"/>
              <a:t>ATPase</a:t>
            </a:r>
            <a:r>
              <a:rPr lang="pt-BR" sz="2400" dirty="0"/>
              <a:t>. Ao mesmo tempo o íon K, que durante a </a:t>
            </a:r>
            <a:r>
              <a:rPr lang="pt-BR" sz="2400" dirty="0" err="1"/>
              <a:t>repolarização</a:t>
            </a:r>
            <a:r>
              <a:rPr lang="pt-BR" sz="2400" dirty="0"/>
              <a:t> saiu da célula, é internalizado por esta bomba</a:t>
            </a:r>
          </a:p>
        </p:txBody>
      </p:sp>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38</a:t>
            </a:fld>
            <a:endParaRPr lang="pt-BR"/>
          </a:p>
        </p:txBody>
      </p:sp>
    </p:spTree>
    <p:extLst>
      <p:ext uri="{BB962C8B-B14F-4D97-AF65-F5344CB8AC3E}">
        <p14:creationId xmlns:p14="http://schemas.microsoft.com/office/powerpoint/2010/main" val="3257430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5661" y="1253331"/>
            <a:ext cx="11805312" cy="4351338"/>
          </a:xfrm>
        </p:spPr>
        <p:txBody>
          <a:bodyPr>
            <a:normAutofit/>
          </a:bodyPr>
          <a:lstStyle/>
          <a:p>
            <a:pPr algn="just">
              <a:lnSpc>
                <a:spcPct val="150000"/>
              </a:lnSpc>
              <a:spcBef>
                <a:spcPts val="0"/>
              </a:spcBef>
            </a:pPr>
            <a:r>
              <a:rPr lang="pt-BR" sz="2400" dirty="0"/>
              <a:t>O íon cálcio, participante dos processos de despolarização e da fase de “platô” (dependendo do tipo celular), é devolvido para o espaço extracelular numa troca com o íon Na: este entra na célula, enquanto o cálcio sai da célula. </a:t>
            </a:r>
          </a:p>
          <a:p>
            <a:pPr algn="just">
              <a:lnSpc>
                <a:spcPct val="150000"/>
              </a:lnSpc>
              <a:spcBef>
                <a:spcPts val="0"/>
              </a:spcBef>
            </a:pPr>
            <a:r>
              <a:rPr lang="pt-BR" sz="2400" dirty="0"/>
              <a:t>Este processo não envolve nenhum gasto de ATP diretamente, mas se utiliza do gradiente de concentração favorável à entrada do íon Na criado pela bomba Na/K </a:t>
            </a:r>
            <a:r>
              <a:rPr lang="pt-BR" sz="2400" dirty="0" err="1"/>
              <a:t>ATPase</a:t>
            </a:r>
            <a:r>
              <a:rPr lang="pt-BR" sz="2400" dirty="0"/>
              <a:t>. </a:t>
            </a:r>
          </a:p>
        </p:txBody>
      </p:sp>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Células Cardíacas</a:t>
            </a:r>
          </a:p>
        </p:txBody>
      </p:sp>
      <p:pic>
        <p:nvPicPr>
          <p:cNvPr id="14338" name="Picture 2" descr="Potencial de acção no músculo cardíaco: Electrofisiologia Básica – ANGOMED  NEWS">
            <a:extLst>
              <a:ext uri="{FF2B5EF4-FFF2-40B4-BE49-F238E27FC236}">
                <a16:creationId xmlns:a16="http://schemas.microsoft.com/office/drawing/2014/main" xmlns="" id="{64CD54B1-77F3-4DCC-8513-6A0A9A81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191" y="4263204"/>
            <a:ext cx="4822372" cy="2411186"/>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39</a:t>
            </a:fld>
            <a:endParaRPr lang="pt-BR"/>
          </a:p>
        </p:txBody>
      </p:sp>
    </p:spTree>
    <p:extLst>
      <p:ext uri="{BB962C8B-B14F-4D97-AF65-F5344CB8AC3E}">
        <p14:creationId xmlns:p14="http://schemas.microsoft.com/office/powerpoint/2010/main" val="81281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5187" y="1380979"/>
            <a:ext cx="11249876" cy="4351338"/>
          </a:xfrm>
        </p:spPr>
        <p:txBody>
          <a:bodyPr>
            <a:noAutofit/>
          </a:bodyPr>
          <a:lstStyle/>
          <a:p>
            <a:pPr marL="0" indent="0">
              <a:lnSpc>
                <a:spcPct val="150000"/>
              </a:lnSpc>
              <a:spcBef>
                <a:spcPts val="0"/>
              </a:spcBef>
              <a:buNone/>
            </a:pPr>
            <a:r>
              <a:rPr lang="pt-BR" sz="2400" dirty="0" smtClean="0"/>
              <a:t>- É </a:t>
            </a:r>
            <a:r>
              <a:rPr lang="pt-BR" sz="2400" dirty="0"/>
              <a:t>o estudo das propriedades </a:t>
            </a:r>
            <a:r>
              <a:rPr lang="pt-BR" sz="2400" dirty="0" smtClean="0"/>
              <a:t>elétricas em </a:t>
            </a:r>
            <a:r>
              <a:rPr lang="pt-BR" sz="2400" dirty="0"/>
              <a:t>células e tecidos biológicos</a:t>
            </a:r>
          </a:p>
          <a:p>
            <a:pPr lvl="1">
              <a:lnSpc>
                <a:spcPct val="150000"/>
              </a:lnSpc>
              <a:spcBef>
                <a:spcPts val="0"/>
              </a:spcBef>
            </a:pPr>
            <a:r>
              <a:rPr lang="pt-BR" dirty="0"/>
              <a:t>medidas de tensão e mudança de corrente </a:t>
            </a:r>
            <a:r>
              <a:rPr lang="pt-BR" dirty="0" smtClean="0"/>
              <a:t>elétrica, desde </a:t>
            </a:r>
            <a:r>
              <a:rPr lang="pt-BR" dirty="0"/>
              <a:t>o canal iônico de proteínas até órgãos completos, como o coração</a:t>
            </a: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Conceitos - Definições</a:t>
            </a:r>
          </a:p>
        </p:txBody>
      </p:sp>
      <p:pic>
        <p:nvPicPr>
          <p:cNvPr id="1026" name="Picture 2" descr="Exames e Procedimentos - InterCor">
            <a:extLst>
              <a:ext uri="{FF2B5EF4-FFF2-40B4-BE49-F238E27FC236}">
                <a16:creationId xmlns:a16="http://schemas.microsoft.com/office/drawing/2014/main" xmlns="" id="{D11F541C-6778-4D10-85CA-826CE4BA5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796" y="3747353"/>
            <a:ext cx="4158586" cy="2765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Fisiologia Humana: Transporte de íons pela membrana miocárdica">
            <a:extLst>
              <a:ext uri="{FF2B5EF4-FFF2-40B4-BE49-F238E27FC236}">
                <a16:creationId xmlns:a16="http://schemas.microsoft.com/office/drawing/2014/main" xmlns="" id="{46CB25C6-89CD-4F20-B346-89ADCA77B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240" y="3747353"/>
            <a:ext cx="3466657" cy="2773326"/>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4</a:t>
            </a:fld>
            <a:endParaRPr lang="pt-BR"/>
          </a:p>
        </p:txBody>
      </p:sp>
    </p:spTree>
    <p:extLst>
      <p:ext uri="{BB962C8B-B14F-4D97-AF65-F5344CB8AC3E}">
        <p14:creationId xmlns:p14="http://schemas.microsoft.com/office/powerpoint/2010/main" val="3533925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1325682"/>
            <a:ext cx="6878471" cy="4351338"/>
          </a:xfrm>
        </p:spPr>
        <p:txBody>
          <a:bodyPr>
            <a:noAutofit/>
          </a:bodyPr>
          <a:lstStyle/>
          <a:p>
            <a:pPr algn="just">
              <a:lnSpc>
                <a:spcPct val="150000"/>
              </a:lnSpc>
              <a:spcBef>
                <a:spcPts val="0"/>
              </a:spcBef>
            </a:pPr>
            <a:r>
              <a:rPr lang="pt-BR" sz="2400" dirty="0"/>
              <a:t>O evento de contração da musculatura cardíaca, essencial para que o coração desempenhe </a:t>
            </a:r>
            <a:r>
              <a:rPr lang="pt-BR" sz="2400" dirty="0" smtClean="0"/>
              <a:t>sua </a:t>
            </a:r>
            <a:r>
              <a:rPr lang="pt-BR" sz="2400" dirty="0"/>
              <a:t>função de bomba, é dependente da despolarização ordenada das células musculares cardíacas. </a:t>
            </a:r>
          </a:p>
          <a:p>
            <a:pPr algn="just">
              <a:lnSpc>
                <a:spcPct val="150000"/>
              </a:lnSpc>
              <a:spcBef>
                <a:spcPts val="0"/>
              </a:spcBef>
            </a:pPr>
            <a:r>
              <a:rPr lang="pt-BR" sz="2400" dirty="0"/>
              <a:t>Para que a fibra muscular cardíaca se contraia, é necessária a despolarização desta mesma fibra. </a:t>
            </a:r>
          </a:p>
        </p:txBody>
      </p:sp>
      <p:sp>
        <p:nvSpPr>
          <p:cNvPr id="4" name="TextBox 282"/>
          <p:cNvSpPr txBox="1"/>
          <p:nvPr/>
        </p:nvSpPr>
        <p:spPr>
          <a:xfrm>
            <a:off x="3621988" y="845696"/>
            <a:ext cx="5113233" cy="430887"/>
          </a:xfrm>
          <a:prstGeom prst="rect">
            <a:avLst/>
          </a:prstGeom>
          <a:noFill/>
        </p:spPr>
        <p:txBody>
          <a:bodyPr wrap="square" lIns="0" tIns="0" rIns="0" bIns="0" rtlCol="0">
            <a:spAutoFit/>
          </a:bodyPr>
          <a:lstStyle/>
          <a:p>
            <a:r>
              <a:rPr lang="en-US" altLang="zh-CN" sz="2800" b="1" i="1" dirty="0" err="1">
                <a:solidFill>
                  <a:srgbClr val="0070C0"/>
                </a:solidFill>
                <a:latin typeface="Calibri"/>
                <a:ea typeface="Calibri"/>
              </a:rPr>
              <a:t>Princípios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iniciais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como</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ocorre</a:t>
            </a:r>
            <a:r>
              <a:rPr lang="en-US" altLang="zh-CN" sz="2800" b="1" i="1" dirty="0">
                <a:solidFill>
                  <a:srgbClr val="0070C0"/>
                </a:solidFill>
                <a:latin typeface="Calibri"/>
                <a:ea typeface="Calibri"/>
              </a:rPr>
              <a:t>?</a:t>
            </a:r>
            <a:endParaRPr lang="en-US" sz="1200" b="1" i="1" dirty="0">
              <a:solidFill>
                <a:srgbClr val="0070C0"/>
              </a:solidFill>
            </a:endParaRP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777922" y="-126274"/>
            <a:ext cx="11313993" cy="9228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pic>
        <p:nvPicPr>
          <p:cNvPr id="2" name="Imagem 1">
            <a:extLst>
              <a:ext uri="{FF2B5EF4-FFF2-40B4-BE49-F238E27FC236}">
                <a16:creationId xmlns:a16="http://schemas.microsoft.com/office/drawing/2014/main" xmlns="" id="{50BA1D9A-4BDF-4B13-9F6B-6B342A274CFE}"/>
              </a:ext>
            </a:extLst>
          </p:cNvPr>
          <p:cNvPicPr>
            <a:picLocks noChangeAspect="1"/>
          </p:cNvPicPr>
          <p:nvPr/>
        </p:nvPicPr>
        <p:blipFill>
          <a:blip r:embed="rId4"/>
          <a:stretch>
            <a:fillRect/>
          </a:stretch>
        </p:blipFill>
        <p:spPr>
          <a:xfrm>
            <a:off x="7356144" y="1732231"/>
            <a:ext cx="4732048" cy="3760223"/>
          </a:xfrm>
          <a:prstGeom prst="rect">
            <a:avLst/>
          </a:prstGeom>
        </p:spPr>
      </p:pic>
      <p:sp>
        <p:nvSpPr>
          <p:cNvPr id="7" name="Espaço Reservado para Número de Slide 6"/>
          <p:cNvSpPr>
            <a:spLocks noGrp="1"/>
          </p:cNvSpPr>
          <p:nvPr>
            <p:ph type="sldNum" sz="quarter" idx="12"/>
          </p:nvPr>
        </p:nvSpPr>
        <p:spPr/>
        <p:txBody>
          <a:bodyPr/>
          <a:lstStyle/>
          <a:p>
            <a:fld id="{298FC428-F68A-4A72-B13C-9A44E25EF7EF}" type="slidenum">
              <a:rPr lang="pt-BR" smtClean="0"/>
              <a:t>40</a:t>
            </a:fld>
            <a:endParaRPr lang="pt-BR"/>
          </a:p>
        </p:txBody>
      </p:sp>
    </p:spTree>
    <p:extLst>
      <p:ext uri="{BB962C8B-B14F-4D97-AF65-F5344CB8AC3E}">
        <p14:creationId xmlns:p14="http://schemas.microsoft.com/office/powerpoint/2010/main" val="92495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97306" y="1513931"/>
            <a:ext cx="4729787" cy="3876776"/>
          </a:xfrm>
        </p:spPr>
        <p:txBody>
          <a:bodyPr>
            <a:noAutofit/>
          </a:bodyPr>
          <a:lstStyle/>
          <a:p>
            <a:pPr algn="just">
              <a:lnSpc>
                <a:spcPct val="150000"/>
              </a:lnSpc>
              <a:spcBef>
                <a:spcPts val="0"/>
              </a:spcBef>
            </a:pPr>
            <a:r>
              <a:rPr lang="pt-BR" dirty="0"/>
              <a:t>O batimento cardíaco tem início no nodo sinoatrial (SA), com um potencial de ação gerado de maneira espontânea. Esse potencial de ação se dissemina por todo o miocárdio atrial direito, e chega ao miocárdio atrial esquerdo, levando à contração do miocárdio atrial.</a:t>
            </a:r>
          </a:p>
        </p:txBody>
      </p:sp>
      <p:sp>
        <p:nvSpPr>
          <p:cNvPr id="4" name="TextBox 282"/>
          <p:cNvSpPr txBox="1"/>
          <p:nvPr/>
        </p:nvSpPr>
        <p:spPr>
          <a:xfrm>
            <a:off x="3621988" y="845696"/>
            <a:ext cx="5113233" cy="430887"/>
          </a:xfrm>
          <a:prstGeom prst="rect">
            <a:avLst/>
          </a:prstGeom>
          <a:noFill/>
        </p:spPr>
        <p:txBody>
          <a:bodyPr wrap="square" lIns="0" tIns="0" rIns="0" bIns="0" rtlCol="0">
            <a:spAutoFit/>
          </a:bodyPr>
          <a:lstStyle/>
          <a:p>
            <a:r>
              <a:rPr lang="en-US" altLang="zh-CN" sz="2800" b="1" i="1" dirty="0" err="1">
                <a:solidFill>
                  <a:srgbClr val="0070C0"/>
                </a:solidFill>
                <a:latin typeface="Calibri"/>
                <a:ea typeface="Calibri"/>
              </a:rPr>
              <a:t>Princípios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iniciais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como</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ocorre</a:t>
            </a:r>
            <a:r>
              <a:rPr lang="en-US" altLang="zh-CN" sz="2800" b="1" i="1" dirty="0">
                <a:solidFill>
                  <a:srgbClr val="0070C0"/>
                </a:solidFill>
                <a:latin typeface="Calibri"/>
                <a:ea typeface="Calibri"/>
              </a:rPr>
              <a:t>?</a:t>
            </a:r>
            <a:endParaRPr lang="en-US" sz="1200" b="1" i="1" dirty="0">
              <a:solidFill>
                <a:srgbClr val="0070C0"/>
              </a:solidFill>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777922" y="-126274"/>
            <a:ext cx="11313993" cy="9228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pic>
        <p:nvPicPr>
          <p:cNvPr id="8" name="Imagem 7">
            <a:extLst>
              <a:ext uri="{FF2B5EF4-FFF2-40B4-BE49-F238E27FC236}">
                <a16:creationId xmlns:a16="http://schemas.microsoft.com/office/drawing/2014/main" xmlns="" id="{607DB487-60BC-4850-B208-0B2868A069CF}"/>
              </a:ext>
            </a:extLst>
          </p:cNvPr>
          <p:cNvPicPr>
            <a:picLocks noChangeAspect="1"/>
          </p:cNvPicPr>
          <p:nvPr/>
        </p:nvPicPr>
        <p:blipFill>
          <a:blip r:embed="rId3"/>
          <a:stretch>
            <a:fillRect/>
          </a:stretch>
        </p:blipFill>
        <p:spPr>
          <a:xfrm>
            <a:off x="5398313" y="1733363"/>
            <a:ext cx="6673815" cy="5022850"/>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41</a:t>
            </a:fld>
            <a:endParaRPr lang="pt-BR"/>
          </a:p>
        </p:txBody>
      </p:sp>
    </p:spTree>
    <p:extLst>
      <p:ext uri="{BB962C8B-B14F-4D97-AF65-F5344CB8AC3E}">
        <p14:creationId xmlns:p14="http://schemas.microsoft.com/office/powerpoint/2010/main" val="611152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1377" y="1660966"/>
            <a:ext cx="6073097" cy="4351338"/>
          </a:xfrm>
        </p:spPr>
        <p:txBody>
          <a:bodyPr>
            <a:noAutofit/>
          </a:bodyPr>
          <a:lstStyle/>
          <a:p>
            <a:pPr algn="just">
              <a:lnSpc>
                <a:spcPct val="150000"/>
              </a:lnSpc>
              <a:spcBef>
                <a:spcPts val="0"/>
              </a:spcBef>
            </a:pPr>
            <a:r>
              <a:rPr lang="pt-BR" sz="2200" dirty="0"/>
              <a:t>Em seguida, essa onda de ativação converge para a única conexão elétrica existente entre o miocárdio atrial e o ventricular: o nodo atrioventricular (AV). </a:t>
            </a:r>
          </a:p>
          <a:p>
            <a:pPr algn="just">
              <a:lnSpc>
                <a:spcPct val="150000"/>
              </a:lnSpc>
              <a:spcBef>
                <a:spcPts val="0"/>
              </a:spcBef>
            </a:pPr>
            <a:r>
              <a:rPr lang="pt-BR" sz="2200" dirty="0"/>
              <a:t>Após passar pelo nodo AV, a onda de ativação atinge o feixe de His, e passa por ele até chegar às fibras de </a:t>
            </a:r>
            <a:r>
              <a:rPr lang="pt-BR" sz="2200" dirty="0" err="1"/>
              <a:t>Purkinge</a:t>
            </a:r>
            <a:r>
              <a:rPr lang="pt-BR" sz="2200" dirty="0"/>
              <a:t>, que são arborizações do feixe de His no miocárdio ventricular. </a:t>
            </a:r>
          </a:p>
        </p:txBody>
      </p:sp>
      <p:sp>
        <p:nvSpPr>
          <p:cNvPr id="4" name="TextBox 282"/>
          <p:cNvSpPr txBox="1"/>
          <p:nvPr/>
        </p:nvSpPr>
        <p:spPr>
          <a:xfrm>
            <a:off x="3621988" y="845696"/>
            <a:ext cx="5113233" cy="430887"/>
          </a:xfrm>
          <a:prstGeom prst="rect">
            <a:avLst/>
          </a:prstGeom>
          <a:noFill/>
        </p:spPr>
        <p:txBody>
          <a:bodyPr wrap="square" lIns="0" tIns="0" rIns="0" bIns="0" rtlCol="0">
            <a:spAutoFit/>
          </a:bodyPr>
          <a:lstStyle/>
          <a:p>
            <a:r>
              <a:rPr lang="en-US" altLang="zh-CN" sz="2800" b="1" i="1" dirty="0" err="1">
                <a:solidFill>
                  <a:srgbClr val="0070C0"/>
                </a:solidFill>
                <a:latin typeface="Calibri"/>
                <a:ea typeface="Calibri"/>
              </a:rPr>
              <a:t>Princípios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iniciais</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como</a:t>
            </a:r>
            <a:r>
              <a:rPr lang="en-US" altLang="zh-CN" sz="2800" b="1" i="1" dirty="0">
                <a:solidFill>
                  <a:srgbClr val="0070C0"/>
                </a:solidFill>
                <a:latin typeface="Calibri"/>
                <a:ea typeface="Calibri"/>
              </a:rPr>
              <a:t> </a:t>
            </a:r>
            <a:r>
              <a:rPr lang="en-US" altLang="zh-CN" sz="2800" b="1" i="1" dirty="0" err="1">
                <a:solidFill>
                  <a:srgbClr val="0070C0"/>
                </a:solidFill>
                <a:latin typeface="Calibri"/>
                <a:ea typeface="Calibri"/>
              </a:rPr>
              <a:t>ocorre</a:t>
            </a:r>
            <a:r>
              <a:rPr lang="en-US" altLang="zh-CN" sz="2800" b="1" i="1" dirty="0">
                <a:solidFill>
                  <a:srgbClr val="0070C0"/>
                </a:solidFill>
                <a:latin typeface="Calibri"/>
                <a:ea typeface="Calibri"/>
              </a:rPr>
              <a:t>?</a:t>
            </a:r>
            <a:endParaRPr lang="en-US" sz="1200" b="1" i="1" dirty="0">
              <a:solidFill>
                <a:srgbClr val="0070C0"/>
              </a:solidFill>
            </a:endParaRP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777922" y="-126274"/>
            <a:ext cx="11313993" cy="9228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pic>
        <p:nvPicPr>
          <p:cNvPr id="7" name="Imagem 6">
            <a:extLst>
              <a:ext uri="{FF2B5EF4-FFF2-40B4-BE49-F238E27FC236}">
                <a16:creationId xmlns:a16="http://schemas.microsoft.com/office/drawing/2014/main" xmlns="" id="{BE624801-0A42-4083-BA39-E8D94F59F39B}"/>
              </a:ext>
            </a:extLst>
          </p:cNvPr>
          <p:cNvPicPr>
            <a:picLocks noChangeAspect="1"/>
          </p:cNvPicPr>
          <p:nvPr/>
        </p:nvPicPr>
        <p:blipFill>
          <a:blip r:embed="rId4"/>
          <a:stretch>
            <a:fillRect/>
          </a:stretch>
        </p:blipFill>
        <p:spPr>
          <a:xfrm>
            <a:off x="6434918" y="1637414"/>
            <a:ext cx="5610815" cy="4211052"/>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42</a:t>
            </a:fld>
            <a:endParaRPr lang="pt-BR"/>
          </a:p>
        </p:txBody>
      </p:sp>
    </p:spTree>
    <p:extLst>
      <p:ext uri="{BB962C8B-B14F-4D97-AF65-F5344CB8AC3E}">
        <p14:creationId xmlns:p14="http://schemas.microsoft.com/office/powerpoint/2010/main" val="885328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pic>
        <p:nvPicPr>
          <p:cNvPr id="2" name="Imagem 1">
            <a:extLst>
              <a:ext uri="{FF2B5EF4-FFF2-40B4-BE49-F238E27FC236}">
                <a16:creationId xmlns:a16="http://schemas.microsoft.com/office/drawing/2014/main" xmlns="" id="{1D405B0E-980A-4B81-8E47-4AEA4EADFB7E}"/>
              </a:ext>
            </a:extLst>
          </p:cNvPr>
          <p:cNvPicPr>
            <a:picLocks noChangeAspect="1"/>
          </p:cNvPicPr>
          <p:nvPr/>
        </p:nvPicPr>
        <p:blipFill>
          <a:blip r:embed="rId3"/>
          <a:stretch>
            <a:fillRect/>
          </a:stretch>
        </p:blipFill>
        <p:spPr>
          <a:xfrm>
            <a:off x="659610" y="1731388"/>
            <a:ext cx="5333447" cy="3988927"/>
          </a:xfrm>
          <a:prstGeom prst="rect">
            <a:avLst/>
          </a:prstGeom>
        </p:spPr>
      </p:pic>
      <p:pic>
        <p:nvPicPr>
          <p:cNvPr id="9" name="Imagem 8">
            <a:extLst>
              <a:ext uri="{FF2B5EF4-FFF2-40B4-BE49-F238E27FC236}">
                <a16:creationId xmlns:a16="http://schemas.microsoft.com/office/drawing/2014/main" xmlns="" id="{D4A85F93-AFF6-4364-97ED-9323F639F44C}"/>
              </a:ext>
            </a:extLst>
          </p:cNvPr>
          <p:cNvPicPr>
            <a:picLocks noChangeAspect="1"/>
          </p:cNvPicPr>
          <p:nvPr/>
        </p:nvPicPr>
        <p:blipFill>
          <a:blip r:embed="rId4"/>
          <a:stretch>
            <a:fillRect/>
          </a:stretch>
        </p:blipFill>
        <p:spPr>
          <a:xfrm>
            <a:off x="6291237" y="1605516"/>
            <a:ext cx="5761780" cy="4316819"/>
          </a:xfrm>
          <a:prstGeom prst="rect">
            <a:avLst/>
          </a:prstGeom>
        </p:spPr>
      </p:pic>
      <p:sp>
        <p:nvSpPr>
          <p:cNvPr id="3" name="Espaço Reservado para Número de Slide 2"/>
          <p:cNvSpPr>
            <a:spLocks noGrp="1"/>
          </p:cNvSpPr>
          <p:nvPr>
            <p:ph type="sldNum" sz="quarter" idx="12"/>
          </p:nvPr>
        </p:nvSpPr>
        <p:spPr/>
        <p:txBody>
          <a:bodyPr/>
          <a:lstStyle/>
          <a:p>
            <a:fld id="{298FC428-F68A-4A72-B13C-9A44E25EF7EF}" type="slidenum">
              <a:rPr lang="pt-BR" smtClean="0"/>
              <a:t>43</a:t>
            </a:fld>
            <a:endParaRPr lang="pt-BR"/>
          </a:p>
        </p:txBody>
      </p:sp>
    </p:spTree>
    <p:extLst>
      <p:ext uri="{BB962C8B-B14F-4D97-AF65-F5344CB8AC3E}">
        <p14:creationId xmlns:p14="http://schemas.microsoft.com/office/powerpoint/2010/main" val="2866777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549" y="1376789"/>
            <a:ext cx="11589488" cy="4351338"/>
          </a:xfrm>
        </p:spPr>
        <p:txBody>
          <a:bodyPr>
            <a:noAutofit/>
          </a:bodyPr>
          <a:lstStyle/>
          <a:p>
            <a:pPr algn="just">
              <a:lnSpc>
                <a:spcPct val="150000"/>
              </a:lnSpc>
              <a:spcBef>
                <a:spcPts val="0"/>
              </a:spcBef>
            </a:pPr>
            <a:r>
              <a:rPr lang="pt-BR" sz="2400" dirty="0"/>
              <a:t>Os estudos eletrofisiológicos (EPS) são testes que ajudam os médicos a compreender a natureza dos ritmos cardíacos anormais (arritmias).</a:t>
            </a:r>
          </a:p>
          <a:p>
            <a:pPr algn="just">
              <a:lnSpc>
                <a:spcPct val="150000"/>
              </a:lnSpc>
              <a:spcBef>
                <a:spcPts val="0"/>
              </a:spcBef>
            </a:pPr>
            <a:r>
              <a:rPr lang="pt-BR" sz="2400" dirty="0"/>
              <a:t>Os estudos eletrofisiológicos testam a atividade elétrica do coração para descobrir de onde vem uma arritmia (batimento cardíaco anormal).</a:t>
            </a:r>
          </a:p>
          <a:p>
            <a:pPr algn="just">
              <a:lnSpc>
                <a:spcPct val="150000"/>
              </a:lnSpc>
              <a:spcBef>
                <a:spcPts val="0"/>
              </a:spcBef>
            </a:pPr>
            <a:r>
              <a:rPr lang="pt-BR" sz="2400" dirty="0"/>
              <a:t>Esses resultados podem ajudar você e seu médico a decidir se você precisa de medicamentos, um marca-passo, um desfibrilador </a:t>
            </a:r>
            <a:r>
              <a:rPr lang="pt-BR" sz="2400" dirty="0" err="1"/>
              <a:t>cardioversor</a:t>
            </a:r>
            <a:r>
              <a:rPr lang="pt-BR" sz="2400" dirty="0"/>
              <a:t> implantável (CDI), ablação cardíaca ou cirurgia</a:t>
            </a:r>
            <a:r>
              <a:rPr lang="pt-BR" sz="2400" dirty="0" smtClean="0"/>
              <a:t>.</a:t>
            </a:r>
            <a:endParaRPr lang="pt-BR" sz="2400" dirty="0"/>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44</a:t>
            </a:fld>
            <a:endParaRPr lang="pt-BR"/>
          </a:p>
        </p:txBody>
      </p:sp>
    </p:spTree>
    <p:extLst>
      <p:ext uri="{BB962C8B-B14F-4D97-AF65-F5344CB8AC3E}">
        <p14:creationId xmlns:p14="http://schemas.microsoft.com/office/powerpoint/2010/main" val="3022270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5301" y="1498078"/>
            <a:ext cx="11196085" cy="4351338"/>
          </a:xfrm>
        </p:spPr>
        <p:txBody>
          <a:bodyPr>
            <a:noAutofit/>
          </a:bodyPr>
          <a:lstStyle/>
          <a:p>
            <a:pPr marL="0" indent="0" algn="just">
              <a:lnSpc>
                <a:spcPct val="160000"/>
              </a:lnSpc>
              <a:spcBef>
                <a:spcPts val="0"/>
              </a:spcBef>
              <a:buNone/>
            </a:pPr>
            <a:r>
              <a:rPr lang="pt-BR" sz="2200" b="1" dirty="0"/>
              <a:t>Por que as pessoas têm estudos de eletrofisiologia?</a:t>
            </a:r>
          </a:p>
          <a:p>
            <a:pPr algn="just">
              <a:lnSpc>
                <a:spcPct val="160000"/>
              </a:lnSpc>
              <a:spcBef>
                <a:spcPts val="0"/>
              </a:spcBef>
            </a:pPr>
            <a:r>
              <a:rPr lang="pt-BR" sz="2200" dirty="0"/>
              <a:t>Quando o coração de alguém não bate normalmente, os médicos usam EPS para descobrir o porquê. Os sinais elétricos geralmente viajam pelo coração em um padrão regular. Ataques cardíacos, envelhecimento e hipertensão podem causar cicatrizes no coração. Isso pode fazer com que o coração bata em um padrão irregular (desigual). Vias elétricas extras anormais encontradas em certos defeitos cardíacos congênitos também podem causar arritmias</a:t>
            </a:r>
            <a:r>
              <a:rPr lang="pt-BR" sz="2200" dirty="0" smtClean="0"/>
              <a:t>.</a:t>
            </a:r>
            <a:endParaRPr lang="pt-BR" sz="2200" dirty="0"/>
          </a:p>
        </p:txBody>
      </p:sp>
      <p:pic>
        <p:nvPicPr>
          <p:cNvPr id="7"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9"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45</a:t>
            </a:fld>
            <a:endParaRPr lang="pt-BR"/>
          </a:p>
        </p:txBody>
      </p:sp>
    </p:spTree>
    <p:extLst>
      <p:ext uri="{BB962C8B-B14F-4D97-AF65-F5344CB8AC3E}">
        <p14:creationId xmlns:p14="http://schemas.microsoft.com/office/powerpoint/2010/main" val="974887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3284" y="1109478"/>
            <a:ext cx="11504428" cy="4351338"/>
          </a:xfrm>
        </p:spPr>
        <p:txBody>
          <a:bodyPr>
            <a:noAutofit/>
          </a:bodyPr>
          <a:lstStyle/>
          <a:p>
            <a:pPr marL="0" indent="0" algn="just">
              <a:lnSpc>
                <a:spcPct val="170000"/>
              </a:lnSpc>
              <a:spcBef>
                <a:spcPts val="0"/>
              </a:spcBef>
              <a:buNone/>
            </a:pPr>
            <a:r>
              <a:rPr lang="pt-BR" sz="2200" b="1" dirty="0"/>
              <a:t>Os médicos usam EPS para ver:</a:t>
            </a:r>
          </a:p>
          <a:p>
            <a:pPr algn="just">
              <a:lnSpc>
                <a:spcPct val="170000"/>
              </a:lnSpc>
              <a:spcBef>
                <a:spcPts val="0"/>
              </a:spcBef>
            </a:pPr>
            <a:r>
              <a:rPr lang="pt-BR" sz="2200" dirty="0"/>
              <a:t>De onde vem uma arritmia.</a:t>
            </a:r>
          </a:p>
          <a:p>
            <a:pPr algn="just">
              <a:lnSpc>
                <a:spcPct val="170000"/>
              </a:lnSpc>
              <a:spcBef>
                <a:spcPts val="0"/>
              </a:spcBef>
            </a:pPr>
            <a:r>
              <a:rPr lang="pt-BR" sz="2200" dirty="0"/>
              <a:t>Como certos medicamentos funcionam bem no tratamento da sua arritmia.</a:t>
            </a:r>
          </a:p>
          <a:p>
            <a:pPr algn="just">
              <a:lnSpc>
                <a:spcPct val="170000"/>
              </a:lnSpc>
              <a:spcBef>
                <a:spcPts val="0"/>
              </a:spcBef>
            </a:pPr>
            <a:r>
              <a:rPr lang="pt-BR" sz="2200" dirty="0"/>
              <a:t>Se eles deveriam tratar um problema destruindo o lugar dentro do seu coração que está causando o sinal elétrico anormal. Este procedimento é denominado ablação por cateter.</a:t>
            </a:r>
          </a:p>
          <a:p>
            <a:pPr algn="just">
              <a:lnSpc>
                <a:spcPct val="170000"/>
              </a:lnSpc>
              <a:spcBef>
                <a:spcPts val="0"/>
              </a:spcBef>
            </a:pPr>
            <a:r>
              <a:rPr lang="pt-BR" sz="2200" dirty="0"/>
              <a:t>Se um marca-passo ou desfibrilador </a:t>
            </a:r>
            <a:r>
              <a:rPr lang="pt-BR" sz="2200" dirty="0" err="1"/>
              <a:t>cardioversor</a:t>
            </a:r>
            <a:r>
              <a:rPr lang="pt-BR" sz="2200" dirty="0"/>
              <a:t> implantável (CDI) puder ajudá-lo.</a:t>
            </a:r>
          </a:p>
          <a:p>
            <a:pPr algn="just">
              <a:lnSpc>
                <a:spcPct val="170000"/>
              </a:lnSpc>
              <a:spcBef>
                <a:spcPts val="0"/>
              </a:spcBef>
            </a:pPr>
            <a:r>
              <a:rPr lang="pt-BR" sz="2200" dirty="0"/>
              <a:t>Se corre o risco de ter problemas cardíacos, como desmaios ou morte cardíaca súbita devido a paragem cardíaca (quando o seu coração para de bater</a:t>
            </a:r>
            <a:r>
              <a:rPr lang="pt-BR" sz="2200" dirty="0" smtClean="0"/>
              <a:t>).</a:t>
            </a:r>
            <a:endParaRPr lang="pt-BR" sz="2200" dirty="0"/>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24735" y="648043"/>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46</a:t>
            </a:fld>
            <a:endParaRPr lang="pt-BR"/>
          </a:p>
        </p:txBody>
      </p:sp>
    </p:spTree>
    <p:extLst>
      <p:ext uri="{BB962C8B-B14F-4D97-AF65-F5344CB8AC3E}">
        <p14:creationId xmlns:p14="http://schemas.microsoft.com/office/powerpoint/2010/main" val="1568849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Eletrocardiograma - Clínica Dr. Família">
            <a:extLst>
              <a:ext uri="{FF2B5EF4-FFF2-40B4-BE49-F238E27FC236}">
                <a16:creationId xmlns:a16="http://schemas.microsoft.com/office/drawing/2014/main" xmlns="" id="{8E835279-0797-4FBD-AD79-476832098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353" y="2051523"/>
            <a:ext cx="8495414" cy="4191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m relacionada">
            <a:extLst>
              <a:ext uri="{FF2B5EF4-FFF2-40B4-BE49-F238E27FC236}">
                <a16:creationId xmlns:a16="http://schemas.microsoft.com/office/drawing/2014/main" xmlns="" id="{E44383CE-58A9-46D9-BBEB-D3B63D04BE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a:extLst>
              <a:ext uri="{FF2B5EF4-FFF2-40B4-BE49-F238E27FC236}">
                <a16:creationId xmlns:a16="http://schemas.microsoft.com/office/drawing/2014/main" xmlns="" id="{107939F6-7DBB-4BF3-8E04-AA1A7DF4616A}"/>
              </a:ext>
            </a:extLst>
          </p:cNvPr>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8" name="Título 4">
            <a:extLst>
              <a:ext uri="{FF2B5EF4-FFF2-40B4-BE49-F238E27FC236}">
                <a16:creationId xmlns:a16="http://schemas.microsoft.com/office/drawing/2014/main" xmlns="" id="{F0F93D23-D686-4E29-86CA-1D8B698C5661}"/>
              </a:ext>
            </a:extLst>
          </p:cNvPr>
          <p:cNvSpPr txBox="1">
            <a:spLocks/>
          </p:cNvSpPr>
          <p:nvPr/>
        </p:nvSpPr>
        <p:spPr>
          <a:xfrm>
            <a:off x="4124735" y="648043"/>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47</a:t>
            </a:fld>
            <a:endParaRPr lang="pt-BR"/>
          </a:p>
        </p:txBody>
      </p:sp>
    </p:spTree>
    <p:extLst>
      <p:ext uri="{BB962C8B-B14F-4D97-AF65-F5344CB8AC3E}">
        <p14:creationId xmlns:p14="http://schemas.microsoft.com/office/powerpoint/2010/main" val="13441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24735" y="648043"/>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10" name="Espaço Reservado para Conteúdo 9">
            <a:extLst>
              <a:ext uri="{FF2B5EF4-FFF2-40B4-BE49-F238E27FC236}">
                <a16:creationId xmlns:a16="http://schemas.microsoft.com/office/drawing/2014/main" xmlns="" id="{ADB14A0F-ED52-491A-A6E8-988FB204AE13}"/>
              </a:ext>
            </a:extLst>
          </p:cNvPr>
          <p:cNvPicPr>
            <a:picLocks noGrp="1" noChangeAspect="1"/>
          </p:cNvPicPr>
          <p:nvPr>
            <p:ph idx="1"/>
          </p:nvPr>
        </p:nvPicPr>
        <p:blipFill>
          <a:blip r:embed="rId4"/>
          <a:stretch>
            <a:fillRect/>
          </a:stretch>
        </p:blipFill>
        <p:spPr>
          <a:xfrm>
            <a:off x="1881963" y="1109478"/>
            <a:ext cx="8495099" cy="5738357"/>
          </a:xfrm>
          <a:prstGeom prst="rect">
            <a:avLst/>
          </a:prstGeom>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48</a:t>
            </a:fld>
            <a:endParaRPr lang="pt-BR"/>
          </a:p>
        </p:txBody>
      </p:sp>
    </p:spTree>
    <p:extLst>
      <p:ext uri="{BB962C8B-B14F-4D97-AF65-F5344CB8AC3E}">
        <p14:creationId xmlns:p14="http://schemas.microsoft.com/office/powerpoint/2010/main" val="1315678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41886"/>
            <a:ext cx="12051792" cy="4351338"/>
          </a:xfrm>
        </p:spPr>
        <p:txBody>
          <a:bodyPr>
            <a:noAutofit/>
          </a:bodyPr>
          <a:lstStyle/>
          <a:p>
            <a:pPr algn="just"/>
            <a:r>
              <a:rPr lang="pt-BR" sz="2200" dirty="0"/>
              <a:t>A corrente elétrica que controla a contração do músculo cardíaco começa no nó sinoatrial, flui através das câmaras superiores do coração (átrios) e, depois, passa para as câmaras inferiores do coração (ventrículos) através de um tipo de caixa de distribuição elétrica chamada de nó atrioventricular (nó AV). </a:t>
            </a:r>
            <a:endParaRPr lang="pt-BR" sz="2200" dirty="0" smtClean="0"/>
          </a:p>
          <a:p>
            <a:pPr algn="just"/>
            <a:endParaRPr lang="pt-BR" sz="2200" dirty="0"/>
          </a:p>
          <a:p>
            <a:pPr algn="just"/>
            <a:r>
              <a:rPr lang="pt-BR" sz="2200" dirty="0" smtClean="0"/>
              <a:t>O BAV, classificado </a:t>
            </a:r>
            <a:r>
              <a:rPr lang="pt-BR" sz="2200" dirty="0"/>
              <a:t>como</a:t>
            </a:r>
          </a:p>
          <a:p>
            <a:pPr marL="0" indent="0" algn="just">
              <a:buNone/>
            </a:pPr>
            <a:r>
              <a:rPr lang="pt-BR" sz="2200" b="1" dirty="0" smtClean="0"/>
              <a:t>- Primeiro </a:t>
            </a:r>
            <a:r>
              <a:rPr lang="pt-BR" sz="2200" b="1" dirty="0"/>
              <a:t>grau: </a:t>
            </a:r>
            <a:r>
              <a:rPr lang="pt-BR" sz="2200" dirty="0"/>
              <a:t>atraso da condução elétrica para os ventrículos</a:t>
            </a:r>
          </a:p>
          <a:p>
            <a:pPr marL="0" indent="0" algn="just">
              <a:buNone/>
            </a:pPr>
            <a:r>
              <a:rPr lang="pt-BR" sz="2200" b="1" dirty="0" smtClean="0"/>
              <a:t>- Segundo </a:t>
            </a:r>
            <a:r>
              <a:rPr lang="pt-BR" sz="2200" b="1" dirty="0"/>
              <a:t>grau: </a:t>
            </a:r>
            <a:r>
              <a:rPr lang="pt-BR" sz="2200" dirty="0"/>
              <a:t>bloqueio intermitente da condução elétrica</a:t>
            </a:r>
          </a:p>
          <a:p>
            <a:pPr algn="just">
              <a:buFontTx/>
              <a:buChar char="-"/>
            </a:pPr>
            <a:r>
              <a:rPr lang="pt-BR" sz="2200" b="1" dirty="0" smtClean="0"/>
              <a:t>Terceiro </a:t>
            </a:r>
            <a:r>
              <a:rPr lang="pt-BR" sz="2200" b="1" dirty="0"/>
              <a:t>grau </a:t>
            </a:r>
            <a:r>
              <a:rPr lang="pt-BR" sz="2200" dirty="0"/>
              <a:t>(completo): bloqueio completo da condução </a:t>
            </a:r>
            <a:r>
              <a:rPr lang="pt-BR" sz="2200" dirty="0" smtClean="0"/>
              <a:t>elétrica</a:t>
            </a:r>
          </a:p>
          <a:p>
            <a:pPr algn="just">
              <a:buFontTx/>
              <a:buChar char="-"/>
            </a:pPr>
            <a:endParaRPr lang="pt-BR" sz="2200" dirty="0"/>
          </a:p>
          <a:p>
            <a:pPr algn="just"/>
            <a:r>
              <a:rPr lang="pt-BR" sz="2200" dirty="0"/>
              <a:t>A maioria </a:t>
            </a:r>
            <a:r>
              <a:rPr lang="pt-BR" sz="2200" dirty="0" smtClean="0"/>
              <a:t>BAV = mais </a:t>
            </a:r>
            <a:r>
              <a:rPr lang="pt-BR" sz="2200" dirty="0"/>
              <a:t>comum em idosos. As causas mais comuns são</a:t>
            </a:r>
          </a:p>
          <a:p>
            <a:pPr algn="just"/>
            <a:r>
              <a:rPr lang="pt-BR" sz="2200" dirty="0"/>
              <a:t>Tecido fibroso que se desenvolve no sistema de condução elétrica do </a:t>
            </a:r>
            <a:r>
              <a:rPr lang="pt-BR" sz="2200" dirty="0" smtClean="0"/>
              <a:t>coração e doença coronariana.</a:t>
            </a:r>
            <a:endParaRPr lang="pt-BR" sz="2200" dirty="0"/>
          </a:p>
        </p:txBody>
      </p:sp>
      <p:sp>
        <p:nvSpPr>
          <p:cNvPr id="4" name="Espaço Reservado para Número de Slide 3"/>
          <p:cNvSpPr>
            <a:spLocks noGrp="1"/>
          </p:cNvSpPr>
          <p:nvPr>
            <p:ph type="sldNum" sz="quarter" idx="12"/>
          </p:nvPr>
        </p:nvSpPr>
        <p:spPr/>
        <p:txBody>
          <a:bodyPr/>
          <a:lstStyle/>
          <a:p>
            <a:fld id="{8F8EA138-A4E3-4A9A-8E64-1AB822503D91}" type="slidenum">
              <a:rPr lang="pt-BR" smtClean="0"/>
              <a:t>49</a:t>
            </a:fld>
            <a:endParaRPr lang="pt-B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24735" y="648043"/>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Tree>
    <p:extLst>
      <p:ext uri="{BB962C8B-B14F-4D97-AF65-F5344CB8AC3E}">
        <p14:creationId xmlns:p14="http://schemas.microsoft.com/office/powerpoint/2010/main" val="35153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5</a:t>
            </a:fld>
            <a:endParaRPr lang="pt-BR"/>
          </a:p>
        </p:txBody>
      </p:sp>
      <p:pic>
        <p:nvPicPr>
          <p:cNvPr id="1026" name="Picture 2" descr="Sistema cardiovascular: o que é, função e anatomia - Signific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042" y="1581641"/>
            <a:ext cx="6420839" cy="5139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cardiovascular</a:t>
            </a:r>
            <a:endParaRPr lang="pt-BR" sz="2800" b="1" i="1" dirty="0">
              <a:solidFill>
                <a:srgbClr val="0070C0"/>
              </a:solidFill>
              <a:latin typeface="+mn-lt"/>
            </a:endParaRPr>
          </a:p>
        </p:txBody>
      </p:sp>
    </p:spTree>
    <p:extLst>
      <p:ext uri="{BB962C8B-B14F-4D97-AF65-F5344CB8AC3E}">
        <p14:creationId xmlns:p14="http://schemas.microsoft.com/office/powerpoint/2010/main" val="3856288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50</a:t>
            </a:fld>
            <a:endParaRPr lang="pt-BR"/>
          </a:p>
        </p:txBody>
      </p:sp>
      <p:pic>
        <p:nvPicPr>
          <p:cNvPr id="8194" name="Picture 2" descr="Bradicardia (Bradiarritmia): Resumo completo com fluxograma! - Sanar  Medic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59" y="1636498"/>
            <a:ext cx="6588937" cy="24965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radicardia (Bradiarritmia): Resumo completo com fluxograma! - Sanar  Medic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0" y="4338490"/>
            <a:ext cx="6559615" cy="23829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9" name="Título 4"/>
          <p:cNvSpPr txBox="1">
            <a:spLocks/>
          </p:cNvSpPr>
          <p:nvPr/>
        </p:nvSpPr>
        <p:spPr>
          <a:xfrm>
            <a:off x="4124735" y="648043"/>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Tree>
    <p:extLst>
      <p:ext uri="{BB962C8B-B14F-4D97-AF65-F5344CB8AC3E}">
        <p14:creationId xmlns:p14="http://schemas.microsoft.com/office/powerpoint/2010/main" val="988348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549" y="1457136"/>
            <a:ext cx="6997499" cy="4351338"/>
          </a:xfrm>
        </p:spPr>
        <p:txBody>
          <a:bodyPr>
            <a:noAutofit/>
          </a:bodyPr>
          <a:lstStyle/>
          <a:p>
            <a:pPr marL="0" indent="0" algn="just">
              <a:lnSpc>
                <a:spcPct val="150000"/>
              </a:lnSpc>
              <a:spcBef>
                <a:spcPts val="0"/>
              </a:spcBef>
              <a:buNone/>
            </a:pPr>
            <a:r>
              <a:rPr lang="pt-BR" sz="2200" b="1" dirty="0"/>
              <a:t>Quais são os riscos do EPS?</a:t>
            </a:r>
          </a:p>
          <a:p>
            <a:pPr marL="0" indent="0" algn="just">
              <a:lnSpc>
                <a:spcPct val="150000"/>
              </a:lnSpc>
              <a:spcBef>
                <a:spcPts val="0"/>
              </a:spcBef>
              <a:buNone/>
            </a:pPr>
            <a:r>
              <a:rPr lang="pt-BR" sz="2200" dirty="0"/>
              <a:t>Os riscos podem incluir:</a:t>
            </a:r>
          </a:p>
          <a:p>
            <a:pPr algn="just">
              <a:lnSpc>
                <a:spcPct val="150000"/>
              </a:lnSpc>
              <a:spcBef>
                <a:spcPts val="0"/>
              </a:spcBef>
            </a:pPr>
            <a:r>
              <a:rPr lang="pt-BR" sz="2200" dirty="0"/>
              <a:t>Arritmia. Durante o EPS, você pode apresentar ritmos cardíacos anormais que o deixam tonto. Se isso acontecer, seu médico pode dar um choque elétrico em seu coração para restaurar os batimentos cardíacos regulares.</a:t>
            </a:r>
          </a:p>
          <a:p>
            <a:pPr algn="just">
              <a:lnSpc>
                <a:spcPct val="150000"/>
              </a:lnSpc>
              <a:spcBef>
                <a:spcPts val="0"/>
              </a:spcBef>
            </a:pPr>
            <a:r>
              <a:rPr lang="pt-BR" sz="2200" dirty="0" smtClean="0"/>
              <a:t>Infecção</a:t>
            </a:r>
            <a:r>
              <a:rPr lang="pt-BR" sz="2200" dirty="0"/>
              <a:t>, sangramento e hematomas no local de entrada do cateter (virilha, braço ou pescoço). O seu médico ou enfermeiro o ajudará a evitar esses problemas.</a:t>
            </a:r>
          </a:p>
          <a:p>
            <a:pPr algn="just">
              <a:lnSpc>
                <a:spcPct val="150000"/>
              </a:lnSpc>
              <a:spcBef>
                <a:spcPts val="0"/>
              </a:spcBef>
            </a:pPr>
            <a:endParaRPr lang="pt-BR" sz="2200" dirty="0"/>
          </a:p>
        </p:txBody>
      </p:sp>
      <p:pic>
        <p:nvPicPr>
          <p:cNvPr id="4"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6"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12"/>
          </p:nvPr>
        </p:nvSpPr>
        <p:spPr/>
        <p:txBody>
          <a:bodyPr/>
          <a:lstStyle/>
          <a:p>
            <a:fld id="{298FC428-F68A-4A72-B13C-9A44E25EF7EF}" type="slidenum">
              <a:rPr lang="pt-BR" smtClean="0"/>
              <a:t>51</a:t>
            </a:fld>
            <a:endParaRPr lang="pt-BR"/>
          </a:p>
        </p:txBody>
      </p:sp>
      <p:pic>
        <p:nvPicPr>
          <p:cNvPr id="9218" name="Picture 2" descr="Estudo Eletrofisiológico e Ablação de arritmias em Maring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048" y="2560320"/>
            <a:ext cx="4815849" cy="283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04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2980" y="1731388"/>
            <a:ext cx="10877264" cy="4486485"/>
          </a:xfrm>
          <a:prstGeom prst="rect">
            <a:avLst/>
          </a:prstGeom>
        </p:spPr>
        <p:txBody>
          <a:bodyPr vert="horz" wrap="square" lIns="0" tIns="53975" rIns="0" bIns="0" rtlCol="0">
            <a:spAutoFit/>
          </a:bodyPr>
          <a:lstStyle/>
          <a:p>
            <a:pPr marL="213995" indent="-201930">
              <a:lnSpc>
                <a:spcPct val="150000"/>
              </a:lnSpc>
              <a:buClr>
                <a:srgbClr val="EF7E09"/>
              </a:buClr>
              <a:buFont typeface="Verdana"/>
              <a:buChar char="◦"/>
              <a:tabLst>
                <a:tab pos="214629" algn="l"/>
              </a:tabLst>
            </a:pPr>
            <a:r>
              <a:rPr lang="pt-BR" sz="2400" b="1" spc="-5" dirty="0">
                <a:cs typeface="Verdana"/>
              </a:rPr>
              <a:t>Bradicardia</a:t>
            </a:r>
          </a:p>
          <a:p>
            <a:pPr marL="213995" indent="-201930">
              <a:lnSpc>
                <a:spcPct val="150000"/>
              </a:lnSpc>
              <a:buClr>
                <a:srgbClr val="EF7E09"/>
              </a:buClr>
              <a:buFont typeface="Verdana"/>
              <a:buChar char="◦"/>
              <a:tabLst>
                <a:tab pos="214629" algn="l"/>
              </a:tabLst>
            </a:pPr>
            <a:r>
              <a:rPr lang="pt-BR" sz="2400" spc="-5" dirty="0">
                <a:cs typeface="Verdana"/>
              </a:rPr>
              <a:t>Falha em gerar impulso</a:t>
            </a:r>
          </a:p>
          <a:p>
            <a:pPr marL="213995" indent="-201930">
              <a:lnSpc>
                <a:spcPct val="150000"/>
              </a:lnSpc>
              <a:buClr>
                <a:srgbClr val="EF7E09"/>
              </a:buClr>
              <a:buFont typeface="Verdana"/>
              <a:buChar char="◦"/>
              <a:tabLst>
                <a:tab pos="214629" algn="l"/>
              </a:tabLst>
            </a:pPr>
            <a:r>
              <a:rPr lang="pt-BR" sz="2400" spc="-5" dirty="0">
                <a:cs typeface="Verdana"/>
              </a:rPr>
              <a:t>Falha em propagar o impulso</a:t>
            </a:r>
          </a:p>
          <a:p>
            <a:pPr marL="213995" indent="-201930">
              <a:lnSpc>
                <a:spcPct val="150000"/>
              </a:lnSpc>
              <a:buClr>
                <a:srgbClr val="EF7E09"/>
              </a:buClr>
              <a:buFont typeface="Verdana"/>
              <a:buChar char="◦"/>
              <a:tabLst>
                <a:tab pos="214629" algn="l"/>
              </a:tabLst>
            </a:pPr>
            <a:endParaRPr lang="pt-BR" sz="2400" spc="-5" dirty="0">
              <a:cs typeface="Verdana"/>
            </a:endParaRPr>
          </a:p>
          <a:p>
            <a:pPr marL="213995" indent="-201930">
              <a:lnSpc>
                <a:spcPct val="150000"/>
              </a:lnSpc>
              <a:buClr>
                <a:srgbClr val="EF7E09"/>
              </a:buClr>
              <a:buFont typeface="Verdana"/>
              <a:buChar char="◦"/>
              <a:tabLst>
                <a:tab pos="214629" algn="l"/>
              </a:tabLst>
            </a:pPr>
            <a:r>
              <a:rPr lang="pt-BR" sz="2400" b="1" spc="-5" dirty="0">
                <a:cs typeface="Verdana"/>
              </a:rPr>
              <a:t>Taquicardia</a:t>
            </a:r>
          </a:p>
          <a:p>
            <a:pPr marL="213995" indent="-201930">
              <a:lnSpc>
                <a:spcPct val="150000"/>
              </a:lnSpc>
              <a:buClr>
                <a:srgbClr val="EF7E09"/>
              </a:buClr>
              <a:buFont typeface="Verdana"/>
              <a:buChar char="◦"/>
              <a:tabLst>
                <a:tab pos="214629" algn="l"/>
              </a:tabLst>
            </a:pPr>
            <a:r>
              <a:rPr lang="pt-BR" sz="2400" spc="-5" dirty="0">
                <a:cs typeface="Verdana"/>
              </a:rPr>
              <a:t>Automático - visto em pacientes com doença aguda</a:t>
            </a:r>
          </a:p>
          <a:p>
            <a:pPr marL="213995" indent="-201930">
              <a:lnSpc>
                <a:spcPct val="150000"/>
              </a:lnSpc>
              <a:buClr>
                <a:srgbClr val="EF7E09"/>
              </a:buClr>
              <a:buFont typeface="Verdana"/>
              <a:buChar char="◦"/>
              <a:tabLst>
                <a:tab pos="214629" algn="l"/>
              </a:tabLst>
            </a:pPr>
            <a:r>
              <a:rPr lang="pt-BR" sz="2400" spc="-5" dirty="0">
                <a:cs typeface="Verdana"/>
              </a:rPr>
              <a:t>Circuitos de reentrada - mais comuns (</a:t>
            </a:r>
            <a:r>
              <a:rPr lang="pt-BR" sz="2400" spc="-5" dirty="0" err="1">
                <a:cs typeface="Verdana"/>
              </a:rPr>
              <a:t>SVTs</a:t>
            </a:r>
            <a:r>
              <a:rPr lang="pt-BR" sz="2400" spc="-5" dirty="0">
                <a:cs typeface="Verdana"/>
              </a:rPr>
              <a:t>, VT)</a:t>
            </a:r>
          </a:p>
          <a:p>
            <a:pPr marL="213995" indent="-201930">
              <a:lnSpc>
                <a:spcPct val="150000"/>
              </a:lnSpc>
              <a:buClr>
                <a:srgbClr val="EF7E09"/>
              </a:buClr>
              <a:buFont typeface="Verdana"/>
              <a:buChar char="◦"/>
              <a:tabLst>
                <a:tab pos="214629" algn="l"/>
              </a:tabLst>
            </a:pPr>
            <a:r>
              <a:rPr lang="pt-BR" sz="2400" spc="-5" dirty="0">
                <a:cs typeface="Verdana"/>
              </a:rPr>
              <a:t>Disparado</a:t>
            </a:r>
            <a:endParaRPr sz="2200" dirty="0">
              <a:cs typeface="Verdana"/>
            </a:endParaRPr>
          </a:p>
        </p:txBody>
      </p:sp>
      <p:pic>
        <p:nvPicPr>
          <p:cNvPr id="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8" name="Título 4"/>
          <p:cNvSpPr txBox="1">
            <a:spLocks/>
          </p:cNvSpPr>
          <p:nvPr/>
        </p:nvSpPr>
        <p:spPr>
          <a:xfrm>
            <a:off x="4124735" y="648043"/>
            <a:ext cx="465077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Ritmos cardíacos anormais</a:t>
            </a:r>
          </a:p>
        </p:txBody>
      </p:sp>
      <p:pic>
        <p:nvPicPr>
          <p:cNvPr id="16386" name="Picture 2">
            <a:extLst>
              <a:ext uri="{FF2B5EF4-FFF2-40B4-BE49-F238E27FC236}">
                <a16:creationId xmlns:a16="http://schemas.microsoft.com/office/drawing/2014/main" xmlns="" id="{C029A28C-1E13-4AD0-9BAE-84DB4132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511" y="1962105"/>
            <a:ext cx="546735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52</a:t>
            </a:fld>
            <a:endParaRPr lang="pt-BR"/>
          </a:p>
        </p:txBody>
      </p:sp>
    </p:spTree>
    <p:extLst>
      <p:ext uri="{BB962C8B-B14F-4D97-AF65-F5344CB8AC3E}">
        <p14:creationId xmlns:p14="http://schemas.microsoft.com/office/powerpoint/2010/main" val="504799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97306" y="1308451"/>
            <a:ext cx="10898575" cy="2724913"/>
          </a:xfrm>
          <a:prstGeom prst="rect">
            <a:avLst/>
          </a:prstGeom>
        </p:spPr>
        <p:txBody>
          <a:bodyPr vert="horz" wrap="square" lIns="0" tIns="12065" rIns="0" bIns="0" rtlCol="0">
            <a:spAutoFit/>
          </a:bodyPr>
          <a:lstStyle/>
          <a:p>
            <a:pPr marL="12065">
              <a:lnSpc>
                <a:spcPct val="150000"/>
              </a:lnSpc>
              <a:buClr>
                <a:srgbClr val="EF7E09"/>
              </a:buClr>
              <a:buSzPct val="80357"/>
              <a:tabLst>
                <a:tab pos="278130" algn="l"/>
              </a:tabLst>
            </a:pPr>
            <a:r>
              <a:rPr lang="pt-BR" sz="2400" b="1" spc="-5" dirty="0">
                <a:cs typeface="Verdana"/>
              </a:rPr>
              <a:t>Tratamento de arritmias</a:t>
            </a:r>
          </a:p>
          <a:p>
            <a:pPr marL="277495" indent="-265430">
              <a:lnSpc>
                <a:spcPct val="150000"/>
              </a:lnSpc>
              <a:buClr>
                <a:srgbClr val="EF7E09"/>
              </a:buClr>
              <a:buSzPct val="80357"/>
              <a:buFont typeface="Wingdings 2"/>
              <a:buChar char=""/>
              <a:tabLst>
                <a:tab pos="278130" algn="l"/>
              </a:tabLst>
            </a:pPr>
            <a:r>
              <a:rPr lang="pt-BR" sz="2400" spc="-5" dirty="0">
                <a:cs typeface="Verdana"/>
              </a:rPr>
              <a:t>Terapia – drogas</a:t>
            </a:r>
          </a:p>
          <a:p>
            <a:pPr marL="277495" indent="-265430">
              <a:lnSpc>
                <a:spcPct val="150000"/>
              </a:lnSpc>
              <a:buClr>
                <a:srgbClr val="EF7E09"/>
              </a:buClr>
              <a:buSzPct val="80357"/>
              <a:buFont typeface="Wingdings 2"/>
              <a:buChar char=""/>
              <a:tabLst>
                <a:tab pos="278130" algn="l"/>
              </a:tabLst>
            </a:pPr>
            <a:r>
              <a:rPr lang="pt-BR" sz="2400" spc="-5" dirty="0">
                <a:cs typeface="Verdana"/>
              </a:rPr>
              <a:t>Causa toxicidade</a:t>
            </a:r>
          </a:p>
          <a:p>
            <a:pPr marL="277495" indent="-265430">
              <a:lnSpc>
                <a:spcPct val="150000"/>
              </a:lnSpc>
              <a:buClr>
                <a:srgbClr val="EF7E09"/>
              </a:buClr>
              <a:buSzPct val="80357"/>
              <a:buFont typeface="Wingdings 2"/>
              <a:buChar char=""/>
              <a:tabLst>
                <a:tab pos="278130" algn="l"/>
              </a:tabLst>
            </a:pPr>
            <a:r>
              <a:rPr lang="pt-BR" sz="2400" spc="-5" dirty="0">
                <a:cs typeface="Verdana"/>
              </a:rPr>
              <a:t>* Use apenas medicamentos antiarrítmicos para pacientes com sintomas significativos ou arritmias com risco de vida </a:t>
            </a:r>
            <a:endParaRPr sz="2000" dirty="0">
              <a:cs typeface="Verdana"/>
            </a:endParaRPr>
          </a:p>
        </p:txBody>
      </p:sp>
      <p:pic>
        <p:nvPicPr>
          <p:cNvPr id="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8" name="Título 4"/>
          <p:cNvSpPr txBox="1">
            <a:spLocks/>
          </p:cNvSpPr>
          <p:nvPr/>
        </p:nvSpPr>
        <p:spPr>
          <a:xfrm>
            <a:off x="4124735" y="648043"/>
            <a:ext cx="465077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Ritmos cardíacos anormais</a:t>
            </a:r>
          </a:p>
        </p:txBody>
      </p:sp>
      <p:pic>
        <p:nvPicPr>
          <p:cNvPr id="20482" name="Picture 2" descr="Qué arritmia se muestra en este electrocardiograma? - CardioPapers">
            <a:extLst>
              <a:ext uri="{FF2B5EF4-FFF2-40B4-BE49-F238E27FC236}">
                <a16:creationId xmlns:a16="http://schemas.microsoft.com/office/drawing/2014/main" xmlns="" id="{54054D57-9DCC-468C-89C8-E1DD74DEA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950" y="3689888"/>
            <a:ext cx="4914568" cy="2996110"/>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298FC428-F68A-4A72-B13C-9A44E25EF7EF}" type="slidenum">
              <a:rPr lang="pt-BR" smtClean="0"/>
              <a:t>53</a:t>
            </a:fld>
            <a:endParaRPr lang="pt-BR"/>
          </a:p>
        </p:txBody>
      </p:sp>
    </p:spTree>
    <p:extLst>
      <p:ext uri="{BB962C8B-B14F-4D97-AF65-F5344CB8AC3E}">
        <p14:creationId xmlns:p14="http://schemas.microsoft.com/office/powerpoint/2010/main" val="2710439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38665" y="1801631"/>
            <a:ext cx="7172325" cy="2776209"/>
          </a:xfrm>
          <a:prstGeom prst="rect">
            <a:avLst/>
          </a:prstGeom>
        </p:spPr>
        <p:txBody>
          <a:bodyPr vert="horz" wrap="square" lIns="0" tIns="12065" rIns="0" bIns="0" rtlCol="0">
            <a:spAutoFit/>
          </a:bodyPr>
          <a:lstStyle/>
          <a:p>
            <a:pPr marL="12065">
              <a:lnSpc>
                <a:spcPct val="150000"/>
              </a:lnSpc>
              <a:spcBef>
                <a:spcPts val="95"/>
              </a:spcBef>
              <a:buClr>
                <a:srgbClr val="EF7E09"/>
              </a:buClr>
              <a:buSzPct val="80357"/>
              <a:tabLst>
                <a:tab pos="278130" algn="l"/>
              </a:tabLst>
            </a:pPr>
            <a:r>
              <a:rPr lang="pt-BR" sz="2400" b="1" spc="-5" dirty="0">
                <a:cs typeface="Verdana"/>
              </a:rPr>
              <a:t>Indicações de Estudos Eletrofisiológicos (EP)</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Sincope</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Palpitações</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Taquicardia </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Risco de morte súbita</a:t>
            </a:r>
            <a:endParaRPr sz="2400" dirty="0">
              <a:cs typeface="Verdana"/>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24735" y="648043"/>
            <a:ext cx="465077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Ritmos cardíacos anormais</a:t>
            </a:r>
          </a:p>
        </p:txBody>
      </p:sp>
      <p:pic>
        <p:nvPicPr>
          <p:cNvPr id="22530" name="Picture 2" descr="Raio X intervencionista para eletrofisiologia | GE Healthcare">
            <a:extLst>
              <a:ext uri="{FF2B5EF4-FFF2-40B4-BE49-F238E27FC236}">
                <a16:creationId xmlns:a16="http://schemas.microsoft.com/office/drawing/2014/main" xmlns="" id="{9FADA3AB-BFE7-4F75-85F2-9D16EDF87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656" y="2945218"/>
            <a:ext cx="7166343" cy="2388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54</a:t>
            </a:fld>
            <a:endParaRPr lang="pt-BR"/>
          </a:p>
        </p:txBody>
      </p:sp>
    </p:spTree>
    <p:extLst>
      <p:ext uri="{BB962C8B-B14F-4D97-AF65-F5344CB8AC3E}">
        <p14:creationId xmlns:p14="http://schemas.microsoft.com/office/powerpoint/2010/main" val="10880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2954" y="1731388"/>
            <a:ext cx="7531344" cy="4177426"/>
          </a:xfrm>
          <a:prstGeom prst="rect">
            <a:avLst/>
          </a:prstGeom>
        </p:spPr>
        <p:txBody>
          <a:bodyPr vert="horz" wrap="square" lIns="0" tIns="12065" rIns="0" bIns="0" rtlCol="0">
            <a:spAutoFit/>
          </a:bodyPr>
          <a:lstStyle/>
          <a:p>
            <a:pPr marL="12065">
              <a:spcBef>
                <a:spcPts val="95"/>
              </a:spcBef>
              <a:buClr>
                <a:srgbClr val="EF7E09"/>
              </a:buClr>
              <a:buSzPct val="80357"/>
              <a:tabLst>
                <a:tab pos="278130" algn="l"/>
              </a:tabLst>
            </a:pPr>
            <a:r>
              <a:rPr lang="pt-BR" sz="2400" b="1" spc="-10" dirty="0">
                <a:ea typeface="Verdana" panose="020B0604030504040204" pitchFamily="34" charset="0"/>
                <a:cs typeface="Verdana" panose="020B0604030504040204" pitchFamily="34" charset="0"/>
              </a:rPr>
              <a:t>Cateteres de eletrodo</a:t>
            </a:r>
          </a:p>
          <a:p>
            <a:pPr marL="277495" indent="-265430">
              <a:spcBef>
                <a:spcPts val="95"/>
              </a:spcBef>
              <a:buClr>
                <a:srgbClr val="EF7E09"/>
              </a:buClr>
              <a:buSzPct val="80357"/>
              <a:buFont typeface="Wingdings 2"/>
              <a:buChar char=""/>
              <a:tabLst>
                <a:tab pos="278130" algn="l"/>
              </a:tabLst>
            </a:pPr>
            <a:endParaRPr lang="pt-BR" sz="2400" spc="-10" dirty="0">
              <a:ea typeface="Verdana" panose="020B0604030504040204" pitchFamily="34" charset="0"/>
              <a:cs typeface="Verdana" panose="020B0604030504040204" pitchFamily="34" charset="0"/>
            </a:endParaRPr>
          </a:p>
          <a:p>
            <a:pPr marL="277495" indent="-265430">
              <a:spcBef>
                <a:spcPts val="95"/>
              </a:spcBef>
              <a:buClr>
                <a:srgbClr val="EF7E09"/>
              </a:buClr>
              <a:buSzPct val="80357"/>
              <a:buFont typeface="Wingdings 2"/>
              <a:buChar char=""/>
              <a:tabLst>
                <a:tab pos="278130" algn="l"/>
              </a:tabLst>
            </a:pPr>
            <a:r>
              <a:rPr lang="pt-BR" sz="2400" spc="-10" dirty="0">
                <a:ea typeface="Verdana" panose="020B0604030504040204" pitchFamily="34" charset="0"/>
                <a:cs typeface="Verdana" panose="020B0604030504040204" pitchFamily="34" charset="0"/>
              </a:rPr>
              <a:t>Pode usar acesso femoral, </a:t>
            </a:r>
            <a:r>
              <a:rPr lang="pt-BR" sz="2400" spc="-10" dirty="0" smtClean="0">
                <a:ea typeface="Verdana" panose="020B0604030504040204" pitchFamily="34" charset="0"/>
                <a:cs typeface="Verdana" panose="020B0604030504040204" pitchFamily="34" charset="0"/>
              </a:rPr>
              <a:t>subclávio</a:t>
            </a:r>
          </a:p>
          <a:p>
            <a:pPr marL="277495" indent="-265430">
              <a:spcBef>
                <a:spcPts val="95"/>
              </a:spcBef>
              <a:buClr>
                <a:srgbClr val="EF7E09"/>
              </a:buClr>
              <a:buSzPct val="80357"/>
              <a:buFont typeface="Wingdings 2"/>
              <a:buChar char=""/>
              <a:tabLst>
                <a:tab pos="278130" algn="l"/>
              </a:tabLst>
            </a:pPr>
            <a:endParaRPr lang="pt-BR" sz="2400" spc="-10" dirty="0">
              <a:ea typeface="Verdana" panose="020B0604030504040204" pitchFamily="34" charset="0"/>
              <a:cs typeface="Verdana" panose="020B0604030504040204" pitchFamily="34" charset="0"/>
            </a:endParaRPr>
          </a:p>
          <a:p>
            <a:pPr marL="277495" indent="-265430">
              <a:spcBef>
                <a:spcPts val="95"/>
              </a:spcBef>
              <a:buClr>
                <a:srgbClr val="EF7E09"/>
              </a:buClr>
              <a:buSzPct val="80357"/>
              <a:buFont typeface="Wingdings 2"/>
              <a:buChar char=""/>
              <a:tabLst>
                <a:tab pos="278130" algn="l"/>
              </a:tabLst>
            </a:pPr>
            <a:r>
              <a:rPr lang="pt-BR" sz="2400" spc="-10" dirty="0">
                <a:ea typeface="Verdana" panose="020B0604030504040204" pitchFamily="34" charset="0"/>
                <a:cs typeface="Verdana" panose="020B0604030504040204" pitchFamily="34" charset="0"/>
              </a:rPr>
              <a:t>Normalmente use bainhas 5,5 e 6 francesas para estudos de diagnóstico</a:t>
            </a:r>
          </a:p>
          <a:p>
            <a:pPr marL="277495" indent="-265430">
              <a:spcBef>
                <a:spcPts val="95"/>
              </a:spcBef>
              <a:buClr>
                <a:srgbClr val="EF7E09"/>
              </a:buClr>
              <a:buSzPct val="80357"/>
              <a:buFont typeface="Wingdings 2"/>
              <a:buChar char=""/>
              <a:tabLst>
                <a:tab pos="278130" algn="l"/>
              </a:tabLst>
            </a:pPr>
            <a:endParaRPr lang="pt-BR" sz="2400" spc="-10" dirty="0">
              <a:ea typeface="Verdana" panose="020B0604030504040204" pitchFamily="34" charset="0"/>
              <a:cs typeface="Verdana" panose="020B0604030504040204" pitchFamily="34" charset="0"/>
            </a:endParaRPr>
          </a:p>
          <a:p>
            <a:pPr marL="277495" indent="-265430">
              <a:spcBef>
                <a:spcPts val="95"/>
              </a:spcBef>
              <a:buClr>
                <a:srgbClr val="EF7E09"/>
              </a:buClr>
              <a:buSzPct val="80357"/>
              <a:buFont typeface="Wingdings 2"/>
              <a:buChar char=""/>
              <a:tabLst>
                <a:tab pos="278130" algn="l"/>
              </a:tabLst>
            </a:pPr>
            <a:r>
              <a:rPr lang="pt-BR" sz="2400" spc="-10" dirty="0">
                <a:ea typeface="Verdana" panose="020B0604030504040204" pitchFamily="34" charset="0"/>
                <a:cs typeface="Verdana" panose="020B0604030504040204" pitchFamily="34" charset="0"/>
              </a:rPr>
              <a:t>Semelhante a cateteres de estimulação temporários, mas com mais eletrodos perto da ponta</a:t>
            </a:r>
          </a:p>
          <a:p>
            <a:pPr marL="277495" indent="-265430">
              <a:spcBef>
                <a:spcPts val="95"/>
              </a:spcBef>
              <a:buClr>
                <a:srgbClr val="EF7E09"/>
              </a:buClr>
              <a:buSzPct val="80357"/>
              <a:buFont typeface="Wingdings 2"/>
              <a:buChar char=""/>
              <a:tabLst>
                <a:tab pos="278130" algn="l"/>
              </a:tabLst>
            </a:pPr>
            <a:endParaRPr lang="pt-BR" sz="2400" spc="-10" dirty="0">
              <a:ea typeface="Verdana" panose="020B0604030504040204" pitchFamily="34" charset="0"/>
              <a:cs typeface="Verdana" panose="020B0604030504040204" pitchFamily="34" charset="0"/>
            </a:endParaRPr>
          </a:p>
          <a:p>
            <a:pPr marL="277495" indent="-265430">
              <a:spcBef>
                <a:spcPts val="95"/>
              </a:spcBef>
              <a:buClr>
                <a:srgbClr val="EF7E09"/>
              </a:buClr>
              <a:buSzPct val="80357"/>
              <a:buFont typeface="Wingdings 2"/>
              <a:buChar char=""/>
              <a:tabLst>
                <a:tab pos="278130" algn="l"/>
              </a:tabLst>
            </a:pPr>
            <a:r>
              <a:rPr lang="pt-BR" sz="2400" spc="-10" dirty="0">
                <a:ea typeface="Verdana" panose="020B0604030504040204" pitchFamily="34" charset="0"/>
                <a:cs typeface="Verdana" panose="020B0604030504040204" pitchFamily="34" charset="0"/>
              </a:rPr>
              <a:t>Formas diferentes para diferentes áreas do coração</a:t>
            </a:r>
            <a:endParaRPr sz="2000" dirty="0">
              <a:ea typeface="Verdana" panose="020B0604030504040204" pitchFamily="34" charset="0"/>
              <a:cs typeface="Verdana" panose="020B0604030504040204" pitchFamily="34" charset="0"/>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23554" name="Picture 2" descr="Cateter de estimulação - Helios® - Oscor - cardíaco / balão">
            <a:extLst>
              <a:ext uri="{FF2B5EF4-FFF2-40B4-BE49-F238E27FC236}">
                <a16:creationId xmlns:a16="http://schemas.microsoft.com/office/drawing/2014/main" xmlns="" id="{7D93B1A1-56CA-4B73-950D-EF80752DC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2018246"/>
            <a:ext cx="3375546" cy="3603710"/>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55</a:t>
            </a:fld>
            <a:endParaRPr lang="pt-BR"/>
          </a:p>
        </p:txBody>
      </p:sp>
    </p:spTree>
    <p:extLst>
      <p:ext uri="{BB962C8B-B14F-4D97-AF65-F5344CB8AC3E}">
        <p14:creationId xmlns:p14="http://schemas.microsoft.com/office/powerpoint/2010/main" val="3482515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11707" y="1591794"/>
            <a:ext cx="11368585" cy="2763385"/>
          </a:xfrm>
          <a:prstGeom prst="rect">
            <a:avLst/>
          </a:prstGeom>
        </p:spPr>
        <p:txBody>
          <a:bodyPr vert="horz" wrap="square" lIns="0" tIns="12065" rIns="0" bIns="0" rtlCol="0">
            <a:spAutoFit/>
          </a:bodyPr>
          <a:lstStyle/>
          <a:p>
            <a:pPr marL="12065">
              <a:lnSpc>
                <a:spcPct val="150000"/>
              </a:lnSpc>
              <a:spcBef>
                <a:spcPts val="95"/>
              </a:spcBef>
              <a:buClr>
                <a:srgbClr val="EF7E09"/>
              </a:buClr>
              <a:buSzPct val="80357"/>
              <a:tabLst>
                <a:tab pos="278130" algn="l"/>
              </a:tabLst>
            </a:pPr>
            <a:r>
              <a:rPr lang="pt-BR" sz="2400" b="1" spc="-10" dirty="0">
                <a:cs typeface="Verdana"/>
              </a:rPr>
              <a:t>Cateteres de eletrodo</a:t>
            </a:r>
          </a:p>
          <a:p>
            <a:pPr marL="277495" indent="-265430">
              <a:lnSpc>
                <a:spcPct val="150000"/>
              </a:lnSpc>
              <a:spcBef>
                <a:spcPts val="95"/>
              </a:spcBef>
              <a:buClr>
                <a:srgbClr val="EF7E09"/>
              </a:buClr>
              <a:buSzPct val="80357"/>
              <a:buFont typeface="Wingdings 2"/>
              <a:buChar char=""/>
              <a:tabLst>
                <a:tab pos="278130" algn="l"/>
              </a:tabLst>
            </a:pPr>
            <a:r>
              <a:rPr lang="pt-BR" sz="2400" spc="-10" dirty="0">
                <a:cs typeface="Verdana"/>
              </a:rPr>
              <a:t>Um estudo básico usará dois.</a:t>
            </a:r>
          </a:p>
          <a:p>
            <a:pPr marL="277495" indent="-265430">
              <a:lnSpc>
                <a:spcPct val="150000"/>
              </a:lnSpc>
              <a:spcBef>
                <a:spcPts val="95"/>
              </a:spcBef>
              <a:buClr>
                <a:srgbClr val="EF7E09"/>
              </a:buClr>
              <a:buSzPct val="80357"/>
              <a:buFont typeface="Wingdings 2"/>
              <a:buChar char=""/>
              <a:tabLst>
                <a:tab pos="278130" algn="l"/>
              </a:tabLst>
            </a:pPr>
            <a:r>
              <a:rPr lang="pt-BR" sz="2400" spc="-10" dirty="0">
                <a:cs typeface="Verdana"/>
              </a:rPr>
              <a:t>Estudos mais complexos (estudos SVT) usarão mais.</a:t>
            </a:r>
          </a:p>
          <a:p>
            <a:pPr marL="277495" indent="-265430">
              <a:lnSpc>
                <a:spcPct val="150000"/>
              </a:lnSpc>
              <a:spcBef>
                <a:spcPts val="95"/>
              </a:spcBef>
              <a:buClr>
                <a:srgbClr val="EF7E09"/>
              </a:buClr>
              <a:buSzPct val="80357"/>
              <a:buFont typeface="Wingdings 2"/>
              <a:buChar char=""/>
              <a:tabLst>
                <a:tab pos="278130" algn="l"/>
              </a:tabLst>
            </a:pPr>
            <a:r>
              <a:rPr lang="pt-BR" sz="2400" spc="-10" dirty="0">
                <a:cs typeface="Verdana"/>
              </a:rPr>
              <a:t>Vários cateteres em vários locais podem rastrear a velocidade e a direção dos impulsos elétricos pelo coração.</a:t>
            </a:r>
            <a:endParaRPr sz="2000" dirty="0">
              <a:cs typeface="Verdana"/>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24578" name="Picture 2" descr="Cateteres Swan-Ganz | Edwards Lifesciences">
            <a:extLst>
              <a:ext uri="{FF2B5EF4-FFF2-40B4-BE49-F238E27FC236}">
                <a16:creationId xmlns:a16="http://schemas.microsoft.com/office/drawing/2014/main" xmlns="" id="{99B05BA4-5C53-4337-8E9B-23DCACAF5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454" y="3870251"/>
            <a:ext cx="4150309" cy="2858841"/>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56</a:t>
            </a:fld>
            <a:endParaRPr lang="pt-BR"/>
          </a:p>
        </p:txBody>
      </p:sp>
    </p:spTree>
    <p:extLst>
      <p:ext uri="{BB962C8B-B14F-4D97-AF65-F5344CB8AC3E}">
        <p14:creationId xmlns:p14="http://schemas.microsoft.com/office/powerpoint/2010/main" val="3754784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074" y="2380247"/>
            <a:ext cx="7915890" cy="2833468"/>
          </a:xfrm>
          <a:prstGeom prst="rect">
            <a:avLst/>
          </a:prstGeom>
        </p:spPr>
        <p:txBody>
          <a:bodyPr vert="horz" wrap="square" lIns="0" tIns="12065" rIns="0" bIns="0" rtlCol="0">
            <a:spAutoFit/>
          </a:bodyPr>
          <a:lstStyle/>
          <a:p>
            <a:pPr marL="12065">
              <a:lnSpc>
                <a:spcPct val="150000"/>
              </a:lnSpc>
              <a:spcBef>
                <a:spcPts val="95"/>
              </a:spcBef>
              <a:buClr>
                <a:srgbClr val="EF7E09"/>
              </a:buClr>
              <a:buSzPct val="80357"/>
              <a:tabLst>
                <a:tab pos="278130" algn="l"/>
              </a:tabLst>
            </a:pPr>
            <a:r>
              <a:rPr lang="pt-BR" sz="2400" b="1" spc="-5" dirty="0">
                <a:cs typeface="Verdana"/>
              </a:rPr>
              <a:t>Sintomas de doença do nó (SA)</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Tontura</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Tontura</a:t>
            </a:r>
          </a:p>
          <a:p>
            <a:pPr marL="277495" indent="-265430">
              <a:lnSpc>
                <a:spcPct val="150000"/>
              </a:lnSpc>
              <a:spcBef>
                <a:spcPts val="95"/>
              </a:spcBef>
              <a:buClr>
                <a:srgbClr val="EF7E09"/>
              </a:buClr>
              <a:buSzPct val="80357"/>
              <a:buFont typeface="Wingdings 2"/>
              <a:buChar char=""/>
              <a:tabLst>
                <a:tab pos="278130" algn="l"/>
              </a:tabLst>
            </a:pPr>
            <a:r>
              <a:rPr lang="pt-BR" sz="2400" spc="-5" dirty="0" err="1">
                <a:cs typeface="Verdana"/>
              </a:rPr>
              <a:t>Pré</a:t>
            </a:r>
            <a:r>
              <a:rPr lang="pt-BR" sz="2400" spc="-5" dirty="0">
                <a:cs typeface="Verdana"/>
              </a:rPr>
              <a:t>-síncope</a:t>
            </a:r>
          </a:p>
          <a:p>
            <a:pPr marL="277495" indent="-265430">
              <a:lnSpc>
                <a:spcPct val="150000"/>
              </a:lnSpc>
              <a:spcBef>
                <a:spcPts val="95"/>
              </a:spcBef>
              <a:buClr>
                <a:srgbClr val="EF7E09"/>
              </a:buClr>
              <a:buSzPct val="80357"/>
              <a:buFont typeface="Wingdings 2"/>
              <a:buChar char=""/>
              <a:tabLst>
                <a:tab pos="278130" algn="l"/>
              </a:tabLst>
            </a:pPr>
            <a:r>
              <a:rPr lang="pt-BR" sz="2400" spc="-5" dirty="0">
                <a:cs typeface="Verdana"/>
              </a:rPr>
              <a:t>Síncope</a:t>
            </a:r>
            <a:endParaRPr sz="2000" dirty="0">
              <a:cs typeface="Verdana"/>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7"/>
          </p:nvPr>
        </p:nvSpPr>
        <p:spPr/>
        <p:txBody>
          <a:bodyPr/>
          <a:lstStyle/>
          <a:p>
            <a:fld id="{B6F15528-21DE-4FAA-801E-634DDDAF4B2B}" type="slidenum">
              <a:rPr lang="pt-BR" smtClean="0"/>
              <a:t>57</a:t>
            </a:fld>
            <a:endParaRPr lang="pt-BR"/>
          </a:p>
        </p:txBody>
      </p:sp>
      <p:pic>
        <p:nvPicPr>
          <p:cNvPr id="10242" name="Picture 2" descr="O que dá tontura? Pode ser gravidez e outros 12 quadros de saúde - V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88" y="2380247"/>
            <a:ext cx="6231331" cy="356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84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2011" y="1718539"/>
            <a:ext cx="6053593" cy="2782172"/>
          </a:xfrm>
          <a:prstGeom prst="rect">
            <a:avLst/>
          </a:prstGeom>
        </p:spPr>
        <p:txBody>
          <a:bodyPr vert="horz" wrap="square" lIns="0" tIns="12065" rIns="0" bIns="0" rtlCol="0">
            <a:spAutoFit/>
          </a:bodyPr>
          <a:lstStyle/>
          <a:p>
            <a:pPr marL="12065">
              <a:lnSpc>
                <a:spcPct val="150000"/>
              </a:lnSpc>
              <a:buClr>
                <a:srgbClr val="EF7E09"/>
              </a:buClr>
              <a:buSzPct val="80357"/>
              <a:tabLst>
                <a:tab pos="278130" algn="l"/>
              </a:tabLst>
            </a:pPr>
            <a:r>
              <a:rPr lang="pt-BR" sz="2400" b="1" spc="-5" dirty="0">
                <a:cs typeface="Verdana"/>
              </a:rPr>
              <a:t>Tipos de doença do nó SA:</a:t>
            </a:r>
          </a:p>
          <a:p>
            <a:pPr marL="277495" indent="-265430">
              <a:lnSpc>
                <a:spcPct val="150000"/>
              </a:lnSpc>
              <a:buClr>
                <a:srgbClr val="EF7E09"/>
              </a:buClr>
              <a:buSzPct val="80357"/>
              <a:buFont typeface="Wingdings 2"/>
              <a:buChar char=""/>
              <a:tabLst>
                <a:tab pos="278130" algn="l"/>
              </a:tabLst>
            </a:pPr>
            <a:r>
              <a:rPr lang="pt-BR" sz="2400" spc="-5" dirty="0">
                <a:cs typeface="Verdana"/>
              </a:rPr>
              <a:t>Bradicardia intermitente ou sustentada</a:t>
            </a:r>
          </a:p>
          <a:p>
            <a:pPr marL="277495" indent="-265430">
              <a:lnSpc>
                <a:spcPct val="150000"/>
              </a:lnSpc>
              <a:buClr>
                <a:srgbClr val="EF7E09"/>
              </a:buClr>
              <a:buSzPct val="80357"/>
              <a:buFont typeface="Wingdings 2"/>
              <a:buChar char=""/>
              <a:tabLst>
                <a:tab pos="278130" algn="l"/>
              </a:tabLst>
            </a:pPr>
            <a:r>
              <a:rPr lang="pt-BR" sz="2400" spc="-5" dirty="0">
                <a:cs typeface="Verdana"/>
              </a:rPr>
              <a:t>Detenção repentina do nó SA</a:t>
            </a:r>
          </a:p>
          <a:p>
            <a:pPr marL="277495" indent="-265430">
              <a:lnSpc>
                <a:spcPct val="150000"/>
              </a:lnSpc>
              <a:buClr>
                <a:srgbClr val="EF7E09"/>
              </a:buClr>
              <a:buSzPct val="80357"/>
              <a:buFont typeface="Wingdings 2"/>
              <a:buChar char=""/>
              <a:tabLst>
                <a:tab pos="278130" algn="l"/>
              </a:tabLst>
            </a:pPr>
            <a:r>
              <a:rPr lang="pt-BR" sz="2400" spc="-5" dirty="0">
                <a:cs typeface="Verdana"/>
              </a:rPr>
              <a:t>Períodos de bradicardia com taquicardia</a:t>
            </a:r>
          </a:p>
          <a:p>
            <a:pPr marL="277495" indent="-265430">
              <a:lnSpc>
                <a:spcPct val="150000"/>
              </a:lnSpc>
              <a:buClr>
                <a:srgbClr val="EF7E09"/>
              </a:buClr>
              <a:buSzPct val="80357"/>
              <a:buFont typeface="Wingdings 2"/>
              <a:buChar char=""/>
              <a:tabLst>
                <a:tab pos="278130" algn="l"/>
              </a:tabLst>
            </a:pPr>
            <a:r>
              <a:rPr lang="pt-BR" sz="2400" spc="-5" dirty="0">
                <a:cs typeface="Verdana"/>
              </a:rPr>
              <a:t>Síndrome de </a:t>
            </a:r>
            <a:r>
              <a:rPr lang="pt-BR" sz="2400" spc="-5" dirty="0" smtClean="0">
                <a:cs typeface="Verdana"/>
              </a:rPr>
              <a:t>Brady-</a:t>
            </a:r>
            <a:r>
              <a:rPr lang="pt-BR" sz="2400" spc="-5" dirty="0" err="1" smtClean="0">
                <a:cs typeface="Verdana"/>
              </a:rPr>
              <a:t>Tachy</a:t>
            </a:r>
            <a:r>
              <a:rPr lang="pt-BR" sz="2400" spc="-5" dirty="0" smtClean="0">
                <a:cs typeface="Verdana"/>
              </a:rPr>
              <a:t>.</a:t>
            </a:r>
            <a:endParaRPr lang="pt-BR" sz="2400" spc="-5" dirty="0">
              <a:cs typeface="Verdana"/>
            </a:endParaRP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27650" name="Picture 2">
            <a:extLst>
              <a:ext uri="{FF2B5EF4-FFF2-40B4-BE49-F238E27FC236}">
                <a16:creationId xmlns:a16="http://schemas.microsoft.com/office/drawing/2014/main" xmlns="" id="{A3EF2A77-0257-4763-99EC-96BA9BB47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312" y="2328088"/>
            <a:ext cx="5584677" cy="372139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58</a:t>
            </a:fld>
            <a:endParaRPr lang="pt-BR"/>
          </a:p>
        </p:txBody>
      </p:sp>
    </p:spTree>
    <p:extLst>
      <p:ext uri="{BB962C8B-B14F-4D97-AF65-F5344CB8AC3E}">
        <p14:creationId xmlns:p14="http://schemas.microsoft.com/office/powerpoint/2010/main" val="3805326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68740" y="1984212"/>
            <a:ext cx="10740788" cy="4203074"/>
          </a:xfrm>
          <a:prstGeom prst="rect">
            <a:avLst/>
          </a:prstGeom>
        </p:spPr>
        <p:txBody>
          <a:bodyPr vert="horz" wrap="square" lIns="0" tIns="12065" rIns="0" bIns="0" rtlCol="0">
            <a:spAutoFit/>
          </a:bodyPr>
          <a:lstStyle/>
          <a:p>
            <a:pPr marL="12065">
              <a:spcBef>
                <a:spcPts val="95"/>
              </a:spcBef>
              <a:buClr>
                <a:srgbClr val="EF7E09"/>
              </a:buClr>
              <a:buSzPct val="80357"/>
              <a:tabLst>
                <a:tab pos="278130" algn="l"/>
              </a:tabLst>
            </a:pPr>
            <a:r>
              <a:rPr lang="pt-BR" sz="2400" b="1" spc="-5" dirty="0">
                <a:cs typeface="Verdana"/>
              </a:rPr>
              <a:t>Causas da doença do nó SA:</a:t>
            </a:r>
          </a:p>
          <a:p>
            <a:pPr marL="277495" indent="-265430">
              <a:spcBef>
                <a:spcPts val="95"/>
              </a:spcBef>
              <a:buClr>
                <a:srgbClr val="EF7E09"/>
              </a:buClr>
              <a:buSzPct val="80357"/>
              <a:buFont typeface="Wingdings 2"/>
              <a:buChar char=""/>
              <a:tabLst>
                <a:tab pos="278130" algn="l"/>
              </a:tabLst>
            </a:pPr>
            <a:endParaRPr lang="pt-BR" sz="2400" spc="-5" dirty="0">
              <a:cs typeface="Verdana"/>
            </a:endParaRPr>
          </a:p>
          <a:p>
            <a:pPr marL="277495" indent="-265430">
              <a:spcBef>
                <a:spcPts val="95"/>
              </a:spcBef>
              <a:buClr>
                <a:srgbClr val="EF7E09"/>
              </a:buClr>
              <a:buSzPct val="80357"/>
              <a:buFont typeface="Wingdings 2"/>
              <a:buChar char=""/>
              <a:tabLst>
                <a:tab pos="278130" algn="l"/>
              </a:tabLst>
            </a:pPr>
            <a:r>
              <a:rPr lang="pt-BR" sz="2400" spc="-5" dirty="0">
                <a:cs typeface="Verdana"/>
              </a:rPr>
              <a:t>Fibrose</a:t>
            </a:r>
          </a:p>
          <a:p>
            <a:pPr marL="277495" indent="-265430">
              <a:spcBef>
                <a:spcPts val="95"/>
              </a:spcBef>
              <a:buClr>
                <a:srgbClr val="EF7E09"/>
              </a:buClr>
              <a:buSzPct val="80357"/>
              <a:buFont typeface="Wingdings 2"/>
              <a:buChar char=""/>
              <a:tabLst>
                <a:tab pos="278130" algn="l"/>
              </a:tabLst>
            </a:pPr>
            <a:endParaRPr lang="pt-BR" sz="2400" spc="-5" dirty="0">
              <a:cs typeface="Verdana"/>
            </a:endParaRPr>
          </a:p>
          <a:p>
            <a:pPr marL="277495" indent="-265430">
              <a:spcBef>
                <a:spcPts val="95"/>
              </a:spcBef>
              <a:buClr>
                <a:srgbClr val="EF7E09"/>
              </a:buClr>
              <a:buSzPct val="80357"/>
              <a:buFont typeface="Wingdings 2"/>
              <a:buChar char=""/>
              <a:tabLst>
                <a:tab pos="278130" algn="l"/>
              </a:tabLst>
            </a:pPr>
            <a:r>
              <a:rPr lang="pt-BR" sz="2400" spc="-5" dirty="0">
                <a:cs typeface="Verdana"/>
              </a:rPr>
              <a:t>Doença da artéria nodal SA</a:t>
            </a:r>
          </a:p>
          <a:p>
            <a:pPr marL="277495" indent="-265430">
              <a:spcBef>
                <a:spcPts val="95"/>
              </a:spcBef>
              <a:buClr>
                <a:srgbClr val="EF7E09"/>
              </a:buClr>
              <a:buSzPct val="80357"/>
              <a:buFont typeface="Wingdings 2"/>
              <a:buChar char=""/>
              <a:tabLst>
                <a:tab pos="278130" algn="l"/>
              </a:tabLst>
            </a:pPr>
            <a:endParaRPr lang="pt-BR" sz="2400" spc="-5" dirty="0">
              <a:cs typeface="Verdana"/>
            </a:endParaRPr>
          </a:p>
          <a:p>
            <a:pPr marL="277495" indent="-265430">
              <a:spcBef>
                <a:spcPts val="95"/>
              </a:spcBef>
              <a:buClr>
                <a:srgbClr val="EF7E09"/>
              </a:buClr>
              <a:buSzPct val="80357"/>
              <a:buFont typeface="Wingdings 2"/>
              <a:buChar char=""/>
              <a:tabLst>
                <a:tab pos="278130" algn="l"/>
              </a:tabLst>
            </a:pPr>
            <a:r>
              <a:rPr lang="pt-BR" sz="2400" spc="-5" dirty="0">
                <a:cs typeface="Verdana"/>
              </a:rPr>
              <a:t>Trauma Cardíaco</a:t>
            </a:r>
          </a:p>
          <a:p>
            <a:pPr marL="277495" indent="-265430">
              <a:spcBef>
                <a:spcPts val="95"/>
              </a:spcBef>
              <a:buClr>
                <a:srgbClr val="EF7E09"/>
              </a:buClr>
              <a:buSzPct val="80357"/>
              <a:buFont typeface="Wingdings 2"/>
              <a:buChar char=""/>
              <a:tabLst>
                <a:tab pos="278130" algn="l"/>
              </a:tabLst>
            </a:pPr>
            <a:endParaRPr lang="pt-BR" sz="2400" spc="-5" dirty="0">
              <a:cs typeface="Verdana"/>
            </a:endParaRPr>
          </a:p>
          <a:p>
            <a:pPr marL="277495" indent="-265430">
              <a:spcBef>
                <a:spcPts val="95"/>
              </a:spcBef>
              <a:buClr>
                <a:srgbClr val="EF7E09"/>
              </a:buClr>
              <a:buSzPct val="80357"/>
              <a:buFont typeface="Wingdings 2"/>
              <a:buChar char=""/>
              <a:tabLst>
                <a:tab pos="278130" algn="l"/>
              </a:tabLst>
            </a:pPr>
            <a:r>
              <a:rPr lang="pt-BR" sz="2400" spc="-5" dirty="0">
                <a:cs typeface="Verdana"/>
              </a:rPr>
              <a:t>Doença cardíaca inflamatória/</a:t>
            </a:r>
            <a:r>
              <a:rPr lang="pt-BR" sz="2400" spc="-5" dirty="0" err="1">
                <a:cs typeface="Verdana"/>
              </a:rPr>
              <a:t>infiltrativa</a:t>
            </a:r>
            <a:endParaRPr lang="pt-BR" sz="2400" spc="-5" dirty="0">
              <a:cs typeface="Verdana"/>
            </a:endParaRPr>
          </a:p>
          <a:p>
            <a:pPr marL="277495" indent="-265430">
              <a:spcBef>
                <a:spcPts val="95"/>
              </a:spcBef>
              <a:buClr>
                <a:srgbClr val="EF7E09"/>
              </a:buClr>
              <a:buSzPct val="80357"/>
              <a:buFont typeface="Wingdings 2"/>
              <a:buChar char=""/>
              <a:tabLst>
                <a:tab pos="278130" algn="l"/>
              </a:tabLst>
            </a:pPr>
            <a:endParaRPr lang="pt-BR" sz="2400" spc="-5" dirty="0">
              <a:cs typeface="Verdana"/>
            </a:endParaRPr>
          </a:p>
          <a:p>
            <a:pPr marL="277495" indent="-265430">
              <a:spcBef>
                <a:spcPts val="95"/>
              </a:spcBef>
              <a:buClr>
                <a:srgbClr val="EF7E09"/>
              </a:buClr>
              <a:buSzPct val="80357"/>
              <a:buFont typeface="Wingdings 2"/>
              <a:buChar char=""/>
              <a:tabLst>
                <a:tab pos="278130" algn="l"/>
              </a:tabLst>
            </a:pPr>
            <a:r>
              <a:rPr lang="pt-BR" sz="2400" spc="-5" dirty="0">
                <a:cs typeface="Verdana"/>
              </a:rPr>
              <a:t>Distúrbios da tireoide</a:t>
            </a:r>
            <a:endParaRPr sz="2000" dirty="0">
              <a:cs typeface="Verdana"/>
            </a:endParaRPr>
          </a:p>
        </p:txBody>
      </p:sp>
      <p:pic>
        <p:nvPicPr>
          <p:cNvPr id="5"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sp>
        <p:nvSpPr>
          <p:cNvPr id="2" name="Espaço Reservado para Número de Slide 1"/>
          <p:cNvSpPr>
            <a:spLocks noGrp="1"/>
          </p:cNvSpPr>
          <p:nvPr>
            <p:ph type="sldNum" sz="quarter" idx="7"/>
          </p:nvPr>
        </p:nvSpPr>
        <p:spPr/>
        <p:txBody>
          <a:bodyPr/>
          <a:lstStyle/>
          <a:p>
            <a:fld id="{B6F15528-21DE-4FAA-801E-634DDDAF4B2B}" type="slidenum">
              <a:rPr lang="pt-BR" smtClean="0"/>
              <a:t>59</a:t>
            </a:fld>
            <a:endParaRPr lang="pt-BR"/>
          </a:p>
        </p:txBody>
      </p:sp>
      <p:pic>
        <p:nvPicPr>
          <p:cNvPr id="11266" name="Picture 2" descr="Distúrbios da tireoide nas crianças podem passar despercebidos | Veja Saú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740" y="2122579"/>
            <a:ext cx="5757799" cy="40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5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6</a:t>
            </a:fld>
            <a:endParaRPr lang="pt-BR"/>
          </a:p>
        </p:txBody>
      </p:sp>
      <p:pic>
        <p:nvPicPr>
          <p:cNvPr id="2050" name="Picture 2" descr="Cardio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479" y="1593850"/>
            <a:ext cx="5715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cardiovascular</a:t>
            </a:r>
            <a:endParaRPr lang="pt-BR" sz="2800" b="1" i="1" dirty="0">
              <a:solidFill>
                <a:srgbClr val="0070C0"/>
              </a:solidFill>
              <a:latin typeface="+mn-lt"/>
            </a:endParaRPr>
          </a:p>
        </p:txBody>
      </p:sp>
    </p:spTree>
    <p:extLst>
      <p:ext uri="{BB962C8B-B14F-4D97-AF65-F5344CB8AC3E}">
        <p14:creationId xmlns:p14="http://schemas.microsoft.com/office/powerpoint/2010/main" val="4154975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1731" y="2283313"/>
            <a:ext cx="11218458" cy="3832909"/>
          </a:xfrm>
          <a:prstGeom prst="rect">
            <a:avLst/>
          </a:prstGeom>
        </p:spPr>
        <p:txBody>
          <a:bodyPr vert="horz" wrap="square" lIns="0" tIns="12065" rIns="0" bIns="0" rtlCol="0">
            <a:spAutoFit/>
          </a:bodyPr>
          <a:lstStyle/>
          <a:p>
            <a:pPr marL="12065">
              <a:lnSpc>
                <a:spcPct val="150000"/>
              </a:lnSpc>
              <a:buClr>
                <a:srgbClr val="EF7E09"/>
              </a:buClr>
              <a:buSzPct val="80357"/>
              <a:tabLst>
                <a:tab pos="278130" algn="l"/>
              </a:tabLst>
            </a:pPr>
            <a:r>
              <a:rPr lang="pt-BR" sz="2400" b="1" spc="-10" dirty="0">
                <a:cs typeface="Verdana"/>
              </a:rPr>
              <a:t>Três tipos de implantes no Laboratório EP:</a:t>
            </a:r>
          </a:p>
          <a:p>
            <a:pPr marL="277495" indent="-265430">
              <a:lnSpc>
                <a:spcPct val="150000"/>
              </a:lnSpc>
              <a:buClr>
                <a:srgbClr val="EF7E09"/>
              </a:buClr>
              <a:buSzPct val="80357"/>
              <a:buFont typeface="Wingdings 2"/>
              <a:buChar char=""/>
              <a:tabLst>
                <a:tab pos="278130" algn="l"/>
              </a:tabLst>
            </a:pPr>
            <a:endParaRPr lang="pt-BR" sz="2400" spc="-10" dirty="0">
              <a:cs typeface="Verdana"/>
            </a:endParaRPr>
          </a:p>
          <a:p>
            <a:pPr marL="277495" indent="-265430">
              <a:lnSpc>
                <a:spcPct val="150000"/>
              </a:lnSpc>
              <a:buClr>
                <a:srgbClr val="EF7E09"/>
              </a:buClr>
              <a:buSzPct val="80357"/>
              <a:buFont typeface="Wingdings 2"/>
              <a:buChar char=""/>
              <a:tabLst>
                <a:tab pos="278130" algn="l"/>
              </a:tabLst>
            </a:pPr>
            <a:r>
              <a:rPr lang="pt-BR" sz="2400" spc="-10" dirty="0" err="1">
                <a:cs typeface="Verdana"/>
              </a:rPr>
              <a:t>Marcapassos</a:t>
            </a:r>
            <a:r>
              <a:rPr lang="pt-BR" sz="2400" spc="-10" dirty="0">
                <a:cs typeface="Verdana"/>
              </a:rPr>
              <a:t> permanentes (PPM)</a:t>
            </a:r>
          </a:p>
          <a:p>
            <a:pPr marL="277495" indent="-265430">
              <a:lnSpc>
                <a:spcPct val="150000"/>
              </a:lnSpc>
              <a:buClr>
                <a:srgbClr val="EF7E09"/>
              </a:buClr>
              <a:buSzPct val="80357"/>
              <a:buFont typeface="Wingdings 2"/>
              <a:buChar char=""/>
              <a:tabLst>
                <a:tab pos="278130" algn="l"/>
              </a:tabLst>
            </a:pPr>
            <a:endParaRPr lang="pt-BR" sz="2400" spc="-10" dirty="0">
              <a:cs typeface="Verdana"/>
            </a:endParaRPr>
          </a:p>
          <a:p>
            <a:pPr marL="277495" indent="-265430">
              <a:lnSpc>
                <a:spcPct val="150000"/>
              </a:lnSpc>
              <a:buClr>
                <a:srgbClr val="EF7E09"/>
              </a:buClr>
              <a:buSzPct val="80357"/>
              <a:buFont typeface="Wingdings 2"/>
              <a:buChar char=""/>
              <a:tabLst>
                <a:tab pos="278130" algn="l"/>
              </a:tabLst>
            </a:pPr>
            <a:r>
              <a:rPr lang="pt-BR" sz="2400" spc="-10" dirty="0" err="1">
                <a:cs typeface="Verdana"/>
              </a:rPr>
              <a:t>Cardioversor</a:t>
            </a:r>
            <a:r>
              <a:rPr lang="pt-BR" sz="2400" spc="-10" dirty="0">
                <a:cs typeface="Verdana"/>
              </a:rPr>
              <a:t>-desfibriladores implantáveis (</a:t>
            </a:r>
            <a:r>
              <a:rPr lang="pt-BR" sz="2400" spc="-10" dirty="0" err="1">
                <a:cs typeface="Verdana"/>
              </a:rPr>
              <a:t>ICDs</a:t>
            </a:r>
            <a:r>
              <a:rPr lang="pt-BR" sz="2400" spc="-10" dirty="0">
                <a:cs typeface="Verdana"/>
              </a:rPr>
              <a:t>)</a:t>
            </a:r>
          </a:p>
          <a:p>
            <a:pPr marL="277495" indent="-265430">
              <a:lnSpc>
                <a:spcPct val="150000"/>
              </a:lnSpc>
              <a:buClr>
                <a:srgbClr val="EF7E09"/>
              </a:buClr>
              <a:buSzPct val="80357"/>
              <a:buFont typeface="Wingdings 2"/>
              <a:buChar char=""/>
              <a:tabLst>
                <a:tab pos="278130" algn="l"/>
              </a:tabLst>
            </a:pPr>
            <a:endParaRPr lang="pt-BR" sz="2400" spc="-10" dirty="0">
              <a:cs typeface="Verdana"/>
            </a:endParaRPr>
          </a:p>
          <a:p>
            <a:pPr marL="277495" indent="-265430">
              <a:lnSpc>
                <a:spcPct val="150000"/>
              </a:lnSpc>
              <a:buClr>
                <a:srgbClr val="EF7E09"/>
              </a:buClr>
              <a:buSzPct val="80357"/>
              <a:buFont typeface="Wingdings 2"/>
              <a:buChar char=""/>
              <a:tabLst>
                <a:tab pos="278130" algn="l"/>
              </a:tabLst>
            </a:pPr>
            <a:r>
              <a:rPr lang="pt-BR" sz="2400" spc="-10" dirty="0">
                <a:cs typeface="Verdana"/>
              </a:rPr>
              <a:t>Dispositivos de terapia de </a:t>
            </a:r>
            <a:r>
              <a:rPr lang="pt-BR" sz="2400" spc="-10" dirty="0" err="1">
                <a:cs typeface="Verdana"/>
              </a:rPr>
              <a:t>ressincronização</a:t>
            </a:r>
            <a:r>
              <a:rPr lang="pt-BR" sz="2400" spc="-10" dirty="0">
                <a:cs typeface="Verdana"/>
              </a:rPr>
              <a:t> cardíaca (CRT)</a:t>
            </a:r>
            <a:endParaRPr sz="2000" dirty="0">
              <a:cs typeface="Verdana"/>
            </a:endParaRP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29706" name="Picture 10" descr="Marcapasso: por que fazer a avaliação periodicamente? – Med Cor – Centro  médico de Sorocaba">
            <a:extLst>
              <a:ext uri="{FF2B5EF4-FFF2-40B4-BE49-F238E27FC236}">
                <a16:creationId xmlns:a16="http://schemas.microsoft.com/office/drawing/2014/main" xmlns="" id="{D4CC8736-3B33-4DD2-B1F8-19F42F6C3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019" y="2647923"/>
            <a:ext cx="3757170" cy="2506737"/>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60</a:t>
            </a:fld>
            <a:endParaRPr lang="pt-BR"/>
          </a:p>
        </p:txBody>
      </p:sp>
    </p:spTree>
    <p:extLst>
      <p:ext uri="{BB962C8B-B14F-4D97-AF65-F5344CB8AC3E}">
        <p14:creationId xmlns:p14="http://schemas.microsoft.com/office/powerpoint/2010/main" val="2230956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4653" y="2074174"/>
            <a:ext cx="9676451" cy="3890168"/>
          </a:xfrm>
          <a:prstGeom prst="rect">
            <a:avLst/>
          </a:prstGeom>
        </p:spPr>
        <p:txBody>
          <a:bodyPr vert="horz" wrap="square" lIns="0" tIns="12065" rIns="0" bIns="0" rtlCol="0">
            <a:spAutoFit/>
          </a:bodyPr>
          <a:lstStyle/>
          <a:p>
            <a:pPr marR="2757805">
              <a:lnSpc>
                <a:spcPct val="150000"/>
              </a:lnSpc>
              <a:buClr>
                <a:srgbClr val="EF7E09"/>
              </a:buClr>
              <a:buSzPct val="80357"/>
              <a:tabLst>
                <a:tab pos="265430" algn="l"/>
              </a:tabLst>
            </a:pPr>
            <a:r>
              <a:rPr lang="pt-BR" sz="2400" b="1" spc="-5" dirty="0" err="1">
                <a:cs typeface="Verdana"/>
              </a:rPr>
              <a:t>Pacemakers</a:t>
            </a:r>
            <a:r>
              <a:rPr lang="pt-BR" sz="2400" b="1" spc="-5" dirty="0">
                <a:cs typeface="Verdana"/>
              </a:rPr>
              <a:t> Permanentes</a:t>
            </a:r>
          </a:p>
          <a:p>
            <a:pPr marR="2757805">
              <a:lnSpc>
                <a:spcPct val="150000"/>
              </a:lnSpc>
              <a:buClr>
                <a:srgbClr val="EF7E09"/>
              </a:buClr>
              <a:buSzPct val="80357"/>
              <a:tabLst>
                <a:tab pos="265430" algn="l"/>
              </a:tabLst>
            </a:pPr>
            <a:r>
              <a:rPr lang="pt-BR" sz="2400" spc="-5" dirty="0">
                <a:cs typeface="Verdana"/>
              </a:rPr>
              <a:t>As indicações de uso incluem:</a:t>
            </a:r>
          </a:p>
          <a:p>
            <a:pPr marL="265430" marR="2757805" indent="-265430">
              <a:lnSpc>
                <a:spcPct val="150000"/>
              </a:lnSpc>
              <a:buClr>
                <a:srgbClr val="EF7E09"/>
              </a:buClr>
              <a:buSzPct val="80357"/>
              <a:buFont typeface="Wingdings 2"/>
              <a:buChar char=""/>
              <a:tabLst>
                <a:tab pos="265430" algn="l"/>
              </a:tabLst>
            </a:pPr>
            <a:r>
              <a:rPr lang="pt-BR" sz="2400" spc="-5" dirty="0">
                <a:cs typeface="Verdana"/>
              </a:rPr>
              <a:t>Bradicardia sinusal sintomática</a:t>
            </a:r>
          </a:p>
          <a:p>
            <a:pPr marL="265430" marR="2757805" indent="-265430">
              <a:lnSpc>
                <a:spcPct val="150000"/>
              </a:lnSpc>
              <a:buClr>
                <a:srgbClr val="EF7E09"/>
              </a:buClr>
              <a:buSzPct val="80357"/>
              <a:buFont typeface="Wingdings 2"/>
              <a:buChar char=""/>
              <a:tabLst>
                <a:tab pos="265430" algn="l"/>
              </a:tabLst>
            </a:pPr>
            <a:r>
              <a:rPr lang="pt-BR" sz="2400" spc="-5" dirty="0">
                <a:cs typeface="Verdana"/>
              </a:rPr>
              <a:t>Doença de condução AV</a:t>
            </a:r>
          </a:p>
          <a:p>
            <a:pPr marL="265430" marR="2757805" indent="-265430">
              <a:lnSpc>
                <a:spcPct val="150000"/>
              </a:lnSpc>
              <a:buClr>
                <a:srgbClr val="EF7E09"/>
              </a:buClr>
              <a:buSzPct val="80357"/>
              <a:buFont typeface="Wingdings 2"/>
              <a:buChar char=""/>
              <a:tabLst>
                <a:tab pos="265430" algn="l"/>
              </a:tabLst>
            </a:pPr>
            <a:r>
              <a:rPr lang="pt-BR" sz="2400" spc="-5" dirty="0">
                <a:cs typeface="Verdana"/>
              </a:rPr>
              <a:t>Síncope </a:t>
            </a:r>
            <a:r>
              <a:rPr lang="pt-BR" sz="2400" spc="-5" dirty="0" err="1">
                <a:cs typeface="Verdana"/>
              </a:rPr>
              <a:t>Cardioneurogênica</a:t>
            </a:r>
            <a:endParaRPr lang="pt-BR" sz="2400" spc="-5" dirty="0">
              <a:cs typeface="Verdana"/>
            </a:endParaRPr>
          </a:p>
          <a:p>
            <a:pPr marL="265430" marR="2757805" indent="-265430">
              <a:lnSpc>
                <a:spcPct val="150000"/>
              </a:lnSpc>
              <a:buClr>
                <a:srgbClr val="EF7E09"/>
              </a:buClr>
              <a:buSzPct val="80357"/>
              <a:buFont typeface="Wingdings 2"/>
              <a:buChar char=""/>
              <a:tabLst>
                <a:tab pos="265430" algn="l"/>
              </a:tabLst>
            </a:pPr>
            <a:r>
              <a:rPr lang="pt-BR" sz="2400" spc="-5" dirty="0">
                <a:cs typeface="Verdana"/>
              </a:rPr>
              <a:t>TV induzida por bradicardia</a:t>
            </a:r>
          </a:p>
          <a:p>
            <a:pPr marL="265430" marR="2757805" indent="-265430">
              <a:lnSpc>
                <a:spcPct val="150000"/>
              </a:lnSpc>
              <a:buClr>
                <a:srgbClr val="EF7E09"/>
              </a:buClr>
              <a:buSzPct val="80357"/>
              <a:buFont typeface="Wingdings 2"/>
              <a:buChar char=""/>
              <a:tabLst>
                <a:tab pos="265430" algn="l"/>
              </a:tabLst>
            </a:pPr>
            <a:r>
              <a:rPr lang="pt-BR" sz="2400" spc="-5" dirty="0">
                <a:cs typeface="Verdana"/>
              </a:rPr>
              <a:t>Disfunção Ventricular Significativa com QRS </a:t>
            </a:r>
            <a:r>
              <a:rPr lang="pt-BR" sz="2400" spc="-5" dirty="0" smtClean="0">
                <a:cs typeface="Verdana"/>
              </a:rPr>
              <a:t>amplo.</a:t>
            </a:r>
            <a:endParaRPr sz="2000" dirty="0">
              <a:cs typeface="Verdana"/>
            </a:endParaRP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txBox="1">
            <a:spLocks/>
          </p:cNvSpPr>
          <p:nvPr/>
        </p:nvSpPr>
        <p:spPr>
          <a:xfrm>
            <a:off x="3101047" y="-44110"/>
            <a:ext cx="6053593" cy="9228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FF0000"/>
                </a:solidFill>
                <a:latin typeface="+mn-lt"/>
              </a:rPr>
              <a:t>ELETROFISIOLOGIA CARDÍACA</a:t>
            </a:r>
          </a:p>
        </p:txBody>
      </p:sp>
      <p:sp>
        <p:nvSpPr>
          <p:cNvPr id="7" name="Título 4"/>
          <p:cNvSpPr txBox="1">
            <a:spLocks/>
          </p:cNvSpPr>
          <p:nvPr/>
        </p:nvSpPr>
        <p:spPr>
          <a:xfrm>
            <a:off x="4165679" y="808517"/>
            <a:ext cx="4650775" cy="4614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a:solidFill>
                  <a:srgbClr val="0070C0"/>
                </a:solidFill>
                <a:latin typeface="+mn-lt"/>
              </a:rPr>
              <a:t>Estudos Eletrofisiológicos - EPS</a:t>
            </a:r>
          </a:p>
        </p:txBody>
      </p:sp>
      <p:pic>
        <p:nvPicPr>
          <p:cNvPr id="30726" name="Picture 6" descr="Marcapasso hackeado pode dar choques fatais em usuário - TecMundo">
            <a:extLst>
              <a:ext uri="{FF2B5EF4-FFF2-40B4-BE49-F238E27FC236}">
                <a16:creationId xmlns:a16="http://schemas.microsoft.com/office/drawing/2014/main" xmlns="" id="{0D632460-B0B2-4740-AE96-39B8FD59B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21935"/>
            <a:ext cx="5075275" cy="190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7"/>
          </p:nvPr>
        </p:nvSpPr>
        <p:spPr/>
        <p:txBody>
          <a:bodyPr/>
          <a:lstStyle/>
          <a:p>
            <a:fld id="{B6F15528-21DE-4FAA-801E-634DDDAF4B2B}" type="slidenum">
              <a:rPr lang="pt-BR" smtClean="0"/>
              <a:t>61</a:t>
            </a:fld>
            <a:endParaRPr lang="pt-BR"/>
          </a:p>
        </p:txBody>
      </p:sp>
    </p:spTree>
    <p:extLst>
      <p:ext uri="{BB962C8B-B14F-4D97-AF65-F5344CB8AC3E}">
        <p14:creationId xmlns:p14="http://schemas.microsoft.com/office/powerpoint/2010/main" val="815986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994" y="76983"/>
            <a:ext cx="10515600" cy="714588"/>
          </a:xfrm>
        </p:spPr>
        <p:txBody>
          <a:bodyPr>
            <a:normAutofit/>
          </a:bodyPr>
          <a:lstStyle/>
          <a:p>
            <a:r>
              <a:rPr lang="pt-BR" sz="2400" b="1" dirty="0">
                <a:latin typeface="+mn-lt"/>
              </a:rPr>
              <a:t>REFERENCIAS</a:t>
            </a:r>
          </a:p>
        </p:txBody>
      </p:sp>
      <p:sp>
        <p:nvSpPr>
          <p:cNvPr id="3" name="Espaço Reservado para Conteúdo 2"/>
          <p:cNvSpPr>
            <a:spLocks noGrp="1"/>
          </p:cNvSpPr>
          <p:nvPr>
            <p:ph idx="1"/>
          </p:nvPr>
        </p:nvSpPr>
        <p:spPr>
          <a:xfrm>
            <a:off x="264994" y="619175"/>
            <a:ext cx="11472081" cy="4430849"/>
          </a:xfrm>
        </p:spPr>
        <p:txBody>
          <a:bodyPr>
            <a:normAutofit/>
          </a:bodyPr>
          <a:lstStyle/>
          <a:p>
            <a:pPr marL="50165" marR="43180" indent="0">
              <a:lnSpc>
                <a:spcPct val="150000"/>
              </a:lnSpc>
              <a:spcBef>
                <a:spcPts val="95"/>
              </a:spcBef>
              <a:buClr>
                <a:srgbClr val="EF7E09"/>
              </a:buClr>
              <a:buSzPct val="80357"/>
              <a:buNone/>
              <a:tabLst>
                <a:tab pos="316230" algn="l"/>
              </a:tabLst>
            </a:pPr>
            <a:r>
              <a:rPr lang="pt-BR" sz="1800" spc="-5" dirty="0">
                <a:cs typeface="Verdana"/>
              </a:rPr>
              <a:t>- R. </a:t>
            </a:r>
            <a:r>
              <a:rPr lang="pt-BR" sz="1800" spc="-5" dirty="0" err="1">
                <a:cs typeface="Verdana"/>
              </a:rPr>
              <a:t>Fogoros</a:t>
            </a:r>
            <a:r>
              <a:rPr lang="pt-BR" sz="1800" spc="-5" dirty="0">
                <a:cs typeface="Verdana"/>
              </a:rPr>
              <a:t>. </a:t>
            </a:r>
            <a:r>
              <a:rPr lang="pt-BR" sz="1800" spc="-5" dirty="0" err="1">
                <a:cs typeface="Verdana"/>
              </a:rPr>
              <a:t>Electrophysiologic</a:t>
            </a:r>
            <a:r>
              <a:rPr lang="pt-BR" sz="1800" spc="-5" dirty="0">
                <a:cs typeface="Verdana"/>
              </a:rPr>
              <a:t> </a:t>
            </a:r>
            <a:r>
              <a:rPr lang="pt-BR" sz="1800" spc="-5" dirty="0" err="1">
                <a:cs typeface="Verdana"/>
              </a:rPr>
              <a:t>Testing</a:t>
            </a:r>
            <a:r>
              <a:rPr lang="pt-BR" sz="1800" spc="-5" dirty="0">
                <a:cs typeface="Verdana"/>
              </a:rPr>
              <a:t>, 4th  ed. Medtronic.com</a:t>
            </a:r>
          </a:p>
          <a:p>
            <a:pPr marL="50165" marR="1118870" indent="0">
              <a:lnSpc>
                <a:spcPct val="150000"/>
              </a:lnSpc>
              <a:spcBef>
                <a:spcPts val="305"/>
              </a:spcBef>
              <a:buClr>
                <a:srgbClr val="EF7E09"/>
              </a:buClr>
              <a:buSzPct val="80357"/>
              <a:buNone/>
              <a:tabLst>
                <a:tab pos="316230" algn="l"/>
                <a:tab pos="2246630" algn="l"/>
              </a:tabLst>
            </a:pPr>
            <a:r>
              <a:rPr lang="pt-BR" sz="1800" spc="-5" dirty="0">
                <a:cs typeface="Verdana"/>
              </a:rPr>
              <a:t>- </a:t>
            </a:r>
            <a:r>
              <a:rPr lang="pt-BR" sz="1800" spc="-5" dirty="0" err="1">
                <a:cs typeface="Verdana"/>
              </a:rPr>
              <a:t>Stiffler</a:t>
            </a:r>
            <a:r>
              <a:rPr lang="pt-BR" sz="1800" spc="-5" dirty="0">
                <a:cs typeface="Verdana"/>
              </a:rPr>
              <a:t>, J. The </a:t>
            </a:r>
            <a:r>
              <a:rPr lang="pt-BR" sz="1800" spc="-5" dirty="0" err="1">
                <a:cs typeface="Verdana"/>
              </a:rPr>
              <a:t>Diagnostic</a:t>
            </a:r>
            <a:r>
              <a:rPr lang="pt-BR" sz="1800" spc="-5" dirty="0">
                <a:cs typeface="Verdana"/>
              </a:rPr>
              <a:t> EP </a:t>
            </a:r>
            <a:r>
              <a:rPr lang="pt-BR" sz="1800" spc="-5" dirty="0" err="1">
                <a:cs typeface="Verdana"/>
              </a:rPr>
              <a:t>Study</a:t>
            </a:r>
            <a:r>
              <a:rPr lang="pt-BR" sz="1800" spc="-5" dirty="0">
                <a:cs typeface="Verdana"/>
              </a:rPr>
              <a:t>.  </a:t>
            </a:r>
            <a:r>
              <a:rPr lang="pt-BR" sz="1800" spc="-5" dirty="0" err="1">
                <a:cs typeface="Verdana"/>
              </a:rPr>
              <a:t>Healthworks</a:t>
            </a:r>
            <a:r>
              <a:rPr lang="pt-BR" sz="1800" spc="-5" dirty="0">
                <a:cs typeface="Verdana"/>
              </a:rPr>
              <a:t>. </a:t>
            </a:r>
            <a:r>
              <a:rPr lang="pt-BR" sz="1800" spc="-5" dirty="0">
                <a:cs typeface="Verdana"/>
                <a:hlinkClick r:id="rId2"/>
              </a:rPr>
              <a:t>www.skillstat.com</a:t>
            </a:r>
            <a:endParaRPr lang="pt-BR" sz="1800" spc="-5" dirty="0">
              <a:cs typeface="Verdana"/>
            </a:endParaRPr>
          </a:p>
          <a:p>
            <a:pPr marL="50165" marR="414655" indent="0" algn="just">
              <a:lnSpc>
                <a:spcPct val="150000"/>
              </a:lnSpc>
              <a:spcBef>
                <a:spcPts val="300"/>
              </a:spcBef>
              <a:buClr>
                <a:srgbClr val="EF7E09"/>
              </a:buClr>
              <a:buSzPct val="80357"/>
              <a:buNone/>
              <a:tabLst>
                <a:tab pos="316230" algn="l"/>
              </a:tabLst>
            </a:pPr>
            <a:r>
              <a:rPr lang="pt-BR" sz="1800" spc="-5" dirty="0">
                <a:cs typeface="Verdana"/>
              </a:rPr>
              <a:t>- </a:t>
            </a:r>
            <a:r>
              <a:rPr lang="pt-BR" sz="1800" spc="-5" dirty="0" err="1">
                <a:cs typeface="Verdana"/>
              </a:rPr>
              <a:t>Ellenbogen</a:t>
            </a:r>
            <a:r>
              <a:rPr lang="pt-BR" sz="1800" spc="-5" dirty="0">
                <a:cs typeface="Verdana"/>
              </a:rPr>
              <a:t> </a:t>
            </a:r>
            <a:r>
              <a:rPr lang="pt-BR" sz="1800" spc="-5" dirty="0" err="1">
                <a:cs typeface="Verdana"/>
              </a:rPr>
              <a:t>and</a:t>
            </a:r>
            <a:r>
              <a:rPr lang="pt-BR" sz="1800" spc="-5" dirty="0">
                <a:cs typeface="Verdana"/>
              </a:rPr>
              <a:t> Wood. </a:t>
            </a:r>
            <a:r>
              <a:rPr lang="pt-BR" sz="1800" spc="-5" dirty="0" err="1">
                <a:cs typeface="Verdana"/>
              </a:rPr>
              <a:t>Cardiac</a:t>
            </a:r>
            <a:r>
              <a:rPr lang="pt-BR" sz="1800" spc="-5" dirty="0">
                <a:cs typeface="Verdana"/>
              </a:rPr>
              <a:t> </a:t>
            </a:r>
            <a:r>
              <a:rPr lang="pt-BR" sz="1800" spc="-5" dirty="0" err="1">
                <a:cs typeface="Verdana"/>
              </a:rPr>
              <a:t>Pacing</a:t>
            </a:r>
            <a:r>
              <a:rPr lang="pt-BR" sz="1800" spc="-5" dirty="0">
                <a:cs typeface="Verdana"/>
              </a:rPr>
              <a:t> &amp;  </a:t>
            </a:r>
            <a:r>
              <a:rPr lang="pt-BR" sz="1800" spc="-5" dirty="0" err="1">
                <a:cs typeface="Verdana"/>
              </a:rPr>
              <a:t>ICDs</a:t>
            </a:r>
            <a:r>
              <a:rPr lang="pt-BR" sz="1800" spc="-5" dirty="0">
                <a:cs typeface="Verdana"/>
              </a:rPr>
              <a:t>, 5th ed. Eprewards.com</a:t>
            </a:r>
          </a:p>
          <a:p>
            <a:pPr marL="0" indent="0">
              <a:lnSpc>
                <a:spcPct val="150000"/>
              </a:lnSpc>
              <a:buNone/>
            </a:pPr>
            <a:r>
              <a:rPr lang="pt-BR" sz="1800" spc="-5" dirty="0">
                <a:cs typeface="Verdana"/>
                <a:hlinkClick r:id="rId3"/>
              </a:rPr>
              <a:t>http://www.biologia.bio.br/curso/1%C2%BA%20per%C3%ADodo%20Faciplac/Introdu%C3%A7%C3%A3o%20%C3%A0%20fisiologia%20card%C3%ADaca.pdf</a:t>
            </a:r>
            <a:endParaRPr lang="pt-BR" sz="1800" spc="-5" dirty="0">
              <a:cs typeface="Verdana"/>
            </a:endParaRPr>
          </a:p>
          <a:p>
            <a:pPr marL="0" indent="0">
              <a:lnSpc>
                <a:spcPct val="150000"/>
              </a:lnSpc>
              <a:buNone/>
            </a:pPr>
            <a:r>
              <a:rPr lang="pt-BR" sz="1800" spc="-5" dirty="0">
                <a:cs typeface="Verdana"/>
                <a:hlinkClick r:id="rId4"/>
              </a:rPr>
              <a:t>- http://www.revistas.usp.br/rmrp/article/view/336/337</a:t>
            </a:r>
            <a:endParaRPr lang="pt-BR" sz="1800" spc="-5" dirty="0">
              <a:cs typeface="Verdana"/>
            </a:endParaRPr>
          </a:p>
          <a:p>
            <a:pPr>
              <a:lnSpc>
                <a:spcPct val="150000"/>
              </a:lnSpc>
              <a:buFontTx/>
              <a:buChar char="-"/>
            </a:pPr>
            <a:r>
              <a:rPr lang="pt-BR" sz="1800" spc="-5" dirty="0">
                <a:cs typeface="Verdana"/>
                <a:hlinkClick r:id="rId5"/>
              </a:rPr>
              <a:t>https://www.heart.org/en/health-topics/arrhythmia/symptoms-diagnosis--monitoring-of-arrhythmia/electrophysiology-studies-eps</a:t>
            </a:r>
            <a:endParaRPr lang="pt-BR" sz="1800" spc="-5" dirty="0">
              <a:cs typeface="Verdana"/>
            </a:endParaRPr>
          </a:p>
          <a:p>
            <a:pPr>
              <a:lnSpc>
                <a:spcPct val="150000"/>
              </a:lnSpc>
              <a:buFontTx/>
              <a:buChar char="-"/>
            </a:pPr>
            <a:r>
              <a:rPr lang="pt-BR" sz="1800" spc="-5" dirty="0">
                <a:cs typeface="Verdana"/>
                <a:hlinkClick r:id="rId6"/>
              </a:rPr>
              <a:t>https://pt.khanacademy.org/science/biology/human-biology/neuron-nervous-system/a/the-membrane-potential</a:t>
            </a:r>
            <a:endParaRPr lang="pt-BR" sz="1800" spc="-5" dirty="0">
              <a:cs typeface="Verdana"/>
            </a:endParaRPr>
          </a:p>
          <a:p>
            <a:pPr>
              <a:lnSpc>
                <a:spcPct val="150000"/>
              </a:lnSpc>
              <a:buFontTx/>
              <a:buChar char="-"/>
            </a:pPr>
            <a:endParaRPr lang="pt-BR" sz="1800" spc="-5" dirty="0">
              <a:cs typeface="Verdana"/>
            </a:endParaRPr>
          </a:p>
          <a:p>
            <a:pPr marL="0" indent="0">
              <a:buNone/>
            </a:pPr>
            <a:endParaRPr lang="pt-BR" sz="1800" dirty="0"/>
          </a:p>
          <a:p>
            <a:pPr marL="0" indent="0">
              <a:buNone/>
            </a:pPr>
            <a:endParaRPr lang="pt-BR" sz="1800" dirty="0"/>
          </a:p>
          <a:p>
            <a:endParaRPr lang="pt-BR" sz="1800" dirty="0"/>
          </a:p>
        </p:txBody>
      </p:sp>
      <p:sp>
        <p:nvSpPr>
          <p:cNvPr id="5" name="Espaço Reservado para Número de Slide 4"/>
          <p:cNvSpPr>
            <a:spLocks noGrp="1"/>
          </p:cNvSpPr>
          <p:nvPr>
            <p:ph type="sldNum" sz="quarter" idx="12"/>
          </p:nvPr>
        </p:nvSpPr>
        <p:spPr/>
        <p:txBody>
          <a:bodyPr/>
          <a:lstStyle/>
          <a:p>
            <a:fld id="{298FC428-F68A-4A72-B13C-9A44E25EF7EF}" type="slidenum">
              <a:rPr lang="pt-BR" smtClean="0"/>
              <a:t>62</a:t>
            </a:fld>
            <a:endParaRPr lang="pt-BR"/>
          </a:p>
        </p:txBody>
      </p:sp>
    </p:spTree>
    <p:extLst>
      <p:ext uri="{BB962C8B-B14F-4D97-AF65-F5344CB8AC3E}">
        <p14:creationId xmlns:p14="http://schemas.microsoft.com/office/powerpoint/2010/main" val="2814856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63</a:t>
            </a:fld>
            <a:endParaRPr lang="pt-BR"/>
          </a:p>
        </p:txBody>
      </p:sp>
      <p:pic>
        <p:nvPicPr>
          <p:cNvPr id="1026" name="Picture 2" descr="Arritmias – Paulo M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357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p:cNvSpPr txBox="1">
            <a:spLocks noChangeArrowheads="1"/>
          </p:cNvSpPr>
          <p:nvPr/>
        </p:nvSpPr>
        <p:spPr bwMode="auto">
          <a:xfrm>
            <a:off x="346399" y="4290040"/>
            <a:ext cx="550862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b="1" dirty="0">
                <a:solidFill>
                  <a:schemeClr val="bg1"/>
                </a:solidFill>
                <a:latin typeface="Times New Roman" panose="02020603050405020304" pitchFamily="18" charset="0"/>
                <a:cs typeface="Times New Roman" panose="02020603050405020304" pitchFamily="18" charset="0"/>
              </a:rPr>
              <a:t>Grata a todos pela Atenção!</a:t>
            </a:r>
          </a:p>
          <a:p>
            <a:pPr algn="ctr">
              <a:spcBef>
                <a:spcPct val="0"/>
              </a:spcBef>
              <a:buFontTx/>
              <a:buNone/>
            </a:pPr>
            <a:r>
              <a:rPr lang="pt-BR" b="1" dirty="0">
                <a:solidFill>
                  <a:schemeClr val="bg1"/>
                </a:solidFill>
                <a:latin typeface="Times New Roman" panose="02020603050405020304" pitchFamily="18" charset="0"/>
                <a:cs typeface="Times New Roman" panose="02020603050405020304" pitchFamily="18" charset="0"/>
              </a:rPr>
              <a:t>Contem </a:t>
            </a:r>
            <a:r>
              <a:rPr lang="pt-BR" b="1" dirty="0" smtClean="0">
                <a:solidFill>
                  <a:schemeClr val="bg1"/>
                </a:solidFill>
                <a:latin typeface="Times New Roman" panose="02020603050405020304" pitchFamily="18" charset="0"/>
                <a:cs typeface="Times New Roman" panose="02020603050405020304" pitchFamily="18" charset="0"/>
              </a:rPr>
              <a:t>comigo </a:t>
            </a:r>
            <a:r>
              <a:rPr lang="pt-BR"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pt-BR" b="1"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pt-BR" b="1" dirty="0">
                <a:solidFill>
                  <a:schemeClr val="bg1"/>
                </a:solidFill>
                <a:latin typeface="Times New Roman" panose="02020603050405020304" pitchFamily="18" charset="0"/>
                <a:cs typeface="Times New Roman" panose="02020603050405020304" pitchFamily="18" charset="0"/>
              </a:rPr>
              <a:t> </a:t>
            </a:r>
          </a:p>
          <a:p>
            <a:pPr algn="ctr">
              <a:spcBef>
                <a:spcPct val="0"/>
              </a:spcBef>
              <a:buFontTx/>
              <a:buNone/>
            </a:pPr>
            <a:r>
              <a:rPr lang="pt-BR" sz="2800" dirty="0">
                <a:solidFill>
                  <a:schemeClr val="bg1"/>
                </a:solidFill>
                <a:latin typeface="Times New Roman" panose="02020603050405020304" pitchFamily="18" charset="0"/>
                <a:cs typeface="Times New Roman" panose="02020603050405020304" pitchFamily="18" charset="0"/>
              </a:rPr>
              <a:t>Prof. Elidamar Nunes </a:t>
            </a:r>
          </a:p>
          <a:p>
            <a:pPr algn="ctr">
              <a:spcBef>
                <a:spcPct val="0"/>
              </a:spcBef>
              <a:buFontTx/>
              <a:buNone/>
            </a:pPr>
            <a:r>
              <a:rPr lang="pt-BR" sz="2800" dirty="0" err="1" smtClean="0">
                <a:solidFill>
                  <a:schemeClr val="bg1"/>
                </a:solidFill>
                <a:latin typeface="Times New Roman" panose="02020603050405020304" pitchFamily="18" charset="0"/>
                <a:cs typeface="Times New Roman" panose="02020603050405020304" pitchFamily="18" charset="0"/>
              </a:rPr>
              <a:t>Email</a:t>
            </a:r>
            <a:r>
              <a:rPr lang="pt-BR" sz="2800" dirty="0" smtClean="0">
                <a:solidFill>
                  <a:schemeClr val="bg1"/>
                </a:solidFill>
                <a:latin typeface="Times New Roman" panose="02020603050405020304" pitchFamily="18" charset="0"/>
                <a:cs typeface="Times New Roman" panose="02020603050405020304" pitchFamily="18" charset="0"/>
              </a:rPr>
              <a:t> </a:t>
            </a:r>
            <a:r>
              <a:rPr lang="pt-BR" sz="2800" dirty="0">
                <a:solidFill>
                  <a:schemeClr val="bg1"/>
                </a:solidFill>
                <a:latin typeface="Times New Roman" panose="02020603050405020304" pitchFamily="18" charset="0"/>
                <a:cs typeface="Times New Roman" panose="02020603050405020304" pitchFamily="18" charset="0"/>
              </a:rPr>
              <a:t>: </a:t>
            </a:r>
            <a:r>
              <a:rPr lang="pt-BR" sz="2800" dirty="0">
                <a:solidFill>
                  <a:schemeClr val="bg1"/>
                </a:solidFill>
                <a:latin typeface="Times New Roman" panose="02020603050405020304" pitchFamily="18" charset="0"/>
                <a:cs typeface="Times New Roman" panose="02020603050405020304" pitchFamily="18" charset="0"/>
                <a:hlinkClick r:id="rId3"/>
              </a:rPr>
              <a:t>elidamarnunes@usp.br</a:t>
            </a:r>
            <a:r>
              <a:rPr lang="pt-BR" sz="28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81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7</a:t>
            </a:fld>
            <a:endParaRPr lang="pt-BR"/>
          </a:p>
        </p:txBody>
      </p:sp>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7"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cardiovascular</a:t>
            </a:r>
            <a:endParaRPr lang="pt-BR" sz="2800" b="1" i="1" dirty="0">
              <a:solidFill>
                <a:srgbClr val="0070C0"/>
              </a:solidFill>
              <a:latin typeface="+mn-lt"/>
            </a:endParaRPr>
          </a:p>
        </p:txBody>
      </p:sp>
      <p:pic>
        <p:nvPicPr>
          <p:cNvPr id="3074" name="Picture 2" descr="Sistema Cardiovascular - Clínica Saadi cirurgia Cardiovasc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79" y="2033844"/>
            <a:ext cx="3619295" cy="43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8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8</a:t>
            </a:fld>
            <a:endParaRPr lang="pt-BR"/>
          </a:p>
        </p:txBody>
      </p:sp>
      <p:pic>
        <p:nvPicPr>
          <p:cNvPr id="4098" name="Picture 2" descr="Artérias, veias e capilares - Escola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04" y="2293495"/>
            <a:ext cx="4728389" cy="34399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cardiovascular</a:t>
            </a:r>
            <a:endParaRPr lang="pt-BR" sz="2800" b="1" i="1" dirty="0">
              <a:solidFill>
                <a:srgbClr val="0070C0"/>
              </a:solidFill>
              <a:latin typeface="+mn-lt"/>
            </a:endParaRPr>
          </a:p>
        </p:txBody>
      </p:sp>
    </p:spTree>
    <p:extLst>
      <p:ext uri="{BB962C8B-B14F-4D97-AF65-F5344CB8AC3E}">
        <p14:creationId xmlns:p14="http://schemas.microsoft.com/office/powerpoint/2010/main" val="45884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8EA138-A4E3-4A9A-8E64-1AB822503D91}" type="slidenum">
              <a:rPr lang="pt-BR" smtClean="0"/>
              <a:t>9</a:t>
            </a:fld>
            <a:endParaRPr lang="pt-BR"/>
          </a:p>
        </p:txBody>
      </p:sp>
      <p:pic>
        <p:nvPicPr>
          <p:cNvPr id="5122" name="Picture 2" descr="Circulação sistêmica e pulmonar - Biologia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2222500"/>
            <a:ext cx="466725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a:spLocks noGrp="1"/>
          </p:cNvSpPr>
          <p:nvPr>
            <p:ph type="title"/>
          </p:nvPr>
        </p:nvSpPr>
        <p:spPr>
          <a:xfrm>
            <a:off x="3852406" y="44625"/>
            <a:ext cx="4218780" cy="922871"/>
          </a:xfrm>
        </p:spPr>
        <p:txBody>
          <a:bodyPr>
            <a:normAutofit/>
          </a:bodyPr>
          <a:lstStyle/>
          <a:p>
            <a:r>
              <a:rPr lang="pt-BR" sz="4000" b="1" dirty="0">
                <a:solidFill>
                  <a:srgbClr val="FF0000"/>
                </a:solidFill>
                <a:latin typeface="+mn-lt"/>
              </a:rPr>
              <a:t>ELETROFISIOLOGIA</a:t>
            </a:r>
          </a:p>
        </p:txBody>
      </p:sp>
      <p:sp>
        <p:nvSpPr>
          <p:cNvPr id="8" name="Título 4"/>
          <p:cNvSpPr txBox="1">
            <a:spLocks/>
          </p:cNvSpPr>
          <p:nvPr/>
        </p:nvSpPr>
        <p:spPr>
          <a:xfrm>
            <a:off x="4165679" y="808517"/>
            <a:ext cx="3592235" cy="461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i="1" dirty="0" smtClean="0">
                <a:solidFill>
                  <a:srgbClr val="0070C0"/>
                </a:solidFill>
                <a:latin typeface="+mn-lt"/>
              </a:rPr>
              <a:t>Sistema cardiovascular</a:t>
            </a:r>
            <a:endParaRPr lang="pt-BR" sz="2800" b="1" i="1" dirty="0">
              <a:solidFill>
                <a:srgbClr val="0070C0"/>
              </a:solidFill>
              <a:latin typeface="+mn-lt"/>
            </a:endParaRPr>
          </a:p>
        </p:txBody>
      </p:sp>
    </p:spTree>
    <p:extLst>
      <p:ext uri="{BB962C8B-B14F-4D97-AF65-F5344CB8AC3E}">
        <p14:creationId xmlns:p14="http://schemas.microsoft.com/office/powerpoint/2010/main" val="17771950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3148</Words>
  <Application>Microsoft Office PowerPoint</Application>
  <PresentationFormat>Widescreen</PresentationFormat>
  <Paragraphs>433</Paragraphs>
  <Slides>63</Slides>
  <Notes>40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63</vt:i4>
      </vt:variant>
    </vt:vector>
  </HeadingPairs>
  <TitlesOfParts>
    <vt:vector size="72" baseType="lpstr">
      <vt:lpstr>Microsoft YaHei</vt:lpstr>
      <vt:lpstr>Arial</vt:lpstr>
      <vt:lpstr>Calibri</vt:lpstr>
      <vt:lpstr>Calibri Light</vt:lpstr>
      <vt:lpstr>Times New Roman</vt:lpstr>
      <vt:lpstr>Verdana</vt:lpstr>
      <vt:lpstr>Wingdings</vt:lpstr>
      <vt:lpstr>Wingdings 2</vt:lpstr>
      <vt:lpstr>Tema do Office</vt:lpstr>
      <vt:lpstr>Apresentação do PowerPoint</vt:lpstr>
      <vt:lpstr>CONTEÚDO</vt:lpstr>
      <vt:lpstr>OBJETIVO – AO FINAL..</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ELETROFISIOLOGIA</vt:lpstr>
      <vt:lpstr>Apresentação do PowerPoint</vt:lpstr>
      <vt:lpstr>ELETROFISIOLOGIA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REFERENCIAS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Elida</dc:creator>
  <cp:lastModifiedBy>Elidamar nunes</cp:lastModifiedBy>
  <cp:revision>148</cp:revision>
  <dcterms:created xsi:type="dcterms:W3CDTF">2020-10-25T18:24:53Z</dcterms:created>
  <dcterms:modified xsi:type="dcterms:W3CDTF">2021-09-29T13:22:50Z</dcterms:modified>
</cp:coreProperties>
</file>