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64" r:id="rId5"/>
    <p:sldMasterId id="2147483666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</p:sldIdLst>
  <p:sldSz cy="6858000" cx="9144000"/>
  <p:notesSz cx="6858000" cy="9144000"/>
  <p:embeddedFontLst>
    <p:embeddedFont>
      <p:font typeface="Roboto"/>
      <p:regular r:id="rId34"/>
      <p:bold r:id="rId35"/>
      <p:italic r:id="rId36"/>
      <p:boldItalic r:id="rId37"/>
    </p:embeddedFont>
    <p:embeddedFont>
      <p:font typeface="Gill Sans"/>
      <p:regular r:id="rId38"/>
      <p:bold r:id="rId39"/>
    </p:embeddedFont>
    <p:embeddedFont>
      <p:font typeface="Open Sans"/>
      <p:regular r:id="rId40"/>
      <p:bold r:id="rId41"/>
      <p:italic r:id="rId42"/>
      <p:boldItalic r:id="rId4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44" roundtripDataSignature="AMtx7mjpzJ8ZaRalgcAE3i7wMv9P0F/M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OpenSans-regular.fntdata"/><Relationship Id="rId20" Type="http://schemas.openxmlformats.org/officeDocument/2006/relationships/slide" Target="slides/slide13.xml"/><Relationship Id="rId42" Type="http://schemas.openxmlformats.org/officeDocument/2006/relationships/font" Target="fonts/OpenSans-italic.fntdata"/><Relationship Id="rId41" Type="http://schemas.openxmlformats.org/officeDocument/2006/relationships/font" Target="fonts/OpenSans-bold.fntdata"/><Relationship Id="rId22" Type="http://schemas.openxmlformats.org/officeDocument/2006/relationships/slide" Target="slides/slide15.xml"/><Relationship Id="rId44" Type="http://customschemas.google.com/relationships/presentationmetadata" Target="metadata"/><Relationship Id="rId21" Type="http://schemas.openxmlformats.org/officeDocument/2006/relationships/slide" Target="slides/slide14.xml"/><Relationship Id="rId43" Type="http://schemas.openxmlformats.org/officeDocument/2006/relationships/font" Target="fonts/OpenSans-boldItalic.fntdata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28" Type="http://schemas.openxmlformats.org/officeDocument/2006/relationships/slide" Target="slides/slide21.xml"/><Relationship Id="rId27" Type="http://schemas.openxmlformats.org/officeDocument/2006/relationships/slide" Target="slides/slide20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29" Type="http://schemas.openxmlformats.org/officeDocument/2006/relationships/slide" Target="slides/slide2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1" Type="http://schemas.openxmlformats.org/officeDocument/2006/relationships/slide" Target="slides/slide24.xml"/><Relationship Id="rId30" Type="http://schemas.openxmlformats.org/officeDocument/2006/relationships/slide" Target="slides/slide23.xml"/><Relationship Id="rId11" Type="http://schemas.openxmlformats.org/officeDocument/2006/relationships/slide" Target="slides/slide4.xml"/><Relationship Id="rId33" Type="http://schemas.openxmlformats.org/officeDocument/2006/relationships/slide" Target="slides/slide26.xml"/><Relationship Id="rId10" Type="http://schemas.openxmlformats.org/officeDocument/2006/relationships/slide" Target="slides/slide3.xml"/><Relationship Id="rId32" Type="http://schemas.openxmlformats.org/officeDocument/2006/relationships/slide" Target="slides/slide25.xml"/><Relationship Id="rId13" Type="http://schemas.openxmlformats.org/officeDocument/2006/relationships/slide" Target="slides/slide6.xml"/><Relationship Id="rId35" Type="http://schemas.openxmlformats.org/officeDocument/2006/relationships/font" Target="fonts/Roboto-bold.fntdata"/><Relationship Id="rId12" Type="http://schemas.openxmlformats.org/officeDocument/2006/relationships/slide" Target="slides/slide5.xml"/><Relationship Id="rId34" Type="http://schemas.openxmlformats.org/officeDocument/2006/relationships/font" Target="fonts/Roboto-regular.fntdata"/><Relationship Id="rId15" Type="http://schemas.openxmlformats.org/officeDocument/2006/relationships/slide" Target="slides/slide8.xml"/><Relationship Id="rId37" Type="http://schemas.openxmlformats.org/officeDocument/2006/relationships/font" Target="fonts/Roboto-boldItalic.fntdata"/><Relationship Id="rId14" Type="http://schemas.openxmlformats.org/officeDocument/2006/relationships/slide" Target="slides/slide7.xml"/><Relationship Id="rId36" Type="http://schemas.openxmlformats.org/officeDocument/2006/relationships/font" Target="fonts/Roboto-italic.fntdata"/><Relationship Id="rId17" Type="http://schemas.openxmlformats.org/officeDocument/2006/relationships/slide" Target="slides/slide10.xml"/><Relationship Id="rId39" Type="http://schemas.openxmlformats.org/officeDocument/2006/relationships/font" Target="fonts/GillSans-bold.fntdata"/><Relationship Id="rId16" Type="http://schemas.openxmlformats.org/officeDocument/2006/relationships/slide" Target="slides/slide9.xml"/><Relationship Id="rId38" Type="http://schemas.openxmlformats.org/officeDocument/2006/relationships/font" Target="fonts/GillSans-regular.fntdata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39186987c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9" name="Google Shape;169;g139186987c5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139477d31ab_0_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5" name="Google Shape;225;g139477d31ab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13945efb85a_0_32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2" name="Google Shape;232;g13945efb85a_0_3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13945efb85a_0_32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9" name="Google Shape;239;g13945efb85a_0_3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13945efb85a_0_33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5" name="Google Shape;245;g13945efb85a_0_3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13945efb85a_0_33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51" name="Google Shape;251;g13945efb85a_0_3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13945efb85a_0_34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57" name="Google Shape;257;g13945efb85a_0_34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13945efb85a_0_34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3" name="Google Shape;263;g13945efb85a_0_34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13945efb85a_0_35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9" name="Google Shape;269;g13945efb85a_0_35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1394f14d05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75" name="Google Shape;275;g1394f14d052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1394f14d052_0_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0" name="Google Shape;280;g1394f14d052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81" name="Google Shape;281;g1394f14d052_0_4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3945efb85a_0_28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6" name="Google Shape;176;g13945efb85a_0_28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1394f14d05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88" name="Google Shape;288;g1394f14d052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1394f14d052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5" name="Google Shape;295;g1394f14d052_0_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1394f14d052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02" name="Google Shape;302;g1394f14d052_0_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1394f14d052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08" name="Google Shape;308;g1394f14d052_0_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1394f14d052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14" name="Google Shape;314;g1394f14d052_0_3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1394f14d052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20" name="Google Shape;320;g1394f14d052_0_3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1394f14d052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25" name="Google Shape;325;g1394f14d052_0_4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3945efb85a_0_28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1" name="Google Shape;181;g13945efb85a_0_28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13945efb85a_0_29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7" name="Google Shape;187;g13945efb85a_0_29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3945efb85a_0_29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4" name="Google Shape;194;g13945efb85a_0_29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3945efb85a_0_30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0" name="Google Shape;200;g13945efb85a_0_30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3945efb85a_0_30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6" name="Google Shape;206;g13945efb85a_0_30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13945efb85a_0_3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2" name="Google Shape;212;g13945efb85a_0_3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13945efb85a_0_3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9" name="Google Shape;219;g13945efb85a_0_3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5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15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5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8"/>
          <p:cNvSpPr txBox="1"/>
          <p:nvPr>
            <p:ph idx="1" type="body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18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8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9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9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9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1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1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2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0" name="Google Shape;80;p22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81" name="Google Shape;81;p22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2" name="Google Shape;82;p22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83" name="Google Shape;83;p2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2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2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4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4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9" name="Google Shape;89;p24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4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25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5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39186987c5_0_314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g139186987c5_0_314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07" name="Google Shape;107;g139186987c5_0_314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08" name="Google Shape;108;g139186987c5_0_314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9" name="Google Shape;109;g139186987c5_0_3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39186987c5_0_29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2" name="Google Shape;112;g139186987c5_0_295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13" name="Google Shape;113;g139186987c5_0_29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39186987c5_0_32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Subtítulo">
  <p:cSld name="TITLE_1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g13945efb85a_0_416"/>
          <p:cNvSpPr txBox="1"/>
          <p:nvPr>
            <p:ph type="title"/>
          </p:nvPr>
        </p:nvSpPr>
        <p:spPr>
          <a:xfrm>
            <a:off x="892969" y="1151930"/>
            <a:ext cx="7358100" cy="2321700"/>
          </a:xfrm>
          <a:prstGeom prst="rect">
            <a:avLst/>
          </a:prstGeom>
          <a:noFill/>
          <a:ln>
            <a:noFill/>
          </a:ln>
        </p:spPr>
        <p:txBody>
          <a:bodyPr anchorCtr="0" anchor="b" bIns="35725" lIns="35725" spcFirstLastPara="1" rIns="35725" wrap="square" tIns="357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/>
            </a:lvl9pPr>
          </a:lstStyle>
          <a:p/>
        </p:txBody>
      </p:sp>
      <p:sp>
        <p:nvSpPr>
          <p:cNvPr id="19" name="Google Shape;19;g13945efb85a_0_416"/>
          <p:cNvSpPr txBox="1"/>
          <p:nvPr>
            <p:ph idx="1" type="body"/>
          </p:nvPr>
        </p:nvSpPr>
        <p:spPr>
          <a:xfrm>
            <a:off x="892969" y="3536156"/>
            <a:ext cx="7358100" cy="794700"/>
          </a:xfrm>
          <a:prstGeom prst="rect">
            <a:avLst/>
          </a:prstGeom>
          <a:noFill/>
          <a:ln>
            <a:noFill/>
          </a:ln>
        </p:spPr>
        <p:txBody>
          <a:bodyPr anchorCtr="0" anchor="t" bIns="35725" lIns="35725" spcFirstLastPara="1" rIns="35725" wrap="square" tIns="35725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Gill Sans"/>
              <a:buNone/>
              <a:defRPr sz="25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Gill Sans"/>
              <a:buNone/>
              <a:defRPr sz="25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Gill Sans"/>
              <a:buNone/>
              <a:defRPr sz="25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Gill Sans"/>
              <a:buNone/>
              <a:defRPr sz="25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Gill Sans"/>
              <a:buNone/>
              <a:defRPr sz="2500"/>
            </a:lvl5pPr>
            <a:lvl6pPr indent="-368300" lvl="5" marL="2743200" algn="l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>
                <a:srgbClr val="FFFFFF"/>
              </a:buClr>
              <a:buSzPts val="2200"/>
              <a:buChar char="•"/>
              <a:defRPr/>
            </a:lvl6pPr>
            <a:lvl7pPr indent="-368300" lvl="6" marL="3200400" algn="l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>
                <a:srgbClr val="FFFFFF"/>
              </a:buClr>
              <a:buSzPts val="2200"/>
              <a:buChar char="•"/>
              <a:defRPr/>
            </a:lvl7pPr>
            <a:lvl8pPr indent="-368300" lvl="7" marL="3657600" algn="l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>
                <a:srgbClr val="FFFFFF"/>
              </a:buClr>
              <a:buSzPts val="2200"/>
              <a:buChar char="•"/>
              <a:defRPr/>
            </a:lvl8pPr>
            <a:lvl9pPr indent="-368300" lvl="8" marL="4114800" algn="l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>
                <a:srgbClr val="FFFFFF"/>
              </a:buClr>
              <a:buSzPts val="2200"/>
              <a:buChar char="•"/>
              <a:defRPr/>
            </a:lvl9pPr>
          </a:lstStyle>
          <a:p/>
        </p:txBody>
      </p:sp>
      <p:sp>
        <p:nvSpPr>
          <p:cNvPr id="20" name="Google Shape;20;g13945efb85a_0_416"/>
          <p:cNvSpPr txBox="1"/>
          <p:nvPr>
            <p:ph idx="12" type="sldNum"/>
          </p:nvPr>
        </p:nvSpPr>
        <p:spPr>
          <a:xfrm>
            <a:off x="4446984" y="6509742"/>
            <a:ext cx="241200" cy="2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5725" lIns="35725" spcFirstLastPara="1" rIns="35725" wrap="square" tIns="35725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Gill Sans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Gill Sans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Gill Sans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Gill Sans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Gill Sans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Gill Sans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Gill Sans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Gill Sans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Gill Sans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20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39186987c5_0_299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8" name="Google Shape;118;g139186987c5_0_299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19" name="Google Shape;119;g139186987c5_0_299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20" name="Google Shape;120;g139186987c5_0_29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39186987c5_0_288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3" name="Google Shape;123;g139186987c5_0_288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4" name="Google Shape;124;g139186987c5_0_28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39186987c5_0_292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7" name="Google Shape;127;g139186987c5_0_29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39186987c5_0_30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0" name="Google Shape;130;g139186987c5_0_30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39186987c5_0_30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3" name="Google Shape;133;g139186987c5_0_30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34" name="Google Shape;134;g139186987c5_0_30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39186987c5_0_311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7" name="Google Shape;137;g139186987c5_0_3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39186987c5_0_32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140" name="Google Shape;140;g139186987c5_0_32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39186987c5_0_323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43" name="Google Shape;143;g139186987c5_0_323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44" name="Google Shape;144;g139186987c5_0_32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39186987c5_0_329"/>
          <p:cNvSpPr txBox="1"/>
          <p:nvPr>
            <p:ph type="title"/>
          </p:nvPr>
        </p:nvSpPr>
        <p:spPr>
          <a:xfrm>
            <a:off x="457200" y="274637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7" name="Google Shape;147;g139186987c5_0_32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/>
            </a:lvl1pPr>
            <a:lvl2pPr indent="-342900" lvl="1" marL="9144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○"/>
              <a:defRPr/>
            </a:lvl2pPr>
            <a:lvl3pPr indent="-342900" lvl="2" marL="13716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/>
            </a:lvl4pPr>
            <a:lvl5pPr indent="-342900" lvl="4" marL="22860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○"/>
              <a:defRPr/>
            </a:lvl5pPr>
            <a:lvl6pPr indent="-342900" lvl="5" marL="27432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lt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148" name="Google Shape;148;g139186987c5_0_329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9" name="Google Shape;149;g139186987c5_0_329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0" name="Google Shape;150;g139186987c5_0_329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39186987c5_0_335"/>
          <p:cNvSpPr txBox="1"/>
          <p:nvPr>
            <p:ph type="title"/>
          </p:nvPr>
        </p:nvSpPr>
        <p:spPr>
          <a:xfrm>
            <a:off x="457200" y="274637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3" name="Google Shape;153;g139186987c5_0_335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●"/>
              <a:defRPr sz="2800"/>
            </a:lvl1pPr>
            <a:lvl2pPr indent="-381000" lvl="1" marL="91440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○"/>
              <a:defRPr sz="2400"/>
            </a:lvl2pPr>
            <a:lvl3pPr indent="-355600" lvl="2" marL="137160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■"/>
              <a:defRPr sz="2000"/>
            </a:lvl3pPr>
            <a:lvl4pPr indent="-342900" lvl="3" marL="18288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 sz="1800"/>
            </a:lvl4pPr>
            <a:lvl5pPr indent="-342900" lvl="4" marL="22860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○"/>
              <a:defRPr sz="1800"/>
            </a:lvl5pPr>
            <a:lvl6pPr indent="-342900" lvl="5" marL="27432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■"/>
              <a:defRPr sz="1800"/>
            </a:lvl6pPr>
            <a:lvl7pPr indent="-342900" lvl="6" marL="32004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 sz="1800"/>
            </a:lvl7pPr>
            <a:lvl8pPr indent="-342900" lvl="7" marL="36576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○"/>
              <a:defRPr sz="1800"/>
            </a:lvl8pPr>
            <a:lvl9pPr indent="-342900" lvl="8" marL="411480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lt1"/>
              </a:buClr>
              <a:buSzPts val="1800"/>
              <a:buChar char="■"/>
              <a:defRPr sz="1800"/>
            </a:lvl9pPr>
          </a:lstStyle>
          <a:p/>
        </p:txBody>
      </p:sp>
      <p:sp>
        <p:nvSpPr>
          <p:cNvPr id="154" name="Google Shape;154;g139186987c5_0_335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●"/>
              <a:defRPr sz="2800"/>
            </a:lvl1pPr>
            <a:lvl2pPr indent="-381000" lvl="1" marL="91440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○"/>
              <a:defRPr sz="2400"/>
            </a:lvl2pPr>
            <a:lvl3pPr indent="-355600" lvl="2" marL="137160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■"/>
              <a:defRPr sz="2000"/>
            </a:lvl3pPr>
            <a:lvl4pPr indent="-342900" lvl="3" marL="18288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 sz="1800"/>
            </a:lvl4pPr>
            <a:lvl5pPr indent="-342900" lvl="4" marL="22860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○"/>
              <a:defRPr sz="1800"/>
            </a:lvl5pPr>
            <a:lvl6pPr indent="-342900" lvl="5" marL="27432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■"/>
              <a:defRPr sz="1800"/>
            </a:lvl6pPr>
            <a:lvl7pPr indent="-342900" lvl="6" marL="32004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 sz="1800"/>
            </a:lvl7pPr>
            <a:lvl8pPr indent="-342900" lvl="7" marL="36576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○"/>
              <a:defRPr sz="1800"/>
            </a:lvl8pPr>
            <a:lvl9pPr indent="-342900" lvl="8" marL="411480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lt1"/>
              </a:buClr>
              <a:buSzPts val="1800"/>
              <a:buChar char="■"/>
              <a:defRPr sz="1800"/>
            </a:lvl9pPr>
          </a:lstStyle>
          <a:p/>
        </p:txBody>
      </p:sp>
      <p:sp>
        <p:nvSpPr>
          <p:cNvPr id="155" name="Google Shape;155;g139186987c5_0_335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6" name="Google Shape;156;g139186987c5_0_335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7" name="Google Shape;157;g139186987c5_0_33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Marcadores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g13945efb85a_0_420"/>
          <p:cNvSpPr txBox="1"/>
          <p:nvPr>
            <p:ph type="title"/>
          </p:nvPr>
        </p:nvSpPr>
        <p:spPr>
          <a:xfrm>
            <a:off x="892969" y="178594"/>
            <a:ext cx="73581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/>
            </a:lvl9pPr>
          </a:lstStyle>
          <a:p/>
        </p:txBody>
      </p:sp>
      <p:sp>
        <p:nvSpPr>
          <p:cNvPr id="23" name="Google Shape;23;g13945efb85a_0_420"/>
          <p:cNvSpPr txBox="1"/>
          <p:nvPr>
            <p:ph idx="1" type="body"/>
          </p:nvPr>
        </p:nvSpPr>
        <p:spPr>
          <a:xfrm>
            <a:off x="892969" y="1946672"/>
            <a:ext cx="7358100" cy="401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>
            <a:lvl1pPr indent="-368300" lvl="0" marL="45720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200"/>
              <a:buChar char="•"/>
              <a:defRPr/>
            </a:lvl1pPr>
            <a:lvl2pPr indent="-368300" lvl="1" marL="91440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200"/>
              <a:buChar char="–"/>
              <a:defRPr/>
            </a:lvl2pPr>
            <a:lvl3pPr indent="-368300" lvl="2" marL="137160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200"/>
              <a:buChar char="•"/>
              <a:defRPr/>
            </a:lvl3pPr>
            <a:lvl4pPr indent="-368300" lvl="3" marL="182880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200"/>
              <a:buChar char="–"/>
              <a:defRPr/>
            </a:lvl4pPr>
            <a:lvl5pPr indent="-368300" lvl="4" marL="228600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200"/>
              <a:buChar char="»"/>
              <a:defRPr/>
            </a:lvl5pPr>
            <a:lvl6pPr indent="-368300" lvl="5" marL="2743200" algn="l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>
                <a:srgbClr val="FFFFFF"/>
              </a:buClr>
              <a:buSzPts val="2200"/>
              <a:buChar char="•"/>
              <a:defRPr/>
            </a:lvl6pPr>
            <a:lvl7pPr indent="-368300" lvl="6" marL="3200400" algn="l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>
                <a:srgbClr val="FFFFFF"/>
              </a:buClr>
              <a:buSzPts val="2200"/>
              <a:buChar char="•"/>
              <a:defRPr/>
            </a:lvl7pPr>
            <a:lvl8pPr indent="-368300" lvl="7" marL="3657600" algn="l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>
                <a:srgbClr val="FFFFFF"/>
              </a:buClr>
              <a:buSzPts val="2200"/>
              <a:buChar char="•"/>
              <a:defRPr/>
            </a:lvl8pPr>
            <a:lvl9pPr indent="-368300" lvl="8" marL="4114800" algn="l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>
                <a:srgbClr val="FFFFFF"/>
              </a:buClr>
              <a:buSzPts val="2200"/>
              <a:buChar char="•"/>
              <a:defRPr/>
            </a:lvl9pPr>
          </a:lstStyle>
          <a:p/>
        </p:txBody>
      </p:sp>
      <p:sp>
        <p:nvSpPr>
          <p:cNvPr id="24" name="Google Shape;24;g13945efb85a_0_420"/>
          <p:cNvSpPr txBox="1"/>
          <p:nvPr>
            <p:ph idx="12" type="sldNum"/>
          </p:nvPr>
        </p:nvSpPr>
        <p:spPr>
          <a:xfrm>
            <a:off x="4446984" y="6509742"/>
            <a:ext cx="241200" cy="2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5725" lIns="35725" spcFirstLastPara="1" rIns="35725" wrap="square" tIns="35725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Gill Sans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Gill Sans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Gill Sans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Gill Sans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Gill Sans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Gill Sans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Gill Sans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Gill Sans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Gill Sans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20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39186987c5_0_342"/>
          <p:cNvSpPr txBox="1"/>
          <p:nvPr>
            <p:ph type="title"/>
          </p:nvPr>
        </p:nvSpPr>
        <p:spPr>
          <a:xfrm>
            <a:off x="457200" y="274637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60" name="Google Shape;160;g139186987c5_0_342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15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15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15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61" name="Google Shape;161;g139186987c5_0_342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  <a:defRPr sz="2400"/>
            </a:lvl1pPr>
            <a:lvl2pPr indent="-355600" lvl="1" marL="91440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○"/>
              <a:defRPr sz="2000"/>
            </a:lvl2pPr>
            <a:lvl3pPr indent="-342900" lvl="2" marL="13716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■"/>
              <a:defRPr sz="1800"/>
            </a:lvl3pPr>
            <a:lvl4pPr indent="-330200" lvl="3" marL="1828800" algn="l">
              <a:lnSpc>
                <a:spcPct val="115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  <a:defRPr sz="1600"/>
            </a:lvl4pPr>
            <a:lvl5pPr indent="-330200" lvl="4" marL="2286000" algn="l">
              <a:lnSpc>
                <a:spcPct val="115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○"/>
              <a:defRPr sz="1600"/>
            </a:lvl5pPr>
            <a:lvl6pPr indent="-330200" lvl="5" marL="2743200" algn="l">
              <a:lnSpc>
                <a:spcPct val="115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■"/>
              <a:defRPr sz="1600"/>
            </a:lvl6pPr>
            <a:lvl7pPr indent="-330200" lvl="6" marL="32004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  <a:defRPr sz="1600"/>
            </a:lvl7pPr>
            <a:lvl8pPr indent="-330200" lvl="7" marL="36576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600"/>
              <a:buChar char="○"/>
              <a:defRPr sz="1600"/>
            </a:lvl8pPr>
            <a:lvl9pPr indent="-330200" lvl="8" marL="411480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lt1"/>
              </a:buClr>
              <a:buSzPts val="1600"/>
              <a:buChar char="■"/>
              <a:defRPr sz="1600"/>
            </a:lvl9pPr>
          </a:lstStyle>
          <a:p/>
        </p:txBody>
      </p:sp>
      <p:sp>
        <p:nvSpPr>
          <p:cNvPr id="162" name="Google Shape;162;g139186987c5_0_342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15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15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15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63" name="Google Shape;163;g139186987c5_0_342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  <a:defRPr sz="2400"/>
            </a:lvl1pPr>
            <a:lvl2pPr indent="-355600" lvl="1" marL="91440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○"/>
              <a:defRPr sz="2000"/>
            </a:lvl2pPr>
            <a:lvl3pPr indent="-342900" lvl="2" marL="13716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■"/>
              <a:defRPr sz="1800"/>
            </a:lvl3pPr>
            <a:lvl4pPr indent="-330200" lvl="3" marL="1828800" algn="l">
              <a:lnSpc>
                <a:spcPct val="115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  <a:defRPr sz="1600"/>
            </a:lvl4pPr>
            <a:lvl5pPr indent="-330200" lvl="4" marL="2286000" algn="l">
              <a:lnSpc>
                <a:spcPct val="115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○"/>
              <a:defRPr sz="1600"/>
            </a:lvl5pPr>
            <a:lvl6pPr indent="-330200" lvl="5" marL="2743200" algn="l">
              <a:lnSpc>
                <a:spcPct val="115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■"/>
              <a:defRPr sz="1600"/>
            </a:lvl6pPr>
            <a:lvl7pPr indent="-330200" lvl="6" marL="32004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  <a:defRPr sz="1600"/>
            </a:lvl7pPr>
            <a:lvl8pPr indent="-330200" lvl="7" marL="36576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600"/>
              <a:buChar char="○"/>
              <a:defRPr sz="1600"/>
            </a:lvl8pPr>
            <a:lvl9pPr indent="-330200" lvl="8" marL="411480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lt1"/>
              </a:buClr>
              <a:buSzPts val="1600"/>
              <a:buChar char="■"/>
              <a:defRPr sz="1600"/>
            </a:lvl9pPr>
          </a:lstStyle>
          <a:p/>
        </p:txBody>
      </p:sp>
      <p:sp>
        <p:nvSpPr>
          <p:cNvPr id="164" name="Google Shape;164;g139186987c5_0_34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5" name="Google Shape;165;g139186987c5_0_342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6" name="Google Shape;166;g139186987c5_0_342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0"/>
          <p:cNvSpPr txBox="1"/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0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28" name="Google Shape;28;p20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29" name="Google Shape;29;p20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0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0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3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5" name="Google Shape;35;p23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2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3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139186987c5_0_632"/>
          <p:cNvSpPr txBox="1"/>
          <p:nvPr>
            <p:ph idx="10" type="dt"/>
          </p:nvPr>
        </p:nvSpPr>
        <p:spPr>
          <a:xfrm>
            <a:off x="6794500" y="6423025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59595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g139186987c5_0_632"/>
          <p:cNvSpPr txBox="1"/>
          <p:nvPr>
            <p:ph idx="11" type="ftr"/>
          </p:nvPr>
        </p:nvSpPr>
        <p:spPr>
          <a:xfrm>
            <a:off x="201612" y="6423025"/>
            <a:ext cx="6123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g139186987c5_0_632"/>
          <p:cNvSpPr txBox="1"/>
          <p:nvPr>
            <p:ph idx="12" type="sldNum"/>
          </p:nvPr>
        </p:nvSpPr>
        <p:spPr>
          <a:xfrm>
            <a:off x="8305800" y="242887"/>
            <a:ext cx="554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ckwell"/>
              <a:buNone/>
              <a:defRPr b="0" i="0" sz="14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ckwell"/>
              <a:buNone/>
              <a:defRPr b="0" i="0" sz="14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ckwell"/>
              <a:buNone/>
              <a:defRPr b="0" i="0" sz="14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ckwell"/>
              <a:buNone/>
              <a:defRPr b="0" i="0" sz="14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ckwell"/>
              <a:buNone/>
              <a:defRPr b="0" i="0" sz="14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ckwell"/>
              <a:buNone/>
              <a:defRPr b="0" i="0" sz="14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ckwell"/>
              <a:buNone/>
              <a:defRPr b="0" i="0" sz="14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ckwell"/>
              <a:buNone/>
              <a:defRPr b="0" i="0" sz="14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ckwell"/>
              <a:buNone/>
              <a:defRPr b="0" i="0" sz="14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2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139186987c5_0_636"/>
          <p:cNvSpPr txBox="1"/>
          <p:nvPr>
            <p:ph type="title"/>
          </p:nvPr>
        </p:nvSpPr>
        <p:spPr>
          <a:xfrm>
            <a:off x="498475" y="484187"/>
            <a:ext cx="7556400" cy="11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g139186987c5_0_636"/>
          <p:cNvSpPr txBox="1"/>
          <p:nvPr>
            <p:ph idx="1" type="body"/>
          </p:nvPr>
        </p:nvSpPr>
        <p:spPr>
          <a:xfrm>
            <a:off x="498475" y="1981200"/>
            <a:ext cx="7556400" cy="414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1350"/>
              <a:buChar char="•"/>
              <a:defRPr/>
            </a:lvl1pPr>
            <a:lvl2pPr indent="-314325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50"/>
              <a:buChar char="–"/>
              <a:defRPr/>
            </a:lvl2pPr>
            <a:lvl3pPr indent="-314325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50"/>
              <a:buChar char="•"/>
              <a:defRPr/>
            </a:lvl3pPr>
            <a:lvl4pPr indent="-314325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50"/>
              <a:buChar char="–"/>
              <a:defRPr/>
            </a:lvl4pPr>
            <a:lvl5pPr indent="-314325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5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g139186987c5_0_636"/>
          <p:cNvSpPr txBox="1"/>
          <p:nvPr>
            <p:ph idx="10" type="dt"/>
          </p:nvPr>
        </p:nvSpPr>
        <p:spPr>
          <a:xfrm>
            <a:off x="6794500" y="6423025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59595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g139186987c5_0_636"/>
          <p:cNvSpPr txBox="1"/>
          <p:nvPr>
            <p:ph idx="11" type="ftr"/>
          </p:nvPr>
        </p:nvSpPr>
        <p:spPr>
          <a:xfrm>
            <a:off x="201612" y="6423025"/>
            <a:ext cx="6123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g139186987c5_0_636"/>
          <p:cNvSpPr txBox="1"/>
          <p:nvPr>
            <p:ph idx="12" type="sldNum"/>
          </p:nvPr>
        </p:nvSpPr>
        <p:spPr>
          <a:xfrm>
            <a:off x="8305800" y="242887"/>
            <a:ext cx="554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ckwell"/>
              <a:buNone/>
              <a:defRPr b="0" i="0" sz="14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ckwell"/>
              <a:buNone/>
              <a:defRPr b="0" i="0" sz="14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ckwell"/>
              <a:buNone/>
              <a:defRPr b="0" i="0" sz="14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ckwell"/>
              <a:buNone/>
              <a:defRPr b="0" i="0" sz="14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ckwell"/>
              <a:buNone/>
              <a:defRPr b="0" i="0" sz="14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ckwell"/>
              <a:buNone/>
              <a:defRPr b="0" i="0" sz="14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ckwell"/>
              <a:buNone/>
              <a:defRPr b="0" i="0" sz="14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ckwell"/>
              <a:buNone/>
              <a:defRPr b="0" i="0" sz="14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ckwell"/>
              <a:buNone/>
              <a:defRPr b="0" i="0" sz="14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2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7"/>
          <p:cNvSpPr txBox="1"/>
          <p:nvPr>
            <p:ph type="title"/>
          </p:nvPr>
        </p:nvSpPr>
        <p:spPr>
          <a:xfrm rot="5400000">
            <a:off x="4732351" y="2171689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7"/>
          <p:cNvSpPr txBox="1"/>
          <p:nvPr>
            <p:ph idx="1" type="body"/>
          </p:nvPr>
        </p:nvSpPr>
        <p:spPr>
          <a:xfrm rot="5400000">
            <a:off x="541350" y="190487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7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7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5" Type="http://schemas.openxmlformats.org/officeDocument/2006/relationships/theme" Target="../theme/theme3.xml"/><Relationship Id="rId14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4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4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65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39186987c5_0_28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2" name="Google Shape;102;g139186987c5_0_28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3" name="Google Shape;103;g139186987c5_0_28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editorarealize.com.br/editora/anais/conedu/2020/TRABALHO_EV140_MD1_SA_ID6152_09102020144219.pdf" TargetMode="External"/><Relationship Id="rId4" Type="http://schemas.openxmlformats.org/officeDocument/2006/relationships/hyperlink" Target="https://periodicoscientificos.ufmt.br/ojs/index.php/reamec/article/view/13026/10213" TargetMode="External"/><Relationship Id="rId5" Type="http://schemas.openxmlformats.org/officeDocument/2006/relationships/hyperlink" Target="https://www.scielo.br/j/epec/a/CgpBrMQzDYPqkHZ7yKKdqGk/?format=pdf&amp;lang=pt" TargetMode="External"/><Relationship Id="rId6" Type="http://schemas.openxmlformats.org/officeDocument/2006/relationships/hyperlink" Target="https://e-revista.unioeste.br/index.php/educereeteducare/article/view/18869/13626" TargetMode="External"/><Relationship Id="rId7" Type="http://schemas.openxmlformats.org/officeDocument/2006/relationships/hyperlink" Target="https://periodicos.utfpr.edu.br/rbect/article/viewFile/1310/1225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://facilis.uesb.br" TargetMode="External"/><Relationship Id="rId4" Type="http://schemas.openxmlformats.org/officeDocument/2006/relationships/hyperlink" Target="https://www.mendeley.com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BF1DE"/>
        </a:solidFill>
      </p:bgPr>
    </p:bg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39186987c5_0_0"/>
          <p:cNvSpPr txBox="1"/>
          <p:nvPr>
            <p:ph type="ctrTitle"/>
          </p:nvPr>
        </p:nvSpPr>
        <p:spPr>
          <a:xfrm>
            <a:off x="2517600" y="555225"/>
            <a:ext cx="5114400" cy="45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0" i="0" lang="en-US" sz="4100" u="none">
                <a:solidFill>
                  <a:srgbClr val="4258A4"/>
                </a:solidFill>
                <a:latin typeface="Calibri"/>
                <a:ea typeface="Calibri"/>
                <a:cs typeface="Calibri"/>
                <a:sym typeface="Calibri"/>
              </a:rPr>
              <a:t>Introdução à Pesquisa </a:t>
            </a:r>
            <a:br>
              <a:rPr b="0" i="0" lang="en-US" sz="4100" u="none">
                <a:solidFill>
                  <a:srgbClr val="4258A4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100" u="none">
                <a:solidFill>
                  <a:srgbClr val="4258A4"/>
                </a:solidFill>
                <a:latin typeface="Calibri"/>
                <a:ea typeface="Calibri"/>
                <a:cs typeface="Calibri"/>
                <a:sym typeface="Calibri"/>
              </a:rPr>
              <a:t>em Ensino de Física</a:t>
            </a:r>
            <a:endParaRPr sz="4100">
              <a:solidFill>
                <a:srgbClr val="4258A4"/>
              </a:solidFill>
            </a:endParaRPr>
          </a:p>
        </p:txBody>
      </p:sp>
      <p:sp>
        <p:nvSpPr>
          <p:cNvPr id="172" name="Google Shape;172;g139186987c5_0_0"/>
          <p:cNvSpPr txBox="1"/>
          <p:nvPr>
            <p:ph idx="1" type="subTitle"/>
          </p:nvPr>
        </p:nvSpPr>
        <p:spPr>
          <a:xfrm>
            <a:off x="228600" y="5410200"/>
            <a:ext cx="32511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14285"/>
              <a:buNone/>
            </a:pPr>
            <a:r>
              <a:rPr i="0" lang="en-US" sz="2800" u="none">
                <a:solidFill>
                  <a:srgbClr val="4258A4"/>
                </a:solidFill>
                <a:latin typeface="Calibri"/>
                <a:ea typeface="Calibri"/>
                <a:cs typeface="Calibri"/>
                <a:sym typeface="Calibri"/>
              </a:rPr>
              <a:t>Prof</a:t>
            </a:r>
            <a:r>
              <a:rPr i="0" lang="en-US" sz="2000" u="none">
                <a:solidFill>
                  <a:srgbClr val="4258A4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i="0" lang="en-US" sz="2800" u="none">
                <a:solidFill>
                  <a:srgbClr val="4258A4"/>
                </a:solidFill>
                <a:latin typeface="Calibri"/>
                <a:ea typeface="Calibri"/>
                <a:cs typeface="Calibri"/>
                <a:sym typeface="Calibri"/>
              </a:rPr>
              <a:t>. Cristina Leite (D)</a:t>
            </a:r>
            <a:endParaRPr sz="2800">
              <a:solidFill>
                <a:srgbClr val="4258A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14285"/>
              <a:buNone/>
            </a:pPr>
            <a:r>
              <a:rPr i="0" lang="en-US" sz="2800" u="none">
                <a:solidFill>
                  <a:srgbClr val="4258A4"/>
                </a:solidFill>
                <a:latin typeface="Calibri"/>
                <a:ea typeface="Calibri"/>
                <a:cs typeface="Calibri"/>
                <a:sym typeface="Calibri"/>
              </a:rPr>
              <a:t>Prof</a:t>
            </a:r>
            <a:r>
              <a:rPr lang="en-US" sz="2800">
                <a:solidFill>
                  <a:srgbClr val="4258A4"/>
                </a:solidFill>
                <a:latin typeface="Calibri"/>
                <a:ea typeface="Calibri"/>
                <a:cs typeface="Calibri"/>
                <a:sym typeface="Calibri"/>
              </a:rPr>
              <a:t>. Cristiano Mattos (D)</a:t>
            </a:r>
            <a:endParaRPr sz="2800">
              <a:solidFill>
                <a:srgbClr val="4258A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99998"/>
              <a:buNone/>
            </a:pPr>
            <a:r>
              <a:t/>
            </a:r>
            <a:endParaRPr sz="1600">
              <a:solidFill>
                <a:srgbClr val="4258A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g139186987c5_0_0"/>
          <p:cNvSpPr txBox="1"/>
          <p:nvPr/>
        </p:nvSpPr>
        <p:spPr>
          <a:xfrm>
            <a:off x="360150" y="555225"/>
            <a:ext cx="19077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Aulas 4 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Contexto e Revisão bibliográfica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139477d31ab_0_4"/>
          <p:cNvSpPr txBox="1"/>
          <p:nvPr>
            <p:ph type="title"/>
          </p:nvPr>
        </p:nvSpPr>
        <p:spPr>
          <a:xfrm>
            <a:off x="1269125" y="272900"/>
            <a:ext cx="35943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5600">
                <a:solidFill>
                  <a:srgbClr val="980000"/>
                </a:solidFill>
              </a:rPr>
              <a:t>Atividade</a:t>
            </a:r>
            <a:endParaRPr sz="5600">
              <a:solidFill>
                <a:srgbClr val="980000"/>
              </a:solidFill>
            </a:endParaRPr>
          </a:p>
        </p:txBody>
      </p:sp>
      <p:sp>
        <p:nvSpPr>
          <p:cNvPr id="228" name="Google Shape;228;g139477d31ab_0_4"/>
          <p:cNvSpPr txBox="1"/>
          <p:nvPr>
            <p:ph idx="1" type="body"/>
          </p:nvPr>
        </p:nvSpPr>
        <p:spPr>
          <a:xfrm>
            <a:off x="4863450" y="502500"/>
            <a:ext cx="4082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939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Gill Sans"/>
              <a:buChar char="•"/>
            </a:pPr>
            <a:r>
              <a:rPr lang="en-US" sz="1900">
                <a:latin typeface="Gill Sans"/>
                <a:ea typeface="Gill Sans"/>
                <a:cs typeface="Gill Sans"/>
                <a:sym typeface="Gill Sans"/>
              </a:rPr>
              <a:t>Leitura geral</a:t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-381000" lvl="0" marL="9398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SzPts val="3600"/>
              <a:buFont typeface="Gill Sans"/>
              <a:buChar char="•"/>
            </a:pPr>
            <a:r>
              <a:rPr lang="en-US" sz="1900">
                <a:latin typeface="Gill Sans"/>
                <a:ea typeface="Gill Sans"/>
                <a:cs typeface="Gill Sans"/>
                <a:sym typeface="Gill Sans"/>
              </a:rPr>
              <a:t>Tipos de revisão</a:t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-381000" lvl="0" marL="9398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SzPts val="3600"/>
              <a:buFont typeface="Gill Sans"/>
              <a:buChar char="•"/>
            </a:pPr>
            <a:r>
              <a:rPr lang="en-US" sz="1900">
                <a:latin typeface="Gill Sans"/>
                <a:ea typeface="Gill Sans"/>
                <a:cs typeface="Gill Sans"/>
                <a:sym typeface="Gill Sans"/>
              </a:rPr>
              <a:t>abrangência, período, locais de busca…</a:t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-381000" lvl="0" marL="9398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SzPts val="3600"/>
              <a:buFont typeface="Gill Sans"/>
              <a:buChar char="•"/>
            </a:pPr>
            <a:r>
              <a:rPr lang="en-US" sz="1900">
                <a:latin typeface="Gill Sans"/>
                <a:ea typeface="Gill Sans"/>
                <a:cs typeface="Gill Sans"/>
                <a:sym typeface="Gill Sans"/>
              </a:rPr>
              <a:t>escolha do material de análise</a:t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-381000" lvl="0" marL="9398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SzPts val="3600"/>
              <a:buFont typeface="Gill Sans"/>
              <a:buChar char="•"/>
            </a:pPr>
            <a:r>
              <a:rPr lang="en-US" sz="1900">
                <a:latin typeface="Gill Sans"/>
                <a:ea typeface="Gill Sans"/>
                <a:cs typeface="Gill Sans"/>
                <a:sym typeface="Gill Sans"/>
              </a:rPr>
              <a:t>formas de organização dos dados</a:t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-381000" lvl="0" marL="9398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SzPts val="3600"/>
              <a:buFont typeface="Gill Sans"/>
              <a:buChar char="•"/>
            </a:pPr>
            <a:r>
              <a:rPr lang="en-US" sz="1900">
                <a:latin typeface="Gill Sans"/>
                <a:ea typeface="Gill Sans"/>
                <a:cs typeface="Gill Sans"/>
                <a:sym typeface="Gill Sans"/>
              </a:rPr>
              <a:t>principais resultados e considerações</a:t>
            </a:r>
            <a:endParaRPr/>
          </a:p>
        </p:txBody>
      </p:sp>
      <p:sp>
        <p:nvSpPr>
          <p:cNvPr id="229" name="Google Shape;229;g139477d31ab_0_4"/>
          <p:cNvSpPr txBox="1"/>
          <p:nvPr>
            <p:ph idx="2" type="body"/>
          </p:nvPr>
        </p:nvSpPr>
        <p:spPr>
          <a:xfrm>
            <a:off x="457200" y="1435100"/>
            <a:ext cx="44745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rPr lang="en-US" sz="1800"/>
              <a:t>Escolha uma temática de seu interesse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rPr lang="en-US" sz="1800"/>
              <a:t>Faça uma leitura geral tentando identificar alguns dos itens abordados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rPr lang="en-US" sz="1800"/>
              <a:t>(25 min)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rPr lang="en-US" sz="1800"/>
              <a:t>Junte-se a outros estudantes que leram o mesmo texto e discuta com eles suas percepções (10 min)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C1130"/>
        </a:solidFill>
      </p:bgPr>
    </p:bg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3945efb85a_0_322"/>
          <p:cNvSpPr txBox="1"/>
          <p:nvPr>
            <p:ph idx="1" type="body"/>
          </p:nvPr>
        </p:nvSpPr>
        <p:spPr>
          <a:xfrm>
            <a:off x="272050" y="847800"/>
            <a:ext cx="5875500" cy="547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SzPts val="2200"/>
              <a:buNone/>
            </a:pPr>
            <a:r>
              <a:rPr lang="en-US" sz="20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Questões étnico-raciais</a:t>
            </a:r>
            <a:endParaRPr sz="20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SzPts val="2200"/>
              <a:buNone/>
            </a:pPr>
            <a:r>
              <a:rPr lang="en-US" sz="1200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3"/>
              </a:rPr>
              <a:t>https://editorarealize.com.br/editora/anais/conedu/2020/TRABALHO_EV140_MD1_SA_ID6152_09102020144219.pdf</a:t>
            </a:r>
            <a:endParaRPr sz="1200">
              <a:solidFill>
                <a:srgbClr val="EBF1DE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SzPts val="2200"/>
              <a:buNone/>
            </a:pPr>
            <a:r>
              <a:rPr lang="en-US" sz="20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Avaliação</a:t>
            </a:r>
            <a:endParaRPr sz="20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SzPts val="2200"/>
              <a:buNone/>
            </a:pPr>
            <a:r>
              <a:rPr lang="en-US" sz="1400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4"/>
              </a:rPr>
              <a:t>https://periodicoscientificos.ufmt.br/ojs/index.php/reamec/article/view/13026/10213</a:t>
            </a:r>
            <a:endParaRPr sz="1400">
              <a:solidFill>
                <a:srgbClr val="EBF1DE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SzPts val="2200"/>
              <a:buNone/>
            </a:pPr>
            <a:r>
              <a:rPr lang="en-US" sz="20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Interdisciplinaridade</a:t>
            </a:r>
            <a:endParaRPr sz="20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SzPts val="2200"/>
              <a:buNone/>
            </a:pPr>
            <a:r>
              <a:rPr lang="en-US" sz="1200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5"/>
              </a:rPr>
              <a:t>https://www.scielo.br/j/epec/a/CgpBrMQzDYPqkHZ7yKKdqGk/?format=pdf&amp;lang=pt</a:t>
            </a:r>
            <a:endParaRPr sz="1200">
              <a:solidFill>
                <a:srgbClr val="EBF1DE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l">
              <a:spcBef>
                <a:spcPts val="1700"/>
              </a:spcBef>
              <a:spcAft>
                <a:spcPts val="0"/>
              </a:spcAft>
              <a:buSzPts val="2200"/>
              <a:buNone/>
            </a:pPr>
            <a:r>
              <a:rPr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Aprendizagem significativa dos conceitos de Física</a:t>
            </a:r>
            <a:endParaRPr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l">
              <a:spcBef>
                <a:spcPts val="1700"/>
              </a:spcBef>
              <a:spcAft>
                <a:spcPts val="0"/>
              </a:spcAft>
              <a:buSzPts val="2200"/>
              <a:buNone/>
            </a:pPr>
            <a:r>
              <a:rPr lang="en-US" sz="1200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6"/>
              </a:rPr>
              <a:t>https://e-revista.unioeste.br/index.php/educereeteducare/article/view/18869/13626</a:t>
            </a:r>
            <a:endParaRPr sz="12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Jogos no Ensino de Ciências</a:t>
            </a:r>
            <a:endParaRPr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l">
              <a:spcBef>
                <a:spcPts val="1700"/>
              </a:spcBef>
              <a:spcAft>
                <a:spcPts val="0"/>
              </a:spcAft>
              <a:buSzPts val="2200"/>
              <a:buNone/>
            </a:pPr>
            <a:r>
              <a:rPr lang="en-US" sz="1200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7"/>
              </a:rPr>
              <a:t>https://periodicos.utfpr.edu.br/rbect/article/viewFile/1310/1225</a:t>
            </a:r>
            <a:endParaRPr sz="1200">
              <a:solidFill>
                <a:srgbClr val="EBF1DE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t/>
            </a:r>
            <a:endParaRPr sz="1200">
              <a:solidFill>
                <a:srgbClr val="EBF1DE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5" name="Google Shape;235;g13945efb85a_0_322"/>
          <p:cNvSpPr txBox="1"/>
          <p:nvPr>
            <p:ph type="title"/>
          </p:nvPr>
        </p:nvSpPr>
        <p:spPr>
          <a:xfrm>
            <a:off x="1426375" y="-244379"/>
            <a:ext cx="7358100" cy="122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Gill Sans"/>
              <a:buNone/>
            </a:pPr>
            <a:r>
              <a:rPr b="0" i="0" lang="en-US" sz="40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...alguns exemplos</a:t>
            </a:r>
            <a:r>
              <a:rPr lang="en-US" sz="40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 (diurno)</a:t>
            </a:r>
            <a:endParaRPr sz="40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6" name="Google Shape;236;g13945efb85a_0_322"/>
          <p:cNvSpPr txBox="1"/>
          <p:nvPr/>
        </p:nvSpPr>
        <p:spPr>
          <a:xfrm>
            <a:off x="5942700" y="1157175"/>
            <a:ext cx="3110400" cy="47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-342900" lvl="0" marL="939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ill Sans"/>
              <a:buChar char="•"/>
            </a:pPr>
            <a:r>
              <a:rPr b="0" i="0" lang="en-US" sz="13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Leitura geral</a:t>
            </a:r>
            <a:endParaRPr b="0" i="0" sz="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939800" marR="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ill Sans"/>
              <a:buChar char="•"/>
            </a:pPr>
            <a:r>
              <a:rPr b="0" i="0" lang="en-US" sz="13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Tipos de revisão</a:t>
            </a:r>
            <a:endParaRPr b="0" i="0" sz="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939800" marR="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ill Sans"/>
              <a:buChar char="•"/>
            </a:pPr>
            <a:r>
              <a:rPr b="0" i="0" lang="en-US" sz="13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abrangência, período, locais de busca…</a:t>
            </a:r>
            <a:endParaRPr b="0" i="0" sz="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939800" marR="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ill Sans"/>
              <a:buChar char="•"/>
            </a:pPr>
            <a:r>
              <a:rPr b="0" i="0" lang="en-US" sz="13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escolha do material de análise</a:t>
            </a:r>
            <a:endParaRPr b="0" i="0" sz="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939800" marR="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ill Sans"/>
              <a:buChar char="•"/>
            </a:pPr>
            <a:r>
              <a:rPr b="0" i="0" lang="en-US" sz="13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formas de organização dos dados</a:t>
            </a:r>
            <a:endParaRPr b="0" i="0" sz="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939800" marR="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ill Sans"/>
              <a:buChar char="•"/>
            </a:pPr>
            <a:r>
              <a:rPr b="0" i="0" lang="en-US" sz="13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principais resultados e considerações</a:t>
            </a:r>
            <a:endParaRPr b="0" i="0" sz="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6B8AF"/>
        </a:solidFill>
      </p:bgPr>
    </p:bg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13945efb85a_0_328"/>
          <p:cNvSpPr txBox="1"/>
          <p:nvPr>
            <p:ph type="title"/>
          </p:nvPr>
        </p:nvSpPr>
        <p:spPr>
          <a:xfrm>
            <a:off x="892969" y="178594"/>
            <a:ext cx="73581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Gill Sans"/>
              <a:buNone/>
            </a:pPr>
            <a:r>
              <a:rPr b="0" i="0" lang="en-US" sz="5900" u="none" cap="none" strike="noStrike">
                <a:latin typeface="Gill Sans"/>
                <a:ea typeface="Gill Sans"/>
                <a:cs typeface="Gill Sans"/>
                <a:sym typeface="Gill Sans"/>
              </a:rPr>
              <a:t>...alguns cuidados</a:t>
            </a:r>
            <a:endParaRPr/>
          </a:p>
        </p:txBody>
      </p:sp>
      <p:sp>
        <p:nvSpPr>
          <p:cNvPr id="242" name="Google Shape;242;g13945efb85a_0_328"/>
          <p:cNvSpPr txBox="1"/>
          <p:nvPr>
            <p:ph idx="1" type="body"/>
          </p:nvPr>
        </p:nvSpPr>
        <p:spPr>
          <a:xfrm>
            <a:off x="382525" y="2073475"/>
            <a:ext cx="8319900" cy="401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-228600" lvl="0" marL="76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Times"/>
              <a:buChar char="•"/>
            </a:pPr>
            <a:r>
              <a:rPr lang="en-US" sz="2000">
                <a:latin typeface="Times"/>
                <a:ea typeface="Times"/>
                <a:cs typeface="Times"/>
                <a:sym typeface="Times"/>
              </a:rPr>
              <a:t>A tendência do pesquisador com menos experiência é acumular livros, referências e cópias de artigos. </a:t>
            </a:r>
            <a:endParaRPr/>
          </a:p>
          <a:p>
            <a:pPr indent="-22860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Times"/>
              <a:buChar char="•"/>
            </a:pPr>
            <a:r>
              <a:rPr lang="en-US" sz="2000">
                <a:latin typeface="Times"/>
                <a:ea typeface="Times"/>
                <a:cs typeface="Times"/>
                <a:sym typeface="Times"/>
              </a:rPr>
              <a:t>Parte-se da impressão inicial de que não há nada para ler e, na medida em que as fontes são identificadas e localizadas, chega-se à conclusão apressada de que não há tempo hábil para ler tudo o que é necessário. </a:t>
            </a:r>
            <a:endParaRPr/>
          </a:p>
          <a:p>
            <a:pPr indent="-22860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Times"/>
              <a:buChar char="•"/>
            </a:pPr>
            <a:r>
              <a:rPr lang="en-US" sz="2000">
                <a:latin typeface="Times"/>
                <a:ea typeface="Times"/>
                <a:cs typeface="Times"/>
                <a:sym typeface="Times"/>
              </a:rPr>
              <a:t>Por esta razão é importante fazer pré-leituras ou leituras inspecionais antes de copiar e armazenar. Dentre outras utilidades a leitura inspecional pode revelar o grau de atenção que deverá ser dispensado para cada item.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13945efb85a_0_333"/>
          <p:cNvSpPr txBox="1"/>
          <p:nvPr>
            <p:ph type="title"/>
          </p:nvPr>
        </p:nvSpPr>
        <p:spPr>
          <a:xfrm>
            <a:off x="892969" y="178594"/>
            <a:ext cx="73581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Gill Sans"/>
              <a:buNone/>
            </a:pPr>
            <a:r>
              <a:rPr b="0" i="0" lang="en-US" sz="5900" u="none" cap="none" strike="noStrike">
                <a:latin typeface="Gill Sans"/>
                <a:ea typeface="Gill Sans"/>
                <a:cs typeface="Gill Sans"/>
                <a:sym typeface="Gill Sans"/>
              </a:rPr>
              <a:t>…seleção dos artigos</a:t>
            </a:r>
            <a:endParaRPr/>
          </a:p>
        </p:txBody>
      </p:sp>
      <p:sp>
        <p:nvSpPr>
          <p:cNvPr id="248" name="Google Shape;248;g13945efb85a_0_333"/>
          <p:cNvSpPr txBox="1"/>
          <p:nvPr>
            <p:ph idx="1" type="body"/>
          </p:nvPr>
        </p:nvSpPr>
        <p:spPr>
          <a:xfrm>
            <a:off x="382525" y="1946675"/>
            <a:ext cx="8224200" cy="401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-406400" lvl="0" marL="939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Gill Sans"/>
              <a:buChar char="•"/>
            </a:pPr>
            <a:r>
              <a:rPr b="1" lang="en-US"/>
              <a:t>Revisão não-sistemática:</a:t>
            </a:r>
            <a:r>
              <a:rPr b="0" i="0" lang="en-US" sz="3000" u="none" cap="none" strike="noStrike">
                <a:latin typeface="Gill Sans"/>
                <a:ea typeface="Gill Sans"/>
                <a:cs typeface="Gill Sans"/>
                <a:sym typeface="Gill Sans"/>
              </a:rPr>
              <a:t> seleção de artigos próximos ao pesquisador, aleatório…</a:t>
            </a:r>
            <a:endParaRPr/>
          </a:p>
          <a:p>
            <a:pPr indent="-406400" lvl="0" marL="9398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Gill Sans"/>
              <a:buChar char="•"/>
            </a:pPr>
            <a:r>
              <a:rPr b="1" lang="en-US"/>
              <a:t>Revisão sistemática</a:t>
            </a:r>
            <a:r>
              <a:rPr b="0" i="0" lang="en-US" sz="3000" u="none" cap="none" strike="noStrike">
                <a:latin typeface="Gill Sans"/>
                <a:ea typeface="Gill Sans"/>
                <a:cs typeface="Gill Sans"/>
                <a:sym typeface="Gill Sans"/>
              </a:rPr>
              <a:t>: várias definições para a seleção de artigos: de língua, tipos de artigos, períodos, fontes, formas de busca, etc.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BF1DE"/>
        </a:solidFill>
      </p:bgPr>
    </p:bg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13945efb85a_0_338"/>
          <p:cNvSpPr txBox="1"/>
          <p:nvPr>
            <p:ph idx="1" type="body"/>
          </p:nvPr>
        </p:nvSpPr>
        <p:spPr>
          <a:xfrm>
            <a:off x="341525" y="1875225"/>
            <a:ext cx="8456400" cy="401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-406400" lvl="0" marL="939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Gill Sans"/>
              <a:buChar char="•"/>
            </a:pPr>
            <a:r>
              <a:rPr b="0" i="0" lang="en-US" sz="3000" u="none" cap="none" strike="noStrike">
                <a:latin typeface="Gill Sans"/>
                <a:ea typeface="Gill Sans"/>
                <a:cs typeface="Gill Sans"/>
                <a:sym typeface="Gill Sans"/>
              </a:rPr>
              <a:t>critérios de inclusão e exclusão de dados - depende da pergunta de pesquisa...</a:t>
            </a:r>
            <a:endParaRPr/>
          </a:p>
          <a:p>
            <a:pPr indent="-406400" lvl="0" marL="9398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Gill Sans"/>
              <a:buChar char="•"/>
            </a:pPr>
            <a:r>
              <a:rPr b="0" i="0" lang="en-US" sz="3000" u="none" cap="none" strike="noStrike">
                <a:latin typeface="Gill Sans"/>
                <a:ea typeface="Gill Sans"/>
                <a:cs typeface="Gill Sans"/>
                <a:sym typeface="Gill Sans"/>
              </a:rPr>
              <a:t>estratégia de obtenção dos dados - bibliotecas virtuais, plataformas, site capes de periódicos, banco de teses e dissertações, lattes, google acadêmico, web of science...</a:t>
            </a:r>
            <a:endParaRPr/>
          </a:p>
        </p:txBody>
      </p:sp>
      <p:sp>
        <p:nvSpPr>
          <p:cNvPr id="254" name="Google Shape;254;g13945efb85a_0_338"/>
          <p:cNvSpPr txBox="1"/>
          <p:nvPr/>
        </p:nvSpPr>
        <p:spPr>
          <a:xfrm>
            <a:off x="2646126" y="479400"/>
            <a:ext cx="6151800" cy="73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Gill Sans"/>
              <a:buNone/>
            </a:pPr>
            <a:r>
              <a:rPr b="0" i="0" lang="en-US" sz="43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... o que e onde procurar</a:t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C1130"/>
        </a:solidFill>
      </p:bgPr>
    </p:bg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13945efb85a_0_343"/>
          <p:cNvSpPr txBox="1"/>
          <p:nvPr>
            <p:ph type="title"/>
          </p:nvPr>
        </p:nvSpPr>
        <p:spPr>
          <a:xfrm>
            <a:off x="892969" y="178594"/>
            <a:ext cx="73581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Gill Sans"/>
              <a:buNone/>
            </a:pPr>
            <a:r>
              <a:rPr b="0" i="0" lang="en-US" sz="59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como procurar?</a:t>
            </a:r>
            <a:endParaRPr/>
          </a:p>
        </p:txBody>
      </p:sp>
      <p:sp>
        <p:nvSpPr>
          <p:cNvPr id="260" name="Google Shape;260;g13945efb85a_0_343"/>
          <p:cNvSpPr txBox="1"/>
          <p:nvPr>
            <p:ph idx="1" type="body"/>
          </p:nvPr>
        </p:nvSpPr>
        <p:spPr>
          <a:xfrm>
            <a:off x="892969" y="1321594"/>
            <a:ext cx="7358100" cy="401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-406400" lvl="0" marL="939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Gill Sans"/>
              <a:buChar char="•"/>
            </a:pPr>
            <a:r>
              <a:rPr b="0" i="0" lang="en-US" sz="30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escolhendo palavras-chaves...</a:t>
            </a:r>
            <a:endParaRPr/>
          </a:p>
          <a:p>
            <a:pPr indent="-406400" lvl="0" marL="9398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Gill Sans"/>
              <a:buChar char="•"/>
            </a:pPr>
            <a:r>
              <a:rPr b="0" i="0" lang="en-US" sz="30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1. palavra-chave; 2. título; 3. resumo;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13945efb85a_0_348"/>
          <p:cNvSpPr txBox="1"/>
          <p:nvPr>
            <p:ph type="title"/>
          </p:nvPr>
        </p:nvSpPr>
        <p:spPr>
          <a:xfrm>
            <a:off x="330676" y="145050"/>
            <a:ext cx="8677800" cy="123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Gill Sans"/>
              <a:buNone/>
            </a:pPr>
            <a:r>
              <a:rPr lang="en-US" sz="3100">
                <a:latin typeface="Gill Sans"/>
                <a:ea typeface="Gill Sans"/>
                <a:cs typeface="Gill Sans"/>
                <a:sym typeface="Gill Sans"/>
              </a:rPr>
              <a:t>A</a:t>
            </a:r>
            <a:r>
              <a:rPr b="0" i="0" lang="en-US" sz="3100" u="none" cap="none" strike="noStrike">
                <a:latin typeface="Gill Sans"/>
                <a:ea typeface="Gill Sans"/>
                <a:cs typeface="Gill Sans"/>
                <a:sym typeface="Gill Sans"/>
              </a:rPr>
              <a:t>tividade 3 - </a:t>
            </a:r>
            <a:r>
              <a:rPr lang="en-US" sz="3100">
                <a:latin typeface="Gill Sans"/>
                <a:ea typeface="Gill Sans"/>
                <a:cs typeface="Gill Sans"/>
                <a:sym typeface="Gill Sans"/>
              </a:rPr>
              <a:t>Elaboração do pré-projeto de pesquisa</a:t>
            </a:r>
            <a:r>
              <a:rPr b="0" i="0" lang="en-US" sz="5100" u="none" cap="none" strike="noStrike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b="0" i="0" lang="en-US" sz="1400" u="none" cap="none" strike="noStrike">
                <a:latin typeface="Gill Sans"/>
                <a:ea typeface="Gill Sans"/>
                <a:cs typeface="Gill Sans"/>
                <a:sym typeface="Gill Sans"/>
              </a:rPr>
              <a:t>(no e-disciplina, entrega dia 14 de setembro</a:t>
            </a:r>
            <a:r>
              <a:rPr lang="en-US" sz="1400">
                <a:latin typeface="Gill Sans"/>
                <a:ea typeface="Gill Sans"/>
                <a:cs typeface="Gill Sans"/>
                <a:sym typeface="Gill Sans"/>
              </a:rPr>
              <a:t>)</a:t>
            </a:r>
            <a:endParaRPr sz="1400"/>
          </a:p>
        </p:txBody>
      </p:sp>
      <p:sp>
        <p:nvSpPr>
          <p:cNvPr id="266" name="Google Shape;266;g13945efb85a_0_348"/>
          <p:cNvSpPr txBox="1"/>
          <p:nvPr>
            <p:ph idx="1" type="body"/>
          </p:nvPr>
        </p:nvSpPr>
        <p:spPr>
          <a:xfrm>
            <a:off x="195075" y="1571625"/>
            <a:ext cx="8949000" cy="53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0" lvl="0" marL="0" marR="3175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mbria"/>
              <a:buNone/>
            </a:pPr>
            <a:r>
              <a:t/>
            </a:r>
            <a:endParaRPr sz="15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350">
                <a:solidFill>
                  <a:srgbClr val="1D2125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PARTE A - IDENTIFICANDO QUESTÕES AFINS</a:t>
            </a:r>
            <a:endParaRPr sz="1350">
              <a:solidFill>
                <a:srgbClr val="1D2125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350">
                <a:solidFill>
                  <a:srgbClr val="1D2125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Uma forma de começar a definir uma proposta de pesquisa consiste em identificar possíveis trabalhos que tenham afinidade com seus interesses. Nesse sentido, propomos que você consulte fontes e sistemas de busca e selecione três artigos ou publicações relevantes. Serão, portanto, escolhas de textos que tenham algo em comum entre si.</a:t>
            </a:r>
            <a:endParaRPr sz="1350">
              <a:solidFill>
                <a:srgbClr val="1D2125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14325" lvl="0" marL="736600" marR="1397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1D2125"/>
              </a:buClr>
              <a:buSzPts val="1350"/>
              <a:buFont typeface="Roboto"/>
              <a:buAutoNum type="arabicPeriod"/>
            </a:pPr>
            <a:r>
              <a:rPr lang="en-US" sz="1350">
                <a:solidFill>
                  <a:srgbClr val="1D2125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Elabore um pequeno parágrafo inicial apresentando o tema, que segundo seu olhar, os trabalhos selecionados têm em comum. </a:t>
            </a:r>
            <a:endParaRPr sz="1350">
              <a:solidFill>
                <a:srgbClr val="1D2125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14325" lvl="0" marL="736600" marR="139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125"/>
              </a:buClr>
              <a:buSzPts val="1350"/>
              <a:buFont typeface="Roboto"/>
              <a:buAutoNum type="arabicPeriod"/>
            </a:pPr>
            <a:r>
              <a:rPr lang="en-US" sz="1350">
                <a:solidFill>
                  <a:srgbClr val="1D2125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Elabore um breve resumo (tipo 5 ou 8 linhas) de cada um dos três artigos escolhidos.</a:t>
            </a:r>
            <a:endParaRPr sz="1350">
              <a:solidFill>
                <a:srgbClr val="1D2125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14325" lvl="0" marL="736600" marR="139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125"/>
              </a:buClr>
              <a:buSzPts val="1350"/>
              <a:buFont typeface="Roboto"/>
              <a:buAutoNum type="arabicPeriod"/>
            </a:pPr>
            <a:r>
              <a:rPr lang="en-US" sz="1350">
                <a:solidFill>
                  <a:srgbClr val="1D2125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Apresente as referências bibliográficas dos artigos selecionados.</a:t>
            </a:r>
            <a:endParaRPr sz="1350">
              <a:solidFill>
                <a:srgbClr val="1D2125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350">
                <a:solidFill>
                  <a:srgbClr val="1D2125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PARTE B - CONSTRUINDO CONTEXTOS</a:t>
            </a:r>
            <a:endParaRPr sz="1350">
              <a:solidFill>
                <a:srgbClr val="1D2125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350">
                <a:solidFill>
                  <a:srgbClr val="1D2125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Esse é um desdobramento da primeira parte da atividade, já realizada. O objetivo é utilizar os resumos dos artigos já selecionados para construir uma reflexão sobre eles, no sentido de apresentar um contexto de pesquisa. </a:t>
            </a:r>
            <a:endParaRPr sz="1350">
              <a:solidFill>
                <a:srgbClr val="1D2125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14325" lvl="0" marL="736600" marR="1397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1D2125"/>
              </a:buClr>
              <a:buSzPts val="1350"/>
              <a:buFont typeface="Roboto"/>
              <a:buAutoNum type="arabicPeriod"/>
            </a:pPr>
            <a:r>
              <a:rPr lang="en-US" sz="1350">
                <a:solidFill>
                  <a:srgbClr val="1D2125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Introduza um título</a:t>
            </a:r>
            <a:endParaRPr sz="1350">
              <a:solidFill>
                <a:srgbClr val="1D2125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14325" lvl="0" marL="736600" marR="139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125"/>
              </a:buClr>
              <a:buSzPts val="1350"/>
              <a:buFont typeface="Roboto"/>
              <a:buAutoNum type="arabicPeriod"/>
            </a:pPr>
            <a:r>
              <a:rPr lang="en-US" sz="1350">
                <a:solidFill>
                  <a:srgbClr val="1D2125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Mantenha ou reelabore seu pequeno parágrafo inicial apresentando o tema que vai ser tratado (presente nos artigos selecionados).</a:t>
            </a:r>
            <a:endParaRPr sz="1350">
              <a:solidFill>
                <a:srgbClr val="1D2125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14325" lvl="0" marL="736600" marR="139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125"/>
              </a:buClr>
              <a:buSzPts val="1350"/>
              <a:buFont typeface="Roboto"/>
              <a:buAutoNum type="arabicPeriod"/>
            </a:pPr>
            <a:r>
              <a:rPr lang="en-US" sz="1350">
                <a:solidFill>
                  <a:srgbClr val="1D2125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Com base nos artigos selecionados, escreva um comentário sobre eles, incluindo informações objetivas e subjetivas.  Podem ser retomados os resumos ou os artigos podem ser apresentados de alguma outra forma alternativa.</a:t>
            </a:r>
            <a:endParaRPr sz="1350">
              <a:solidFill>
                <a:srgbClr val="1D2125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14325" lvl="0" marL="736600" marR="139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125"/>
              </a:buClr>
              <a:buSzPts val="1350"/>
              <a:buFont typeface="Roboto"/>
              <a:buAutoNum type="arabicPeriod"/>
            </a:pPr>
            <a:r>
              <a:rPr lang="en-US" sz="1350">
                <a:solidFill>
                  <a:srgbClr val="1D2125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Ao citar os artigos no texto, utilize corretamente as formas de referências bibliográficas, apresentando-as ao final.</a:t>
            </a:r>
            <a:endParaRPr sz="1350">
              <a:solidFill>
                <a:srgbClr val="1D2125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317500" lvl="0" marL="0" marR="31750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mbria"/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BF1DE"/>
        </a:solidFill>
      </p:bgPr>
    </p:bg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13945efb85a_0_353"/>
          <p:cNvSpPr txBox="1"/>
          <p:nvPr>
            <p:ph type="title"/>
          </p:nvPr>
        </p:nvSpPr>
        <p:spPr>
          <a:xfrm>
            <a:off x="892969" y="178594"/>
            <a:ext cx="73581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Gill Sans"/>
              <a:buNone/>
            </a:pPr>
            <a:r>
              <a:rPr b="0" i="0" lang="en-US" sz="5900" u="none" cap="none" strike="noStrike">
                <a:latin typeface="Gill Sans"/>
                <a:ea typeface="Gill Sans"/>
                <a:cs typeface="Gill Sans"/>
                <a:sym typeface="Gill Sans"/>
              </a:rPr>
              <a:t>…atividade…</a:t>
            </a:r>
            <a:endParaRPr b="0" i="0" sz="5900" u="none" cap="none" strike="noStrike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Gill Sans"/>
              <a:buNone/>
            </a:pPr>
            <a:r>
              <a:rPr lang="en-US" sz="1600">
                <a:latin typeface="Gill Sans"/>
                <a:ea typeface="Gill Sans"/>
                <a:cs typeface="Gill Sans"/>
                <a:sym typeface="Gill Sans"/>
              </a:rPr>
              <a:t>que será parte do seu projeto de pesquisa</a:t>
            </a:r>
            <a:endParaRPr sz="16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72" name="Google Shape;272;g13945efb85a_0_353"/>
          <p:cNvSpPr txBox="1"/>
          <p:nvPr>
            <p:ph idx="1" type="body"/>
          </p:nvPr>
        </p:nvSpPr>
        <p:spPr>
          <a:xfrm>
            <a:off x="892969" y="1946672"/>
            <a:ext cx="7358100" cy="401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0" lvl="0" marL="0" marR="3175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mbria"/>
              <a:buNone/>
            </a:pPr>
            <a:r>
              <a:rPr lang="en-US" sz="1800">
                <a:latin typeface="Cambria"/>
                <a:ea typeface="Cambria"/>
                <a:cs typeface="Cambria"/>
                <a:sym typeface="Cambria"/>
              </a:rPr>
              <a:t>5) A redação do seu texto de pesquisa bibliográfica precisa conter:</a:t>
            </a:r>
            <a:endParaRPr/>
          </a:p>
          <a:p>
            <a:pPr indent="317500" lvl="0" marL="0" marR="3175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mbria"/>
              <a:buNone/>
            </a:pPr>
            <a:r>
              <a:rPr lang="en-US" sz="1800">
                <a:latin typeface="Cambria"/>
                <a:ea typeface="Cambria"/>
                <a:cs typeface="Cambria"/>
                <a:sym typeface="Cambria"/>
              </a:rPr>
              <a:t>a) Um pequeno texto explicitando como realizou a sua pesquisa bibliográfica.  </a:t>
            </a:r>
            <a:endParaRPr/>
          </a:p>
          <a:p>
            <a:pPr indent="317500" lvl="0" marL="0" marR="3175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mbria"/>
              <a:buNone/>
            </a:pPr>
            <a:r>
              <a:rPr lang="en-US" sz="1800">
                <a:latin typeface="Cambria"/>
                <a:ea typeface="Cambria"/>
                <a:cs typeface="Cambria"/>
                <a:sym typeface="Cambria"/>
              </a:rPr>
              <a:t>b) Uma justificativa das escolhas efetuadas (tanto das fontes de pesquisa quanto dos artigos selecionados).</a:t>
            </a:r>
            <a:endParaRPr/>
          </a:p>
          <a:p>
            <a:pPr indent="317500" lvl="0" marL="0" marR="3175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mbria"/>
              <a:buNone/>
            </a:pPr>
            <a:r>
              <a:rPr lang="en-US" sz="1800">
                <a:latin typeface="Cambria"/>
                <a:ea typeface="Cambria"/>
                <a:cs typeface="Cambria"/>
                <a:sym typeface="Cambria"/>
              </a:rPr>
              <a:t>c) Um texto que articule as ideias apresentadas pelos três ou cinco trabalhos escolhidos. E considerações a respeito das semelhanças e diferenças entre estes trabalhos e sua proposta de pesquisa.</a:t>
            </a:r>
            <a:endParaRPr/>
          </a:p>
          <a:p>
            <a:pPr indent="317500" lvl="0" marL="0" marR="3175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mbria"/>
              <a:buNone/>
            </a:pPr>
            <a:r>
              <a:rPr lang="en-US" sz="1800">
                <a:latin typeface="Cambria"/>
                <a:ea typeface="Cambria"/>
                <a:cs typeface="Cambria"/>
                <a:sym typeface="Cambria"/>
              </a:rPr>
              <a:t>Obs.: Para exercitar as diferentes possibilidades, tente escrever este texto usando, pelo menos, uma citação direta e duas indiretas.</a:t>
            </a:r>
            <a:endParaRPr/>
          </a:p>
          <a:p>
            <a:pPr indent="317500" lvl="0" marL="0" marR="3175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mbria"/>
              <a:buNone/>
            </a:pPr>
            <a:r>
              <a:rPr lang="en-US" sz="1800">
                <a:latin typeface="Cambria"/>
                <a:ea typeface="Cambria"/>
                <a:cs typeface="Cambria"/>
                <a:sym typeface="Cambria"/>
              </a:rPr>
              <a:t>d) Fique atento para apresentar as referências no formato adequado.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BD4B4"/>
        </a:solidFill>
      </p:bgPr>
    </p:bg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1394f14d052_0_0"/>
          <p:cNvSpPr txBox="1"/>
          <p:nvPr>
            <p:ph type="ctrTitle"/>
          </p:nvPr>
        </p:nvSpPr>
        <p:spPr>
          <a:xfrm>
            <a:off x="2045950" y="784375"/>
            <a:ext cx="6793500" cy="500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Rockwell"/>
              <a:buNone/>
            </a:pPr>
            <a:r>
              <a:rPr b="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COMO APRESENTAR AS REFERÊNCIAS BIBLIOGRÁFICAS NOS TRABALHOS ACADÊMICOS?</a:t>
            </a:r>
            <a:endParaRPr b="0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BD4B4"/>
        </a:solidFill>
      </p:bgPr>
    </p:bg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1394f14d052_0_4"/>
          <p:cNvSpPr txBox="1"/>
          <p:nvPr>
            <p:ph type="title"/>
          </p:nvPr>
        </p:nvSpPr>
        <p:spPr>
          <a:xfrm>
            <a:off x="265500" y="2406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-US"/>
              <a:t>NUVEM DE IDEIAS </a:t>
            </a:r>
            <a:endParaRPr/>
          </a:p>
        </p:txBody>
      </p:sp>
      <p:sp>
        <p:nvSpPr>
          <p:cNvPr id="284" name="Google Shape;284;g1394f14d052_0_4"/>
          <p:cNvSpPr txBox="1"/>
          <p:nvPr/>
        </p:nvSpPr>
        <p:spPr>
          <a:xfrm>
            <a:off x="746900" y="5282700"/>
            <a:ext cx="3653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Como vocês têm observado nas leituras de vocês?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5" name="Google Shape;285;g1394f14d052_0_4"/>
          <p:cNvPicPr preferRelativeResize="0"/>
          <p:nvPr/>
        </p:nvPicPr>
        <p:blipFill rotWithShape="1">
          <a:blip r:embed="rId3">
            <a:alphaModFix/>
          </a:blip>
          <a:srcRect b="9123" l="0" r="0" t="0"/>
          <a:stretch/>
        </p:blipFill>
        <p:spPr>
          <a:xfrm>
            <a:off x="4618050" y="1854625"/>
            <a:ext cx="4449750" cy="4043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2C4C9"/>
        </a:solid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3945efb85a_0_280"/>
          <p:cNvSpPr txBox="1"/>
          <p:nvPr>
            <p:ph idx="4294967295" type="ctrTitle"/>
          </p:nvPr>
        </p:nvSpPr>
        <p:spPr>
          <a:xfrm>
            <a:off x="892975" y="2349752"/>
            <a:ext cx="7358100" cy="11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35725" lIns="35725" spcFirstLastPara="1" rIns="35725" wrap="square" tIns="357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479"/>
              </a:buClr>
              <a:buSzPts val="5900"/>
              <a:buFont typeface="Gill Sans"/>
              <a:buNone/>
            </a:pPr>
            <a:r>
              <a:rPr b="0" i="0" lang="en-US" sz="59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Revisão Bibliográfica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BF1DE"/>
        </a:solidFill>
      </p:bgPr>
    </p:bg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1394f14d052_0_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Rockwell"/>
              <a:buNone/>
            </a:pPr>
            <a:r>
              <a:rPr b="1" lang="en-US" sz="2800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rPr>
              <a:t>NO </a:t>
            </a:r>
            <a:r>
              <a:rPr b="1" i="0" lang="en-US" sz="2800" u="none" cap="none" strike="noStrik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rPr>
              <a:t>FINAL DO TRABALHO</a:t>
            </a:r>
            <a:endParaRPr/>
          </a:p>
        </p:txBody>
      </p:sp>
      <p:sp>
        <p:nvSpPr>
          <p:cNvPr id="291" name="Google Shape;291;g1394f14d052_0_11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50"/>
              <a:buFont typeface="Calibri"/>
              <a:buChar char="■"/>
            </a:pPr>
            <a:r>
              <a:rPr i="0" lang="en-US" sz="2600" u="none" cap="none" strike="noStrike">
                <a:solidFill>
                  <a:srgbClr val="595959"/>
                </a:solidFill>
              </a:rPr>
              <a:t>Referências Bibliográficas:</a:t>
            </a:r>
            <a:endParaRPr sz="3200"/>
          </a:p>
          <a:p>
            <a:pPr indent="-228600" lvl="0" marL="228600" marR="0" rtl="0" algn="just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650"/>
              <a:buFont typeface="Noto Sans Symbols"/>
              <a:buNone/>
            </a:pPr>
            <a:r>
              <a:rPr i="0" lang="en-US" sz="2600" u="none" cap="none" strike="noStrike">
                <a:solidFill>
                  <a:srgbClr val="595959"/>
                </a:solidFill>
              </a:rPr>
              <a:t>   Artigos, textos ou livros </a:t>
            </a:r>
            <a:r>
              <a:rPr b="1" i="0" lang="en-US" sz="2600" u="none" cap="none" strike="noStrike">
                <a:solidFill>
                  <a:srgbClr val="595959"/>
                </a:solidFill>
              </a:rPr>
              <a:t>CITADOS EXPLICITAMENTE</a:t>
            </a:r>
            <a:r>
              <a:rPr i="0" lang="en-US" sz="2600" u="none" cap="none" strike="noStrike">
                <a:solidFill>
                  <a:srgbClr val="595959"/>
                </a:solidFill>
              </a:rPr>
              <a:t> ao longo do trabalho, com informações completas sobre sua publicação.</a:t>
            </a:r>
            <a:endParaRPr sz="3200"/>
          </a:p>
          <a:p>
            <a:pPr indent="-228600" lvl="0" marL="228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650"/>
              <a:buFont typeface="Noto Sans Symbols"/>
              <a:buNone/>
            </a:pPr>
            <a:r>
              <a:t/>
            </a:r>
            <a:endParaRPr i="0" sz="2600" u="sng" cap="none" strike="noStrike">
              <a:solidFill>
                <a:srgbClr val="595959"/>
              </a:solidFill>
            </a:endParaRPr>
          </a:p>
          <a:p>
            <a:pPr indent="-228600" lvl="0" marL="228600" marR="0" rtl="0" algn="just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650"/>
              <a:buFont typeface="Noto Sans Symbols"/>
              <a:buNone/>
            </a:pPr>
            <a:r>
              <a:t/>
            </a:r>
            <a:endParaRPr sz="3200"/>
          </a:p>
        </p:txBody>
      </p:sp>
      <p:sp>
        <p:nvSpPr>
          <p:cNvPr id="292" name="Google Shape;292;g1394f14d052_0_11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650"/>
              <a:buFont typeface="Calibri"/>
              <a:buChar char="■"/>
            </a:pPr>
            <a:r>
              <a:rPr lang="en-US" sz="2200">
                <a:solidFill>
                  <a:srgbClr val="595959"/>
                </a:solidFill>
              </a:rPr>
              <a:t>Bibliografia</a:t>
            </a:r>
            <a:endParaRPr/>
          </a:p>
          <a:p>
            <a:pPr indent="-228600" lvl="0" marL="228600" rtl="0" algn="just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650"/>
              <a:buFont typeface="Noto Sans Symbols"/>
              <a:buNone/>
            </a:pPr>
            <a:r>
              <a:rPr lang="en-US" sz="2200">
                <a:solidFill>
                  <a:srgbClr val="595959"/>
                </a:solidFill>
              </a:rPr>
              <a:t>	Pode incluir, além de material citado no texto, livros ou artigos mais gerais, </a:t>
            </a:r>
            <a:r>
              <a:rPr b="1" lang="en-US" sz="2200">
                <a:solidFill>
                  <a:srgbClr val="595959"/>
                </a:solidFill>
              </a:rPr>
              <a:t>não citados diretamente</a:t>
            </a:r>
            <a:r>
              <a:rPr lang="en-US" sz="2200">
                <a:solidFill>
                  <a:srgbClr val="595959"/>
                </a:solidFill>
              </a:rPr>
              <a:t>, mas que podem ter servido de inspiração mais ampla para o desenvolvimento do trabalho.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BF1DE"/>
        </a:solidFill>
      </p:bgPr>
    </p:bg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1394f14d052_0_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Rockwell"/>
              <a:buNone/>
            </a:pPr>
            <a:r>
              <a:rPr b="1" i="0" lang="en-US" sz="2800" u="none" cap="none" strike="noStrik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rPr>
              <a:t>Formas de apresentação</a:t>
            </a:r>
            <a:endParaRPr/>
          </a:p>
        </p:txBody>
      </p:sp>
      <p:sp>
        <p:nvSpPr>
          <p:cNvPr id="298" name="Google Shape;298;g1394f14d052_0_17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■"/>
            </a:pPr>
            <a:r>
              <a:rPr b="0" i="0" lang="en-US" sz="2000" u="sng" cap="none" strike="noStrik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Nome do autor:</a:t>
            </a:r>
            <a:endParaRPr b="0" i="0" sz="2000" u="none" cap="none" strike="noStrike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indent="-228600" lvl="0" marL="228600" marR="0" rtl="0" algn="l">
              <a:lnSpc>
                <a:spcPct val="7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r>
              <a:rPr b="0" i="0" lang="en-US" sz="2000" u="none" cap="none" strike="noStrik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          último sobrenome do primeiro autor (ano)</a:t>
            </a:r>
            <a:endParaRPr/>
          </a:p>
          <a:p>
            <a:pPr indent="-228600" lvl="0" marL="228600" marR="0" rtl="0" algn="l">
              <a:lnSpc>
                <a:spcPct val="7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r>
              <a:rPr b="0" i="0" lang="en-US" sz="2000" u="none" cap="none" strike="noStrik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     Referências no final:</a:t>
            </a:r>
            <a:endParaRPr/>
          </a:p>
          <a:p>
            <a:pPr indent="-228600" lvl="0" marL="228600" marR="0" rtl="0" algn="l">
              <a:lnSpc>
                <a:spcPct val="7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r>
              <a:rPr b="0" i="0" lang="en-US" sz="2000" u="none" cap="none" strike="noStrik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		apresentação dos autores em ordem alfabética</a:t>
            </a:r>
            <a:endParaRPr/>
          </a:p>
          <a:p>
            <a:pPr indent="-228600" lvl="0" marL="228600" marR="0" rtl="0" algn="l">
              <a:lnSpc>
                <a:spcPct val="7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r>
              <a:t/>
            </a:r>
            <a:endParaRPr b="0" i="0" sz="2000" u="sng" cap="none" strike="noStrike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indent="-228600" lvl="0" marL="228600" marR="0" rtl="0" algn="l">
              <a:lnSpc>
                <a:spcPct val="7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299" name="Google Shape;299;g1394f14d052_0_17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7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■"/>
            </a:pPr>
            <a:r>
              <a:rPr lang="en-US" sz="2000" u="sng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Numeração seqüencial</a:t>
            </a:r>
            <a:endParaRPr sz="20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indent="-228600" lvl="0" marL="228600" rtl="0" algn="l">
              <a:lnSpc>
                <a:spcPct val="7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r>
              <a:rPr lang="en-US" sz="2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		idéia</a:t>
            </a:r>
            <a:r>
              <a:rPr baseline="30000" lang="en-US" sz="2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7</a:t>
            </a:r>
            <a:r>
              <a:rPr lang="en-US" sz="2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   ou "texto" </a:t>
            </a:r>
            <a:r>
              <a:rPr baseline="30000" lang="en-US" sz="2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7</a:t>
            </a:r>
            <a:r>
              <a:rPr lang="en-US" sz="2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   ou nome do autor</a:t>
            </a:r>
            <a:r>
              <a:rPr baseline="30000" lang="en-US" sz="2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7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r>
              <a:rPr lang="en-US" sz="2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    Referências no final: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r>
              <a:rPr lang="en-US" sz="2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	      apresentação de trabalhos citados em ordem numérica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BF1DE"/>
        </a:solidFill>
      </p:bgPr>
    </p:bg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1394f14d052_0_23"/>
          <p:cNvSpPr txBox="1"/>
          <p:nvPr>
            <p:ph idx="4294967295" type="title"/>
          </p:nvPr>
        </p:nvSpPr>
        <p:spPr>
          <a:xfrm>
            <a:off x="708025" y="2365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Rockwell"/>
              <a:buNone/>
            </a:pPr>
            <a:r>
              <a:rPr b="1" i="0" lang="en-US" sz="2800" u="none" cap="none" strike="noStrik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rPr>
              <a:t>Formato das referências</a:t>
            </a:r>
            <a:endParaRPr/>
          </a:p>
        </p:txBody>
      </p:sp>
      <p:sp>
        <p:nvSpPr>
          <p:cNvPr id="305" name="Google Shape;305;g1394f14d052_0_23"/>
          <p:cNvSpPr txBox="1"/>
          <p:nvPr>
            <p:ph idx="4294967295" type="body"/>
          </p:nvPr>
        </p:nvSpPr>
        <p:spPr>
          <a:xfrm>
            <a:off x="708025" y="1379537"/>
            <a:ext cx="7826400" cy="47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None/>
            </a:pPr>
            <a:r>
              <a:rPr i="0" lang="en-US" sz="1800" u="none" cap="none" strike="noStrike">
                <a:solidFill>
                  <a:srgbClr val="595959"/>
                </a:solidFill>
              </a:rPr>
              <a:t> Geral:</a:t>
            </a:r>
            <a:endParaRPr i="0" sz="1800" u="none" cap="none" strike="noStrike">
              <a:solidFill>
                <a:srgbClr val="595959"/>
              </a:solidFill>
            </a:endParaRPr>
          </a:p>
          <a:p>
            <a:pPr indent="-228600" lvl="0" marL="228600" marR="0" rtl="0" algn="l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None/>
            </a:pPr>
            <a:r>
              <a:rPr b="1" i="0" lang="en-US" sz="1800" u="none" cap="none" strike="noStrike">
                <a:solidFill>
                  <a:srgbClr val="595959"/>
                </a:solidFill>
              </a:rPr>
              <a:t>		autor</a:t>
            </a:r>
            <a:r>
              <a:rPr i="0" lang="en-US" sz="1800" u="none" cap="none" strike="noStrike">
                <a:solidFill>
                  <a:srgbClr val="595959"/>
                </a:solidFill>
              </a:rPr>
              <a:t>, título da obra, cidade, editora , </a:t>
            </a:r>
            <a:r>
              <a:rPr b="1" i="0" lang="en-US" sz="1800" u="none" cap="none" strike="noStrike">
                <a:solidFill>
                  <a:srgbClr val="595959"/>
                </a:solidFill>
              </a:rPr>
              <a:t>ano</a:t>
            </a:r>
            <a:endParaRPr b="1" i="0" sz="1800" u="none" cap="none" strike="noStrike">
              <a:solidFill>
                <a:srgbClr val="595959"/>
              </a:solidFill>
            </a:endParaRPr>
          </a:p>
          <a:p>
            <a:pPr indent="-228600" lvl="0" marL="228600" marR="0" rtl="0" algn="l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None/>
            </a:pPr>
            <a:r>
              <a:rPr i="0" lang="en-US" sz="1800" u="none" cap="none" strike="noStrike">
                <a:solidFill>
                  <a:srgbClr val="595959"/>
                </a:solidFill>
              </a:rPr>
              <a:t>		autor:  último nome, seguido de iniciais do nome</a:t>
            </a:r>
            <a:endParaRPr/>
          </a:p>
          <a:p>
            <a:pPr indent="-228600" lvl="0" marL="228600" marR="0" rtl="0" algn="l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None/>
            </a:pPr>
            <a:r>
              <a:rPr i="0" lang="en-US" sz="1800" u="none" cap="none" strike="noStrike">
                <a:solidFill>
                  <a:srgbClr val="595959"/>
                </a:solidFill>
              </a:rPr>
              <a:t> 		 (letras maiúsculas)</a:t>
            </a:r>
            <a:endParaRPr/>
          </a:p>
          <a:p>
            <a:pPr indent="-228600" lvl="0" marL="228600" marR="0" rtl="0" algn="l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Char char="■"/>
            </a:pPr>
            <a:r>
              <a:rPr i="0" lang="en-US" sz="1800" u="none" cap="none" strike="noStrike">
                <a:solidFill>
                  <a:srgbClr val="595959"/>
                </a:solidFill>
              </a:rPr>
              <a:t>Exemplos</a:t>
            </a:r>
            <a:endParaRPr/>
          </a:p>
          <a:p>
            <a:pPr indent="-228600" lvl="0" marL="228600" marR="0" rtl="0" algn="l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None/>
            </a:pPr>
            <a:r>
              <a:rPr i="0" lang="en-US" sz="1800" u="sng" cap="none" strike="noStrike">
                <a:solidFill>
                  <a:srgbClr val="595959"/>
                </a:solidFill>
              </a:rPr>
              <a:t>No texto:</a:t>
            </a:r>
            <a:r>
              <a:rPr i="0" lang="en-US" sz="1800" u="none" cap="none" strike="noStrike">
                <a:solidFill>
                  <a:srgbClr val="595959"/>
                </a:solidFill>
              </a:rPr>
              <a:t> </a:t>
            </a:r>
            <a:endParaRPr/>
          </a:p>
          <a:p>
            <a:pPr indent="-228600" lvl="0" marL="228600" marR="0" rtl="0" algn="just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None/>
            </a:pPr>
            <a:r>
              <a:rPr i="0" lang="en-US" sz="1800" u="none" cap="none" strike="noStrike">
                <a:solidFill>
                  <a:srgbClr val="595959"/>
                </a:solidFill>
              </a:rPr>
              <a:t>	Kuhn (1982) propôs que há, na ciência, transformações com caráter de revoluções, que correspondem a mudanças de paradigmas.</a:t>
            </a:r>
            <a:endParaRPr i="0" sz="1800" u="none" cap="none" strike="noStrike">
              <a:solidFill>
                <a:srgbClr val="595959"/>
              </a:solidFill>
            </a:endParaRPr>
          </a:p>
          <a:p>
            <a:pPr indent="-228600" lvl="0" marL="228600" rtl="0" algn="just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None/>
            </a:pPr>
            <a:r>
              <a:rPr lang="en-US" sz="1800">
                <a:solidFill>
                  <a:srgbClr val="595959"/>
                </a:solidFill>
              </a:rPr>
              <a:t>  Há, na ciência, transformações com caráter de revoluções, que correspondem a mudanças de paradigmas (KUHN, 1982).</a:t>
            </a:r>
            <a:endParaRPr sz="1800">
              <a:solidFill>
                <a:srgbClr val="595959"/>
              </a:solidFill>
            </a:endParaRPr>
          </a:p>
          <a:p>
            <a:pPr indent="-228600" lvl="0" marL="228600" marR="0" rtl="0" algn="l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None/>
            </a:pPr>
            <a:r>
              <a:rPr i="0" lang="en-US" sz="1800" u="sng" cap="none" strike="noStrike">
                <a:solidFill>
                  <a:srgbClr val="595959"/>
                </a:solidFill>
              </a:rPr>
              <a:t>No final do trabalho (nas Referências Bibliográficas):</a:t>
            </a:r>
            <a:endParaRPr/>
          </a:p>
          <a:p>
            <a:pPr indent="-228600" lvl="0" marL="228600" marR="0" rtl="0" algn="just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None/>
            </a:pPr>
            <a:r>
              <a:rPr i="0" lang="en-US" sz="1800" u="none" cap="none" strike="noStrike">
                <a:solidFill>
                  <a:srgbClr val="595959"/>
                </a:solidFill>
              </a:rPr>
              <a:t>	KUHN, T. S., </a:t>
            </a:r>
            <a:r>
              <a:rPr i="1" lang="en-US" sz="1800" u="none" cap="none" strike="noStrike">
                <a:solidFill>
                  <a:srgbClr val="595959"/>
                </a:solidFill>
              </a:rPr>
              <a:t>A estrutura das revoluções científicas</a:t>
            </a:r>
            <a:r>
              <a:rPr i="0" lang="en-US" sz="1800" u="none" cap="none" strike="noStrike">
                <a:solidFill>
                  <a:srgbClr val="595959"/>
                </a:solidFill>
              </a:rPr>
              <a:t>, São Paulo, Perspectiva, 1982. </a:t>
            </a:r>
            <a:endParaRPr/>
          </a:p>
          <a:p>
            <a:pPr indent="-142875" lvl="0" marL="22860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None/>
            </a:pPr>
            <a:r>
              <a:t/>
            </a:r>
            <a:endParaRPr i="0" sz="1800" u="none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BF1DE"/>
        </a:solidFill>
      </p:bgPr>
    </p:bg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1394f14d052_0_28"/>
          <p:cNvSpPr txBox="1"/>
          <p:nvPr>
            <p:ph idx="4294967295" type="title"/>
          </p:nvPr>
        </p:nvSpPr>
        <p:spPr>
          <a:xfrm>
            <a:off x="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Rockwell"/>
              <a:buNone/>
            </a:pPr>
            <a:r>
              <a:rPr b="1" i="0" lang="en-US" sz="2800" u="none" cap="none" strike="noStrik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rPr>
              <a:t>Formato das referências</a:t>
            </a:r>
            <a:endParaRPr/>
          </a:p>
        </p:txBody>
      </p:sp>
      <p:sp>
        <p:nvSpPr>
          <p:cNvPr id="311" name="Google Shape;311;g1394f14d052_0_28"/>
          <p:cNvSpPr txBox="1"/>
          <p:nvPr>
            <p:ph idx="4294967295" type="body"/>
          </p:nvPr>
        </p:nvSpPr>
        <p:spPr>
          <a:xfrm>
            <a:off x="708025" y="1600200"/>
            <a:ext cx="84360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r>
              <a:rPr i="0" lang="en-US" sz="2000" u="none">
                <a:solidFill>
                  <a:srgbClr val="595959"/>
                </a:solidFill>
              </a:rPr>
              <a:t>LUCKESI, C.A., </a:t>
            </a:r>
            <a:r>
              <a:rPr b="1" i="0" lang="en-US" sz="2000" u="none">
                <a:solidFill>
                  <a:srgbClr val="595959"/>
                </a:solidFill>
              </a:rPr>
              <a:t>Avaliação da aprendizagem, componente do ato pedagógico</a:t>
            </a:r>
            <a:r>
              <a:rPr i="0" lang="en-US" sz="2000" u="none">
                <a:solidFill>
                  <a:srgbClr val="595959"/>
                </a:solidFill>
              </a:rPr>
              <a:t>, São Paulo, Cortez Editora, 2011.</a:t>
            </a:r>
            <a:endParaRPr i="0" sz="2000" u="none">
              <a:solidFill>
                <a:srgbClr val="595959"/>
              </a:solidFill>
            </a:endParaRPr>
          </a:p>
          <a:p>
            <a:pPr indent="-228600" lvl="0" marL="228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r>
              <a:t/>
            </a:r>
            <a:endParaRPr sz="2000">
              <a:solidFill>
                <a:srgbClr val="595959"/>
              </a:solidFill>
            </a:endParaRPr>
          </a:p>
          <a:p>
            <a:pPr indent="-228600" lvl="0" marL="2286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r>
              <a:rPr i="0" lang="en-US" sz="2000" u="none">
                <a:solidFill>
                  <a:srgbClr val="595959"/>
                </a:solidFill>
              </a:rPr>
              <a:t>LÜDKE, M.; ANDRÉ, M. </a:t>
            </a:r>
            <a:r>
              <a:rPr b="1" i="0" lang="en-US" sz="2000" u="none">
                <a:solidFill>
                  <a:srgbClr val="595959"/>
                </a:solidFill>
              </a:rPr>
              <a:t>Pesquisa em educação: abordagens qualitativas.</a:t>
            </a:r>
            <a:r>
              <a:rPr i="0" lang="en-US" sz="2000" u="none">
                <a:solidFill>
                  <a:srgbClr val="595959"/>
                </a:solidFill>
              </a:rPr>
              <a:t> São Paulo: EPU, 1986.</a:t>
            </a:r>
            <a:endParaRPr/>
          </a:p>
          <a:p>
            <a:pPr indent="-228600" lvl="0" marL="2286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r>
              <a:t/>
            </a:r>
            <a:endParaRPr sz="2000">
              <a:solidFill>
                <a:srgbClr val="595959"/>
              </a:solidFill>
            </a:endParaRPr>
          </a:p>
          <a:p>
            <a:pPr indent="-228600" lvl="0" marL="2286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r>
              <a:rPr i="0" lang="en-US" sz="2000" u="none">
                <a:solidFill>
                  <a:srgbClr val="595959"/>
                </a:solidFill>
              </a:rPr>
              <a:t>MACHADO, C. </a:t>
            </a:r>
            <a:r>
              <a:rPr b="1" i="0" lang="en-US" sz="2000" u="none">
                <a:solidFill>
                  <a:srgbClr val="595959"/>
                </a:solidFill>
              </a:rPr>
              <a:t>Avaliar as escolas estaduais de São Paulo para quê? Uma análise do uso dos resultados do Saresp 2000.</a:t>
            </a:r>
            <a:r>
              <a:rPr i="0" lang="en-US" sz="2000" u="none">
                <a:solidFill>
                  <a:srgbClr val="595959"/>
                </a:solidFill>
              </a:rPr>
              <a:t> Tese (Doutorado em Educação) - Faculdade de Educação, Universidade de São Paulo, 2003.</a:t>
            </a:r>
            <a:endParaRPr/>
          </a:p>
          <a:p>
            <a:pPr indent="-133350" lvl="0" marL="228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r>
              <a:t/>
            </a:r>
            <a:endParaRPr i="0" sz="2000" u="none">
              <a:solidFill>
                <a:srgbClr val="595959"/>
              </a:solidFill>
            </a:endParaRPr>
          </a:p>
          <a:p>
            <a:pPr indent="-133350" lvl="0" marL="228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r>
              <a:t/>
            </a:r>
            <a:endParaRPr i="0" sz="2000" u="none">
              <a:solidFill>
                <a:srgbClr val="595959"/>
              </a:solidFill>
            </a:endParaRPr>
          </a:p>
          <a:p>
            <a:pPr indent="-133350" lvl="0" marL="228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r>
              <a:t/>
            </a:r>
            <a:endParaRPr i="0" sz="2000" u="none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BF1DE"/>
        </a:solidFill>
      </p:bgPr>
    </p:bg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1394f14d052_0_33"/>
          <p:cNvSpPr txBox="1"/>
          <p:nvPr>
            <p:ph idx="4294967295" type="title"/>
          </p:nvPr>
        </p:nvSpPr>
        <p:spPr>
          <a:xfrm>
            <a:off x="914400" y="404812"/>
            <a:ext cx="8229600" cy="93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Rockwell"/>
              <a:buNone/>
            </a:pPr>
            <a:r>
              <a:rPr b="1" i="0" lang="en-US" sz="2800" u="none" cap="none" strike="noStrik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rPr>
              <a:t>CITAÇÕES</a:t>
            </a:r>
            <a:endParaRPr/>
          </a:p>
        </p:txBody>
      </p:sp>
      <p:sp>
        <p:nvSpPr>
          <p:cNvPr id="317" name="Google Shape;317;g1394f14d052_0_33"/>
          <p:cNvSpPr txBox="1"/>
          <p:nvPr>
            <p:ph idx="4294967295" type="body"/>
          </p:nvPr>
        </p:nvSpPr>
        <p:spPr>
          <a:xfrm>
            <a:off x="647700" y="1628775"/>
            <a:ext cx="84963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50"/>
              <a:buFont typeface="Noto Sans Symbols"/>
              <a:buNone/>
            </a:pPr>
            <a:r>
              <a:rPr i="0" lang="en-US" sz="2200" u="sng">
                <a:solidFill>
                  <a:srgbClr val="595959"/>
                </a:solidFill>
              </a:rPr>
              <a:t>Citação direta</a:t>
            </a:r>
            <a:r>
              <a:rPr i="0" lang="en-US" sz="2200" u="none">
                <a:solidFill>
                  <a:srgbClr val="595959"/>
                </a:solidFill>
              </a:rPr>
              <a:t>: </a:t>
            </a:r>
            <a:endParaRPr/>
          </a:p>
          <a:p>
            <a:pPr indent="-228600" lvl="0" marL="22860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650"/>
              <a:buFont typeface="Noto Sans Symbols"/>
              <a:buNone/>
            </a:pPr>
            <a:r>
              <a:rPr i="0" lang="en-US" sz="2200" u="none">
                <a:solidFill>
                  <a:srgbClr val="595959"/>
                </a:solidFill>
              </a:rPr>
              <a:t>	"As citações são os elementos retirados dos documentos pesquisados durante a leitura da documentação e que se revelaram úteis para corroborar as id</a:t>
            </a:r>
            <a:r>
              <a:rPr lang="en-US" sz="2200">
                <a:solidFill>
                  <a:srgbClr val="595959"/>
                </a:solidFill>
              </a:rPr>
              <a:t>e</a:t>
            </a:r>
            <a:r>
              <a:rPr i="0" lang="en-US" sz="2200" u="none">
                <a:solidFill>
                  <a:srgbClr val="595959"/>
                </a:solidFill>
              </a:rPr>
              <a:t>ias desenvolvidas pelo autor no decorrer do raciocínio" (SEVERINO, 1984, p.126).</a:t>
            </a:r>
            <a:endParaRPr i="0" sz="2000" u="none">
              <a:solidFill>
                <a:srgbClr val="595959"/>
              </a:solidFill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650"/>
              <a:buFont typeface="Noto Sans Symbols"/>
              <a:buNone/>
            </a:pPr>
            <a:r>
              <a:t/>
            </a:r>
            <a:endParaRPr i="0" sz="2200" u="sng">
              <a:solidFill>
                <a:srgbClr val="595959"/>
              </a:solidFill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650"/>
              <a:buFont typeface="Noto Sans Symbols"/>
              <a:buNone/>
            </a:pPr>
            <a:r>
              <a:rPr i="0" lang="en-US" sz="2200" u="sng">
                <a:solidFill>
                  <a:srgbClr val="595959"/>
                </a:solidFill>
              </a:rPr>
              <a:t>Citação indireta</a:t>
            </a:r>
            <a:r>
              <a:rPr i="0" lang="en-US" sz="2200" u="none">
                <a:solidFill>
                  <a:srgbClr val="595959"/>
                </a:solidFill>
              </a:rPr>
              <a:t>:</a:t>
            </a:r>
            <a:endParaRPr/>
          </a:p>
          <a:p>
            <a:pPr indent="-228600" lvl="0" marL="2286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1650"/>
              <a:buFont typeface="Noto Sans Symbols"/>
              <a:buNone/>
            </a:pPr>
            <a:r>
              <a:rPr i="0" lang="en-US" sz="2200" u="none">
                <a:solidFill>
                  <a:srgbClr val="595959"/>
                </a:solidFill>
              </a:rPr>
              <a:t>	Segundo Severino (1984), citações são elementos extraídos do material consultado e que foram considerados, pelo autor, como importantes para o desenvolvimento de suas id</a:t>
            </a:r>
            <a:r>
              <a:rPr lang="en-US" sz="2200">
                <a:solidFill>
                  <a:srgbClr val="595959"/>
                </a:solidFill>
              </a:rPr>
              <a:t>e</a:t>
            </a:r>
            <a:r>
              <a:rPr i="0" lang="en-US" sz="2200" u="none">
                <a:solidFill>
                  <a:srgbClr val="595959"/>
                </a:solidFill>
              </a:rPr>
              <a:t>ias .</a:t>
            </a:r>
            <a:endParaRPr i="0" sz="2000" u="none">
              <a:solidFill>
                <a:srgbClr val="595959"/>
              </a:solidFill>
            </a:endParaRPr>
          </a:p>
          <a:p>
            <a:pPr indent="-133350" lvl="0" marL="22860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r>
              <a:t/>
            </a:r>
            <a:endParaRPr i="0" sz="2000" u="none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BF1DE"/>
        </a:solidFill>
      </p:bgPr>
    </p:bg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1394f14d052_0_38"/>
          <p:cNvSpPr txBox="1"/>
          <p:nvPr/>
        </p:nvSpPr>
        <p:spPr>
          <a:xfrm>
            <a:off x="395287" y="476250"/>
            <a:ext cx="7489800" cy="58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ckwell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ALGUMAS NORMAS PARA REFERÊNCIAS BIBLIOGRÁFICAS 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ckwel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ABNT: http://www.leffa.pro.br/textos/abnt.htm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ckwell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ckwell"/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LIVRO NO TODO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ckwel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SOBRENOME, PRENOME abreviado. Título: subtítulo (se houver). Edição (se houver). Local de publicação: Editora, data de publicação da obra. Nº de páginas ou volume. (Coleção ou série)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ckwel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Exemplo: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ckwel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FORQUIN, J.C.  </a:t>
            </a:r>
            <a:r>
              <a:rPr b="0" i="1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Escola e Cultura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Porto Alegre: Artes Médicas, 1993. 208p. 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ckwel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PERRENOUD,</a:t>
            </a:r>
            <a:r>
              <a:rPr b="1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P. </a:t>
            </a:r>
            <a:r>
              <a:rPr b="0" i="1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Desenvolver competências ou ensinar saberes?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Porto Alegre</a:t>
            </a:r>
            <a:r>
              <a:rPr b="0" i="1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Penso, 2013. 224p.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ckwel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ckwel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Exemplo: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ckwel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FREUD, S. (1909). </a:t>
            </a:r>
            <a:r>
              <a:rPr b="0" i="1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Duas histórias clínicas (o pequeno Hans e o homem dos ratos)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Trad. Sob a direção de Jayme Salomão. Rio de Janeiro:  Iamgo, 1977. (Edição Standard Brasileira das Obras Psicológicas Completas de Sigmund Freud, v.10).]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ckwel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Obs.: A primeira data (1909), refere-se a data da 1ª edição a segunda (1977) refere-se á edição consultada.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ckwell"/>
              <a:buNone/>
            </a:pPr>
            <a:r>
              <a:t/>
            </a:r>
            <a:endParaRPr b="1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ckwell"/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ARTIGO DE PERIÓDICO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ckwel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SOBRENOME, PRENOME; SOBRENOME, PRENOME abreviado  abreviado  Título: subtítulo (se houver). </a:t>
            </a:r>
            <a:r>
              <a:rPr b="0" i="1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Nome do periódico,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Local de publicação, volume, número ou fascículo, paginação, data de publicação do periódico.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ckwel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Obs.: o destaque é para o título do periódico, o subtítulo não é destacado.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ckwel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Exemplos: 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ckwel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CARVALHO, A. M. P.; VANNUCCHI, A. O currículo de física: inovações e tendências nos anos noventa. </a:t>
            </a:r>
            <a:r>
              <a:rPr b="0" i="1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Investigação em Ensino de Ciências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Porto Alegre,  1(a) p.3-19, 1996.</a:t>
            </a:r>
            <a:endParaRPr b="1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BF1DE"/>
        </a:solidFill>
      </p:bgPr>
    </p:bg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1394f14d052_0_42"/>
          <p:cNvSpPr txBox="1"/>
          <p:nvPr>
            <p:ph type="title"/>
          </p:nvPr>
        </p:nvSpPr>
        <p:spPr>
          <a:xfrm>
            <a:off x="498475" y="484187"/>
            <a:ext cx="7556400" cy="11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Rockwell"/>
              <a:buNone/>
            </a:pPr>
            <a:r>
              <a:rPr b="0" i="0" lang="en-US" sz="3600" u="non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rPr>
              <a:t>Sites e aplicativos</a:t>
            </a:r>
            <a:endParaRPr/>
          </a:p>
        </p:txBody>
      </p:sp>
      <p:sp>
        <p:nvSpPr>
          <p:cNvPr id="328" name="Google Shape;328;g1394f14d052_0_42"/>
          <p:cNvSpPr txBox="1"/>
          <p:nvPr>
            <p:ph idx="1" type="body"/>
          </p:nvPr>
        </p:nvSpPr>
        <p:spPr>
          <a:xfrm>
            <a:off x="498475" y="1981200"/>
            <a:ext cx="7556400" cy="414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Char char="■"/>
            </a:pPr>
            <a:r>
              <a:rPr i="0" lang="en-US" sz="2000" u="sng" cap="none" strike="noStrike">
                <a:solidFill>
                  <a:srgbClr val="595959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http://facilis.uesb.br</a:t>
            </a:r>
            <a:endParaRPr/>
          </a:p>
          <a:p>
            <a:pPr indent="-133350" lvl="0" marL="22860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r>
              <a:t/>
            </a:r>
            <a:endParaRPr i="0" sz="2000" u="none" cap="none" strike="noStrike">
              <a:solidFill>
                <a:srgbClr val="595959"/>
              </a:solidFill>
            </a:endParaRPr>
          </a:p>
          <a:p>
            <a:pPr indent="-133350" lvl="0" marL="22860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r>
              <a:t/>
            </a:r>
            <a:endParaRPr i="0" sz="2000" u="none" cap="none" strike="noStrike">
              <a:solidFill>
                <a:srgbClr val="595959"/>
              </a:solidFill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Char char="■"/>
            </a:pPr>
            <a:r>
              <a:rPr i="0" lang="en-US" sz="2000" u="sng" cap="none" strike="noStrike">
                <a:solidFill>
                  <a:srgbClr val="595959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https://www.mendeley.com</a:t>
            </a:r>
            <a:endParaRPr/>
          </a:p>
          <a:p>
            <a:pPr indent="-228600" lvl="1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870B8"/>
              </a:buClr>
              <a:buSzPts val="1350"/>
              <a:buFont typeface="Calibri"/>
              <a:buChar char="■"/>
            </a:pPr>
            <a:r>
              <a:rPr i="0" lang="en-US" sz="1800" u="none" cap="none" strike="noStrike">
                <a:solidFill>
                  <a:srgbClr val="595959"/>
                </a:solidFill>
              </a:rPr>
              <a:t>http://posgraduando.com/como-elaborar-referencias-bibliograficas-sem-drama-mendeley/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BD4B4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3945efb85a_0_285"/>
          <p:cNvSpPr txBox="1"/>
          <p:nvPr>
            <p:ph type="title"/>
          </p:nvPr>
        </p:nvSpPr>
        <p:spPr>
          <a:xfrm>
            <a:off x="2178844" y="-196453"/>
            <a:ext cx="73581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Gill Sans"/>
              <a:buNone/>
            </a:pPr>
            <a:r>
              <a:rPr b="0" i="0" lang="en-US" sz="5900" u="none" cap="none" strike="noStrike">
                <a:latin typeface="Gill Sans"/>
                <a:ea typeface="Gill Sans"/>
                <a:cs typeface="Gill Sans"/>
                <a:sym typeface="Gill Sans"/>
              </a:rPr>
              <a:t>...para quê serve?</a:t>
            </a:r>
            <a:endParaRPr/>
          </a:p>
        </p:txBody>
      </p:sp>
      <p:sp>
        <p:nvSpPr>
          <p:cNvPr id="184" name="Google Shape;184;g13945efb85a_0_285"/>
          <p:cNvSpPr txBox="1"/>
          <p:nvPr>
            <p:ph idx="1" type="body"/>
          </p:nvPr>
        </p:nvSpPr>
        <p:spPr>
          <a:xfrm>
            <a:off x="240100" y="1518047"/>
            <a:ext cx="8778900" cy="452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0" lvl="0" marL="62230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-US" sz="1700"/>
              <a:t>é normalmente tratada como um capítulo do trabalho</a:t>
            </a:r>
            <a:endParaRPr/>
          </a:p>
          <a:p>
            <a:pPr indent="-22225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900"/>
              <a:buFont typeface="Gill Sans"/>
              <a:buChar char="❖"/>
            </a:pPr>
            <a:r>
              <a:rPr lang="en-US" sz="1700"/>
              <a:t>evitar abordagens infrutíferas, não deixando você perder tempo...</a:t>
            </a:r>
            <a:endParaRPr/>
          </a:p>
          <a:p>
            <a:pPr indent="-22225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900"/>
              <a:buFont typeface="Gill Sans"/>
              <a:buChar char="❖"/>
            </a:pPr>
            <a:r>
              <a:rPr lang="en-US" sz="1700"/>
              <a:t>identificar recomendações de outras pesquisas</a:t>
            </a:r>
            <a:endParaRPr/>
          </a:p>
          <a:p>
            <a:pPr indent="-22225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900"/>
              <a:buFont typeface="Gill Sans"/>
              <a:buChar char="❖"/>
            </a:pPr>
            <a:r>
              <a:rPr lang="en-US" sz="1700"/>
              <a:t>evitar de se fazer mais do mesmo</a:t>
            </a:r>
            <a:endParaRPr/>
          </a:p>
          <a:p>
            <a:pPr indent="-22225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900"/>
              <a:buFont typeface="Gill Sans"/>
              <a:buChar char="❖"/>
            </a:pPr>
            <a:r>
              <a:rPr lang="en-US" sz="1700"/>
              <a:t>inicia-se antes mesmo do tema totalmente resolvido</a:t>
            </a:r>
            <a:endParaRPr/>
          </a:p>
          <a:p>
            <a:pPr indent="-22225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900"/>
              <a:buFont typeface="Gill Sans"/>
              <a:buChar char="❖"/>
            </a:pPr>
            <a:r>
              <a:rPr lang="en-US" sz="1700"/>
              <a:t>identificar lacunas existentes entre as pesquisas já desenvolvidas</a:t>
            </a:r>
            <a:endParaRPr/>
          </a:p>
          <a:p>
            <a:pPr indent="-22225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900"/>
              <a:buFont typeface="Gill Sans"/>
              <a:buChar char="❖"/>
            </a:pPr>
            <a:r>
              <a:rPr lang="en-US" sz="1700"/>
              <a:t>revelar autores consagrados e fontes de leitura</a:t>
            </a:r>
            <a:endParaRPr/>
          </a:p>
          <a:p>
            <a:pPr indent="-22225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900"/>
              <a:buFont typeface="Gill Sans"/>
              <a:buChar char="❖"/>
            </a:pPr>
            <a:r>
              <a:rPr lang="en-US" sz="1700"/>
              <a:t>limitar o foco da pesquisa</a:t>
            </a:r>
            <a:endParaRPr/>
          </a:p>
          <a:p>
            <a:pPr indent="-22225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900"/>
              <a:buFont typeface="Gill Sans"/>
              <a:buChar char="❖"/>
            </a:pPr>
            <a:r>
              <a:rPr lang="en-US" sz="1700"/>
              <a:t>é feita para consumo próprio... para ajudar a desenvolver o seu próprio trabalho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C1130"/>
        </a:solid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3945efb85a_0_290"/>
          <p:cNvSpPr txBox="1"/>
          <p:nvPr>
            <p:ph type="title"/>
          </p:nvPr>
        </p:nvSpPr>
        <p:spPr>
          <a:xfrm>
            <a:off x="892969" y="178594"/>
            <a:ext cx="73581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Gill Sans"/>
              <a:buNone/>
            </a:pPr>
            <a:r>
              <a:rPr b="0" i="0" lang="en-US" sz="59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...funções</a:t>
            </a:r>
            <a:endParaRPr/>
          </a:p>
        </p:txBody>
      </p:sp>
      <p:sp>
        <p:nvSpPr>
          <p:cNvPr id="190" name="Google Shape;190;g13945efb85a_0_290"/>
          <p:cNvSpPr txBox="1"/>
          <p:nvPr>
            <p:ph idx="1" type="body"/>
          </p:nvPr>
        </p:nvSpPr>
        <p:spPr>
          <a:xfrm>
            <a:off x="892969" y="2241352"/>
            <a:ext cx="7358100" cy="401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-88900" lvl="0" marL="939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Gill Sans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88900" lvl="0" marL="9398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Gill Sans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406400" lvl="0" marL="9398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Gill Sans"/>
              <a:buChar char="•"/>
            </a:pPr>
            <a:r>
              <a:rPr b="0" i="0" lang="en-US" sz="30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Histórica: destacam os mais significativos</a:t>
            </a:r>
            <a:endParaRPr/>
          </a:p>
          <a:p>
            <a:pPr indent="-406400" lvl="0" marL="9398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Gill Sans"/>
              <a:buChar char="•"/>
            </a:pPr>
            <a:r>
              <a:rPr b="0" i="0" lang="en-US" sz="30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Atualização: notificam sobre os trabalhos mais recentes</a:t>
            </a:r>
            <a:endParaRPr/>
          </a:p>
        </p:txBody>
      </p:sp>
      <p:sp>
        <p:nvSpPr>
          <p:cNvPr id="191" name="Google Shape;191;g13945efb85a_0_290"/>
          <p:cNvSpPr/>
          <p:nvPr/>
        </p:nvSpPr>
        <p:spPr>
          <a:xfrm>
            <a:off x="1419820" y="1763613"/>
            <a:ext cx="6785700" cy="16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Gill Sans"/>
              <a:buNone/>
            </a:pPr>
            <a:r>
              <a:rPr b="0" i="0" lang="en-US" sz="2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Revisar significa olhar novamente, retomar os discursos de outros pesquisadores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Gill Sans"/>
              <a:buNone/>
            </a:pPr>
            <a:r>
              <a:rPr b="0" i="0" lang="en-US" sz="2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Serve para posicionar o leitor do trabalho e o próprio pesquisador acerca dos avanços, retrocessos ou áreas envoltas em penumbra.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6B8AF"/>
        </a:solidFill>
      </p:bgPr>
    </p:bg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3945efb85a_0_296"/>
          <p:cNvSpPr txBox="1"/>
          <p:nvPr>
            <p:ph type="title"/>
          </p:nvPr>
        </p:nvSpPr>
        <p:spPr>
          <a:xfrm>
            <a:off x="892969" y="178594"/>
            <a:ext cx="73581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Gill Sans"/>
              <a:buNone/>
            </a:pPr>
            <a:r>
              <a:rPr b="0" i="0" lang="en-US" sz="5900" u="none" cap="none" strike="noStrike">
                <a:latin typeface="Gill Sans"/>
                <a:ea typeface="Gill Sans"/>
                <a:cs typeface="Gill Sans"/>
                <a:sym typeface="Gill Sans"/>
              </a:rPr>
              <a:t>...tipos</a:t>
            </a:r>
            <a:endParaRPr/>
          </a:p>
        </p:txBody>
      </p:sp>
      <p:sp>
        <p:nvSpPr>
          <p:cNvPr id="197" name="Google Shape;197;g13945efb85a_0_296"/>
          <p:cNvSpPr txBox="1"/>
          <p:nvPr>
            <p:ph idx="1" type="body"/>
          </p:nvPr>
        </p:nvSpPr>
        <p:spPr>
          <a:xfrm>
            <a:off x="405176" y="1946672"/>
            <a:ext cx="8388900" cy="401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-222250" lvl="0" marL="76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900"/>
              <a:buFont typeface="Gill Sans"/>
              <a:buChar char="•"/>
            </a:pPr>
            <a:r>
              <a:rPr b="1" lang="en-US" sz="2600"/>
              <a:t>Expositiva</a:t>
            </a:r>
            <a:r>
              <a:rPr lang="en-US" sz="1300"/>
              <a:t>: </a:t>
            </a:r>
            <a:r>
              <a:rPr lang="en-US" sz="2600">
                <a:latin typeface="Times"/>
                <a:ea typeface="Times"/>
                <a:cs typeface="Times"/>
                <a:sym typeface="Times"/>
              </a:rPr>
              <a:t>expõe um tema a partir de análise e síntese de várias pesquisas e requer para isso maturidade intelectual </a:t>
            </a:r>
            <a:endParaRPr sz="2600"/>
          </a:p>
          <a:p>
            <a:pPr indent="-22225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900"/>
              <a:buFont typeface="Gill Sans"/>
              <a:buChar char="•"/>
            </a:pPr>
            <a:r>
              <a:rPr b="1" lang="en-US" sz="2600"/>
              <a:t>Questionadora</a:t>
            </a:r>
            <a:r>
              <a:rPr lang="en-US" sz="1300"/>
              <a:t>: </a:t>
            </a:r>
            <a:r>
              <a:rPr lang="en-US" sz="2600">
                <a:latin typeface="Times"/>
                <a:ea typeface="Times"/>
                <a:cs typeface="Times"/>
                <a:sym typeface="Times"/>
              </a:rPr>
              <a:t>objetiva identificar as perspectivas para o futuro imediato da pesquisa sobre o tema em revisão </a:t>
            </a:r>
            <a:endParaRPr sz="2600"/>
          </a:p>
          <a:p>
            <a:pPr indent="-22225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900"/>
              <a:buFont typeface="Gill Sans"/>
              <a:buChar char="•"/>
            </a:pPr>
            <a:r>
              <a:rPr b="1" lang="en-US" sz="2600"/>
              <a:t>Histórica</a:t>
            </a:r>
            <a:r>
              <a:rPr lang="en-US" sz="1300"/>
              <a:t>: </a:t>
            </a:r>
            <a:r>
              <a:rPr lang="en-US" sz="2600">
                <a:latin typeface="Times"/>
                <a:ea typeface="Times"/>
                <a:cs typeface="Times"/>
                <a:sym typeface="Times"/>
              </a:rPr>
              <a:t>documenta o desenvolvimento da pesquisa em determinada área </a:t>
            </a:r>
            <a:endParaRPr sz="2600"/>
          </a:p>
          <a:p>
            <a:pPr indent="-22225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900"/>
              <a:buFont typeface="Gill Sans"/>
              <a:buChar char="•"/>
            </a:pPr>
            <a:r>
              <a:rPr b="1" lang="en-US" sz="2600"/>
              <a:t>Opinativa</a:t>
            </a:r>
            <a:r>
              <a:rPr lang="en-US" sz="1300"/>
              <a:t>: </a:t>
            </a:r>
            <a:r>
              <a:rPr lang="en-US" sz="2600">
                <a:latin typeface="Times"/>
                <a:ea typeface="Times"/>
                <a:cs typeface="Times"/>
                <a:sym typeface="Times"/>
              </a:rPr>
              <a:t>esclarece a respeito de um determinado tema na perspectiva de mudança. </a:t>
            </a:r>
            <a:endParaRPr sz="2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3945efb85a_0_301"/>
          <p:cNvSpPr txBox="1"/>
          <p:nvPr>
            <p:ph type="title"/>
          </p:nvPr>
        </p:nvSpPr>
        <p:spPr>
          <a:xfrm>
            <a:off x="892969" y="178594"/>
            <a:ext cx="73581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Gill Sans"/>
              <a:buNone/>
            </a:pPr>
            <a:r>
              <a:rPr b="0" i="0" lang="en-US" sz="5900" u="none" cap="none" strike="noStrike">
                <a:latin typeface="Gill Sans"/>
                <a:ea typeface="Gill Sans"/>
                <a:cs typeface="Gill Sans"/>
                <a:sym typeface="Gill Sans"/>
              </a:rPr>
              <a:t>...propósito</a:t>
            </a:r>
            <a:endParaRPr/>
          </a:p>
        </p:txBody>
      </p:sp>
      <p:sp>
        <p:nvSpPr>
          <p:cNvPr id="203" name="Google Shape;203;g13945efb85a_0_301"/>
          <p:cNvSpPr txBox="1"/>
          <p:nvPr>
            <p:ph idx="1" type="body"/>
          </p:nvPr>
        </p:nvSpPr>
        <p:spPr>
          <a:xfrm>
            <a:off x="360158" y="1946672"/>
            <a:ext cx="8568600" cy="401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-203200" lvl="0" marL="76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Times"/>
              <a:buChar char="•"/>
            </a:pPr>
            <a:r>
              <a:rPr b="1" lang="en-US" sz="2700">
                <a:latin typeface="Times"/>
                <a:ea typeface="Times"/>
                <a:cs typeface="Times"/>
                <a:sym typeface="Times"/>
              </a:rPr>
              <a:t>Analíticas</a:t>
            </a:r>
            <a:r>
              <a:rPr lang="en-US" sz="2700">
                <a:latin typeface="Times"/>
                <a:ea typeface="Times"/>
                <a:cs typeface="Times"/>
                <a:sym typeface="Times"/>
              </a:rPr>
              <a:t>: são feitas como um fim em si mesmas, por pesquisadores que se dedicam a efetuar, esporádica ou periodicamente, revisões sobre temas específicos, de modo que a somatória desses estudos possa, em longo prazo, fornecer um panorama geral do desenvolvimento de uma determinada área, com suas peculiaridades, sucessos e fracassos. </a:t>
            </a:r>
            <a:endParaRPr sz="2700">
              <a:latin typeface="Times"/>
              <a:ea typeface="Times"/>
              <a:cs typeface="Times"/>
              <a:sym typeface="Times"/>
            </a:endParaRPr>
          </a:p>
          <a:p>
            <a:pPr indent="-20320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Times"/>
              <a:buChar char="•"/>
            </a:pPr>
            <a:r>
              <a:rPr b="1" lang="en-US" sz="2700">
                <a:latin typeface="Times"/>
                <a:ea typeface="Times"/>
                <a:cs typeface="Times"/>
                <a:sym typeface="Times"/>
              </a:rPr>
              <a:t> de Base</a:t>
            </a:r>
            <a:r>
              <a:rPr lang="en-US" sz="2700">
                <a:latin typeface="Times"/>
                <a:ea typeface="Times"/>
                <a:cs typeface="Times"/>
                <a:sym typeface="Times"/>
              </a:rPr>
              <a:t>: aquelas que servem de apoio, para as pesquisas científicas e são desenvolvidas como suporte ao referencial teórico de monografias, dissertações, teses e outros textos científicos. </a:t>
            </a:r>
            <a:endParaRPr sz="27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BF1DE"/>
        </a:solidFill>
      </p:bgPr>
    </p:bg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3945efb85a_0_306"/>
          <p:cNvSpPr txBox="1"/>
          <p:nvPr>
            <p:ph type="title"/>
          </p:nvPr>
        </p:nvSpPr>
        <p:spPr>
          <a:xfrm>
            <a:off x="892969" y="258961"/>
            <a:ext cx="73581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Gill Sans"/>
              <a:buNone/>
            </a:pPr>
            <a:r>
              <a:rPr b="0" i="0" lang="en-US" sz="5900" u="none" cap="none" strike="noStrike">
                <a:solidFill>
                  <a:srgbClr val="980000"/>
                </a:solidFill>
                <a:latin typeface="Gill Sans"/>
                <a:ea typeface="Gill Sans"/>
                <a:cs typeface="Gill Sans"/>
                <a:sym typeface="Gill Sans"/>
              </a:rPr>
              <a:t>...abrangência</a:t>
            </a:r>
            <a:endParaRPr>
              <a:solidFill>
                <a:srgbClr val="980000"/>
              </a:solidFill>
            </a:endParaRPr>
          </a:p>
        </p:txBody>
      </p:sp>
      <p:sp>
        <p:nvSpPr>
          <p:cNvPr id="209" name="Google Shape;209;g13945efb85a_0_306"/>
          <p:cNvSpPr txBox="1"/>
          <p:nvPr>
            <p:ph idx="1" type="body"/>
          </p:nvPr>
        </p:nvSpPr>
        <p:spPr>
          <a:xfrm>
            <a:off x="892969" y="1946672"/>
            <a:ext cx="7358100" cy="401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-406400" lvl="0" marL="939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5000"/>
              <a:buFont typeface="Gill Sans"/>
              <a:buChar char="•"/>
            </a:pPr>
            <a:r>
              <a:rPr b="0" i="0" lang="en-US" sz="3000" u="none" cap="none" strike="noStrike">
                <a:solidFill>
                  <a:srgbClr val="980000"/>
                </a:solidFill>
                <a:latin typeface="Gill Sans"/>
                <a:ea typeface="Gill Sans"/>
                <a:cs typeface="Gill Sans"/>
                <a:sym typeface="Gill Sans"/>
              </a:rPr>
              <a:t>temporal: </a:t>
            </a:r>
            <a:r>
              <a:rPr lang="en-US" sz="1700">
                <a:solidFill>
                  <a:srgbClr val="980000"/>
                </a:solidFill>
                <a:latin typeface="Times"/>
                <a:ea typeface="Times"/>
                <a:cs typeface="Times"/>
                <a:sym typeface="Times"/>
              </a:rPr>
              <a:t>quando estipulam um período específico para cobertura </a:t>
            </a:r>
            <a:endParaRPr>
              <a:solidFill>
                <a:srgbClr val="980000"/>
              </a:solidFill>
            </a:endParaRPr>
          </a:p>
          <a:p>
            <a:pPr indent="-406400" lvl="0" marL="9398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980000"/>
              </a:buClr>
              <a:buSzPts val="5000"/>
              <a:buFont typeface="Gill Sans"/>
              <a:buChar char="•"/>
            </a:pPr>
            <a:r>
              <a:rPr b="0" i="0" lang="en-US" sz="3000" u="none" cap="none" strike="noStrike">
                <a:solidFill>
                  <a:srgbClr val="980000"/>
                </a:solidFill>
                <a:latin typeface="Gill Sans"/>
                <a:ea typeface="Gill Sans"/>
                <a:cs typeface="Gill Sans"/>
                <a:sym typeface="Gill Sans"/>
              </a:rPr>
              <a:t>temático:</a:t>
            </a:r>
            <a:r>
              <a:rPr lang="en-US" sz="1700">
                <a:solidFill>
                  <a:srgbClr val="980000"/>
                </a:solidFill>
              </a:rPr>
              <a:t> </a:t>
            </a:r>
            <a:r>
              <a:rPr lang="en-US" sz="1700">
                <a:solidFill>
                  <a:srgbClr val="980000"/>
                </a:solidFill>
                <a:latin typeface="Times"/>
                <a:ea typeface="Times"/>
                <a:cs typeface="Times"/>
                <a:sym typeface="Times"/>
              </a:rPr>
              <a:t>quanto tratam de um recorte específico de determinado tema. </a:t>
            </a:r>
            <a:endParaRPr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BD4B4"/>
        </a:solidFill>
      </p:bgPr>
    </p:bg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13945efb85a_0_311"/>
          <p:cNvSpPr txBox="1"/>
          <p:nvPr>
            <p:ph type="title"/>
          </p:nvPr>
        </p:nvSpPr>
        <p:spPr>
          <a:xfrm>
            <a:off x="892969" y="178594"/>
            <a:ext cx="7358100" cy="10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C79"/>
              </a:buClr>
              <a:buSzPts val="3400"/>
              <a:buFont typeface="Gill Sans"/>
              <a:buNone/>
            </a:pPr>
            <a:r>
              <a:rPr lang="en-US" sz="3400"/>
              <a:t>Estratégias para sua confecção</a:t>
            </a:r>
            <a:endParaRPr/>
          </a:p>
        </p:txBody>
      </p:sp>
      <p:sp>
        <p:nvSpPr>
          <p:cNvPr id="215" name="Google Shape;215;g13945efb85a_0_311"/>
          <p:cNvSpPr txBox="1"/>
          <p:nvPr>
            <p:ph idx="1" type="body"/>
          </p:nvPr>
        </p:nvSpPr>
        <p:spPr>
          <a:xfrm>
            <a:off x="210100" y="2035550"/>
            <a:ext cx="8668500" cy="44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-209550" lvl="0" marL="76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imes"/>
              <a:buChar char="•"/>
            </a:pPr>
            <a:r>
              <a:rPr lang="en-US" sz="1500">
                <a:latin typeface="Times"/>
                <a:ea typeface="Times"/>
                <a:cs typeface="Times"/>
                <a:sym typeface="Times"/>
              </a:rPr>
              <a:t>o que o autor estava tentando descobrir? Ele formulou e definiu claramente um problema? O problema poderia ter sido abordado de modo mais eficaz a partir de outra perspectiva? </a:t>
            </a:r>
            <a:endParaRPr sz="2800"/>
          </a:p>
          <a:p>
            <a:pPr indent="-20955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imes"/>
              <a:buChar char="•"/>
            </a:pPr>
            <a:r>
              <a:rPr lang="en-US" sz="1500">
                <a:latin typeface="Times"/>
                <a:ea typeface="Times"/>
                <a:cs typeface="Times"/>
                <a:sym typeface="Times"/>
              </a:rPr>
              <a:t>o autor avaliou a literatura relevante para o problema? Inclui literatura que assume posições com as quais não concorda? Como o autor estrutura o argumento? </a:t>
            </a:r>
            <a:endParaRPr sz="2800"/>
          </a:p>
          <a:p>
            <a:pPr indent="-20955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imes"/>
              <a:buChar char="•"/>
            </a:pPr>
            <a:r>
              <a:rPr lang="en-US" sz="1500">
                <a:latin typeface="Times"/>
                <a:ea typeface="Times"/>
                <a:cs typeface="Times"/>
                <a:sym typeface="Times"/>
              </a:rPr>
              <a:t>num relato de pesquisa, que informação fornece sobre a amostra? Qual a precisão das medições? </a:t>
            </a:r>
            <a:endParaRPr sz="2800"/>
          </a:p>
          <a:p>
            <a:pPr indent="-20955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imes"/>
              <a:buChar char="•"/>
            </a:pPr>
            <a:r>
              <a:rPr lang="en-US" sz="1500">
                <a:latin typeface="Times"/>
                <a:ea typeface="Times"/>
                <a:cs typeface="Times"/>
                <a:sym typeface="Times"/>
              </a:rPr>
              <a:t>como os dados foram coletados? Qual a orientação de pesquisa do autor? Qual o seu referencial teórico? </a:t>
            </a:r>
            <a:endParaRPr sz="2800"/>
          </a:p>
          <a:p>
            <a:pPr indent="-20955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imes"/>
              <a:buChar char="•"/>
            </a:pPr>
            <a:r>
              <a:rPr lang="en-US" sz="1500">
                <a:latin typeface="Times"/>
                <a:ea typeface="Times"/>
                <a:cs typeface="Times"/>
                <a:sym typeface="Times"/>
              </a:rPr>
              <a:t>quais foram os resultados? Qual o relacionamento entre as perspectivas teóricas e práticas? </a:t>
            </a:r>
            <a:endParaRPr sz="2800"/>
          </a:p>
          <a:p>
            <a:pPr indent="-20955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imes"/>
              <a:buChar char="•"/>
            </a:pPr>
            <a:r>
              <a:rPr lang="en-US" sz="1500">
                <a:latin typeface="Times"/>
                <a:ea typeface="Times"/>
                <a:cs typeface="Times"/>
                <a:sym typeface="Times"/>
              </a:rPr>
              <a:t>o que o autor conclui e a que atribui suas descobertas? Pode-se aceitá-las como verdadeiras? Como é possível aplicá-las ao próprio trabalho?</a:t>
            </a:r>
            <a:endParaRPr sz="2800"/>
          </a:p>
        </p:txBody>
      </p:sp>
      <p:sp>
        <p:nvSpPr>
          <p:cNvPr id="216" name="Google Shape;216;g13945efb85a_0_311"/>
          <p:cNvSpPr txBox="1"/>
          <p:nvPr/>
        </p:nvSpPr>
        <p:spPr>
          <a:xfrm>
            <a:off x="2716189" y="955477"/>
            <a:ext cx="6162300" cy="69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Times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É preciso cuidar para diferenciar as idéias do revisor das idéias dos autores revisados.</a:t>
            </a:r>
            <a:endParaRPr b="1" i="0" sz="30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Times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Uma sugestão é ter questões em vista ao ler e fazer fichamentos dos textos 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13945efb85a_0_317"/>
          <p:cNvSpPr txBox="1"/>
          <p:nvPr>
            <p:ph type="title"/>
          </p:nvPr>
        </p:nvSpPr>
        <p:spPr>
          <a:xfrm>
            <a:off x="892969" y="-410766"/>
            <a:ext cx="78708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C79"/>
              </a:buClr>
              <a:buSzPts val="3400"/>
              <a:buFont typeface="Gill Sans"/>
              <a:buNone/>
            </a:pPr>
            <a:r>
              <a:rPr b="1" lang="en-US" sz="3400">
                <a:solidFill>
                  <a:schemeClr val="dk2"/>
                </a:solidFill>
              </a:rPr>
              <a:t>Estratégias para sua confecção</a:t>
            </a:r>
            <a:endParaRPr b="1">
              <a:solidFill>
                <a:schemeClr val="dk2"/>
              </a:solidFill>
            </a:endParaRPr>
          </a:p>
        </p:txBody>
      </p:sp>
      <p:sp>
        <p:nvSpPr>
          <p:cNvPr id="222" name="Google Shape;222;g13945efb85a_0_317"/>
          <p:cNvSpPr txBox="1"/>
          <p:nvPr>
            <p:ph idx="1" type="body"/>
          </p:nvPr>
        </p:nvSpPr>
        <p:spPr>
          <a:xfrm>
            <a:off x="-278301" y="1718075"/>
            <a:ext cx="9267600" cy="402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725" lIns="35725" spcFirstLastPara="1" rIns="35725" wrap="square" tIns="35725">
            <a:noAutofit/>
          </a:bodyPr>
          <a:lstStyle/>
          <a:p>
            <a:pPr indent="-203200" lvl="0" marL="76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Times"/>
              <a:buChar char="•"/>
            </a:pPr>
            <a:r>
              <a:rPr b="1" lang="en-US" sz="2500">
                <a:latin typeface="Times"/>
                <a:ea typeface="Times"/>
                <a:cs typeface="Times"/>
                <a:sym typeface="Times"/>
              </a:rPr>
              <a:t>leitura inspecional</a:t>
            </a:r>
            <a:r>
              <a:rPr lang="en-US" sz="2500">
                <a:latin typeface="Times"/>
                <a:ea typeface="Times"/>
                <a:cs typeface="Times"/>
                <a:sym typeface="Times"/>
              </a:rPr>
              <a:t>: </a:t>
            </a:r>
            <a:r>
              <a:rPr lang="en-US" sz="1900">
                <a:latin typeface="Times"/>
                <a:ea typeface="Times"/>
                <a:cs typeface="Times"/>
                <a:sym typeface="Times"/>
              </a:rPr>
              <a:t>com o fim de identificar quais os textos merecem uma leitura mais atenta e profunda, bem como a ordem de leitura. </a:t>
            </a:r>
            <a:endParaRPr sz="1900">
              <a:latin typeface="Times"/>
              <a:ea typeface="Times"/>
              <a:cs typeface="Times"/>
              <a:sym typeface="Times"/>
            </a:endParaRPr>
          </a:p>
          <a:p>
            <a:pPr indent="-22860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ill Sans"/>
              <a:buChar char="•"/>
            </a:pPr>
            <a:r>
              <a:rPr b="1" lang="en-US" sz="2500"/>
              <a:t>estabelecimento e aplicação de roteiro de leitura</a:t>
            </a:r>
            <a:r>
              <a:rPr lang="en-US" sz="1700"/>
              <a:t>: leitura dos documentos que são analisados na revisão orientada pelas perguntas.</a:t>
            </a:r>
            <a:endParaRPr sz="2900"/>
          </a:p>
          <a:p>
            <a:pPr indent="-20320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Times"/>
              <a:buChar char="•"/>
            </a:pPr>
            <a:r>
              <a:rPr b="1" lang="en-US" sz="2500">
                <a:latin typeface="Times"/>
                <a:ea typeface="Times"/>
                <a:cs typeface="Times"/>
                <a:sym typeface="Times"/>
              </a:rPr>
              <a:t>organização das pesquisas relevantes segundo um critério lógico</a:t>
            </a:r>
            <a:r>
              <a:rPr lang="en-US" sz="2500">
                <a:latin typeface="Times"/>
                <a:ea typeface="Times"/>
                <a:cs typeface="Times"/>
                <a:sym typeface="Times"/>
              </a:rPr>
              <a:t>:</a:t>
            </a:r>
            <a:r>
              <a:rPr lang="en-US" sz="2000">
                <a:latin typeface="Times"/>
                <a:ea typeface="Times"/>
                <a:cs typeface="Times"/>
                <a:sym typeface="Times"/>
              </a:rPr>
              <a:t> a revisão pode ser ordenada cronologicamente, conceitualmente, por ordem de </a:t>
            </a:r>
            <a:r>
              <a:rPr i="1" lang="en-US" sz="2000">
                <a:latin typeface="Times"/>
                <a:ea typeface="Times"/>
                <a:cs typeface="Times"/>
                <a:sym typeface="Times"/>
              </a:rPr>
              <a:t>importância </a:t>
            </a:r>
            <a:r>
              <a:rPr lang="en-US" sz="2000">
                <a:latin typeface="Times"/>
                <a:ea typeface="Times"/>
                <a:cs typeface="Times"/>
                <a:sym typeface="Times"/>
              </a:rPr>
              <a:t>dos autores ou por outros meios que sejam convenientes aos objetivos propostos. </a:t>
            </a:r>
            <a:endParaRPr sz="2000">
              <a:latin typeface="Times"/>
              <a:ea typeface="Times"/>
              <a:cs typeface="Times"/>
              <a:sym typeface="Times"/>
            </a:endParaRPr>
          </a:p>
          <a:p>
            <a:pPr indent="-22860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ill Sans"/>
              <a:buChar char="•"/>
            </a:pPr>
            <a:r>
              <a:rPr b="1" lang="en-US" sz="2500"/>
              <a:t>avaliação crítica</a:t>
            </a:r>
            <a:r>
              <a:rPr lang="en-US" sz="1300"/>
              <a:t>:</a:t>
            </a:r>
            <a:r>
              <a:rPr lang="en-US" sz="1500"/>
              <a:t> inclui a comparação, buscando identificar e agrupar discordâncias e concordâncias, entre vários autores, seja do método utilizado na pesquisa ou destaca estudos exemplares, bem como as falhas apresentadas.</a:t>
            </a:r>
            <a:endParaRPr sz="2700"/>
          </a:p>
          <a:p>
            <a:pPr indent="-222250" lvl="0" marL="76200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FFFFFF"/>
              </a:buClr>
              <a:buSzPts val="2900"/>
              <a:buFont typeface="Gill Sans"/>
              <a:buChar char="•"/>
            </a:pPr>
            <a:r>
              <a:rPr b="1" lang="en-US" sz="2500"/>
              <a:t>conclusão</a:t>
            </a:r>
            <a:r>
              <a:rPr lang="en-US" sz="1500"/>
              <a:t>: relaciona e une os novos </a:t>
            </a:r>
            <a:r>
              <a:rPr i="1" lang="en-US" sz="1700"/>
              <a:t>conhecimentos</a:t>
            </a:r>
            <a:r>
              <a:rPr i="1" lang="en-US" sz="2700"/>
              <a:t> </a:t>
            </a:r>
            <a:r>
              <a:rPr lang="en-US" sz="1500"/>
              <a:t>produzidos e identifica as áreas controversas, os temas ou sub-temas que ainda carecem de investigações.</a:t>
            </a:r>
            <a:endParaRPr sz="2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ustom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2015-04-09T19:46:24Z</dcterms:created>
  <dc:creator>Maria Regina Dubeux Kawamura</dc:creator>
</cp:coreProperties>
</file>