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4" r:id="rId1"/>
  </p:sldMasterIdLst>
  <p:sldIdLst>
    <p:sldId id="331" r:id="rId2"/>
    <p:sldId id="284" r:id="rId3"/>
    <p:sldId id="288" r:id="rId4"/>
    <p:sldId id="290" r:id="rId5"/>
    <p:sldId id="291" r:id="rId6"/>
    <p:sldId id="293" r:id="rId7"/>
    <p:sldId id="330" r:id="rId8"/>
    <p:sldId id="295" r:id="rId9"/>
    <p:sldId id="297" r:id="rId10"/>
    <p:sldId id="300" r:id="rId11"/>
    <p:sldId id="301" r:id="rId12"/>
    <p:sldId id="302" r:id="rId13"/>
    <p:sldId id="303" r:id="rId14"/>
    <p:sldId id="304" r:id="rId15"/>
    <p:sldId id="306" r:id="rId16"/>
    <p:sldId id="307" r:id="rId17"/>
    <p:sldId id="308" r:id="rId18"/>
    <p:sldId id="309" r:id="rId19"/>
    <p:sldId id="311" r:id="rId20"/>
    <p:sldId id="313" r:id="rId21"/>
    <p:sldId id="315" r:id="rId22"/>
    <p:sldId id="316" r:id="rId23"/>
    <p:sldId id="317" r:id="rId24"/>
    <p:sldId id="332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58" autoAdjust="0"/>
    <p:restoredTop sz="94660"/>
  </p:normalViewPr>
  <p:slideViewPr>
    <p:cSldViewPr>
      <p:cViewPr varScale="1">
        <p:scale>
          <a:sx n="102" d="100"/>
          <a:sy n="102" d="100"/>
        </p:scale>
        <p:origin x="180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n Marques" userId="b39235f5fa335bc8" providerId="LiveId" clId="{5560E235-6A84-4434-96AA-A5D21CA0B33D}"/>
    <pc:docChg chg="modSld">
      <pc:chgData name="Ivan Marques" userId="b39235f5fa335bc8" providerId="LiveId" clId="{5560E235-6A84-4434-96AA-A5D21CA0B33D}" dt="2023-03-16T14:49:19.503" v="0" actId="1076"/>
      <pc:docMkLst>
        <pc:docMk/>
      </pc:docMkLst>
      <pc:sldChg chg="modSp mod">
        <pc:chgData name="Ivan Marques" userId="b39235f5fa335bc8" providerId="LiveId" clId="{5560E235-6A84-4434-96AA-A5D21CA0B33D}" dt="2023-03-16T14:49:19.503" v="0" actId="1076"/>
        <pc:sldMkLst>
          <pc:docMk/>
          <pc:sldMk cId="0" sldId="316"/>
        </pc:sldMkLst>
        <pc:spChg chg="mod">
          <ac:chgData name="Ivan Marques" userId="b39235f5fa335bc8" providerId="LiveId" clId="{5560E235-6A84-4434-96AA-A5D21CA0B33D}" dt="2023-03-16T14:49:19.503" v="0" actId="1076"/>
          <ac:spMkLst>
            <pc:docMk/>
            <pc:sldMk cId="0" sldId="31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BEBE0A-A8CD-455D-A52E-2C02E6C14A94}" type="datetimeFigureOut">
              <a:rPr lang="pt-BR" smtClean="0"/>
              <a:pPr/>
              <a:t>16/03/2023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9E323-39E0-4802-BD83-1357C7F2844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ransition>
    <p:zo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1547664" y="2136898"/>
            <a:ext cx="6192687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600" i="1" dirty="0"/>
              <a:t>Vanguardas</a:t>
            </a:r>
          </a:p>
          <a:p>
            <a:pPr algn="ctr"/>
            <a:endParaRPr lang="pt-BR" sz="1400" i="1" dirty="0"/>
          </a:p>
          <a:p>
            <a:pPr algn="ctr"/>
            <a:r>
              <a:rPr lang="pt-BR" sz="6600" i="1" dirty="0"/>
              <a:t>europeias</a:t>
            </a:r>
          </a:p>
        </p:txBody>
      </p:sp>
    </p:spTree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987824" y="5757441"/>
            <a:ext cx="43748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Pablo Picasso</a:t>
            </a:r>
          </a:p>
          <a:p>
            <a:pPr algn="r"/>
            <a:r>
              <a:rPr lang="pt-BR" sz="2400" dirty="0" err="1"/>
              <a:t>Les</a:t>
            </a:r>
            <a:r>
              <a:rPr lang="pt-BR" sz="2400" dirty="0"/>
              <a:t> </a:t>
            </a:r>
            <a:r>
              <a:rPr lang="pt-BR" sz="2400" dirty="0" err="1"/>
              <a:t>demoiselles</a:t>
            </a:r>
            <a:r>
              <a:rPr lang="pt-BR" sz="2400" dirty="0"/>
              <a:t> d’</a:t>
            </a:r>
            <a:r>
              <a:rPr lang="pt-BR" sz="2400" dirty="0" err="1"/>
              <a:t>Avignon</a:t>
            </a:r>
            <a:r>
              <a:rPr lang="pt-BR" sz="2400" dirty="0"/>
              <a:t> (1907)</a:t>
            </a:r>
          </a:p>
        </p:txBody>
      </p:sp>
      <p:pic>
        <p:nvPicPr>
          <p:cNvPr id="6" name="Imagem 3" descr="28 picasso demoisell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67891"/>
            <a:ext cx="5038725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645471" y="5807005"/>
            <a:ext cx="33666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Verdana" pitchFamily="34" charset="0"/>
              </a:rPr>
              <a:t>Pablo Picasso</a:t>
            </a:r>
          </a:p>
          <a:p>
            <a:pPr algn="ctr"/>
            <a:r>
              <a:rPr lang="pt-BR" dirty="0">
                <a:latin typeface="Verdana" pitchFamily="34" charset="0"/>
              </a:rPr>
              <a:t>Violino e cachimbo (1913)</a:t>
            </a:r>
          </a:p>
        </p:txBody>
      </p:sp>
      <p:pic>
        <p:nvPicPr>
          <p:cNvPr id="6" name="Imagem 3" descr="Picasso violino colagem.png"/>
          <p:cNvPicPr>
            <a:picLocks noChangeAspect="1"/>
          </p:cNvPicPr>
          <p:nvPr/>
        </p:nvPicPr>
        <p:blipFill>
          <a:blip r:embed="rId2" cstate="print"/>
          <a:srcRect r="1118"/>
          <a:stretch>
            <a:fillRect/>
          </a:stretch>
        </p:blipFill>
        <p:spPr bwMode="auto">
          <a:xfrm>
            <a:off x="395536" y="428625"/>
            <a:ext cx="8001000" cy="533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742705" y="5805264"/>
            <a:ext cx="4357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pt-BR" b="1" dirty="0">
                <a:latin typeface="Verdana" pitchFamily="34" charset="0"/>
              </a:rPr>
              <a:t>Umberto </a:t>
            </a:r>
            <a:r>
              <a:rPr lang="pt-BR" b="1" dirty="0" err="1">
                <a:latin typeface="Verdana" pitchFamily="34" charset="0"/>
              </a:rPr>
              <a:t>Boccioni</a:t>
            </a:r>
            <a:endParaRPr lang="pt-BR" b="1" dirty="0">
              <a:latin typeface="Verdana" pitchFamily="34" charset="0"/>
            </a:endParaRPr>
          </a:p>
          <a:p>
            <a:pPr algn="r"/>
            <a:r>
              <a:rPr lang="pt-BR" dirty="0">
                <a:latin typeface="Verdana" pitchFamily="34" charset="0"/>
              </a:rPr>
              <a:t>Dinamismo de um ciclista (1913)</a:t>
            </a:r>
          </a:p>
        </p:txBody>
      </p:sp>
      <p:pic>
        <p:nvPicPr>
          <p:cNvPr id="6" name="Imagem 3" descr="15 umberto_boccioni__dinamismo_di_un_ciclsta_191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28625"/>
            <a:ext cx="7218362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467544" y="5807005"/>
            <a:ext cx="351070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 err="1">
                <a:latin typeface="Verdana" pitchFamily="34" charset="0"/>
              </a:rPr>
              <a:t>Giacomo</a:t>
            </a:r>
            <a:r>
              <a:rPr lang="pt-BR" b="1" dirty="0">
                <a:latin typeface="Verdana" pitchFamily="34" charset="0"/>
              </a:rPr>
              <a:t> </a:t>
            </a:r>
            <a:r>
              <a:rPr lang="pt-BR" b="1" dirty="0" err="1">
                <a:latin typeface="Verdana" pitchFamily="34" charset="0"/>
              </a:rPr>
              <a:t>Balla</a:t>
            </a:r>
            <a:endParaRPr lang="pt-BR" b="1" dirty="0">
              <a:latin typeface="Verdana" pitchFamily="34" charset="0"/>
            </a:endParaRPr>
          </a:p>
          <a:p>
            <a:r>
              <a:rPr lang="pt-BR" dirty="0">
                <a:latin typeface="Verdana" pitchFamily="34" charset="0"/>
              </a:rPr>
              <a:t>Automóvel de corrida (1913)</a:t>
            </a:r>
          </a:p>
        </p:txBody>
      </p:sp>
      <p:pic>
        <p:nvPicPr>
          <p:cNvPr id="6" name="Imagem 3" descr="Balla automóv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982" y="357188"/>
            <a:ext cx="79184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683568" y="1124744"/>
            <a:ext cx="7632848" cy="4413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t-BR" sz="2400" b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	“Nós declaramos que o esplendor do mundo se enriqueceu com uma beleza nova: a beleza da velocidade. Um automóvel de corrida com seu cofre adornado de grossos tubos como serpentes de fôlego explosivo... Um automóvel rugidor, que parece correr sobre a metralha, é mais belo que a Vitória de </a:t>
            </a:r>
            <a:r>
              <a:rPr kumimoji="0" lang="pt-BR" sz="2400" b="0" u="none" strike="noStrike" cap="none" normalizeH="0" baseline="0" dirty="0" err="1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Samotrácia</a:t>
            </a:r>
            <a:r>
              <a:rPr kumimoji="0" lang="pt-BR" sz="2400" b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.”</a:t>
            </a:r>
          </a:p>
          <a:p>
            <a:pPr algn="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Marinetti, </a:t>
            </a:r>
            <a:r>
              <a:rPr lang="pt-BR" sz="2400" i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Manifesto do Futurismo 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(1909)</a:t>
            </a:r>
            <a:endParaRPr lang="pt-BR" sz="2400" dirty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1763688" y="5786438"/>
            <a:ext cx="52388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err="1">
                <a:latin typeface="Verdana" pitchFamily="34" charset="0"/>
              </a:rPr>
              <a:t>Kazimir</a:t>
            </a:r>
            <a:r>
              <a:rPr lang="pt-BR" b="1" dirty="0">
                <a:latin typeface="Verdana" pitchFamily="34" charset="0"/>
              </a:rPr>
              <a:t> </a:t>
            </a:r>
            <a:r>
              <a:rPr lang="pt-BR" b="1" dirty="0" err="1">
                <a:latin typeface="Verdana" pitchFamily="34" charset="0"/>
              </a:rPr>
              <a:t>Maliévitch</a:t>
            </a:r>
            <a:endParaRPr lang="pt-BR" b="1" dirty="0">
              <a:latin typeface="Verdana" pitchFamily="34" charset="0"/>
            </a:endParaRPr>
          </a:p>
          <a:p>
            <a:pPr algn="ctr"/>
            <a:r>
              <a:rPr lang="pt-BR" dirty="0">
                <a:latin typeface="Verdana" pitchFamily="34" charset="0"/>
              </a:rPr>
              <a:t>Quadrado negro sobre fundo branco (1913)</a:t>
            </a:r>
          </a:p>
        </p:txBody>
      </p:sp>
      <p:pic>
        <p:nvPicPr>
          <p:cNvPr id="6" name="Imagem 3" descr="32 malevichcarrenoir191319233iz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9610" y="428625"/>
            <a:ext cx="5300662" cy="528637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55576" y="476672"/>
            <a:ext cx="235857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Verdana" pitchFamily="34" charset="0"/>
              </a:rPr>
              <a:t>Marcel </a:t>
            </a:r>
            <a:r>
              <a:rPr lang="pt-BR" b="1" dirty="0" err="1">
                <a:latin typeface="Verdana" pitchFamily="34" charset="0"/>
              </a:rPr>
              <a:t>Duchamp</a:t>
            </a:r>
            <a:endParaRPr lang="pt-BR" b="1" dirty="0">
              <a:latin typeface="Verdana" pitchFamily="34" charset="0"/>
            </a:endParaRPr>
          </a:p>
          <a:p>
            <a:pPr algn="r"/>
            <a:r>
              <a:rPr lang="pt-BR" dirty="0">
                <a:latin typeface="Verdana" pitchFamily="34" charset="0"/>
              </a:rPr>
              <a:t>Fonte (1917)</a:t>
            </a:r>
          </a:p>
        </p:txBody>
      </p:sp>
      <p:pic>
        <p:nvPicPr>
          <p:cNvPr id="6" name="Imagem 3" descr="16 Marcel%20Ducham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549312"/>
            <a:ext cx="4813822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915816" y="5879013"/>
            <a:ext cx="309634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Verdana" pitchFamily="34" charset="0"/>
              </a:rPr>
              <a:t>Marcel </a:t>
            </a:r>
            <a:r>
              <a:rPr lang="pt-BR" b="1" dirty="0" err="1">
                <a:latin typeface="Verdana" pitchFamily="34" charset="0"/>
              </a:rPr>
              <a:t>Duchamp</a:t>
            </a:r>
            <a:endParaRPr lang="pt-BR" b="1" dirty="0">
              <a:latin typeface="Verdana" pitchFamily="34" charset="0"/>
            </a:endParaRPr>
          </a:p>
          <a:p>
            <a:pPr algn="ctr"/>
            <a:r>
              <a:rPr lang="pt-BR" dirty="0">
                <a:latin typeface="Verdana" pitchFamily="34" charset="0"/>
              </a:rPr>
              <a:t>Roda de bicicleta (1913)</a:t>
            </a:r>
          </a:p>
        </p:txBody>
      </p:sp>
      <p:pic>
        <p:nvPicPr>
          <p:cNvPr id="14338" name="Picture 2" descr="http://1.bp.blogspot.com/_MVuK8-UjijY/ShCgW1NrAtI/AAAAAAAAAbU/hwtwnu0odZg/s1600/0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5519" y="548680"/>
            <a:ext cx="3512665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196922" y="620688"/>
            <a:ext cx="24482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Verdana" pitchFamily="34" charset="0"/>
              </a:rPr>
              <a:t>Marcel </a:t>
            </a:r>
            <a:r>
              <a:rPr lang="pt-BR" b="1" dirty="0" err="1">
                <a:latin typeface="Verdana" pitchFamily="34" charset="0"/>
              </a:rPr>
              <a:t>Duchamp</a:t>
            </a:r>
            <a:endParaRPr lang="pt-BR" b="1" dirty="0">
              <a:latin typeface="Verdana" pitchFamily="34" charset="0"/>
            </a:endParaRPr>
          </a:p>
          <a:p>
            <a:r>
              <a:rPr lang="pt-BR" dirty="0" err="1">
                <a:latin typeface="Verdana" pitchFamily="34" charset="0"/>
              </a:rPr>
              <a:t>L.H.O.O.Q.</a:t>
            </a:r>
            <a:r>
              <a:rPr lang="pt-BR" baseline="30000" dirty="0">
                <a:latin typeface="Verdana" pitchFamily="34" charset="0"/>
              </a:rPr>
              <a:t>*</a:t>
            </a:r>
            <a:r>
              <a:rPr lang="pt-BR" dirty="0">
                <a:latin typeface="Verdana" pitchFamily="34" charset="0"/>
              </a:rPr>
              <a:t> (1919)</a:t>
            </a:r>
          </a:p>
        </p:txBody>
      </p:sp>
      <p:pic>
        <p:nvPicPr>
          <p:cNvPr id="6" name="Imagem 4" descr="Dali gioconda 2.jpg"/>
          <p:cNvPicPr>
            <a:picLocks noChangeAspect="1"/>
          </p:cNvPicPr>
          <p:nvPr/>
        </p:nvPicPr>
        <p:blipFill>
          <a:blip r:embed="rId2" cstate="print"/>
          <a:srcRect l="5579" t="4933" r="6808" b="7449"/>
          <a:stretch>
            <a:fillRect/>
          </a:stretch>
        </p:blipFill>
        <p:spPr bwMode="auto">
          <a:xfrm>
            <a:off x="755574" y="477328"/>
            <a:ext cx="3996546" cy="590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5182789" y="6021288"/>
            <a:ext cx="3573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*L.H.O.O.Q. = </a:t>
            </a:r>
            <a:r>
              <a:rPr lang="en-US" sz="2000" i="1" dirty="0" err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elle</a:t>
            </a:r>
            <a:r>
              <a:rPr lang="en-US" sz="2000" i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a </a:t>
            </a:r>
            <a:r>
              <a:rPr lang="en-US" sz="2000" i="1" dirty="0" err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chaud</a:t>
            </a:r>
            <a:r>
              <a:rPr lang="en-US" sz="2000" i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au </a:t>
            </a:r>
            <a:r>
              <a:rPr lang="en-US" sz="2000" i="1" dirty="0" err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cul</a:t>
            </a:r>
            <a:endParaRPr lang="pt-BR" sz="2000" i="1" dirty="0"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07111" y="1299532"/>
            <a:ext cx="806489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58775" algn="l"/>
              </a:tabLst>
            </a:pPr>
            <a:r>
              <a:rPr kumimoji="0" lang="pt-BR" sz="2400" b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	“Abolição da memória: DADÁ; abolição da arqueologia: DADÁ; abolição dos profetas: DADÁ; abolição do futuro: DADÁ.”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kumimoji="0" lang="pt-BR" sz="2400" b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	“Entrelaçamento dos contrários e de todas as contradições, dos grotescos, das inconsequências: A VIDA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.”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pt-BR" sz="2400" dirty="0">
              <a:solidFill>
                <a:srgbClr val="0D0D0D"/>
              </a:solidFill>
              <a:ea typeface="Calibri" pitchFamily="34" charset="0"/>
              <a:cs typeface="Times New Roman" pitchFamily="18" charset="0"/>
            </a:endParaRP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i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Manifesto </a:t>
            </a:r>
            <a:r>
              <a:rPr lang="pt-BR" sz="2400" i="1" dirty="0" err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Dadá</a:t>
            </a:r>
            <a:r>
              <a:rPr lang="pt-BR" sz="2400" i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(1918)</a:t>
            </a:r>
            <a:endParaRPr kumimoji="0" lang="pt-BR" sz="2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pic>
        <p:nvPicPr>
          <p:cNvPr id="4" name="Imagem 8" descr="Leonardo virge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04664"/>
            <a:ext cx="3529027" cy="59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15"/>
          <p:cNvSpPr txBox="1">
            <a:spLocks noChangeArrowheads="1"/>
          </p:cNvSpPr>
          <p:nvPr/>
        </p:nvSpPr>
        <p:spPr bwMode="auto">
          <a:xfrm>
            <a:off x="539552" y="5517232"/>
            <a:ext cx="41044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Leonardo da Vinci</a:t>
            </a:r>
          </a:p>
          <a:p>
            <a:pPr algn="r"/>
            <a:r>
              <a:rPr lang="pt-BR" sz="2400" dirty="0"/>
              <a:t>A Virgem dos rochedos (1485)</a:t>
            </a:r>
            <a:endParaRPr lang="pt-BR" sz="2400" b="1" dirty="0"/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95536" y="5301208"/>
            <a:ext cx="329468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Verdana" pitchFamily="34" charset="0"/>
              </a:rPr>
              <a:t>Max Ernst</a:t>
            </a:r>
          </a:p>
          <a:p>
            <a:pPr algn="r"/>
            <a:r>
              <a:rPr lang="pt-BR" dirty="0">
                <a:latin typeface="Verdana" pitchFamily="34" charset="0"/>
              </a:rPr>
              <a:t>O vestido da noiva (1938)</a:t>
            </a:r>
          </a:p>
        </p:txBody>
      </p:sp>
      <p:pic>
        <p:nvPicPr>
          <p:cNvPr id="6" name="Imagem 3" descr="21 max ernst The Robing of the Bride 194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3810" y="477304"/>
            <a:ext cx="4338590" cy="56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869606" y="5786438"/>
            <a:ext cx="4230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b="1" dirty="0">
                <a:latin typeface="Verdana" pitchFamily="34" charset="0"/>
              </a:rPr>
              <a:t>Salvador Dalí</a:t>
            </a:r>
          </a:p>
          <a:p>
            <a:pPr algn="r"/>
            <a:r>
              <a:rPr lang="pt-BR" dirty="0">
                <a:latin typeface="Verdana" pitchFamily="34" charset="0"/>
              </a:rPr>
              <a:t>A persistência da memória (1931)</a:t>
            </a:r>
          </a:p>
        </p:txBody>
      </p:sp>
      <p:pic>
        <p:nvPicPr>
          <p:cNvPr id="6" name="Imagem 3" descr="22 dali a persistenci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4634" y="357188"/>
            <a:ext cx="7143750" cy="535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076056" y="5591410"/>
            <a:ext cx="360039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Verdana" pitchFamily="34" charset="0"/>
              </a:rPr>
              <a:t>René </a:t>
            </a:r>
            <a:r>
              <a:rPr lang="pt-BR" b="1" dirty="0" err="1">
                <a:latin typeface="Verdana" pitchFamily="34" charset="0"/>
              </a:rPr>
              <a:t>Magritte</a:t>
            </a:r>
            <a:endParaRPr lang="pt-BR" b="1" dirty="0">
              <a:latin typeface="Verdana" pitchFamily="34" charset="0"/>
            </a:endParaRPr>
          </a:p>
          <a:p>
            <a:r>
              <a:rPr lang="pt-BR" dirty="0">
                <a:latin typeface="Verdana" pitchFamily="34" charset="0"/>
              </a:rPr>
              <a:t>A reprodução proibida (1937)</a:t>
            </a:r>
          </a:p>
        </p:txBody>
      </p:sp>
      <p:pic>
        <p:nvPicPr>
          <p:cNvPr id="6" name="Imagem 3" descr="23 magritte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7" y="598388"/>
            <a:ext cx="4374758" cy="56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539552" y="5108991"/>
            <a:ext cx="561662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Cubismo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futurismo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 e </a:t>
            </a:r>
            <a:r>
              <a:rPr kumimoji="0" lang="pt-BR" sz="2400" b="1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abstracionismo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: tendências estritamente formais;</a:t>
            </a:r>
            <a:r>
              <a:rPr kumimoji="0" lang="pt-BR" sz="2400" b="0" i="0" u="none" strike="noStrike" cap="none" normalizeH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 l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D0D0D"/>
                </a:solidFill>
                <a:effectLst/>
                <a:ea typeface="Calibri" pitchFamily="34" charset="0"/>
                <a:cs typeface="Times New Roman" pitchFamily="18" charset="0"/>
              </a:rPr>
              <a:t>inha objetiva (construção do objeto autônomo).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548680"/>
            <a:ext cx="55446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Duas correntes da arte moderna: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uma parte do </a:t>
            </a:r>
            <a:r>
              <a:rPr lang="pt-BR" sz="2400" b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expressionismo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(Van </a:t>
            </a:r>
            <a:r>
              <a:rPr lang="pt-BR" sz="2400" dirty="0" err="1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Gogh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), a outra parte do </a:t>
            </a:r>
            <a:r>
              <a:rPr lang="pt-BR" sz="2400" b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cubismo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(Cézanne). 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87824" y="2852936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b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Expressionismo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 e </a:t>
            </a:r>
            <a:r>
              <a:rPr lang="pt-BR" sz="2400" b="1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surrealismo</a:t>
            </a: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: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t-BR" sz="2400" dirty="0">
                <a:solidFill>
                  <a:srgbClr val="0D0D0D"/>
                </a:solidFill>
                <a:ea typeface="Calibri" pitchFamily="34" charset="0"/>
                <a:cs typeface="Times New Roman" pitchFamily="18" charset="0"/>
              </a:rPr>
              <a:t>tendências destruidoras da forma; linha subjetiva (projeção de imagens do sujeito). 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869606" y="5786438"/>
            <a:ext cx="42307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dirty="0">
                <a:latin typeface="Verdana" pitchFamily="34" charset="0"/>
              </a:rPr>
              <a:t>Augusto de Campos</a:t>
            </a:r>
          </a:p>
          <a:p>
            <a:pPr algn="r"/>
            <a:r>
              <a:rPr lang="pt-BR" dirty="0">
                <a:latin typeface="Verdana" pitchFamily="34" charset="0"/>
              </a:rPr>
              <a:t>Pós-tudo (1984)</a:t>
            </a:r>
          </a:p>
        </p:txBody>
      </p:sp>
      <p:pic>
        <p:nvPicPr>
          <p:cNvPr id="1026" name="Picture 2" descr="Pós-tudo – Augusto de Campos | ABC da Escrita Criativa">
            <a:extLst>
              <a:ext uri="{FF2B5EF4-FFF2-40B4-BE49-F238E27FC236}">
                <a16:creationId xmlns:a16="http://schemas.microsoft.com/office/drawing/2014/main" id="{1E2BBCCF-793E-4A56-EA68-99C538604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864" y="1078763"/>
            <a:ext cx="6705052" cy="4711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359307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3347864" y="5733256"/>
            <a:ext cx="20438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Claude Monet</a:t>
            </a:r>
          </a:p>
          <a:p>
            <a:pPr algn="ctr"/>
            <a:r>
              <a:rPr lang="pt-BR" sz="2400" dirty="0"/>
              <a:t>O rio (1868)</a:t>
            </a:r>
          </a:p>
        </p:txBody>
      </p:sp>
      <p:pic>
        <p:nvPicPr>
          <p:cNvPr id="6" name="Imagem 3" descr="monet ri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28625"/>
            <a:ext cx="64389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755576" y="5786438"/>
            <a:ext cx="411529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Auguste Renoir</a:t>
            </a:r>
          </a:p>
          <a:p>
            <a:r>
              <a:rPr lang="pt-BR" sz="2400" dirty="0"/>
              <a:t>O moinho de La </a:t>
            </a:r>
            <a:r>
              <a:rPr lang="pt-BR" sz="2400" dirty="0" err="1"/>
              <a:t>Galette</a:t>
            </a:r>
            <a:r>
              <a:rPr lang="pt-BR" sz="2400" dirty="0"/>
              <a:t> (1876)</a:t>
            </a:r>
            <a:endParaRPr lang="pt-BR" sz="2400" b="1" dirty="0"/>
          </a:p>
        </p:txBody>
      </p:sp>
      <p:pic>
        <p:nvPicPr>
          <p:cNvPr id="6" name="Imagem 3" descr="Renoir moinho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57188"/>
            <a:ext cx="7192963" cy="537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915816" y="5733256"/>
            <a:ext cx="4752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2400" b="1" dirty="0"/>
              <a:t>Vincent van </a:t>
            </a:r>
            <a:r>
              <a:rPr lang="pt-BR" sz="2400" b="1" dirty="0" err="1"/>
              <a:t>Gogh</a:t>
            </a:r>
            <a:endParaRPr lang="pt-BR" sz="2400" b="1" dirty="0"/>
          </a:p>
          <a:p>
            <a:pPr algn="r"/>
            <a:r>
              <a:rPr lang="pt-BR" sz="2400" dirty="0"/>
              <a:t>Seara de trigo com ciprestes (1889)</a:t>
            </a:r>
            <a:endParaRPr lang="pt-BR" sz="2400" b="1" dirty="0"/>
          </a:p>
        </p:txBody>
      </p:sp>
      <p:pic>
        <p:nvPicPr>
          <p:cNvPr id="6" name="Imagem 3" descr="van gogh trigo.jpg"/>
          <p:cNvPicPr>
            <a:picLocks noChangeAspect="1"/>
          </p:cNvPicPr>
          <p:nvPr/>
        </p:nvPicPr>
        <p:blipFill>
          <a:blip r:embed="rId2" cstate="print"/>
          <a:srcRect b="3514"/>
          <a:stretch>
            <a:fillRect/>
          </a:stretch>
        </p:blipFill>
        <p:spPr bwMode="auto">
          <a:xfrm>
            <a:off x="1115616" y="428625"/>
            <a:ext cx="65913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5741815" y="4077072"/>
            <a:ext cx="207054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/>
              <a:t>Edvard </a:t>
            </a:r>
            <a:r>
              <a:rPr lang="pt-BR" sz="2400" b="1" dirty="0" err="1"/>
              <a:t>Munch</a:t>
            </a:r>
            <a:endParaRPr lang="pt-BR" sz="2400" b="1" dirty="0"/>
          </a:p>
          <a:p>
            <a:r>
              <a:rPr lang="pt-BR" sz="2400" dirty="0"/>
              <a:t>O grito (1893)</a:t>
            </a:r>
          </a:p>
        </p:txBody>
      </p:sp>
      <p:pic>
        <p:nvPicPr>
          <p:cNvPr id="6" name="Imagem 3" descr="munch grito.jpg"/>
          <p:cNvPicPr>
            <a:picLocks noChangeAspect="1"/>
          </p:cNvPicPr>
          <p:nvPr/>
        </p:nvPicPr>
        <p:blipFill>
          <a:blip r:embed="rId2" cstate="print"/>
          <a:srcRect b="1843"/>
          <a:stretch>
            <a:fillRect/>
          </a:stretch>
        </p:blipFill>
        <p:spPr bwMode="auto">
          <a:xfrm>
            <a:off x="683568" y="476672"/>
            <a:ext cx="4561132" cy="57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2478063" y="5786438"/>
            <a:ext cx="382212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Paul </a:t>
            </a:r>
            <a:r>
              <a:rPr lang="pt-BR" sz="2400" b="1" dirty="0" err="1"/>
              <a:t>Gauguin</a:t>
            </a:r>
            <a:endParaRPr lang="pt-BR" sz="2400" b="1" dirty="0"/>
          </a:p>
          <a:p>
            <a:pPr algn="ctr"/>
            <a:r>
              <a:rPr lang="pt-BR" sz="2400" dirty="0"/>
              <a:t>O ouro de seus corpos (1901)</a:t>
            </a:r>
            <a:endParaRPr lang="pt-BR" sz="2400" b="1" dirty="0"/>
          </a:p>
        </p:txBody>
      </p:sp>
      <p:pic>
        <p:nvPicPr>
          <p:cNvPr id="6" name="Imagem 3" descr="07 Gauguin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28625"/>
            <a:ext cx="5889625" cy="52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4" name="CaixaDeTexto 2"/>
          <p:cNvSpPr txBox="1">
            <a:spLocks noChangeArrowheads="1"/>
          </p:cNvSpPr>
          <p:nvPr/>
        </p:nvSpPr>
        <p:spPr bwMode="auto">
          <a:xfrm>
            <a:off x="467544" y="5805264"/>
            <a:ext cx="29523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400" b="1" dirty="0" err="1"/>
              <a:t>Vassili</a:t>
            </a:r>
            <a:r>
              <a:rPr lang="pt-BR" sz="2400" b="1" dirty="0"/>
              <a:t> </a:t>
            </a:r>
            <a:r>
              <a:rPr lang="pt-BR" sz="2400" b="1" dirty="0" err="1"/>
              <a:t>Kandinsky</a:t>
            </a:r>
            <a:endParaRPr lang="pt-BR" sz="2400" b="1" dirty="0"/>
          </a:p>
          <a:p>
            <a:r>
              <a:rPr lang="pt-BR" sz="2400" dirty="0"/>
              <a:t>Composição VI (1913)</a:t>
            </a:r>
            <a:endParaRPr lang="pt-BR" sz="2400" b="1" dirty="0"/>
          </a:p>
        </p:txBody>
      </p:sp>
      <p:pic>
        <p:nvPicPr>
          <p:cNvPr id="35847" name="Picture 7" descr="http://desarte.com.br/blog/images/stories/arte/KANDINSKY/Composition-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76672"/>
            <a:ext cx="7940452" cy="52200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/>
          <p:nvPr/>
        </p:nvSpPr>
        <p:spPr>
          <a:xfrm>
            <a:off x="8964488" y="0"/>
            <a:ext cx="179512" cy="6858000"/>
          </a:xfrm>
          <a:prstGeom prst="rect">
            <a:avLst/>
          </a:prstGeom>
          <a:gradFill flip="none" rotWithShape="1">
            <a:gsLst>
              <a:gs pos="0">
                <a:srgbClr val="FFE79B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3500000" scaled="1"/>
            <a:tileRect/>
          </a:gradFill>
          <a:ln w="12700">
            <a:noFill/>
          </a:ln>
          <a:effectLst>
            <a:glow rad="63500">
              <a:schemeClr val="bg1">
                <a:lumMod val="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0" rtlCol="0" anchor="ctr"/>
          <a:lstStyle/>
          <a:p>
            <a:endParaRPr lang="en-US" sz="2400" dirty="0">
              <a:solidFill>
                <a:srgbClr val="EEECE1">
                  <a:lumMod val="25000"/>
                </a:srgbClr>
              </a:solidFill>
              <a:latin typeface="Gill Sans MT" pitchFamily="34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2429446" y="5786438"/>
            <a:ext cx="372673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>
                <a:latin typeface="Verdana" pitchFamily="34" charset="0"/>
              </a:rPr>
              <a:t>Paul Cézanne</a:t>
            </a:r>
          </a:p>
          <a:p>
            <a:pPr algn="ctr"/>
            <a:r>
              <a:rPr lang="pt-BR" dirty="0">
                <a:latin typeface="Verdana" pitchFamily="34" charset="0"/>
              </a:rPr>
              <a:t>Um canto de mesa (</a:t>
            </a:r>
            <a:r>
              <a:rPr lang="pt-BR" dirty="0"/>
              <a:t>1895-1900</a:t>
            </a:r>
            <a:r>
              <a:rPr lang="pt-BR" dirty="0">
                <a:latin typeface="Verdana" pitchFamily="34" charset="0"/>
              </a:rPr>
              <a:t>)</a:t>
            </a:r>
          </a:p>
        </p:txBody>
      </p:sp>
      <p:pic>
        <p:nvPicPr>
          <p:cNvPr id="6" name="Imagem 3" descr="cezanne_coin-tab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28625"/>
            <a:ext cx="6430962" cy="52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Tema do Offic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805</TotalTime>
  <Words>371</Words>
  <Application>Microsoft Office PowerPoint</Application>
  <PresentationFormat>Apresentação na tela (4:3)</PresentationFormat>
  <Paragraphs>61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9" baseType="lpstr">
      <vt:lpstr>Arial</vt:lpstr>
      <vt:lpstr>Calibri</vt:lpstr>
      <vt:lpstr>Gill Sans MT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Adilson</dc:creator>
  <cp:lastModifiedBy>Ivan Marques</cp:lastModifiedBy>
  <cp:revision>121</cp:revision>
  <dcterms:created xsi:type="dcterms:W3CDTF">2012-06-09T20:42:20Z</dcterms:created>
  <dcterms:modified xsi:type="dcterms:W3CDTF">2023-03-16T14:49:29Z</dcterms:modified>
</cp:coreProperties>
</file>