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82" r:id="rId3"/>
    <p:sldId id="324" r:id="rId4"/>
    <p:sldId id="326" r:id="rId5"/>
    <p:sldId id="325" r:id="rId6"/>
    <p:sldId id="328" r:id="rId7"/>
    <p:sldId id="327" r:id="rId8"/>
    <p:sldId id="329" r:id="rId9"/>
    <p:sldId id="330" r:id="rId10"/>
    <p:sldId id="314" r:id="rId11"/>
    <p:sldId id="316" r:id="rId12"/>
    <p:sldId id="331" r:id="rId13"/>
    <p:sldId id="337" r:id="rId14"/>
    <p:sldId id="332" r:id="rId15"/>
    <p:sldId id="333" r:id="rId16"/>
    <p:sldId id="334" r:id="rId17"/>
    <p:sldId id="335" r:id="rId18"/>
    <p:sldId id="336" r:id="rId19"/>
    <p:sldId id="315" r:id="rId20"/>
    <p:sldId id="338" r:id="rId21"/>
    <p:sldId id="339" r:id="rId22"/>
    <p:sldId id="257" r:id="rId2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FC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58" autoAdjust="0"/>
    <p:restoredTop sz="94660"/>
  </p:normalViewPr>
  <p:slideViewPr>
    <p:cSldViewPr>
      <p:cViewPr>
        <p:scale>
          <a:sx n="70" d="100"/>
          <a:sy n="70" d="100"/>
        </p:scale>
        <p:origin x="-270" y="-9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BB5628-91D4-45DC-B465-F6A9DD0B640A}" type="datetimeFigureOut">
              <a:rPr lang="pt-BR" smtClean="0"/>
              <a:t>25/10/23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B2F0CB-1312-4FAC-ADBB-44BD90BE32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0950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6599B-AC49-4218-9A04-DBB2815F63DD}" type="datetimeFigureOut">
              <a:rPr lang="pt-BR" smtClean="0"/>
              <a:t>25/10/23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9711D-1A23-41C0-A31A-D8F7DE08C4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0224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6599B-AC49-4218-9A04-DBB2815F63DD}" type="datetimeFigureOut">
              <a:rPr lang="pt-BR" smtClean="0"/>
              <a:t>25/10/23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9711D-1A23-41C0-A31A-D8F7DE08C4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5898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6599B-AC49-4218-9A04-DBB2815F63DD}" type="datetimeFigureOut">
              <a:rPr lang="pt-BR" smtClean="0"/>
              <a:t>25/10/23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9711D-1A23-41C0-A31A-D8F7DE08C4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9842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6599B-AC49-4218-9A04-DBB2815F63DD}" type="datetimeFigureOut">
              <a:rPr lang="pt-BR" smtClean="0"/>
              <a:t>25/10/23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9711D-1A23-41C0-A31A-D8F7DE08C4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2364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6599B-AC49-4218-9A04-DBB2815F63DD}" type="datetimeFigureOut">
              <a:rPr lang="pt-BR" smtClean="0"/>
              <a:t>25/10/23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9711D-1A23-41C0-A31A-D8F7DE08C4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3534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6599B-AC49-4218-9A04-DBB2815F63DD}" type="datetimeFigureOut">
              <a:rPr lang="pt-BR" smtClean="0"/>
              <a:t>25/10/23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9711D-1A23-41C0-A31A-D8F7DE08C4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8177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6599B-AC49-4218-9A04-DBB2815F63DD}" type="datetimeFigureOut">
              <a:rPr lang="pt-BR" smtClean="0"/>
              <a:t>25/10/23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9711D-1A23-41C0-A31A-D8F7DE08C4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9888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6599B-AC49-4218-9A04-DBB2815F63DD}" type="datetimeFigureOut">
              <a:rPr lang="pt-BR" smtClean="0"/>
              <a:t>25/10/23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9711D-1A23-41C0-A31A-D8F7DE08C4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7045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6599B-AC49-4218-9A04-DBB2815F63DD}" type="datetimeFigureOut">
              <a:rPr lang="pt-BR" smtClean="0"/>
              <a:t>25/10/23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9711D-1A23-41C0-A31A-D8F7DE08C4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1386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6599B-AC49-4218-9A04-DBB2815F63DD}" type="datetimeFigureOut">
              <a:rPr lang="pt-BR" smtClean="0"/>
              <a:t>25/10/23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9711D-1A23-41C0-A31A-D8F7DE08C4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2465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6599B-AC49-4218-9A04-DBB2815F63DD}" type="datetimeFigureOut">
              <a:rPr lang="pt-BR" smtClean="0"/>
              <a:t>25/10/23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9711D-1A23-41C0-A31A-D8F7DE08C4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6018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6599B-AC49-4218-9A04-DBB2815F63DD}" type="datetimeFigureOut">
              <a:rPr lang="pt-BR" smtClean="0"/>
              <a:t>25/10/23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9711D-1A23-41C0-A31A-D8F7DE08C4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6018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aatchiart.com/art/Painting-Schopenhauer-and-Atman/395191/1465674/view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ranger.com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etmuseum.org/art/collection/search/38137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innersip.com/vastu/mahabalipuram-shore-temple/" TargetMode="External"/><Relationship Id="rId4" Type="http://schemas.openxmlformats.org/officeDocument/2006/relationships/image" Target="../media/image3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tmuseum.org/art/collection/search/38250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etmuseum.org/learn/educators/lesson-plans/shiva-creator-protector-and-destroyer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5159938" y="99819"/>
            <a:ext cx="392955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 smtClean="0">
                <a:solidFill>
                  <a:schemeClr val="accent6">
                    <a:lumMod val="50000"/>
                  </a:schemeClr>
                </a:solidFill>
              </a:rPr>
              <a:t>Arthur Schopenhauer</a:t>
            </a:r>
            <a:r>
              <a:rPr lang="pt-BR" sz="1400" b="1" dirty="0" smtClean="0">
                <a:solidFill>
                  <a:schemeClr val="accent6">
                    <a:lumMod val="50000"/>
                  </a:schemeClr>
                </a:solidFill>
              </a:rPr>
              <a:t> (1788-1860)</a:t>
            </a:r>
            <a:endParaRPr lang="pt-BR" sz="14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r>
              <a:rPr lang="pt-BR" sz="1600" i="1" dirty="0" smtClean="0">
                <a:solidFill>
                  <a:schemeClr val="accent6">
                    <a:lumMod val="50000"/>
                  </a:schemeClr>
                </a:solidFill>
              </a:rPr>
              <a:t>Autor da obra O Mundo como Vontade e Representação (1819), considerado por alguns estudiosos um filósofo pessimista. Introduziu o pensamento hindu e budista na metafísica alemã do século XIX.</a:t>
            </a:r>
            <a:endParaRPr lang="pt-BR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4039778" y="4932143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i="1" dirty="0" err="1" smtClean="0">
                <a:solidFill>
                  <a:schemeClr val="accent6">
                    <a:lumMod val="50000"/>
                  </a:schemeClr>
                </a:solidFill>
              </a:rPr>
              <a:t>Liṅgaṃ</a:t>
            </a:r>
            <a:endParaRPr lang="pt-BR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2584913" y="3636099"/>
            <a:ext cx="947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i="1" dirty="0" err="1">
                <a:solidFill>
                  <a:schemeClr val="accent6">
                    <a:lumMod val="50000"/>
                  </a:schemeClr>
                </a:solidFill>
              </a:rPr>
              <a:t>Brahmā</a:t>
            </a:r>
            <a:endParaRPr lang="pt-BR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165405" y="3821069"/>
            <a:ext cx="2380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accent6">
                    <a:lumMod val="75000"/>
                  </a:schemeClr>
                </a:solidFill>
              </a:rPr>
              <a:t>Afirmação da Vontade</a:t>
            </a:r>
            <a:endParaRPr lang="pt-B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1" name="Imagem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317767" y="2430240"/>
            <a:ext cx="5417412" cy="75656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7504" y="5733256"/>
            <a:ext cx="8975375" cy="938697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pt-BR" sz="3100" dirty="0" smtClean="0"/>
              <a:t>Schopenhauer e a  Filosofia indiana</a:t>
            </a:r>
            <a:r>
              <a:rPr lang="pt-BR" dirty="0"/>
              <a:t/>
            </a:r>
            <a:br>
              <a:rPr lang="pt-BR" dirty="0"/>
            </a:br>
            <a:r>
              <a:rPr lang="pt-BR" sz="2200" dirty="0"/>
              <a:t>Prof. </a:t>
            </a:r>
            <a:r>
              <a:rPr lang="pt-BR" sz="2200" dirty="0" smtClean="0"/>
              <a:t>Dr. Fábio </a:t>
            </a:r>
            <a:r>
              <a:rPr lang="pt-BR" sz="2200" dirty="0"/>
              <a:t>Mesquita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5159938" y="2013532"/>
            <a:ext cx="396044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 smtClean="0">
                <a:solidFill>
                  <a:schemeClr val="accent6">
                    <a:lumMod val="75000"/>
                  </a:schemeClr>
                </a:solidFill>
              </a:rPr>
              <a:t>Índia Schopenhaueriana:</a:t>
            </a:r>
            <a:endParaRPr lang="pt-BR" sz="24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just"/>
            <a:r>
              <a:rPr lang="pt-BR" sz="1600" i="1" dirty="0" smtClean="0">
                <a:solidFill>
                  <a:schemeClr val="accent6">
                    <a:lumMod val="75000"/>
                  </a:schemeClr>
                </a:solidFill>
              </a:rPr>
              <a:t>Durante </a:t>
            </a:r>
            <a:r>
              <a:rPr lang="pt-BR" sz="1600" i="1" dirty="0">
                <a:solidFill>
                  <a:schemeClr val="accent6">
                    <a:lumMod val="75000"/>
                  </a:schemeClr>
                </a:solidFill>
              </a:rPr>
              <a:t>o período de sua juventude, o filósofo entrou em contato com pensamentos de origem indiana, sendo eles responsáveis por marcar profundamente sua vida e sua obra.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2055292" y="2812307"/>
            <a:ext cx="739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i="1" dirty="0">
                <a:solidFill>
                  <a:schemeClr val="accent6">
                    <a:lumMod val="50000"/>
                  </a:schemeClr>
                </a:solidFill>
              </a:rPr>
              <a:t>Māyā</a:t>
            </a:r>
            <a:endParaRPr lang="pt-BR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1355421" y="4228910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i="1" dirty="0" err="1">
                <a:solidFill>
                  <a:schemeClr val="accent6">
                    <a:lumMod val="50000"/>
                  </a:schemeClr>
                </a:solidFill>
              </a:rPr>
              <a:t>Brahman</a:t>
            </a:r>
            <a:endParaRPr lang="pt-BR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95132" y="4998662"/>
            <a:ext cx="1087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i="1" dirty="0" err="1">
                <a:solidFill>
                  <a:schemeClr val="accent6">
                    <a:lumMod val="50000"/>
                  </a:schemeClr>
                </a:solidFill>
              </a:rPr>
              <a:t>Ātman</a:t>
            </a:r>
            <a:endParaRPr lang="pt-BR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4245312" y="3821069"/>
            <a:ext cx="579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i="1" dirty="0" err="1">
                <a:solidFill>
                  <a:schemeClr val="accent6">
                    <a:lumMod val="50000"/>
                  </a:schemeClr>
                </a:solidFill>
              </a:rPr>
              <a:t>Śiva</a:t>
            </a:r>
            <a:endParaRPr lang="pt-BR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3641181" y="3282556"/>
            <a:ext cx="100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i="1" dirty="0">
                <a:solidFill>
                  <a:schemeClr val="accent6">
                    <a:lumMod val="50000"/>
                  </a:schemeClr>
                </a:solidFill>
              </a:rPr>
              <a:t>Trimūrti</a:t>
            </a:r>
            <a:r>
              <a:rPr lang="pt-PT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pt-BR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3397874" y="4038766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i="1" dirty="0" err="1">
                <a:solidFill>
                  <a:schemeClr val="accent6">
                    <a:lumMod val="50000"/>
                  </a:schemeClr>
                </a:solidFill>
              </a:rPr>
              <a:t>Viṣṇu</a:t>
            </a:r>
            <a:endParaRPr lang="pt-BR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xmlns="" id="{E01D4DCA-E218-9D1F-32D0-9F41ACAC4318}"/>
              </a:ext>
            </a:extLst>
          </p:cNvPr>
          <p:cNvSpPr txBox="1"/>
          <p:nvPr/>
        </p:nvSpPr>
        <p:spPr>
          <a:xfrm>
            <a:off x="5159938" y="3839536"/>
            <a:ext cx="39604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 smtClean="0">
                <a:solidFill>
                  <a:schemeClr val="accent6">
                    <a:lumMod val="50000"/>
                  </a:schemeClr>
                </a:solidFill>
              </a:rPr>
              <a:t>Textos sobre a Índia:</a:t>
            </a:r>
            <a:endParaRPr lang="pt-BR" sz="24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i="1" dirty="0" err="1" smtClean="0">
                <a:solidFill>
                  <a:schemeClr val="accent6">
                    <a:lumMod val="50000"/>
                  </a:schemeClr>
                </a:solidFill>
              </a:rPr>
              <a:t>Oupnek’hat</a:t>
            </a:r>
            <a:r>
              <a:rPr lang="pt-BR" i="1" dirty="0" smtClean="0">
                <a:solidFill>
                  <a:schemeClr val="accent6">
                    <a:lumMod val="50000"/>
                  </a:schemeClr>
                </a:solidFill>
              </a:rPr>
              <a:t> (1801 e 1802);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i="1" dirty="0" err="1" smtClean="0">
                <a:solidFill>
                  <a:schemeClr val="accent6">
                    <a:lumMod val="50000"/>
                  </a:schemeClr>
                </a:solidFill>
              </a:rPr>
              <a:t>Asiatisches</a:t>
            </a:r>
            <a:r>
              <a:rPr lang="pt-BR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t-BR" i="1" dirty="0" err="1" smtClean="0">
                <a:solidFill>
                  <a:schemeClr val="accent6">
                    <a:lumMod val="50000"/>
                  </a:schemeClr>
                </a:solidFill>
              </a:rPr>
              <a:t>Magazin</a:t>
            </a:r>
            <a:r>
              <a:rPr lang="pt-BR" i="1" dirty="0" smtClean="0">
                <a:solidFill>
                  <a:schemeClr val="accent6">
                    <a:lumMod val="50000"/>
                  </a:schemeClr>
                </a:solidFill>
              </a:rPr>
              <a:t> (1802);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i="1" dirty="0" err="1">
                <a:solidFill>
                  <a:schemeClr val="accent6">
                    <a:lumMod val="50000"/>
                  </a:schemeClr>
                </a:solidFill>
              </a:rPr>
              <a:t>Mythologie</a:t>
            </a:r>
            <a:r>
              <a:rPr lang="pt-BR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t-BR" i="1" dirty="0" err="1">
                <a:solidFill>
                  <a:schemeClr val="accent6">
                    <a:lumMod val="50000"/>
                  </a:schemeClr>
                </a:solidFill>
              </a:rPr>
              <a:t>des</a:t>
            </a:r>
            <a:r>
              <a:rPr lang="pt-BR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t-BR" i="1" dirty="0" err="1" smtClean="0">
                <a:solidFill>
                  <a:schemeClr val="accent6">
                    <a:lumMod val="50000"/>
                  </a:schemeClr>
                </a:solidFill>
              </a:rPr>
              <a:t>Indous</a:t>
            </a:r>
            <a:r>
              <a:rPr lang="pt-BR" i="1" dirty="0" smtClean="0">
                <a:solidFill>
                  <a:schemeClr val="accent6">
                    <a:lumMod val="50000"/>
                  </a:schemeClr>
                </a:solidFill>
              </a:rPr>
              <a:t> (1809);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i="1" dirty="0" err="1">
                <a:solidFill>
                  <a:schemeClr val="accent6">
                    <a:lumMod val="50000"/>
                  </a:schemeClr>
                </a:solidFill>
              </a:rPr>
              <a:t>Asiatick</a:t>
            </a:r>
            <a:r>
              <a:rPr lang="pt-BR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t-BR" i="1" dirty="0" err="1" smtClean="0">
                <a:solidFill>
                  <a:schemeClr val="accent6">
                    <a:lumMod val="50000"/>
                  </a:schemeClr>
                </a:solidFill>
              </a:rPr>
              <a:t>Researches</a:t>
            </a:r>
            <a:r>
              <a:rPr lang="pt-BR" i="1" dirty="0" smtClean="0">
                <a:solidFill>
                  <a:schemeClr val="accent6">
                    <a:lumMod val="50000"/>
                  </a:schemeClr>
                </a:solidFill>
              </a:rPr>
              <a:t> (1788 -1809).</a:t>
            </a:r>
            <a:endParaRPr lang="pt-BR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050" name="Picture 2" descr="Meditación, experiencia estética y el pensamiento de Schopenhauer -  Buddhistdoor en Españ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32" y="188640"/>
            <a:ext cx="4667161" cy="2623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CaixaDeTexto 25"/>
          <p:cNvSpPr txBox="1"/>
          <p:nvPr/>
        </p:nvSpPr>
        <p:spPr>
          <a:xfrm>
            <a:off x="688436" y="2792505"/>
            <a:ext cx="1092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accent6">
                    <a:lumMod val="75000"/>
                  </a:schemeClr>
                </a:solidFill>
              </a:rPr>
              <a:t>Vontade</a:t>
            </a:r>
            <a:endParaRPr lang="pt-B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3144424" y="2830073"/>
            <a:ext cx="1790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accent6">
                    <a:lumMod val="75000"/>
                  </a:schemeClr>
                </a:solidFill>
              </a:rPr>
              <a:t>Representação</a:t>
            </a:r>
            <a:endParaRPr lang="pt-B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9" name="CaixaDeTexto 28"/>
          <p:cNvSpPr txBox="1"/>
          <p:nvPr/>
        </p:nvSpPr>
        <p:spPr>
          <a:xfrm>
            <a:off x="2410878" y="5224530"/>
            <a:ext cx="1425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i="1" dirty="0" err="1">
                <a:solidFill>
                  <a:schemeClr val="accent6">
                    <a:lumMod val="50000"/>
                  </a:schemeClr>
                </a:solidFill>
              </a:rPr>
              <a:t>Tat</a:t>
            </a:r>
            <a:r>
              <a:rPr lang="pt-BR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t-BR" b="1" i="1" dirty="0" err="1">
                <a:solidFill>
                  <a:schemeClr val="accent6">
                    <a:lumMod val="50000"/>
                  </a:schemeClr>
                </a:solidFill>
              </a:rPr>
              <a:t>tvam</a:t>
            </a:r>
            <a:r>
              <a:rPr lang="pt-BR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t-BR" b="1" i="1" dirty="0" err="1">
                <a:solidFill>
                  <a:schemeClr val="accent6">
                    <a:lumMod val="50000"/>
                  </a:schemeClr>
                </a:solidFill>
              </a:rPr>
              <a:t>asi</a:t>
            </a:r>
            <a:endParaRPr lang="pt-BR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1" name="CaixaDeTexto 30"/>
          <p:cNvSpPr txBox="1"/>
          <p:nvPr/>
        </p:nvSpPr>
        <p:spPr>
          <a:xfrm>
            <a:off x="263215" y="4494783"/>
            <a:ext cx="1092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i="1" dirty="0" err="1">
                <a:solidFill>
                  <a:schemeClr val="accent6">
                    <a:lumMod val="50000"/>
                  </a:schemeClr>
                </a:solidFill>
              </a:rPr>
              <a:t>Nirvāṇa</a:t>
            </a:r>
            <a:endParaRPr lang="pt-BR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2" name="CaixaDeTexto 31"/>
          <p:cNvSpPr txBox="1"/>
          <p:nvPr/>
        </p:nvSpPr>
        <p:spPr>
          <a:xfrm>
            <a:off x="2477879" y="4562811"/>
            <a:ext cx="2326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accent6">
                    <a:lumMod val="75000"/>
                  </a:schemeClr>
                </a:solidFill>
              </a:rPr>
              <a:t>Negação da Vontade</a:t>
            </a:r>
            <a:endParaRPr lang="pt-B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3" name="CaixaDeTexto 32"/>
          <p:cNvSpPr txBox="1"/>
          <p:nvPr/>
        </p:nvSpPr>
        <p:spPr>
          <a:xfrm>
            <a:off x="1182423" y="4998662"/>
            <a:ext cx="1267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accent6">
                    <a:lumMod val="75000"/>
                  </a:schemeClr>
                </a:solidFill>
              </a:rPr>
              <a:t>Compaixão</a:t>
            </a:r>
            <a:endParaRPr lang="pt-B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4" name="CaixaDeTexto 33"/>
          <p:cNvSpPr txBox="1"/>
          <p:nvPr/>
        </p:nvSpPr>
        <p:spPr>
          <a:xfrm>
            <a:off x="1841078" y="3338710"/>
            <a:ext cx="1315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i="1" dirty="0" err="1">
                <a:solidFill>
                  <a:schemeClr val="accent6">
                    <a:lumMod val="50000"/>
                  </a:schemeClr>
                </a:solidFill>
              </a:rPr>
              <a:t>U</a:t>
            </a:r>
            <a:r>
              <a:rPr lang="pt-BR" b="1" i="1" dirty="0" err="1" smtClean="0">
                <a:solidFill>
                  <a:schemeClr val="accent6">
                    <a:lumMod val="50000"/>
                  </a:schemeClr>
                </a:solidFill>
              </a:rPr>
              <a:t>paniṣad</a:t>
            </a:r>
            <a:endParaRPr lang="pt-BR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5" name="CaixaDeTexto 34"/>
          <p:cNvSpPr txBox="1"/>
          <p:nvPr/>
        </p:nvSpPr>
        <p:spPr>
          <a:xfrm>
            <a:off x="493176" y="3324014"/>
            <a:ext cx="862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i="1" dirty="0" smtClean="0">
                <a:solidFill>
                  <a:schemeClr val="accent6">
                    <a:lumMod val="50000"/>
                  </a:schemeClr>
                </a:solidFill>
              </a:rPr>
              <a:t>Vedas</a:t>
            </a:r>
            <a:endParaRPr lang="pt-BR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668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3" grpId="0"/>
      <p:bldP spid="19" grpId="0"/>
      <p:bldP spid="22" grpId="0"/>
      <p:bldP spid="20" grpId="0"/>
      <p:bldP spid="18" grpId="0"/>
      <p:bldP spid="23" grpId="0"/>
      <p:bldP spid="24" grpId="0"/>
      <p:bldP spid="25" grpId="0"/>
      <p:bldP spid="28" grpId="0"/>
      <p:bldP spid="30" grpId="0"/>
      <p:bldP spid="26" grpId="0"/>
      <p:bldP spid="27" grpId="0"/>
      <p:bldP spid="29" grpId="0"/>
      <p:bldP spid="31" grpId="0"/>
      <p:bldP spid="32" grpId="0"/>
      <p:bldP spid="33" grpId="0"/>
      <p:bldP spid="34" grpId="0"/>
      <p:bldP spid="3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99930" y="3070515"/>
            <a:ext cx="6858001" cy="950235"/>
          </a:xfrm>
          <a:prstGeom prst="rect">
            <a:avLst/>
          </a:prstGeom>
        </p:spPr>
      </p:pic>
      <p:pic>
        <p:nvPicPr>
          <p:cNvPr id="3074" name="Picture 2" descr="https://i.pinimg.com/564x/3e/83/40/3e83402767a00feb1ff1ae5958b145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628800"/>
            <a:ext cx="4064888" cy="503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spaço Reservado para Texto 4"/>
          <p:cNvSpPr txBox="1">
            <a:spLocks/>
          </p:cNvSpPr>
          <p:nvPr/>
        </p:nvSpPr>
        <p:spPr>
          <a:xfrm>
            <a:off x="251520" y="332656"/>
            <a:ext cx="4032448" cy="10801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dirty="0" smtClean="0"/>
              <a:t>3 – Conceitos indianos e seus correlatos na filosofia de Schopenhauer.</a:t>
            </a:r>
          </a:p>
          <a:p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Influência e/ou Comparação:</a:t>
            </a:r>
            <a:endParaRPr lang="pt-BR" dirty="0"/>
          </a:p>
        </p:txBody>
      </p:sp>
      <p:graphicFrame>
        <p:nvGraphicFramePr>
          <p:cNvPr id="8" name="Espaço Reservado para Conteúdo 1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903947621"/>
              </p:ext>
            </p:extLst>
          </p:nvPr>
        </p:nvGraphicFramePr>
        <p:xfrm>
          <a:off x="251520" y="1556792"/>
          <a:ext cx="4041774" cy="490397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20887"/>
                <a:gridCol w="2020887"/>
              </a:tblGrid>
              <a:tr h="514856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Índia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Schopenhauer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800" kern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Brahman</a:t>
                      </a:r>
                      <a:endParaRPr lang="pt-BR" sz="1800" kern="1200" dirty="0" smtClean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endParaRPr lang="pt-BR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Vontade</a:t>
                      </a:r>
                      <a:endParaRPr lang="pt-BR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800" kern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Ātman</a:t>
                      </a:r>
                      <a:endParaRPr lang="pt-BR" sz="1800" kern="1200" dirty="0" smtClean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endParaRPr lang="pt-BR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Corpo</a:t>
                      </a:r>
                      <a:endParaRPr lang="pt-BR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800" kern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Nirvāṇa</a:t>
                      </a:r>
                      <a:endParaRPr lang="pt-BR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Negação completa da Vontade </a:t>
                      </a:r>
                      <a:endParaRPr lang="pt-BR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800" kern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Tat</a:t>
                      </a:r>
                      <a:r>
                        <a:rPr lang="pt-BR" sz="18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pt-BR" sz="1800" kern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tvam</a:t>
                      </a:r>
                      <a:r>
                        <a:rPr lang="pt-BR" sz="18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pt-BR" sz="1800" kern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asi</a:t>
                      </a:r>
                      <a:endParaRPr lang="pt-BR" sz="1800" kern="1200" dirty="0" smtClean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endParaRPr lang="pt-BR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Compaixão</a:t>
                      </a:r>
                      <a:endParaRPr lang="pt-BR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sz="18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Trimūrti</a:t>
                      </a:r>
                      <a:r>
                        <a:rPr lang="pt-BR" sz="18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endParaRPr lang="pt-BR" sz="1800" kern="1200" dirty="0" smtClean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r>
                        <a:rPr lang="pt-BR" sz="18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(</a:t>
                      </a:r>
                      <a:r>
                        <a:rPr lang="pt-BR" sz="1800" kern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Brahmā</a:t>
                      </a:r>
                      <a:r>
                        <a:rPr lang="pt-BR" sz="18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, </a:t>
                      </a:r>
                      <a:r>
                        <a:rPr lang="pt-BR" sz="1800" kern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Viṣṇu</a:t>
                      </a:r>
                      <a:r>
                        <a:rPr lang="pt-BR" sz="18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 e </a:t>
                      </a:r>
                      <a:r>
                        <a:rPr lang="pt-BR" sz="1800" kern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Śiva</a:t>
                      </a:r>
                      <a:r>
                        <a:rPr lang="pt-BR" sz="18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) e </a:t>
                      </a:r>
                      <a:r>
                        <a:rPr lang="pt-BR" sz="1800" kern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Liṅgaṃ</a:t>
                      </a:r>
                      <a:endParaRPr lang="pt-BR" sz="1800" kern="1200" dirty="0" smtClean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endParaRPr lang="pt-BR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Criação,</a:t>
                      </a:r>
                      <a:r>
                        <a:rPr lang="pt-BR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conservação e destruição.</a:t>
                      </a:r>
                      <a:endParaRPr lang="pt-BR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8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Māyā</a:t>
                      </a:r>
                      <a:endParaRPr lang="pt-BR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Representação / Ilusão</a:t>
                      </a:r>
                      <a:endParaRPr lang="pt-BR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Retângulo 1"/>
          <p:cNvSpPr/>
          <p:nvPr/>
        </p:nvSpPr>
        <p:spPr>
          <a:xfrm>
            <a:off x="4766783" y="212447"/>
            <a:ext cx="43184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“[e]m nós ela habita, não apenas no mundo subterrâneo, tampouco apenas nas estrelas celestes: o espírito, que em nós vive, a tudo isso anima</a:t>
            </a:r>
            <a:r>
              <a:rPr lang="pt-BR" dirty="0" smtClean="0"/>
              <a:t>”. </a:t>
            </a:r>
            <a:r>
              <a:rPr lang="pt-BR" dirty="0"/>
              <a:t>M I, § 16, p. 149; (SW II, p. 111).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10710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99930" y="3070515"/>
            <a:ext cx="6858001" cy="950235"/>
          </a:xfrm>
          <a:prstGeom prst="rect">
            <a:avLst/>
          </a:prstGeom>
        </p:spPr>
      </p:pic>
      <p:pic>
        <p:nvPicPr>
          <p:cNvPr id="5" name="Picture 2" descr="r/schopenhauer - schopenhauer and buddha ai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636912"/>
            <a:ext cx="4032448" cy="4032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4788024" y="116632"/>
            <a:ext cx="417646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dirty="0" smtClean="0"/>
              <a:t>“[</a:t>
            </a:r>
            <a:r>
              <a:rPr lang="pt-PT" dirty="0"/>
              <a:t>e]sse </a:t>
            </a:r>
            <a:r>
              <a:rPr lang="pt-BR" b="1" i="1" dirty="0" err="1"/>
              <a:t>Ātman</a:t>
            </a:r>
            <a:r>
              <a:rPr lang="pt-PT" dirty="0"/>
              <a:t> (eu, alma) é de fato </a:t>
            </a:r>
            <a:r>
              <a:rPr lang="pt-PT" b="1" i="1" dirty="0" smtClean="0"/>
              <a:t>Brahman</a:t>
            </a:r>
            <a:r>
              <a:rPr lang="pt-PT" dirty="0" smtClean="0"/>
              <a:t>. </a:t>
            </a:r>
            <a:r>
              <a:rPr lang="pt-PT" dirty="0"/>
              <a:t>Ele também é identificado com o intelecto, o </a:t>
            </a:r>
            <a:r>
              <a:rPr lang="pt-PT" i="1" dirty="0"/>
              <a:t>Manas</a:t>
            </a:r>
            <a:r>
              <a:rPr lang="pt-PT" dirty="0"/>
              <a:t> (mente), e com o sopro vital, com os olhos e os ouvidos, com a terra, a água, o ar e </a:t>
            </a:r>
            <a:r>
              <a:rPr lang="pt-PT" i="1" dirty="0"/>
              <a:t>ākāśa</a:t>
            </a:r>
            <a:r>
              <a:rPr lang="pt-PT" dirty="0"/>
              <a:t> (céu), com o fogo e com o que é diferente do fogo. (</a:t>
            </a:r>
            <a:r>
              <a:rPr lang="pt-PT" i="1" dirty="0"/>
              <a:t>Bṛhadāraṇyakopaniṣad</a:t>
            </a:r>
            <a:r>
              <a:rPr lang="pt-BR" dirty="0"/>
              <a:t>, 4.4.5,  p. 712, e</a:t>
            </a:r>
            <a:r>
              <a:rPr lang="pt-BR" i="1" dirty="0"/>
              <a:t> </a:t>
            </a:r>
            <a:r>
              <a:rPr lang="pt-BR" i="1" dirty="0" err="1"/>
              <a:t>Oupnek’hat</a:t>
            </a:r>
            <a:r>
              <a:rPr lang="pt-BR" i="1" dirty="0"/>
              <a:t> </a:t>
            </a:r>
            <a:r>
              <a:rPr lang="pt-BR" i="1" dirty="0" err="1"/>
              <a:t>Brehdarang</a:t>
            </a:r>
            <a:r>
              <a:rPr lang="pt-BR" dirty="0"/>
              <a:t>, pp. 98-294</a:t>
            </a:r>
            <a:r>
              <a:rPr lang="pt-PT" dirty="0" smtClean="0"/>
              <a:t>).”</a:t>
            </a: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216024" y="620688"/>
            <a:ext cx="399593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“[</a:t>
            </a:r>
            <a:r>
              <a:rPr lang="pt-BR" dirty="0"/>
              <a:t>s]obre aquele poder resplandecente, que é o </a:t>
            </a:r>
            <a:r>
              <a:rPr lang="pt-BR" u="sng" dirty="0"/>
              <a:t>próprio </a:t>
            </a:r>
            <a:r>
              <a:rPr lang="pt-BR" i="1" u="sng" dirty="0" err="1"/>
              <a:t>Brahman</a:t>
            </a:r>
            <a:r>
              <a:rPr lang="pt-BR" dirty="0"/>
              <a:t> e é chamado de luz do sol radiante, que eu medito: governado pela misteriosa luz que reside </a:t>
            </a:r>
            <a:r>
              <a:rPr lang="pt-BR" u="sng" dirty="0"/>
              <a:t>dentro de mim</a:t>
            </a:r>
            <a:r>
              <a:rPr lang="pt-BR" dirty="0"/>
              <a:t>, com o propósito do pensamento, essa mesma luz é a Terra, o éter sutil e tudo o que existe nessa esfera que foi criada; é o mundo triplo que contém tudo o que é fixo ou móvel; </a:t>
            </a:r>
            <a:r>
              <a:rPr lang="pt-BR" u="sng" dirty="0"/>
              <a:t>ele existe internamente em meu coração e externamente na órbita do Sol, sendo um e o mesmo com esse poder refulgente. Eu mesmo sou uma manifestação irradiada do </a:t>
            </a:r>
            <a:r>
              <a:rPr lang="pt-BR" i="1" u="sng" dirty="0" err="1"/>
              <a:t>Brahman</a:t>
            </a:r>
            <a:r>
              <a:rPr lang="pt-BR" u="sng" dirty="0"/>
              <a:t> supremo</a:t>
            </a:r>
            <a:r>
              <a:rPr lang="pt-BR" u="sng" dirty="0" smtClean="0"/>
              <a:t>.”</a:t>
            </a:r>
          </a:p>
          <a:p>
            <a:pPr algn="just"/>
            <a:endParaRPr lang="pt-BR" u="sng" dirty="0"/>
          </a:p>
          <a:p>
            <a:pPr algn="just"/>
            <a:r>
              <a:rPr lang="pt-BR" sz="1200" dirty="0"/>
              <a:t>Artigo escrito por H. T. </a:t>
            </a:r>
            <a:r>
              <a:rPr lang="pt-BR" sz="1200" dirty="0" err="1"/>
              <a:t>Colebrooke</a:t>
            </a:r>
            <a:r>
              <a:rPr lang="pt-BR" sz="1200" dirty="0"/>
              <a:t>, intitulado: </a:t>
            </a:r>
            <a:r>
              <a:rPr lang="pt-PT" sz="1200" u="sng" dirty="0"/>
              <a:t>Sobre as Cerimônias Religiosas dos Hindus e, especialmente, os Bráhmens – Ensaio </a:t>
            </a:r>
            <a:r>
              <a:rPr lang="pt-PT" sz="1200" u="sng" dirty="0" smtClean="0"/>
              <a:t>I.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910542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35207" y="3142523"/>
            <a:ext cx="6858001" cy="950235"/>
          </a:xfrm>
          <a:prstGeom prst="rect">
            <a:avLst/>
          </a:prstGeom>
        </p:spPr>
      </p:pic>
      <p:pic>
        <p:nvPicPr>
          <p:cNvPr id="5122" name="Picture 2" descr="O acerto de Schopenhauer e a compaixão com os animais - Estadã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451" y="692696"/>
            <a:ext cx="3778234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277780" y="332656"/>
            <a:ext cx="3737569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“[n]a teoria infantil e tola dogmática tentou-se explicar tudo por intermédio das relações de objetos, especialmente através do princípio de razão suficiente; representou-se um Deus construindo o mundo, decidindo o destino dos homens, e assim por diante. Entretanto, os sábios indianos começam do sujeito, de </a:t>
            </a:r>
            <a:r>
              <a:rPr lang="pt-BR" b="1" dirty="0" err="1"/>
              <a:t>Atma</a:t>
            </a:r>
            <a:r>
              <a:rPr lang="pt-BR" dirty="0"/>
              <a:t> (</a:t>
            </a:r>
            <a:r>
              <a:rPr lang="pt-BR" i="1" dirty="0" err="1"/>
              <a:t>Ātman</a:t>
            </a:r>
            <a:r>
              <a:rPr lang="pt-BR" dirty="0"/>
              <a:t>), </a:t>
            </a:r>
            <a:r>
              <a:rPr lang="pt-BR" dirty="0" err="1"/>
              <a:t>Djiw-Atma</a:t>
            </a:r>
            <a:r>
              <a:rPr lang="pt-BR" dirty="0"/>
              <a:t> (</a:t>
            </a:r>
            <a:r>
              <a:rPr lang="pt-BR" i="1" dirty="0" err="1"/>
              <a:t>Jīvātman</a:t>
            </a:r>
            <a:r>
              <a:rPr lang="pt-BR" dirty="0"/>
              <a:t>). O ponto essencial é o sujeito possui representações umas com as outras. Se, após a maneira dos indianos, começarmos a partir do sujeito, o mundo, juntamente com o princípio de razão suficiente que o governa, de repente, está diante de nós, sendo irrelevante de que lado nós iniciarmos a considera-lo</a:t>
            </a:r>
            <a:r>
              <a:rPr lang="pt-BR" dirty="0" smtClean="0"/>
              <a:t>.”</a:t>
            </a:r>
          </a:p>
          <a:p>
            <a:endParaRPr lang="pt-BR" dirty="0">
              <a:hlinkClick r:id="rId4"/>
            </a:endParaRPr>
          </a:p>
          <a:p>
            <a:pPr algn="just"/>
            <a:r>
              <a:rPr lang="pt-BR" sz="1000" dirty="0"/>
              <a:t>MR I, p. 116, no. 192; (HN I, p. 107). Tomamos como referência a forma que foram escritos os conceitos indianos por Schopenhauer na versão alemã.</a:t>
            </a:r>
            <a:endParaRPr lang="pt-BR" sz="1000" dirty="0">
              <a:hlinkClick r:id="rId4"/>
            </a:endParaRPr>
          </a:p>
        </p:txBody>
      </p:sp>
    </p:spTree>
    <p:extLst>
      <p:ext uri="{BB962C8B-B14F-4D97-AF65-F5344CB8AC3E}">
        <p14:creationId xmlns:p14="http://schemas.microsoft.com/office/powerpoint/2010/main" val="118265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554221" y="2985107"/>
            <a:ext cx="6858001" cy="950235"/>
          </a:xfrm>
          <a:prstGeom prst="rect">
            <a:avLst/>
          </a:prstGeom>
        </p:spPr>
      </p:pic>
      <p:pic>
        <p:nvPicPr>
          <p:cNvPr id="4" name="Imagem 3" descr="http://mesosyn.com/hindu6-5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5570855" cy="299783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tângulo 1"/>
          <p:cNvSpPr/>
          <p:nvPr/>
        </p:nvSpPr>
        <p:spPr>
          <a:xfrm>
            <a:off x="107503" y="3114467"/>
            <a:ext cx="55708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/>
              <a:t>Impressão do século XIX, representando os três deuses hindus da </a:t>
            </a:r>
            <a:r>
              <a:rPr lang="pt-PT" sz="1200" i="1" dirty="0"/>
              <a:t>Trimūrti</a:t>
            </a:r>
            <a:r>
              <a:rPr lang="pt-BR" sz="1200" dirty="0"/>
              <a:t>. </a:t>
            </a:r>
            <a:r>
              <a:rPr lang="en-US" sz="1200" dirty="0"/>
              <a:t>In </a:t>
            </a:r>
            <a:r>
              <a:rPr lang="en-US" sz="1200" i="1" dirty="0"/>
              <a:t>Historical Picture Archive</a:t>
            </a:r>
            <a:r>
              <a:rPr lang="en-US" sz="1200" dirty="0"/>
              <a:t>, GRANGER, </a:t>
            </a:r>
            <a:r>
              <a:rPr lang="en-US" sz="1200" u="sng" dirty="0">
                <a:hlinkClick r:id="rId4"/>
              </a:rPr>
              <a:t>https://www.granger.com/</a:t>
            </a:r>
            <a:r>
              <a:rPr lang="en-US" sz="1200" dirty="0"/>
              <a:t> (</a:t>
            </a:r>
            <a:r>
              <a:rPr lang="en-US" sz="1200" dirty="0" err="1"/>
              <a:t>consultado</a:t>
            </a:r>
            <a:r>
              <a:rPr lang="en-US" sz="1200" dirty="0"/>
              <a:t> </a:t>
            </a:r>
            <a:r>
              <a:rPr lang="en-US" sz="1200" dirty="0" err="1"/>
              <a:t>em</a:t>
            </a:r>
            <a:r>
              <a:rPr lang="en-US" sz="1200" dirty="0"/>
              <a:t> 15/02/2015).</a:t>
            </a:r>
            <a:endParaRPr lang="pt-BR" sz="1200" dirty="0"/>
          </a:p>
        </p:txBody>
      </p:sp>
      <p:sp>
        <p:nvSpPr>
          <p:cNvPr id="3" name="Retângulo 2"/>
          <p:cNvSpPr/>
          <p:nvPr/>
        </p:nvSpPr>
        <p:spPr>
          <a:xfrm>
            <a:off x="297289" y="3861048"/>
            <a:ext cx="521081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dirty="0" smtClean="0"/>
              <a:t>[</a:t>
            </a:r>
            <a:r>
              <a:rPr lang="pt-BR" sz="1600" dirty="0"/>
              <a:t>e]</a:t>
            </a:r>
            <a:r>
              <a:rPr lang="pt-BR" sz="1600" dirty="0" err="1"/>
              <a:t>nquanto</a:t>
            </a:r>
            <a:r>
              <a:rPr lang="pt-BR" sz="1600" dirty="0"/>
              <a:t> </a:t>
            </a:r>
            <a:r>
              <a:rPr lang="pt-BR" sz="1600" i="1" dirty="0" err="1"/>
              <a:t>Brahmā</a:t>
            </a:r>
            <a:r>
              <a:rPr lang="pt-BR" sz="1600" dirty="0"/>
              <a:t> e </a:t>
            </a:r>
            <a:r>
              <a:rPr lang="pt-BR" sz="1600" i="1" dirty="0" err="1"/>
              <a:t>Viṣṇu</a:t>
            </a:r>
            <a:r>
              <a:rPr lang="pt-BR" sz="1600" dirty="0"/>
              <a:t> curvaram-se à sua frente em adoração, ele (</a:t>
            </a:r>
            <a:r>
              <a:rPr lang="pt-BR" sz="1600" i="1" dirty="0" err="1"/>
              <a:t>Śiva</a:t>
            </a:r>
            <a:r>
              <a:rPr lang="pt-BR" sz="1600" dirty="0"/>
              <a:t>), solene, proclamou a si mesmo como a origem dos outros dois deuses. Proclamou-se ainda como </a:t>
            </a:r>
            <a:r>
              <a:rPr lang="pt-BR" sz="1600" dirty="0" err="1"/>
              <a:t>Super</a:t>
            </a:r>
            <a:r>
              <a:rPr lang="pt-BR" sz="1600" i="1" dirty="0"/>
              <a:t> </a:t>
            </a:r>
            <a:r>
              <a:rPr lang="pt-BR" sz="1600" i="1" dirty="0" err="1"/>
              <a:t>Śiva</a:t>
            </a:r>
            <a:r>
              <a:rPr lang="pt-BR" sz="1600" dirty="0"/>
              <a:t>, por simultaneamente conter e representar a tríade </a:t>
            </a:r>
            <a:r>
              <a:rPr lang="pt-BR" sz="1600" i="1" dirty="0" err="1"/>
              <a:t>Brahmā</a:t>
            </a:r>
            <a:r>
              <a:rPr lang="pt-BR" sz="1600" dirty="0"/>
              <a:t>,</a:t>
            </a:r>
            <a:r>
              <a:rPr lang="pt-BR" sz="1600" i="1" dirty="0"/>
              <a:t> </a:t>
            </a:r>
            <a:r>
              <a:rPr lang="pt-BR" sz="1600" i="1" dirty="0" err="1"/>
              <a:t>Viṣṇu</a:t>
            </a:r>
            <a:r>
              <a:rPr lang="pt-BR" sz="1600" dirty="0"/>
              <a:t> e </a:t>
            </a:r>
            <a:r>
              <a:rPr lang="pt-BR" sz="1600" i="1" dirty="0" err="1"/>
              <a:t>Śiva</a:t>
            </a:r>
            <a:r>
              <a:rPr lang="pt-BR" sz="1600" dirty="0"/>
              <a:t> – Criação, Conservação e Destruição. Embora emanados do </a:t>
            </a:r>
            <a:r>
              <a:rPr lang="pt-BR" sz="1600" i="1" dirty="0" err="1"/>
              <a:t>liṅgaṃ</a:t>
            </a:r>
            <a:r>
              <a:rPr lang="pt-BR" sz="1600" dirty="0"/>
              <a:t>, </a:t>
            </a:r>
            <a:r>
              <a:rPr lang="pt-BR" sz="1600" dirty="0" err="1"/>
              <a:t>constinuavam</a:t>
            </a:r>
            <a:r>
              <a:rPr lang="pt-BR" sz="1600" dirty="0"/>
              <a:t>, entretanto, sempre contidos nele. Eram suas partes constituintes: </a:t>
            </a:r>
            <a:r>
              <a:rPr lang="pt-BR" sz="1600" i="1" dirty="0" err="1"/>
              <a:t>Brahmā</a:t>
            </a:r>
            <a:r>
              <a:rPr lang="pt-BR" sz="1600" dirty="0"/>
              <a:t> o lado direito e </a:t>
            </a:r>
            <a:r>
              <a:rPr lang="pt-BR" sz="1600" i="1" dirty="0" err="1"/>
              <a:t>Viṣṇu</a:t>
            </a:r>
            <a:r>
              <a:rPr lang="pt-BR" sz="1600" dirty="0"/>
              <a:t> o esquerdo, estando no centro </a:t>
            </a:r>
            <a:r>
              <a:rPr lang="pt-BR" sz="1600" i="1" dirty="0" err="1"/>
              <a:t>Śiva-Hara</a:t>
            </a:r>
            <a:r>
              <a:rPr lang="pt-BR" sz="1600" dirty="0"/>
              <a:t>, “O que reabsorve, retoma ou dissolve” (ZIMMER, 2002, p. 108).</a:t>
            </a:r>
          </a:p>
        </p:txBody>
      </p:sp>
      <p:sp>
        <p:nvSpPr>
          <p:cNvPr id="5" name="Retângulo 4"/>
          <p:cNvSpPr/>
          <p:nvPr/>
        </p:nvSpPr>
        <p:spPr>
          <a:xfrm>
            <a:off x="6437867" y="378366"/>
            <a:ext cx="250202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“[a</a:t>
            </a:r>
            <a:r>
              <a:rPr lang="pt-BR" dirty="0"/>
              <a:t>] Vontade de vida aparece tanto na morte </a:t>
            </a:r>
            <a:r>
              <a:rPr lang="pt-BR" dirty="0" err="1"/>
              <a:t>autoimposta</a:t>
            </a:r>
            <a:r>
              <a:rPr lang="pt-BR" dirty="0"/>
              <a:t> (</a:t>
            </a:r>
            <a:r>
              <a:rPr lang="pt-BR" dirty="0" err="1"/>
              <a:t>Schiwa</a:t>
            </a:r>
            <a:r>
              <a:rPr lang="pt-BR" dirty="0"/>
              <a:t> - </a:t>
            </a:r>
            <a:r>
              <a:rPr lang="pt-BR" i="1" dirty="0" err="1"/>
              <a:t>Śiva</a:t>
            </a:r>
            <a:r>
              <a:rPr lang="pt-BR" dirty="0"/>
              <a:t>), quanto no prazer da conservação pessoal (</a:t>
            </a:r>
            <a:r>
              <a:rPr lang="pt-BR" dirty="0" err="1"/>
              <a:t>Wischnu</a:t>
            </a:r>
            <a:r>
              <a:rPr lang="pt-BR" dirty="0"/>
              <a:t> - </a:t>
            </a:r>
            <a:r>
              <a:rPr lang="pt-BR" i="1" dirty="0" err="1"/>
              <a:t>Viṣṇu</a:t>
            </a:r>
            <a:r>
              <a:rPr lang="pt-BR" dirty="0"/>
              <a:t>) e na volúpia da procriação (Brahma - </a:t>
            </a:r>
            <a:r>
              <a:rPr lang="pt-BR" i="1" dirty="0" err="1"/>
              <a:t>Brahmā</a:t>
            </a:r>
            <a:r>
              <a:rPr lang="pt-BR" dirty="0"/>
              <a:t>). Essa é a significação íntima da UNIDADE DA TRIMURTIS (</a:t>
            </a:r>
            <a:r>
              <a:rPr lang="pt-PT" i="1" cap="all" dirty="0"/>
              <a:t>Trimūrti</a:t>
            </a:r>
            <a:r>
              <a:rPr lang="pt-PT" cap="all" dirty="0"/>
              <a:t>)</a:t>
            </a:r>
            <a:r>
              <a:rPr lang="pt-BR" dirty="0"/>
              <a:t>, que cada homem é por inteiro, embora no tempo seja destacada ora uma, ora outra de suas três cabeças</a:t>
            </a:r>
            <a:r>
              <a:rPr lang="pt-BR" dirty="0" smtClean="0"/>
              <a:t>.”</a:t>
            </a:r>
          </a:p>
          <a:p>
            <a:pPr algn="just"/>
            <a:endParaRPr lang="pt-BR" dirty="0" smtClean="0"/>
          </a:p>
          <a:p>
            <a:pPr algn="just"/>
            <a:endParaRPr lang="pt-BR" dirty="0"/>
          </a:p>
          <a:p>
            <a:pPr algn="just"/>
            <a:r>
              <a:rPr lang="pt-BR" sz="1200" dirty="0"/>
              <a:t>MR I, p. 449, no. 603; (HN I, p. 405). </a:t>
            </a:r>
            <a:r>
              <a:rPr lang="pt-PT" sz="1200" dirty="0"/>
              <a:t>O mesmo trecho foi utilizado na parte final do quarto livro d’</a:t>
            </a:r>
            <a:r>
              <a:rPr lang="pt-PT" sz="1200" i="1" dirty="0"/>
              <a:t>O Mundo</a:t>
            </a:r>
            <a:r>
              <a:rPr lang="pt-PT" sz="1200" dirty="0"/>
              <a:t>. Cf. </a:t>
            </a:r>
            <a:r>
              <a:rPr lang="pt-BR" sz="1200" dirty="0"/>
              <a:t>M I, § 69, p. 504; (SW II, pp. 471 e 472).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2461001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43946" y="2972495"/>
            <a:ext cx="6858001" cy="950235"/>
          </a:xfrm>
          <a:prstGeom prst="rect">
            <a:avLst/>
          </a:prstGeom>
        </p:spPr>
      </p:pic>
      <p:pic>
        <p:nvPicPr>
          <p:cNvPr id="5" name="Imagem 4" descr="http://images.metmuseum.org/CRDImages/as/web-large/174304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165" y="120612"/>
            <a:ext cx="3783508" cy="574956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ângulo 2"/>
          <p:cNvSpPr/>
          <p:nvPr/>
        </p:nvSpPr>
        <p:spPr>
          <a:xfrm>
            <a:off x="4641364" y="5890855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200" i="1" dirty="0" err="1"/>
              <a:t>Śiva</a:t>
            </a:r>
            <a:r>
              <a:rPr lang="pt-BR" sz="1200" dirty="0"/>
              <a:t> emergindo do </a:t>
            </a:r>
            <a:r>
              <a:rPr lang="pt-BR" sz="1200" i="1" dirty="0" err="1"/>
              <a:t>liṅgaṃ</a:t>
            </a:r>
            <a:r>
              <a:rPr lang="pt-BR" sz="1200" dirty="0"/>
              <a:t> (</a:t>
            </a:r>
            <a:r>
              <a:rPr lang="pt-BR" sz="1200" dirty="0" err="1"/>
              <a:t>Lingodbhavamurti</a:t>
            </a:r>
            <a:r>
              <a:rPr lang="pt-BR" sz="1200" dirty="0"/>
              <a:t>), século XII, Índia. In </a:t>
            </a:r>
            <a:r>
              <a:rPr lang="pt-BR" sz="1200" i="1" dirty="0"/>
              <a:t>The </a:t>
            </a:r>
            <a:r>
              <a:rPr lang="pt-BR" sz="1200" i="1" dirty="0" err="1"/>
              <a:t>Metropolitan</a:t>
            </a:r>
            <a:r>
              <a:rPr lang="pt-BR" sz="1200" i="1" dirty="0"/>
              <a:t> </a:t>
            </a:r>
            <a:r>
              <a:rPr lang="pt-BR" sz="1200" i="1" dirty="0" err="1"/>
              <a:t>Museum</a:t>
            </a:r>
            <a:r>
              <a:rPr lang="pt-BR" sz="1200" i="1" dirty="0"/>
              <a:t> </a:t>
            </a:r>
            <a:r>
              <a:rPr lang="pt-BR" sz="1200" i="1" dirty="0" err="1"/>
              <a:t>of</a:t>
            </a:r>
            <a:r>
              <a:rPr lang="pt-BR" sz="1200" i="1" dirty="0"/>
              <a:t> </a:t>
            </a:r>
            <a:r>
              <a:rPr lang="pt-BR" sz="1200" i="1" dirty="0" err="1"/>
              <a:t>Art</a:t>
            </a:r>
            <a:r>
              <a:rPr lang="pt-BR" sz="1200" dirty="0"/>
              <a:t>, Nova Iorque, EUA. </a:t>
            </a:r>
            <a:r>
              <a:rPr lang="pt-BR" sz="1200" u="sng" dirty="0">
                <a:hlinkClick r:id="rId4"/>
              </a:rPr>
              <a:t>http://www.metmuseum.org/art/collection/search/38137</a:t>
            </a:r>
            <a:r>
              <a:rPr lang="pt-PT" sz="1200" dirty="0"/>
              <a:t> (consultado em 15/10/2016).</a:t>
            </a:r>
            <a:endParaRPr lang="pt-BR" sz="1200" dirty="0"/>
          </a:p>
        </p:txBody>
      </p:sp>
      <p:sp>
        <p:nvSpPr>
          <p:cNvPr id="6" name="Retângulo 5"/>
          <p:cNvSpPr/>
          <p:nvPr/>
        </p:nvSpPr>
        <p:spPr>
          <a:xfrm>
            <a:off x="100947" y="184513"/>
            <a:ext cx="432703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“[</a:t>
            </a:r>
            <a:r>
              <a:rPr lang="pt-BR" dirty="0"/>
              <a:t>é] infinitamente apropriada e profunda a concepção de </a:t>
            </a:r>
            <a:r>
              <a:rPr lang="pt-BR" i="1" dirty="0" err="1"/>
              <a:t>Śiva</a:t>
            </a:r>
            <a:r>
              <a:rPr lang="pt-BR" dirty="0"/>
              <a:t> ser o único (dentre os deuses do </a:t>
            </a:r>
            <a:r>
              <a:rPr lang="pt-PT" i="1" dirty="0"/>
              <a:t>Trimūrti</a:t>
            </a:r>
            <a:r>
              <a:rPr lang="pt-BR" dirty="0"/>
              <a:t>) que tem o </a:t>
            </a:r>
            <a:r>
              <a:rPr lang="pt-BR" i="1" dirty="0" err="1"/>
              <a:t>liṅgaṃ</a:t>
            </a:r>
            <a:r>
              <a:rPr lang="pt-BR" dirty="0"/>
              <a:t> como atributo. Em </a:t>
            </a:r>
            <a:r>
              <a:rPr lang="pt-BR" i="1" dirty="0" err="1"/>
              <a:t>Śiva</a:t>
            </a:r>
            <a:r>
              <a:rPr lang="pt-BR" dirty="0"/>
              <a:t>, a destruição individual e a preservação da espécie são correlatos necessários. A Morte render-se à reprodução necessária, e se o último não existe, então o outro também não poderá existir</a:t>
            </a:r>
            <a:r>
              <a:rPr lang="pt-BR" dirty="0" smtClean="0"/>
              <a:t>.”</a:t>
            </a:r>
          </a:p>
          <a:p>
            <a:endParaRPr lang="pt-BR" dirty="0"/>
          </a:p>
          <a:p>
            <a:r>
              <a:rPr lang="en-US" sz="1200" dirty="0"/>
              <a:t>MR I, p. 453, no. 609; (HN I, p. 409).</a:t>
            </a:r>
            <a:endParaRPr lang="pt-BR" sz="1200" dirty="0"/>
          </a:p>
        </p:txBody>
      </p:sp>
      <p:sp>
        <p:nvSpPr>
          <p:cNvPr id="7" name="Retângulo 6"/>
          <p:cNvSpPr/>
          <p:nvPr/>
        </p:nvSpPr>
        <p:spPr>
          <a:xfrm>
            <a:off x="251520" y="4115847"/>
            <a:ext cx="403244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“Os </a:t>
            </a:r>
            <a:r>
              <a:rPr lang="pt-BR" dirty="0"/>
              <a:t>genitais são o princípio conservador vital, assegurando vida infinita no tempo. Com semelhante qualidade foram venerados entre os gregos no </a:t>
            </a:r>
            <a:r>
              <a:rPr lang="pt-BR" dirty="0" err="1"/>
              <a:t>phallos</a:t>
            </a:r>
            <a:r>
              <a:rPr lang="pt-BR" dirty="0"/>
              <a:t> (</a:t>
            </a:r>
            <a:r>
              <a:rPr lang="pt-BR" i="1" dirty="0" err="1"/>
              <a:t>phallus</a:t>
            </a:r>
            <a:r>
              <a:rPr lang="pt-BR" dirty="0"/>
              <a:t>) e entre os hindus no lingam (</a:t>
            </a:r>
            <a:r>
              <a:rPr lang="pt-BR" i="1" dirty="0" err="1"/>
              <a:t>liṅgaṃ</a:t>
            </a:r>
            <a:r>
              <a:rPr lang="pt-BR" dirty="0"/>
              <a:t>), os quais, portanto, são o símbolo da afirmação da Vontade</a:t>
            </a:r>
            <a:r>
              <a:rPr lang="pt-BR" dirty="0" smtClean="0"/>
              <a:t>.”</a:t>
            </a:r>
          </a:p>
          <a:p>
            <a:pPr algn="just"/>
            <a:endParaRPr lang="pt-BR" dirty="0"/>
          </a:p>
          <a:p>
            <a:pPr algn="just"/>
            <a:r>
              <a:rPr lang="pt-BR" sz="1200" dirty="0"/>
              <a:t>M I, § 60, p. 424; (SW II, p. 390).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1481015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43946" y="2972495"/>
            <a:ext cx="6858001" cy="950235"/>
          </a:xfrm>
          <a:prstGeom prst="rect">
            <a:avLst/>
          </a:prstGeom>
        </p:spPr>
      </p:pic>
      <p:pic>
        <p:nvPicPr>
          <p:cNvPr id="6" name="Imagem 5" descr="Resultado de imagem para linga elephanta island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4176464" cy="2952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m 6" descr="Resultado de imagem para Siva ilha de elefanta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622958"/>
            <a:ext cx="4176464" cy="303331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tângulo 1"/>
          <p:cNvSpPr/>
          <p:nvPr/>
        </p:nvSpPr>
        <p:spPr>
          <a:xfrm>
            <a:off x="100947" y="3068960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t-BR" sz="1000" dirty="0"/>
              <a:t>Santuário do </a:t>
            </a:r>
            <a:r>
              <a:rPr lang="pt-BR" sz="1000" i="1" dirty="0" err="1"/>
              <a:t>liṅgaṃ</a:t>
            </a:r>
            <a:r>
              <a:rPr lang="pt-BR" sz="1000" dirty="0"/>
              <a:t>, na Ilha de Elefanta, século VIII d. C.. In ZIMMER (2002), ilustrações, p. 181, imagem 29. É possível observar o </a:t>
            </a:r>
            <a:r>
              <a:rPr lang="pt-BR" sz="1000" i="1" dirty="0" err="1"/>
              <a:t>liṅgaṃ</a:t>
            </a:r>
            <a:r>
              <a:rPr lang="pt-BR" sz="1000" dirty="0"/>
              <a:t> na parte interna do santuário.</a:t>
            </a:r>
            <a:endParaRPr lang="pt-BR" sz="1000" dirty="0"/>
          </a:p>
        </p:txBody>
      </p:sp>
      <p:sp>
        <p:nvSpPr>
          <p:cNvPr id="4" name="Retângulo 3"/>
          <p:cNvSpPr/>
          <p:nvPr/>
        </p:nvSpPr>
        <p:spPr>
          <a:xfrm>
            <a:off x="4810246" y="2926628"/>
            <a:ext cx="43559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000" dirty="0"/>
              <a:t>Ilustração presente nas </a:t>
            </a:r>
            <a:r>
              <a:rPr lang="pt-BR" sz="1000" i="1" dirty="0" err="1"/>
              <a:t>Asiatick</a:t>
            </a:r>
            <a:r>
              <a:rPr lang="pt-BR" sz="1000" i="1" dirty="0"/>
              <a:t> </a:t>
            </a:r>
            <a:r>
              <a:rPr lang="pt-BR" sz="1000" i="1" dirty="0" err="1"/>
              <a:t>Researches</a:t>
            </a:r>
            <a:r>
              <a:rPr lang="pt-BR" sz="1000" dirty="0"/>
              <a:t>, volume 4, 1798, p. 425, feita a partir de uma “Escultura na parede do deus </a:t>
            </a:r>
            <a:r>
              <a:rPr lang="pt-BR" sz="1000" i="1" dirty="0" err="1"/>
              <a:t>Śiva</a:t>
            </a:r>
            <a:r>
              <a:rPr lang="pt-BR" sz="1000" dirty="0"/>
              <a:t>, na parte superior da caverna, na Ilha de Elefanta”. A escultura é um </a:t>
            </a:r>
            <a:r>
              <a:rPr lang="pt-BR" sz="1000" i="1" dirty="0" err="1"/>
              <a:t>Śiva</a:t>
            </a:r>
            <a:r>
              <a:rPr lang="pt-BR" sz="1000" i="1" dirty="0"/>
              <a:t>-</a:t>
            </a:r>
            <a:r>
              <a:rPr lang="pt-PT" sz="1000" i="1" dirty="0"/>
              <a:t>Trimūrti</a:t>
            </a:r>
            <a:r>
              <a:rPr lang="pt-BR" sz="1000" dirty="0"/>
              <a:t>, que possui o desdobramento do deus em três aspectos.</a:t>
            </a:r>
            <a:endParaRPr lang="pt-BR" sz="1000" dirty="0"/>
          </a:p>
        </p:txBody>
      </p:sp>
      <p:pic>
        <p:nvPicPr>
          <p:cNvPr id="9" name="Imagem 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27350" y="-390765"/>
            <a:ext cx="2703309" cy="3749913"/>
          </a:xfrm>
          <a:prstGeom prst="rect">
            <a:avLst/>
          </a:prstGeom>
        </p:spPr>
      </p:pic>
      <p:pic>
        <p:nvPicPr>
          <p:cNvPr id="10" name="Imagem 9" descr="Resultado de imagem para elefanta island scultur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246" y="3707861"/>
            <a:ext cx="4154242" cy="28174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706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99930" y="3070515"/>
            <a:ext cx="6858001" cy="950235"/>
          </a:xfrm>
          <a:prstGeom prst="rect">
            <a:avLst/>
          </a:prstGeom>
        </p:spPr>
      </p:pic>
      <p:pic>
        <p:nvPicPr>
          <p:cNvPr id="5" name="Imagem 4" descr="https://www.t2india.com/Images/Places/MBM/attractions/ADV_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027" y="118259"/>
            <a:ext cx="4028300" cy="314096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793"/>
            <a:ext cx="4355976" cy="3140968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4644007" y="3257762"/>
            <a:ext cx="438834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000" i="1" dirty="0" err="1"/>
              <a:t>Seven</a:t>
            </a:r>
            <a:r>
              <a:rPr lang="pt-BR" sz="1000" i="1" dirty="0"/>
              <a:t> </a:t>
            </a:r>
            <a:r>
              <a:rPr lang="pt-BR" sz="1000" i="1" dirty="0" err="1"/>
              <a:t>Pagodas</a:t>
            </a:r>
            <a:r>
              <a:rPr lang="pt-BR" sz="1000" i="1" dirty="0"/>
              <a:t> </a:t>
            </a:r>
            <a:r>
              <a:rPr lang="pt-BR" sz="1000" i="1" dirty="0" err="1"/>
              <a:t>Temple</a:t>
            </a:r>
            <a:r>
              <a:rPr lang="pt-BR" sz="1000" dirty="0"/>
              <a:t> ou </a:t>
            </a:r>
            <a:r>
              <a:rPr lang="pt-BR" sz="1000" i="1" dirty="0"/>
              <a:t>Shore </a:t>
            </a:r>
            <a:r>
              <a:rPr lang="pt-BR" sz="1000" i="1" dirty="0" err="1"/>
              <a:t>Temple</a:t>
            </a:r>
            <a:r>
              <a:rPr lang="pt-BR" sz="1000" i="1" dirty="0"/>
              <a:t> </a:t>
            </a:r>
            <a:r>
              <a:rPr lang="pt-BR" sz="1000" dirty="0"/>
              <a:t>(Templo da Costa), século VIII a. C., </a:t>
            </a:r>
            <a:r>
              <a:rPr lang="pt-BR" sz="1000" dirty="0" err="1"/>
              <a:t>Mahabalipuram</a:t>
            </a:r>
            <a:r>
              <a:rPr lang="pt-BR" sz="1000" dirty="0"/>
              <a:t>, Índia. Descrição presente nas </a:t>
            </a:r>
            <a:r>
              <a:rPr lang="pt-BR" sz="1000" i="1" dirty="0" err="1"/>
              <a:t>Asiatiches</a:t>
            </a:r>
            <a:r>
              <a:rPr lang="pt-BR" sz="1000" i="1" dirty="0"/>
              <a:t> </a:t>
            </a:r>
            <a:r>
              <a:rPr lang="pt-BR" sz="1000" i="1" dirty="0" err="1"/>
              <a:t>Researches</a:t>
            </a:r>
            <a:r>
              <a:rPr lang="pt-BR" sz="1000" dirty="0"/>
              <a:t>, volume 5.</a:t>
            </a:r>
            <a:endParaRPr lang="pt-BR" sz="1000" dirty="0"/>
          </a:p>
        </p:txBody>
      </p:sp>
      <p:sp>
        <p:nvSpPr>
          <p:cNvPr id="3" name="Retângulo 2"/>
          <p:cNvSpPr/>
          <p:nvPr/>
        </p:nvSpPr>
        <p:spPr>
          <a:xfrm>
            <a:off x="101643" y="3303929"/>
            <a:ext cx="425433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dirty="0"/>
              <a:t>Ilustração do </a:t>
            </a:r>
            <a:r>
              <a:rPr lang="pt-BR" sz="1000" i="1" dirty="0" err="1"/>
              <a:t>Seven</a:t>
            </a:r>
            <a:r>
              <a:rPr lang="pt-BR" sz="1000" i="1" dirty="0"/>
              <a:t> </a:t>
            </a:r>
            <a:r>
              <a:rPr lang="pt-BR" sz="1000" i="1" dirty="0" err="1"/>
              <a:t>Pagodas</a:t>
            </a:r>
            <a:r>
              <a:rPr lang="pt-BR" sz="1000" i="1" dirty="0"/>
              <a:t> </a:t>
            </a:r>
            <a:r>
              <a:rPr lang="pt-BR" sz="1000" i="1" dirty="0" err="1"/>
              <a:t>Temple</a:t>
            </a:r>
            <a:r>
              <a:rPr lang="pt-BR" sz="1000" dirty="0"/>
              <a:t> ou </a:t>
            </a:r>
            <a:r>
              <a:rPr lang="pt-BR" sz="1000" i="1" dirty="0"/>
              <a:t>Shore </a:t>
            </a:r>
            <a:r>
              <a:rPr lang="pt-BR" sz="1000" i="1" dirty="0" err="1"/>
              <a:t>Temple</a:t>
            </a:r>
            <a:r>
              <a:rPr lang="pt-BR" sz="1000" i="1" dirty="0"/>
              <a:t> </a:t>
            </a:r>
            <a:r>
              <a:rPr lang="pt-BR" sz="1000" dirty="0"/>
              <a:t>(Templo da Costa). Na parte interna de cada templo é possível constatar o santuário destinado ao </a:t>
            </a:r>
            <a:r>
              <a:rPr lang="pt-BR" sz="1000" i="1" dirty="0" err="1"/>
              <a:t>Śiva-liṅgaṃ</a:t>
            </a:r>
            <a:r>
              <a:rPr lang="pt-BR" sz="1000" dirty="0"/>
              <a:t>. Fonte – figuras 14 e 15: </a:t>
            </a:r>
            <a:r>
              <a:rPr lang="pt-BR" sz="1000" u="sng" dirty="0">
                <a:hlinkClick r:id="rId5"/>
              </a:rPr>
              <a:t>http://www.innersip.com/vastu/mahabalipuram-shore-temple/</a:t>
            </a:r>
            <a:r>
              <a:rPr lang="pt-BR" sz="1000" dirty="0"/>
              <a:t> (consultado em 15/06/2017).</a:t>
            </a:r>
            <a:endParaRPr lang="pt-BR" sz="1000" dirty="0"/>
          </a:p>
        </p:txBody>
      </p:sp>
      <p:sp>
        <p:nvSpPr>
          <p:cNvPr id="7" name="Retângulo 6"/>
          <p:cNvSpPr/>
          <p:nvPr/>
        </p:nvSpPr>
        <p:spPr>
          <a:xfrm>
            <a:off x="5004049" y="4077072"/>
            <a:ext cx="38842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a vida é encontrada em dois </a:t>
            </a:r>
            <a:r>
              <a:rPr lang="pt-BR" dirty="0" err="1"/>
              <a:t>pólos</a:t>
            </a:r>
            <a:r>
              <a:rPr lang="pt-BR" dirty="0"/>
              <a:t> (geração e destruição, ou, viver e morrer). Então, querer-viver também é querer-morrer. Assim, ao lado da morte, os indianos colocam o </a:t>
            </a:r>
            <a:r>
              <a:rPr lang="pt-BR" i="1" dirty="0" err="1"/>
              <a:t>liṅgaṃ</a:t>
            </a:r>
            <a:r>
              <a:rPr lang="pt-BR" dirty="0"/>
              <a:t> como atributo de </a:t>
            </a:r>
            <a:r>
              <a:rPr lang="pt-BR" i="1" dirty="0" err="1"/>
              <a:t>Śiva</a:t>
            </a:r>
            <a:r>
              <a:rPr lang="pt-BR" dirty="0"/>
              <a:t>, que significa morte, mas que transforma tudo em vida</a:t>
            </a:r>
            <a:r>
              <a:rPr lang="pt-BR" dirty="0" smtClean="0"/>
              <a:t>. </a:t>
            </a:r>
            <a:r>
              <a:rPr lang="pt-BR" sz="1200" dirty="0"/>
              <a:t>MR I, p. 181, no. 273; (HN I, p. 166).</a:t>
            </a:r>
            <a:endParaRPr lang="pt-BR" sz="1200" dirty="0"/>
          </a:p>
        </p:txBody>
      </p:sp>
      <p:sp>
        <p:nvSpPr>
          <p:cNvPr id="8" name="Retângulo 7"/>
          <p:cNvSpPr/>
          <p:nvPr/>
        </p:nvSpPr>
        <p:spPr>
          <a:xfrm>
            <a:off x="252027" y="4163217"/>
            <a:ext cx="403194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dirty="0"/>
              <a:t>[n]</a:t>
            </a:r>
            <a:r>
              <a:rPr lang="pt-BR" sz="1600" dirty="0" err="1"/>
              <a:t>ascimento</a:t>
            </a:r>
            <a:r>
              <a:rPr lang="pt-BR" sz="1600" dirty="0"/>
              <a:t> e morte pertencem exclusivamente ao fenômeno da Vontade, [...]. A mais sábia de todas as mitologias, a indiana, exprime isso dando ao Deus que simboliza a destruição e a morte [...] </a:t>
            </a:r>
            <a:r>
              <a:rPr lang="pt-BR" sz="1600" dirty="0" err="1"/>
              <a:t>Schiwa</a:t>
            </a:r>
            <a:r>
              <a:rPr lang="pt-BR" sz="1600" dirty="0"/>
              <a:t> (</a:t>
            </a:r>
            <a:r>
              <a:rPr lang="pt-BR" sz="1600" i="1" dirty="0" err="1"/>
              <a:t>Śiva</a:t>
            </a:r>
            <a:r>
              <a:rPr lang="pt-BR" sz="1600" dirty="0"/>
              <a:t>), o atributo do colar de caveiras e, ao mesmo tempo, o Lingam (</a:t>
            </a:r>
            <a:r>
              <a:rPr lang="pt-BR" sz="1600" i="1" dirty="0" err="1"/>
              <a:t>liṅgaṃ</a:t>
            </a:r>
            <a:r>
              <a:rPr lang="pt-BR" sz="1600" dirty="0"/>
              <a:t>), símbolo da geração, que aparece como contrapartida da morte</a:t>
            </a:r>
            <a:r>
              <a:rPr lang="pt-BR" sz="1600" dirty="0" smtClean="0"/>
              <a:t>.</a:t>
            </a:r>
            <a:r>
              <a:rPr lang="pt-BR" sz="1600" dirty="0"/>
              <a:t> </a:t>
            </a:r>
            <a:r>
              <a:rPr lang="pt-BR" sz="1000" dirty="0"/>
              <a:t>M I, § 54, p. 358; (SW II, pp. 324 e 325).</a:t>
            </a: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280966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99930" y="3070515"/>
            <a:ext cx="6858001" cy="950235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4585772" y="5805264"/>
            <a:ext cx="4572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000" i="1" dirty="0" err="1"/>
              <a:t>Liṅgaṃ</a:t>
            </a:r>
            <a:r>
              <a:rPr lang="pt-PT" sz="1000" i="1" dirty="0"/>
              <a:t> com a face de </a:t>
            </a:r>
            <a:r>
              <a:rPr lang="pt-BR" sz="1000" i="1" dirty="0" err="1"/>
              <a:t>Śiva</a:t>
            </a:r>
            <a:r>
              <a:rPr lang="pt-PT" sz="1000" dirty="0"/>
              <a:t>, século VII, Índia. </a:t>
            </a:r>
            <a:r>
              <a:rPr lang="en-US" sz="1000" dirty="0"/>
              <a:t>In Gallery 237, </a:t>
            </a:r>
            <a:r>
              <a:rPr lang="en-US" sz="1000" i="1" dirty="0"/>
              <a:t>The Metropolitan Museum of Art</a:t>
            </a:r>
            <a:r>
              <a:rPr lang="en-US" sz="1000" dirty="0"/>
              <a:t>, Nova </a:t>
            </a:r>
            <a:r>
              <a:rPr lang="en-US" sz="1000" dirty="0" err="1"/>
              <a:t>Iorque</a:t>
            </a:r>
            <a:r>
              <a:rPr lang="en-US" sz="1000" dirty="0"/>
              <a:t>, EUA. </a:t>
            </a:r>
            <a:r>
              <a:rPr lang="pt-PT" sz="1000" u="sng" dirty="0">
                <a:hlinkClick r:id="rId3"/>
              </a:rPr>
              <a:t>http://www.metmuseum.org/art/collection/search/38250</a:t>
            </a:r>
            <a:r>
              <a:rPr lang="pt-PT" sz="1000" dirty="0"/>
              <a:t> (consultado em 15/10/2016). Na mesma alegoria é possível observar a vida afirmada pelo</a:t>
            </a:r>
            <a:r>
              <a:rPr lang="pt-PT" sz="1000" i="1" dirty="0"/>
              <a:t> l</a:t>
            </a:r>
            <a:r>
              <a:rPr lang="pt-BR" sz="1000" i="1" dirty="0" err="1"/>
              <a:t>iṅgaṃ</a:t>
            </a:r>
            <a:r>
              <a:rPr lang="pt-BR" sz="1000" dirty="0"/>
              <a:t> e a morte assegurada por </a:t>
            </a:r>
            <a:r>
              <a:rPr lang="pt-BR" sz="1000" i="1" dirty="0" err="1"/>
              <a:t>Śiva</a:t>
            </a:r>
            <a:r>
              <a:rPr lang="pt-BR" sz="1000" dirty="0"/>
              <a:t>.</a:t>
            </a:r>
            <a:endParaRPr lang="pt-BR" sz="1000" dirty="0"/>
          </a:p>
        </p:txBody>
      </p:sp>
      <p:pic>
        <p:nvPicPr>
          <p:cNvPr id="8" name="Imagem 7" descr="http://images.metmuseum.org/CRDImages/as/web-large/DT6118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591" y="361541"/>
            <a:ext cx="4132818" cy="531423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tângulo 6"/>
          <p:cNvSpPr/>
          <p:nvPr/>
        </p:nvSpPr>
        <p:spPr>
          <a:xfrm>
            <a:off x="107504" y="1171996"/>
            <a:ext cx="413638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“em </a:t>
            </a:r>
            <a:r>
              <a:rPr lang="pt-BR" dirty="0"/>
              <a:t>conformidade com tudo isso, os genitais são o verdadeiro FOCO da Vontade; consequentemente, vale dizer, do outro lado do mundo, o mundo como representação. Os genitais são o princípio conservador vital, assegurando vida infinita no tempo. Com semelhante qualidade foram venerados entre os gregos no </a:t>
            </a:r>
            <a:r>
              <a:rPr lang="pt-BR" i="1" dirty="0" err="1"/>
              <a:t>phallus</a:t>
            </a:r>
            <a:r>
              <a:rPr lang="pt-BR" dirty="0"/>
              <a:t> e entre os hindus no </a:t>
            </a:r>
            <a:r>
              <a:rPr lang="pt-BR" i="1" dirty="0" err="1"/>
              <a:t>liṅgaṃ</a:t>
            </a:r>
            <a:r>
              <a:rPr lang="pt-BR" dirty="0"/>
              <a:t>, os quais, portanto, são o símbolo da afirmação da Vontade</a:t>
            </a:r>
            <a:r>
              <a:rPr lang="pt-BR" dirty="0" smtClean="0"/>
              <a:t>.”</a:t>
            </a:r>
          </a:p>
          <a:p>
            <a:pPr algn="just"/>
            <a:endParaRPr lang="pt-BR" dirty="0"/>
          </a:p>
          <a:p>
            <a:pPr algn="just"/>
            <a:r>
              <a:rPr lang="en-US" sz="1200" dirty="0"/>
              <a:t>M I, § 60, p. 424 e 425; (SW II, p. 390).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720670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31977" y="3060404"/>
            <a:ext cx="6858001" cy="950235"/>
          </a:xfrm>
          <a:prstGeom prst="rect">
            <a:avLst/>
          </a:prstGeom>
        </p:spPr>
      </p:pic>
      <p:pic>
        <p:nvPicPr>
          <p:cNvPr id="5" name="Imagem 4" descr="An oxidized copper sculpture of an Indian deity with four arms, standing on one leg dancing, encircled by a ring of stylized fir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86" y="141142"/>
            <a:ext cx="4330744" cy="480871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tângulo 1"/>
          <p:cNvSpPr/>
          <p:nvPr/>
        </p:nvSpPr>
        <p:spPr>
          <a:xfrm>
            <a:off x="77558" y="5157192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t-BR" sz="1200" i="1" dirty="0" err="1"/>
              <a:t>Śiva</a:t>
            </a:r>
            <a:r>
              <a:rPr lang="pt-PT" sz="1200" i="1" dirty="0"/>
              <a:t> como criador, conservador e destruidor</a:t>
            </a:r>
            <a:r>
              <a:rPr lang="pt-PT" sz="1200" dirty="0"/>
              <a:t>. século XI, Tamil Nadu, Índia. In </a:t>
            </a:r>
            <a:r>
              <a:rPr lang="pt-PT" sz="1200" i="1" dirty="0"/>
              <a:t>The Metropolitan Museum of Art</a:t>
            </a:r>
            <a:r>
              <a:rPr lang="pt-PT" sz="1200" dirty="0"/>
              <a:t>, Nova Iorque, EUA. Uma única alegoria representando todos os significados da </a:t>
            </a:r>
            <a:r>
              <a:rPr lang="pt-PT" sz="1200" i="1" dirty="0"/>
              <a:t>Trimūrti</a:t>
            </a:r>
            <a:r>
              <a:rPr lang="pt-PT" sz="1200" dirty="0"/>
              <a:t>. </a:t>
            </a:r>
            <a:r>
              <a:rPr lang="pt-PT" sz="1200" u="sng" dirty="0">
                <a:hlinkClick r:id="rId4"/>
              </a:rPr>
              <a:t>http://www.metmuseum.org/learn/educators/lesson-plans/shiva-creator-protector-and-destroyer</a:t>
            </a:r>
            <a:r>
              <a:rPr lang="pt-PT" sz="1200" dirty="0"/>
              <a:t> (consultado em 15/10/2016). </a:t>
            </a:r>
            <a:endParaRPr lang="pt-BR" sz="1200" dirty="0"/>
          </a:p>
        </p:txBody>
      </p:sp>
      <p:sp>
        <p:nvSpPr>
          <p:cNvPr id="3" name="Retângulo 2"/>
          <p:cNvSpPr/>
          <p:nvPr/>
        </p:nvSpPr>
        <p:spPr>
          <a:xfrm>
            <a:off x="5148064" y="836712"/>
            <a:ext cx="387017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dirty="0" smtClean="0"/>
              <a:t>“[</a:t>
            </a:r>
            <a:r>
              <a:rPr lang="pt-PT" dirty="0"/>
              <a:t>p]ara a Vontade-de-viver, a vida é sempre segura e certa, pois é simplesmente nada além disso mesmo, ou melhor, apenas o seu espelho. Essa Vontade não terá que temer a morte, pois a morte é apenas algo pertencente à vida, que tem o pólo oposto na geração; a vida se encontra dentro desses pólos. Portanto, querer-viver também é querer-morrer. Assim, ao lado da morte, os indianos colocaram o Lingam (</a:t>
            </a:r>
            <a:r>
              <a:rPr lang="pt-BR" i="1" dirty="0" err="1"/>
              <a:t>liṅgaṃ</a:t>
            </a:r>
            <a:r>
              <a:rPr lang="pt-PT" dirty="0"/>
              <a:t>) como o atributo de Schiwa (</a:t>
            </a:r>
            <a:r>
              <a:rPr lang="pt-BR" i="1" dirty="0" err="1"/>
              <a:t>Śiva</a:t>
            </a:r>
            <a:r>
              <a:rPr lang="pt-PT" dirty="0"/>
              <a:t>), </a:t>
            </a:r>
            <a:r>
              <a:rPr lang="pt-BR" dirty="0"/>
              <a:t>que significa morte, mas que transforma tudo em vida</a:t>
            </a:r>
            <a:r>
              <a:rPr lang="pt-PT" dirty="0"/>
              <a:t>, assim como tudo que pertence à vida, é apenas um fenômeno</a:t>
            </a:r>
            <a:r>
              <a:rPr lang="pt-PT" dirty="0" smtClean="0"/>
              <a:t>.”</a:t>
            </a:r>
          </a:p>
          <a:p>
            <a:pPr algn="just"/>
            <a:endParaRPr lang="pt-PT" dirty="0"/>
          </a:p>
          <a:p>
            <a:pPr algn="just"/>
            <a:r>
              <a:rPr lang="en-US" sz="1200" dirty="0"/>
              <a:t>MR I, p. 181, no. 273; (HN I, p. 166).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831157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99930" y="3070515"/>
            <a:ext cx="6858001" cy="950235"/>
          </a:xfrm>
          <a:prstGeom prst="rect">
            <a:avLst/>
          </a:prstGeom>
        </p:spPr>
      </p:pic>
      <p:pic>
        <p:nvPicPr>
          <p:cNvPr id="10" name="Imagem 9" descr="https://1.bp.blogspot.com/-ZmgIrFTu5iI/WE_YVFJomhI/AAAAAAAAC24/Xz2TGxVn7YY8pzJTipoXt8W_wjO_8Jh_wCEw/s1600/schopenhauerbuddha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9" y="227593"/>
            <a:ext cx="3640246" cy="593771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tângulo 3"/>
          <p:cNvSpPr/>
          <p:nvPr/>
        </p:nvSpPr>
        <p:spPr>
          <a:xfrm>
            <a:off x="4788343" y="6206227"/>
            <a:ext cx="40716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dirty="0"/>
              <a:t>Única estátua conservada de </a:t>
            </a:r>
            <a:r>
              <a:rPr lang="pt-BR" sz="1400" i="1" dirty="0" err="1"/>
              <a:t>Buddha</a:t>
            </a:r>
            <a:r>
              <a:rPr lang="pt-BR" sz="1400" dirty="0"/>
              <a:t> do acervo de Schopenhauer </a:t>
            </a:r>
            <a:r>
              <a:rPr lang="pt-BR" sz="1400" dirty="0" smtClean="0"/>
              <a:t>(GURISATTI</a:t>
            </a:r>
            <a:r>
              <a:rPr lang="pt-BR" sz="1400" dirty="0"/>
              <a:t>, 2007, p. 4).</a:t>
            </a:r>
          </a:p>
        </p:txBody>
      </p:sp>
      <p:sp>
        <p:nvSpPr>
          <p:cNvPr id="2" name="Retângulo 1"/>
          <p:cNvSpPr/>
          <p:nvPr/>
        </p:nvSpPr>
        <p:spPr>
          <a:xfrm>
            <a:off x="251520" y="281528"/>
            <a:ext cx="403244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p. 266. Quando uma pessoa não está mais sujeita a nenhuma das seguintes misérias, a saber, </a:t>
            </a:r>
            <a:r>
              <a:rPr lang="pt-BR" u="sng" dirty="0"/>
              <a:t>a opressão, a velhice, doenças e morte</a:t>
            </a:r>
            <a:r>
              <a:rPr lang="pt-BR" dirty="0"/>
              <a:t>, então ela deve ter atingido o </a:t>
            </a:r>
            <a:r>
              <a:rPr lang="pt-BR" b="1" u="sng" dirty="0" err="1"/>
              <a:t>Nieban</a:t>
            </a:r>
            <a:r>
              <a:rPr lang="pt-BR" dirty="0"/>
              <a:t> (</a:t>
            </a:r>
            <a:r>
              <a:rPr lang="pt-BR" i="1" dirty="0" err="1"/>
              <a:t>nirvāṇa</a:t>
            </a:r>
            <a:r>
              <a:rPr lang="pt-BR" dirty="0"/>
              <a:t>). </a:t>
            </a:r>
            <a:r>
              <a:rPr lang="pt-BR" dirty="0" err="1"/>
              <a:t>Nehuma</a:t>
            </a:r>
            <a:r>
              <a:rPr lang="pt-BR" dirty="0"/>
              <a:t> coisa, nenhum lugar pode nos dar uma ideia adequada de </a:t>
            </a:r>
            <a:r>
              <a:rPr lang="pt-BR" b="1" u="sng" dirty="0" err="1"/>
              <a:t>Nieban</a:t>
            </a:r>
            <a:r>
              <a:rPr lang="pt-BR" dirty="0"/>
              <a:t>: nós podemos apenas dizer que estar livre dos 4 sofrimentos acima mencionados e obter a salvação, é o </a:t>
            </a:r>
            <a:r>
              <a:rPr lang="pt-BR" b="1" u="sng" dirty="0" err="1"/>
              <a:t>Nieba</a:t>
            </a:r>
            <a:r>
              <a:rPr lang="pt-BR" u="sng" dirty="0" err="1"/>
              <a:t>n</a:t>
            </a:r>
            <a:r>
              <a:rPr lang="pt-BR" dirty="0"/>
              <a:t>.  Do mesmo modo em que, quando uma pessoa seriamente doente está trabalhando, ela recorre à assistência da medicina e nós dizemos que ela alcançou a saúde: mas se qualquer pessoa deseja saber o modo pelo qual, ou a causa, de conseguir saúde, ela somente terá uma resposta, ou seja, ter a saúde restaurada significa apenas estar recuperado da doença. Esta é a única maneira pela qual podemos falar sobre o </a:t>
            </a:r>
            <a:r>
              <a:rPr lang="pt-BR" b="1" dirty="0" err="1"/>
              <a:t>Nieban</a:t>
            </a:r>
            <a:r>
              <a:rPr lang="pt-BR" dirty="0"/>
              <a:t>: e o </a:t>
            </a:r>
            <a:r>
              <a:rPr lang="pt-BR" dirty="0" err="1"/>
              <a:t>Godama</a:t>
            </a:r>
            <a:r>
              <a:rPr lang="pt-BR" dirty="0"/>
              <a:t> pensava desta maneira</a:t>
            </a:r>
            <a:r>
              <a:rPr lang="pt-BR" dirty="0" smtClean="0"/>
              <a:t>.</a:t>
            </a:r>
          </a:p>
          <a:p>
            <a:r>
              <a:rPr lang="pt-BR" sz="1000" dirty="0" smtClean="0"/>
              <a:t>Notas </a:t>
            </a:r>
            <a:r>
              <a:rPr lang="pt-BR" sz="1000" dirty="0"/>
              <a:t>da </a:t>
            </a:r>
            <a:r>
              <a:rPr lang="pt-BR" sz="1000" i="1" dirty="0" err="1"/>
              <a:t>Asiatick</a:t>
            </a:r>
            <a:r>
              <a:rPr lang="pt-BR" sz="1000" i="1" dirty="0"/>
              <a:t> </a:t>
            </a:r>
            <a:r>
              <a:rPr lang="pt-BR" sz="1000" i="1" dirty="0" err="1"/>
              <a:t>Researches</a:t>
            </a:r>
            <a:r>
              <a:rPr lang="pt-BR" sz="1000" dirty="0"/>
              <a:t>, vol. 6, pp. 180 e 266 (grifos de Schopenhauer).</a:t>
            </a: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3412491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1520" y="764704"/>
            <a:ext cx="4040188" cy="727178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 fontScale="85000" lnSpcReduction="10000"/>
          </a:bodyPr>
          <a:lstStyle/>
          <a:p>
            <a:r>
              <a:rPr lang="pt-BR" dirty="0"/>
              <a:t>1 – Sobre o método e posicionamento filosófico/histórico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251519" y="1556792"/>
            <a:ext cx="4032447" cy="172819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fontAlgn="base"/>
            <a:r>
              <a:rPr lang="pt-BR" sz="1800" dirty="0" smtClean="0">
                <a:solidFill>
                  <a:schemeClr val="accent6">
                    <a:lumMod val="50000"/>
                  </a:schemeClr>
                </a:solidFill>
              </a:rPr>
              <a:t>Apropriações, Influências e meras Comparações;</a:t>
            </a:r>
          </a:p>
          <a:p>
            <a:pPr fontAlgn="base"/>
            <a:r>
              <a:rPr lang="pt-BR" sz="1800" dirty="0" smtClean="0">
                <a:solidFill>
                  <a:schemeClr val="accent6">
                    <a:lumMod val="50000"/>
                  </a:schemeClr>
                </a:solidFill>
              </a:rPr>
              <a:t>Investigação histórica ou abordagem comparativa;</a:t>
            </a:r>
          </a:p>
          <a:p>
            <a:pPr fontAlgn="base"/>
            <a:r>
              <a:rPr lang="pt-BR" sz="1800" dirty="0" smtClean="0">
                <a:solidFill>
                  <a:schemeClr val="accent6">
                    <a:lumMod val="50000"/>
                  </a:schemeClr>
                </a:solidFill>
              </a:rPr>
              <a:t>Manuscritos Schopenhauerianos.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860032" y="332656"/>
            <a:ext cx="4032448" cy="1080120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 fontScale="70000" lnSpcReduction="20000"/>
          </a:bodyPr>
          <a:lstStyle/>
          <a:p>
            <a:r>
              <a:rPr lang="pt-BR" dirty="0" smtClean="0"/>
              <a:t>3 – Conceitos indianos e seus correlatos na filosofia de Schopenhauer.</a:t>
            </a:r>
          </a:p>
          <a:p>
            <a:endParaRPr lang="pt-BR" dirty="0" smtClean="0"/>
          </a:p>
          <a:p>
            <a:r>
              <a:rPr lang="pt-BR" dirty="0" smtClean="0"/>
              <a:t>Influência e/ou Comparação:</a:t>
            </a:r>
            <a:endParaRPr lang="pt-BR" dirty="0"/>
          </a:p>
        </p:txBody>
      </p:sp>
      <p:graphicFrame>
        <p:nvGraphicFramePr>
          <p:cNvPr id="2" name="Espaço Reservado para Conteúdo 1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774177205"/>
              </p:ext>
            </p:extLst>
          </p:nvPr>
        </p:nvGraphicFramePr>
        <p:xfrm>
          <a:off x="4860032" y="1556792"/>
          <a:ext cx="4041774" cy="490397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20887"/>
                <a:gridCol w="2020887"/>
              </a:tblGrid>
              <a:tr h="514856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Índia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Schopenhauer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800" kern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Brahman</a:t>
                      </a:r>
                      <a:endParaRPr lang="pt-BR" sz="1800" kern="1200" dirty="0" smtClean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endParaRPr lang="pt-BR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Vontade</a:t>
                      </a:r>
                      <a:endParaRPr lang="pt-BR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800" kern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Ātman</a:t>
                      </a:r>
                      <a:endParaRPr lang="pt-BR" sz="1800" kern="1200" dirty="0" smtClean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endParaRPr lang="pt-BR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Corpo</a:t>
                      </a:r>
                      <a:endParaRPr lang="pt-BR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800" kern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Nirvāṇa</a:t>
                      </a:r>
                      <a:endParaRPr lang="pt-BR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Negação completa da Vontade </a:t>
                      </a:r>
                      <a:endParaRPr lang="pt-BR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800" kern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Tat</a:t>
                      </a:r>
                      <a:r>
                        <a:rPr lang="pt-BR" sz="18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pt-BR" sz="1800" kern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tvam</a:t>
                      </a:r>
                      <a:r>
                        <a:rPr lang="pt-BR" sz="18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pt-BR" sz="1800" kern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asi</a:t>
                      </a:r>
                      <a:endParaRPr lang="pt-BR" sz="1800" kern="1200" dirty="0" smtClean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endParaRPr lang="pt-BR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Compaixão</a:t>
                      </a:r>
                      <a:endParaRPr lang="pt-BR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sz="18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Trimūrti</a:t>
                      </a:r>
                      <a:r>
                        <a:rPr lang="pt-BR" sz="18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 (</a:t>
                      </a:r>
                      <a:r>
                        <a:rPr lang="pt-BR" sz="1800" kern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Brahmā</a:t>
                      </a:r>
                      <a:r>
                        <a:rPr lang="pt-BR" sz="18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, </a:t>
                      </a:r>
                      <a:r>
                        <a:rPr lang="pt-BR" sz="1800" kern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Viṣṇu</a:t>
                      </a:r>
                      <a:r>
                        <a:rPr lang="pt-BR" sz="18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 e </a:t>
                      </a:r>
                      <a:r>
                        <a:rPr lang="pt-BR" sz="1800" kern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Śiva</a:t>
                      </a:r>
                      <a:r>
                        <a:rPr lang="pt-BR" sz="18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) e </a:t>
                      </a:r>
                      <a:r>
                        <a:rPr lang="pt-BR" sz="1800" kern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Liṅgaṃ</a:t>
                      </a:r>
                      <a:endParaRPr lang="pt-BR" sz="1800" kern="1200" dirty="0" smtClean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endParaRPr lang="pt-BR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Criação,</a:t>
                      </a:r>
                      <a:r>
                        <a:rPr lang="pt-BR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conservação e destruição.</a:t>
                      </a:r>
                      <a:endParaRPr lang="pt-BR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8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Māyā</a:t>
                      </a:r>
                      <a:endParaRPr lang="pt-BR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Representação / Ilusão</a:t>
                      </a:r>
                      <a:endParaRPr lang="pt-BR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99930" y="3070515"/>
            <a:ext cx="6858001" cy="950235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10168" y="116632"/>
            <a:ext cx="427379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600" b="1" u="sng" dirty="0">
                <a:solidFill>
                  <a:schemeClr val="accent6">
                    <a:lumMod val="75000"/>
                  </a:schemeClr>
                </a:solidFill>
              </a:rPr>
              <a:t>Nesta </a:t>
            </a:r>
            <a:r>
              <a:rPr lang="pt-BR" sz="2600" b="1" u="sng" dirty="0" smtClean="0">
                <a:solidFill>
                  <a:schemeClr val="accent6">
                    <a:lumMod val="75000"/>
                  </a:schemeClr>
                </a:solidFill>
              </a:rPr>
              <a:t>apresentação </a:t>
            </a:r>
            <a:r>
              <a:rPr lang="pt-BR" sz="2600" b="1" u="sng" dirty="0">
                <a:solidFill>
                  <a:schemeClr val="accent6">
                    <a:lumMod val="75000"/>
                  </a:schemeClr>
                </a:solidFill>
              </a:rPr>
              <a:t>veremos</a:t>
            </a:r>
            <a:r>
              <a:rPr lang="pt-BR" sz="2600" dirty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</p:txBody>
      </p:sp>
      <p:sp>
        <p:nvSpPr>
          <p:cNvPr id="12" name="Espaço Reservado para Conteúdo 3"/>
          <p:cNvSpPr txBox="1">
            <a:spLocks/>
          </p:cNvSpPr>
          <p:nvPr/>
        </p:nvSpPr>
        <p:spPr>
          <a:xfrm>
            <a:off x="251520" y="4758316"/>
            <a:ext cx="4032447" cy="147899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/>
            <a:r>
              <a:rPr lang="pt-BR" sz="1800" i="1" dirty="0" err="1">
                <a:solidFill>
                  <a:schemeClr val="accent6">
                    <a:lumMod val="50000"/>
                  </a:schemeClr>
                </a:solidFill>
              </a:rPr>
              <a:t>Oupnek’hat</a:t>
            </a:r>
            <a:r>
              <a:rPr lang="pt-BR" sz="1800" i="1" dirty="0">
                <a:solidFill>
                  <a:schemeClr val="accent6">
                    <a:lumMod val="50000"/>
                  </a:schemeClr>
                </a:solidFill>
              </a:rPr>
              <a:t> (1801 e 1802);</a:t>
            </a:r>
          </a:p>
          <a:p>
            <a:pPr marL="285750" indent="-285750" algn="just"/>
            <a:r>
              <a:rPr lang="pt-BR" sz="1800" i="1" dirty="0" err="1">
                <a:solidFill>
                  <a:schemeClr val="accent6">
                    <a:lumMod val="50000"/>
                  </a:schemeClr>
                </a:solidFill>
              </a:rPr>
              <a:t>Asiatisches</a:t>
            </a:r>
            <a:r>
              <a:rPr lang="pt-BR" sz="18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t-BR" sz="1800" i="1" dirty="0" err="1">
                <a:solidFill>
                  <a:schemeClr val="accent6">
                    <a:lumMod val="50000"/>
                  </a:schemeClr>
                </a:solidFill>
              </a:rPr>
              <a:t>Magazin</a:t>
            </a:r>
            <a:r>
              <a:rPr lang="pt-BR" sz="1800" i="1" dirty="0">
                <a:solidFill>
                  <a:schemeClr val="accent6">
                    <a:lumMod val="50000"/>
                  </a:schemeClr>
                </a:solidFill>
              </a:rPr>
              <a:t> (1802);</a:t>
            </a:r>
          </a:p>
          <a:p>
            <a:pPr marL="285750" indent="-285750" algn="just"/>
            <a:r>
              <a:rPr lang="pt-BR" sz="1800" i="1" dirty="0" err="1">
                <a:solidFill>
                  <a:schemeClr val="accent6">
                    <a:lumMod val="50000"/>
                  </a:schemeClr>
                </a:solidFill>
              </a:rPr>
              <a:t>Mythologie</a:t>
            </a:r>
            <a:r>
              <a:rPr lang="pt-BR" sz="18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t-BR" sz="1800" i="1" dirty="0" err="1">
                <a:solidFill>
                  <a:schemeClr val="accent6">
                    <a:lumMod val="50000"/>
                  </a:schemeClr>
                </a:solidFill>
              </a:rPr>
              <a:t>des</a:t>
            </a:r>
            <a:r>
              <a:rPr lang="pt-BR" sz="18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t-BR" sz="1800" i="1" dirty="0" err="1">
                <a:solidFill>
                  <a:schemeClr val="accent6">
                    <a:lumMod val="50000"/>
                  </a:schemeClr>
                </a:solidFill>
              </a:rPr>
              <a:t>Indous</a:t>
            </a:r>
            <a:r>
              <a:rPr lang="pt-BR" sz="1800" i="1" dirty="0">
                <a:solidFill>
                  <a:schemeClr val="accent6">
                    <a:lumMod val="50000"/>
                  </a:schemeClr>
                </a:solidFill>
              </a:rPr>
              <a:t> (1809);</a:t>
            </a:r>
          </a:p>
          <a:p>
            <a:pPr marL="285750" indent="-285750" algn="just"/>
            <a:r>
              <a:rPr lang="pt-BR" sz="1800" i="1" dirty="0" err="1">
                <a:solidFill>
                  <a:schemeClr val="accent6">
                    <a:lumMod val="50000"/>
                  </a:schemeClr>
                </a:solidFill>
              </a:rPr>
              <a:t>Asiatick</a:t>
            </a:r>
            <a:r>
              <a:rPr lang="pt-BR" sz="18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t-BR" sz="1800" i="1" dirty="0" err="1">
                <a:solidFill>
                  <a:schemeClr val="accent6">
                    <a:lumMod val="50000"/>
                  </a:schemeClr>
                </a:solidFill>
              </a:rPr>
              <a:t>Researches</a:t>
            </a:r>
            <a:r>
              <a:rPr lang="pt-BR" sz="1800" i="1" dirty="0">
                <a:solidFill>
                  <a:schemeClr val="accent6">
                    <a:lumMod val="50000"/>
                  </a:schemeClr>
                </a:solidFill>
              </a:rPr>
              <a:t> (1788 -1809).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pt-BR" sz="1600" dirty="0"/>
          </a:p>
        </p:txBody>
      </p:sp>
      <p:sp>
        <p:nvSpPr>
          <p:cNvPr id="13" name="Espaço Reservado para Texto 2"/>
          <p:cNvSpPr txBox="1">
            <a:spLocks/>
          </p:cNvSpPr>
          <p:nvPr/>
        </p:nvSpPr>
        <p:spPr>
          <a:xfrm>
            <a:off x="239695" y="3578000"/>
            <a:ext cx="4040188" cy="100811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2500"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dirty="0" smtClean="0"/>
              <a:t>2 – </a:t>
            </a:r>
            <a:r>
              <a:rPr lang="pt-BR" dirty="0">
                <a:solidFill>
                  <a:schemeClr val="bg1"/>
                </a:solidFill>
              </a:rPr>
              <a:t>Obras consultadas por Schopenhauer durante o período de gênese de sua </a:t>
            </a:r>
            <a:r>
              <a:rPr lang="pt-BR" dirty="0" smtClean="0">
                <a:solidFill>
                  <a:schemeClr val="bg1"/>
                </a:solidFill>
              </a:rPr>
              <a:t>filosofia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178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  <p:bldP spid="5" grpId="0" build="p" animBg="1"/>
      <p:bldP spid="12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99930" y="3070515"/>
            <a:ext cx="6858001" cy="950235"/>
          </a:xfrm>
          <a:prstGeom prst="rect">
            <a:avLst/>
          </a:prstGeom>
        </p:spPr>
      </p:pic>
      <p:pic>
        <p:nvPicPr>
          <p:cNvPr id="6146" name="Picture 2" descr="Arthur Schopenhauer Portrait Painting by Suzann Sines - Pixels Mer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552" y="918458"/>
            <a:ext cx="3885397" cy="5254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6"/>
          <p:cNvSpPr/>
          <p:nvPr/>
        </p:nvSpPr>
        <p:spPr>
          <a:xfrm>
            <a:off x="295910" y="1283474"/>
            <a:ext cx="396181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p. 223. </a:t>
            </a:r>
            <a:r>
              <a:rPr lang="pt-BR" u="sng" dirty="0" err="1"/>
              <a:t>Máyá</a:t>
            </a:r>
            <a:r>
              <a:rPr lang="pt-BR" dirty="0"/>
              <a:t>: essa palavra explicada por estudiosos hindus significa “a primeira inclinação da divindade para se diferenciar ao criar os mundos”. Imagina-se que ela seja a mãe natureza universal de todos os deuses inferiores; de acordo com o que uma pessoa da </a:t>
            </a:r>
            <a:r>
              <a:rPr lang="pt-BR" dirty="0" err="1"/>
              <a:t>Cashemira</a:t>
            </a:r>
            <a:r>
              <a:rPr lang="pt-BR" dirty="0"/>
              <a:t> me respondeu quando eu lhe perguntei por que </a:t>
            </a:r>
            <a:r>
              <a:rPr lang="pt-BR" u="sng" dirty="0"/>
              <a:t>Cama</a:t>
            </a:r>
            <a:r>
              <a:rPr lang="pt-BR" dirty="0"/>
              <a:t> ou </a:t>
            </a:r>
            <a:r>
              <a:rPr lang="pt-BR" u="sng" dirty="0"/>
              <a:t>Amor</a:t>
            </a:r>
            <a:r>
              <a:rPr lang="pt-BR" dirty="0"/>
              <a:t> era representado com sendo seu filho: mas a palavra </a:t>
            </a:r>
            <a:r>
              <a:rPr lang="pt-BR" dirty="0" err="1"/>
              <a:t>Máyá</a:t>
            </a:r>
            <a:r>
              <a:rPr lang="pt-BR" dirty="0"/>
              <a:t> ou </a:t>
            </a:r>
            <a:r>
              <a:rPr lang="pt-BR" u="sng" dirty="0"/>
              <a:t>ilusão</a:t>
            </a:r>
            <a:r>
              <a:rPr lang="pt-BR" dirty="0"/>
              <a:t> tem um significado mais sutil e mais obscuro na filosofia </a:t>
            </a:r>
            <a:r>
              <a:rPr lang="pt-BR" u="sng" dirty="0" err="1"/>
              <a:t>Vedanta</a:t>
            </a:r>
            <a:r>
              <a:rPr lang="pt-BR" dirty="0"/>
              <a:t>, na qual ela significa o sistema de </a:t>
            </a:r>
            <a:r>
              <a:rPr lang="pt-BR" u="sng" dirty="0"/>
              <a:t>percepções</a:t>
            </a:r>
            <a:r>
              <a:rPr lang="pt-BR" dirty="0" smtClean="0"/>
              <a:t>.</a:t>
            </a:r>
          </a:p>
          <a:p>
            <a:pPr algn="just"/>
            <a:endParaRPr lang="pt-BR" sz="1200" dirty="0"/>
          </a:p>
          <a:p>
            <a:pPr algn="just"/>
            <a:r>
              <a:rPr lang="pt-BR" sz="1200" dirty="0"/>
              <a:t>N</a:t>
            </a:r>
            <a:r>
              <a:rPr lang="pt-BR" sz="1200" dirty="0" smtClean="0"/>
              <a:t>otas </a:t>
            </a:r>
            <a:r>
              <a:rPr lang="pt-BR" sz="1200" dirty="0"/>
              <a:t>feitas por Schopenhauer durante a sua leitura das </a:t>
            </a:r>
            <a:r>
              <a:rPr lang="pt-BR" sz="1200" i="1" dirty="0" err="1"/>
              <a:t>Asiatick</a:t>
            </a:r>
            <a:r>
              <a:rPr lang="pt-BR" sz="1200" i="1" dirty="0"/>
              <a:t> </a:t>
            </a:r>
            <a:r>
              <a:rPr lang="pt-BR" sz="1200" i="1" dirty="0" err="1"/>
              <a:t>Researches</a:t>
            </a:r>
            <a:r>
              <a:rPr lang="pt-BR" sz="1200" dirty="0"/>
              <a:t>, </a:t>
            </a:r>
            <a:r>
              <a:rPr lang="pt-BR" sz="1200" dirty="0" err="1"/>
              <a:t>vol</a:t>
            </a:r>
            <a:r>
              <a:rPr lang="pt-BR" sz="1200" dirty="0"/>
              <a:t> 1, p. 223 (grifos de Schopenhauer).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853384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99930" y="3070515"/>
            <a:ext cx="6858001" cy="950235"/>
          </a:xfrm>
          <a:prstGeom prst="rect">
            <a:avLst/>
          </a:prstGeom>
        </p:spPr>
      </p:pic>
      <p:pic>
        <p:nvPicPr>
          <p:cNvPr id="8194" name="Picture 2" descr="ARTHUR SCHOPENHAUER Watercolor Portrait POSTER Various - Ets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76671"/>
            <a:ext cx="4104456" cy="5653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179512" y="1179614"/>
            <a:ext cx="403244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“confessam</a:t>
            </a:r>
            <a:r>
              <a:rPr lang="pt-BR" dirty="0"/>
              <a:t>, no entanto, por unanimidade, que o Sol é um símbolo ou imagem das suas três grandes divindades de forma conjunta (</a:t>
            </a:r>
            <a:r>
              <a:rPr lang="pt-PT" i="1" dirty="0"/>
              <a:t>Trimūrti</a:t>
            </a:r>
            <a:r>
              <a:rPr lang="pt-BR" dirty="0"/>
              <a:t>) e individual, isto é, </a:t>
            </a:r>
            <a:r>
              <a:rPr lang="pt-BR" i="1" dirty="0"/>
              <a:t>Brahma</a:t>
            </a:r>
            <a:r>
              <a:rPr lang="pt-BR" dirty="0"/>
              <a:t> (</a:t>
            </a:r>
            <a:r>
              <a:rPr lang="pt-BR" i="1" dirty="0" err="1"/>
              <a:t>Brahman</a:t>
            </a:r>
            <a:r>
              <a:rPr lang="pt-BR" dirty="0"/>
              <a:t>) ou o Supremo, que sozinho existe real e absolutamente; as três divindades masculinas (</a:t>
            </a:r>
            <a:r>
              <a:rPr lang="pt-BR" i="1" dirty="0" err="1"/>
              <a:t>Brahmā</a:t>
            </a:r>
            <a:r>
              <a:rPr lang="pt-BR" i="1" dirty="0"/>
              <a:t>, </a:t>
            </a:r>
            <a:r>
              <a:rPr lang="pt-BR" i="1" dirty="0" err="1"/>
              <a:t>Viṣṇu</a:t>
            </a:r>
            <a:r>
              <a:rPr lang="pt-BR" i="1" dirty="0"/>
              <a:t> e </a:t>
            </a:r>
            <a:r>
              <a:rPr lang="pt-BR" i="1" dirty="0" err="1"/>
              <a:t>Śiva</a:t>
            </a:r>
            <a:r>
              <a:rPr lang="pt-BR" dirty="0"/>
              <a:t>) são apenas </a:t>
            </a:r>
            <a:r>
              <a:rPr lang="pt-BR" i="1" dirty="0" err="1"/>
              <a:t>Máyà</a:t>
            </a:r>
            <a:r>
              <a:rPr lang="pt-BR" dirty="0"/>
              <a:t> ou ilusão. O corpo material do Sol eles consideram como </a:t>
            </a:r>
            <a:r>
              <a:rPr lang="pt-BR" i="1" dirty="0" err="1"/>
              <a:t>Máyà</a:t>
            </a:r>
            <a:r>
              <a:rPr lang="pt-BR" dirty="0"/>
              <a:t>; mas como ele é o símbolo mais glorioso e ativo do Ser supremo, eles o respeitam como um objeto de alta veneração</a:t>
            </a:r>
            <a:r>
              <a:rPr lang="pt-BR" dirty="0" smtClean="0"/>
              <a:t>.</a:t>
            </a:r>
            <a:r>
              <a:rPr lang="pt-BR" baseline="30000" dirty="0" smtClean="0"/>
              <a:t>“</a:t>
            </a:r>
          </a:p>
          <a:p>
            <a:pPr algn="just"/>
            <a:endParaRPr lang="pt-BR" baseline="30000" dirty="0"/>
          </a:p>
          <a:p>
            <a:pPr algn="just"/>
            <a:r>
              <a:rPr lang="en-US" sz="1200" i="1" dirty="0" err="1"/>
              <a:t>Asiatick</a:t>
            </a:r>
            <a:r>
              <a:rPr lang="en-US" sz="1200" i="1" dirty="0"/>
              <a:t> Researches</a:t>
            </a:r>
            <a:r>
              <a:rPr lang="en-US" sz="1200" dirty="0"/>
              <a:t>, vol. 3, p. 372. </a:t>
            </a:r>
            <a:r>
              <a:rPr lang="en-US" sz="1200" i="1" dirty="0"/>
              <a:t>On Egypt and the Nile from the </a:t>
            </a:r>
            <a:r>
              <a:rPr lang="en-US" sz="1200" i="1" dirty="0" err="1"/>
              <a:t>Sanscrit</a:t>
            </a:r>
            <a:r>
              <a:rPr lang="en-US" sz="1200" dirty="0"/>
              <a:t> (</a:t>
            </a:r>
            <a:r>
              <a:rPr lang="en-US" sz="1200" i="1" dirty="0" err="1"/>
              <a:t>Sobre</a:t>
            </a:r>
            <a:r>
              <a:rPr lang="en-US" sz="1200" i="1" dirty="0"/>
              <a:t> o </a:t>
            </a:r>
            <a:r>
              <a:rPr lang="en-US" sz="1200" i="1" dirty="0" err="1"/>
              <a:t>Egito</a:t>
            </a:r>
            <a:r>
              <a:rPr lang="en-US" sz="1200" i="1" dirty="0"/>
              <a:t> e o </a:t>
            </a:r>
            <a:r>
              <a:rPr lang="en-US" sz="1200" i="1" dirty="0" err="1"/>
              <a:t>Nilo</a:t>
            </a:r>
            <a:r>
              <a:rPr lang="en-US" sz="1200" i="1" dirty="0"/>
              <a:t> do </a:t>
            </a:r>
            <a:r>
              <a:rPr lang="en-US" sz="1200" i="1" dirty="0" err="1"/>
              <a:t>Sânscrito</a:t>
            </a:r>
            <a:r>
              <a:rPr lang="en-US" sz="1200" dirty="0"/>
              <a:t>).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853384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54021" y="3090826"/>
            <a:ext cx="6858001" cy="950235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140" y="293820"/>
            <a:ext cx="4242699" cy="6139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539552" y="2420888"/>
            <a:ext cx="331236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 smtClean="0"/>
              <a:t>Obrigado!</a:t>
            </a:r>
          </a:p>
          <a:p>
            <a:endParaRPr lang="pt-BR" dirty="0"/>
          </a:p>
          <a:p>
            <a:r>
              <a:rPr lang="pt-BR" dirty="0" smtClean="0"/>
              <a:t>Fábio Mesquita</a:t>
            </a:r>
          </a:p>
          <a:p>
            <a:r>
              <a:rPr lang="pt-BR" dirty="0" smtClean="0"/>
              <a:t>E-mail: fabiomes@hotmail.com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3557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11560" y="260648"/>
            <a:ext cx="4040188" cy="727178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 fontScale="85000" lnSpcReduction="10000"/>
          </a:bodyPr>
          <a:lstStyle/>
          <a:p>
            <a:r>
              <a:rPr lang="pt-BR" dirty="0"/>
              <a:t>1 – Sobre o método e posicionamento filosófico/histórico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1560" y="1124744"/>
            <a:ext cx="4032447" cy="122413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fontAlgn="base"/>
            <a:r>
              <a:rPr lang="pt-BR" sz="1800" dirty="0" smtClean="0">
                <a:solidFill>
                  <a:schemeClr val="accent6">
                    <a:lumMod val="50000"/>
                  </a:schemeClr>
                </a:solidFill>
              </a:rPr>
              <a:t>Apropriações, Influências e meras Comparações;</a:t>
            </a:r>
          </a:p>
          <a:p>
            <a:pPr fontAlgn="base"/>
            <a:r>
              <a:rPr lang="pt-BR" sz="1800" dirty="0" smtClean="0">
                <a:solidFill>
                  <a:schemeClr val="accent6">
                    <a:lumMod val="50000"/>
                  </a:schemeClr>
                </a:solidFill>
              </a:rPr>
              <a:t>Investigação histórica ou abordagem comparativa.</a:t>
            </a: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-459432"/>
            <a:ext cx="3095866" cy="7776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 descr="Die Welt als Wille und Vorstellung | Amazon.com.b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74522">
            <a:off x="1635748" y="2946661"/>
            <a:ext cx="2211295" cy="3127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0389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chopenhauer: Manuscript Remains (V1): Early Manuscripts (1804-1818)  (Manuscript Remains, Vol 1): Schopenhauer, Arthur, Hubscher, Arthur, Payne,  E. F. J.: 9780854965380: Amazon.com: Book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01173"/>
            <a:ext cx="4104456" cy="5905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Schopenhauer: Manuscript Remains (V2): Critical Debates (1809-1818)  (1809-1819): Schopenhauer, Arthur, Hubscher, Arthur, Payne, E. F. J.:  9780854965397: Amazon.com: Book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764704"/>
            <a:ext cx="4129801" cy="5942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99930" y="3070515"/>
            <a:ext cx="6858001" cy="950235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51520" y="153100"/>
            <a:ext cx="30119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u="sng" dirty="0" smtClean="0"/>
              <a:t>Investigação histórica:</a:t>
            </a:r>
            <a:endParaRPr lang="pt-BR" sz="2400" b="1" u="sng" dirty="0"/>
          </a:p>
        </p:txBody>
      </p:sp>
    </p:spTree>
    <p:extLst>
      <p:ext uri="{BB962C8B-B14F-4D97-AF65-F5344CB8AC3E}">
        <p14:creationId xmlns:p14="http://schemas.microsoft.com/office/powerpoint/2010/main" val="367305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Manuscript Remains – Volume III – Berlin Manuscripts 1818-183 – O Sebo  Cultural – Loja de Livros Novos e Usad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14" y="692696"/>
            <a:ext cx="4207862" cy="6063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Manuscrito Remains, Vol. 4: The Manuscrpt Books of 1830-1852 e Last  Manuscrts by Arthur Schopenhauer (1988-01-01) | Amazon.com.b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715317"/>
            <a:ext cx="4176464" cy="6017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99930" y="3070515"/>
            <a:ext cx="6858001" cy="950235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51520" y="153100"/>
            <a:ext cx="30119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u="sng" dirty="0" smtClean="0"/>
              <a:t>Investigação histórica:</a:t>
            </a:r>
            <a:endParaRPr lang="pt-BR" sz="2400" b="1" u="sng" dirty="0"/>
          </a:p>
        </p:txBody>
      </p:sp>
    </p:spTree>
    <p:extLst>
      <p:ext uri="{BB962C8B-B14F-4D97-AF65-F5344CB8AC3E}">
        <p14:creationId xmlns:p14="http://schemas.microsoft.com/office/powerpoint/2010/main" val="102181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9694" y="2979391"/>
            <a:ext cx="6858001" cy="950235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51521" y="153100"/>
            <a:ext cx="3096344" cy="132343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sz="2000" dirty="0" smtClean="0"/>
              <a:t>2 - Obras </a:t>
            </a:r>
            <a:r>
              <a:rPr lang="pt-BR" sz="2000" dirty="0"/>
              <a:t>consultadas por Schopenhauer durante o período de gênese de sua </a:t>
            </a:r>
            <a:r>
              <a:rPr lang="pt-BR" sz="2000" dirty="0" smtClean="0"/>
              <a:t>filosofia:</a:t>
            </a:r>
            <a:endParaRPr lang="pt-BR" sz="2000" b="1" u="sng" dirty="0"/>
          </a:p>
        </p:txBody>
      </p:sp>
      <p:pic>
        <p:nvPicPr>
          <p:cNvPr id="7" name="Imagem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66" y="1916832"/>
            <a:ext cx="2920251" cy="475845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812" y="1102096"/>
            <a:ext cx="5041169" cy="972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068959"/>
            <a:ext cx="5048250" cy="290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208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9695" y="2953883"/>
            <a:ext cx="6858001" cy="950235"/>
          </a:xfrm>
          <a:prstGeom prst="rect">
            <a:avLst/>
          </a:prstGeom>
        </p:spPr>
      </p:pic>
      <p:pic>
        <p:nvPicPr>
          <p:cNvPr id="7" name="Imagem 6" descr="imag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06" y="1479587"/>
            <a:ext cx="3263497" cy="51775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571" y="260648"/>
            <a:ext cx="5168429" cy="173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ângulo 1"/>
          <p:cNvSpPr/>
          <p:nvPr/>
        </p:nvSpPr>
        <p:spPr>
          <a:xfrm>
            <a:off x="3851920" y="2132856"/>
            <a:ext cx="5112568" cy="45243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pt-BR" sz="1600" dirty="0" smtClean="0"/>
              <a:t>Muitas </a:t>
            </a:r>
            <a:r>
              <a:rPr lang="pt-BR" sz="1600" dirty="0"/>
              <a:t>das ideias indianas que ele utilizou nos </a:t>
            </a:r>
            <a:r>
              <a:rPr lang="pt-BR" sz="1600" i="1" dirty="0"/>
              <a:t>Manuscritos</a:t>
            </a:r>
            <a:r>
              <a:rPr lang="pt-BR" sz="1600" dirty="0"/>
              <a:t>, assim como n’</a:t>
            </a:r>
            <a:r>
              <a:rPr lang="pt-BR" sz="1600" i="1" dirty="0"/>
              <a:t>O mundo</a:t>
            </a:r>
            <a:r>
              <a:rPr lang="pt-BR" sz="1600" dirty="0"/>
              <a:t>, também estão presentes na </a:t>
            </a:r>
            <a:r>
              <a:rPr lang="pt-BR" sz="1600" i="1" dirty="0" err="1"/>
              <a:t>Mythologie</a:t>
            </a:r>
            <a:r>
              <a:rPr lang="pt-BR" sz="1600" i="1" dirty="0"/>
              <a:t> </a:t>
            </a:r>
            <a:r>
              <a:rPr lang="pt-BR" sz="1600" i="1" dirty="0" err="1"/>
              <a:t>des</a:t>
            </a:r>
            <a:r>
              <a:rPr lang="pt-BR" sz="1600" i="1" dirty="0"/>
              <a:t> </a:t>
            </a:r>
            <a:r>
              <a:rPr lang="pt-BR" sz="1600" i="1" dirty="0" err="1"/>
              <a:t>Indous</a:t>
            </a:r>
            <a:r>
              <a:rPr lang="pt-BR" sz="1600" dirty="0"/>
              <a:t>. </a:t>
            </a:r>
            <a:r>
              <a:rPr lang="pt-BR" sz="1600" dirty="0" smtClean="0"/>
              <a:t>Há </a:t>
            </a:r>
            <a:r>
              <a:rPr lang="pt-BR" sz="1600" dirty="0"/>
              <a:t>semelhança entre as interpretações dos conceitos </a:t>
            </a:r>
            <a:r>
              <a:rPr lang="pt-BR" sz="1600" i="1" dirty="0"/>
              <a:t>Māyā</a:t>
            </a:r>
            <a:r>
              <a:rPr lang="pt-BR" sz="1600" dirty="0"/>
              <a:t> (</a:t>
            </a:r>
            <a:r>
              <a:rPr lang="pt-BR" sz="1600" i="1" dirty="0"/>
              <a:t>Maya ou </a:t>
            </a:r>
            <a:r>
              <a:rPr lang="pt-BR" sz="1600" i="1" dirty="0" err="1"/>
              <a:t>Nuage</a:t>
            </a:r>
            <a:r>
              <a:rPr lang="pt-BR" sz="1600" i="1" dirty="0"/>
              <a:t> - Nuvem</a:t>
            </a:r>
            <a:r>
              <a:rPr lang="pt-BR" sz="1600" dirty="0"/>
              <a:t>), </a:t>
            </a:r>
            <a:r>
              <a:rPr lang="pt-BR" sz="1600" i="1" dirty="0" err="1"/>
              <a:t>Brahman</a:t>
            </a:r>
            <a:r>
              <a:rPr lang="pt-BR" sz="1600" dirty="0"/>
              <a:t> (</a:t>
            </a:r>
            <a:r>
              <a:rPr lang="pt-BR" sz="1600" i="1" dirty="0" err="1"/>
              <a:t>Brähm</a:t>
            </a:r>
            <a:r>
              <a:rPr lang="pt-BR" sz="1600" i="1" dirty="0"/>
              <a:t> ou Le </a:t>
            </a:r>
            <a:r>
              <a:rPr lang="pt-BR" sz="1600" i="1" dirty="0" err="1"/>
              <a:t>Dieu</a:t>
            </a:r>
            <a:r>
              <a:rPr lang="pt-BR" sz="1600" i="1" dirty="0"/>
              <a:t> </a:t>
            </a:r>
            <a:r>
              <a:rPr lang="pt-BR" sz="1600" i="1" dirty="0" err="1"/>
              <a:t>Suprème</a:t>
            </a:r>
            <a:r>
              <a:rPr lang="pt-BR" sz="1600" i="1" dirty="0"/>
              <a:t>, </a:t>
            </a:r>
            <a:r>
              <a:rPr lang="pt-BR" sz="1600" i="1" dirty="0" err="1"/>
              <a:t>l’invisible</a:t>
            </a:r>
            <a:r>
              <a:rPr lang="pt-BR" sz="1600" i="1" dirty="0"/>
              <a:t>, </a:t>
            </a:r>
            <a:r>
              <a:rPr lang="pt-BR" sz="1600" i="1" dirty="0" err="1"/>
              <a:t>être</a:t>
            </a:r>
            <a:r>
              <a:rPr lang="pt-BR" sz="1600" i="1" dirty="0"/>
              <a:t> </a:t>
            </a:r>
            <a:r>
              <a:rPr lang="pt-BR" sz="1600" i="1" dirty="0" err="1"/>
              <a:t>suprême</a:t>
            </a:r>
            <a:r>
              <a:rPr lang="pt-BR" sz="1600" i="1" dirty="0"/>
              <a:t> </a:t>
            </a:r>
            <a:r>
              <a:rPr lang="pt-BR" sz="1600" i="1" dirty="0" err="1"/>
              <a:t>incréé</a:t>
            </a:r>
            <a:r>
              <a:rPr lang="pt-BR" sz="1600" dirty="0"/>
              <a:t>), </a:t>
            </a:r>
            <a:r>
              <a:rPr lang="pt-BR" sz="1600" i="1" dirty="0" err="1"/>
              <a:t>Brahmā</a:t>
            </a:r>
            <a:r>
              <a:rPr lang="pt-BR" sz="1600" dirty="0"/>
              <a:t> (</a:t>
            </a:r>
            <a:r>
              <a:rPr lang="pt-BR" sz="1600" i="1" dirty="0" err="1"/>
              <a:t>Birmah</a:t>
            </a:r>
            <a:r>
              <a:rPr lang="pt-BR" sz="1600" i="1" dirty="0"/>
              <a:t> ou </a:t>
            </a:r>
            <a:r>
              <a:rPr lang="pt-BR" sz="1600" i="1" dirty="0" err="1"/>
              <a:t>Bhahma</a:t>
            </a:r>
            <a:r>
              <a:rPr lang="pt-BR" sz="1600" i="1" dirty="0"/>
              <a:t> - </a:t>
            </a:r>
            <a:r>
              <a:rPr lang="pt-BR" sz="1600" i="1" dirty="0" err="1"/>
              <a:t>création</a:t>
            </a:r>
            <a:r>
              <a:rPr lang="pt-BR" sz="1600" dirty="0"/>
              <a:t>), </a:t>
            </a:r>
            <a:r>
              <a:rPr lang="pt-BR" sz="1600" i="1" dirty="0" err="1"/>
              <a:t>Viṣṇu</a:t>
            </a:r>
            <a:r>
              <a:rPr lang="pt-BR" sz="1600" dirty="0"/>
              <a:t> (</a:t>
            </a:r>
            <a:r>
              <a:rPr lang="pt-BR" sz="1600" i="1" dirty="0" err="1"/>
              <a:t>Wischnu</a:t>
            </a:r>
            <a:r>
              <a:rPr lang="pt-BR" sz="1600" i="1" dirty="0"/>
              <a:t> ou</a:t>
            </a:r>
            <a:r>
              <a:rPr lang="pt-BR" sz="1600" dirty="0"/>
              <a:t> </a:t>
            </a:r>
            <a:r>
              <a:rPr lang="pt-BR" sz="1600" i="1" dirty="0" err="1"/>
              <a:t>Vichnou</a:t>
            </a:r>
            <a:r>
              <a:rPr lang="pt-BR" sz="1600" i="1" dirty="0"/>
              <a:t> - </a:t>
            </a:r>
            <a:r>
              <a:rPr lang="pt-BR" sz="1600" i="1" dirty="0" err="1"/>
              <a:t>conservation</a:t>
            </a:r>
            <a:r>
              <a:rPr lang="pt-BR" sz="1600" dirty="0"/>
              <a:t>), </a:t>
            </a:r>
            <a:r>
              <a:rPr lang="pt-BR" sz="1600" i="1" dirty="0" err="1"/>
              <a:t>Śiva</a:t>
            </a:r>
            <a:r>
              <a:rPr lang="pt-BR" sz="1600" dirty="0"/>
              <a:t> (</a:t>
            </a:r>
            <a:r>
              <a:rPr lang="pt-BR" sz="1600" i="1" dirty="0" err="1"/>
              <a:t>Madhaio</a:t>
            </a:r>
            <a:r>
              <a:rPr lang="pt-BR" sz="1600" i="1" dirty="0"/>
              <a:t>, </a:t>
            </a:r>
            <a:r>
              <a:rPr lang="pt-BR" sz="1600" i="1" dirty="0" err="1"/>
              <a:t>Schiven</a:t>
            </a:r>
            <a:r>
              <a:rPr lang="pt-BR" sz="1600" i="1" dirty="0"/>
              <a:t> ou </a:t>
            </a:r>
            <a:r>
              <a:rPr lang="pt-BR" sz="1600" i="1" dirty="0" err="1"/>
              <a:t>Chiven</a:t>
            </a:r>
            <a:r>
              <a:rPr lang="pt-BR" sz="1600" i="1" dirty="0"/>
              <a:t> - </a:t>
            </a:r>
            <a:r>
              <a:rPr lang="pt-BR" sz="1600" i="1" dirty="0" err="1"/>
              <a:t>destruction</a:t>
            </a:r>
            <a:r>
              <a:rPr lang="pt-BR" sz="1600" dirty="0"/>
              <a:t>), </a:t>
            </a:r>
            <a:r>
              <a:rPr lang="pt-BR" sz="1600" i="1" dirty="0" err="1"/>
              <a:t>liṅgaṃ</a:t>
            </a:r>
            <a:r>
              <a:rPr lang="pt-BR" sz="1600" dirty="0"/>
              <a:t> (</a:t>
            </a:r>
            <a:r>
              <a:rPr lang="pt-BR" sz="1600" i="1" dirty="0"/>
              <a:t>lingam ou </a:t>
            </a:r>
            <a:r>
              <a:rPr lang="pt-BR" sz="1600" i="1" dirty="0" err="1"/>
              <a:t>phallus</a:t>
            </a:r>
            <a:r>
              <a:rPr lang="pt-BR" sz="1600" dirty="0"/>
              <a:t>), </a:t>
            </a:r>
            <a:r>
              <a:rPr lang="pt-BR" sz="1600" i="1" dirty="0" err="1"/>
              <a:t>saṁnyāsins</a:t>
            </a:r>
            <a:r>
              <a:rPr lang="pt-BR" sz="1600" dirty="0"/>
              <a:t> (</a:t>
            </a:r>
            <a:r>
              <a:rPr lang="pt-BR" sz="1600" i="1" dirty="0" err="1"/>
              <a:t>saniassis</a:t>
            </a:r>
            <a:r>
              <a:rPr lang="pt-BR" sz="1600" dirty="0"/>
              <a:t>), </a:t>
            </a:r>
            <a:r>
              <a:rPr lang="pt-BR" sz="1600" i="1" dirty="0" err="1"/>
              <a:t>Buddha</a:t>
            </a:r>
            <a:r>
              <a:rPr lang="pt-BR" sz="1600" dirty="0"/>
              <a:t> (</a:t>
            </a:r>
            <a:r>
              <a:rPr lang="pt-BR" sz="1600" i="1" dirty="0" err="1"/>
              <a:t>Budh</a:t>
            </a:r>
            <a:r>
              <a:rPr lang="pt-BR" sz="1600" dirty="0"/>
              <a:t>), metempsicose (</a:t>
            </a:r>
            <a:r>
              <a:rPr lang="pt-BR" sz="1600" i="1" dirty="0" err="1"/>
              <a:t>Métempsycose</a:t>
            </a:r>
            <a:r>
              <a:rPr lang="pt-BR" sz="1600" dirty="0"/>
              <a:t>), </a:t>
            </a:r>
            <a:r>
              <a:rPr lang="pt-BR" sz="1600" i="1" dirty="0"/>
              <a:t>Vedas</a:t>
            </a:r>
            <a:r>
              <a:rPr lang="pt-BR" sz="1600" dirty="0"/>
              <a:t> (</a:t>
            </a:r>
            <a:r>
              <a:rPr lang="pt-BR" sz="1600" i="1" dirty="0" err="1"/>
              <a:t>Les</a:t>
            </a:r>
            <a:r>
              <a:rPr lang="pt-BR" sz="1600" i="1" dirty="0"/>
              <a:t> </a:t>
            </a:r>
            <a:r>
              <a:rPr lang="pt-BR" sz="1600" i="1" dirty="0" err="1"/>
              <a:t>Baids</a:t>
            </a:r>
            <a:r>
              <a:rPr lang="pt-BR" sz="1600" i="1" dirty="0"/>
              <a:t> ou </a:t>
            </a:r>
            <a:r>
              <a:rPr lang="pt-BR" sz="1600" i="1" dirty="0" err="1"/>
              <a:t>Veds</a:t>
            </a:r>
            <a:r>
              <a:rPr lang="pt-BR" sz="1600" i="1" dirty="0"/>
              <a:t>, livres </a:t>
            </a:r>
            <a:r>
              <a:rPr lang="pt-BR" sz="1600" i="1" dirty="0" err="1"/>
              <a:t>sacrés</a:t>
            </a:r>
            <a:r>
              <a:rPr lang="pt-BR" sz="1600" i="1" dirty="0"/>
              <a:t> </a:t>
            </a:r>
            <a:r>
              <a:rPr lang="pt-BR" sz="1600" i="1" dirty="0" err="1"/>
              <a:t>des</a:t>
            </a:r>
            <a:r>
              <a:rPr lang="pt-BR" sz="1600" i="1" dirty="0"/>
              <a:t> </a:t>
            </a:r>
            <a:r>
              <a:rPr lang="pt-BR" sz="1600" i="1" dirty="0" err="1"/>
              <a:t>Indous</a:t>
            </a:r>
            <a:r>
              <a:rPr lang="pt-BR" sz="1600" dirty="0"/>
              <a:t>), </a:t>
            </a:r>
            <a:r>
              <a:rPr lang="pt-BR" sz="1600" i="1" dirty="0" err="1"/>
              <a:t>Upaniṣads</a:t>
            </a:r>
            <a:r>
              <a:rPr lang="pt-BR" sz="1600" dirty="0"/>
              <a:t> (</a:t>
            </a:r>
            <a:r>
              <a:rPr lang="pt-BR" sz="1600" i="1" dirty="0" err="1"/>
              <a:t>Upnekat</a:t>
            </a:r>
            <a:r>
              <a:rPr lang="pt-BR" sz="1600" i="1" dirty="0"/>
              <a:t> ou </a:t>
            </a:r>
            <a:r>
              <a:rPr lang="pt-BR" sz="1600" i="1" dirty="0" err="1"/>
              <a:t>Upna-Khut</a:t>
            </a:r>
            <a:r>
              <a:rPr lang="pt-BR" sz="1600" dirty="0"/>
              <a:t>) e a filosofia chinesa do Fo (</a:t>
            </a:r>
            <a:r>
              <a:rPr lang="pt-BR" sz="1600" i="1" dirty="0"/>
              <a:t>Fo </a:t>
            </a:r>
            <a:r>
              <a:rPr lang="pt-BR" sz="1600" i="1" dirty="0" err="1"/>
              <a:t>des</a:t>
            </a:r>
            <a:r>
              <a:rPr lang="pt-BR" sz="1600" i="1" dirty="0"/>
              <a:t> </a:t>
            </a:r>
            <a:r>
              <a:rPr lang="pt-BR" sz="1600" i="1" dirty="0" err="1"/>
              <a:t>Chinois</a:t>
            </a:r>
            <a:r>
              <a:rPr lang="pt-BR" sz="1600" dirty="0"/>
              <a:t>). Todos esses conceitos pensados e interpretados por Maria-Elisabeth </a:t>
            </a:r>
            <a:r>
              <a:rPr lang="pt-BR" sz="1600" dirty="0" err="1"/>
              <a:t>Polier</a:t>
            </a:r>
            <a:r>
              <a:rPr lang="pt-BR" sz="1600" dirty="0"/>
              <a:t> (</a:t>
            </a:r>
            <a:r>
              <a:rPr lang="pt-BR" sz="1600" dirty="0" err="1"/>
              <a:t>Mme</a:t>
            </a:r>
            <a:r>
              <a:rPr lang="pt-BR" sz="1600" dirty="0"/>
              <a:t>. de </a:t>
            </a:r>
            <a:r>
              <a:rPr lang="pt-BR" sz="1600" dirty="0" err="1"/>
              <a:t>Polier</a:t>
            </a:r>
            <a:r>
              <a:rPr lang="pt-BR" sz="1600" dirty="0"/>
              <a:t>), Antoine-Louis </a:t>
            </a:r>
            <a:r>
              <a:rPr lang="pt-BR" sz="1600" dirty="0" err="1"/>
              <a:t>Polier</a:t>
            </a:r>
            <a:r>
              <a:rPr lang="pt-BR" sz="1600" dirty="0"/>
              <a:t> (Coronel </a:t>
            </a:r>
            <a:r>
              <a:rPr lang="pt-BR" sz="1600" dirty="0" err="1"/>
              <a:t>Polier</a:t>
            </a:r>
            <a:r>
              <a:rPr lang="pt-BR" sz="1600" dirty="0"/>
              <a:t>) e </a:t>
            </a:r>
            <a:r>
              <a:rPr lang="pt-BR" sz="1600" dirty="0" err="1"/>
              <a:t>Ramtchund</a:t>
            </a:r>
            <a:r>
              <a:rPr lang="pt-BR" sz="1600" dirty="0"/>
              <a:t> se aproximam daqueles usados por Schopenhauer em seus escritos entre os anos de 1814 a 1818.</a:t>
            </a:r>
            <a:r>
              <a:rPr lang="pt-BR" sz="1600" dirty="0"/>
              <a:t> </a:t>
            </a:r>
            <a:r>
              <a:rPr lang="pt-BR" sz="1600" dirty="0"/>
              <a:t>Entre parênteses está(</a:t>
            </a:r>
            <a:r>
              <a:rPr lang="pt-BR" sz="1600" dirty="0" err="1"/>
              <a:t>ão</a:t>
            </a:r>
            <a:r>
              <a:rPr lang="pt-BR" sz="1600" dirty="0"/>
              <a:t>) a(s) forma(s) grafada(s) na </a:t>
            </a:r>
            <a:r>
              <a:rPr lang="pt-BR" sz="1600" i="1" dirty="0" err="1"/>
              <a:t>Mythologie</a:t>
            </a:r>
            <a:r>
              <a:rPr lang="pt-BR" sz="1600" i="1" dirty="0"/>
              <a:t> </a:t>
            </a:r>
            <a:r>
              <a:rPr lang="pt-BR" sz="1600" i="1" dirty="0" err="1"/>
              <a:t>des</a:t>
            </a:r>
            <a:r>
              <a:rPr lang="pt-BR" sz="1600" i="1" dirty="0"/>
              <a:t> </a:t>
            </a:r>
            <a:r>
              <a:rPr lang="pt-BR" sz="1600" i="1" dirty="0" err="1"/>
              <a:t>Indous</a:t>
            </a:r>
            <a:r>
              <a:rPr lang="pt-BR" sz="1600" dirty="0"/>
              <a:t>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71011" y="153100"/>
            <a:ext cx="3096344" cy="132343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sz="2000" dirty="0" smtClean="0"/>
              <a:t>2 - Obras </a:t>
            </a:r>
            <a:r>
              <a:rPr lang="pt-BR" sz="2000" dirty="0"/>
              <a:t>consultadas por Schopenhauer durante o período de gênese de sua </a:t>
            </a:r>
            <a:r>
              <a:rPr lang="pt-BR" sz="2000" dirty="0" smtClean="0"/>
              <a:t>filosofia:</a:t>
            </a:r>
            <a:endParaRPr lang="pt-BR" sz="2000" b="1" u="sng" dirty="0"/>
          </a:p>
        </p:txBody>
      </p:sp>
    </p:spTree>
    <p:extLst>
      <p:ext uri="{BB962C8B-B14F-4D97-AF65-F5344CB8AC3E}">
        <p14:creationId xmlns:p14="http://schemas.microsoft.com/office/powerpoint/2010/main" val="216208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9694" y="2953883"/>
            <a:ext cx="6858001" cy="950235"/>
          </a:xfrm>
          <a:prstGeom prst="rect">
            <a:avLst/>
          </a:prstGeom>
        </p:spPr>
      </p:pic>
      <p:pic>
        <p:nvPicPr>
          <p:cNvPr id="8" name="Imagem 7" descr="http://www.heritagebookshop.com/photos/images/65336_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70" y="1643033"/>
            <a:ext cx="3154389" cy="5112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345" y="383933"/>
            <a:ext cx="4891101" cy="2396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Imagem 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772640"/>
            <a:ext cx="2140198" cy="3848051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6157730" y="5373216"/>
            <a:ext cx="278827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i="1" dirty="0"/>
              <a:t>Imagem de </a:t>
            </a:r>
            <a:r>
              <a:rPr lang="pt-BR" sz="1400" i="1" dirty="0" err="1"/>
              <a:t>Brahmā</a:t>
            </a:r>
            <a:r>
              <a:rPr lang="pt-BR" sz="1400" dirty="0"/>
              <a:t> (</a:t>
            </a:r>
            <a:r>
              <a:rPr lang="pt-BR" sz="1400" i="1" dirty="0"/>
              <a:t>Brahma</a:t>
            </a:r>
            <a:r>
              <a:rPr lang="pt-BR" sz="1400" dirty="0"/>
              <a:t>) e </a:t>
            </a:r>
            <a:r>
              <a:rPr lang="pt-BR" sz="1400" i="1" dirty="0" err="1"/>
              <a:t>Viṣṇu</a:t>
            </a:r>
            <a:r>
              <a:rPr lang="pt-BR" sz="1400" i="1" dirty="0"/>
              <a:t> (</a:t>
            </a:r>
            <a:r>
              <a:rPr lang="pt-BR" sz="1400" i="1" dirty="0" err="1"/>
              <a:t>Vishnu</a:t>
            </a:r>
            <a:r>
              <a:rPr lang="pt-BR" sz="1400" i="1" dirty="0"/>
              <a:t>) presente no artigo Sobre os Deuses da Grécia, Itália e Índia</a:t>
            </a:r>
            <a:r>
              <a:rPr lang="pt-BR" sz="1400" dirty="0"/>
              <a:t>, escrito por</a:t>
            </a:r>
            <a:r>
              <a:rPr lang="pt-BR" sz="1400" i="1" dirty="0"/>
              <a:t> Willian Jones, in </a:t>
            </a:r>
            <a:r>
              <a:rPr lang="pt-BR" sz="1400" i="1" dirty="0" err="1"/>
              <a:t>Asiatick</a:t>
            </a:r>
            <a:r>
              <a:rPr lang="pt-BR" sz="1400" i="1" dirty="0"/>
              <a:t> </a:t>
            </a:r>
            <a:r>
              <a:rPr lang="pt-BR" sz="1400" i="1" dirty="0" err="1"/>
              <a:t>Researches</a:t>
            </a:r>
            <a:r>
              <a:rPr lang="pt-BR" sz="1400" i="1" dirty="0"/>
              <a:t>, vol. 1, pp. 245. </a:t>
            </a:r>
            <a:endParaRPr lang="pt-BR" sz="14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730" y="2731937"/>
            <a:ext cx="2700827" cy="2641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CaixaDeTexto 11"/>
          <p:cNvSpPr txBox="1"/>
          <p:nvPr/>
        </p:nvSpPr>
        <p:spPr>
          <a:xfrm>
            <a:off x="184870" y="153100"/>
            <a:ext cx="3096344" cy="132343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sz="2000" dirty="0" smtClean="0"/>
              <a:t>2 - Obras </a:t>
            </a:r>
            <a:r>
              <a:rPr lang="pt-BR" sz="2000" dirty="0"/>
              <a:t>consultadas por Schopenhauer durante o período de gênese de sua </a:t>
            </a:r>
            <a:r>
              <a:rPr lang="pt-BR" sz="2000" dirty="0" smtClean="0"/>
              <a:t>filosofia:</a:t>
            </a:r>
            <a:endParaRPr lang="pt-BR" sz="2000" b="1" u="sng" dirty="0"/>
          </a:p>
        </p:txBody>
      </p:sp>
    </p:spTree>
    <p:extLst>
      <p:ext uri="{BB962C8B-B14F-4D97-AF65-F5344CB8AC3E}">
        <p14:creationId xmlns:p14="http://schemas.microsoft.com/office/powerpoint/2010/main" val="3668518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86069" y="2930516"/>
            <a:ext cx="6858001" cy="950235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51520" y="656324"/>
            <a:ext cx="30119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u="sng" dirty="0" smtClean="0"/>
              <a:t>Investigação histórica:</a:t>
            </a:r>
            <a:endParaRPr lang="pt-BR" sz="2400" b="1" u="sng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89" y="1700808"/>
            <a:ext cx="4177230" cy="41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869" y="409959"/>
            <a:ext cx="3941509" cy="384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ângulo 2"/>
          <p:cNvSpPr/>
          <p:nvPr/>
        </p:nvSpPr>
        <p:spPr>
          <a:xfrm>
            <a:off x="4904868" y="4725144"/>
            <a:ext cx="412265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i="1" dirty="0"/>
              <a:t>Imagem de </a:t>
            </a:r>
            <a:r>
              <a:rPr lang="pt-BR" i="1" dirty="0" err="1"/>
              <a:t>Śiva</a:t>
            </a:r>
            <a:r>
              <a:rPr lang="pt-BR" i="1" dirty="0"/>
              <a:t> (</a:t>
            </a:r>
            <a:r>
              <a:rPr lang="pt-BR" i="1" dirty="0" err="1"/>
              <a:t>Iswara</a:t>
            </a:r>
            <a:r>
              <a:rPr lang="pt-BR" i="1" dirty="0"/>
              <a:t> - </a:t>
            </a:r>
            <a:r>
              <a:rPr lang="pt-BR" i="1" dirty="0" err="1"/>
              <a:t>Īśvara</a:t>
            </a:r>
            <a:r>
              <a:rPr lang="pt-BR" i="1" dirty="0"/>
              <a:t>)</a:t>
            </a:r>
            <a:r>
              <a:rPr lang="pt-BR" dirty="0"/>
              <a:t> e </a:t>
            </a:r>
            <a:r>
              <a:rPr lang="pt-PT" i="1" dirty="0"/>
              <a:t>Gaṇēśa</a:t>
            </a:r>
            <a:r>
              <a:rPr lang="pt-BR" dirty="0"/>
              <a:t> (</a:t>
            </a:r>
            <a:r>
              <a:rPr lang="pt-BR" i="1" dirty="0" err="1"/>
              <a:t>Ganesha</a:t>
            </a:r>
            <a:r>
              <a:rPr lang="pt-BR" dirty="0"/>
              <a:t> ou </a:t>
            </a:r>
            <a:r>
              <a:rPr lang="pt-BR" i="1" dirty="0" err="1"/>
              <a:t>Ganexa</a:t>
            </a:r>
            <a:r>
              <a:rPr lang="pt-BR" dirty="0"/>
              <a:t>)</a:t>
            </a:r>
            <a:r>
              <a:rPr lang="pt-BR" i="1" dirty="0"/>
              <a:t>, presente no artigo Sobre os Deuses da Grécia, Itália e Índia</a:t>
            </a:r>
            <a:r>
              <a:rPr lang="pt-BR" dirty="0"/>
              <a:t>, escrito por</a:t>
            </a:r>
            <a:r>
              <a:rPr lang="pt-BR" i="1" dirty="0"/>
              <a:t> Willian Jones, in </a:t>
            </a:r>
            <a:r>
              <a:rPr lang="pt-BR" i="1" dirty="0" err="1"/>
              <a:t>Asiatick</a:t>
            </a:r>
            <a:r>
              <a:rPr lang="pt-BR" i="1" dirty="0"/>
              <a:t> </a:t>
            </a:r>
            <a:r>
              <a:rPr lang="pt-BR" i="1" dirty="0" err="1"/>
              <a:t>Researches</a:t>
            </a:r>
            <a:r>
              <a:rPr lang="pt-BR" i="1" dirty="0"/>
              <a:t>, vol. 1, p. 248.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32897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22187</TotalTime>
  <Words>2621</Words>
  <Application>Microsoft Office PowerPoint</Application>
  <PresentationFormat>Apresentação na tela (4:3)</PresentationFormat>
  <Paragraphs>132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3" baseType="lpstr">
      <vt:lpstr>Tema do Office</vt:lpstr>
      <vt:lpstr>Schopenhauer e a  Filosofia indiana Prof. Dr. Fábio Mesquita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Fábio Mesquita</dc:creator>
  <cp:lastModifiedBy>Fábio Mesquita</cp:lastModifiedBy>
  <cp:revision>150</cp:revision>
  <dcterms:created xsi:type="dcterms:W3CDTF">2021-05-11T23:19:43Z</dcterms:created>
  <dcterms:modified xsi:type="dcterms:W3CDTF">2023-10-26T01:23:17Z</dcterms:modified>
</cp:coreProperties>
</file>