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8" r:id="rId4"/>
    <p:sldId id="440" r:id="rId5"/>
    <p:sldId id="441" r:id="rId6"/>
    <p:sldId id="261" r:id="rId7"/>
    <p:sldId id="263" r:id="rId8"/>
    <p:sldId id="260" r:id="rId9"/>
    <p:sldId id="262" r:id="rId10"/>
  </p:sldIdLst>
  <p:sldSz cx="9144000" cy="6858000" type="screen4x3"/>
  <p:notesSz cx="6797675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2" autoAdjust="0"/>
    <p:restoredTop sz="94558" autoAdjust="0"/>
  </p:normalViewPr>
  <p:slideViewPr>
    <p:cSldViewPr>
      <p:cViewPr varScale="1">
        <p:scale>
          <a:sx n="101" d="100"/>
          <a:sy n="101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8F0D8-C2E7-4D82-8FEB-BE7C787A4B7E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26BB-D6EF-4A26-AFAB-419F29135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6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E559-F7F9-488B-AE6C-ECB0968454E1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AF39E-DDE1-484F-9326-89B3B90736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23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657DDC-4F15-4BAA-9ADB-14D6CAD8899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27AF8-F7C3-4875-BCB4-7D6E2207BF79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smach@iqsc.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5516" y="2072769"/>
            <a:ext cx="87129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  <a:p>
            <a:endParaRPr lang="pt-BR" b="1" dirty="0"/>
          </a:p>
          <a:p>
            <a:r>
              <a:rPr lang="pt-BR" b="1" dirty="0"/>
              <a:t>Créditos Aula: </a:t>
            </a:r>
            <a:r>
              <a:rPr lang="pt-BR" dirty="0"/>
              <a:t>4 </a:t>
            </a:r>
          </a:p>
          <a:p>
            <a:r>
              <a:rPr lang="pt-BR" dirty="0"/>
              <a:t>Créditos Trabalho: 1 </a:t>
            </a:r>
          </a:p>
          <a:p>
            <a:r>
              <a:rPr lang="pt-BR" dirty="0"/>
              <a:t>Carga Horária Total: 90 </a:t>
            </a:r>
            <a:r>
              <a:rPr lang="pt-BR" dirty="0" err="1"/>
              <a:t>h</a:t>
            </a:r>
            <a:r>
              <a:rPr lang="pt-BR" dirty="0"/>
              <a:t> </a:t>
            </a:r>
          </a:p>
          <a:p>
            <a:r>
              <a:rPr lang="pt-BR" dirty="0"/>
              <a:t>Tipo: Semestral </a:t>
            </a:r>
          </a:p>
          <a:p>
            <a:endParaRPr lang="pt-BR" dirty="0"/>
          </a:p>
          <a:p>
            <a:pPr algn="just"/>
            <a:r>
              <a:rPr lang="pt-BR" b="1" dirty="0"/>
              <a:t>Objetivos: </a:t>
            </a:r>
            <a:r>
              <a:rPr lang="pt-BR" dirty="0"/>
              <a:t>Visa fornecer ao aluno uma fundamentação teórica geral da Química demonstrando a lógica do aprendizado e enfocando tanto aspectos fenomenológicos quanto aplicações do dia-a-dia relacionadas aos conteúdos apresentados.</a:t>
            </a:r>
          </a:p>
          <a:p>
            <a:r>
              <a:rPr lang="pt-BR" dirty="0"/>
              <a:t> </a:t>
            </a:r>
          </a:p>
          <a:p>
            <a:pPr algn="just"/>
            <a:r>
              <a:rPr lang="pt-BR" dirty="0"/>
              <a:t>      </a:t>
            </a:r>
          </a:p>
          <a:p>
            <a:r>
              <a:rPr lang="pt-BR" b="1" dirty="0"/>
              <a:t>Docente:</a:t>
            </a:r>
            <a:r>
              <a:rPr lang="pt-BR" dirty="0"/>
              <a:t> Prof. Dr. Sergio A. </a:t>
            </a:r>
            <a:r>
              <a:rPr lang="pt-BR" dirty="0" err="1"/>
              <a:t>Spinola</a:t>
            </a:r>
            <a:r>
              <a:rPr lang="pt-BR" dirty="0"/>
              <a:t> Machado	</a:t>
            </a:r>
          </a:p>
          <a:p>
            <a:r>
              <a:rPr lang="pt-BR" dirty="0" err="1"/>
              <a:t>Email</a:t>
            </a:r>
            <a:r>
              <a:rPr lang="pt-BR" dirty="0"/>
              <a:t>:	    </a:t>
            </a:r>
            <a:r>
              <a:rPr lang="pt-BR" dirty="0">
                <a:hlinkClick r:id="rId2"/>
              </a:rPr>
              <a:t>sasmach@iqsc.usp.br</a:t>
            </a:r>
            <a:r>
              <a:rPr lang="pt-BR" dirty="0"/>
              <a:t>.                     </a:t>
            </a:r>
          </a:p>
          <a:p>
            <a:r>
              <a:rPr lang="pt-BR" dirty="0"/>
              <a:t>Fone:          16 3373 9377                                   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763688" y="570746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>
                <a:solidFill>
                  <a:prstClr val="black"/>
                </a:solidFill>
              </a:rPr>
              <a:t>Instituto de </a:t>
            </a:r>
            <a:r>
              <a:rPr lang="pt-BR" sz="2400" b="1" dirty="0">
                <a:solidFill>
                  <a:prstClr val="black"/>
                </a:solidFill>
              </a:rPr>
              <a:t>Química</a:t>
            </a:r>
            <a:r>
              <a:rPr lang="pt-BR" b="1" dirty="0">
                <a:solidFill>
                  <a:prstClr val="black"/>
                </a:solidFill>
              </a:rPr>
              <a:t> de São Carlos - USP</a:t>
            </a:r>
          </a:p>
        </p:txBody>
      </p:sp>
      <p:sp>
        <p:nvSpPr>
          <p:cNvPr id="3" name="Retângulo 2"/>
          <p:cNvSpPr/>
          <p:nvPr/>
        </p:nvSpPr>
        <p:spPr>
          <a:xfrm>
            <a:off x="1331640" y="1444134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>
                <a:solidFill>
                  <a:prstClr val="black"/>
                </a:solidFill>
              </a:rPr>
              <a:t>Disciplina: </a:t>
            </a:r>
            <a:r>
              <a:rPr lang="pt-BR" dirty="0">
                <a:solidFill>
                  <a:prstClr val="black"/>
                </a:solidFill>
              </a:rPr>
              <a:t>7500026­ </a:t>
            </a:r>
            <a:r>
              <a:rPr lang="pt-BR" b="1" dirty="0">
                <a:solidFill>
                  <a:prstClr val="black"/>
                </a:solidFill>
              </a:rPr>
              <a:t>Introdução à Química </a:t>
            </a:r>
          </a:p>
        </p:txBody>
      </p:sp>
    </p:spTree>
    <p:extLst>
      <p:ext uri="{BB962C8B-B14F-4D97-AF65-F5344CB8AC3E}">
        <p14:creationId xmlns:p14="http://schemas.microsoft.com/office/powerpoint/2010/main" val="224534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12371" y="1484784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b="1" dirty="0"/>
              <a:t>Ementa – Júpiter Web</a:t>
            </a:r>
          </a:p>
          <a:p>
            <a:endParaRPr lang="pt-BR" sz="1700" dirty="0"/>
          </a:p>
          <a:p>
            <a:endParaRPr lang="pt-BR" sz="1700" dirty="0"/>
          </a:p>
          <a:p>
            <a:r>
              <a:rPr lang="pt-BR" sz="1700" b="1" dirty="0"/>
              <a:t>1º bloco (visão geral): </a:t>
            </a:r>
            <a:r>
              <a:rPr lang="pt-BR" sz="1700" dirty="0"/>
              <a:t>Matéria, energia e transformação (a matéria, estados de agregação, definição de fase, mistura heterogênea e homogênea, substância pura, conservação da matéria, energia e sua conservação, transformações físicas, químicas e nucleares, direção da transformação); características químicas (constituintes do átomo, fórmulas, compostos covalentes e iônicos, equação química, química quantitativa: concentração; análise e síntese em química); propriedades e medição da matéria; soluções </a:t>
            </a:r>
            <a:r>
              <a:rPr lang="pt-BR" sz="1700" dirty="0" err="1"/>
              <a:t>colóides</a:t>
            </a:r>
            <a:r>
              <a:rPr lang="pt-BR" sz="1700" dirty="0"/>
              <a:t> e suspensões; misturas e substância puras; substâncias simples e compostas.</a:t>
            </a:r>
          </a:p>
          <a:p>
            <a:endParaRPr lang="pt-BR" sz="1700" dirty="0"/>
          </a:p>
          <a:p>
            <a:r>
              <a:rPr lang="pt-BR" sz="1700" b="1" dirty="0"/>
              <a:t>2º bloco (visão específica): </a:t>
            </a:r>
            <a:r>
              <a:rPr lang="pt-BR" sz="1700" dirty="0"/>
              <a:t>Aspectos fenomenológicos de gases, líquidos e sólidos; estequiometria; Energia e termoquímica (processos exotérmicos e endotérmicos), equilíbrio químico e cinética química; Classificação de ácidos e bases, força ácido-base, reações de neutralização; Reações de oxirredução: características eletroquímicas.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218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67544" y="162880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Avaliação : </a:t>
            </a:r>
            <a:r>
              <a:rPr lang="pt-BR" dirty="0"/>
              <a:t>Duas provas na forma de testes (20 questões), uma prova substitutiva para quem não atingiu a média (5,0) com o conteúdo relativo à prova que o aluno obteve a menor nota e uma prova de recuperação, com todo o conteúdo do curso.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 </a:t>
            </a:r>
            <a:r>
              <a:rPr lang="pt-BR" b="1" dirty="0"/>
              <a:t>Bibliografia</a:t>
            </a:r>
          </a:p>
          <a:p>
            <a:endParaRPr lang="pt-BR" b="1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WHITTEN, K.W.; DAVIS, R.E.; PECK, M.L.; General </a:t>
            </a:r>
            <a:r>
              <a:rPr lang="pt-BR" dirty="0" err="1"/>
              <a:t>Chemistry</a:t>
            </a:r>
            <a:r>
              <a:rPr lang="pt-BR" dirty="0"/>
              <a:t>, 5th Ed., </a:t>
            </a:r>
            <a:r>
              <a:rPr lang="pt-BR" dirty="0" err="1"/>
              <a:t>Bookman</a:t>
            </a:r>
            <a:r>
              <a:rPr lang="pt-BR" dirty="0"/>
              <a:t>, 1996.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ATKINS, P.W.; JONES, L.L. Princípios de Química: questionando a vida moderna e o meio ambiente. trad. I. Caracelli et al. Porto Alegre, </a:t>
            </a:r>
            <a:r>
              <a:rPr lang="pt-BR" dirty="0" err="1"/>
              <a:t>Bookman</a:t>
            </a:r>
            <a:r>
              <a:rPr lang="pt-BR" dirty="0"/>
              <a:t>, 2001.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MAHAN, B.H.; MYERS, R. L. Química: Um curso universitário, trad. </a:t>
            </a:r>
            <a:r>
              <a:rPr lang="pt-BR" dirty="0" err="1"/>
              <a:t>Araki</a:t>
            </a:r>
            <a:r>
              <a:rPr lang="pt-BR" dirty="0"/>
              <a:t>, K, e Matsumoto, F.M. 4ª. Ed. São Paulo, Edgard </a:t>
            </a:r>
            <a:r>
              <a:rPr lang="pt-BR" dirty="0" err="1"/>
              <a:t>Blucher</a:t>
            </a:r>
            <a:r>
              <a:rPr lang="pt-BR" dirty="0"/>
              <a:t>, 1995.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RUSSELL, J.B. Química Geral, trad. SANIOTO, D.L. São Paulo, McGraw-Hill do Brasil, 1982.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616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  <p:pic>
        <p:nvPicPr>
          <p:cNvPr id="1026" name="Picture 2" descr="https://images-na.ssl-images-amazon.com/images/I/41hmF%2Bqi14L._SX373_BO1,204,203,200_.jpg">
            <a:extLst>
              <a:ext uri="{FF2B5EF4-FFF2-40B4-BE49-F238E27FC236}">
                <a16:creationId xmlns:a16="http://schemas.microsoft.com/office/drawing/2014/main" id="{B29D91A1-D885-43F4-A375-EFAB1D56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98" y="2636878"/>
            <a:ext cx="2312800" cy="307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MAHAN, B.M.; MYERS, R. J. QuÃ­mica: Um curso universitÃ¡rio">
            <a:extLst>
              <a:ext uri="{FF2B5EF4-FFF2-40B4-BE49-F238E27FC236}">
                <a16:creationId xmlns:a16="http://schemas.microsoft.com/office/drawing/2014/main" id="{DB0BD246-D557-4C8E-91B9-4D4960500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21155"/>
            <a:ext cx="2074921" cy="279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DF) General Chemistry - Kenneth Whitten, Raymond E. Davis, Larry Peck -  6th Edition">
            <a:extLst>
              <a:ext uri="{FF2B5EF4-FFF2-40B4-BE49-F238E27FC236}">
                <a16:creationId xmlns:a16="http://schemas.microsoft.com/office/drawing/2014/main" id="{AE5400C1-104E-8B40-8466-C04BE8D26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9" y="1826966"/>
            <a:ext cx="3236697" cy="387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60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58178-93B6-E743-83D8-1EBD7030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02DD47-E0D3-4B48-A3AF-24C6B289511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Metodologia:</a:t>
            </a:r>
          </a:p>
          <a:p>
            <a:endParaRPr lang="pt-BR" dirty="0"/>
          </a:p>
          <a:p>
            <a:r>
              <a:rPr lang="pt-BR" dirty="0"/>
              <a:t>Aulas expositivas com discussão de exemplos e exercícios</a:t>
            </a:r>
          </a:p>
          <a:p>
            <a:r>
              <a:rPr lang="pt-BR" dirty="0"/>
              <a:t>Conteúdo e listas de exercícios disponibilizados no </a:t>
            </a:r>
            <a:r>
              <a:rPr lang="pt-BR" dirty="0" err="1"/>
              <a:t>Moodle</a:t>
            </a:r>
            <a:r>
              <a:rPr lang="pt-BR" dirty="0"/>
              <a:t> USP. (o conteúdo das aulas deve ser estudado com antecedência para discussões na sala de aula)</a:t>
            </a:r>
          </a:p>
          <a:p>
            <a:r>
              <a:rPr lang="pt-BR" dirty="0"/>
              <a:t>Dúvidas sobre conteúdo e resolução de exercícios direto com o professor.</a:t>
            </a:r>
          </a:p>
        </p:txBody>
      </p:sp>
    </p:spTree>
    <p:extLst>
      <p:ext uri="{BB962C8B-B14F-4D97-AF65-F5344CB8AC3E}">
        <p14:creationId xmlns:p14="http://schemas.microsoft.com/office/powerpoint/2010/main" val="168937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1767006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/>
              <a:t>PROGRAMA DA DISCIPLINA – 1ª Prova</a:t>
            </a:r>
            <a:endParaRPr lang="pt-BR" sz="2400" dirty="0"/>
          </a:p>
          <a:p>
            <a:r>
              <a:rPr lang="pt-BR" sz="1400" b="1" dirty="0"/>
              <a:t> </a:t>
            </a:r>
          </a:p>
          <a:p>
            <a:endParaRPr lang="pt-BR" sz="1400" b="1" dirty="0"/>
          </a:p>
          <a:p>
            <a:pPr algn="just"/>
            <a:r>
              <a:rPr lang="pt-BR" sz="2400" dirty="0"/>
              <a:t>- Matéria, energia e transformação; </a:t>
            </a:r>
          </a:p>
          <a:p>
            <a:pPr algn="just"/>
            <a:r>
              <a:rPr lang="pt-BR" sz="2400" dirty="0"/>
              <a:t>- Características químicas; </a:t>
            </a:r>
          </a:p>
          <a:p>
            <a:pPr algn="just"/>
            <a:r>
              <a:rPr lang="pt-BR" sz="2400" dirty="0"/>
              <a:t>- Propriedades e medição da matéria; </a:t>
            </a:r>
          </a:p>
          <a:p>
            <a:pPr algn="just"/>
            <a:r>
              <a:rPr lang="pt-BR" sz="2400" dirty="0"/>
              <a:t>- Soluções; </a:t>
            </a:r>
          </a:p>
          <a:p>
            <a:pPr algn="just"/>
            <a:r>
              <a:rPr lang="pt-BR" sz="2400" dirty="0"/>
              <a:t>- Aspectos fenomenológicos de gases; </a:t>
            </a:r>
          </a:p>
          <a:p>
            <a:pPr algn="just"/>
            <a:r>
              <a:rPr lang="pt-BR" sz="2400" dirty="0"/>
              <a:t>- Energia e termoquímica (processos exotérmicos e endotérmicos),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90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2573" y="1772816"/>
            <a:ext cx="85689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/>
              <a:t>PROGRAMA DA DISCIPLINA – 2ª Prova</a:t>
            </a:r>
            <a:endParaRPr lang="pt-BR" sz="2400" dirty="0"/>
          </a:p>
          <a:p>
            <a:r>
              <a:rPr lang="pt-BR" sz="1400" b="1" dirty="0"/>
              <a:t> </a:t>
            </a:r>
          </a:p>
          <a:p>
            <a:endParaRPr lang="pt-BR" sz="1400" b="1" dirty="0"/>
          </a:p>
          <a:p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7A9985C-B4D1-BC4D-82AD-D7EBECAF7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44156"/>
              </p:ext>
            </p:extLst>
          </p:nvPr>
        </p:nvGraphicFramePr>
        <p:xfrm>
          <a:off x="379849" y="2880812"/>
          <a:ext cx="8534400" cy="179832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1944709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- Equilíbrio químico</a:t>
                      </a:r>
                    </a:p>
                    <a:p>
                      <a:pPr algn="l"/>
                      <a:r>
                        <a:rPr lang="pt-BR" sz="2000" b="0" dirty="0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- Cinética química; </a:t>
                      </a:r>
                    </a:p>
                    <a:p>
                      <a:pPr algn="l"/>
                      <a:r>
                        <a:rPr lang="pt-BR" sz="2000" b="0" dirty="0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- Ácidos e bases, força ácido-base, reações de     neutralização; </a:t>
                      </a:r>
                    </a:p>
                    <a:p>
                      <a:pPr algn="l"/>
                      <a:r>
                        <a:rPr lang="pt-BR" sz="2000" b="0" dirty="0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- Reações de oxirredução: </a:t>
                      </a:r>
                    </a:p>
                    <a:p>
                      <a:pPr algn="l"/>
                      <a:r>
                        <a:rPr lang="pt-BR" sz="2000" b="0" dirty="0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- Eletroquímicas.</a:t>
                      </a:r>
                      <a:endParaRPr lang="pt-BR" sz="5400" b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078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b="0" dirty="0"/>
                        <a:t>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64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92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179547"/>
              </p:ext>
            </p:extLst>
          </p:nvPr>
        </p:nvGraphicFramePr>
        <p:xfrm>
          <a:off x="204808" y="1857558"/>
          <a:ext cx="8712000" cy="259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7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pt-BR" sz="1400" b="1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pt-BR" sz="1400" b="1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0" lang="pt-BR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t-BR" sz="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pt-BR" sz="1400" b="1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0" lang="pt-BR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0" lang="pt-BR" b="1" kern="1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pt-BR" sz="1400" b="1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pt-BR" sz="1400" b="1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70C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1" kern="120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70C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32178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51520" y="4725144"/>
            <a:ext cx="8519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33 aulas</a:t>
            </a:r>
          </a:p>
          <a:p>
            <a:r>
              <a:rPr lang="pt-BR" b="1" dirty="0"/>
              <a:t>15 de Maio (segunda-feira) e 12 de Julho (quarta-feira) Provas P1 e P2</a:t>
            </a:r>
          </a:p>
          <a:p>
            <a:r>
              <a:rPr lang="pt-BR" b="1" dirty="0"/>
              <a:t>19 de Julho – Prova Substitutiva (para quem não atingiu a média 5,0) </a:t>
            </a:r>
          </a:p>
          <a:p>
            <a:r>
              <a:rPr lang="pt-BR" b="1" dirty="0"/>
              <a:t>8 de Agosto (terça-feira) - Recuperação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1412776"/>
            <a:ext cx="210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Calendário do Curso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599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0789" y="2244612"/>
            <a:ext cx="7965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 </a:t>
            </a:r>
          </a:p>
          <a:p>
            <a:r>
              <a:rPr lang="pt-BR" sz="2800" u="sng" dirty="0"/>
              <a:t>Avaliação:</a:t>
            </a:r>
            <a:r>
              <a:rPr lang="pt-BR" sz="2800" dirty="0"/>
              <a:t>  02 Provas </a:t>
            </a:r>
          </a:p>
          <a:p>
            <a:r>
              <a:rPr lang="pt-BR" sz="2800" dirty="0"/>
              <a:t>Primeira prova –</a:t>
            </a:r>
            <a:r>
              <a:rPr lang="pt-BR" sz="2800" b="1" dirty="0"/>
              <a:t> 15 Maio</a:t>
            </a:r>
            <a:r>
              <a:rPr lang="pt-BR" sz="2800" dirty="0"/>
              <a:t> (Segunda-feira)</a:t>
            </a:r>
          </a:p>
          <a:p>
            <a:r>
              <a:rPr lang="pt-BR" sz="2800" dirty="0"/>
              <a:t>Segunda prova – </a:t>
            </a:r>
            <a:r>
              <a:rPr lang="pt-BR" sz="2800" b="1" dirty="0"/>
              <a:t>12 Julho</a:t>
            </a:r>
            <a:r>
              <a:rPr lang="pt-BR" sz="2800" dirty="0"/>
              <a:t> (quarta-feira)</a:t>
            </a:r>
          </a:p>
          <a:p>
            <a:r>
              <a:rPr lang="pt-BR" sz="2800" dirty="0"/>
              <a:t>Substitutiva – </a:t>
            </a:r>
            <a:r>
              <a:rPr lang="pt-BR" sz="2800" b="1" dirty="0"/>
              <a:t>19 de Julho </a:t>
            </a:r>
            <a:r>
              <a:rPr lang="pt-BR" sz="2800" dirty="0"/>
              <a:t>(quarta-feira)</a:t>
            </a:r>
          </a:p>
          <a:p>
            <a:endParaRPr lang="pt-BR" sz="2800" u="sng" dirty="0"/>
          </a:p>
          <a:p>
            <a:r>
              <a:rPr lang="pt-BR" sz="2800" b="1" u="sng" dirty="0"/>
              <a:t>Norma de Recuperação  </a:t>
            </a:r>
            <a:r>
              <a:rPr lang="pt-BR" sz="2800" dirty="0"/>
              <a:t>(08 de Agosto – Terça-Feira)</a:t>
            </a:r>
          </a:p>
          <a:p>
            <a:r>
              <a:rPr lang="pt-BR" sz="2800" dirty="0"/>
              <a:t>Presença em aulas e </a:t>
            </a:r>
            <a:r>
              <a:rPr lang="pt-BR" sz="2800" b="1" dirty="0"/>
              <a:t>média ≥ 3.0 </a:t>
            </a:r>
            <a:r>
              <a:rPr lang="pt-BR" sz="2800" dirty="0"/>
              <a:t>– Prova Geral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0789" y="1875280"/>
            <a:ext cx="3933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Observações importantes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66408" y="116632"/>
            <a:ext cx="500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b="1" dirty="0">
                <a:solidFill>
                  <a:prstClr val="black"/>
                </a:solidFill>
              </a:rPr>
              <a:t>Instituto de Química de São Carlos - USP</a:t>
            </a: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Introdução à Química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1567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8381</TotalTime>
  <Words>785</Words>
  <Application>Microsoft Office PowerPoint</Application>
  <PresentationFormat>Apresentação na tela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Verdana</vt:lpstr>
      <vt:lpstr>Wingdings</vt:lpstr>
      <vt:lpstr>Wingdings 2</vt:lpstr>
      <vt:lpstr>Cívico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Frank</dc:creator>
  <cp:lastModifiedBy>Sergio A S Machado</cp:lastModifiedBy>
  <cp:revision>49</cp:revision>
  <cp:lastPrinted>2017-03-29T12:37:45Z</cp:lastPrinted>
  <dcterms:created xsi:type="dcterms:W3CDTF">2017-03-06T14:47:24Z</dcterms:created>
  <dcterms:modified xsi:type="dcterms:W3CDTF">2023-03-14T19:20:25Z</dcterms:modified>
</cp:coreProperties>
</file>