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59" r:id="rId5"/>
    <p:sldId id="260" r:id="rId6"/>
    <p:sldId id="261" r:id="rId7"/>
    <p:sldId id="262" r:id="rId8"/>
    <p:sldId id="263" r:id="rId9"/>
    <p:sldId id="298" r:id="rId10"/>
    <p:sldId id="299" r:id="rId11"/>
    <p:sldId id="300" r:id="rId12"/>
    <p:sldId id="301" r:id="rId13"/>
    <p:sldId id="302" r:id="rId14"/>
    <p:sldId id="303" r:id="rId15"/>
    <p:sldId id="305" r:id="rId16"/>
    <p:sldId id="304" r:id="rId17"/>
    <p:sldId id="306" r:id="rId18"/>
    <p:sldId id="307" r:id="rId19"/>
    <p:sldId id="308" r:id="rId20"/>
    <p:sldId id="309" r:id="rId21"/>
    <p:sldId id="310" r:id="rId22"/>
    <p:sldId id="311" r:id="rId23"/>
    <p:sldId id="284" r:id="rId24"/>
    <p:sldId id="312" r:id="rId25"/>
    <p:sldId id="313" r:id="rId26"/>
    <p:sldId id="314" r:id="rId27"/>
    <p:sldId id="315" r:id="rId28"/>
    <p:sldId id="316" r:id="rId29"/>
    <p:sldId id="323" r:id="rId30"/>
    <p:sldId id="324" r:id="rId31"/>
    <p:sldId id="325" r:id="rId32"/>
    <p:sldId id="326" r:id="rId33"/>
    <p:sldId id="327" r:id="rId34"/>
    <p:sldId id="328" r:id="rId35"/>
    <p:sldId id="317" r:id="rId36"/>
    <p:sldId id="318" r:id="rId37"/>
    <p:sldId id="319" r:id="rId38"/>
    <p:sldId id="320" r:id="rId39"/>
    <p:sldId id="321" r:id="rId40"/>
    <p:sldId id="322" r:id="rId41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11" autoAdjust="0"/>
    <p:restoredTop sz="94660"/>
  </p:normalViewPr>
  <p:slideViewPr>
    <p:cSldViewPr>
      <p:cViewPr varScale="1">
        <p:scale>
          <a:sx n="89" d="100"/>
          <a:sy n="89" d="100"/>
        </p:scale>
        <p:origin x="4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DA48FB-F65E-4F28-A5C0-5EC9E000C8B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0.png"/><Relationship Id="rId7" Type="http://schemas.openxmlformats.org/officeDocument/2006/relationships/image" Target="../media/image681.png"/><Relationship Id="rId2" Type="http://schemas.openxmlformats.org/officeDocument/2006/relationships/image" Target="../media/image6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0.png"/><Relationship Id="rId5" Type="http://schemas.openxmlformats.org/officeDocument/2006/relationships/image" Target="../media/image660.png"/><Relationship Id="rId4" Type="http://schemas.openxmlformats.org/officeDocument/2006/relationships/image" Target="../media/image65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1.png"/><Relationship Id="rId3" Type="http://schemas.openxmlformats.org/officeDocument/2006/relationships/image" Target="../media/image690.png"/><Relationship Id="rId7" Type="http://schemas.openxmlformats.org/officeDocument/2006/relationships/image" Target="../media/image730.png"/><Relationship Id="rId2" Type="http://schemas.openxmlformats.org/officeDocument/2006/relationships/image" Target="../media/image6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0.png"/><Relationship Id="rId5" Type="http://schemas.openxmlformats.org/officeDocument/2006/relationships/image" Target="../media/image710.png"/><Relationship Id="rId4" Type="http://schemas.openxmlformats.org/officeDocument/2006/relationships/image" Target="../media/image70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0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6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0.png"/><Relationship Id="rId13" Type="http://schemas.openxmlformats.org/officeDocument/2006/relationships/image" Target="../media/image88.png"/><Relationship Id="rId3" Type="http://schemas.openxmlformats.org/officeDocument/2006/relationships/image" Target="../media/image780.png"/><Relationship Id="rId7" Type="http://schemas.openxmlformats.org/officeDocument/2006/relationships/image" Target="../media/image820.png"/><Relationship Id="rId12" Type="http://schemas.openxmlformats.org/officeDocument/2006/relationships/image" Target="../media/image87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0.png"/><Relationship Id="rId11" Type="http://schemas.openxmlformats.org/officeDocument/2006/relationships/image" Target="../media/image86.png"/><Relationship Id="rId5" Type="http://schemas.openxmlformats.org/officeDocument/2006/relationships/image" Target="../media/image800.png"/><Relationship Id="rId10" Type="http://schemas.openxmlformats.org/officeDocument/2006/relationships/image" Target="../media/image850.png"/><Relationship Id="rId4" Type="http://schemas.openxmlformats.org/officeDocument/2006/relationships/image" Target="../media/image790.png"/><Relationship Id="rId9" Type="http://schemas.openxmlformats.org/officeDocument/2006/relationships/image" Target="../media/image84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17" Type="http://schemas.openxmlformats.org/officeDocument/2006/relationships/image" Target="../media/image107.png"/><Relationship Id="rId2" Type="http://schemas.openxmlformats.org/officeDocument/2006/relationships/image" Target="../media/image92.png"/><Relationship Id="rId16" Type="http://schemas.openxmlformats.org/officeDocument/2006/relationships/image" Target="../media/image10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5" Type="http://schemas.openxmlformats.org/officeDocument/2006/relationships/image" Target="../media/image10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000" dirty="0"/>
              <a:t>Análise ESTÁTICA COMPARATIVA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486600" cy="1314450"/>
          </a:xfrm>
        </p:spPr>
        <p:txBody>
          <a:bodyPr/>
          <a:lstStyle/>
          <a:p>
            <a:pPr algn="ctr"/>
            <a:r>
              <a:rPr lang="pt-BR" dirty="0"/>
              <a:t>Prof. </a:t>
            </a:r>
            <a:r>
              <a:rPr lang="pt-BR" dirty="0" err="1"/>
              <a:t>Elisson</a:t>
            </a:r>
            <a:r>
              <a:rPr lang="pt-BR" dirty="0"/>
              <a:t> de Andrade</a:t>
            </a:r>
          </a:p>
          <a:p>
            <a:pPr algn="ctr"/>
            <a:r>
              <a:rPr lang="pt-BR" dirty="0"/>
              <a:t>eapandra@uol.com.br</a:t>
            </a:r>
          </a:p>
        </p:txBody>
      </p:sp>
    </p:spTree>
    <p:extLst>
      <p:ext uri="{BB962C8B-B14F-4D97-AF65-F5344CB8AC3E}">
        <p14:creationId xmlns:p14="http://schemas.microsoft.com/office/powerpoint/2010/main" val="399536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A partir de agora vamos comparar </a:t>
            </a:r>
            <a:r>
              <a:rPr lang="pt-BR" b="1" dirty="0"/>
              <a:t>DIFERENTES ESTADOS DE EQUILÍBRIO</a:t>
            </a:r>
          </a:p>
          <a:p>
            <a:pPr>
              <a:lnSpc>
                <a:spcPct val="150000"/>
              </a:lnSpc>
            </a:pPr>
            <a:r>
              <a:rPr lang="pt-BR" dirty="0"/>
              <a:t>Em outras palavras: comparar 2 diferentes estados econômicos, antes e depois da mudança de alguma variável exógena</a:t>
            </a:r>
          </a:p>
          <a:p>
            <a:pPr>
              <a:lnSpc>
                <a:spcPct val="150000"/>
              </a:lnSpc>
            </a:pPr>
            <a:r>
              <a:rPr lang="pt-BR" dirty="0"/>
              <a:t>Não estudaremos COMO esse novo equilíbrio será atingido (análise dinâmica)</a:t>
            </a:r>
          </a:p>
          <a:p>
            <a:pPr>
              <a:lnSpc>
                <a:spcPct val="150000"/>
              </a:lnSpc>
            </a:pPr>
            <a:r>
              <a:rPr lang="pt-BR" dirty="0"/>
              <a:t>Vejamos exemplo INICIAL</a:t>
            </a:r>
          </a:p>
        </p:txBody>
      </p:sp>
    </p:spTree>
    <p:extLst>
      <p:ext uri="{BB962C8B-B14F-4D97-AF65-F5344CB8AC3E}">
        <p14:creationId xmlns:p14="http://schemas.microsoft.com/office/powerpoint/2010/main" val="30093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1 mercadoria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sz="2000" dirty="0"/>
                  <a:t>Partimos sempre de um estágio inicial: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b="0" i="1" smtClean="0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endParaRPr lang="pt-BR" sz="2000" dirty="0"/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E vamos comparar tal estágio com outro equilíbrio, de forma: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BR" sz="1800" dirty="0"/>
                  <a:t>QUALITATIVA: o que acontece com o equilíbrio quando alteramos uma variável exógena? (SINAL)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BR" sz="1800" dirty="0"/>
                  <a:t>QUANTITATIVA: mensura a ordem de grandeza (SINAL + VALOR)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Em síntese: queremos achar uma </a:t>
                </a:r>
                <a:r>
                  <a:rPr lang="pt-BR" sz="2000" i="1" dirty="0"/>
                  <a:t>taxa de mudança </a:t>
                </a:r>
                <a:r>
                  <a:rPr lang="pt-BR" sz="2000" dirty="0"/>
                  <a:t>(como irá mudar o ponto de equilíbrio, dada uma mudança na variável exógena?)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Para isso, lançaremos mão do conceito de DERIVADA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70" r="-74" b="-2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48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1 mercadoria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1875656"/>
              </a:xfrm>
            </p:spPr>
            <p:txBody>
              <a:bodyPr>
                <a:normAutofit/>
              </a:bodyPr>
              <a:lstStyle/>
              <a:p>
                <a:r>
                  <a:rPr lang="pt-BR" dirty="0"/>
                  <a:t>Voltemos à expressão algébrica do nosso exemplo: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BR" sz="1600" i="1" dirty="0" err="1"/>
                  <a:t>Q</a:t>
                </a:r>
                <a:r>
                  <a:rPr lang="pt-BR" sz="1600" i="1" baseline="-25000" dirty="0" err="1"/>
                  <a:t>d</a:t>
                </a:r>
                <a:r>
                  <a:rPr lang="pt-BR" sz="1600" i="1" dirty="0"/>
                  <a:t> = a – </a:t>
                </a:r>
                <a:r>
                  <a:rPr lang="pt-BR" sz="1600" i="1" dirty="0" err="1"/>
                  <a:t>bP</a:t>
                </a:r>
                <a:r>
                  <a:rPr lang="pt-BR" sz="1600" i="1" dirty="0"/>
                  <a:t>            (</a:t>
                </a:r>
                <a:r>
                  <a:rPr lang="pt-BR" sz="1600" i="1" dirty="0" err="1"/>
                  <a:t>a,b</a:t>
                </a:r>
                <a:r>
                  <a:rPr lang="pt-BR" sz="1600" i="1" dirty="0"/>
                  <a:t> &gt;0)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BR" sz="1600" i="1" dirty="0" err="1"/>
                  <a:t>Q</a:t>
                </a:r>
                <a:r>
                  <a:rPr lang="pt-BR" sz="1600" i="1" baseline="-25000" dirty="0" err="1"/>
                  <a:t>s</a:t>
                </a:r>
                <a:r>
                  <a:rPr lang="pt-BR" sz="1600" i="1" dirty="0"/>
                  <a:t> = -c + </a:t>
                </a:r>
                <a:r>
                  <a:rPr lang="pt-BR" sz="1600" i="1" dirty="0" err="1"/>
                  <a:t>dP</a:t>
                </a:r>
                <a:r>
                  <a:rPr lang="pt-BR" sz="1600" i="1" dirty="0"/>
                  <a:t>           (</a:t>
                </a:r>
                <a:r>
                  <a:rPr lang="pt-BR" sz="1600" i="1" dirty="0" err="1"/>
                  <a:t>d,c</a:t>
                </a:r>
                <a:r>
                  <a:rPr lang="pt-BR" sz="1600" i="1" dirty="0"/>
                  <a:t> &gt;0)</a:t>
                </a:r>
              </a:p>
              <a:p>
                <a:r>
                  <a:rPr lang="pt-BR" dirty="0"/>
                  <a:t>Ao resolver o sistema acima, calculando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, teremos: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8229600" cy="1875656"/>
              </a:xfrm>
              <a:blipFill>
                <a:blip r:embed="rId2"/>
                <a:stretch>
                  <a:fillRect l="-667" t="-22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691680" y="3507854"/>
                <a:ext cx="1595245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507854"/>
                <a:ext cx="1595245" cy="7693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427984" y="3546134"/>
                <a:ext cx="1930016" cy="799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𝑏𝑐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546134"/>
                <a:ext cx="1930016" cy="7997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82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1 mercadoria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158762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BR" sz="2000" dirty="0"/>
                  <a:t>Agora a grande questão é: de que forma, mudanças </a:t>
                </a:r>
                <a:r>
                  <a:rPr lang="pt-BR" sz="2000" i="1" dirty="0"/>
                  <a:t>infinitesimais</a:t>
                </a:r>
                <a:r>
                  <a:rPr lang="pt-BR" sz="2000" dirty="0"/>
                  <a:t> dos parâmetros exógenos (a, b, c, d) podem alterar o equilíbrio?</a:t>
                </a:r>
              </a:p>
              <a:p>
                <a:r>
                  <a:rPr lang="pt-BR" sz="2000" dirty="0"/>
                  <a:t>Resposta: basta diferenciar parcialmente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sz="2000" dirty="0"/>
                  <a:t> com relação a cada parâmetro e analisar o seu sinal (análise qualitativa)</a:t>
                </a:r>
              </a:p>
              <a:p>
                <a:r>
                  <a:rPr lang="pt-BR" sz="2000" dirty="0"/>
                  <a:t>Exercício: considerando as equações abaixo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8229600" cy="1587624"/>
              </a:xfrm>
              <a:blipFill rotWithShape="1">
                <a:blip r:embed="rId2"/>
                <a:stretch>
                  <a:fillRect l="-296" t="-3462" b="-7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921904" y="2813819"/>
                <a:ext cx="1595245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904" y="2813819"/>
                <a:ext cx="1595245" cy="7693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658208" y="2852099"/>
                <a:ext cx="1930016" cy="799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𝑏𝑐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208" y="2852099"/>
                <a:ext cx="1930016" cy="7997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95536" y="4083918"/>
                <a:ext cx="8208912" cy="839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dirty="0"/>
                  <a:t>Calcule</a:t>
                </a:r>
                <a:r>
                  <a:rPr lang="pt-BR" sz="32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pt-BR" sz="32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pt-BR" sz="3200" b="0" i="1" smtClean="0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</m:acc>
                      </m:num>
                      <m:den>
                        <m:r>
                          <a:rPr lang="pt-BR" sz="3200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pt-BR" sz="32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pt-BR" sz="3200" dirty="0"/>
                  <a:t> 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i="1">
                            <a:latin typeface="Cambria Math"/>
                            <a:ea typeface="Cambria Math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pt-BR" sz="32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pt-BR" sz="3200" i="1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</m:acc>
                      </m:num>
                      <m:den>
                        <m:r>
                          <a:rPr lang="pt-BR" sz="3200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pt-BR" sz="32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sz="3200" dirty="0"/>
                  <a:t> 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i="1">
                            <a:latin typeface="Cambria Math"/>
                            <a:ea typeface="Cambria Math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pt-BR" sz="32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pt-BR" sz="3200" i="1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</m:acc>
                      </m:num>
                      <m:den>
                        <m:r>
                          <a:rPr lang="pt-BR" sz="3200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pt-BR" sz="3200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pt-BR" sz="3200" dirty="0"/>
                  <a:t> 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i="1">
                            <a:latin typeface="Cambria Math"/>
                            <a:ea typeface="Cambria Math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pt-BR" sz="32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pt-BR" sz="3200" i="1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</m:acc>
                      </m:num>
                      <m:den>
                        <m:r>
                          <a:rPr lang="pt-BR" sz="3200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pt-BR" sz="3200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pt-BR" sz="3200" dirty="0"/>
                  <a:t> </a:t>
                </a: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83918"/>
                <a:ext cx="8208912" cy="839525"/>
              </a:xfrm>
              <a:prstGeom prst="rect">
                <a:avLst/>
              </a:prstGeom>
              <a:blipFill rotWithShape="0"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47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5147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Cálculos: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23528" y="771550"/>
                <a:ext cx="1378711" cy="6522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71550"/>
                <a:ext cx="1378711" cy="6522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2"/>
              <p:cNvSpPr txBox="1">
                <a:spLocks/>
              </p:cNvSpPr>
              <p:nvPr/>
            </p:nvSpPr>
            <p:spPr>
              <a:xfrm>
                <a:off x="5759402" y="0"/>
                <a:ext cx="3348880" cy="1224136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800" b="1" dirty="0"/>
                  <a:t>Regra do Quociente</a:t>
                </a:r>
                <a:r>
                  <a:rPr lang="pt-BR" sz="1800" dirty="0"/>
                  <a:t>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pt-BR" sz="20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pt-BR" sz="2000" i="1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a:rPr lang="pt-BR" sz="20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pt-BR" sz="200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pt-BR" sz="200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pt-BR" sz="2000" i="1" smtClean="0">
                            <a:latin typeface="Cambria Math"/>
                          </a:rPr>
                          <m:t>−</m:t>
                        </m:r>
                        <m:r>
                          <a:rPr lang="pt-BR" sz="200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 smtClean="0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pt-BR" sz="200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 smtClean="0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pt-BR" sz="20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pt-BR" sz="2000" i="1" smtClean="0">
                            <a:latin typeface="Cambria Math"/>
                          </a:rPr>
                          <m:t>(</m:t>
                        </m:r>
                        <m:r>
                          <a:rPr lang="pt-BR" sz="2000" i="1" smtClean="0">
                            <a:latin typeface="Cambria Math"/>
                          </a:rPr>
                          <m:t>𝑥</m:t>
                        </m:r>
                        <m:r>
                          <a:rPr lang="pt-BR" sz="200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pt-BR" sz="2000" dirty="0"/>
              </a:p>
              <a:p>
                <a:endParaRPr lang="pt-BR" sz="2000" dirty="0"/>
              </a:p>
              <a:p>
                <a:endParaRPr lang="pt-BR" sz="2000" dirty="0"/>
              </a:p>
            </p:txBody>
          </p:sp>
        </mc:Choice>
        <mc:Fallback xmlns="">
          <p:sp>
            <p:nvSpPr>
              <p:cNvPr id="4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402" y="0"/>
                <a:ext cx="3348880" cy="1224136"/>
              </a:xfrm>
              <a:prstGeom prst="rect">
                <a:avLst/>
              </a:prstGeom>
              <a:blipFill rotWithShape="1">
                <a:blip r:embed="rId3"/>
                <a:stretch>
                  <a:fillRect l="-729" t="-24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23528" y="1631424"/>
                <a:ext cx="4175630" cy="6869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−1(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31424"/>
                <a:ext cx="4175630" cy="6869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23528" y="2571750"/>
                <a:ext cx="2355517" cy="719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571750"/>
                <a:ext cx="2355517" cy="7198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23528" y="3431624"/>
                <a:ext cx="5357621" cy="719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−1(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       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31624"/>
                <a:ext cx="5357621" cy="7198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21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1151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Como definimos, </a:t>
            </a:r>
            <a:r>
              <a:rPr lang="pt-BR" i="1" dirty="0"/>
              <a:t>a priori,</a:t>
            </a:r>
            <a:r>
              <a:rPr lang="pt-BR" dirty="0"/>
              <a:t> que o valor de todos os parâmetros são positivos, podemos fazer conclusões sobre os sinais das derivadas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395124" y="1419622"/>
                <a:ext cx="3719095" cy="1010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i="1">
                              <a:latin typeface="Cambria Math"/>
                            </a:rPr>
                            <m:t>𝑏</m:t>
                          </m:r>
                          <m:r>
                            <a:rPr lang="pt-BR" sz="2400" i="1">
                              <a:latin typeface="Cambria Math"/>
                            </a:rPr>
                            <m:t>+</m:t>
                          </m:r>
                          <m:r>
                            <a:rPr lang="pt-BR" sz="2400" i="1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3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3200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sz="32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32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3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3200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sz="32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124" y="1419622"/>
                <a:ext cx="3719095" cy="10107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055831" y="2750347"/>
                <a:ext cx="4397679" cy="1018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pt-BR" sz="2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sz="2400" i="1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3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3200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sz="32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3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3200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sz="32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831" y="2750347"/>
                <a:ext cx="4397679" cy="10188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323528" y="4320369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/>
              <a:t>Obs</a:t>
            </a:r>
            <a:r>
              <a:rPr lang="pt-BR" sz="1600" dirty="0"/>
              <a:t>: Percebam que estamos mudando apenas UM parâmetro por vez (derivada parcial)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1401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83718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Vamos visualizar tais efeitos GRAFICAMENTE?</a:t>
            </a:r>
          </a:p>
        </p:txBody>
      </p:sp>
    </p:spTree>
    <p:extLst>
      <p:ext uri="{BB962C8B-B14F-4D97-AF65-F5344CB8AC3E}">
        <p14:creationId xmlns:p14="http://schemas.microsoft.com/office/powerpoint/2010/main" val="1670107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2915816" y="915566"/>
            <a:ext cx="0" cy="3600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915816" y="3651870"/>
            <a:ext cx="48965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812360" y="37238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483768" y="546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3779912" y="1203598"/>
            <a:ext cx="3024336" cy="244827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2915816" y="3651870"/>
            <a:ext cx="864096" cy="72008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6871707" y="87910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566893" y="4205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2915816" y="1707654"/>
            <a:ext cx="4176464" cy="2808312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7092280" y="437195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627784" y="15229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627784" y="351337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 flipH="1">
            <a:off x="2915816" y="2859782"/>
            <a:ext cx="1800200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716016" y="2859782"/>
            <a:ext cx="0" cy="79208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499992" y="3696350"/>
                <a:ext cx="397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696350"/>
                <a:ext cx="397096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30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107504" y="403503"/>
                <a:ext cx="960776" cy="9246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/>
                  <a:t>Efeito: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03503"/>
                <a:ext cx="960776" cy="924677"/>
              </a:xfrm>
              <a:prstGeom prst="rect">
                <a:avLst/>
              </a:prstGeom>
              <a:blipFill rotWithShape="1">
                <a:blip r:embed="rId3"/>
                <a:stretch>
                  <a:fillRect l="-5732" t="-32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aixaDeTexto 34"/>
          <p:cNvSpPr txBox="1"/>
          <p:nvPr/>
        </p:nvSpPr>
        <p:spPr>
          <a:xfrm>
            <a:off x="2616667" y="1131590"/>
            <a:ext cx="37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a'</a:t>
            </a:r>
          </a:p>
        </p:txBody>
      </p:sp>
      <p:cxnSp>
        <p:nvCxnSpPr>
          <p:cNvPr id="36" name="Conector reto 35"/>
          <p:cNvCxnSpPr/>
          <p:nvPr/>
        </p:nvCxnSpPr>
        <p:spPr>
          <a:xfrm>
            <a:off x="2915816" y="1275606"/>
            <a:ext cx="4176464" cy="280831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7092280" y="4002618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Q’</a:t>
            </a:r>
            <a:r>
              <a:rPr lang="pt-BR" i="1" baseline="-25000" dirty="0" err="1"/>
              <a:t>d</a:t>
            </a:r>
            <a:endParaRPr lang="pt-BR" dirty="0"/>
          </a:p>
        </p:txBody>
      </p:sp>
      <p:cxnSp>
        <p:nvCxnSpPr>
          <p:cNvPr id="38" name="Conector reto 37"/>
          <p:cNvCxnSpPr/>
          <p:nvPr/>
        </p:nvCxnSpPr>
        <p:spPr>
          <a:xfrm flipH="1">
            <a:off x="5004048" y="2679762"/>
            <a:ext cx="11408" cy="97210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4816908" y="3690836"/>
                <a:ext cx="4659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908" y="3690836"/>
                <a:ext cx="465960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25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84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4" grpId="0"/>
      <p:bldP spid="20" grpId="0"/>
      <p:bldP spid="22" grpId="0"/>
      <p:bldP spid="14" grpId="0"/>
      <p:bldP spid="35" grpId="0"/>
      <p:bldP spid="37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2915816" y="915566"/>
            <a:ext cx="0" cy="3600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915816" y="3651870"/>
            <a:ext cx="48965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812360" y="37238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483768" y="546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2915816" y="1203598"/>
            <a:ext cx="3888432" cy="3168352"/>
          </a:xfrm>
          <a:prstGeom prst="line">
            <a:avLst/>
          </a:prstGeom>
          <a:ln w="317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6871707" y="879106"/>
            <a:ext cx="48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Q’</a:t>
            </a:r>
            <a:r>
              <a:rPr lang="pt-BR" i="1" baseline="-25000" dirty="0" err="1"/>
              <a:t>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483768" y="4205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-c’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2915816" y="1203598"/>
            <a:ext cx="4176464" cy="331236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7092280" y="437195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627784" y="10595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627784" y="351337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4917223" y="2859782"/>
            <a:ext cx="0" cy="792087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430643" y="3707785"/>
                <a:ext cx="397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643" y="3707785"/>
                <a:ext cx="397096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1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107504" y="403503"/>
                <a:ext cx="960776" cy="9247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/>
                  <a:t>Efeito: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03503"/>
                <a:ext cx="960776" cy="924740"/>
              </a:xfrm>
              <a:prstGeom prst="rect">
                <a:avLst/>
              </a:prstGeom>
              <a:blipFill rotWithShape="1">
                <a:blip r:embed="rId3"/>
                <a:stretch>
                  <a:fillRect l="-5732" t="-32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aixaDeTexto 18"/>
          <p:cNvSpPr txBox="1"/>
          <p:nvPr/>
        </p:nvSpPr>
        <p:spPr>
          <a:xfrm>
            <a:off x="2483768" y="37958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</a:t>
            </a:r>
          </a:p>
        </p:txBody>
      </p:sp>
      <p:cxnSp>
        <p:nvCxnSpPr>
          <p:cNvPr id="21" name="Conector reto 20"/>
          <p:cNvCxnSpPr/>
          <p:nvPr/>
        </p:nvCxnSpPr>
        <p:spPr>
          <a:xfrm flipV="1">
            <a:off x="2915816" y="740192"/>
            <a:ext cx="3888432" cy="316835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6804248" y="48351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endParaRPr lang="pt-BR" dirty="0"/>
          </a:p>
        </p:txBody>
      </p:sp>
      <p:cxnSp>
        <p:nvCxnSpPr>
          <p:cNvPr id="24" name="Conector reto 23"/>
          <p:cNvCxnSpPr/>
          <p:nvPr/>
        </p:nvCxnSpPr>
        <p:spPr>
          <a:xfrm>
            <a:off x="4626532" y="2571750"/>
            <a:ext cx="2659" cy="1080119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4771068" y="3719660"/>
                <a:ext cx="4659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068" y="3719660"/>
                <a:ext cx="465960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263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179512" y="422357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i="1" dirty="0">
                <a:solidFill>
                  <a:schemeClr val="tx2"/>
                </a:solidFill>
              </a:rPr>
              <a:t>Perceba que aumentar c significa diminuir -c</a:t>
            </a:r>
          </a:p>
        </p:txBody>
      </p:sp>
    </p:spTree>
    <p:extLst>
      <p:ext uri="{BB962C8B-B14F-4D97-AF65-F5344CB8AC3E}">
        <p14:creationId xmlns:p14="http://schemas.microsoft.com/office/powerpoint/2010/main" val="36124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8" grpId="0"/>
      <p:bldP spid="2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2915816" y="915566"/>
            <a:ext cx="0" cy="3600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915816" y="3651870"/>
            <a:ext cx="48965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812360" y="37238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483768" y="546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3779912" y="1203598"/>
            <a:ext cx="3024336" cy="244827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2915816" y="3651870"/>
            <a:ext cx="864096" cy="72008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6871707" y="87910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566893" y="4205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2915816" y="1203598"/>
            <a:ext cx="4176464" cy="331236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7092280" y="437195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627784" y="10595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627784" y="351337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 flipH="1">
            <a:off x="2915816" y="2715766"/>
            <a:ext cx="2001408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917223" y="2859782"/>
            <a:ext cx="0" cy="792087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716016" y="3723878"/>
                <a:ext cx="397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723878"/>
                <a:ext cx="397096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1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107504" y="403503"/>
                <a:ext cx="960776" cy="9246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/>
                  <a:t>Efeito: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03503"/>
                <a:ext cx="960776" cy="924677"/>
              </a:xfrm>
              <a:prstGeom prst="rect">
                <a:avLst/>
              </a:prstGeom>
              <a:blipFill rotWithShape="1">
                <a:blip r:embed="rId3"/>
                <a:stretch>
                  <a:fillRect l="-5732" t="-32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to 17"/>
          <p:cNvCxnSpPr/>
          <p:nvPr/>
        </p:nvCxnSpPr>
        <p:spPr>
          <a:xfrm>
            <a:off x="4475484" y="3088059"/>
            <a:ext cx="1329" cy="56381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250056" y="3728292"/>
                <a:ext cx="4659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056" y="3728292"/>
                <a:ext cx="465960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25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107504" y="1755408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i="1" dirty="0">
                <a:solidFill>
                  <a:schemeClr val="tx2"/>
                </a:solidFill>
              </a:rPr>
              <a:t>b</a:t>
            </a:r>
            <a:r>
              <a:rPr lang="pt-BR" sz="1600" dirty="0">
                <a:solidFill>
                  <a:schemeClr val="tx2"/>
                </a:solidFill>
              </a:rPr>
              <a:t> é a inclinação de </a:t>
            </a:r>
            <a:r>
              <a:rPr lang="pt-BR" sz="1600" dirty="0" err="1">
                <a:solidFill>
                  <a:schemeClr val="tx2"/>
                </a:solidFill>
              </a:rPr>
              <a:t>Q</a:t>
            </a:r>
            <a:r>
              <a:rPr lang="pt-BR" sz="1600" baseline="-25000" dirty="0" err="1">
                <a:solidFill>
                  <a:schemeClr val="tx2"/>
                </a:solidFill>
              </a:rPr>
              <a:t>d</a:t>
            </a:r>
            <a:r>
              <a:rPr lang="pt-BR" sz="1600" dirty="0">
                <a:solidFill>
                  <a:schemeClr val="tx2"/>
                </a:solidFill>
              </a:rPr>
              <a:t>, que é negativamente inclinada. Ao aumentar seu valor absoluto, a inclinação se torna mais negativa.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2915816" y="1244248"/>
            <a:ext cx="2808312" cy="327171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5724128" y="4389862"/>
            <a:ext cx="50045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pt-BR" i="1" dirty="0" err="1"/>
              <a:t>Q’</a:t>
            </a:r>
            <a:r>
              <a:rPr lang="pt-BR" i="1" baseline="-25000" dirty="0" err="1"/>
              <a:t>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24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76872"/>
            <a:ext cx="8229600" cy="742950"/>
          </a:xfrm>
        </p:spPr>
        <p:txBody>
          <a:bodyPr/>
          <a:lstStyle/>
          <a:p>
            <a:pPr algn="ctr"/>
            <a:r>
              <a:rPr lang="pt-BR" dirty="0"/>
              <a:t>EQUILÍBRIO</a:t>
            </a:r>
          </a:p>
        </p:txBody>
      </p:sp>
    </p:spTree>
    <p:extLst>
      <p:ext uri="{BB962C8B-B14F-4D97-AF65-F5344CB8AC3E}">
        <p14:creationId xmlns:p14="http://schemas.microsoft.com/office/powerpoint/2010/main" val="124716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2915816" y="915566"/>
            <a:ext cx="0" cy="3600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915816" y="3651870"/>
            <a:ext cx="48965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812360" y="37238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483768" y="546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2915816" y="1203598"/>
            <a:ext cx="3888432" cy="316835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6871707" y="87910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566893" y="4205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2915816" y="1203598"/>
            <a:ext cx="4176464" cy="331236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7092280" y="437195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627784" y="10595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627784" y="351337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 flipH="1">
            <a:off x="2915816" y="2715766"/>
            <a:ext cx="2001408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917223" y="2859782"/>
            <a:ext cx="0" cy="792087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716016" y="3723878"/>
                <a:ext cx="397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723878"/>
                <a:ext cx="397096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1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107504" y="403503"/>
                <a:ext cx="997517" cy="9246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/>
                  <a:t>Efeito: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03503"/>
                <a:ext cx="997517" cy="924677"/>
              </a:xfrm>
              <a:prstGeom prst="rect">
                <a:avLst/>
              </a:prstGeom>
              <a:blipFill rotWithShape="1">
                <a:blip r:embed="rId3"/>
                <a:stretch>
                  <a:fillRect l="-5521" t="-32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to 17"/>
          <p:cNvCxnSpPr/>
          <p:nvPr/>
        </p:nvCxnSpPr>
        <p:spPr>
          <a:xfrm flipH="1">
            <a:off x="4512438" y="2427734"/>
            <a:ext cx="6223" cy="1224136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250056" y="3728292"/>
                <a:ext cx="4659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056" y="3728292"/>
                <a:ext cx="465960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25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107504" y="1755408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i="1" dirty="0">
                <a:solidFill>
                  <a:schemeClr val="tx2"/>
                </a:solidFill>
              </a:rPr>
              <a:t>d</a:t>
            </a:r>
            <a:r>
              <a:rPr lang="pt-BR" sz="1600" dirty="0">
                <a:solidFill>
                  <a:schemeClr val="tx2"/>
                </a:solidFill>
              </a:rPr>
              <a:t> é a inclinação de </a:t>
            </a:r>
            <a:r>
              <a:rPr lang="pt-BR" sz="1600" dirty="0" err="1">
                <a:solidFill>
                  <a:schemeClr val="tx2"/>
                </a:solidFill>
              </a:rPr>
              <a:t>Q</a:t>
            </a:r>
            <a:r>
              <a:rPr lang="pt-BR" sz="1600" baseline="-25000" dirty="0" err="1">
                <a:solidFill>
                  <a:schemeClr val="tx2"/>
                </a:solidFill>
              </a:rPr>
              <a:t>s</a:t>
            </a:r>
            <a:r>
              <a:rPr lang="pt-BR" sz="1600" dirty="0">
                <a:solidFill>
                  <a:schemeClr val="tx2"/>
                </a:solidFill>
              </a:rPr>
              <a:t>, que é positivamente inclinada. Ao aumentar seu valor absoluto, a inclinação se torna mais positiva</a:t>
            </a:r>
          </a:p>
        </p:txBody>
      </p:sp>
      <p:cxnSp>
        <p:nvCxnSpPr>
          <p:cNvPr id="25" name="Conector reto 24"/>
          <p:cNvCxnSpPr/>
          <p:nvPr/>
        </p:nvCxnSpPr>
        <p:spPr>
          <a:xfrm flipV="1">
            <a:off x="2951441" y="865841"/>
            <a:ext cx="2844695" cy="3512146"/>
          </a:xfrm>
          <a:prstGeom prst="line">
            <a:avLst/>
          </a:prstGeom>
          <a:ln w="317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5796136" y="546234"/>
            <a:ext cx="48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Q’</a:t>
            </a:r>
            <a:r>
              <a:rPr lang="pt-BR" i="1" baseline="-25000" dirty="0" err="1"/>
              <a:t>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798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  <p:bldP spid="2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sz="2000" dirty="0"/>
                  <a:t>Se é possível determinar esse comportamento graficamente, para que fazer a derivada?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Para </a:t>
                </a:r>
                <a:r>
                  <a:rPr lang="pt-BR" sz="2000" b="1" dirty="0">
                    <a:solidFill>
                      <a:schemeClr val="tx2"/>
                    </a:solidFill>
                  </a:rPr>
                  <a:t>n</a:t>
                </a:r>
                <a:r>
                  <a:rPr lang="pt-BR" sz="2000" dirty="0"/>
                  <a:t> variáveis/parâmetros, que não for possível determinar o equilíbrio graficamente, poderemos aplicar as técnicas de diferenciação sem problemas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As derivadas possuem um mais alto nível de GENERALIDADE: as conclusões poderão ser extrapoladas para qualquer que seja o ponto de equilíbrio inicial, se as restrições quanto aos sinas dos parâmetros forem satisfeitas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Obs1: toda essa análise também poderia ser estendida para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endParaRPr lang="pt-BR" sz="2000" dirty="0"/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Obs2: nossa análise foi meramente qualitativa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2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83718"/>
            <a:ext cx="8229600" cy="742950"/>
          </a:xfrm>
        </p:spPr>
        <p:txBody>
          <a:bodyPr/>
          <a:lstStyle/>
          <a:p>
            <a:pPr algn="ctr"/>
            <a:r>
              <a:rPr lang="pt-BR" dirty="0"/>
              <a:t>Vamos para um exemplo Numérico</a:t>
            </a:r>
          </a:p>
        </p:txBody>
      </p:sp>
    </p:spTree>
    <p:extLst>
      <p:ext uri="{BB962C8B-B14F-4D97-AF65-F5344CB8AC3E}">
        <p14:creationId xmlns:p14="http://schemas.microsoft.com/office/powerpoint/2010/main" val="2175781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9927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Considere as seguintes funções OFERTA e DEMANDA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1520" y="421181"/>
                <a:ext cx="20388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=30−2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21181"/>
                <a:ext cx="2038891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51520" y="771550"/>
                <a:ext cx="941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71550"/>
                <a:ext cx="94141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2411760" y="419259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Sendo y a renda do consumidor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0386" y="134761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 pergunta é</a:t>
            </a:r>
            <a:r>
              <a:rPr lang="pt-BR" dirty="0"/>
              <a:t>: qual o efeito da RENDA (y) no </a:t>
            </a:r>
            <a:r>
              <a:rPr lang="pt-BR" u="sng" dirty="0"/>
              <a:t>preço</a:t>
            </a:r>
            <a:r>
              <a:rPr lang="pt-BR" dirty="0"/>
              <a:t> e </a:t>
            </a:r>
            <a:r>
              <a:rPr lang="pt-BR" u="sng" dirty="0"/>
              <a:t>quantidade</a:t>
            </a:r>
            <a:r>
              <a:rPr lang="pt-BR" dirty="0"/>
              <a:t> de equilíbrio?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107504" y="1923678"/>
                <a:ext cx="8712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Partindo da condição de equilíbrio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dirty="0"/>
                  <a:t> teremos os valores de:</a:t>
                </a: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23678"/>
                <a:ext cx="8712968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30"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1907704" y="2367601"/>
                <a:ext cx="1364476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=10−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367601"/>
                <a:ext cx="1364476" cy="5666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4716016" y="2355726"/>
                <a:ext cx="1378390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=10−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355726"/>
                <a:ext cx="1378390" cy="5666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/>
          <p:cNvSpPr txBox="1"/>
          <p:nvPr/>
        </p:nvSpPr>
        <p:spPr>
          <a:xfrm>
            <a:off x="107504" y="2929349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Dessa forma, a análise de estática comparativa ficaria da seguinte forma: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1907704" y="3373272"/>
                <a:ext cx="1177951" cy="694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373272"/>
                <a:ext cx="1177951" cy="6949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3875012" y="3373272"/>
                <a:ext cx="1177951" cy="694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012" y="3373272"/>
                <a:ext cx="1177951" cy="6949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100386" y="4068270"/>
                <a:ext cx="8856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 função demanda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pt-BR" dirty="0"/>
                  <a:t> já indicava que esse é um “bem inferior” (y</a:t>
                </a:r>
                <a:r>
                  <a:rPr lang="pt-BR" dirty="0">
                    <a:latin typeface="Calibri"/>
                  </a:rPr>
                  <a:t>↑ =&gt; Q↓)</a:t>
                </a:r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6" y="4068270"/>
                <a:ext cx="8856984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51" t="-9836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107504" y="4506674"/>
                <a:ext cx="8856984" cy="646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Como consequência, temos um ponto de equilíbrio em que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caem com o aumento da renda</a:t>
                </a:r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506674"/>
                <a:ext cx="8856984" cy="646908"/>
              </a:xfrm>
              <a:prstGeom prst="rect">
                <a:avLst/>
              </a:prstGeom>
              <a:blipFill rotWithShape="1">
                <a:blip r:embed="rId10"/>
                <a:stretch>
                  <a:fillRect l="-619" t="-3774" b="-150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98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9927"/>
            <a:ext cx="884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EXERCÍCIO</a:t>
            </a:r>
            <a:r>
              <a:rPr lang="pt-BR" dirty="0"/>
              <a:t>: Considere as seguintes funções OFERTA e DEMANDA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046764" y="613694"/>
                <a:ext cx="2167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=100−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64" y="613694"/>
                <a:ext cx="216713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4245310" y="634313"/>
                <a:ext cx="16018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50+2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310" y="634313"/>
                <a:ext cx="160184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/>
          <p:cNvSpPr txBox="1"/>
          <p:nvPr/>
        </p:nvSpPr>
        <p:spPr>
          <a:xfrm>
            <a:off x="100386" y="1347614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Perguntas:</a:t>
            </a:r>
          </a:p>
          <a:p>
            <a:pPr marL="285750" indent="-285750">
              <a:buFontTx/>
              <a:buChar char="-"/>
            </a:pPr>
            <a:r>
              <a:rPr lang="pt-BR" dirty="0"/>
              <a:t>Qual o efeito da RENDA (y) no </a:t>
            </a:r>
            <a:r>
              <a:rPr lang="pt-BR" u="sng" dirty="0"/>
              <a:t>preço</a:t>
            </a:r>
            <a:r>
              <a:rPr lang="pt-BR" dirty="0"/>
              <a:t> e </a:t>
            </a:r>
            <a:r>
              <a:rPr lang="pt-BR" u="sng" dirty="0"/>
              <a:t>quantidade</a:t>
            </a:r>
            <a:r>
              <a:rPr lang="pt-BR" dirty="0"/>
              <a:t> de equilíbrio?</a:t>
            </a:r>
          </a:p>
          <a:p>
            <a:pPr marL="285750" indent="-285750">
              <a:buFontTx/>
              <a:buChar char="-"/>
            </a:pPr>
            <a:r>
              <a:rPr lang="pt-BR" dirty="0"/>
              <a:t>Supondo um aumento em y de 10 para 20, calcule preço/quantidade de ambos os pontos de equilíbrio.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1835696" y="3032380"/>
                <a:ext cx="960776" cy="694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032380"/>
                <a:ext cx="960776" cy="694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3094668" y="3032380"/>
                <a:ext cx="974690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668" y="3032380"/>
                <a:ext cx="974690" cy="69685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100386" y="3974033"/>
                <a:ext cx="8856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Para y = 10: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pt-BR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23</m:t>
                    </m:r>
                  </m:oMath>
                </a14:m>
                <a:r>
                  <a:rPr lang="pt-BR" dirty="0"/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</m:acc>
                    <m:r>
                      <a:rPr lang="pt-BR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96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6" y="3974033"/>
                <a:ext cx="8856984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551" t="-6667" b="-2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100386" y="2571750"/>
            <a:ext cx="202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Respostas: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355976" y="314781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Estática Comparativa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107504" y="4434666"/>
                <a:ext cx="8856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Para y = 20: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pt-BR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30</m:t>
                    </m:r>
                  </m:oMath>
                </a14:m>
                <a:r>
                  <a:rPr lang="pt-BR" dirty="0"/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</m:acc>
                    <m:r>
                      <a:rPr lang="pt-BR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110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434666"/>
                <a:ext cx="8856984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619" t="-6557" b="-262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831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 build="p" bldLvl="2"/>
      <p:bldP spid="18" grpId="0"/>
      <p:bldP spid="20" grpId="0"/>
      <p:bldP spid="21" grpId="0"/>
      <p:bldP spid="5" grpId="0"/>
      <p:bldP spid="6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2915816" y="915566"/>
            <a:ext cx="0" cy="3600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915816" y="3651870"/>
            <a:ext cx="48965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812360" y="37238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483768" y="546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3779912" y="1203598"/>
            <a:ext cx="3024336" cy="244827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2915816" y="3651870"/>
            <a:ext cx="864096" cy="72008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6871707" y="87910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566893" y="4205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2915816" y="1707654"/>
            <a:ext cx="4176464" cy="2808312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7092280" y="437195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2627784" y="351337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 flipH="1">
            <a:off x="2915816" y="2859782"/>
            <a:ext cx="1800200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716016" y="2859782"/>
            <a:ext cx="0" cy="79208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499992" y="3696350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i="1" smtClean="0">
                          <a:latin typeface="Cambria Math"/>
                        </a:rPr>
                        <m:t>2</m:t>
                      </m:r>
                      <m:r>
                        <a:rPr lang="pt-BR" sz="1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696350"/>
                <a:ext cx="433132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tângulo 27"/>
          <p:cNvSpPr/>
          <p:nvPr/>
        </p:nvSpPr>
        <p:spPr>
          <a:xfrm>
            <a:off x="107504" y="403503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Para y=10</a:t>
            </a:r>
          </a:p>
        </p:txBody>
      </p:sp>
      <p:cxnSp>
        <p:nvCxnSpPr>
          <p:cNvPr id="36" name="Conector reto 35"/>
          <p:cNvCxnSpPr/>
          <p:nvPr/>
        </p:nvCxnSpPr>
        <p:spPr>
          <a:xfrm>
            <a:off x="2915816" y="1275606"/>
            <a:ext cx="4176464" cy="280831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7092280" y="4002618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Q’</a:t>
            </a:r>
            <a:r>
              <a:rPr lang="pt-BR" i="1" baseline="-25000" dirty="0" err="1"/>
              <a:t>d</a:t>
            </a:r>
            <a:endParaRPr lang="pt-BR" dirty="0"/>
          </a:p>
        </p:txBody>
      </p:sp>
      <p:cxnSp>
        <p:nvCxnSpPr>
          <p:cNvPr id="38" name="Conector reto 37"/>
          <p:cNvCxnSpPr/>
          <p:nvPr/>
        </p:nvCxnSpPr>
        <p:spPr>
          <a:xfrm flipH="1">
            <a:off x="5004048" y="2679762"/>
            <a:ext cx="11408" cy="97210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4816908" y="3690836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i="1" smtClean="0">
                          <a:latin typeface="Cambria Math"/>
                        </a:rPr>
                        <m:t>3</m:t>
                      </m:r>
                      <m:r>
                        <a:rPr lang="pt-BR" sz="1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908" y="3690836"/>
                <a:ext cx="43313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tângulo 22"/>
          <p:cNvSpPr/>
          <p:nvPr/>
        </p:nvSpPr>
        <p:spPr>
          <a:xfrm>
            <a:off x="107504" y="978282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B050"/>
                </a:solidFill>
              </a:rPr>
              <a:t>Para y=20</a:t>
            </a:r>
          </a:p>
        </p:txBody>
      </p:sp>
      <p:cxnSp>
        <p:nvCxnSpPr>
          <p:cNvPr id="24" name="Conector reto 23"/>
          <p:cNvCxnSpPr/>
          <p:nvPr/>
        </p:nvCxnSpPr>
        <p:spPr>
          <a:xfrm flipH="1">
            <a:off x="2915816" y="2643758"/>
            <a:ext cx="2088232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2483768" y="2455110"/>
                <a:ext cx="532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i="1" smtClean="0">
                          <a:latin typeface="Cambria Math"/>
                        </a:rPr>
                        <m:t>1</m:t>
                      </m:r>
                      <m:r>
                        <a:rPr lang="pt-BR" sz="1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455110"/>
                <a:ext cx="532518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/>
              <p:cNvSpPr txBox="1"/>
              <p:nvPr/>
            </p:nvSpPr>
            <p:spPr>
              <a:xfrm>
                <a:off x="2528022" y="2725470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i="1" smtClean="0">
                          <a:latin typeface="Cambria Math"/>
                        </a:rPr>
                        <m:t>9</m:t>
                      </m:r>
                      <m:r>
                        <a:rPr lang="pt-BR" sz="14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29" name="CaixaDe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022" y="2725470"/>
                <a:ext cx="43313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4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3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9927"/>
            <a:ext cx="8849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Agora, além da RENDA (y) teremos outra variável exógena: PREÇO DOS INSUMOS (i)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046764" y="613694"/>
                <a:ext cx="20388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=30−2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64" y="613694"/>
                <a:ext cx="2038891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4245310" y="634313"/>
                <a:ext cx="14264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−2</m:t>
                      </m:r>
                      <m:r>
                        <a:rPr lang="pt-BR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310" y="634313"/>
                <a:ext cx="142641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00386" y="1562930"/>
                <a:ext cx="8856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pt-BR" dirty="0"/>
                  <a:t>Calcule a expressão que define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6" y="1562930"/>
                <a:ext cx="885698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13"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1835696" y="3032380"/>
                <a:ext cx="2666756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032380"/>
                <a:ext cx="2666756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100386" y="2571750"/>
            <a:ext cx="202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Resposta: </a:t>
            </a:r>
          </a:p>
        </p:txBody>
      </p:sp>
    </p:spTree>
    <p:extLst>
      <p:ext uri="{BB962C8B-B14F-4D97-AF65-F5344CB8AC3E}">
        <p14:creationId xmlns:p14="http://schemas.microsoft.com/office/powerpoint/2010/main" val="300438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 build="p" bldLvl="2"/>
      <p:bldP spid="18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9927"/>
            <a:ext cx="8849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Continuando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1520" y="819485"/>
                <a:ext cx="20388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=30−2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19485"/>
                <a:ext cx="2038891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699792" y="825603"/>
                <a:ext cx="14264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−2</m:t>
                      </m:r>
                      <m:r>
                        <a:rPr lang="pt-BR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825603"/>
                <a:ext cx="142641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07504" y="1551920"/>
                <a:ext cx="8856984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pt-BR" dirty="0"/>
                  <a:t>Calcule a expressão que define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551920"/>
                <a:ext cx="8856984" cy="369909"/>
              </a:xfrm>
              <a:prstGeom prst="rect">
                <a:avLst/>
              </a:prstGeom>
              <a:blipFill rotWithShape="1">
                <a:blip r:embed="rId4"/>
                <a:stretch>
                  <a:fillRect l="-482" t="-6667" b="-2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4716016" y="697785"/>
                <a:ext cx="2060244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697785"/>
                <a:ext cx="2060244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100386" y="2571750"/>
            <a:ext cx="202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1835696" y="3032380"/>
                <a:ext cx="2685928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032380"/>
                <a:ext cx="2685928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9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  <p:bldP spid="18" grpId="0"/>
      <p:bldP spid="5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9927"/>
            <a:ext cx="8849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Com base 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07504" y="1851670"/>
                <a:ext cx="8856984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pt-BR" dirty="0"/>
                  <a:t>Calcule as derivadas parciais para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 em relação a y e i (estática comparativa)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51670"/>
                <a:ext cx="8856984" cy="369909"/>
              </a:xfrm>
              <a:prstGeom prst="rect">
                <a:avLst/>
              </a:prstGeom>
              <a:blipFill rotWithShape="1">
                <a:blip r:embed="rId2"/>
                <a:stretch>
                  <a:fillRect l="-482" t="-6667" b="-2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502318" y="671175"/>
                <a:ext cx="2666756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18" y="671175"/>
                <a:ext cx="2666756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107504" y="2514287"/>
            <a:ext cx="202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Respostas: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995936" y="671174"/>
                <a:ext cx="2685928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671174"/>
                <a:ext cx="2685928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819773" y="2522965"/>
                <a:ext cx="1172372" cy="694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773" y="2522965"/>
                <a:ext cx="1172372" cy="694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402802" y="2522965"/>
                <a:ext cx="960776" cy="647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802" y="2522965"/>
                <a:ext cx="960776" cy="6476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899028" y="2522965"/>
                <a:ext cx="1186286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028" y="2522965"/>
                <a:ext cx="1186286" cy="6968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6482057" y="2522965"/>
                <a:ext cx="1186287" cy="649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057" y="2522965"/>
                <a:ext cx="1186287" cy="6495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107504" y="3651870"/>
            <a:ext cx="8849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Conclusões da estática comparativa parcial:</a:t>
            </a:r>
          </a:p>
          <a:p>
            <a:pPr marL="285750" indent="-285750">
              <a:buFontTx/>
              <a:buChar char="-"/>
            </a:pPr>
            <a:r>
              <a:rPr lang="pt-BR" dirty="0"/>
              <a:t>Pequenos aumentos em y, afetam negativamente P e Q de equilíbrio</a:t>
            </a:r>
          </a:p>
          <a:p>
            <a:pPr marL="285750" indent="-285750">
              <a:buFontTx/>
              <a:buChar char="-"/>
            </a:pPr>
            <a:r>
              <a:rPr lang="pt-BR" dirty="0"/>
              <a:t>Pequenos aumentos em i afetam positivamente P e negativamente Q</a:t>
            </a:r>
          </a:p>
        </p:txBody>
      </p:sp>
    </p:spTree>
    <p:extLst>
      <p:ext uri="{BB962C8B-B14F-4D97-AF65-F5344CB8AC3E}">
        <p14:creationId xmlns:p14="http://schemas.microsoft.com/office/powerpoint/2010/main" val="164678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5" grpId="0"/>
      <p:bldP spid="8" grpId="0"/>
      <p:bldP spid="6" grpId="0"/>
      <p:bldP spid="10" grpId="0"/>
      <p:bldP spid="11" grpId="0"/>
      <p:bldP spid="13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7EB6B-AE70-55BD-5D15-16CD9C9C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00275"/>
            <a:ext cx="8229600" cy="742950"/>
          </a:xfrm>
        </p:spPr>
        <p:txBody>
          <a:bodyPr/>
          <a:lstStyle/>
          <a:p>
            <a:r>
              <a:rPr lang="pt-BR" dirty="0"/>
              <a:t>Diferencial Total</a:t>
            </a:r>
          </a:p>
        </p:txBody>
      </p:sp>
    </p:spTree>
    <p:extLst>
      <p:ext uri="{BB962C8B-B14F-4D97-AF65-F5344CB8AC3E}">
        <p14:creationId xmlns:p14="http://schemas.microsoft.com/office/powerpoint/2010/main" val="346891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Acontece quando: </a:t>
            </a:r>
            <a:r>
              <a:rPr lang="pt-BR" sz="2000" i="1" dirty="0"/>
              <a:t>variáveis se relacionam de tal forma que não existe nenhuma tendência a MUDANÇA</a:t>
            </a:r>
            <a:r>
              <a:rPr lang="pt-BR" sz="2000" dirty="0"/>
              <a:t> 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Todas as variáveis devem estar, simultaneamente, em repouso: por isso também podemos falar em análise ESTÁTICA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Vejamos o seguinte exemplo:</a:t>
            </a:r>
          </a:p>
        </p:txBody>
      </p:sp>
    </p:spTree>
    <p:extLst>
      <p:ext uri="{BB962C8B-B14F-4D97-AF65-F5344CB8AC3E}">
        <p14:creationId xmlns:p14="http://schemas.microsoft.com/office/powerpoint/2010/main" val="52369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F0522-4759-3FEE-CF39-0472C6228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Diferencial total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57ABDBF7-6CA3-4CA0-9D0F-FB9071A164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pt-BR" dirty="0"/>
                  <a:t>Até agora vimos apenas a noção de derivadas parciais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dirty="0"/>
                  <a:t>Mas, para uma </a:t>
                </a:r>
                <a:r>
                  <a:rPr lang="pt-BR" dirty="0" err="1"/>
                  <a:t>fução</a:t>
                </a:r>
                <a:r>
                  <a:rPr lang="pt-BR" dirty="0"/>
                  <a:t> z = f(</a:t>
                </a:r>
                <a:r>
                  <a:rPr lang="pt-BR" dirty="0" err="1"/>
                  <a:t>x,y</a:t>
                </a:r>
                <a:r>
                  <a:rPr lang="pt-BR" dirty="0"/>
                  <a:t>) e se pensarmos em pequenos acréscimos simultâneos em x e y?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dirty="0"/>
                  <a:t>Assim, surge o conceito de diferencial total: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57ABDBF7-6CA3-4CA0-9D0F-FB9071A164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75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9B99BE8-C4E2-23DE-03CC-E7578E55AE91}"/>
              </a:ext>
            </a:extLst>
          </p:cNvPr>
          <p:cNvSpPr txBox="1"/>
          <p:nvPr/>
        </p:nvSpPr>
        <p:spPr>
          <a:xfrm>
            <a:off x="107504" y="55552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Vamos para um exemplo: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A82F8469-7466-F195-5D3E-8BEE5F980E73}"/>
                  </a:ext>
                </a:extLst>
              </p:cNvPr>
              <p:cNvSpPr txBox="1"/>
              <p:nvPr/>
            </p:nvSpPr>
            <p:spPr>
              <a:xfrm>
                <a:off x="4211960" y="301610"/>
                <a:ext cx="4684954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A82F8469-7466-F195-5D3E-8BEE5F980E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01610"/>
                <a:ext cx="4684954" cy="5078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97672186-009C-438A-57B1-669D313797E0}"/>
                  </a:ext>
                </a:extLst>
              </p:cNvPr>
              <p:cNvSpPr txBox="1"/>
              <p:nvPr/>
            </p:nvSpPr>
            <p:spPr>
              <a:xfrm>
                <a:off x="3416765" y="1203598"/>
                <a:ext cx="2048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97672186-009C-438A-57B1-669D31379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765" y="1203598"/>
                <a:ext cx="2048125" cy="276999"/>
              </a:xfrm>
              <a:prstGeom prst="rect">
                <a:avLst/>
              </a:prstGeom>
              <a:blipFill>
                <a:blip r:embed="rId3"/>
                <a:stretch>
                  <a:fillRect l="-893" t="-2174" r="-595" b="-260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>
            <a:extLst>
              <a:ext uri="{FF2B5EF4-FFF2-40B4-BE49-F238E27FC236}">
                <a16:creationId xmlns:a16="http://schemas.microsoft.com/office/drawing/2014/main" id="{2F4B9871-71E3-060C-ABB7-44DA87E36235}"/>
              </a:ext>
            </a:extLst>
          </p:cNvPr>
          <p:cNvSpPr txBox="1"/>
          <p:nvPr/>
        </p:nvSpPr>
        <p:spPr>
          <a:xfrm>
            <a:off x="104396" y="1759337"/>
            <a:ext cx="8792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Que no conceito de diferencial total apresentado, significa: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E180DB5-AF7E-941B-50BA-FF76042657EC}"/>
                  </a:ext>
                </a:extLst>
              </p:cNvPr>
              <p:cNvSpPr txBox="1"/>
              <p:nvPr/>
            </p:nvSpPr>
            <p:spPr>
              <a:xfrm>
                <a:off x="1462967" y="2176577"/>
                <a:ext cx="5497986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+∆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+∆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−(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E180DB5-AF7E-941B-50BA-FF7604265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967" y="2176577"/>
                <a:ext cx="5497986" cy="5078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30B63761-17C2-4CF2-A981-A71048B0D9A5}"/>
                  </a:ext>
                </a:extLst>
              </p:cNvPr>
              <p:cNvSpPr txBox="1"/>
              <p:nvPr/>
            </p:nvSpPr>
            <p:spPr>
              <a:xfrm>
                <a:off x="251520" y="2824649"/>
                <a:ext cx="8892480" cy="5462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+∆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/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−(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30B63761-17C2-4CF2-A981-A71048B0D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24649"/>
                <a:ext cx="8892480" cy="5462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CE24FE49-EB68-6241-56A3-15B2D1E31433}"/>
                  </a:ext>
                </a:extLst>
              </p:cNvPr>
              <p:cNvSpPr txBox="1"/>
              <p:nvPr/>
            </p:nvSpPr>
            <p:spPr>
              <a:xfrm>
                <a:off x="251520" y="3393662"/>
                <a:ext cx="88924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CE24FE49-EB68-6241-56A3-15B2D1E31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93662"/>
                <a:ext cx="8892480" cy="5078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2B84560-74B1-DC4E-6FE8-5D49AA0C620D}"/>
                  </a:ext>
                </a:extLst>
              </p:cNvPr>
              <p:cNvSpPr txBox="1"/>
              <p:nvPr/>
            </p:nvSpPr>
            <p:spPr>
              <a:xfrm>
                <a:off x="175741" y="4218642"/>
                <a:ext cx="87925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Ou seja, para pequenas variações simultâneas em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pt-BR" dirty="0"/>
                  <a:t>, o que tende a acontecer com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. Essa é a noção de diferencial total. </a:t>
                </a: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2B84560-74B1-DC4E-6FE8-5D49AA0C6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41" y="4218642"/>
                <a:ext cx="8792517" cy="646331"/>
              </a:xfrm>
              <a:prstGeom prst="rect">
                <a:avLst/>
              </a:prstGeom>
              <a:blipFill>
                <a:blip r:embed="rId7"/>
                <a:stretch>
                  <a:fillRect l="-624" t="-4717" r="-1040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84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63DF0FF-7E03-4C9E-AFD6-4812111D4E9B}"/>
              </a:ext>
            </a:extLst>
          </p:cNvPr>
          <p:cNvSpPr txBox="1"/>
          <p:nvPr/>
        </p:nvSpPr>
        <p:spPr>
          <a:xfrm>
            <a:off x="298025" y="35106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Prosseguindo: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55B8D9AC-2F50-14AB-CEAE-4CA7E62C3274}"/>
                  </a:ext>
                </a:extLst>
              </p:cNvPr>
              <p:cNvSpPr txBox="1"/>
              <p:nvPr/>
            </p:nvSpPr>
            <p:spPr>
              <a:xfrm>
                <a:off x="129455" y="281817"/>
                <a:ext cx="88924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55B8D9AC-2F50-14AB-CEAE-4CA7E62C3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55" y="281817"/>
                <a:ext cx="8892480" cy="5078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43C4F2C-400C-465E-F47B-B53BE805172A}"/>
              </a:ext>
            </a:extLst>
          </p:cNvPr>
          <p:cNvCxnSpPr/>
          <p:nvPr/>
        </p:nvCxnSpPr>
        <p:spPr>
          <a:xfrm>
            <a:off x="0" y="843558"/>
            <a:ext cx="9190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22088107-E5A6-0BFC-AAE7-EF6E920BD7AA}"/>
              </a:ext>
            </a:extLst>
          </p:cNvPr>
          <p:cNvSpPr txBox="1"/>
          <p:nvPr/>
        </p:nvSpPr>
        <p:spPr>
          <a:xfrm>
            <a:off x="179512" y="113159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Calculando as derivadas parciais 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04889281-97C2-E328-178A-9501DE134863}"/>
                  </a:ext>
                </a:extLst>
              </p:cNvPr>
              <p:cNvSpPr txBox="1"/>
              <p:nvPr/>
            </p:nvSpPr>
            <p:spPr>
              <a:xfrm>
                <a:off x="4283968" y="1131590"/>
                <a:ext cx="25777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04889281-97C2-E328-178A-9501DE134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131590"/>
                <a:ext cx="2577706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127E4DA0-1C43-41B2-03B8-451C3BF386CC}"/>
              </a:ext>
            </a:extLst>
          </p:cNvPr>
          <p:cNvSpPr txBox="1"/>
          <p:nvPr/>
        </p:nvSpPr>
        <p:spPr>
          <a:xfrm>
            <a:off x="161712" y="1843006"/>
            <a:ext cx="116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Temos: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B5403179-3BA7-D59A-3F36-1B1ECA7582CF}"/>
                  </a:ext>
                </a:extLst>
              </p:cNvPr>
              <p:cNvSpPr txBox="1"/>
              <p:nvPr/>
            </p:nvSpPr>
            <p:spPr>
              <a:xfrm>
                <a:off x="1564958" y="1710248"/>
                <a:ext cx="882806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B5403179-3BA7-D59A-3F36-1B1ECA758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958" y="1710248"/>
                <a:ext cx="882806" cy="526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82138ED-583B-037B-EA19-D14F51516C23}"/>
                  </a:ext>
                </a:extLst>
              </p:cNvPr>
              <p:cNvSpPr txBox="1"/>
              <p:nvPr/>
            </p:nvSpPr>
            <p:spPr>
              <a:xfrm>
                <a:off x="3131840" y="1714388"/>
                <a:ext cx="889603" cy="5740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82138ED-583B-037B-EA19-D14F51516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14388"/>
                <a:ext cx="889603" cy="5740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A6D7EAE2-FDBF-636A-D195-D0108903AA3C}"/>
              </a:ext>
            </a:extLst>
          </p:cNvPr>
          <p:cNvCxnSpPr/>
          <p:nvPr/>
        </p:nvCxnSpPr>
        <p:spPr>
          <a:xfrm>
            <a:off x="-36512" y="2480343"/>
            <a:ext cx="9190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F1579E44-3FEF-8B4E-04C5-6F42870B7914}"/>
                  </a:ext>
                </a:extLst>
              </p:cNvPr>
              <p:cNvSpPr txBox="1"/>
              <p:nvPr/>
            </p:nvSpPr>
            <p:spPr>
              <a:xfrm>
                <a:off x="129454" y="2723025"/>
                <a:ext cx="8547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Logo, podemos substituir as derivadas parciais em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F1579E44-3FEF-8B4E-04C5-6F42870B7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54" y="2723025"/>
                <a:ext cx="8547001" cy="369332"/>
              </a:xfrm>
              <a:prstGeom prst="rect">
                <a:avLst/>
              </a:prstGeom>
              <a:blipFill>
                <a:blip r:embed="rId6"/>
                <a:stretch>
                  <a:fillRect l="-571" t="-10000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B812751C-6832-144C-3300-78DB9D62DE7B}"/>
                  </a:ext>
                </a:extLst>
              </p:cNvPr>
              <p:cNvSpPr txBox="1"/>
              <p:nvPr/>
            </p:nvSpPr>
            <p:spPr>
              <a:xfrm>
                <a:off x="112500" y="3509424"/>
                <a:ext cx="8892480" cy="9533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B812751C-6832-144C-3300-78DB9D62D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00" y="3509424"/>
                <a:ext cx="8892480" cy="953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4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55B8D9AC-2F50-14AB-CEAE-4CA7E62C3274}"/>
                  </a:ext>
                </a:extLst>
              </p:cNvPr>
              <p:cNvSpPr txBox="1"/>
              <p:nvPr/>
            </p:nvSpPr>
            <p:spPr>
              <a:xfrm>
                <a:off x="4283968" y="289262"/>
                <a:ext cx="4788024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55B8D9AC-2F50-14AB-CEAE-4CA7E62C3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89262"/>
                <a:ext cx="4788024" cy="5078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215395B-8A69-6463-477A-081564012057}"/>
                  </a:ext>
                </a:extLst>
              </p:cNvPr>
              <p:cNvSpPr txBox="1"/>
              <p:nvPr/>
            </p:nvSpPr>
            <p:spPr>
              <a:xfrm>
                <a:off x="359532" y="1584592"/>
                <a:ext cx="84249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Vamos partir dos valores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pt-BR" dirty="0"/>
                  <a:t>, e permitirmos variações simultâneas em x e y na magnitude de 0,01.</a:t>
                </a: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215395B-8A69-6463-477A-081564012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2" y="1584592"/>
                <a:ext cx="8424936" cy="646331"/>
              </a:xfrm>
              <a:prstGeom prst="rect">
                <a:avLst/>
              </a:prstGeom>
              <a:blipFill>
                <a:blip r:embed="rId3"/>
                <a:stretch>
                  <a:fillRect l="-651" t="-5660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9703E394-35A2-220A-0AA6-DBECA3983ED8}"/>
                  </a:ext>
                </a:extLst>
              </p:cNvPr>
              <p:cNvSpPr txBox="1"/>
              <p:nvPr/>
            </p:nvSpPr>
            <p:spPr>
              <a:xfrm>
                <a:off x="298025" y="2401432"/>
                <a:ext cx="88924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=4.5.0,01+6.6.0,01+2.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0,01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+3.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0,01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9703E394-35A2-220A-0AA6-DBECA3983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25" y="2401432"/>
                <a:ext cx="8892480" cy="5078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D1E23AD-C529-D6BE-E82F-52F1A27618E0}"/>
                  </a:ext>
                </a:extLst>
              </p:cNvPr>
              <p:cNvSpPr txBox="1"/>
              <p:nvPr/>
            </p:nvSpPr>
            <p:spPr>
              <a:xfrm>
                <a:off x="-162272" y="3000023"/>
                <a:ext cx="88924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=0,2+0,36+0,0002+0,0003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D1E23AD-C529-D6BE-E82F-52F1A2761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2272" y="3000023"/>
                <a:ext cx="8892480" cy="5078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43C4F2C-400C-465E-F47B-B53BE805172A}"/>
              </a:ext>
            </a:extLst>
          </p:cNvPr>
          <p:cNvCxnSpPr/>
          <p:nvPr/>
        </p:nvCxnSpPr>
        <p:spPr>
          <a:xfrm>
            <a:off x="0" y="1563638"/>
            <a:ext cx="9190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83B295A3-1032-A8C9-5D2A-C2233F9FABE9}"/>
              </a:ext>
            </a:extLst>
          </p:cNvPr>
          <p:cNvSpPr txBox="1"/>
          <p:nvPr/>
        </p:nvSpPr>
        <p:spPr>
          <a:xfrm>
            <a:off x="211313" y="411510"/>
            <a:ext cx="421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 numérico: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7D576BBE-5069-B483-0783-E7133E44D902}"/>
              </a:ext>
            </a:extLst>
          </p:cNvPr>
          <p:cNvSpPr/>
          <p:nvPr/>
        </p:nvSpPr>
        <p:spPr>
          <a:xfrm>
            <a:off x="4139952" y="3000023"/>
            <a:ext cx="2232248" cy="5078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A701619-1414-BB50-DC07-B098B40437FC}"/>
              </a:ext>
            </a:extLst>
          </p:cNvPr>
          <p:cNvSpPr txBox="1"/>
          <p:nvPr/>
        </p:nvSpPr>
        <p:spPr>
          <a:xfrm>
            <a:off x="6372200" y="310660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Valores pequenos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E3B8F7AE-56AC-2283-A097-7D73CD0D1212}"/>
                  </a:ext>
                </a:extLst>
              </p:cNvPr>
              <p:cNvSpPr txBox="1"/>
              <p:nvPr/>
            </p:nvSpPr>
            <p:spPr>
              <a:xfrm>
                <a:off x="2126226" y="593199"/>
                <a:ext cx="4603516" cy="9533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+3∆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E3B8F7AE-56AC-2283-A097-7D73CD0D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226" y="593199"/>
                <a:ext cx="4603516" cy="953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844F522D-DEC2-2130-A9B7-37343C1C8191}"/>
                  </a:ext>
                </a:extLst>
              </p:cNvPr>
              <p:cNvSpPr txBox="1"/>
              <p:nvPr/>
            </p:nvSpPr>
            <p:spPr>
              <a:xfrm>
                <a:off x="-162272" y="3598614"/>
                <a:ext cx="88924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≅0,2+0,36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844F522D-DEC2-2130-A9B7-37343C1C81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2272" y="3598614"/>
                <a:ext cx="8892480" cy="5078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08A86A5E-379D-FF87-A6CC-ED1D1AF135E0}"/>
                  </a:ext>
                </a:extLst>
              </p:cNvPr>
              <p:cNvSpPr txBox="1"/>
              <p:nvPr/>
            </p:nvSpPr>
            <p:spPr>
              <a:xfrm>
                <a:off x="3104964" y="3971881"/>
                <a:ext cx="2646040" cy="9533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08A86A5E-379D-FF87-A6CC-ED1D1AF13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964" y="3971881"/>
                <a:ext cx="2646040" cy="953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8661317A-3DA2-D815-7CFC-749E19EAB186}"/>
                  </a:ext>
                </a:extLst>
              </p:cNvPr>
              <p:cNvSpPr txBox="1"/>
              <p:nvPr/>
            </p:nvSpPr>
            <p:spPr>
              <a:xfrm>
                <a:off x="211313" y="4106445"/>
                <a:ext cx="28936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i="1" dirty="0">
                    <a:latin typeface="Arial Narrow" panose="020B0606020202030204" pitchFamily="34" charset="0"/>
                  </a:rPr>
                  <a:t>Tal aproximação será mais verdadeira conforme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pt-BR" i="1" dirty="0">
                    <a:latin typeface="Arial Narrow" panose="020B0606020202030204" pitchFamily="34" charset="0"/>
                  </a:rPr>
                  <a:t> diminui</a:t>
                </a:r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8661317A-3DA2-D815-7CFC-749E19EAB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13" y="4106445"/>
                <a:ext cx="2893651" cy="646331"/>
              </a:xfrm>
              <a:prstGeom prst="rect">
                <a:avLst/>
              </a:prstGeom>
              <a:blipFill>
                <a:blip r:embed="rId9"/>
                <a:stretch>
                  <a:fillRect l="-1899" t="-4717" b="-150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aixaDeTexto 20">
            <a:extLst>
              <a:ext uri="{FF2B5EF4-FFF2-40B4-BE49-F238E27FC236}">
                <a16:creationId xmlns:a16="http://schemas.microsoft.com/office/drawing/2014/main" id="{14FC40DF-FB69-AE4E-1F0E-69D36EEF91DB}"/>
              </a:ext>
            </a:extLst>
          </p:cNvPr>
          <p:cNvSpPr txBox="1"/>
          <p:nvPr/>
        </p:nvSpPr>
        <p:spPr>
          <a:xfrm>
            <a:off x="5886636" y="4106445"/>
            <a:ext cx="2893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latin typeface="Arial Narrow" panose="020B0606020202030204" pitchFamily="34" charset="0"/>
              </a:rPr>
              <a:t>Essa é a expressão de diferencial total</a:t>
            </a:r>
          </a:p>
        </p:txBody>
      </p:sp>
    </p:spTree>
    <p:extLst>
      <p:ext uri="{BB962C8B-B14F-4D97-AF65-F5344CB8AC3E}">
        <p14:creationId xmlns:p14="http://schemas.microsoft.com/office/powerpoint/2010/main" val="196152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6" grpId="0"/>
      <p:bldP spid="19" grpId="0"/>
      <p:bldP spid="20" grpId="0"/>
      <p:bldP spid="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DDFCE6E-4C2F-078C-D570-0C5D08E02AAD}"/>
              </a:ext>
            </a:extLst>
          </p:cNvPr>
          <p:cNvSpPr txBox="1"/>
          <p:nvPr/>
        </p:nvSpPr>
        <p:spPr>
          <a:xfrm>
            <a:off x="467544" y="69954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notação para diferencial mais utilizada não é: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7AC4D08-1C21-8DE3-9073-3C2F67C204CE}"/>
                  </a:ext>
                </a:extLst>
              </p:cNvPr>
              <p:cNvSpPr txBox="1"/>
              <p:nvPr/>
            </p:nvSpPr>
            <p:spPr>
              <a:xfrm>
                <a:off x="3074433" y="1231424"/>
                <a:ext cx="2646040" cy="9533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7AC4D08-1C21-8DE3-9073-3C2F67C20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433" y="1231424"/>
                <a:ext cx="2646040" cy="953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55411C57-33E9-6E13-9DF2-AE43E1E4C1CD}"/>
              </a:ext>
            </a:extLst>
          </p:cNvPr>
          <p:cNvSpPr txBox="1"/>
          <p:nvPr/>
        </p:nvSpPr>
        <p:spPr>
          <a:xfrm>
            <a:off x="611560" y="266544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Mas sim: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C38FCF29-6FCE-C6DE-4AD7-0A7401207FA8}"/>
                  </a:ext>
                </a:extLst>
              </p:cNvPr>
              <p:cNvSpPr txBox="1"/>
              <p:nvPr/>
            </p:nvSpPr>
            <p:spPr>
              <a:xfrm>
                <a:off x="3101668" y="3145252"/>
                <a:ext cx="2646040" cy="9533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C38FCF29-6FCE-C6DE-4AD7-0A7401207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668" y="3145252"/>
                <a:ext cx="2646040" cy="953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04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9927"/>
            <a:ext cx="8849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Voltemos ao exemplo anterior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07504" y="1481761"/>
                <a:ext cx="8856984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pt-BR" dirty="0"/>
                  <a:t>Calcule a expressão de DIFERENCIAL TOTAL  para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 em relação a y e i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481761"/>
                <a:ext cx="8856984" cy="369909"/>
              </a:xfrm>
              <a:prstGeom prst="rect">
                <a:avLst/>
              </a:prstGeom>
              <a:blipFill rotWithShape="1">
                <a:blip r:embed="rId2"/>
                <a:stretch>
                  <a:fillRect l="-482" t="-6557" b="-262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502318" y="671175"/>
                <a:ext cx="205466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18" y="671175"/>
                <a:ext cx="2054665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995936" y="671174"/>
                <a:ext cx="206857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671174"/>
                <a:ext cx="2068579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253055" y="2214610"/>
                <a:ext cx="3840282" cy="694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055" y="2214610"/>
                <a:ext cx="3840282" cy="694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2231361" y="3172896"/>
                <a:ext cx="3903569" cy="694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61" y="3172896"/>
                <a:ext cx="3903569" cy="6949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6757985" y="49927"/>
                <a:ext cx="2237216" cy="694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985" y="49927"/>
                <a:ext cx="2237216" cy="6949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37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8" grpId="0"/>
      <p:bldP spid="6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9927"/>
            <a:ext cx="8849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Vamos analisar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835696" y="82115"/>
                <a:ext cx="214052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82115"/>
                <a:ext cx="2140522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524876" y="96175"/>
                <a:ext cx="215443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𝑑𝑖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876" y="96175"/>
                <a:ext cx="2154436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13461" y="1163484"/>
                <a:ext cx="88498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Com base nas expressões de equilíbrio, calcular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 para y = i = 1 </a:t>
                </a: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61" y="1163484"/>
                <a:ext cx="884986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20" t="-6667" b="-2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29194" y="1621659"/>
                <a:ext cx="402629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1=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𝟏𝟎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,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𝟑𝟑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94" y="1621659"/>
                <a:ext cx="4026295" cy="612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681242" y="1635646"/>
                <a:ext cx="390235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1=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𝟖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,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𝟑𝟑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242" y="1635646"/>
                <a:ext cx="3902350" cy="61831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107504" y="2499742"/>
            <a:ext cx="884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Façamos uma pequena variação em y e i, e calculemos o novo equilíbrio: y = i = 1,1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312202" y="2971905"/>
                <a:ext cx="411426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600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1600" b="0" i="1" smtClean="0">
                          <a:latin typeface="Cambria Math"/>
                          <a:ea typeface="Cambria Math"/>
                        </a:rPr>
                        <m:t>1,1+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1600" b="0" i="1" smtClean="0">
                          <a:latin typeface="Cambria Math"/>
                          <a:ea typeface="Cambria Math"/>
                        </a:rPr>
                        <m:t>1,1=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𝟏𝟎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,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𝟑𝟔</m:t>
                      </m:r>
                    </m:oMath>
                  </m:oMathPara>
                </a14:m>
                <a:endParaRPr lang="pt-BR" sz="1600" b="1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02" y="2971905"/>
                <a:ext cx="4114267" cy="5549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4630074" y="2966904"/>
                <a:ext cx="4004686" cy="559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600" b="0" i="1" smtClean="0">
                          <a:latin typeface="Cambria Math"/>
                          <a:ea typeface="Cambria Math"/>
                        </a:rPr>
                        <m:t>=10−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1600" b="0" i="1" smtClean="0">
                          <a:latin typeface="Cambria Math"/>
                          <a:ea typeface="Cambria Math"/>
                        </a:rPr>
                        <m:t>1,1−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pt-BR" sz="1600" b="0" i="1" smtClean="0">
                          <a:latin typeface="Cambria Math"/>
                          <a:ea typeface="Cambria Math"/>
                        </a:rPr>
                        <m:t>1,1=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pt-BR" sz="16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𝟖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,</m:t>
                      </m:r>
                      <m:r>
                        <a:rPr lang="pt-BR" sz="16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𝟏𝟔</m:t>
                      </m:r>
                    </m:oMath>
                  </m:oMathPara>
                </a14:m>
                <a:endParaRPr lang="pt-BR" sz="1600" b="1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074" y="2966904"/>
                <a:ext cx="4004686" cy="55996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113461" y="379588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Conclusões da estática comparativa total:</a:t>
            </a:r>
          </a:p>
          <a:p>
            <a:pPr marL="285750" indent="-285750">
              <a:buFontTx/>
              <a:buChar char="-"/>
            </a:pPr>
            <a:r>
              <a:rPr lang="pt-BR" dirty="0"/>
              <a:t>Aumentos simultâneos em y e i causam: aumento de P e queda de Q</a:t>
            </a:r>
          </a:p>
          <a:p>
            <a:pPr marL="285750" indent="-285750">
              <a:buFontTx/>
              <a:buChar char="-"/>
            </a:pPr>
            <a:r>
              <a:rPr lang="pt-BR" dirty="0"/>
              <a:t>Nota-se um efeito maior de i em P do que y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H="1" flipV="1">
            <a:off x="3203848" y="708908"/>
            <a:ext cx="936104" cy="3663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41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3" grpId="0"/>
      <p:bldP spid="9" grpId="0"/>
      <p:bldP spid="10" grpId="0"/>
      <p:bldP spid="11" grpId="0"/>
      <p:bldP spid="13" grpId="0"/>
      <p:bldP spid="15" grpId="0"/>
      <p:bldP spid="4" grpId="0" uiExpand="1" build="p" bldLvl="3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9927"/>
            <a:ext cx="8849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Exercício: </a:t>
            </a:r>
            <a:r>
              <a:rPr lang="pt-BR" sz="1600" dirty="0"/>
              <a:t>com base nas funções oferta e demanda abaixo</a:t>
            </a:r>
            <a:endParaRPr lang="pt-BR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475656" y="584186"/>
                <a:ext cx="2167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=60−4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84186"/>
                <a:ext cx="216713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4067944" y="584186"/>
                <a:ext cx="14264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2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84186"/>
                <a:ext cx="142641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00386" y="1562930"/>
                <a:ext cx="8856984" cy="2172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Calcule</a:t>
                </a:r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As expressões que definem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endParaRPr lang="pt-BR" dirty="0"/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As derivadas parciais para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 em relação a y e i</a:t>
                </a:r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A expressão de DIFERENCIAL TOTAL  para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 em relação a y e i</a:t>
                </a:r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Calcule os equilíbrios para: y = i = 1   e depois para y = i = 1,1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6" y="1562930"/>
                <a:ext cx="8856984" cy="2172518"/>
              </a:xfrm>
              <a:prstGeom prst="rect">
                <a:avLst/>
              </a:prstGeom>
              <a:blipFill rotWithShape="1">
                <a:blip r:embed="rId4"/>
                <a:stretch>
                  <a:fillRect l="-413" b="-11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02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3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RESPOSTAS: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425978" y="339503"/>
                <a:ext cx="1736566" cy="525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=10+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978" y="339503"/>
                <a:ext cx="1736566" cy="525978"/>
              </a:xfrm>
              <a:prstGeom prst="rect">
                <a:avLst/>
              </a:prstGeom>
              <a:blipFill rotWithShape="1">
                <a:blip r:embed="rId2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474791" y="339502"/>
                <a:ext cx="1748748" cy="525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=20+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791" y="339502"/>
                <a:ext cx="1748748" cy="525978"/>
              </a:xfrm>
              <a:prstGeom prst="rect">
                <a:avLst/>
              </a:prstGeom>
              <a:blipFill rotWithShape="1">
                <a:blip r:embed="rId3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419559" y="1460925"/>
                <a:ext cx="830034" cy="594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15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15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559" y="1460925"/>
                <a:ext cx="830034" cy="5947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002588" y="1471505"/>
                <a:ext cx="830034" cy="555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15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15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588" y="1471505"/>
                <a:ext cx="830034" cy="5552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498814" y="1471505"/>
                <a:ext cx="842218" cy="596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15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15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814" y="1471505"/>
                <a:ext cx="842218" cy="59618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7081843" y="1471505"/>
                <a:ext cx="1018549" cy="556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15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15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843" y="1471505"/>
                <a:ext cx="1018549" cy="5566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2339752" y="2535768"/>
                <a:ext cx="1637884" cy="525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pt-BR" sz="15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pt-BR" sz="1500" i="1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pt-BR" sz="1500" i="1">
                          <a:latin typeface="Cambria Math"/>
                          <a:ea typeface="Cambria Math"/>
                        </a:rPr>
                        <m:t>𝑑𝑖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535768"/>
                <a:ext cx="1637884" cy="525978"/>
              </a:xfrm>
              <a:prstGeom prst="rect">
                <a:avLst/>
              </a:prstGeom>
              <a:blipFill rotWithShape="1">
                <a:blip r:embed="rId8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5028932" y="2549828"/>
                <a:ext cx="1650067" cy="525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pt-BR" sz="15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pt-BR" sz="1500" i="1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pt-BR" sz="1500" i="1">
                          <a:latin typeface="Cambria Math"/>
                          <a:ea typeface="Cambria Math"/>
                        </a:rPr>
                        <m:t>𝑑𝑖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932" y="2549828"/>
                <a:ext cx="1650067" cy="525978"/>
              </a:xfrm>
              <a:prstGeom prst="rect">
                <a:avLst/>
              </a:prstGeom>
              <a:blipFill rotWithShape="1">
                <a:blip r:embed="rId9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2276136" y="3507855"/>
                <a:ext cx="1188018" cy="525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sz="15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pt-BR" sz="15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36" y="3507855"/>
                <a:ext cx="1188018" cy="525978"/>
              </a:xfrm>
              <a:prstGeom prst="rect">
                <a:avLst/>
              </a:prstGeom>
              <a:blipFill rotWithShape="1">
                <a:blip r:embed="rId10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5769754" y="3507854"/>
                <a:ext cx="854978" cy="323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𝟐𝟎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754" y="3507854"/>
                <a:ext cx="854978" cy="323678"/>
              </a:xfrm>
              <a:prstGeom prst="rect">
                <a:avLst/>
              </a:prstGeom>
              <a:blipFill rotWithShape="1">
                <a:blip r:embed="rId11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2237739" y="4417357"/>
                <a:ext cx="1375569" cy="525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sz="15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pt-BR" sz="15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sz="15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pt-BR" sz="15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739" y="4417357"/>
                <a:ext cx="1375569" cy="525978"/>
              </a:xfrm>
              <a:prstGeom prst="rect">
                <a:avLst/>
              </a:prstGeom>
              <a:blipFill rotWithShape="1">
                <a:blip r:embed="rId12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5731357" y="4417356"/>
                <a:ext cx="854978" cy="323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𝟐𝟎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357" y="4417356"/>
                <a:ext cx="854978" cy="323678"/>
              </a:xfrm>
              <a:prstGeom prst="rect">
                <a:avLst/>
              </a:prstGeom>
              <a:blipFill rotWithShape="1">
                <a:blip r:embed="rId13"/>
                <a:stretch>
                  <a:fillRect b="-94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0" y="448603"/>
            <a:ext cx="2455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tx2"/>
                </a:solidFill>
              </a:rPr>
              <a:t>Expressões de equilíbrio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-35822" y="1595224"/>
            <a:ext cx="2455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tx2"/>
                </a:solidFill>
              </a:rPr>
              <a:t>Derivadas Parciais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-49282" y="2658928"/>
            <a:ext cx="2455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tx2"/>
                </a:solidFill>
              </a:rPr>
              <a:t>Diferenciais totais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-1" y="3616955"/>
            <a:ext cx="2455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2"/>
                </a:solidFill>
              </a:rPr>
              <a:t>y = i = 1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6512" y="4568229"/>
            <a:ext cx="2455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2"/>
                </a:solidFill>
              </a:rPr>
              <a:t>y = i = 1,1</a:t>
            </a:r>
          </a:p>
        </p:txBody>
      </p:sp>
    </p:spTree>
    <p:extLst>
      <p:ext uri="{BB962C8B-B14F-4D97-AF65-F5344CB8AC3E}">
        <p14:creationId xmlns:p14="http://schemas.microsoft.com/office/powerpoint/2010/main" val="4096972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9927"/>
            <a:ext cx="8849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Exercício: </a:t>
            </a:r>
            <a:r>
              <a:rPr lang="pt-BR" sz="1600" dirty="0"/>
              <a:t>com base nas funções oferta e demanda abaixo</a:t>
            </a:r>
            <a:endParaRPr lang="pt-BR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475656" y="584186"/>
                <a:ext cx="220560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=50−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−2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84186"/>
                <a:ext cx="2205604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4080575" y="592662"/>
                <a:ext cx="146488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575" y="592662"/>
                <a:ext cx="1464888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00386" y="1562930"/>
                <a:ext cx="8856984" cy="3419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Calcule</a:t>
                </a:r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As expressões que definem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endParaRPr lang="pt-BR" dirty="0"/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As derivadas parciais para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 em relação a y e i</a:t>
                </a:r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A expressão de DIFERENCIAL TOTAL  para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 em relação a y e i</a:t>
                </a:r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Mantendo i = 1 (constante), calcule os equilíbrios variando y de 1 a 1,1</a:t>
                </a:r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Mantendo y = 1 (constante), calcule os equilíbrios variando i de 1 a 1,1</a:t>
                </a:r>
              </a:p>
              <a:p>
                <a:pPr marL="742950" lvl="1" indent="-285750">
                  <a:lnSpc>
                    <a:spcPct val="150000"/>
                  </a:lnSpc>
                  <a:buFontTx/>
                  <a:buChar char="-"/>
                </a:pPr>
                <a:r>
                  <a:rPr lang="pt-BR" dirty="0"/>
                  <a:t>Calcule os equilíbrios para variações simultâneas, partindo de y = i = 1 até     y = i = 1,1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6" y="1562930"/>
                <a:ext cx="8856984" cy="3419013"/>
              </a:xfrm>
              <a:prstGeom prst="rect">
                <a:avLst/>
              </a:prstGeom>
              <a:blipFill rotWithShape="1">
                <a:blip r:embed="rId4"/>
                <a:stretch>
                  <a:fillRect l="-413" b="-5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16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Mercado com apenas UMA mercadoria</a:t>
            </a:r>
          </a:p>
          <a:p>
            <a:pPr>
              <a:lnSpc>
                <a:spcPct val="150000"/>
              </a:lnSpc>
            </a:pPr>
            <a:r>
              <a:rPr lang="pt-BR" dirty="0"/>
              <a:t>Sendo as variáveis:</a:t>
            </a:r>
          </a:p>
          <a:p>
            <a:pPr lvl="1">
              <a:lnSpc>
                <a:spcPct val="150000"/>
              </a:lnSpc>
            </a:pPr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r>
              <a:rPr lang="pt-BR" dirty="0"/>
              <a:t>: quantidade demandada</a:t>
            </a:r>
          </a:p>
          <a:p>
            <a:pPr lvl="1">
              <a:lnSpc>
                <a:spcPct val="150000"/>
              </a:lnSpc>
            </a:pPr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r>
              <a:rPr lang="pt-BR" dirty="0"/>
              <a:t>: quantidade ofertada</a:t>
            </a:r>
          </a:p>
          <a:p>
            <a:pPr lvl="1">
              <a:lnSpc>
                <a:spcPct val="150000"/>
              </a:lnSpc>
            </a:pPr>
            <a:r>
              <a:rPr lang="pt-BR" i="1" dirty="0"/>
              <a:t>P</a:t>
            </a:r>
            <a:r>
              <a:rPr lang="pt-BR" dirty="0"/>
              <a:t>: preço da mercadoria</a:t>
            </a:r>
          </a:p>
          <a:p>
            <a:pPr>
              <a:lnSpc>
                <a:spcPct val="150000"/>
              </a:lnSpc>
            </a:pPr>
            <a:r>
              <a:rPr lang="pt-BR" dirty="0"/>
              <a:t>Condição de equilíbrio: </a:t>
            </a:r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r>
              <a:rPr lang="pt-BR" i="1" baseline="-25000" dirty="0"/>
              <a:t> </a:t>
            </a:r>
            <a:r>
              <a:rPr lang="pt-BR" i="1" dirty="0"/>
              <a:t>– </a:t>
            </a:r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r>
              <a:rPr lang="pt-BR" i="1" dirty="0"/>
              <a:t>= 0</a:t>
            </a:r>
          </a:p>
        </p:txBody>
      </p:sp>
    </p:spTree>
    <p:extLst>
      <p:ext uri="{BB962C8B-B14F-4D97-AF65-F5344CB8AC3E}">
        <p14:creationId xmlns:p14="http://schemas.microsoft.com/office/powerpoint/2010/main" val="138005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RESPOSTAS: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425978" y="339503"/>
                <a:ext cx="1566647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=50−2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978" y="339503"/>
                <a:ext cx="1566647" cy="323165"/>
              </a:xfrm>
              <a:prstGeom prst="rect">
                <a:avLst/>
              </a:prstGeom>
              <a:blipFill rotWithShape="1">
                <a:blip r:embed="rId2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474791" y="207361"/>
                <a:ext cx="1610890" cy="5245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=25−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791" y="207361"/>
                <a:ext cx="1610890" cy="524503"/>
              </a:xfrm>
              <a:prstGeom prst="rect">
                <a:avLst/>
              </a:prstGeom>
              <a:blipFill rotWithShape="1">
                <a:blip r:embed="rId3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419559" y="1460925"/>
                <a:ext cx="974306" cy="594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15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15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=−2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559" y="1460925"/>
                <a:ext cx="974306" cy="5947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002588" y="1471505"/>
                <a:ext cx="974306" cy="555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15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15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=+1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588" y="1471505"/>
                <a:ext cx="974306" cy="5552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498814" y="1471505"/>
                <a:ext cx="986489" cy="596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15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15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=−1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814" y="1471505"/>
                <a:ext cx="986489" cy="59618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7081843" y="1471505"/>
                <a:ext cx="1018549" cy="556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15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sz="15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843" y="1471505"/>
                <a:ext cx="1018549" cy="5566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2339752" y="2680633"/>
                <a:ext cx="1718034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pt-BR" sz="15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=−2</m:t>
                      </m:r>
                      <m:r>
                        <a:rPr lang="pt-BR" sz="1500" i="1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+1</m:t>
                      </m:r>
                      <m:r>
                        <a:rPr lang="pt-BR" sz="1500" i="1">
                          <a:latin typeface="Cambria Math"/>
                          <a:ea typeface="Cambria Math"/>
                        </a:rPr>
                        <m:t>𝑑𝑖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680633"/>
                <a:ext cx="1718034" cy="323165"/>
              </a:xfrm>
              <a:prstGeom prst="rect">
                <a:avLst/>
              </a:prstGeom>
              <a:blipFill rotWithShape="1">
                <a:blip r:embed="rId8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5028932" y="2549828"/>
                <a:ext cx="1762277" cy="5251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pt-BR" sz="15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=−1</m:t>
                      </m:r>
                      <m:r>
                        <a:rPr lang="pt-BR" sz="1500" i="1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pt-BR" sz="1500" i="1">
                          <a:latin typeface="Cambria Math"/>
                          <a:ea typeface="Cambria Math"/>
                        </a:rPr>
                        <m:t>𝑑𝑖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932" y="2549828"/>
                <a:ext cx="1762277" cy="525144"/>
              </a:xfrm>
              <a:prstGeom prst="rect">
                <a:avLst/>
              </a:prstGeom>
              <a:blipFill rotWithShape="1">
                <a:blip r:embed="rId9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1821686" y="3616224"/>
                <a:ext cx="8427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𝟒𝟗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686" y="3616224"/>
                <a:ext cx="842795" cy="3231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2737383" y="3604904"/>
                <a:ext cx="1042529" cy="323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𝟐𝟑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383" y="3604904"/>
                <a:ext cx="1042529" cy="323678"/>
              </a:xfrm>
              <a:prstGeom prst="rect">
                <a:avLst/>
              </a:prstGeom>
              <a:blipFill rotWithShape="1">
                <a:blip r:embed="rId11"/>
                <a:stretch>
                  <a:fillRect b="-94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0" y="448603"/>
            <a:ext cx="2455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tx2"/>
                </a:solidFill>
              </a:rPr>
              <a:t>Expressões de equilíbrio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-35822" y="1595224"/>
            <a:ext cx="2455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tx2"/>
                </a:solidFill>
              </a:rPr>
              <a:t>Derivadas Parciais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-49282" y="2658928"/>
            <a:ext cx="2455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tx2"/>
                </a:solidFill>
              </a:rPr>
              <a:t>Diferenciais totais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30167" y="3632125"/>
            <a:ext cx="1332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y = i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1821686" y="4311262"/>
                <a:ext cx="1030347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𝟒𝟖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686" y="4311262"/>
                <a:ext cx="1030347" cy="3231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/>
              <p:cNvSpPr txBox="1"/>
              <p:nvPr/>
            </p:nvSpPr>
            <p:spPr>
              <a:xfrm>
                <a:off x="2737383" y="4299942"/>
                <a:ext cx="1042529" cy="323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𝟐𝟑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383" y="4299942"/>
                <a:ext cx="1042529" cy="323678"/>
              </a:xfrm>
              <a:prstGeom prst="rect">
                <a:avLst/>
              </a:prstGeom>
              <a:blipFill rotWithShape="1">
                <a:blip r:embed="rId13"/>
                <a:stretch>
                  <a:fillRect b="-94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aixaDeTexto 23"/>
          <p:cNvSpPr txBox="1"/>
          <p:nvPr/>
        </p:nvSpPr>
        <p:spPr>
          <a:xfrm>
            <a:off x="630167" y="4327163"/>
            <a:ext cx="1332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i = 1  y = 1,1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6051551" y="3616224"/>
                <a:ext cx="1030347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𝟒𝟗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551" y="3616224"/>
                <a:ext cx="1030347" cy="3231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6967248" y="3604904"/>
                <a:ext cx="1157946" cy="323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𝟐𝟑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𝟒𝟓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248" y="3604904"/>
                <a:ext cx="1157946" cy="323678"/>
              </a:xfrm>
              <a:prstGeom prst="rect">
                <a:avLst/>
              </a:prstGeom>
              <a:blipFill rotWithShape="1">
                <a:blip r:embed="rId15"/>
                <a:stretch>
                  <a:fillRect b="-94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aixaDeTexto 26"/>
          <p:cNvSpPr txBox="1"/>
          <p:nvPr/>
        </p:nvSpPr>
        <p:spPr>
          <a:xfrm>
            <a:off x="4860032" y="3632125"/>
            <a:ext cx="1332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i = 1,1  y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6123559" y="4336304"/>
                <a:ext cx="1030347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𝟒𝟖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𝟗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559" y="4336304"/>
                <a:ext cx="1030347" cy="3231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/>
              <p:cNvSpPr txBox="1"/>
              <p:nvPr/>
            </p:nvSpPr>
            <p:spPr>
              <a:xfrm>
                <a:off x="7039256" y="4324984"/>
                <a:ext cx="1157946" cy="323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pt-BR" sz="15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𝟐𝟑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15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𝟑𝟓</m:t>
                      </m:r>
                    </m:oMath>
                  </m:oMathPara>
                </a14:m>
                <a:endParaRPr lang="pt-BR" sz="1500" b="1" dirty="0"/>
              </a:p>
            </p:txBody>
          </p:sp>
        </mc:Choice>
        <mc:Fallback xmlns="">
          <p:sp>
            <p:nvSpPr>
              <p:cNvPr id="29" name="CaixaDe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256" y="4324984"/>
                <a:ext cx="1157946" cy="323678"/>
              </a:xfrm>
              <a:prstGeom prst="rect">
                <a:avLst/>
              </a:prstGeom>
              <a:blipFill rotWithShape="1">
                <a:blip r:embed="rId17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aixaDeTexto 29"/>
          <p:cNvSpPr txBox="1"/>
          <p:nvPr/>
        </p:nvSpPr>
        <p:spPr>
          <a:xfrm>
            <a:off x="4932040" y="4352205"/>
            <a:ext cx="1332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i = 1,1  y = 1,1</a:t>
            </a:r>
          </a:p>
        </p:txBody>
      </p:sp>
    </p:spTree>
    <p:extLst>
      <p:ext uri="{BB962C8B-B14F-4D97-AF65-F5344CB8AC3E}">
        <p14:creationId xmlns:p14="http://schemas.microsoft.com/office/powerpoint/2010/main" val="264900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659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Definimos as funções demanda e oferta</a:t>
            </a:r>
          </a:p>
          <a:p>
            <a:pPr lvl="1">
              <a:lnSpc>
                <a:spcPct val="150000"/>
              </a:lnSpc>
            </a:pPr>
            <a:r>
              <a:rPr lang="pt-BR" sz="1600" i="1" dirty="0" err="1"/>
              <a:t>Q</a:t>
            </a:r>
            <a:r>
              <a:rPr lang="pt-BR" sz="1600" i="1" baseline="-25000" dirty="0" err="1"/>
              <a:t>d</a:t>
            </a:r>
            <a:r>
              <a:rPr lang="pt-BR" sz="1600" i="1" dirty="0"/>
              <a:t> = a – </a:t>
            </a:r>
            <a:r>
              <a:rPr lang="pt-BR" sz="1600" i="1" dirty="0" err="1"/>
              <a:t>bP</a:t>
            </a:r>
            <a:r>
              <a:rPr lang="pt-BR" sz="1600" i="1" dirty="0"/>
              <a:t>            (</a:t>
            </a:r>
            <a:r>
              <a:rPr lang="pt-BR" sz="1600" i="1" dirty="0" err="1"/>
              <a:t>a,b</a:t>
            </a:r>
            <a:r>
              <a:rPr lang="pt-BR" sz="1600" i="1" dirty="0"/>
              <a:t> &gt;0)</a:t>
            </a:r>
          </a:p>
          <a:p>
            <a:pPr lvl="1">
              <a:lnSpc>
                <a:spcPct val="150000"/>
              </a:lnSpc>
            </a:pPr>
            <a:r>
              <a:rPr lang="pt-BR" sz="1600" i="1" dirty="0" err="1"/>
              <a:t>Q</a:t>
            </a:r>
            <a:r>
              <a:rPr lang="pt-BR" sz="1600" i="1" baseline="-25000" dirty="0" err="1"/>
              <a:t>s</a:t>
            </a:r>
            <a:r>
              <a:rPr lang="pt-BR" sz="1600" i="1" dirty="0"/>
              <a:t> = -c + </a:t>
            </a:r>
            <a:r>
              <a:rPr lang="pt-BR" sz="1600" i="1" dirty="0" err="1"/>
              <a:t>dP</a:t>
            </a:r>
            <a:r>
              <a:rPr lang="pt-BR" sz="1600" i="1" dirty="0"/>
              <a:t>           (</a:t>
            </a:r>
            <a:r>
              <a:rPr lang="pt-BR" sz="1600" i="1" dirty="0" err="1"/>
              <a:t>d,c</a:t>
            </a:r>
            <a:r>
              <a:rPr lang="pt-BR" sz="1600" i="1" dirty="0"/>
              <a:t> &gt;0)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55776" y="1779662"/>
            <a:ext cx="1080120" cy="93610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>
            <a:off x="3635896" y="2247714"/>
            <a:ext cx="21602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5580112" y="192454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Guardar bem essas condições</a:t>
            </a:r>
          </a:p>
        </p:txBody>
      </p:sp>
    </p:spTree>
    <p:extLst>
      <p:ext uri="{BB962C8B-B14F-4D97-AF65-F5344CB8AC3E}">
        <p14:creationId xmlns:p14="http://schemas.microsoft.com/office/powerpoint/2010/main" val="19220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1763688" y="915566"/>
            <a:ext cx="0" cy="3600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763688" y="3651870"/>
            <a:ext cx="48965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660232" y="37238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31640" y="546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2627784" y="1203598"/>
            <a:ext cx="3024336" cy="244827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1763688" y="3651870"/>
            <a:ext cx="864096" cy="72008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5652120" y="1203598"/>
            <a:ext cx="1496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r>
              <a:rPr lang="pt-BR" i="1" dirty="0"/>
              <a:t> = -c + </a:t>
            </a:r>
            <a:r>
              <a:rPr lang="pt-BR" i="1" dirty="0" err="1"/>
              <a:t>dP</a:t>
            </a:r>
            <a:r>
              <a:rPr lang="pt-BR" i="1" dirty="0"/>
              <a:t> 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414765" y="4205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483768" y="370413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P</a:t>
            </a:r>
            <a:r>
              <a:rPr lang="pt-BR" sz="1400" b="1" baseline="-25000" dirty="0"/>
              <a:t>1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414765" y="351337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93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1763688" y="915566"/>
            <a:ext cx="0" cy="3600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763688" y="3651870"/>
            <a:ext cx="48965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660232" y="37238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31640" y="546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2627784" y="1203598"/>
            <a:ext cx="3024336" cy="244827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1763688" y="3651870"/>
            <a:ext cx="864096" cy="72008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5652120" y="1203598"/>
            <a:ext cx="1496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r>
              <a:rPr lang="pt-BR" i="1" dirty="0"/>
              <a:t> = -c + </a:t>
            </a:r>
            <a:r>
              <a:rPr lang="pt-BR" i="1" dirty="0" err="1"/>
              <a:t>dP</a:t>
            </a:r>
            <a:r>
              <a:rPr lang="pt-BR" i="1" dirty="0"/>
              <a:t> 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414765" y="4205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483768" y="370413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P</a:t>
            </a:r>
            <a:r>
              <a:rPr lang="pt-BR" sz="1400" b="1" baseline="-25000" dirty="0"/>
              <a:t>1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763688" y="1203598"/>
            <a:ext cx="4176464" cy="2448272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5940152" y="3282538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r>
              <a:rPr lang="pt-BR" i="1" dirty="0"/>
              <a:t> = a – </a:t>
            </a:r>
            <a:r>
              <a:rPr lang="pt-BR" i="1" dirty="0" err="1"/>
              <a:t>bP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475656" y="10595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475656" y="351337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 flipH="1">
            <a:off x="1763688" y="2499742"/>
            <a:ext cx="2232248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995936" y="2499742"/>
            <a:ext cx="0" cy="115212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765095" y="3739759"/>
                <a:ext cx="397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095" y="3739759"/>
                <a:ext cx="397096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1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/>
              <p:cNvSpPr txBox="1"/>
              <p:nvPr/>
            </p:nvSpPr>
            <p:spPr>
              <a:xfrm>
                <a:off x="323528" y="2355726"/>
                <a:ext cx="149113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355726"/>
                <a:ext cx="1491130" cy="369909"/>
              </a:xfrm>
              <a:prstGeom prst="rect">
                <a:avLst/>
              </a:prstGeom>
              <a:blipFill rotWithShape="1">
                <a:blip r:embed="rId3"/>
                <a:stretch>
                  <a:fillRect r="-9388"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aixaDeTexto 23"/>
          <p:cNvSpPr txBox="1"/>
          <p:nvPr/>
        </p:nvSpPr>
        <p:spPr>
          <a:xfrm>
            <a:off x="4139952" y="235572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Comic Sans MS" panose="030F0702030302020204" pitchFamily="66" charset="0"/>
              </a:rPr>
              <a:t>equilíbrio</a:t>
            </a:r>
          </a:p>
        </p:txBody>
      </p:sp>
    </p:spTree>
    <p:extLst>
      <p:ext uri="{BB962C8B-B14F-4D97-AF65-F5344CB8AC3E}">
        <p14:creationId xmlns:p14="http://schemas.microsoft.com/office/powerpoint/2010/main" val="195361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95536" y="806972"/>
                <a:ext cx="8352928" cy="646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Portanto, achar o equilíbrio, significa achar soluções para as variáveis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r>
                      <a:rPr lang="pt-BR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</a:rPr>
                      <m:t>𝑒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dirty="0"/>
                  <a:t>, indicadas por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pt-BR" b="0" i="1" smtClean="0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, 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dirty="0"/>
                  <a:t>, que satisfaçam simultaneamente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06972"/>
                <a:ext cx="8352928" cy="646908"/>
              </a:xfrm>
              <a:prstGeom prst="rect">
                <a:avLst/>
              </a:prstGeom>
              <a:blipFill rotWithShape="0">
                <a:blip r:embed="rId2"/>
                <a:stretch>
                  <a:fillRect l="-657" t="-4717" b="-150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123728" y="2139702"/>
                <a:ext cx="4680520" cy="1467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i="1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i="1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𝑏𝑃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=−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𝑑𝑃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139702"/>
                <a:ext cx="4680520" cy="1467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15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355726"/>
            <a:ext cx="8229600" cy="742950"/>
          </a:xfrm>
        </p:spPr>
        <p:txBody>
          <a:bodyPr/>
          <a:lstStyle/>
          <a:p>
            <a:pPr algn="ctr"/>
            <a:r>
              <a:rPr lang="pt-BR" dirty="0"/>
              <a:t>ESTÁTICA COMPARATIVA</a:t>
            </a:r>
          </a:p>
        </p:txBody>
      </p:sp>
    </p:spTree>
    <p:extLst>
      <p:ext uri="{BB962C8B-B14F-4D97-AF65-F5344CB8AC3E}">
        <p14:creationId xmlns:p14="http://schemas.microsoft.com/office/powerpoint/2010/main" val="3953082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30075</TotalTime>
  <Words>2194</Words>
  <Application>Microsoft Office PowerPoint</Application>
  <PresentationFormat>Apresentação na tela (16:9)</PresentationFormat>
  <Paragraphs>318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Arial</vt:lpstr>
      <vt:lpstr>Arial Narrow</vt:lpstr>
      <vt:lpstr>Calibri</vt:lpstr>
      <vt:lpstr>Cambria Math</vt:lpstr>
      <vt:lpstr>Comic Sans MS</vt:lpstr>
      <vt:lpstr>Brilho</vt:lpstr>
      <vt:lpstr>Análise ESTÁTICA COMPARATIVA</vt:lpstr>
      <vt:lpstr>EQUILÍBRIO</vt:lpstr>
      <vt:lpstr>Equilíbrio</vt:lpstr>
      <vt:lpstr>Exemplo</vt:lpstr>
      <vt:lpstr>Exemplo</vt:lpstr>
      <vt:lpstr>Apresentação do PowerPoint</vt:lpstr>
      <vt:lpstr>Apresentação do PowerPoint</vt:lpstr>
      <vt:lpstr>Apresentação do PowerPoint</vt:lpstr>
      <vt:lpstr>ESTÁTICA COMPARATIVA</vt:lpstr>
      <vt:lpstr>INTRODUÇÃO</vt:lpstr>
      <vt:lpstr>Exemplo: 1 mercadoria</vt:lpstr>
      <vt:lpstr>Exemplo: 1 mercadoria</vt:lpstr>
      <vt:lpstr>Exemplo: 1 mercadoria</vt:lpstr>
      <vt:lpstr>Apresentação do PowerPoint</vt:lpstr>
      <vt:lpstr>Apresentação do PowerPoint</vt:lpstr>
      <vt:lpstr>Vamos visualizar tais efeitos GRAFICAMENTE?</vt:lpstr>
      <vt:lpstr>Apresentação do PowerPoint</vt:lpstr>
      <vt:lpstr>Apresentação do PowerPoint</vt:lpstr>
      <vt:lpstr>Apresentação do PowerPoint</vt:lpstr>
      <vt:lpstr>Apresentação do PowerPoint</vt:lpstr>
      <vt:lpstr>Considerações</vt:lpstr>
      <vt:lpstr>Vamos para um exemplo Numérico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Diferencial Total</vt:lpstr>
      <vt:lpstr>Diferencial total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</cp:lastModifiedBy>
  <cp:revision>342</cp:revision>
  <dcterms:created xsi:type="dcterms:W3CDTF">2018-04-23T16:42:09Z</dcterms:created>
  <dcterms:modified xsi:type="dcterms:W3CDTF">2023-06-23T18:30:35Z</dcterms:modified>
</cp:coreProperties>
</file>