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7" r:id="rId1"/>
  </p:sldMasterIdLst>
  <p:notesMasterIdLst>
    <p:notesMasterId r:id="rId52"/>
  </p:notesMasterIdLst>
  <p:sldIdLst>
    <p:sldId id="256" r:id="rId2"/>
    <p:sldId id="288" r:id="rId3"/>
    <p:sldId id="257" r:id="rId4"/>
    <p:sldId id="273" r:id="rId5"/>
    <p:sldId id="260" r:id="rId6"/>
    <p:sldId id="287" r:id="rId7"/>
    <p:sldId id="296" r:id="rId8"/>
    <p:sldId id="263" r:id="rId9"/>
    <p:sldId id="294" r:id="rId10"/>
    <p:sldId id="295" r:id="rId11"/>
    <p:sldId id="297" r:id="rId12"/>
    <p:sldId id="298" r:id="rId13"/>
    <p:sldId id="299" r:id="rId14"/>
    <p:sldId id="301" r:id="rId15"/>
    <p:sldId id="302" r:id="rId16"/>
    <p:sldId id="293" r:id="rId17"/>
    <p:sldId id="304" r:id="rId18"/>
    <p:sldId id="305" r:id="rId19"/>
    <p:sldId id="300" r:id="rId20"/>
    <p:sldId id="303" r:id="rId21"/>
    <p:sldId id="289" r:id="rId22"/>
    <p:sldId id="258" r:id="rId23"/>
    <p:sldId id="266" r:id="rId24"/>
    <p:sldId id="280" r:id="rId25"/>
    <p:sldId id="264" r:id="rId26"/>
    <p:sldId id="272" r:id="rId27"/>
    <p:sldId id="281" r:id="rId28"/>
    <p:sldId id="283" r:id="rId29"/>
    <p:sldId id="308" r:id="rId30"/>
    <p:sldId id="284" r:id="rId31"/>
    <p:sldId id="312" r:id="rId32"/>
    <p:sldId id="286" r:id="rId33"/>
    <p:sldId id="307" r:id="rId34"/>
    <p:sldId id="309" r:id="rId35"/>
    <p:sldId id="310" r:id="rId36"/>
    <p:sldId id="271" r:id="rId37"/>
    <p:sldId id="311" r:id="rId38"/>
    <p:sldId id="306" r:id="rId39"/>
    <p:sldId id="318" r:id="rId40"/>
    <p:sldId id="319" r:id="rId41"/>
    <p:sldId id="274" r:id="rId42"/>
    <p:sldId id="275" r:id="rId43"/>
    <p:sldId id="276" r:id="rId44"/>
    <p:sldId id="277" r:id="rId45"/>
    <p:sldId id="313" r:id="rId46"/>
    <p:sldId id="317" r:id="rId47"/>
    <p:sldId id="314" r:id="rId48"/>
    <p:sldId id="315" r:id="rId49"/>
    <p:sldId id="316" r:id="rId50"/>
    <p:sldId id="285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EFAA8-25DD-470F-A58A-8FC75C399A97}" type="datetimeFigureOut">
              <a:rPr lang="pt-BR" smtClean="0"/>
              <a:t>13/11/2017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A7F23-E36B-4DE8-A90A-49EC674A6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74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A7F23-E36B-4DE8-A90A-49EC674A6C8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82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 = qualquer conjunto organizado de recursos e procedimentos unidos e regulados pela interação ou interdependência para realizar um conjunto de funções específicas.</a:t>
            </a:r>
          </a:p>
          <a:p>
            <a:r>
              <a:rPr lang="pt-BR" dirty="0" smtClean="0"/>
              <a:t>Sistema de informação = sistema, automatizado ou manual, que compreende pessoas, máquinas e / ou métodos organizados para coletar, processar, transmitir e disseminar dados que representam informações para seus usuários.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A7F23-E36B-4DE8-A90A-49EC674A6C8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25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348335-1D01-4303-8815-E1C4D56E77EA}" type="datetime7">
              <a:rPr lang="pt-BR" smtClean="0"/>
              <a:t>nov-17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7C1F439-6BE7-428B-90D2-8DBB20D534E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EB6-37FE-4090-BCE4-BD29C840BC7E}" type="datetime7">
              <a:rPr lang="pt-BR" smtClean="0"/>
              <a:t>nov-17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F439-6BE7-428B-90D2-8DBB20D534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454E-7C41-436F-B3E3-6E806058375B}" type="datetime7">
              <a:rPr lang="pt-BR" smtClean="0"/>
              <a:t>nov-17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F439-6BE7-428B-90D2-8DBB20D534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F439-6BE7-428B-90D2-8DBB20D534E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B93E16-DCCF-400D-8300-4CC6FDAFD138}" type="datetime7">
              <a:rPr lang="pt-BR" smtClean="0"/>
              <a:t>nov-17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F439-6BE7-428B-90D2-8DBB20D534E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252F-C638-4B9E-8FE1-CABB53CEDCD2}" type="datetime7">
              <a:rPr lang="pt-BR" smtClean="0"/>
              <a:t>nov-17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F439-6BE7-428B-90D2-8DBB20D534E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633-1AB0-4D92-887A-33F546CD18CC}" type="datetime7">
              <a:rPr lang="pt-BR" smtClean="0"/>
              <a:t>nov-17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F439-6BE7-428B-90D2-8DBB20D534E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45C203-F507-4CC0-A92E-807989BE3D6E}" type="datetime7">
              <a:rPr lang="pt-BR" smtClean="0"/>
              <a:t>nov-17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F439-6BE7-428B-90D2-8DBB20D534E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0B1A-0EE9-4FF6-8E56-73E1CD32B25A}" type="datetime7">
              <a:rPr lang="pt-BR" smtClean="0"/>
              <a:t>nov-17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F439-6BE7-428B-90D2-8DBB20D534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8A0D44-60D8-4869-A1F6-230622CE24DD}" type="datetime7">
              <a:rPr lang="pt-BR" smtClean="0"/>
              <a:t>nov-17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F439-6BE7-428B-90D2-8DBB20D534E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BBDA03-4ACA-426E-A77E-6E515194F66F}" type="datetime7">
              <a:rPr lang="pt-BR" smtClean="0"/>
              <a:t>nov-17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F439-6BE7-428B-90D2-8DBB20D534E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0048329-03E3-4A20-80DB-D6A6148D4B12}" type="datetime7">
              <a:rPr lang="pt-BR" smtClean="0"/>
              <a:t>nov-17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7C1F439-6BE7-428B-90D2-8DBB20D534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bvsalud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ameau.bnf.fr/informations/rameauenbref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urovoc.europa.eu/drupal/?q=p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bnf.fr/11936852/art_dans_la_ru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etty.edu/research/tools/vocabularies/aa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data.europa.eu/euodp/pt/data/dataset/eurovoc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3635896" y="4725144"/>
            <a:ext cx="5040560" cy="1752600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en-US" sz="2900" b="1" dirty="0">
                <a:solidFill>
                  <a:srgbClr val="292929"/>
                </a:solidFill>
              </a:rPr>
              <a:t>CBD5283 - </a:t>
            </a:r>
            <a:r>
              <a:rPr lang="en-US" sz="2900" b="1" dirty="0" err="1">
                <a:solidFill>
                  <a:srgbClr val="292929"/>
                </a:solidFill>
              </a:rPr>
              <a:t>Informação</a:t>
            </a:r>
            <a:r>
              <a:rPr lang="en-US" sz="2900" b="1" dirty="0">
                <a:solidFill>
                  <a:srgbClr val="292929"/>
                </a:solidFill>
              </a:rPr>
              <a:t> e </a:t>
            </a:r>
            <a:r>
              <a:rPr lang="en-US" sz="2900" b="1" dirty="0" err="1">
                <a:solidFill>
                  <a:srgbClr val="292929"/>
                </a:solidFill>
              </a:rPr>
              <a:t>linguagem</a:t>
            </a:r>
            <a:endParaRPr lang="en-US" sz="2900" b="1" dirty="0">
              <a:solidFill>
                <a:srgbClr val="292929"/>
              </a:solidFill>
            </a:endParaRPr>
          </a:p>
          <a:p>
            <a:pPr algn="ctr">
              <a:defRPr/>
            </a:pPr>
            <a:r>
              <a:rPr lang="en-US" sz="2900" b="1" dirty="0" err="1">
                <a:solidFill>
                  <a:srgbClr val="292929"/>
                </a:solidFill>
              </a:rPr>
              <a:t>Profa</a:t>
            </a:r>
            <a:r>
              <a:rPr lang="en-US" sz="2900" b="1" dirty="0">
                <a:solidFill>
                  <a:srgbClr val="292929"/>
                </a:solidFill>
              </a:rPr>
              <a:t>. Dra. </a:t>
            </a:r>
            <a:r>
              <a:rPr lang="en-US" sz="2900" b="1" dirty="0" err="1">
                <a:solidFill>
                  <a:srgbClr val="292929"/>
                </a:solidFill>
              </a:rPr>
              <a:t>Vânia</a:t>
            </a:r>
            <a:r>
              <a:rPr lang="en-US" sz="2900" b="1" dirty="0">
                <a:solidFill>
                  <a:srgbClr val="292929"/>
                </a:solidFill>
              </a:rPr>
              <a:t> M. A. Lima</a:t>
            </a:r>
          </a:p>
          <a:p>
            <a:pPr algn="ctr">
              <a:defRPr/>
            </a:pPr>
            <a:r>
              <a:rPr lang="en-US" sz="2900" b="1" dirty="0" err="1" smtClean="0">
                <a:solidFill>
                  <a:srgbClr val="292929"/>
                </a:solidFill>
              </a:rPr>
              <a:t>Profa</a:t>
            </a:r>
            <a:r>
              <a:rPr lang="en-US" sz="2900" b="1" dirty="0">
                <a:solidFill>
                  <a:srgbClr val="292929"/>
                </a:solidFill>
              </a:rPr>
              <a:t>. </a:t>
            </a:r>
            <a:r>
              <a:rPr lang="en-US" sz="2900" b="1" dirty="0" err="1">
                <a:solidFill>
                  <a:srgbClr val="292929"/>
                </a:solidFill>
              </a:rPr>
              <a:t>Cibele</a:t>
            </a:r>
            <a:r>
              <a:rPr lang="en-US" sz="2900" b="1" dirty="0">
                <a:solidFill>
                  <a:srgbClr val="292929"/>
                </a:solidFill>
              </a:rPr>
              <a:t> A.C.M. dos </a:t>
            </a:r>
            <a:r>
              <a:rPr lang="en-US" sz="2900" b="1" dirty="0" smtClean="0">
                <a:solidFill>
                  <a:srgbClr val="292929"/>
                </a:solidFill>
              </a:rPr>
              <a:t>Santos</a:t>
            </a:r>
          </a:p>
          <a:p>
            <a:pPr algn="ctr">
              <a:defRPr/>
            </a:pPr>
            <a:r>
              <a:rPr lang="en-US" sz="2900" b="1" dirty="0" err="1" smtClean="0">
                <a:solidFill>
                  <a:srgbClr val="292929"/>
                </a:solidFill>
              </a:rPr>
              <a:t>Giovana</a:t>
            </a:r>
            <a:r>
              <a:rPr lang="en-US" sz="2900" b="1" dirty="0">
                <a:solidFill>
                  <a:srgbClr val="292929"/>
                </a:solidFill>
              </a:rPr>
              <a:t> </a:t>
            </a:r>
            <a:r>
              <a:rPr lang="en-US" sz="2900" b="1" dirty="0" smtClean="0">
                <a:solidFill>
                  <a:srgbClr val="292929"/>
                </a:solidFill>
              </a:rPr>
              <a:t>D. </a:t>
            </a:r>
            <a:r>
              <a:rPr lang="en-US" sz="2900" b="1" dirty="0" err="1" smtClean="0">
                <a:solidFill>
                  <a:srgbClr val="292929"/>
                </a:solidFill>
              </a:rPr>
              <a:t>Maimone</a:t>
            </a:r>
            <a:endParaRPr lang="en-US" sz="2900" b="1" dirty="0">
              <a:solidFill>
                <a:srgbClr val="292929"/>
              </a:solidFill>
            </a:endParaRPr>
          </a:p>
          <a:p>
            <a:pPr algn="ctr">
              <a:defRPr/>
            </a:pPr>
            <a:r>
              <a:rPr lang="en-US" sz="2900" b="1" dirty="0" smtClean="0">
                <a:solidFill>
                  <a:srgbClr val="292929"/>
                </a:solidFill>
              </a:rPr>
              <a:t>PPGCI-ECA/USP</a:t>
            </a:r>
          </a:p>
          <a:p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563888" y="1700808"/>
            <a:ext cx="5580112" cy="2262781"/>
          </a:xfrm>
        </p:spPr>
        <p:txBody>
          <a:bodyPr/>
          <a:lstStyle/>
          <a:p>
            <a:pPr algn="ctr"/>
            <a:r>
              <a:rPr lang="pt-BR" b="1" dirty="0" smtClean="0"/>
              <a:t>Interoperabilidade semântica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Vocabulários estruturados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Para as bibliotecas, arquivos e centros de documentação a ideia de </a:t>
            </a:r>
            <a:r>
              <a:rPr lang="pt-BR" b="1" dirty="0" smtClean="0"/>
              <a:t>atomizar a informação </a:t>
            </a:r>
            <a:r>
              <a:rPr lang="pt-BR" dirty="0" smtClean="0"/>
              <a:t>não é nova, como nos índices das </a:t>
            </a:r>
            <a:r>
              <a:rPr lang="pt-BR" b="1" dirty="0" smtClean="0"/>
              <a:t>bases de dados bibliográficas </a:t>
            </a:r>
            <a:r>
              <a:rPr lang="pt-BR" dirty="0" smtClean="0"/>
              <a:t>ou </a:t>
            </a:r>
            <a:r>
              <a:rPr lang="pt-BR" b="1" dirty="0" smtClean="0"/>
              <a:t>catálogos ligados </a:t>
            </a:r>
            <a:r>
              <a:rPr lang="pt-BR" dirty="0" smtClean="0"/>
              <a:t>a um </a:t>
            </a:r>
            <a:r>
              <a:rPr lang="pt-BR" b="1" dirty="0" smtClean="0"/>
              <a:t>tesauro</a:t>
            </a:r>
            <a:r>
              <a:rPr lang="pt-BR" dirty="0" smtClean="0"/>
              <a:t> ou </a:t>
            </a:r>
            <a:r>
              <a:rPr lang="pt-BR" b="1" dirty="0" smtClean="0"/>
              <a:t>lista de autoridade</a:t>
            </a:r>
            <a:r>
              <a:rPr lang="pt-BR" dirty="0" smtClean="0"/>
              <a:t> através de registros bibliográficos e bases de dados relacionais.</a:t>
            </a:r>
          </a:p>
          <a:p>
            <a:endParaRPr lang="pt-BR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95" y="3212976"/>
            <a:ext cx="546381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8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Vocabulários estruturados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Padronizados por normas e recomendações:</a:t>
            </a:r>
          </a:p>
          <a:p>
            <a:pPr lvl="1"/>
            <a:r>
              <a:rPr lang="pt-BR" dirty="0" smtClean="0"/>
              <a:t>BS8753 XML </a:t>
            </a:r>
            <a:r>
              <a:rPr lang="pt-BR" dirty="0" err="1" smtClean="0"/>
              <a:t>Schema</a:t>
            </a:r>
            <a:r>
              <a:rPr lang="pt-BR" dirty="0" smtClean="0"/>
              <a:t> (norma </a:t>
            </a:r>
            <a:r>
              <a:rPr lang="pt-BR" dirty="0" err="1" smtClean="0"/>
              <a:t>inglelsa</a:t>
            </a:r>
            <a:r>
              <a:rPr lang="pt-BR" dirty="0" smtClean="0"/>
              <a:t>).</a:t>
            </a:r>
          </a:p>
          <a:p>
            <a:pPr lvl="1"/>
            <a:r>
              <a:rPr lang="pt-BR" dirty="0" smtClean="0"/>
              <a:t>ISO 25964 XML </a:t>
            </a:r>
            <a:r>
              <a:rPr lang="pt-BR" dirty="0" err="1" smtClean="0"/>
              <a:t>Schema</a:t>
            </a:r>
            <a:r>
              <a:rPr lang="pt-BR" dirty="0" smtClean="0"/>
              <a:t> (norma internacional).</a:t>
            </a:r>
          </a:p>
          <a:p>
            <a:pPr lvl="1"/>
            <a:r>
              <a:rPr lang="pt-BR" dirty="0" smtClean="0"/>
              <a:t>MADS (</a:t>
            </a:r>
            <a:r>
              <a:rPr lang="pt-BR" i="1" dirty="0" err="1" smtClean="0"/>
              <a:t>Metadata</a:t>
            </a:r>
            <a:r>
              <a:rPr lang="pt-BR" i="1" dirty="0" smtClean="0"/>
              <a:t> </a:t>
            </a:r>
            <a:r>
              <a:rPr lang="pt-BR" i="1" dirty="0" err="1" smtClean="0"/>
              <a:t>Authority</a:t>
            </a:r>
            <a:r>
              <a:rPr lang="pt-BR" i="1" dirty="0" smtClean="0"/>
              <a:t> </a:t>
            </a:r>
            <a:r>
              <a:rPr lang="pt-BR" i="1" dirty="0" err="1" smtClean="0"/>
              <a:t>Description</a:t>
            </a:r>
            <a:r>
              <a:rPr lang="pt-BR" i="1" dirty="0" smtClean="0"/>
              <a:t> </a:t>
            </a:r>
            <a:r>
              <a:rPr lang="pt-BR" i="1" dirty="0" err="1" smtClean="0"/>
              <a:t>Schema</a:t>
            </a:r>
            <a:r>
              <a:rPr lang="pt-BR" i="1" dirty="0" smtClean="0"/>
              <a:t> – Library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Congress</a:t>
            </a:r>
            <a:r>
              <a:rPr lang="pt-BR" dirty="0" smtClean="0"/>
              <a:t>).</a:t>
            </a:r>
          </a:p>
          <a:p>
            <a:pPr lvl="1"/>
            <a:r>
              <a:rPr lang="pt-BR" dirty="0" smtClean="0"/>
              <a:t>SKOS (</a:t>
            </a:r>
            <a:r>
              <a:rPr lang="pt-BR" dirty="0" err="1" smtClean="0"/>
              <a:t>Simple</a:t>
            </a:r>
            <a:r>
              <a:rPr lang="pt-BR" dirty="0" smtClean="0"/>
              <a:t> </a:t>
            </a:r>
            <a:r>
              <a:rPr lang="pt-BR" dirty="0" err="1" smtClean="0"/>
              <a:t>Knowlegde</a:t>
            </a:r>
            <a:r>
              <a:rPr lang="pt-BR" dirty="0" smtClean="0"/>
              <a:t> </a:t>
            </a:r>
            <a:r>
              <a:rPr lang="pt-BR" dirty="0" err="1" smtClean="0"/>
              <a:t>Organization</a:t>
            </a:r>
            <a:r>
              <a:rPr lang="pt-BR" dirty="0" smtClean="0"/>
              <a:t> System – W3C)</a:t>
            </a:r>
          </a:p>
          <a:p>
            <a:r>
              <a:rPr lang="pt-BR" b="1" dirty="0" smtClean="0"/>
              <a:t>Sistemas de organização do conhecimento </a:t>
            </a:r>
            <a:r>
              <a:rPr lang="pt-BR" dirty="0" err="1" smtClean="0"/>
              <a:t>interoperabilizados</a:t>
            </a:r>
            <a:endParaRPr lang="pt-BR" dirty="0"/>
          </a:p>
          <a:p>
            <a:pPr lvl="1"/>
            <a:r>
              <a:rPr lang="pt-BR" dirty="0" smtClean="0"/>
              <a:t>Conceito explicitado, representado mediante URI, ligados.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88" y="4077072"/>
            <a:ext cx="5832648" cy="245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0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Vocabulários estruturados</a:t>
            </a:r>
            <a:endParaRPr lang="pt-BR" b="1" dirty="0"/>
          </a:p>
        </p:txBody>
      </p:sp>
      <p:pic>
        <p:nvPicPr>
          <p:cNvPr id="9218" name="Picture 2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88701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1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Vocabulários estruturados</a:t>
            </a:r>
            <a:endParaRPr lang="pt-BR" b="1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3" y="1298575"/>
            <a:ext cx="8537294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5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Vocabulários estruturados</a:t>
            </a:r>
            <a:endParaRPr lang="pt-BR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772060"/>
            <a:ext cx="8594725" cy="399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2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Vocabulários estruturados</a:t>
            </a:r>
            <a:endParaRPr lang="pt-BR" b="1" dirty="0"/>
          </a:p>
        </p:txBody>
      </p:sp>
      <p:pic>
        <p:nvPicPr>
          <p:cNvPr id="1331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712968" cy="399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42852"/>
            <a:ext cx="7191483" cy="788666"/>
          </a:xfrm>
        </p:spPr>
        <p:txBody>
          <a:bodyPr/>
          <a:lstStyle/>
          <a:p>
            <a:r>
              <a:rPr lang="pt-BR" b="1" dirty="0" err="1" smtClean="0"/>
              <a:t>Linked</a:t>
            </a:r>
            <a:r>
              <a:rPr lang="pt-BR" b="1" dirty="0" smtClean="0"/>
              <a:t> Open Data (LOD)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5" y="1071546"/>
            <a:ext cx="8136904" cy="535785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Padrões atuais podem melhorar os sistemas de busca aplicados a contextos controlados (repositórios, bibliotecas digitais e intranets).</a:t>
            </a:r>
          </a:p>
          <a:p>
            <a:endParaRPr lang="pt-BR" sz="2400" dirty="0" smtClean="0"/>
          </a:p>
          <a:p>
            <a:r>
              <a:rPr lang="pt-BR" sz="2400" dirty="0" smtClean="0">
                <a:sym typeface="Wingdings" panose="05000000000000000000" pitchFamily="2" charset="2"/>
              </a:rPr>
              <a:t>Exemplos de vocabulários estruturados e com LOD</a:t>
            </a:r>
          </a:p>
          <a:p>
            <a:pPr lvl="1"/>
            <a:r>
              <a:rPr lang="pt-BR" sz="2200" dirty="0" smtClean="0"/>
              <a:t>Library </a:t>
            </a:r>
            <a:r>
              <a:rPr lang="pt-BR" sz="2200" dirty="0" err="1" smtClean="0"/>
              <a:t>Congress</a:t>
            </a:r>
            <a:r>
              <a:rPr lang="pt-BR" sz="2200" dirty="0" smtClean="0"/>
              <a:t> </a:t>
            </a:r>
            <a:r>
              <a:rPr lang="pt-BR" sz="2200" dirty="0" err="1" smtClean="0"/>
              <a:t>Subject</a:t>
            </a:r>
            <a:r>
              <a:rPr lang="pt-BR" sz="2200" dirty="0" smtClean="0"/>
              <a:t>  </a:t>
            </a:r>
            <a:r>
              <a:rPr lang="pt-BR" sz="2200" dirty="0" err="1" smtClean="0"/>
              <a:t>Headings</a:t>
            </a:r>
            <a:r>
              <a:rPr lang="pt-BR" sz="2200" dirty="0" smtClean="0"/>
              <a:t> (LCSH)</a:t>
            </a:r>
          </a:p>
          <a:p>
            <a:pPr lvl="1"/>
            <a:r>
              <a:rPr lang="pt-BR" sz="2200" dirty="0" smtClean="0"/>
              <a:t>RAMEAU</a:t>
            </a:r>
          </a:p>
          <a:p>
            <a:pPr lvl="1"/>
            <a:r>
              <a:rPr lang="pt-BR" sz="2200" dirty="0" err="1" smtClean="0"/>
              <a:t>Nuovo</a:t>
            </a:r>
            <a:r>
              <a:rPr lang="pt-BR" sz="2200" dirty="0" smtClean="0"/>
              <a:t> </a:t>
            </a:r>
            <a:r>
              <a:rPr lang="pt-BR" sz="2200" dirty="0" err="1" smtClean="0"/>
              <a:t>Soggettario</a:t>
            </a:r>
            <a:endParaRPr lang="pt-BR" sz="2200" dirty="0" smtClean="0"/>
          </a:p>
          <a:p>
            <a:pPr lvl="1"/>
            <a:r>
              <a:rPr lang="pt-BR" sz="2200" dirty="0" smtClean="0"/>
              <a:t>EUROVOC</a:t>
            </a:r>
          </a:p>
          <a:p>
            <a:pPr lvl="1"/>
            <a:r>
              <a:rPr lang="pt-BR" sz="2200" dirty="0" smtClean="0"/>
              <a:t>Dewey Decimal </a:t>
            </a:r>
            <a:r>
              <a:rPr lang="pt-BR" sz="2200" dirty="0" err="1" smtClean="0"/>
              <a:t>Classification</a:t>
            </a:r>
            <a:r>
              <a:rPr lang="pt-BR" sz="2200" dirty="0" smtClean="0"/>
              <a:t> (CDD)</a:t>
            </a:r>
          </a:p>
          <a:p>
            <a:pPr lvl="1"/>
            <a:r>
              <a:rPr lang="pt-BR" sz="2200" dirty="0" err="1" smtClean="0"/>
              <a:t>Art</a:t>
            </a:r>
            <a:r>
              <a:rPr lang="pt-BR" sz="2200" dirty="0" smtClean="0"/>
              <a:t> </a:t>
            </a:r>
            <a:r>
              <a:rPr lang="pt-BR" sz="2200" dirty="0" err="1" smtClean="0"/>
              <a:t>and</a:t>
            </a:r>
            <a:r>
              <a:rPr lang="pt-BR" sz="2200" dirty="0" smtClean="0"/>
              <a:t> </a:t>
            </a:r>
            <a:r>
              <a:rPr lang="pt-BR" sz="2200" dirty="0" err="1" smtClean="0"/>
              <a:t>Architecture</a:t>
            </a:r>
            <a:r>
              <a:rPr lang="pt-BR" sz="2200" dirty="0" smtClean="0"/>
              <a:t> Thesaurus (AAT)</a:t>
            </a:r>
          </a:p>
          <a:p>
            <a:endParaRPr lang="pt-BR" sz="2400" dirty="0" smtClean="0">
              <a:sym typeface="Wingdings" panose="05000000000000000000" pitchFamily="2" charset="2"/>
            </a:endParaRPr>
          </a:p>
          <a:p>
            <a:endParaRPr lang="pt-BR" sz="2400" dirty="0" smtClean="0">
              <a:sym typeface="Wingdings" panose="05000000000000000000" pitchFamily="2" charset="2"/>
            </a:endParaRPr>
          </a:p>
          <a:p>
            <a:pPr lvl="1"/>
            <a:endParaRPr lang="pt-BR" sz="220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F002-886E-49EB-AF34-D435A03E57C8}" type="datetime7">
              <a:rPr lang="pt-BR" smtClean="0"/>
              <a:t>nov-17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256584" cy="620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7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31386" cy="427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835696" y="566124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/>
              </a:rPr>
              <a:t>http://data.bnf.fr/11936852/art_dans_la_rue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9231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V0cabulários estruturados  e com LOD</a:t>
            </a:r>
            <a:endParaRPr lang="pt-BR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529341"/>
            <a:ext cx="8594725" cy="447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6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Limitações da Web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274320" y="1556792"/>
            <a:ext cx="8595360" cy="4679416"/>
          </a:xfrm>
        </p:spPr>
        <p:txBody>
          <a:bodyPr>
            <a:normAutofit/>
          </a:bodyPr>
          <a:lstStyle/>
          <a:p>
            <a:r>
              <a:rPr lang="pt-BR" dirty="0" smtClean="0"/>
              <a:t>Insuficiência dos buscadores.</a:t>
            </a:r>
          </a:p>
          <a:p>
            <a:r>
              <a:rPr lang="pt-BR" dirty="0" smtClean="0"/>
              <a:t>Informação desestruturadas.</a:t>
            </a:r>
          </a:p>
          <a:p>
            <a:r>
              <a:rPr lang="pt-BR" dirty="0" smtClean="0"/>
              <a:t>Mecanismos de reconhecimentos de cadeia de caracteres e não de conceitos.</a:t>
            </a:r>
          </a:p>
          <a:p>
            <a:r>
              <a:rPr lang="pt-BR" dirty="0" smtClean="0"/>
              <a:t>Reforçam a necessidade de informação semântica que reconheça sentido e significado de dados e das relações entre eles.</a:t>
            </a:r>
          </a:p>
          <a:p>
            <a:r>
              <a:rPr lang="pt-BR" dirty="0" smtClean="0"/>
              <a:t>A solução de recuperação na Web exige desenvolvimento no sentido semântico e no tecnológico.</a:t>
            </a:r>
          </a:p>
          <a:p>
            <a:r>
              <a:rPr lang="pt-BR" dirty="0" smtClean="0"/>
              <a:t>Desenvolvimento de estruturas de meta-informação e potência de processamento.</a:t>
            </a:r>
          </a:p>
          <a:p>
            <a:r>
              <a:rPr lang="pt-BR" b="1" dirty="0" smtClean="0"/>
              <a:t>Web Semântica: </a:t>
            </a:r>
            <a:r>
              <a:rPr lang="pt-BR" dirty="0" smtClean="0"/>
              <a:t>propõe a busca inteligente, utiliza o conhecimento estruturado e o valor agregado às representações.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16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Vocabulários estruturados e com LOD</a:t>
            </a:r>
            <a:endParaRPr lang="pt-BR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797780"/>
            <a:ext cx="8594725" cy="393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4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9" y="548680"/>
            <a:ext cx="8820471" cy="566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666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60839" cy="954344"/>
          </a:xfrm>
        </p:spPr>
        <p:txBody>
          <a:bodyPr>
            <a:normAutofit/>
          </a:bodyPr>
          <a:lstStyle/>
          <a:p>
            <a:r>
              <a:rPr lang="pt-BR" b="1" dirty="0" smtClean="0"/>
              <a:t>Interoperabilidade semântica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8064896" cy="5168616"/>
          </a:xfrm>
        </p:spPr>
        <p:txBody>
          <a:bodyPr>
            <a:normAutofit/>
          </a:bodyPr>
          <a:lstStyle/>
          <a:p>
            <a:r>
              <a:rPr lang="pt-BR" sz="2600" b="1" dirty="0" smtClean="0"/>
              <a:t>Terminologia</a:t>
            </a:r>
            <a:r>
              <a:rPr lang="pt-BR" sz="2600" dirty="0" smtClean="0"/>
              <a:t> que </a:t>
            </a:r>
            <a:r>
              <a:rPr lang="pt-BR" sz="2600" b="1" dirty="0" smtClean="0"/>
              <a:t>define claramente </a:t>
            </a:r>
            <a:r>
              <a:rPr lang="pt-BR" sz="2600" dirty="0" smtClean="0"/>
              <a:t>os </a:t>
            </a:r>
            <a:r>
              <a:rPr lang="pt-BR" sz="2600" b="1" dirty="0" smtClean="0"/>
              <a:t>significados</a:t>
            </a:r>
            <a:r>
              <a:rPr lang="pt-BR" sz="2600" dirty="0" smtClean="0"/>
              <a:t> dos itens que transportam a informação</a:t>
            </a:r>
            <a:r>
              <a:rPr lang="pt-BR" sz="2600" dirty="0"/>
              <a:t> </a:t>
            </a:r>
            <a:r>
              <a:rPr lang="pt-BR" sz="2600" dirty="0" smtClean="0">
                <a:sym typeface="Wingdings" panose="05000000000000000000" pitchFamily="2" charset="2"/>
              </a:rPr>
              <a:t> </a:t>
            </a:r>
            <a:r>
              <a:rPr lang="pt-BR" sz="2600" dirty="0" smtClean="0"/>
              <a:t>confiabilidade </a:t>
            </a:r>
          </a:p>
          <a:p>
            <a:r>
              <a:rPr lang="pt-BR" sz="2600" b="1" dirty="0" smtClean="0"/>
              <a:t>Ontologia</a:t>
            </a:r>
            <a:r>
              <a:rPr lang="pt-BR" sz="2600" dirty="0" smtClean="0"/>
              <a:t> que reflete </a:t>
            </a:r>
            <a:r>
              <a:rPr lang="pt-BR" sz="2600" dirty="0"/>
              <a:t>as </a:t>
            </a:r>
            <a:r>
              <a:rPr lang="pt-BR" sz="2600" b="1" dirty="0"/>
              <a:t>propriedades dos objetos </a:t>
            </a:r>
            <a:r>
              <a:rPr lang="pt-BR" sz="2600" dirty="0"/>
              <a:t>dentro </a:t>
            </a:r>
            <a:r>
              <a:rPr lang="pt-BR" sz="2600" dirty="0" smtClean="0"/>
              <a:t>do seu </a:t>
            </a:r>
            <a:r>
              <a:rPr lang="pt-BR" sz="2600" b="1" dirty="0" smtClean="0"/>
              <a:t>domínio</a:t>
            </a:r>
            <a:r>
              <a:rPr lang="pt-BR" sz="2600" dirty="0" smtClean="0"/>
              <a:t> </a:t>
            </a:r>
            <a:r>
              <a:rPr lang="pt-BR" sz="2600" dirty="0"/>
              <a:t>de tal forma que obtenha </a:t>
            </a:r>
            <a:r>
              <a:rPr lang="pt-BR" sz="2600" dirty="0" smtClean="0"/>
              <a:t>uma correlação </a:t>
            </a:r>
            <a:r>
              <a:rPr lang="pt-BR" sz="2600" dirty="0"/>
              <a:t>entre a </a:t>
            </a:r>
            <a:r>
              <a:rPr lang="pt-BR" sz="2600" b="1" dirty="0" smtClean="0"/>
              <a:t>realidade</a:t>
            </a:r>
            <a:r>
              <a:rPr lang="pt-BR" sz="2600" dirty="0" smtClean="0"/>
              <a:t> </a:t>
            </a:r>
            <a:r>
              <a:rPr lang="pt-BR" sz="2600" dirty="0"/>
              <a:t>e a própria </a:t>
            </a:r>
            <a:r>
              <a:rPr lang="pt-BR" sz="2600" b="1" dirty="0"/>
              <a:t>representação</a:t>
            </a:r>
            <a:r>
              <a:rPr lang="pt-BR" sz="2600" dirty="0" smtClean="0"/>
              <a:t>, é </a:t>
            </a:r>
            <a:r>
              <a:rPr lang="pt-BR" sz="2600" b="1" dirty="0"/>
              <a:t>inteligível </a:t>
            </a:r>
            <a:r>
              <a:rPr lang="pt-BR" sz="2600" dirty="0"/>
              <a:t>para um </a:t>
            </a:r>
            <a:r>
              <a:rPr lang="pt-BR" sz="2600" b="1" dirty="0"/>
              <a:t>especialista do </a:t>
            </a:r>
            <a:r>
              <a:rPr lang="pt-BR" sz="2600" b="1" dirty="0" smtClean="0"/>
              <a:t>domínio</a:t>
            </a:r>
            <a:r>
              <a:rPr lang="pt-BR" sz="2600" dirty="0" smtClean="0"/>
              <a:t> e é </a:t>
            </a:r>
            <a:r>
              <a:rPr lang="pt-BR" sz="2600" b="1" dirty="0" smtClean="0"/>
              <a:t>formalizado</a:t>
            </a:r>
            <a:r>
              <a:rPr lang="pt-BR" sz="2600" dirty="0" smtClean="0"/>
              <a:t> </a:t>
            </a:r>
            <a:r>
              <a:rPr lang="pt-BR" sz="2600" dirty="0"/>
              <a:t>de </a:t>
            </a:r>
            <a:r>
              <a:rPr lang="pt-BR" sz="2600" dirty="0" smtClean="0"/>
              <a:t>maneira </a:t>
            </a:r>
            <a:r>
              <a:rPr lang="pt-BR" sz="2600" dirty="0"/>
              <a:t>que </a:t>
            </a:r>
            <a:r>
              <a:rPr lang="pt-BR" sz="2600" dirty="0" smtClean="0"/>
              <a:t>suporta o </a:t>
            </a:r>
            <a:r>
              <a:rPr lang="pt-BR" sz="2600" b="1" dirty="0" smtClean="0"/>
              <a:t>processamento </a:t>
            </a:r>
            <a:r>
              <a:rPr lang="pt-BR" sz="2600" b="1" dirty="0"/>
              <a:t>automático </a:t>
            </a:r>
            <a:r>
              <a:rPr lang="pt-BR" sz="2600" dirty="0"/>
              <a:t>de </a:t>
            </a:r>
            <a:r>
              <a:rPr lang="pt-BR" sz="2600" dirty="0" smtClean="0"/>
              <a:t>informação.</a:t>
            </a:r>
          </a:p>
          <a:p>
            <a:r>
              <a:rPr lang="pt-BR" sz="2600" b="1" dirty="0" smtClean="0">
                <a:solidFill>
                  <a:srgbClr val="FF0000"/>
                </a:solidFill>
              </a:rPr>
              <a:t>Tabelas de mapeamento </a:t>
            </a:r>
            <a:r>
              <a:rPr lang="pt-BR" sz="2600" dirty="0" smtClean="0"/>
              <a:t>de metadados e suas </a:t>
            </a:r>
            <a:r>
              <a:rPr lang="pt-BR" sz="2600" b="1" dirty="0" smtClean="0"/>
              <a:t>representações</a:t>
            </a:r>
            <a:r>
              <a:rPr lang="pt-BR" sz="2600" dirty="0" smtClean="0"/>
              <a:t> como taxonomias, ontologias, tesauros, vocabulários controlados e estruturados.</a:t>
            </a:r>
          </a:p>
          <a:p>
            <a:pPr marL="457200" lvl="1" indent="0">
              <a:buNone/>
            </a:pPr>
            <a:endParaRPr lang="pt-BR" sz="2800" b="1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5597-2AC7-4FD5-A0C5-C0871A9FE7A9}" type="datetime7">
              <a:rPr lang="pt-BR" smtClean="0"/>
              <a:t>nov-17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74768" cy="860674"/>
          </a:xfrm>
        </p:spPr>
        <p:txBody>
          <a:bodyPr/>
          <a:lstStyle/>
          <a:p>
            <a:r>
              <a:rPr lang="pt-BR" b="1" dirty="0" smtClean="0"/>
              <a:t>Conceito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8208912" cy="5115990"/>
          </a:xfrm>
        </p:spPr>
        <p:txBody>
          <a:bodyPr>
            <a:normAutofit/>
          </a:bodyPr>
          <a:lstStyle/>
          <a:p>
            <a:r>
              <a:rPr lang="pt-PT" sz="2400" b="1" dirty="0" smtClean="0"/>
              <a:t>Unidade</a:t>
            </a:r>
            <a:r>
              <a:rPr lang="pt-PT" sz="2400" dirty="0" smtClean="0"/>
              <a:t> </a:t>
            </a:r>
            <a:r>
              <a:rPr lang="pt-PT" sz="2400" b="1" dirty="0"/>
              <a:t>de conhecimento </a:t>
            </a:r>
            <a:r>
              <a:rPr lang="pt-PT" sz="2400" dirty="0"/>
              <a:t>criada por uma combinação única de </a:t>
            </a:r>
            <a:r>
              <a:rPr lang="pt-PT" sz="2400" b="1" dirty="0"/>
              <a:t>características</a:t>
            </a:r>
            <a:r>
              <a:rPr lang="pt-PT" sz="2400" dirty="0"/>
              <a:t>. </a:t>
            </a:r>
            <a:endParaRPr lang="pt-PT" sz="2400" dirty="0" smtClean="0"/>
          </a:p>
          <a:p>
            <a:r>
              <a:rPr lang="pt-PT" sz="2400" b="1" dirty="0" smtClean="0"/>
              <a:t>Característica</a:t>
            </a:r>
            <a:r>
              <a:rPr lang="pt-PT" sz="2400" dirty="0" smtClean="0"/>
              <a:t> </a:t>
            </a:r>
            <a:r>
              <a:rPr lang="pt-PT" sz="2400" dirty="0"/>
              <a:t>é </a:t>
            </a:r>
            <a:r>
              <a:rPr lang="pt-PT" sz="2400" dirty="0" smtClean="0"/>
              <a:t>: </a:t>
            </a:r>
            <a:r>
              <a:rPr lang="pt-PT" sz="2400" b="1" dirty="0" smtClean="0"/>
              <a:t>abstração</a:t>
            </a:r>
            <a:r>
              <a:rPr lang="pt-PT" sz="2400" dirty="0" smtClean="0"/>
              <a:t> </a:t>
            </a:r>
            <a:r>
              <a:rPr lang="pt-PT" sz="2400" dirty="0"/>
              <a:t>de uma </a:t>
            </a:r>
            <a:r>
              <a:rPr lang="pt-PT" sz="2400" b="1" dirty="0"/>
              <a:t>propriedade de um objeto </a:t>
            </a:r>
            <a:r>
              <a:rPr lang="pt-PT" sz="2400" dirty="0"/>
              <a:t>ou </a:t>
            </a:r>
            <a:r>
              <a:rPr lang="pt-PT" sz="2400" b="1" dirty="0" smtClean="0"/>
              <a:t>conjunto </a:t>
            </a:r>
            <a:r>
              <a:rPr lang="pt-PT" sz="2400" b="1" dirty="0"/>
              <a:t>de objetos</a:t>
            </a:r>
            <a:r>
              <a:rPr lang="pt-PT" sz="2400" dirty="0" smtClean="0"/>
              <a:t>. </a:t>
            </a:r>
          </a:p>
          <a:p>
            <a:r>
              <a:rPr lang="pt-PT" sz="2400" b="1" dirty="0" smtClean="0"/>
              <a:t>Elemento </a:t>
            </a:r>
            <a:r>
              <a:rPr lang="pt-PT" sz="2400" b="1" dirty="0"/>
              <a:t>central </a:t>
            </a:r>
            <a:r>
              <a:rPr lang="pt-PT" sz="2400" dirty="0"/>
              <a:t>para a organização de </a:t>
            </a:r>
            <a:r>
              <a:rPr lang="pt-PT" sz="2400" dirty="0" smtClean="0"/>
              <a:t>termos.</a:t>
            </a:r>
          </a:p>
          <a:p>
            <a:r>
              <a:rPr lang="pt-BR" sz="2400" dirty="0" smtClean="0"/>
              <a:t>Conjunto </a:t>
            </a:r>
            <a:r>
              <a:rPr lang="pt-BR" sz="2400" dirty="0"/>
              <a:t>de </a:t>
            </a:r>
            <a:r>
              <a:rPr lang="pt-BR" sz="2400" b="1" dirty="0"/>
              <a:t>átomos informativos </a:t>
            </a:r>
            <a:r>
              <a:rPr lang="pt-BR" sz="2400" dirty="0"/>
              <a:t>em si mesmos, </a:t>
            </a:r>
            <a:r>
              <a:rPr lang="pt-BR" sz="2400" b="1" dirty="0"/>
              <a:t>interconectados</a:t>
            </a:r>
            <a:r>
              <a:rPr lang="pt-BR" sz="2400" dirty="0"/>
              <a:t> e </a:t>
            </a:r>
            <a:r>
              <a:rPr lang="pt-BR" sz="2400" b="1" dirty="0" err="1"/>
              <a:t>interrelacionados</a:t>
            </a:r>
            <a:r>
              <a:rPr lang="pt-BR" sz="2400" dirty="0"/>
              <a:t>.</a:t>
            </a:r>
          </a:p>
          <a:p>
            <a:endParaRPr lang="pt-PT" sz="2400" dirty="0" smtClean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38B3-A8CF-401C-9518-4405051955CC}" type="datetime7">
              <a:rPr lang="pt-BR" smtClean="0"/>
              <a:t>nov-17</a:t>
            </a:fld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4057"/>
            <a:ext cx="5328592" cy="28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1" y="624110"/>
            <a:ext cx="8282880" cy="932682"/>
          </a:xfrm>
        </p:spPr>
        <p:txBody>
          <a:bodyPr/>
          <a:lstStyle/>
          <a:p>
            <a:r>
              <a:rPr lang="pt-PT" b="1" dirty="0"/>
              <a:t>Sistema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1500174"/>
            <a:ext cx="8411885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dirty="0" smtClean="0"/>
              <a:t>Organização </a:t>
            </a:r>
            <a:r>
              <a:rPr lang="pt-PT" sz="2400" dirty="0"/>
              <a:t>de conceitos por meio de relações genéricas e associativas</a:t>
            </a:r>
          </a:p>
          <a:p>
            <a:pPr marL="0" indent="0">
              <a:buNone/>
            </a:pPr>
            <a:r>
              <a:rPr lang="pt-PT" sz="2400" b="1" dirty="0" smtClean="0"/>
              <a:t>Na terminologia</a:t>
            </a:r>
            <a:r>
              <a:rPr lang="pt-PT" sz="2400" dirty="0"/>
              <a:t>:</a:t>
            </a:r>
          </a:p>
          <a:p>
            <a:pPr marL="0" indent="0">
              <a:buNone/>
            </a:pPr>
            <a:r>
              <a:rPr lang="pt-PT" sz="2400" dirty="0"/>
              <a:t>O conceito “ferramenta” é um conceito mais genérico do que o conceito “martelo”</a:t>
            </a:r>
          </a:p>
          <a:p>
            <a:pPr marL="0" indent="0">
              <a:buNone/>
            </a:pPr>
            <a:r>
              <a:rPr lang="pt-PT" sz="2400" dirty="0"/>
              <a:t> O conceito martelo está associado com o conceito “prego”.</a:t>
            </a:r>
          </a:p>
          <a:p>
            <a:pPr marL="0" indent="0">
              <a:buNone/>
            </a:pPr>
            <a:r>
              <a:rPr lang="pt-PT" sz="2400" b="1" dirty="0"/>
              <a:t>Na o</a:t>
            </a:r>
            <a:r>
              <a:rPr lang="pt-PT" sz="2400" b="1" dirty="0" smtClean="0"/>
              <a:t>ntologia</a:t>
            </a:r>
            <a:r>
              <a:rPr lang="pt-PT" sz="2400" b="1" dirty="0"/>
              <a:t>:</a:t>
            </a:r>
          </a:p>
          <a:p>
            <a:pPr marL="0" indent="0">
              <a:buNone/>
            </a:pPr>
            <a:r>
              <a:rPr lang="pt-PT" sz="2400" dirty="0"/>
              <a:t>    martelo  “é um tipo de” ferramenta</a:t>
            </a:r>
          </a:p>
          <a:p>
            <a:pPr marL="0" indent="0">
              <a:buNone/>
            </a:pPr>
            <a:r>
              <a:rPr lang="pt-PT" sz="2400" dirty="0"/>
              <a:t>    prego “é um tipo de” ferramenta</a:t>
            </a:r>
          </a:p>
          <a:p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A47A-4AE3-48C8-9D9A-F1B4B60DF9BA}" type="datetime7">
              <a:rPr lang="pt-BR" smtClean="0"/>
              <a:t>nov-17</a:t>
            </a:fld>
            <a:endParaRPr lang="pt-B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31" y="4160157"/>
            <a:ext cx="2808312" cy="22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60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97311" cy="860674"/>
          </a:xfrm>
        </p:spPr>
        <p:txBody>
          <a:bodyPr/>
          <a:lstStyle/>
          <a:p>
            <a:r>
              <a:rPr lang="pt-BR" b="1" dirty="0" smtClean="0"/>
              <a:t>Funções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1080414"/>
            <a:ext cx="8352928" cy="5156897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Terminologia</a:t>
            </a:r>
          </a:p>
          <a:p>
            <a:pPr lvl="1"/>
            <a:r>
              <a:rPr lang="pt-BR" sz="2400" dirty="0" smtClean="0"/>
              <a:t> </a:t>
            </a:r>
            <a:r>
              <a:rPr lang="pt-BR" sz="2400" b="1" dirty="0" smtClean="0"/>
              <a:t>Comunicação</a:t>
            </a:r>
            <a:r>
              <a:rPr lang="pt-BR" sz="2400" dirty="0" smtClean="0"/>
              <a:t> entre </a:t>
            </a:r>
            <a:r>
              <a:rPr lang="pt-BR" sz="2400" b="1" dirty="0" smtClean="0"/>
              <a:t>humanos.</a:t>
            </a:r>
          </a:p>
          <a:p>
            <a:pPr lvl="1"/>
            <a:r>
              <a:rPr lang="pt-BR" sz="2400" dirty="0" smtClean="0"/>
              <a:t> </a:t>
            </a:r>
            <a:r>
              <a:rPr lang="pt-BR" sz="2400" b="1" dirty="0" smtClean="0"/>
              <a:t>Comunicação</a:t>
            </a:r>
            <a:r>
              <a:rPr lang="pt-BR" sz="2400" dirty="0" smtClean="0"/>
              <a:t> </a:t>
            </a:r>
            <a:r>
              <a:rPr lang="pt-BR" sz="2400" dirty="0"/>
              <a:t>entre </a:t>
            </a:r>
            <a:r>
              <a:rPr lang="pt-BR" sz="2400" b="1" dirty="0"/>
              <a:t>humanos</a:t>
            </a:r>
            <a:r>
              <a:rPr lang="en-US" sz="2400" dirty="0" smtClean="0"/>
              <a:t> e </a:t>
            </a:r>
            <a:r>
              <a:rPr lang="en-US" sz="2400" b="1" dirty="0" err="1" smtClean="0"/>
              <a:t>máquina</a:t>
            </a:r>
            <a:r>
              <a:rPr lang="en-US" sz="2400" b="1" dirty="0" smtClean="0"/>
              <a:t>.</a:t>
            </a:r>
          </a:p>
          <a:p>
            <a:r>
              <a:rPr lang="pt-BR" sz="2400" b="1" dirty="0" smtClean="0"/>
              <a:t>Ontologia</a:t>
            </a:r>
          </a:p>
          <a:p>
            <a:pPr lvl="1"/>
            <a:r>
              <a:rPr lang="en-US" sz="2400" b="1" dirty="0" err="1" smtClean="0"/>
              <a:t>Representação</a:t>
            </a:r>
            <a:r>
              <a:rPr lang="en-US" sz="2400" b="1" dirty="0" smtClean="0"/>
              <a:t> </a:t>
            </a:r>
            <a:r>
              <a:rPr lang="en-US" sz="2400" dirty="0" smtClean="0"/>
              <a:t>da </a:t>
            </a:r>
            <a:r>
              <a:rPr lang="en-US" sz="2400" b="1" dirty="0" err="1" smtClean="0"/>
              <a:t>realidade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da </a:t>
            </a:r>
            <a:r>
              <a:rPr lang="en-US" sz="2400" dirty="0" err="1" smtClean="0"/>
              <a:t>máquina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b="1" dirty="0"/>
              <a:t>C</a:t>
            </a:r>
            <a:r>
              <a:rPr lang="pt-BR" sz="2400" b="1" dirty="0" err="1" smtClean="0"/>
              <a:t>omunicação</a:t>
            </a:r>
            <a:r>
              <a:rPr lang="pt-BR" sz="2400" b="1" dirty="0" smtClean="0"/>
              <a:t> </a:t>
            </a:r>
            <a:r>
              <a:rPr lang="pt-BR" sz="2400" dirty="0" smtClean="0"/>
              <a:t>entre </a:t>
            </a:r>
            <a:r>
              <a:rPr lang="pt-BR" sz="2400" b="1" dirty="0" smtClean="0"/>
              <a:t>máquinas.</a:t>
            </a:r>
          </a:p>
          <a:p>
            <a:pPr lvl="1"/>
            <a:r>
              <a:rPr lang="pt-BR" sz="2400" dirty="0" smtClean="0"/>
              <a:t>Interpretação pelas máquinas</a:t>
            </a:r>
          </a:p>
          <a:p>
            <a:pPr marL="457200" lvl="1" indent="0">
              <a:buNone/>
            </a:pPr>
            <a:endParaRPr lang="pt-BR" sz="240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32AA-D987-4D46-86FD-4434B85AB53A}" type="datetime7">
              <a:rPr lang="pt-BR" smtClean="0"/>
              <a:t>nov-17</a:t>
            </a:fld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3284"/>
            <a:ext cx="3339345" cy="22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46720" cy="1280890"/>
          </a:xfrm>
        </p:spPr>
        <p:txBody>
          <a:bodyPr>
            <a:normAutofit/>
          </a:bodyPr>
          <a:lstStyle/>
          <a:p>
            <a:r>
              <a:rPr lang="pt-BR" b="1" dirty="0" smtClean="0"/>
              <a:t>Passos para a interoperabilidade semântica entre vocabulários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8103274" cy="4800596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Alinhamento</a:t>
            </a:r>
            <a:r>
              <a:rPr lang="pt-BR" dirty="0" smtClean="0"/>
              <a:t> entre metadados.</a:t>
            </a:r>
          </a:p>
          <a:p>
            <a:r>
              <a:rPr lang="pt-BR" b="1" dirty="0" smtClean="0"/>
              <a:t>Mapeamento</a:t>
            </a:r>
            <a:r>
              <a:rPr lang="pt-BR" dirty="0" smtClean="0"/>
              <a:t> entre vocabulários.</a:t>
            </a:r>
          </a:p>
          <a:p>
            <a:r>
              <a:rPr lang="pt-BR" b="1" dirty="0" smtClean="0"/>
              <a:t>Alinhamento semântico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PT" dirty="0" smtClean="0"/>
              <a:t>Utilizar a </a:t>
            </a:r>
            <a:r>
              <a:rPr lang="pt-PT" b="1" dirty="0"/>
              <a:t>arquitetura de </a:t>
            </a:r>
            <a:r>
              <a:rPr lang="pt-PT" b="1" dirty="0" smtClean="0"/>
              <a:t>hub, </a:t>
            </a:r>
            <a:r>
              <a:rPr lang="pt-PT" dirty="0"/>
              <a:t>estrutura intermediária de nós sobre a qual os conceitos de cada vocabulário local podem ser mapeado</a:t>
            </a:r>
            <a:r>
              <a:rPr lang="pt-PT" dirty="0" smtClean="0"/>
              <a:t> é mais eficiente para mapear mais de 3 vocabulários.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909165"/>
            <a:ext cx="3168352" cy="2433899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B866-F5DD-4B76-BA4A-81C51439555A}" type="datetime7">
              <a:rPr lang="pt-BR" smtClean="0"/>
              <a:t>nov-17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24110"/>
            <a:ext cx="7922841" cy="733188"/>
          </a:xfrm>
        </p:spPr>
        <p:txBody>
          <a:bodyPr/>
          <a:lstStyle/>
          <a:p>
            <a:r>
              <a:rPr lang="pt-BR" dirty="0" smtClean="0"/>
              <a:t>Problemas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22841" cy="4354430"/>
          </a:xfrm>
        </p:spPr>
        <p:txBody>
          <a:bodyPr>
            <a:normAutofit/>
          </a:bodyPr>
          <a:lstStyle/>
          <a:p>
            <a:r>
              <a:rPr lang="pt-PT" i="1" dirty="0"/>
              <a:t>Os resultados ainda requerem </a:t>
            </a:r>
            <a:r>
              <a:rPr lang="pt-PT" b="1" i="1" dirty="0"/>
              <a:t>supervisão manual </a:t>
            </a:r>
            <a:r>
              <a:rPr lang="pt-PT" i="1" dirty="0"/>
              <a:t>usando outros </a:t>
            </a:r>
            <a:r>
              <a:rPr lang="pt-PT" b="1" i="1" dirty="0"/>
              <a:t>dados contextuais associados ao conceito</a:t>
            </a:r>
            <a:r>
              <a:rPr lang="pt-PT" i="1" dirty="0"/>
              <a:t>, uma vez que até mesmo uma </a:t>
            </a:r>
            <a:r>
              <a:rPr lang="pt-PT" b="1" i="1" dirty="0"/>
              <a:t>correspondência exata </a:t>
            </a:r>
            <a:r>
              <a:rPr lang="pt-PT" i="1" dirty="0"/>
              <a:t>entre os termos preferidos ainda é apenas uma </a:t>
            </a:r>
            <a:r>
              <a:rPr lang="pt-PT" b="1" i="1" dirty="0"/>
              <a:t>correspondência sintática </a:t>
            </a:r>
            <a:r>
              <a:rPr lang="pt-PT" i="1" dirty="0"/>
              <a:t>e não uma </a:t>
            </a:r>
            <a:r>
              <a:rPr lang="pt-PT" b="1" i="1" dirty="0"/>
              <a:t>correspondência semântica</a:t>
            </a:r>
            <a:r>
              <a:rPr lang="pt-PT" i="1" dirty="0" smtClean="0"/>
              <a:t>.</a:t>
            </a:r>
          </a:p>
          <a:p>
            <a:r>
              <a:rPr lang="pt-PT" i="1" dirty="0" smtClean="0"/>
              <a:t>As notas </a:t>
            </a:r>
            <a:r>
              <a:rPr lang="pt-PT" i="1" dirty="0"/>
              <a:t>de escopo </a:t>
            </a:r>
            <a:r>
              <a:rPr lang="pt-PT" i="1" dirty="0" smtClean="0"/>
              <a:t>de </a:t>
            </a:r>
            <a:r>
              <a:rPr lang="pt-PT" b="1" i="1" dirty="0"/>
              <a:t>conceitos </a:t>
            </a:r>
            <a:r>
              <a:rPr lang="pt-PT" b="1" i="1" dirty="0" smtClean="0"/>
              <a:t>relacionados sintaticamente </a:t>
            </a:r>
            <a:r>
              <a:rPr lang="pt-PT" i="1" dirty="0"/>
              <a:t>mostram que esses conceitos são fundamentalmente diferentes e não devem ser mapeados juntos. </a:t>
            </a:r>
            <a:endParaRPr lang="pt-PT" i="1" dirty="0" smtClean="0"/>
          </a:p>
          <a:p>
            <a:r>
              <a:rPr lang="pt-PT" i="1" dirty="0" smtClean="0"/>
              <a:t>O </a:t>
            </a:r>
            <a:r>
              <a:rPr lang="pt-PT" i="1" dirty="0"/>
              <a:t>requisito é o </a:t>
            </a:r>
            <a:r>
              <a:rPr lang="pt-PT" b="1" i="1" dirty="0"/>
              <a:t>alinhamento conceitual</a:t>
            </a:r>
            <a:r>
              <a:rPr lang="pt-PT" i="1" dirty="0"/>
              <a:t> e não o alinhamento do </a:t>
            </a:r>
            <a:r>
              <a:rPr lang="pt-PT" i="1" dirty="0" smtClean="0"/>
              <a:t>termo.</a:t>
            </a:r>
            <a:endParaRPr lang="pt-BR" i="1" dirty="0"/>
          </a:p>
          <a:p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FF27-BAE7-4FE9-9FBD-2F9E7D9962D0}" type="datetime7">
              <a:rPr lang="pt-BR" smtClean="0"/>
              <a:t>nov-17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3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24110"/>
            <a:ext cx="8532440" cy="932682"/>
          </a:xfrm>
        </p:spPr>
        <p:txBody>
          <a:bodyPr/>
          <a:lstStyle/>
          <a:p>
            <a:r>
              <a:rPr lang="pt-BR" b="1" dirty="0" err="1" smtClean="0"/>
              <a:t>Art</a:t>
            </a:r>
            <a:r>
              <a:rPr lang="pt-BR" b="1" dirty="0" smtClean="0"/>
              <a:t> &amp;</a:t>
            </a:r>
            <a:r>
              <a:rPr lang="pt-BR" b="1" dirty="0" err="1" smtClean="0"/>
              <a:t>Architecture</a:t>
            </a:r>
            <a:r>
              <a:rPr lang="pt-BR" b="1" dirty="0" smtClean="0"/>
              <a:t> Thesaurus (AAT)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55576" y="1714488"/>
            <a:ext cx="8031266" cy="3777622"/>
          </a:xfrm>
        </p:spPr>
        <p:txBody>
          <a:bodyPr>
            <a:normAutofit/>
          </a:bodyPr>
          <a:lstStyle/>
          <a:p>
            <a:r>
              <a:rPr lang="pt-PT" sz="2400" dirty="0" smtClean="0"/>
              <a:t>Estrutura polihierárquica </a:t>
            </a:r>
            <a:r>
              <a:rPr lang="pt-PT" sz="2400" dirty="0"/>
              <a:t>facetada de </a:t>
            </a:r>
            <a:r>
              <a:rPr lang="pt-PT" sz="2400" dirty="0" smtClean="0"/>
              <a:t>conceitos relacionados </a:t>
            </a:r>
            <a:r>
              <a:rPr lang="pt-PT" sz="2400" dirty="0"/>
              <a:t>com o </a:t>
            </a:r>
            <a:r>
              <a:rPr lang="pt-PT" sz="2400" dirty="0" smtClean="0"/>
              <a:t>patrimonio </a:t>
            </a:r>
            <a:r>
              <a:rPr lang="pt-PT" sz="2400" dirty="0"/>
              <a:t>cultural, com </a:t>
            </a:r>
            <a:r>
              <a:rPr lang="pt-PT" sz="2400" dirty="0" smtClean="0"/>
              <a:t>etiquetas e notas em múltiplos </a:t>
            </a:r>
            <a:r>
              <a:rPr lang="pt-PT" sz="2400" dirty="0"/>
              <a:t>idiomas. </a:t>
            </a:r>
            <a:endParaRPr lang="pt-PT" sz="2400" dirty="0" smtClean="0"/>
          </a:p>
          <a:p>
            <a:r>
              <a:rPr lang="pt-PT" sz="2400" dirty="0" smtClean="0"/>
              <a:t>Boa </a:t>
            </a:r>
            <a:r>
              <a:rPr lang="pt-PT" sz="2400" dirty="0"/>
              <a:t>amplitude de cobertura de </a:t>
            </a:r>
            <a:r>
              <a:rPr lang="pt-PT" sz="2400" dirty="0" smtClean="0"/>
              <a:t>domínio com </a:t>
            </a:r>
            <a:r>
              <a:rPr lang="pt-PT" sz="2400" dirty="0"/>
              <a:t>notas claras </a:t>
            </a:r>
            <a:r>
              <a:rPr lang="pt-PT" sz="2400" dirty="0" smtClean="0"/>
              <a:t>que </a:t>
            </a:r>
            <a:r>
              <a:rPr lang="pt-PT" sz="2400" dirty="0"/>
              <a:t>definem </a:t>
            </a:r>
            <a:r>
              <a:rPr lang="pt-PT" sz="2400" dirty="0" smtClean="0"/>
              <a:t>o escopo do uso de cada</a:t>
            </a:r>
            <a:r>
              <a:rPr lang="pt-PT" sz="2400" dirty="0"/>
              <a:t> </a:t>
            </a:r>
            <a:r>
              <a:rPr lang="pt-PT" sz="2400" dirty="0" smtClean="0"/>
              <a:t>conceito. </a:t>
            </a:r>
          </a:p>
          <a:p>
            <a:r>
              <a:rPr lang="pt-PT" sz="2400" dirty="0" smtClean="0"/>
              <a:t>Potencial </a:t>
            </a:r>
            <a:r>
              <a:rPr lang="pt-PT" sz="2400" dirty="0"/>
              <a:t>para atuar como um hub para mapeamento de </a:t>
            </a:r>
            <a:r>
              <a:rPr lang="pt-PT" sz="2400" dirty="0" smtClean="0"/>
              <a:t>vocabulários.</a:t>
            </a:r>
            <a:endParaRPr lang="pt-BR" sz="240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3F7B-AF87-48A8-A298-DF71CEA07D92}" type="datetime7">
              <a:rPr lang="pt-BR" smtClean="0"/>
              <a:t>nov-17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7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480720" cy="615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7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344815" cy="936104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Interoperabilidade</a:t>
            </a:r>
            <a:r>
              <a:rPr lang="en-US" b="1" dirty="0" smtClean="0"/>
              <a:t> </a:t>
            </a:r>
            <a:r>
              <a:rPr lang="en-US" b="1" dirty="0" err="1" smtClean="0"/>
              <a:t>semântica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11561" y="1412776"/>
            <a:ext cx="8064896" cy="4498446"/>
          </a:xfrm>
        </p:spPr>
        <p:txBody>
          <a:bodyPr>
            <a:normAutofit/>
          </a:bodyPr>
          <a:lstStyle/>
          <a:p>
            <a:r>
              <a:rPr lang="pt-PT" sz="2400" dirty="0" smtClean="0"/>
              <a:t>Capacidade dos sistemas de tecnologias de informação e comunicação (TIC) para </a:t>
            </a:r>
          </a:p>
          <a:p>
            <a:pPr lvl="1"/>
            <a:r>
              <a:rPr lang="pt-PT" dirty="0" smtClean="0"/>
              <a:t>o intercâmbio de dados </a:t>
            </a:r>
          </a:p>
          <a:p>
            <a:pPr lvl="1"/>
            <a:r>
              <a:rPr lang="pt-PT" dirty="0" smtClean="0"/>
              <a:t>e compartilhamento de informações e conhecimentos de maneira que as informações recebidas sejam processadas de maneira significativa.</a:t>
            </a:r>
          </a:p>
          <a:p>
            <a:r>
              <a:rPr lang="pt-PT" sz="2400" dirty="0" smtClean="0"/>
              <a:t>Visa reproduzir as representações mentais que os seres humanos têm do significado de qualquer dado recebido.</a:t>
            </a:r>
            <a:endParaRPr lang="pt-BR" sz="240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475F-E630-404B-96FF-7A7ADED9ACBB}" type="datetime7">
              <a:rPr lang="pt-BR" smtClean="0"/>
              <a:t>nov-17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5921426" cy="216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318158" cy="1296144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Mapeamento entre o Vocabulário Controlado do </a:t>
            </a:r>
            <a:r>
              <a:rPr lang="pt-BR" sz="2800" b="1" dirty="0" err="1" smtClean="0"/>
              <a:t>National</a:t>
            </a:r>
            <a:r>
              <a:rPr lang="pt-BR" sz="2800" b="1" dirty="0" smtClean="0"/>
              <a:t> Palace </a:t>
            </a:r>
            <a:r>
              <a:rPr lang="pt-BR" sz="2800" b="1" dirty="0" err="1" smtClean="0"/>
              <a:t>Museum</a:t>
            </a:r>
            <a:r>
              <a:rPr lang="pt-BR" sz="2800" b="1" dirty="0" smtClean="0"/>
              <a:t> (NPM-CV)  X  AAT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142976" y="1988840"/>
            <a:ext cx="7786742" cy="4440556"/>
          </a:xfrm>
        </p:spPr>
        <p:txBody>
          <a:bodyPr>
            <a:normAutofit/>
          </a:bodyPr>
          <a:lstStyle/>
          <a:p>
            <a:r>
              <a:rPr lang="pt-BR" dirty="0" smtClean="0"/>
              <a:t>60 termos chineses que cobre seis facetas do AAT (atributos físicos; estilos e períodos; agentes; atividades; materiais e objetos)</a:t>
            </a:r>
          </a:p>
          <a:p>
            <a:r>
              <a:rPr lang="pt-BR" dirty="0" smtClean="0"/>
              <a:t>ISO 25964-2 (ISO-THES) para mapear o processo de  interoperabilidade semântica entre os 2 vocabulários.</a:t>
            </a:r>
          </a:p>
          <a:p>
            <a:pPr lvl="1"/>
            <a:r>
              <a:rPr lang="pt-BR" dirty="0" smtClean="0"/>
              <a:t>Equivalência simples exata</a:t>
            </a:r>
          </a:p>
          <a:p>
            <a:pPr lvl="1"/>
            <a:r>
              <a:rPr lang="pt-BR" dirty="0" smtClean="0"/>
              <a:t>Equivalência simples inexata</a:t>
            </a:r>
          </a:p>
          <a:p>
            <a:pPr lvl="1"/>
            <a:r>
              <a:rPr lang="pt-PT" dirty="0" smtClean="0"/>
              <a:t>Equivalência por intersecção composta</a:t>
            </a:r>
          </a:p>
          <a:p>
            <a:pPr lvl="1"/>
            <a:r>
              <a:rPr lang="pt-PT" dirty="0" smtClean="0"/>
              <a:t>Equivalência cumulativa  composta</a:t>
            </a:r>
          </a:p>
          <a:p>
            <a:pPr lvl="1"/>
            <a:r>
              <a:rPr lang="pt-PT" dirty="0" smtClean="0"/>
              <a:t>Mapeamento hierárquico (geral/específico;  específico/geral e associativo)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A4AF-E584-46ED-9A25-DAB0932635FF}" type="datetime7">
              <a:rPr lang="pt-BR" smtClean="0"/>
              <a:t>nov-17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04664"/>
            <a:ext cx="7992888" cy="567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07704" y="6166182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Fonte: CHEN</a:t>
            </a:r>
            <a:r>
              <a:rPr lang="en-US" sz="1400" dirty="0"/>
              <a:t>, S. J.; ZENG, M. L.; CHEN, H. H</a:t>
            </a:r>
            <a:r>
              <a:rPr lang="en-US" sz="1400" dirty="0" smtClean="0"/>
              <a:t>.</a:t>
            </a:r>
            <a:r>
              <a:rPr lang="pt-BR" sz="1400" dirty="0" smtClean="0"/>
              <a:t>, </a:t>
            </a:r>
            <a:r>
              <a:rPr lang="pt-BR" sz="1400" dirty="0"/>
              <a:t>2015</a:t>
            </a:r>
            <a:r>
              <a:rPr lang="pt-BR" sz="1400" dirty="0" smtClean="0"/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961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92888" cy="107157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Mapeamento entre NPM-CV X  AAT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99592" y="2420888"/>
            <a:ext cx="8030126" cy="4008508"/>
          </a:xfrm>
        </p:spPr>
        <p:txBody>
          <a:bodyPr>
            <a:normAutofit/>
          </a:bodyPr>
          <a:lstStyle/>
          <a:p>
            <a:r>
              <a:rPr lang="pt-BR" dirty="0" smtClean="0"/>
              <a:t>Resultados</a:t>
            </a:r>
          </a:p>
          <a:p>
            <a:pPr lvl="1"/>
            <a:r>
              <a:rPr lang="pt-BR" dirty="0" smtClean="0"/>
              <a:t>Somente 1/3 dos termos pode ser mapeado com equivalência exata</a:t>
            </a:r>
          </a:p>
          <a:p>
            <a:pPr lvl="1"/>
            <a:r>
              <a:rPr lang="pt-BR" dirty="0" smtClean="0"/>
              <a:t>Aproximadamente 2/3 do NPM-CV possuem relacionamento hierárquico com o AAT</a:t>
            </a:r>
          </a:p>
          <a:p>
            <a:pPr lvl="1"/>
            <a:r>
              <a:rPr lang="pt-BR" dirty="0" smtClean="0"/>
              <a:t>Os termos do NPM-CV representam conceitos  mais específicos , sendo que alguns só existem na cultura chinesa</a:t>
            </a:r>
          </a:p>
          <a:p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A4AF-E584-46ED-9A25-DAB0932635FF}" type="datetime7">
              <a:rPr lang="pt-BR" smtClean="0"/>
              <a:t>nov-17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6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33</a:t>
            </a:fld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0938"/>
            <a:ext cx="3960440" cy="627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7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748" y="484745"/>
            <a:ext cx="4289524" cy="575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9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6122324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24110"/>
            <a:ext cx="7850833" cy="804626"/>
          </a:xfrm>
        </p:spPr>
        <p:txBody>
          <a:bodyPr/>
          <a:lstStyle/>
          <a:p>
            <a:r>
              <a:rPr lang="en-US" b="1" dirty="0" err="1" smtClean="0"/>
              <a:t>Alinhamento</a:t>
            </a:r>
            <a:r>
              <a:rPr lang="en-US" b="1" dirty="0" smtClean="0"/>
              <a:t> </a:t>
            </a:r>
            <a:r>
              <a:rPr lang="en-US" b="1" dirty="0" err="1" smtClean="0"/>
              <a:t>Semântico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643050"/>
            <a:ext cx="7850833" cy="4268172"/>
          </a:xfrm>
        </p:spPr>
        <p:txBody>
          <a:bodyPr>
            <a:normAutofit/>
          </a:bodyPr>
          <a:lstStyle/>
          <a:p>
            <a:r>
              <a:rPr lang="pt-PT" sz="2400" dirty="0"/>
              <a:t>Revisão da adequação do conceito baseado </a:t>
            </a:r>
            <a:r>
              <a:rPr lang="pt-PT" sz="2400" dirty="0" smtClean="0"/>
              <a:t>na</a:t>
            </a:r>
            <a:r>
              <a:rPr lang="pt-PT" sz="2400" dirty="0"/>
              <a:t/>
            </a:r>
            <a:br>
              <a:rPr lang="pt-PT" sz="2400" dirty="0"/>
            </a:br>
            <a:r>
              <a:rPr lang="pt-PT" sz="2400" dirty="0" smtClean="0"/>
              <a:t>Terminologia.</a:t>
            </a:r>
          </a:p>
          <a:p>
            <a:r>
              <a:rPr lang="pt-PT" sz="2400" dirty="0" smtClean="0"/>
              <a:t>Adequação </a:t>
            </a:r>
            <a:r>
              <a:rPr lang="pt-PT" sz="2400" dirty="0"/>
              <a:t>de ferramentas e linguagens atuais para </a:t>
            </a:r>
            <a:r>
              <a:rPr lang="pt-PT" sz="2400" dirty="0" smtClean="0"/>
              <a:t>representação.</a:t>
            </a:r>
          </a:p>
          <a:p>
            <a:r>
              <a:rPr lang="pt-PT" sz="2400" dirty="0" smtClean="0"/>
              <a:t>Estabelecer os limites </a:t>
            </a:r>
            <a:r>
              <a:rPr lang="pt-PT" sz="2400" dirty="0"/>
              <a:t>entre terminologia e ontologia </a:t>
            </a:r>
            <a:r>
              <a:rPr lang="pt-PT" sz="2400" dirty="0" smtClean="0"/>
              <a:t>e o </a:t>
            </a:r>
            <a:r>
              <a:rPr lang="pt-PT" sz="2400" dirty="0"/>
              <a:t>lugar de cada um </a:t>
            </a:r>
            <a:r>
              <a:rPr lang="pt-PT" sz="2400" dirty="0" smtClean="0"/>
              <a:t>para a </a:t>
            </a:r>
            <a:r>
              <a:rPr lang="pt-PT" sz="2400" dirty="0"/>
              <a:t>interoperabilidade </a:t>
            </a:r>
            <a:r>
              <a:rPr lang="pt-PT" sz="2400" dirty="0" smtClean="0"/>
              <a:t>semântica.</a:t>
            </a:r>
            <a:endParaRPr lang="pt-BR" sz="240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262B-5A14-4544-928D-3A23D0B0635C}" type="datetime7">
              <a:rPr lang="pt-BR" smtClean="0"/>
              <a:t>nov-17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ISO 25964</a:t>
            </a:r>
            <a:endParaRPr lang="pt-BR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268760"/>
            <a:ext cx="670945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7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Alinhamento Semântico - EUROVOC</a:t>
            </a:r>
            <a:endParaRPr lang="pt-BR" b="1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14" y="1298575"/>
            <a:ext cx="4349341" cy="52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0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3744416" cy="2160240"/>
          </a:xfrm>
        </p:spPr>
        <p:txBody>
          <a:bodyPr/>
          <a:lstStyle/>
          <a:p>
            <a:pPr algn="ctr"/>
            <a:r>
              <a:rPr lang="pt-BR" b="1" dirty="0" smtClean="0"/>
              <a:t>Alinhamento Semântico - SENESCHAL</a:t>
            </a:r>
            <a:endParaRPr lang="pt-BR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2880320" cy="63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7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14290"/>
            <a:ext cx="7659318" cy="1000132"/>
          </a:xfrm>
        </p:spPr>
        <p:txBody>
          <a:bodyPr/>
          <a:lstStyle/>
          <a:p>
            <a:r>
              <a:rPr lang="pt-BR" b="1" dirty="0" smtClean="0"/>
              <a:t>Interoperabilidade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8496944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Objetivo: comunicação </a:t>
            </a:r>
            <a:r>
              <a:rPr lang="pt-BR" sz="2800" b="1" dirty="0"/>
              <a:t>e </a:t>
            </a:r>
            <a:r>
              <a:rPr lang="pt-BR" sz="2800" b="1" dirty="0" smtClean="0"/>
              <a:t>interpretação</a:t>
            </a:r>
          </a:p>
          <a:p>
            <a:r>
              <a:rPr lang="pt-BR" sz="2200" dirty="0" smtClean="0"/>
              <a:t>Envolve diferentes comunidades, conhecimentos, atividades e instrumentos</a:t>
            </a:r>
          </a:p>
          <a:p>
            <a:pPr lvl="1"/>
            <a:r>
              <a:rPr lang="pt-BR" dirty="0" smtClean="0"/>
              <a:t>Base de dados, bibliotecas digitais, recuperação da informação.</a:t>
            </a:r>
          </a:p>
          <a:p>
            <a:pPr lvl="1"/>
            <a:r>
              <a:rPr lang="pt-BR" dirty="0" smtClean="0"/>
              <a:t>Terminologia, Ontologias, Representação do conhecimento.</a:t>
            </a:r>
          </a:p>
          <a:p>
            <a:pPr lvl="1"/>
            <a:r>
              <a:rPr lang="pt-BR" dirty="0" smtClean="0"/>
              <a:t>Teoria das categorias </a:t>
            </a:r>
          </a:p>
          <a:p>
            <a:pPr lvl="1"/>
            <a:r>
              <a:rPr lang="pt-BR" dirty="0" smtClean="0"/>
              <a:t>Web semântica</a:t>
            </a:r>
          </a:p>
          <a:p>
            <a:pPr lvl="1"/>
            <a:r>
              <a:rPr lang="pt-BR" dirty="0" smtClean="0"/>
              <a:t>Middleware (softwares que permite que diferentes softwares trabalhem juntos)</a:t>
            </a:r>
          </a:p>
          <a:p>
            <a:pPr lvl="1"/>
            <a:endParaRPr lang="pt-BR" sz="2600" b="1" dirty="0" smtClean="0"/>
          </a:p>
          <a:p>
            <a:pPr lvl="1"/>
            <a:endParaRPr lang="pt-BR" sz="2600" b="1" dirty="0" smtClean="0"/>
          </a:p>
          <a:p>
            <a:pPr lvl="1"/>
            <a:endParaRPr lang="pt-BR" sz="2600" b="1" dirty="0" smtClean="0"/>
          </a:p>
          <a:p>
            <a:pPr lvl="1"/>
            <a:endParaRPr lang="pt-BR" sz="2600" b="1" dirty="0" smtClean="0"/>
          </a:p>
          <a:p>
            <a:endParaRPr lang="pt-BR" sz="2800" b="1" dirty="0"/>
          </a:p>
          <a:p>
            <a:endParaRPr lang="pt-BR" sz="2800" b="1" dirty="0"/>
          </a:p>
          <a:p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C19F-9604-4839-A87C-F30D0F20B679}" type="datetime7">
              <a:rPr lang="pt-BR" smtClean="0"/>
              <a:t>nov-17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714962"/>
            <a:ext cx="5472608" cy="199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3888432" cy="2016224"/>
          </a:xfrm>
        </p:spPr>
        <p:txBody>
          <a:bodyPr/>
          <a:lstStyle/>
          <a:p>
            <a:pPr algn="ctr"/>
            <a:r>
              <a:rPr lang="pt-BR" b="1" dirty="0"/>
              <a:t>Alinhamento Semântico - SENESCHAL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3364"/>
            <a:ext cx="3744416" cy="607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8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75DD-3620-440A-A9CA-B41E4825F610}" type="datetime7">
              <a:rPr lang="pt-BR" smtClean="0"/>
              <a:t>nov-17</a:t>
            </a:fld>
            <a:endParaRPr lang="pt-B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984776" cy="632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7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8EB3-C919-4D32-B37D-66950F641602}" type="datetime7">
              <a:rPr lang="pt-BR" smtClean="0"/>
              <a:t>nov-17</a:t>
            </a:fld>
            <a:endParaRPr lang="pt-B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44128" cy="547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0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CC59-39F8-411F-87AA-5778FF97A405}" type="datetime7">
              <a:rPr lang="pt-BR" smtClean="0"/>
              <a:t>nov-17</a:t>
            </a:fld>
            <a:endParaRPr lang="pt-B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694920" cy="5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7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4C6F-7233-4FB5-AC3A-1716E5FFD46F}" type="datetime7">
              <a:rPr lang="pt-BR" smtClean="0"/>
              <a:t>nov-17</a:t>
            </a:fld>
            <a:endParaRPr lang="pt-B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476665"/>
            <a:ext cx="8594725" cy="458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399203"/>
            <a:ext cx="8594725" cy="47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9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46</a:t>
            </a:fld>
            <a:endParaRPr lang="pt-B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486904"/>
            <a:ext cx="8594725" cy="456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Considerações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95360" cy="4937760"/>
          </a:xfrm>
        </p:spPr>
        <p:txBody>
          <a:bodyPr>
            <a:normAutofit/>
          </a:bodyPr>
          <a:lstStyle/>
          <a:p>
            <a:r>
              <a:rPr lang="pt-BR" dirty="0" smtClean="0"/>
              <a:t>Necessidade de </a:t>
            </a:r>
            <a:r>
              <a:rPr lang="pt-BR" b="1" dirty="0" smtClean="0"/>
              <a:t>adaptação das linguagens </a:t>
            </a:r>
            <a:r>
              <a:rPr lang="pt-BR" dirty="0" smtClean="0"/>
              <a:t>documentárias às </a:t>
            </a:r>
            <a:r>
              <a:rPr lang="pt-BR" b="1" dirty="0" smtClean="0"/>
              <a:t>recomendações</a:t>
            </a:r>
            <a:r>
              <a:rPr lang="pt-BR" dirty="0" smtClean="0"/>
              <a:t> (SKOS, ISO-THES e outras).</a:t>
            </a:r>
          </a:p>
          <a:p>
            <a:r>
              <a:rPr lang="pt-BR" dirty="0" smtClean="0"/>
              <a:t>Realização de trabalho de </a:t>
            </a:r>
            <a:r>
              <a:rPr lang="pt-BR" b="1" dirty="0" smtClean="0"/>
              <a:t>estruturação semântica</a:t>
            </a:r>
            <a:r>
              <a:rPr lang="pt-BR" dirty="0" smtClean="0"/>
              <a:t>.</a:t>
            </a:r>
          </a:p>
          <a:p>
            <a:r>
              <a:rPr lang="pt-BR" dirty="0" smtClean="0"/>
              <a:t>Considerando o potencial de recuperação, quanto mais </a:t>
            </a:r>
            <a:r>
              <a:rPr lang="pt-BR" b="1" dirty="0" smtClean="0"/>
              <a:t>granularidade</a:t>
            </a:r>
            <a:r>
              <a:rPr lang="pt-BR" dirty="0" smtClean="0"/>
              <a:t> nos dados mais relações são exigidas.</a:t>
            </a:r>
          </a:p>
          <a:p>
            <a:r>
              <a:rPr lang="pt-BR" dirty="0" smtClean="0"/>
              <a:t>Dificuldades de traduzir de uma língua para outra e de estabelecer equivalências.</a:t>
            </a:r>
          </a:p>
          <a:p>
            <a:r>
              <a:rPr lang="pt-BR" b="1" dirty="0" smtClean="0"/>
              <a:t>Mapeamento</a:t>
            </a:r>
            <a:r>
              <a:rPr lang="pt-BR" dirty="0" smtClean="0"/>
              <a:t> nas diferentes estruturas, sintaxe, especificidade e relações semânticas.</a:t>
            </a:r>
          </a:p>
          <a:p>
            <a:pPr marL="0" indent="0">
              <a:buNone/>
            </a:pPr>
            <a:r>
              <a:rPr lang="pt-BR" dirty="0" smtClean="0"/>
              <a:t>						(CARO-CASTRO</a:t>
            </a:r>
            <a:r>
              <a:rPr lang="pt-BR" dirty="0"/>
              <a:t>, </a:t>
            </a:r>
            <a:r>
              <a:rPr lang="pt-BR" dirty="0" smtClean="0"/>
              <a:t>2011)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2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274320" y="1556792"/>
            <a:ext cx="8595360" cy="4679416"/>
          </a:xfrm>
        </p:spPr>
        <p:txBody>
          <a:bodyPr/>
          <a:lstStyle/>
          <a:p>
            <a:r>
              <a:rPr lang="pt-BR" dirty="0"/>
              <a:t>Grande esforço para a </a:t>
            </a:r>
            <a:r>
              <a:rPr lang="pt-BR" b="1" dirty="0"/>
              <a:t>consistência</a:t>
            </a:r>
            <a:r>
              <a:rPr lang="pt-BR" dirty="0"/>
              <a:t> e elaboração de definições e </a:t>
            </a:r>
            <a:r>
              <a:rPr lang="pt-BR" b="1" dirty="0"/>
              <a:t>relações claras e </a:t>
            </a:r>
            <a:r>
              <a:rPr lang="pt-BR" b="1" dirty="0" smtClean="0"/>
              <a:t>explícitas</a:t>
            </a:r>
            <a:r>
              <a:rPr lang="pt-BR" dirty="0"/>
              <a:t>.</a:t>
            </a:r>
          </a:p>
          <a:p>
            <a:r>
              <a:rPr lang="pt-BR" b="1" dirty="0" smtClean="0"/>
              <a:t>Ampliação</a:t>
            </a:r>
            <a:r>
              <a:rPr lang="pt-BR" dirty="0" smtClean="0"/>
              <a:t> </a:t>
            </a:r>
            <a:r>
              <a:rPr lang="pt-BR" dirty="0"/>
              <a:t>do contexto de atuação das linguagens documentárias.</a:t>
            </a:r>
          </a:p>
          <a:p>
            <a:r>
              <a:rPr lang="pt-BR" b="1" dirty="0"/>
              <a:t>Automação</a:t>
            </a:r>
            <a:r>
              <a:rPr lang="pt-BR" dirty="0"/>
              <a:t> de processos de elaboração de grandes estruturas do conhecimento (que inclui corporações, PNL e ciências cognitivas</a:t>
            </a:r>
            <a:r>
              <a:rPr lang="pt-BR" dirty="0" smtClean="0"/>
              <a:t>).</a:t>
            </a:r>
          </a:p>
          <a:p>
            <a:r>
              <a:rPr lang="pt-BR" dirty="0" smtClean="0"/>
              <a:t>Os </a:t>
            </a:r>
            <a:r>
              <a:rPr lang="pt-BR" b="1" dirty="0" smtClean="0"/>
              <a:t>Sistemas de Organização do Conhecimento </a:t>
            </a:r>
            <a:r>
              <a:rPr lang="pt-BR" dirty="0" smtClean="0"/>
              <a:t>não vem sendo adequadamente utilizados principalmente do ponto de vista tecnológico para a recuperação da informação mas tem potencial e quanto melhor estruturados semanticamente maiores serão as possibilidades de sucesso.</a:t>
            </a:r>
          </a:p>
          <a:p>
            <a:pPr marL="0" indent="0">
              <a:buNone/>
            </a:pPr>
            <a:r>
              <a:rPr lang="pt-BR" dirty="0" smtClean="0"/>
              <a:t>						(</a:t>
            </a:r>
            <a:r>
              <a:rPr lang="pt-BR" dirty="0"/>
              <a:t>CARO-CASTRO, </a:t>
            </a:r>
            <a:r>
              <a:rPr lang="pt-BR" dirty="0" smtClean="0"/>
              <a:t>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09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Enfim,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Buscar soluções para as questões que envolvem </a:t>
            </a:r>
            <a:r>
              <a:rPr lang="pt-BR" b="1" dirty="0" smtClean="0"/>
              <a:t>linguagem</a:t>
            </a:r>
            <a:r>
              <a:rPr lang="pt-BR" dirty="0" smtClean="0"/>
              <a:t>, </a:t>
            </a:r>
            <a:r>
              <a:rPr lang="pt-BR" b="1" dirty="0" smtClean="0"/>
              <a:t>cultura, padrões e</a:t>
            </a:r>
            <a:r>
              <a:rPr lang="pt-BR" dirty="0" smtClean="0"/>
              <a:t> </a:t>
            </a:r>
            <a:r>
              <a:rPr lang="pt-BR" b="1" dirty="0" smtClean="0"/>
              <a:t>tecnologia</a:t>
            </a:r>
            <a:r>
              <a:rPr lang="pt-BR" dirty="0" smtClean="0"/>
              <a:t> para Organização e Representação do Conhecimento através da </a:t>
            </a:r>
            <a:r>
              <a:rPr lang="pt-BR" b="1" dirty="0" smtClean="0"/>
              <a:t>parceria</a:t>
            </a:r>
            <a:r>
              <a:rPr lang="pt-BR" dirty="0" smtClean="0"/>
              <a:t> entre os especialistas.</a:t>
            </a:r>
          </a:p>
          <a:p>
            <a:r>
              <a:rPr lang="pt-BR" dirty="0" smtClean="0"/>
              <a:t>O caminho é o </a:t>
            </a:r>
            <a:r>
              <a:rPr lang="pt-BR" b="1" dirty="0" smtClean="0"/>
              <a:t>trabalho colaborativo, </a:t>
            </a:r>
            <a:r>
              <a:rPr lang="pt-BR" dirty="0" smtClean="0"/>
              <a:t>também para a interoperabilidade semântica.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73" y="3662794"/>
            <a:ext cx="5924615" cy="301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3" cy="128089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Interoperabilidade semântica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7848872" cy="5000660"/>
          </a:xfrm>
        </p:spPr>
        <p:txBody>
          <a:bodyPr>
            <a:normAutofit/>
          </a:bodyPr>
          <a:lstStyle/>
          <a:p>
            <a:endParaRPr lang="pt-PT" sz="2400" dirty="0" smtClean="0"/>
          </a:p>
          <a:p>
            <a:r>
              <a:rPr lang="pt-BR" sz="2400" b="1" dirty="0"/>
              <a:t>2 sistemas  são semanticamente interoperáveis</a:t>
            </a:r>
            <a:endParaRPr lang="pt-PT" sz="2400" dirty="0" smtClean="0"/>
          </a:p>
          <a:p>
            <a:pPr lvl="1"/>
            <a:r>
              <a:rPr lang="pt-PT" dirty="0" smtClean="0"/>
              <a:t>se </a:t>
            </a:r>
            <a:r>
              <a:rPr lang="pt-PT" dirty="0"/>
              <a:t>e somente </a:t>
            </a:r>
            <a:r>
              <a:rPr lang="pt-PT" dirty="0" smtClean="0"/>
              <a:t>se cada </a:t>
            </a:r>
            <a:r>
              <a:rPr lang="pt-PT" dirty="0"/>
              <a:t>um </a:t>
            </a:r>
            <a:r>
              <a:rPr lang="pt-PT" dirty="0" smtClean="0"/>
              <a:t>poder </a:t>
            </a:r>
            <a:r>
              <a:rPr lang="pt-PT" dirty="0"/>
              <a:t>realizar as tarefas para que foi projetado usando dados e informações tiradas do outro, sem que você </a:t>
            </a:r>
            <a:r>
              <a:rPr lang="pt-PT" dirty="0" smtClean="0"/>
              <a:t>note </a:t>
            </a:r>
            <a:r>
              <a:rPr lang="pt-PT" dirty="0"/>
              <a:t>qualquer mudança entre </a:t>
            </a:r>
            <a:r>
              <a:rPr lang="pt-PT" dirty="0" smtClean="0"/>
              <a:t>eles, isto é, como se estivesse </a:t>
            </a:r>
            <a:r>
              <a:rPr lang="pt-PT" dirty="0"/>
              <a:t>usando seus próprios dados e informações.</a:t>
            </a:r>
            <a:endParaRPr lang="en-US" dirty="0" smtClean="0"/>
          </a:p>
          <a:p>
            <a:pPr lvl="2"/>
            <a:endParaRPr lang="pt-PT" sz="1600" b="1" dirty="0" smtClean="0"/>
          </a:p>
          <a:p>
            <a:pPr lvl="2"/>
            <a:endParaRPr lang="pt-PT" sz="1600" b="1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96C-E008-4105-A490-71C956994DDD}" type="datetime7">
              <a:rPr lang="pt-BR" smtClean="0"/>
              <a:t>nov-17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4345076" cy="20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50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258120" cy="493776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BINDING, C.; TUDHOPE, D. </a:t>
            </a:r>
            <a:r>
              <a:rPr lang="pt-BR" dirty="0" err="1" smtClean="0"/>
              <a:t>Improvinginteroperabilityusingvocabularylinked</a:t>
            </a:r>
            <a:r>
              <a:rPr lang="pt-BR" dirty="0" smtClean="0"/>
              <a:t> data. </a:t>
            </a:r>
            <a:r>
              <a:rPr lang="pt-BR" b="1" dirty="0" err="1" smtClean="0"/>
              <a:t>InternationalJournalon</a:t>
            </a:r>
            <a:r>
              <a:rPr lang="pt-BR" b="1" dirty="0" smtClean="0"/>
              <a:t> Digital </a:t>
            </a:r>
            <a:r>
              <a:rPr lang="pt-BR" b="1" dirty="0" err="1" smtClean="0"/>
              <a:t>Libraries</a:t>
            </a:r>
            <a:r>
              <a:rPr lang="pt-BR" dirty="0" smtClean="0"/>
              <a:t>, v. 17, n. 1, p. 5-21, 2016. </a:t>
            </a:r>
          </a:p>
          <a:p>
            <a:r>
              <a:rPr lang="en-US" dirty="0" smtClean="0"/>
              <a:t>CHEN, S.-J.; CHEN, H.-H. Lexical-semantic Mapping between Chinese and English Controlled Vocabularies in the Domain of Chinese Art. </a:t>
            </a:r>
            <a:r>
              <a:rPr lang="en-US" b="1" dirty="0" err="1" smtClean="0"/>
              <a:t>TushuZixunXuekan</a:t>
            </a:r>
            <a:r>
              <a:rPr lang="en-US" dirty="0" smtClean="0"/>
              <a:t>, Taipei, v. 13, n. 1, p. 161, Jun 2015 .</a:t>
            </a:r>
            <a:endParaRPr lang="pt-BR" dirty="0" smtClean="0"/>
          </a:p>
          <a:p>
            <a:r>
              <a:rPr lang="en-US" dirty="0" smtClean="0"/>
              <a:t>CHEN, S. J.; ZENG, M. L.; CHEN, H. H. Alignment of conceptual structures in controlled vocabularies in the domain of Chinese art: a discussion of issues and patterns. </a:t>
            </a:r>
            <a:r>
              <a:rPr lang="pt-BR" b="1" dirty="0" err="1" smtClean="0"/>
              <a:t>InternationalJournalon</a:t>
            </a:r>
            <a:r>
              <a:rPr lang="pt-BR" b="1" dirty="0" smtClean="0"/>
              <a:t> Digital </a:t>
            </a:r>
            <a:r>
              <a:rPr lang="pt-BR" b="1" dirty="0" err="1" smtClean="0"/>
              <a:t>Libraries</a:t>
            </a:r>
            <a:r>
              <a:rPr lang="pt-BR" dirty="0" smtClean="0"/>
              <a:t>, 2015.</a:t>
            </a:r>
          </a:p>
          <a:p>
            <a:r>
              <a:rPr lang="pt-BR" dirty="0" smtClean="0"/>
              <a:t>CARO-CASTRO, C. </a:t>
            </a:r>
            <a:r>
              <a:rPr lang="pt-BR" dirty="0" err="1" smtClean="0"/>
              <a:t>Vocabulariosestructurados</a:t>
            </a:r>
            <a:r>
              <a:rPr lang="pt-BR" dirty="0" smtClean="0"/>
              <a:t>, Web </a:t>
            </a:r>
            <a:r>
              <a:rPr lang="pt-BR" dirty="0" err="1" smtClean="0"/>
              <a:t>Semántica</a:t>
            </a:r>
            <a:r>
              <a:rPr lang="pt-BR" dirty="0" smtClean="0"/>
              <a:t> y </a:t>
            </a:r>
            <a:r>
              <a:rPr lang="pt-BR" dirty="0" err="1" smtClean="0"/>
              <a:t>Linked</a:t>
            </a:r>
            <a:r>
              <a:rPr lang="pt-BR" dirty="0" smtClean="0"/>
              <a:t> Data: oportunidades y retos para </a:t>
            </a:r>
            <a:r>
              <a:rPr lang="pt-BR" dirty="0" err="1" smtClean="0"/>
              <a:t>losprofesionales</a:t>
            </a:r>
            <a:r>
              <a:rPr lang="pt-BR" dirty="0" smtClean="0"/>
              <a:t> de </a:t>
            </a:r>
            <a:r>
              <a:rPr lang="pt-BR" dirty="0" err="1" smtClean="0"/>
              <a:t>ladocumentación</a:t>
            </a:r>
            <a:r>
              <a:rPr lang="pt-BR" dirty="0" smtClean="0"/>
              <a:t>. </a:t>
            </a:r>
            <a:r>
              <a:rPr lang="pt-BR" b="1" dirty="0" smtClean="0"/>
              <a:t>II Seminário de Estudos da Informação : </a:t>
            </a:r>
            <a:r>
              <a:rPr lang="pt-BR" b="1" dirty="0" err="1" smtClean="0"/>
              <a:t>Arquivologia</a:t>
            </a:r>
            <a:r>
              <a:rPr lang="pt-BR" b="1" dirty="0" smtClean="0"/>
              <a:t>, Biblioteconomia e Ciência de Informação : Identidades, Contrastes e Perspectivas de Interlocução</a:t>
            </a:r>
            <a:r>
              <a:rPr lang="pt-BR" dirty="0" smtClean="0"/>
              <a:t>. </a:t>
            </a:r>
            <a:r>
              <a:rPr lang="en-US" dirty="0" err="1" smtClean="0"/>
              <a:t>Niterói</a:t>
            </a:r>
            <a:r>
              <a:rPr lang="en-US" dirty="0" smtClean="0"/>
              <a:t>, </a:t>
            </a:r>
            <a:r>
              <a:rPr lang="en-US" dirty="0" err="1" smtClean="0"/>
              <a:t>Brasil</a:t>
            </a:r>
            <a:r>
              <a:rPr lang="en-US" dirty="0" smtClean="0"/>
              <a:t>: </a:t>
            </a:r>
            <a:r>
              <a:rPr lang="en-US" dirty="0" err="1" smtClean="0"/>
              <a:t>Universidade</a:t>
            </a:r>
            <a:r>
              <a:rPr lang="en-US" dirty="0" smtClean="0"/>
              <a:t> Federal </a:t>
            </a:r>
            <a:r>
              <a:rPr lang="en-US" dirty="0" err="1" smtClean="0"/>
              <a:t>Fluminense</a:t>
            </a:r>
            <a:r>
              <a:rPr lang="en-US" dirty="0" smtClean="0"/>
              <a:t> 2011.</a:t>
            </a:r>
            <a:endParaRPr lang="pt-BR" dirty="0" smtClean="0"/>
          </a:p>
          <a:p>
            <a:r>
              <a:rPr lang="en-US" dirty="0" smtClean="0"/>
              <a:t>LUCARELLI, A.; VITI, E. Florence–Washington Round Trip: Ways and Intersections between Semantic Indexing Tools in Different Languages. </a:t>
            </a:r>
            <a:r>
              <a:rPr lang="en-US" b="1" dirty="0" smtClean="0"/>
              <a:t>Cataloging &amp; Classification Quarterly</a:t>
            </a:r>
            <a:r>
              <a:rPr lang="en-US" dirty="0" smtClean="0"/>
              <a:t>, New York, v. 53, n. 3-4, p. 414-429, Apr 2015 2015. ISSN 0163-9374. </a:t>
            </a:r>
            <a:endParaRPr lang="pt-BR" dirty="0" smtClean="0"/>
          </a:p>
          <a:p>
            <a:r>
              <a:rPr lang="en-US" dirty="0" smtClean="0"/>
              <a:t>MOREIRO, J.-A. The Prevalence of the Concepts on the Terms in the Vocabularies for the Semantic Web. </a:t>
            </a:r>
            <a:r>
              <a:rPr lang="pt-BR" b="1" dirty="0" err="1" smtClean="0"/>
              <a:t>Analisis</a:t>
            </a:r>
            <a:r>
              <a:rPr lang="pt-BR" b="1" dirty="0" smtClean="0"/>
              <a:t> de </a:t>
            </a:r>
            <a:r>
              <a:rPr lang="pt-BR" b="1" dirty="0" err="1" smtClean="0"/>
              <a:t>tendenciaseninformacion</a:t>
            </a:r>
            <a:r>
              <a:rPr lang="pt-BR" b="1" dirty="0" smtClean="0"/>
              <a:t> y </a:t>
            </a:r>
            <a:r>
              <a:rPr lang="pt-BR" b="1" dirty="0" err="1" smtClean="0"/>
              <a:t>documentacion</a:t>
            </a:r>
            <a:r>
              <a:rPr lang="pt-BR" dirty="0" smtClean="0"/>
              <a:t>, p. 173-177, 2013.</a:t>
            </a:r>
          </a:p>
          <a:p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FFC0-2AB1-41E6-94D9-E39EF9D6DF38}" type="datetime7">
              <a:rPr lang="pt-BR" smtClean="0"/>
              <a:t>nov-17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Interoperabilidade semântica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595360" cy="4937760"/>
          </a:xfrm>
        </p:spPr>
        <p:txBody>
          <a:bodyPr/>
          <a:lstStyle/>
          <a:p>
            <a:r>
              <a:rPr lang="pt-BR" dirty="0" smtClean="0"/>
              <a:t>Necessidade de descrições estruturadas.</a:t>
            </a:r>
          </a:p>
          <a:p>
            <a:r>
              <a:rPr lang="pt-BR" b="1" dirty="0" smtClean="0"/>
              <a:t>Marcação semântica</a:t>
            </a:r>
            <a:r>
              <a:rPr lang="pt-BR" dirty="0" smtClean="0"/>
              <a:t>: modelos de metadados desenvolvidos para estruturar a informação descritiva dos documentos digitais.</a:t>
            </a:r>
          </a:p>
          <a:p>
            <a:pPr lvl="1"/>
            <a:r>
              <a:rPr lang="pt-BR" dirty="0" smtClean="0"/>
              <a:t>vocabulários estruturados ou listas de autoridade para controlar o conteúdo dos metadados.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0844"/>
            <a:ext cx="3600400" cy="323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7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Linked</a:t>
            </a:r>
            <a:r>
              <a:rPr lang="pt-BR" b="1" dirty="0"/>
              <a:t> Open Data (LOD)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274320" y="1484784"/>
            <a:ext cx="8595360" cy="475142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 </a:t>
            </a:r>
            <a:r>
              <a:rPr lang="pt-BR" sz="2400" b="1" dirty="0" smtClean="0"/>
              <a:t>marcação semântica </a:t>
            </a:r>
            <a:r>
              <a:rPr lang="pt-BR" sz="2400" dirty="0" smtClean="0"/>
              <a:t>em formatos padronizados e estruturados permite que os sistemas computadorizados desenvolvidos para este fim entendem o significado dos conteúdos digitais diferentemente do identificação exclusiva de caracteres.</a:t>
            </a:r>
          </a:p>
          <a:p>
            <a:r>
              <a:rPr lang="pt-BR" sz="2400" dirty="0" smtClean="0"/>
              <a:t>O resultados e uma consulta poderá ser interpretados de forma automática.</a:t>
            </a:r>
          </a:p>
          <a:p>
            <a:r>
              <a:rPr lang="pt-BR" sz="2400" b="1" dirty="0" smtClean="0"/>
              <a:t>Objetos de informação na Web</a:t>
            </a:r>
            <a:r>
              <a:rPr lang="pt-BR" sz="2400" dirty="0" smtClean="0"/>
              <a:t>: texto, página, imagem, </a:t>
            </a:r>
            <a:r>
              <a:rPr lang="pt-BR" sz="2400" dirty="0" err="1" smtClean="0"/>
              <a:t>video</a:t>
            </a:r>
            <a:r>
              <a:rPr lang="pt-BR" sz="2400" dirty="0" smtClean="0"/>
              <a:t>, pessoa, instituição, obra de arte, um lugar, um conceito.</a:t>
            </a:r>
          </a:p>
          <a:p>
            <a:r>
              <a:rPr lang="pt-BR" sz="2400" dirty="0" smtClean="0"/>
              <a:t>Extensão do </a:t>
            </a:r>
            <a:r>
              <a:rPr lang="pt-BR" sz="2400" b="1" dirty="0" smtClean="0"/>
              <a:t>conceito de documento</a:t>
            </a:r>
            <a:r>
              <a:rPr lang="pt-BR" sz="2400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44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42852"/>
            <a:ext cx="7191483" cy="788666"/>
          </a:xfrm>
        </p:spPr>
        <p:txBody>
          <a:bodyPr/>
          <a:lstStyle/>
          <a:p>
            <a:r>
              <a:rPr lang="pt-BR" b="1" dirty="0" err="1" smtClean="0"/>
              <a:t>Linked</a:t>
            </a:r>
            <a:r>
              <a:rPr lang="pt-BR" b="1" dirty="0" smtClean="0"/>
              <a:t> Open Data (LOD)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5" y="1071546"/>
            <a:ext cx="8136904" cy="535785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Refere-se ao conjunto do boas práticas para publicar e conectar dados estruturados na Web.</a:t>
            </a:r>
          </a:p>
          <a:p>
            <a:r>
              <a:rPr lang="pt-BR" sz="2400" dirty="0" smtClean="0"/>
              <a:t>Itens chave:</a:t>
            </a:r>
          </a:p>
          <a:p>
            <a:pPr lvl="1"/>
            <a:r>
              <a:rPr lang="pt-BR" sz="2200" b="1" dirty="0" smtClean="0">
                <a:sym typeface="Wingdings" panose="05000000000000000000" pitchFamily="2" charset="2"/>
              </a:rPr>
              <a:t>URI </a:t>
            </a:r>
            <a:r>
              <a:rPr lang="pt-BR" sz="2200" dirty="0" smtClean="0">
                <a:sym typeface="Wingdings" panose="05000000000000000000" pitchFamily="2" charset="2"/>
              </a:rPr>
              <a:t> (identifica entidades e conceitos no mundo)</a:t>
            </a:r>
          </a:p>
          <a:p>
            <a:pPr lvl="1"/>
            <a:r>
              <a:rPr lang="pt-BR" sz="2200" b="1" dirty="0" smtClean="0">
                <a:sym typeface="Wingdings" panose="05000000000000000000" pitchFamily="2" charset="2"/>
              </a:rPr>
              <a:t>HTTP</a:t>
            </a:r>
            <a:r>
              <a:rPr lang="pt-BR" sz="2200" dirty="0" smtClean="0">
                <a:sym typeface="Wingdings" panose="05000000000000000000" pitchFamily="2" charset="2"/>
              </a:rPr>
              <a:t> (mecanismo universal para recuperação de recursos)</a:t>
            </a:r>
          </a:p>
          <a:p>
            <a:pPr lvl="1"/>
            <a:r>
              <a:rPr lang="pt-BR" sz="2200" b="1" dirty="0" smtClean="0">
                <a:sym typeface="Wingdings" panose="05000000000000000000" pitchFamily="2" charset="2"/>
              </a:rPr>
              <a:t>RDF</a:t>
            </a:r>
            <a:r>
              <a:rPr lang="pt-BR" sz="2200" dirty="0" smtClean="0">
                <a:sym typeface="Wingdings" panose="05000000000000000000" pitchFamily="2" charset="2"/>
              </a:rPr>
              <a:t> (modelo genérico de dados com o qual estruturamos e ligamos as coisas no mundo)</a:t>
            </a:r>
          </a:p>
          <a:p>
            <a:pPr lvl="1"/>
            <a:r>
              <a:rPr lang="pt-BR" sz="2200" b="1" dirty="0" smtClean="0">
                <a:sym typeface="Wingdings" panose="05000000000000000000" pitchFamily="2" charset="2"/>
              </a:rPr>
              <a:t>SPARQL</a:t>
            </a:r>
          </a:p>
          <a:p>
            <a:endParaRPr lang="pt-BR" sz="2400" dirty="0" smtClean="0">
              <a:sym typeface="Wingdings" panose="05000000000000000000" pitchFamily="2" charset="2"/>
            </a:endParaRPr>
          </a:p>
          <a:p>
            <a:pPr lvl="1"/>
            <a:endParaRPr lang="pt-BR" sz="220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F002-886E-49EB-AF34-D435A03E57C8}" type="datetime7">
              <a:rPr lang="pt-BR" smtClean="0"/>
              <a:t>nov-17</a:t>
            </a:fld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4464496" cy="2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15F8-3871-4BD0-A874-8FEFCDAC7393}" type="datetime7">
              <a:rPr lang="pt-BR" smtClean="0"/>
              <a:t>nov-17</a:t>
            </a:fld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7C1F439-6BE7-428B-90D2-8DBB20D534EB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Linked</a:t>
            </a:r>
            <a:r>
              <a:rPr lang="pt-BR" b="1" dirty="0"/>
              <a:t> Open Data (LOD)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Conteúdos descritos por metadados dotados explicitamente por semântica.</a:t>
            </a:r>
          </a:p>
          <a:p>
            <a:r>
              <a:rPr lang="pt-BR" dirty="0" smtClean="0"/>
              <a:t>Agentes capazes de buscar conceitos.</a:t>
            </a:r>
          </a:p>
          <a:p>
            <a:r>
              <a:rPr lang="pt-BR" dirty="0" smtClean="0"/>
              <a:t>Informação reutilizada e compartilhada em diferentes aplicações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6269214" cy="3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3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848</TotalTime>
  <Words>1837</Words>
  <Application>Microsoft Office PowerPoint</Application>
  <PresentationFormat>Apresentação na tela (4:3)</PresentationFormat>
  <Paragraphs>278</Paragraphs>
  <Slides>50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Soho</vt:lpstr>
      <vt:lpstr>Interoperabilidade semântica</vt:lpstr>
      <vt:lpstr>Limitações da Web</vt:lpstr>
      <vt:lpstr>Interoperabilidade semântica</vt:lpstr>
      <vt:lpstr>Interoperabilidade</vt:lpstr>
      <vt:lpstr>Interoperabilidade semântica</vt:lpstr>
      <vt:lpstr>Interoperabilidade semântica</vt:lpstr>
      <vt:lpstr>Linked Open Data (LOD)</vt:lpstr>
      <vt:lpstr>Linked Open Data (LOD)</vt:lpstr>
      <vt:lpstr>Linked Open Data (LOD)</vt:lpstr>
      <vt:lpstr>Vocabulários estruturados</vt:lpstr>
      <vt:lpstr>Vocabulários estruturados</vt:lpstr>
      <vt:lpstr>Vocabulários estruturados</vt:lpstr>
      <vt:lpstr>Vocabulários estruturados</vt:lpstr>
      <vt:lpstr>Vocabulários estruturados</vt:lpstr>
      <vt:lpstr>Vocabulários estruturados</vt:lpstr>
      <vt:lpstr>Linked Open Data (LOD)</vt:lpstr>
      <vt:lpstr>Apresentação do PowerPoint</vt:lpstr>
      <vt:lpstr>Apresentação do PowerPoint</vt:lpstr>
      <vt:lpstr>V0cabulários estruturados  e com LOD</vt:lpstr>
      <vt:lpstr>Vocabulários estruturados e com LOD</vt:lpstr>
      <vt:lpstr>Apresentação do PowerPoint</vt:lpstr>
      <vt:lpstr>Interoperabilidade semântica</vt:lpstr>
      <vt:lpstr>Conceito</vt:lpstr>
      <vt:lpstr>Sistema conceitual</vt:lpstr>
      <vt:lpstr>Funções</vt:lpstr>
      <vt:lpstr>Passos para a interoperabilidade semântica entre vocabulários</vt:lpstr>
      <vt:lpstr>Problemas</vt:lpstr>
      <vt:lpstr>Art &amp;Architecture Thesaurus (AAT)</vt:lpstr>
      <vt:lpstr>Apresentação do PowerPoint</vt:lpstr>
      <vt:lpstr>Mapeamento entre o Vocabulário Controlado do National Palace Museum (NPM-CV)  X  AAT</vt:lpstr>
      <vt:lpstr>Apresentação do PowerPoint</vt:lpstr>
      <vt:lpstr>Mapeamento entre NPM-CV X  AAT</vt:lpstr>
      <vt:lpstr>Apresentação do PowerPoint</vt:lpstr>
      <vt:lpstr>Apresentação do PowerPoint</vt:lpstr>
      <vt:lpstr>Apresentação do PowerPoint</vt:lpstr>
      <vt:lpstr>Alinhamento Semântico</vt:lpstr>
      <vt:lpstr>ISO 25964</vt:lpstr>
      <vt:lpstr>Alinhamento Semântico - EUROVOC</vt:lpstr>
      <vt:lpstr>Alinhamento Semântico - SENESCHAL</vt:lpstr>
      <vt:lpstr>Alinhamento Semântico - SENESCHAL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</vt:lpstr>
      <vt:lpstr>Considerações</vt:lpstr>
      <vt:lpstr>Enfim,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vânia</dc:creator>
  <cp:lastModifiedBy>Cibele A. C. Marques dos Santos</cp:lastModifiedBy>
  <cp:revision>72</cp:revision>
  <dcterms:created xsi:type="dcterms:W3CDTF">2016-11-23T18:40:36Z</dcterms:created>
  <dcterms:modified xsi:type="dcterms:W3CDTF">2017-11-13T11:50:01Z</dcterms:modified>
</cp:coreProperties>
</file>