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42548-3142-433C-8779-0CC4F064CDEF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t-BR"/>
        </a:p>
      </dgm:t>
    </dgm:pt>
    <dgm:pt modelId="{FC5179B3-0E91-4ED6-899D-8D4326235025}">
      <dgm:prSet phldrT="[Texto]" custT="1"/>
      <dgm:spPr/>
      <dgm:t>
        <a:bodyPr/>
        <a:lstStyle/>
        <a:p>
          <a:r>
            <a:rPr lang="pt-BR" sz="2000" dirty="0" smtClean="0"/>
            <a:t>Alguns compositores que influenciaram positivamente a educação musical</a:t>
          </a:r>
          <a:endParaRPr lang="pt-BR" sz="2000" dirty="0"/>
        </a:p>
      </dgm:t>
    </dgm:pt>
    <dgm:pt modelId="{D816F263-5AF8-4174-B06B-96809B8A3434}" type="parTrans" cxnId="{2F4B1F2C-2652-4EE1-A17B-0BAA0EB4902B}">
      <dgm:prSet/>
      <dgm:spPr/>
      <dgm:t>
        <a:bodyPr/>
        <a:lstStyle/>
        <a:p>
          <a:endParaRPr lang="pt-BR"/>
        </a:p>
      </dgm:t>
    </dgm:pt>
    <dgm:pt modelId="{D05C2374-A324-4A37-AC25-A2E84751604C}" type="sibTrans" cxnId="{2F4B1F2C-2652-4EE1-A17B-0BAA0EB4902B}">
      <dgm:prSet/>
      <dgm:spPr/>
      <dgm:t>
        <a:bodyPr/>
        <a:lstStyle/>
        <a:p>
          <a:endParaRPr lang="pt-BR"/>
        </a:p>
      </dgm:t>
    </dgm:pt>
    <dgm:pt modelId="{2FA6EE54-5A83-4A70-A44C-EF08F31B8D3E}">
      <dgm:prSet phldrT="[Texto]" custT="1"/>
      <dgm:spPr/>
      <dgm:t>
        <a:bodyPr/>
        <a:lstStyle/>
        <a:p>
          <a:r>
            <a:rPr lang="pt-BR" sz="2400" dirty="0" smtClean="0"/>
            <a:t>George Self, </a:t>
          </a:r>
          <a:br>
            <a:rPr lang="pt-BR" sz="2400" dirty="0" smtClean="0"/>
          </a:br>
          <a:r>
            <a:rPr lang="pt-BR" sz="2400" dirty="0" smtClean="0"/>
            <a:t>Brian Dennis e </a:t>
          </a:r>
          <a:br>
            <a:rPr lang="pt-BR" sz="2400" dirty="0" smtClean="0"/>
          </a:br>
          <a:r>
            <a:rPr lang="pt-BR" sz="2400" dirty="0" smtClean="0"/>
            <a:t>John </a:t>
          </a:r>
          <a:r>
            <a:rPr lang="pt-BR" sz="2400" dirty="0" err="1" smtClean="0"/>
            <a:t>Paynter</a:t>
          </a:r>
          <a:r>
            <a:rPr lang="pt-BR" sz="2400" dirty="0" smtClean="0"/>
            <a:t> </a:t>
          </a:r>
          <a:br>
            <a:rPr lang="pt-BR" sz="2400" dirty="0" smtClean="0"/>
          </a:br>
          <a:r>
            <a:rPr lang="pt-BR" sz="2400" dirty="0" smtClean="0"/>
            <a:t/>
          </a:r>
          <a:br>
            <a:rPr lang="pt-BR" sz="2400" dirty="0" smtClean="0"/>
          </a:br>
          <a:r>
            <a:rPr lang="pt-BR" sz="2400" dirty="0" smtClean="0"/>
            <a:t/>
          </a:r>
          <a:br>
            <a:rPr lang="pt-BR" sz="2400" dirty="0" smtClean="0"/>
          </a:br>
          <a:r>
            <a:rPr lang="pt-BR" sz="2400" dirty="0" smtClean="0"/>
            <a:t>Na Inglaterra</a:t>
          </a:r>
          <a:endParaRPr lang="pt-BR" sz="2400" dirty="0"/>
        </a:p>
      </dgm:t>
    </dgm:pt>
    <dgm:pt modelId="{15044C09-D5FB-46A7-864F-A0383B045728}" type="parTrans" cxnId="{806BCA8A-F789-4CFF-8D4F-5A03C5E83777}">
      <dgm:prSet/>
      <dgm:spPr/>
      <dgm:t>
        <a:bodyPr/>
        <a:lstStyle/>
        <a:p>
          <a:endParaRPr lang="pt-BR"/>
        </a:p>
      </dgm:t>
    </dgm:pt>
    <dgm:pt modelId="{865E5CFE-0425-4D5F-A86E-894A86BE7403}" type="sibTrans" cxnId="{806BCA8A-F789-4CFF-8D4F-5A03C5E83777}">
      <dgm:prSet/>
      <dgm:spPr/>
      <dgm:t>
        <a:bodyPr/>
        <a:lstStyle/>
        <a:p>
          <a:endParaRPr lang="pt-BR"/>
        </a:p>
      </dgm:t>
    </dgm:pt>
    <dgm:pt modelId="{F9A97CF9-DB03-4D7C-8AF4-FB04A6F0043D}">
      <dgm:prSet phldrT="[Texto]" custT="1"/>
      <dgm:spPr/>
      <dgm:t>
        <a:bodyPr/>
        <a:lstStyle/>
        <a:p>
          <a:endParaRPr lang="pt-BR" sz="2400" dirty="0" smtClean="0"/>
        </a:p>
        <a:p>
          <a:r>
            <a:rPr lang="pt-BR" sz="2400" dirty="0" smtClean="0"/>
            <a:t>R. Murray </a:t>
          </a:r>
          <a:r>
            <a:rPr lang="pt-BR" sz="2400" dirty="0" err="1" smtClean="0"/>
            <a:t>Schafer</a:t>
          </a:r>
          <a:r>
            <a:rPr lang="pt-BR" sz="2400" smtClean="0"/>
            <a:t/>
          </a:r>
          <a:br>
            <a:rPr lang="pt-BR" sz="2400" smtClean="0"/>
          </a:br>
          <a:endParaRPr lang="pt-BR" sz="2400" smtClean="0"/>
        </a:p>
        <a:p>
          <a:r>
            <a:rPr lang="pt-BR" sz="2400" dirty="0" smtClean="0"/>
            <a:t/>
          </a:r>
          <a:br>
            <a:rPr lang="pt-BR" sz="2400" dirty="0" smtClean="0"/>
          </a:br>
          <a:r>
            <a:rPr lang="pt-BR" sz="2400" dirty="0" smtClean="0"/>
            <a:t/>
          </a:r>
          <a:br>
            <a:rPr lang="pt-BR" sz="2400" dirty="0" smtClean="0"/>
          </a:br>
          <a:r>
            <a:rPr lang="pt-BR" sz="2400" dirty="0" smtClean="0"/>
            <a:t>No Canada </a:t>
          </a:r>
          <a:endParaRPr lang="pt-BR" sz="2400" dirty="0"/>
        </a:p>
      </dgm:t>
    </dgm:pt>
    <dgm:pt modelId="{E11FDF36-09A1-4393-9DDD-A423BE84C8E3}" type="parTrans" cxnId="{33336CA4-845B-4EFB-80DF-BCF3064F330F}">
      <dgm:prSet/>
      <dgm:spPr/>
      <dgm:t>
        <a:bodyPr/>
        <a:lstStyle/>
        <a:p>
          <a:endParaRPr lang="pt-BR"/>
        </a:p>
      </dgm:t>
    </dgm:pt>
    <dgm:pt modelId="{A8B402D2-3D8A-40FF-8936-816DE3E63643}" type="sibTrans" cxnId="{33336CA4-845B-4EFB-80DF-BCF3064F330F}">
      <dgm:prSet/>
      <dgm:spPr/>
      <dgm:t>
        <a:bodyPr/>
        <a:lstStyle/>
        <a:p>
          <a:endParaRPr lang="pt-BR"/>
        </a:p>
      </dgm:t>
    </dgm:pt>
    <dgm:pt modelId="{85F4EAF0-648A-445C-B718-2F868B3B7BCE}">
      <dgm:prSet phldrT="[Texto]" custT="1"/>
      <dgm:spPr/>
      <dgm:t>
        <a:bodyPr/>
        <a:lstStyle/>
        <a:p>
          <a:r>
            <a:rPr lang="pt-BR" sz="2800" dirty="0" smtClean="0"/>
            <a:t>Hans-Joachim </a:t>
          </a:r>
          <a:r>
            <a:rPr lang="pt-BR" sz="2800" dirty="0" err="1" smtClean="0"/>
            <a:t>Koellreutter</a:t>
          </a:r>
          <a:r>
            <a:rPr lang="pt-BR" sz="2800" dirty="0" smtClean="0"/>
            <a:t/>
          </a:r>
          <a:br>
            <a:rPr lang="pt-BR" sz="2800" dirty="0" smtClean="0"/>
          </a:br>
          <a:endParaRPr lang="pt-BR" sz="2800" dirty="0" smtClean="0"/>
        </a:p>
        <a:p>
          <a:endParaRPr lang="pt-BR" sz="2800" dirty="0" smtClean="0"/>
        </a:p>
        <a:p>
          <a:r>
            <a:rPr lang="pt-BR" sz="2400" dirty="0" smtClean="0"/>
            <a:t>Alemanha </a:t>
          </a:r>
        </a:p>
      </dgm:t>
    </dgm:pt>
    <dgm:pt modelId="{C6FA1482-80C4-4F6B-9E51-3FF731A34417}" type="parTrans" cxnId="{FBC7DB29-3CC5-497F-ABAA-968858CB1AFC}">
      <dgm:prSet/>
      <dgm:spPr/>
      <dgm:t>
        <a:bodyPr/>
        <a:lstStyle/>
        <a:p>
          <a:endParaRPr lang="pt-BR"/>
        </a:p>
      </dgm:t>
    </dgm:pt>
    <dgm:pt modelId="{FD9B2E8F-2723-414B-9258-BF2BF0907ECB}" type="sibTrans" cxnId="{FBC7DB29-3CC5-497F-ABAA-968858CB1AFC}">
      <dgm:prSet/>
      <dgm:spPr/>
      <dgm:t>
        <a:bodyPr/>
        <a:lstStyle/>
        <a:p>
          <a:endParaRPr lang="pt-BR"/>
        </a:p>
      </dgm:t>
    </dgm:pt>
    <dgm:pt modelId="{EB2407BC-A3BE-4C29-BB41-71016F9C69CF}" type="pres">
      <dgm:prSet presAssocID="{F7642548-3142-433C-8779-0CC4F064CDE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721FF56-650A-40C1-936C-C96CA25804AF}" type="pres">
      <dgm:prSet presAssocID="{FC5179B3-0E91-4ED6-899D-8D4326235025}" presName="roof" presStyleLbl="dkBgShp" presStyleIdx="0" presStyleCnt="2" custScaleY="69179"/>
      <dgm:spPr/>
      <dgm:t>
        <a:bodyPr/>
        <a:lstStyle/>
        <a:p>
          <a:endParaRPr lang="pt-BR"/>
        </a:p>
      </dgm:t>
    </dgm:pt>
    <dgm:pt modelId="{3233A4B5-99CD-46A8-A290-4C62F7E8840D}" type="pres">
      <dgm:prSet presAssocID="{FC5179B3-0E91-4ED6-899D-8D4326235025}" presName="pillars" presStyleCnt="0"/>
      <dgm:spPr/>
    </dgm:pt>
    <dgm:pt modelId="{7A35115F-3E4E-487A-BEC3-60C358FA6A10}" type="pres">
      <dgm:prSet presAssocID="{FC5179B3-0E91-4ED6-899D-8D432623502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061F0B-967B-4962-816D-483FEA25B483}" type="pres">
      <dgm:prSet presAssocID="{F9A97CF9-DB03-4D7C-8AF4-FB04A6F0043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13E1AC-2ECD-488F-93A0-CBEBF9BFD3B9}" type="pres">
      <dgm:prSet presAssocID="{85F4EAF0-648A-445C-B718-2F868B3B7BC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91BB76-50C2-4CF2-A32D-B17E766F786B}" type="pres">
      <dgm:prSet presAssocID="{FC5179B3-0E91-4ED6-899D-8D4326235025}" presName="base" presStyleLbl="dkBgShp" presStyleIdx="1" presStyleCnt="2"/>
      <dgm:spPr/>
    </dgm:pt>
  </dgm:ptLst>
  <dgm:cxnLst>
    <dgm:cxn modelId="{1DB1E17B-D21A-479E-A808-FBAEA1495913}" type="presOf" srcId="{FC5179B3-0E91-4ED6-899D-8D4326235025}" destId="{7721FF56-650A-40C1-936C-C96CA25804AF}" srcOrd="0" destOrd="0" presId="urn:microsoft.com/office/officeart/2005/8/layout/hList3"/>
    <dgm:cxn modelId="{33336CA4-845B-4EFB-80DF-BCF3064F330F}" srcId="{FC5179B3-0E91-4ED6-899D-8D4326235025}" destId="{F9A97CF9-DB03-4D7C-8AF4-FB04A6F0043D}" srcOrd="1" destOrd="0" parTransId="{E11FDF36-09A1-4393-9DDD-A423BE84C8E3}" sibTransId="{A8B402D2-3D8A-40FF-8936-816DE3E63643}"/>
    <dgm:cxn modelId="{2F4B1F2C-2652-4EE1-A17B-0BAA0EB4902B}" srcId="{F7642548-3142-433C-8779-0CC4F064CDEF}" destId="{FC5179B3-0E91-4ED6-899D-8D4326235025}" srcOrd="0" destOrd="0" parTransId="{D816F263-5AF8-4174-B06B-96809B8A3434}" sibTransId="{D05C2374-A324-4A37-AC25-A2E84751604C}"/>
    <dgm:cxn modelId="{8766DF4E-E817-4F27-82E3-82138F117CC5}" type="presOf" srcId="{F9A97CF9-DB03-4D7C-8AF4-FB04A6F0043D}" destId="{DB061F0B-967B-4962-816D-483FEA25B483}" srcOrd="0" destOrd="0" presId="urn:microsoft.com/office/officeart/2005/8/layout/hList3"/>
    <dgm:cxn modelId="{FBC7DB29-3CC5-497F-ABAA-968858CB1AFC}" srcId="{FC5179B3-0E91-4ED6-899D-8D4326235025}" destId="{85F4EAF0-648A-445C-B718-2F868B3B7BCE}" srcOrd="2" destOrd="0" parTransId="{C6FA1482-80C4-4F6B-9E51-3FF731A34417}" sibTransId="{FD9B2E8F-2723-414B-9258-BF2BF0907ECB}"/>
    <dgm:cxn modelId="{A85F160C-C23A-420E-9F39-30DFBE2E887A}" type="presOf" srcId="{F7642548-3142-433C-8779-0CC4F064CDEF}" destId="{EB2407BC-A3BE-4C29-BB41-71016F9C69CF}" srcOrd="0" destOrd="0" presId="urn:microsoft.com/office/officeart/2005/8/layout/hList3"/>
    <dgm:cxn modelId="{5F6C62A5-6A3F-45CD-9EB9-A7A2AD7D9338}" type="presOf" srcId="{85F4EAF0-648A-445C-B718-2F868B3B7BCE}" destId="{CD13E1AC-2ECD-488F-93A0-CBEBF9BFD3B9}" srcOrd="0" destOrd="0" presId="urn:microsoft.com/office/officeart/2005/8/layout/hList3"/>
    <dgm:cxn modelId="{806BCA8A-F789-4CFF-8D4F-5A03C5E83777}" srcId="{FC5179B3-0E91-4ED6-899D-8D4326235025}" destId="{2FA6EE54-5A83-4A70-A44C-EF08F31B8D3E}" srcOrd="0" destOrd="0" parTransId="{15044C09-D5FB-46A7-864F-A0383B045728}" sibTransId="{865E5CFE-0425-4D5F-A86E-894A86BE7403}"/>
    <dgm:cxn modelId="{88AD4F45-0104-4A9E-A143-5F9FFE832577}" type="presOf" srcId="{2FA6EE54-5A83-4A70-A44C-EF08F31B8D3E}" destId="{7A35115F-3E4E-487A-BEC3-60C358FA6A10}" srcOrd="0" destOrd="0" presId="urn:microsoft.com/office/officeart/2005/8/layout/hList3"/>
    <dgm:cxn modelId="{8DD4407F-58E1-4FA1-B481-A3BB13D153C0}" type="presParOf" srcId="{EB2407BC-A3BE-4C29-BB41-71016F9C69CF}" destId="{7721FF56-650A-40C1-936C-C96CA25804AF}" srcOrd="0" destOrd="0" presId="urn:microsoft.com/office/officeart/2005/8/layout/hList3"/>
    <dgm:cxn modelId="{43A27361-86B7-4DB1-96C5-CCFE9E1C7C89}" type="presParOf" srcId="{EB2407BC-A3BE-4C29-BB41-71016F9C69CF}" destId="{3233A4B5-99CD-46A8-A290-4C62F7E8840D}" srcOrd="1" destOrd="0" presId="urn:microsoft.com/office/officeart/2005/8/layout/hList3"/>
    <dgm:cxn modelId="{906E8453-CCD4-4D20-8750-4258291A2523}" type="presParOf" srcId="{3233A4B5-99CD-46A8-A290-4C62F7E8840D}" destId="{7A35115F-3E4E-487A-BEC3-60C358FA6A10}" srcOrd="0" destOrd="0" presId="urn:microsoft.com/office/officeart/2005/8/layout/hList3"/>
    <dgm:cxn modelId="{F1716C94-E813-4DF0-B5AC-C3187A6FABFE}" type="presParOf" srcId="{3233A4B5-99CD-46A8-A290-4C62F7E8840D}" destId="{DB061F0B-967B-4962-816D-483FEA25B483}" srcOrd="1" destOrd="0" presId="urn:microsoft.com/office/officeart/2005/8/layout/hList3"/>
    <dgm:cxn modelId="{711F569E-A7CF-4895-8D8A-7802B64B2219}" type="presParOf" srcId="{3233A4B5-99CD-46A8-A290-4C62F7E8840D}" destId="{CD13E1AC-2ECD-488F-93A0-CBEBF9BFD3B9}" srcOrd="2" destOrd="0" presId="urn:microsoft.com/office/officeart/2005/8/layout/hList3"/>
    <dgm:cxn modelId="{0C0AB01B-12CE-4427-96F1-22984DA07084}" type="presParOf" srcId="{EB2407BC-A3BE-4C29-BB41-71016F9C69CF}" destId="{3591BB76-50C2-4CF2-A32D-B17E766F786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1FF56-650A-40C1-936C-C96CA25804AF}">
      <dsp:nvSpPr>
        <dsp:cNvPr id="0" name=""/>
        <dsp:cNvSpPr/>
      </dsp:nvSpPr>
      <dsp:spPr>
        <a:xfrm>
          <a:off x="0" y="101539"/>
          <a:ext cx="7999487" cy="911634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Alguns compositores que influenciaram positivamente a educação musical</a:t>
          </a:r>
          <a:endParaRPr lang="pt-BR" sz="2000" kern="1200" dirty="0"/>
        </a:p>
      </dsp:txBody>
      <dsp:txXfrm>
        <a:off x="0" y="101539"/>
        <a:ext cx="7999487" cy="911634"/>
      </dsp:txXfrm>
    </dsp:sp>
    <dsp:sp modelId="{7A35115F-3E4E-487A-BEC3-60C358FA6A10}">
      <dsp:nvSpPr>
        <dsp:cNvPr id="0" name=""/>
        <dsp:cNvSpPr/>
      </dsp:nvSpPr>
      <dsp:spPr>
        <a:xfrm>
          <a:off x="3905" y="1216252"/>
          <a:ext cx="2663891" cy="27673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George Self, </a:t>
          </a:r>
          <a:br>
            <a:rPr lang="pt-BR" sz="2400" kern="1200" dirty="0" smtClean="0"/>
          </a:br>
          <a:r>
            <a:rPr lang="pt-BR" sz="2400" kern="1200" dirty="0" smtClean="0"/>
            <a:t>Brian Dennis e </a:t>
          </a:r>
          <a:br>
            <a:rPr lang="pt-BR" sz="2400" kern="1200" dirty="0" smtClean="0"/>
          </a:br>
          <a:r>
            <a:rPr lang="pt-BR" sz="2400" kern="1200" dirty="0" smtClean="0"/>
            <a:t>John </a:t>
          </a:r>
          <a:r>
            <a:rPr lang="pt-BR" sz="2400" kern="1200" dirty="0" err="1" smtClean="0"/>
            <a:t>Paynter</a:t>
          </a:r>
          <a:r>
            <a:rPr lang="pt-BR" sz="2400" kern="1200" dirty="0" smtClean="0"/>
            <a:t> </a:t>
          </a:r>
          <a:br>
            <a:rPr lang="pt-BR" sz="2400" kern="1200" dirty="0" smtClean="0"/>
          </a:br>
          <a:r>
            <a:rPr lang="pt-BR" sz="2400" kern="1200" dirty="0" smtClean="0"/>
            <a:t/>
          </a:r>
          <a:br>
            <a:rPr lang="pt-BR" sz="2400" kern="1200" dirty="0" smtClean="0"/>
          </a:br>
          <a:r>
            <a:rPr lang="pt-BR" sz="2400" kern="1200" dirty="0" smtClean="0"/>
            <a:t/>
          </a:r>
          <a:br>
            <a:rPr lang="pt-BR" sz="2400" kern="1200" dirty="0" smtClean="0"/>
          </a:br>
          <a:r>
            <a:rPr lang="pt-BR" sz="2400" kern="1200" dirty="0" smtClean="0"/>
            <a:t>Na Inglaterra</a:t>
          </a:r>
          <a:endParaRPr lang="pt-BR" sz="2400" kern="1200" dirty="0"/>
        </a:p>
      </dsp:txBody>
      <dsp:txXfrm>
        <a:off x="3905" y="1216252"/>
        <a:ext cx="2663891" cy="2767361"/>
      </dsp:txXfrm>
    </dsp:sp>
    <dsp:sp modelId="{DB061F0B-967B-4962-816D-483FEA25B483}">
      <dsp:nvSpPr>
        <dsp:cNvPr id="0" name=""/>
        <dsp:cNvSpPr/>
      </dsp:nvSpPr>
      <dsp:spPr>
        <a:xfrm>
          <a:off x="2667797" y="1216252"/>
          <a:ext cx="2663891" cy="27673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R. Murray </a:t>
          </a:r>
          <a:r>
            <a:rPr lang="pt-BR" sz="2400" kern="1200" dirty="0" err="1" smtClean="0"/>
            <a:t>Schafer</a:t>
          </a:r>
          <a:r>
            <a:rPr lang="pt-BR" sz="2400" kern="1200" smtClean="0"/>
            <a:t/>
          </a:r>
          <a:br>
            <a:rPr lang="pt-BR" sz="2400" kern="1200" smtClean="0"/>
          </a:br>
          <a:endParaRPr lang="pt-BR" sz="2400" kern="120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/>
          </a:r>
          <a:br>
            <a:rPr lang="pt-BR" sz="2400" kern="1200" dirty="0" smtClean="0"/>
          </a:br>
          <a:r>
            <a:rPr lang="pt-BR" sz="2400" kern="1200" dirty="0" smtClean="0"/>
            <a:t/>
          </a:r>
          <a:br>
            <a:rPr lang="pt-BR" sz="2400" kern="1200" dirty="0" smtClean="0"/>
          </a:br>
          <a:r>
            <a:rPr lang="pt-BR" sz="2400" kern="1200" dirty="0" smtClean="0"/>
            <a:t>No Canada </a:t>
          </a:r>
          <a:endParaRPr lang="pt-BR" sz="2400" kern="1200" dirty="0"/>
        </a:p>
      </dsp:txBody>
      <dsp:txXfrm>
        <a:off x="2667797" y="1216252"/>
        <a:ext cx="2663891" cy="2767361"/>
      </dsp:txXfrm>
    </dsp:sp>
    <dsp:sp modelId="{CD13E1AC-2ECD-488F-93A0-CBEBF9BFD3B9}">
      <dsp:nvSpPr>
        <dsp:cNvPr id="0" name=""/>
        <dsp:cNvSpPr/>
      </dsp:nvSpPr>
      <dsp:spPr>
        <a:xfrm>
          <a:off x="5331689" y="1216252"/>
          <a:ext cx="2663891" cy="27673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Hans-Joachim </a:t>
          </a:r>
          <a:r>
            <a:rPr lang="pt-BR" sz="2800" kern="1200" dirty="0" err="1" smtClean="0"/>
            <a:t>Koellreutter</a:t>
          </a:r>
          <a:r>
            <a:rPr lang="pt-BR" sz="2800" kern="1200" dirty="0" smtClean="0"/>
            <a:t/>
          </a:r>
          <a:br>
            <a:rPr lang="pt-BR" sz="2800" kern="1200" dirty="0" smtClean="0"/>
          </a:br>
          <a:endParaRPr lang="pt-BR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Alemanha </a:t>
          </a:r>
        </a:p>
      </dsp:txBody>
      <dsp:txXfrm>
        <a:off x="5331689" y="1216252"/>
        <a:ext cx="2663891" cy="2767361"/>
      </dsp:txXfrm>
    </dsp:sp>
    <dsp:sp modelId="{3591BB76-50C2-4CF2-A32D-B17E766F786B}">
      <dsp:nvSpPr>
        <dsp:cNvPr id="0" name=""/>
        <dsp:cNvSpPr/>
      </dsp:nvSpPr>
      <dsp:spPr>
        <a:xfrm>
          <a:off x="0" y="3983613"/>
          <a:ext cx="7999487" cy="307484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43E3-5E98-4545-A6D4-1B7B2D6BE662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2D5495-4828-47ED-8999-10AD7F20296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43E3-5E98-4545-A6D4-1B7B2D6BE662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5495-4828-47ED-8999-10AD7F20296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32D5495-4828-47ED-8999-10AD7F20296E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43E3-5E98-4545-A6D4-1B7B2D6BE662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43E3-5E98-4545-A6D4-1B7B2D6BE662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32D5495-4828-47ED-8999-10AD7F20296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43E3-5E98-4545-A6D4-1B7B2D6BE662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2D5495-4828-47ED-8999-10AD7F20296E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7543E3-5E98-4545-A6D4-1B7B2D6BE662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5495-4828-47ED-8999-10AD7F20296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43E3-5E98-4545-A6D4-1B7B2D6BE662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32D5495-4828-47ED-8999-10AD7F20296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43E3-5E98-4545-A6D4-1B7B2D6BE662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32D5495-4828-47ED-8999-10AD7F20296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43E3-5E98-4545-A6D4-1B7B2D6BE662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2D5495-4828-47ED-8999-10AD7F20296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2D5495-4828-47ED-8999-10AD7F20296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43E3-5E98-4545-A6D4-1B7B2D6BE662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32D5495-4828-47ED-8999-10AD7F20296E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7543E3-5E98-4545-A6D4-1B7B2D6BE662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7543E3-5E98-4545-A6D4-1B7B2D6BE662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2D5495-4828-47ED-8999-10AD7F20296E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057872"/>
          </a:xfrm>
        </p:spPr>
        <p:txBody>
          <a:bodyPr/>
          <a:lstStyle/>
          <a:p>
            <a:r>
              <a:rPr lang="pt-BR" dirty="0" smtClean="0"/>
              <a:t>RESUMO DO TEXTO DE</a:t>
            </a:r>
          </a:p>
          <a:p>
            <a:r>
              <a:rPr lang="pt-BR" dirty="0" smtClean="0"/>
              <a:t> Teca Alencar de brito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1200" dirty="0" smtClean="0"/>
              <a:t>Luciene leme oliveira </a:t>
            </a:r>
            <a:r>
              <a:rPr lang="pt-BR" sz="1200" dirty="0" err="1" smtClean="0"/>
              <a:t>nºusp</a:t>
            </a:r>
            <a:r>
              <a:rPr lang="pt-BR" sz="1200" dirty="0" smtClean="0"/>
              <a:t> 7584662</a:t>
            </a:r>
            <a:endParaRPr lang="pt-BR" sz="12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872208"/>
          </a:xfrm>
        </p:spPr>
        <p:txBody>
          <a:bodyPr/>
          <a:lstStyle/>
          <a:p>
            <a:r>
              <a:rPr lang="pt-BR" dirty="0" smtClean="0"/>
              <a:t>O ser humano como o objetivo de educação musical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431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760240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chemeClr val="tx2">
                    <a:lumMod val="90000"/>
                  </a:schemeClr>
                </a:solidFill>
              </a:rPr>
              <a:t>No início do século XX surgem novas propostas de educação musical que valorizam as atividades de criação e experimentação sincronizadas com procedimento de vanguarda musical da época, juntamente à pesquisas e proposições advindas da psicologia e da pedagogia</a:t>
            </a:r>
            <a:r>
              <a:rPr lang="pt-BR" sz="2000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  <a:endParaRPr lang="pt-BR" sz="2000" dirty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6204197"/>
              </p:ext>
            </p:extLst>
          </p:nvPr>
        </p:nvGraphicFramePr>
        <p:xfrm>
          <a:off x="611560" y="2204864"/>
          <a:ext cx="7999487" cy="4392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311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rgbClr val="C00000"/>
                </a:solidFill>
              </a:rPr>
              <a:t>Koellreutter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chemeClr val="tx2">
                    <a:lumMod val="90000"/>
                  </a:schemeClr>
                </a:solidFill>
              </a:rPr>
              <a:t>Viveu entre 1915 á 2005.</a:t>
            </a:r>
          </a:p>
          <a:p>
            <a:r>
              <a:rPr lang="pt-BR" dirty="0" smtClean="0">
                <a:solidFill>
                  <a:schemeClr val="tx2">
                    <a:lumMod val="90000"/>
                  </a:schemeClr>
                </a:solidFill>
              </a:rPr>
              <a:t>Veio para o Brasil em 1937.</a:t>
            </a:r>
          </a:p>
          <a:p>
            <a:r>
              <a:rPr lang="pt-BR" dirty="0" smtClean="0">
                <a:solidFill>
                  <a:schemeClr val="tx2">
                    <a:lumMod val="90000"/>
                  </a:schemeClr>
                </a:solidFill>
              </a:rPr>
              <a:t>Atuou como flautista, regente, compositor, ensaísta</a:t>
            </a:r>
            <a:r>
              <a:rPr lang="pt-BR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tx2">
                    <a:lumMod val="90000"/>
                  </a:schemeClr>
                </a:solidFill>
              </a:rPr>
              <a:t>e educador ajudando na formação de músicos e educadores.</a:t>
            </a:r>
          </a:p>
          <a:p>
            <a:r>
              <a:rPr lang="pt-BR" dirty="0" smtClean="0">
                <a:solidFill>
                  <a:schemeClr val="tx2">
                    <a:lumMod val="90000"/>
                  </a:schemeClr>
                </a:solidFill>
              </a:rPr>
              <a:t>O musico alemão desenvolve a amadurece ao longo de sua vida </a:t>
            </a:r>
            <a:r>
              <a:rPr lang="pt-BR" dirty="0">
                <a:solidFill>
                  <a:schemeClr val="tx2">
                    <a:lumMod val="90000"/>
                  </a:schemeClr>
                </a:solidFill>
              </a:rPr>
              <a:t>um projeto de </a:t>
            </a:r>
            <a:r>
              <a:rPr lang="pt-BR" dirty="0" smtClean="0">
                <a:solidFill>
                  <a:schemeClr val="tx2">
                    <a:lumMod val="90000"/>
                  </a:schemeClr>
                </a:solidFill>
              </a:rPr>
              <a:t>educação </a:t>
            </a:r>
            <a:r>
              <a:rPr lang="pt-BR" dirty="0">
                <a:solidFill>
                  <a:schemeClr val="tx2">
                    <a:lumMod val="90000"/>
                  </a:schemeClr>
                </a:solidFill>
              </a:rPr>
              <a:t>musical visando à formação integral do ser </a:t>
            </a:r>
            <a:r>
              <a:rPr lang="pt-BR" dirty="0" smtClean="0">
                <a:solidFill>
                  <a:schemeClr val="tx2">
                    <a:lumMod val="90000"/>
                  </a:schemeClr>
                </a:solidFill>
              </a:rPr>
              <a:t>humano, juntando </a:t>
            </a:r>
            <a:r>
              <a:rPr lang="pt-BR" dirty="0">
                <a:solidFill>
                  <a:schemeClr val="tx2">
                    <a:lumMod val="90000"/>
                  </a:schemeClr>
                </a:solidFill>
              </a:rPr>
              <a:t>a prática e a reflexão intelectual; a pesquisa; a crítica e </a:t>
            </a:r>
            <a:r>
              <a:rPr lang="pt-BR" dirty="0" smtClean="0">
                <a:solidFill>
                  <a:schemeClr val="tx2">
                    <a:lumMod val="90000"/>
                  </a:schemeClr>
                </a:solidFill>
              </a:rPr>
              <a:t>o constante </a:t>
            </a:r>
            <a:r>
              <a:rPr lang="pt-BR" dirty="0">
                <a:solidFill>
                  <a:schemeClr val="tx2">
                    <a:lumMod val="90000"/>
                  </a:schemeClr>
                </a:solidFill>
              </a:rPr>
              <a:t>questionamento, a proposta favorece também a emergência de modos de conviver fundados no diálogo, </a:t>
            </a:r>
            <a:r>
              <a:rPr lang="pt-BR" dirty="0" smtClean="0">
                <a:solidFill>
                  <a:schemeClr val="tx2">
                    <a:lumMod val="90000"/>
                  </a:schemeClr>
                </a:solidFill>
              </a:rPr>
              <a:t>aproximando </a:t>
            </a:r>
            <a:r>
              <a:rPr lang="pt-BR" dirty="0">
                <a:solidFill>
                  <a:schemeClr val="tx2">
                    <a:lumMod val="90000"/>
                  </a:schemeClr>
                </a:solidFill>
              </a:rPr>
              <a:t>estudantes e professores que, juntos, fazem música e refletem sobre o fazer.</a:t>
            </a:r>
          </a:p>
        </p:txBody>
      </p:sp>
    </p:spTree>
    <p:extLst>
      <p:ext uri="{BB962C8B-B14F-4D97-AF65-F5344CB8AC3E}">
        <p14:creationId xmlns:p14="http://schemas.microsoft.com/office/powerpoint/2010/main" val="17676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301752" y="-603447"/>
            <a:ext cx="8534400" cy="603448"/>
          </a:xfrm>
        </p:spPr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4542256"/>
          </a:xfrm>
          <a:ln>
            <a:noFill/>
          </a:ln>
        </p:spPr>
        <p:txBody>
          <a:bodyPr/>
          <a:lstStyle/>
          <a:p>
            <a:r>
              <a:rPr lang="pt-B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 IMPROVISAÇÃO  é vista aqui como uma importante ferramenta pedagógica destacando-se no projeto. </a:t>
            </a:r>
          </a:p>
          <a:p>
            <a:r>
              <a:rPr lang="pt-BR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Koellreutter</a:t>
            </a:r>
            <a:r>
              <a:rPr lang="pt-B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pt-B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desenvolve uma série de modelos de improvisação focando questões musicais e </a:t>
            </a:r>
            <a:r>
              <a:rPr lang="pt-B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humanas, entendidas </a:t>
            </a:r>
            <a:r>
              <a:rPr lang="pt-B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como possibilidades abertas, sujeitas a transformações </a:t>
            </a:r>
            <a:r>
              <a:rPr lang="pt-B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 acordo com o contexto de casa situação.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467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69273"/>
            <a:ext cx="8534400" cy="1296144"/>
          </a:xfrm>
        </p:spPr>
        <p:txBody>
          <a:bodyPr>
            <a:noAutofit/>
          </a:bodyPr>
          <a:lstStyle/>
          <a:p>
            <a:r>
              <a:rPr lang="pt-BR" sz="1800" dirty="0" smtClean="0">
                <a:solidFill>
                  <a:schemeClr val="tx2">
                    <a:lumMod val="90000"/>
                  </a:schemeClr>
                </a:solidFill>
              </a:rPr>
              <a:t>Um dos exercícios de improvisação segundo modelo proposto por </a:t>
            </a:r>
            <a:r>
              <a:rPr lang="pt-BR" sz="1800" dirty="0" err="1" smtClean="0">
                <a:solidFill>
                  <a:schemeClr val="tx2">
                    <a:lumMod val="90000"/>
                  </a:schemeClr>
                </a:solidFill>
              </a:rPr>
              <a:t>Koellreutter</a:t>
            </a:r>
            <a:r>
              <a:rPr lang="pt-BR" sz="1800" dirty="0">
                <a:solidFill>
                  <a:schemeClr val="tx2">
                    <a:lumMod val="90000"/>
                  </a:schemeClr>
                </a:solidFill>
              </a:rPr>
              <a:t>:</a:t>
            </a:r>
            <a:r>
              <a:rPr lang="pt-BR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br>
              <a:rPr lang="pt-BR" sz="1800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90000"/>
                  </a:schemeClr>
                </a:solidFill>
              </a:rPr>
              <a:t>Um aluno por vez improvisa livremente, sem pulsação fixa, até o momento em que começa-se a repetir uma célula rítmica; o grupo passa então a repeti-la também, até que o próximo da roda comece o seu improviso. </a:t>
            </a:r>
            <a:endParaRPr lang="pt-BR" sz="18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28992" cy="5256584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200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Princípios pedagógicos </a:t>
            </a:r>
            <a:r>
              <a:rPr lang="pt-BR" dirty="0" err="1" smtClean="0"/>
              <a:t>koellreutterianos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lnSpcReduction="10000"/>
          </a:bodyPr>
          <a:lstStyle/>
          <a:p>
            <a:r>
              <a:rPr lang="pt-BR" sz="2000" dirty="0"/>
              <a:t>Aprender a apreender dos alunos o que ensinar :  </a:t>
            </a:r>
            <a:r>
              <a:rPr lang="pt-BR" sz="2000" b="1" dirty="0"/>
              <a:t>manter-se atento e receptivo às necessidades, desejos e possibilidades de </a:t>
            </a:r>
            <a:r>
              <a:rPr lang="pt-BR" sz="2000" b="1" dirty="0" smtClean="0"/>
              <a:t>realização de </a:t>
            </a:r>
            <a:r>
              <a:rPr lang="pt-BR" sz="2000" b="1" dirty="0"/>
              <a:t>cada aluno</a:t>
            </a:r>
            <a:r>
              <a:rPr lang="pt-BR" sz="2000" dirty="0"/>
              <a:t>. </a:t>
            </a:r>
            <a:r>
              <a:rPr lang="pt-BR" sz="2000" dirty="0" smtClean="0"/>
              <a:t>(Ele sugeria </a:t>
            </a:r>
            <a:r>
              <a:rPr lang="pt-BR" sz="2000" dirty="0"/>
              <a:t>a organização de um currículo circular, de modo que os conceitos e atividades pudessem ser </a:t>
            </a:r>
            <a:r>
              <a:rPr lang="pt-BR" sz="2000" dirty="0" smtClean="0"/>
              <a:t>trabalhados de </a:t>
            </a:r>
            <a:r>
              <a:rPr lang="pt-BR" sz="2000" dirty="0"/>
              <a:t>acordo com o interesse e as necessidades de um aluno ou </a:t>
            </a:r>
            <a:r>
              <a:rPr lang="pt-BR" sz="2000" dirty="0" smtClean="0"/>
              <a:t>grupo)</a:t>
            </a:r>
          </a:p>
          <a:p>
            <a:r>
              <a:rPr lang="pt-BR" sz="2000" dirty="0"/>
              <a:t>Questionamento constante: </a:t>
            </a:r>
            <a:r>
              <a:rPr lang="pt-BR" sz="2000" b="1" dirty="0" err="1" smtClean="0"/>
              <a:t>Koellreutter</a:t>
            </a:r>
            <a:r>
              <a:rPr lang="pt-BR" sz="2000" b="1" dirty="0" smtClean="0"/>
              <a:t> acreditava que é preciso sempre questionar tudo e todos</a:t>
            </a:r>
            <a:r>
              <a:rPr lang="pt-BR" sz="2000" dirty="0" smtClean="0"/>
              <a:t>, não simplesmente acreditar em tudo o que está escrito em livros ou aceitar o que lhe é dito e pronto. É preciso saber os “por quês” de tudo.</a:t>
            </a:r>
          </a:p>
          <a:p>
            <a:r>
              <a:rPr lang="pt-BR" sz="2000" dirty="0"/>
              <a:t>A </a:t>
            </a:r>
            <a:r>
              <a:rPr lang="pt-BR" sz="2000" b="1" dirty="0"/>
              <a:t>atualização de conceitos musicais e o contato com a música nova, sem negar a presença e a importância da produção musical de todas as épocas, culturas, gêneros e estilos</a:t>
            </a:r>
            <a:r>
              <a:rPr lang="pt-BR" sz="2000" dirty="0" smtClean="0"/>
              <a:t>. </a:t>
            </a:r>
            <a:r>
              <a:rPr lang="pt-BR" sz="2000" dirty="0"/>
              <a:t>Aqui a interação com a música contemporânea um aspecto essencial, </a:t>
            </a:r>
            <a:r>
              <a:rPr lang="pt-BR" sz="2000" dirty="0" smtClean="0"/>
              <a:t>já </a:t>
            </a:r>
            <a:r>
              <a:rPr lang="pt-BR" sz="2000" dirty="0"/>
              <a:t>que </a:t>
            </a:r>
            <a:r>
              <a:rPr lang="pt-BR" sz="2000" dirty="0" smtClean="0"/>
              <a:t>reflete </a:t>
            </a:r>
            <a:r>
              <a:rPr lang="pt-BR" sz="2000" dirty="0"/>
              <a:t>e </a:t>
            </a:r>
            <a:r>
              <a:rPr lang="pt-BR" sz="2000" dirty="0" smtClean="0"/>
              <a:t>comunica </a:t>
            </a:r>
            <a:r>
              <a:rPr lang="pt-BR" sz="2000" dirty="0"/>
              <a:t>as transformações e o pensamento de um novo tempo.</a:t>
            </a:r>
          </a:p>
        </p:txBody>
      </p:sp>
    </p:spTree>
    <p:extLst>
      <p:ext uri="{BB962C8B-B14F-4D97-AF65-F5344CB8AC3E}">
        <p14:creationId xmlns:p14="http://schemas.microsoft.com/office/powerpoint/2010/main" val="173393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/>
              <a:t>O relacionamento e a interdependência entre a música, as demais artes, a ciência e a vida </a:t>
            </a:r>
            <a:r>
              <a:rPr lang="pt-BR" b="1" dirty="0" smtClean="0"/>
              <a:t>cotidiana</a:t>
            </a:r>
            <a:r>
              <a:rPr lang="pt-BR" dirty="0" smtClean="0"/>
              <a:t>: os acontecimentos musicais estão conectados aos acontecimentos sociais, artísticos e científicos </a:t>
            </a:r>
            <a:r>
              <a:rPr lang="pt-BR" dirty="0"/>
              <a:t>assim como todas as </a:t>
            </a:r>
            <a:r>
              <a:rPr lang="pt-BR" dirty="0" smtClean="0"/>
              <a:t>manifestações </a:t>
            </a:r>
            <a:r>
              <a:rPr lang="pt-BR" dirty="0"/>
              <a:t>do pensamento e da cultura humana.</a:t>
            </a:r>
          </a:p>
        </p:txBody>
      </p:sp>
    </p:spTree>
    <p:extLst>
      <p:ext uri="{BB962C8B-B14F-4D97-AF65-F5344CB8AC3E}">
        <p14:creationId xmlns:p14="http://schemas.microsoft.com/office/powerpoint/2010/main" val="19067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Koellreutter</a:t>
            </a:r>
            <a:endParaRPr lang="pt-BR" sz="4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052736"/>
            <a:ext cx="8503920" cy="504631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3600" dirty="0" smtClean="0">
                <a:solidFill>
                  <a:schemeClr val="tx2">
                    <a:lumMod val="75000"/>
                  </a:schemeClr>
                </a:solidFill>
              </a:rPr>
              <a:t>"</a:t>
            </a:r>
            <a:r>
              <a:rPr lang="pt-BR" sz="3600" dirty="0">
                <a:solidFill>
                  <a:schemeClr val="tx2">
                    <a:lumMod val="75000"/>
                  </a:schemeClr>
                </a:solidFill>
              </a:rPr>
              <a:t>Eu só respondo como professor quando o aluno </a:t>
            </a:r>
            <a:r>
              <a:rPr lang="pt-BR" sz="3600" dirty="0" smtClean="0">
                <a:solidFill>
                  <a:schemeClr val="tx2">
                    <a:lumMod val="75000"/>
                  </a:schemeClr>
                </a:solidFill>
              </a:rPr>
              <a:t>pergunta“</a:t>
            </a:r>
          </a:p>
          <a:p>
            <a:pPr marL="0" indent="0">
              <a:buNone/>
            </a:pPr>
            <a:endParaRPr lang="pt-BR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sz="3600" dirty="0" smtClean="0">
                <a:solidFill>
                  <a:schemeClr val="tx2">
                    <a:lumMod val="75000"/>
                  </a:schemeClr>
                </a:solidFill>
              </a:rPr>
              <a:t>"Eu </a:t>
            </a:r>
            <a:r>
              <a:rPr lang="pt-BR" sz="3600" dirty="0">
                <a:solidFill>
                  <a:schemeClr val="tx2">
                    <a:lumMod val="75000"/>
                  </a:schemeClr>
                </a:solidFill>
              </a:rPr>
              <a:t>faço música com ele. A gente se </a:t>
            </a:r>
            <a:r>
              <a:rPr lang="pt-BR" sz="3600" dirty="0" smtClean="0">
                <a:solidFill>
                  <a:schemeClr val="tx2">
                    <a:lumMod val="75000"/>
                  </a:schemeClr>
                </a:solidFill>
              </a:rPr>
              <a:t>auto educa </a:t>
            </a:r>
            <a:r>
              <a:rPr lang="pt-BR" sz="3600" dirty="0">
                <a:solidFill>
                  <a:schemeClr val="tx2">
                    <a:lumMod val="75000"/>
                  </a:schemeClr>
                </a:solidFill>
              </a:rPr>
              <a:t>coletivamente por meio do debate, do diálogo"</a:t>
            </a:r>
          </a:p>
        </p:txBody>
      </p:sp>
    </p:spTree>
    <p:extLst>
      <p:ext uri="{BB962C8B-B14F-4D97-AF65-F5344CB8AC3E}">
        <p14:creationId xmlns:p14="http://schemas.microsoft.com/office/powerpoint/2010/main" val="311361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374</TotalTime>
  <Words>487</Words>
  <Application>Microsoft Office PowerPoint</Application>
  <PresentationFormat>Apresentação na tela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Cívico</vt:lpstr>
      <vt:lpstr>O ser humano como o objetivo de educação musical</vt:lpstr>
      <vt:lpstr>No início do século XX surgem novas propostas de educação musical que valorizam as atividades de criação e experimentação sincronizadas com procedimento de vanguarda musical da época, juntamente à pesquisas e proposições advindas da psicologia e da pedagogia.</vt:lpstr>
      <vt:lpstr>Koellreutter</vt:lpstr>
      <vt:lpstr>Apresentação do PowerPoint</vt:lpstr>
      <vt:lpstr>Um dos exercícios de improvisação segundo modelo proposto por Koellreutter:  Um aluno por vez improvisa livremente, sem pulsação fixa, até o momento em que começa-se a repetir uma célula rítmica; o grupo passa então a repeti-la também, até que o próximo da roda comece o seu improviso. </vt:lpstr>
      <vt:lpstr>Princípios pedagógicos koellreutterianos:</vt:lpstr>
      <vt:lpstr>Apresentação do PowerPoint</vt:lpstr>
      <vt:lpstr>Koellreutter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Luciene-Note</dc:creator>
  <cp:lastModifiedBy>Luciene-Note</cp:lastModifiedBy>
  <cp:revision>23</cp:revision>
  <dcterms:created xsi:type="dcterms:W3CDTF">2015-05-14T18:26:42Z</dcterms:created>
  <dcterms:modified xsi:type="dcterms:W3CDTF">2015-05-15T07:26:07Z</dcterms:modified>
</cp:coreProperties>
</file>