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4"/>
  </p:notesMasterIdLst>
  <p:sldIdLst>
    <p:sldId id="280" r:id="rId2"/>
    <p:sldId id="285" r:id="rId3"/>
    <p:sldId id="281" r:id="rId4"/>
    <p:sldId id="259" r:id="rId5"/>
    <p:sldId id="261" r:id="rId6"/>
    <p:sldId id="258" r:id="rId7"/>
    <p:sldId id="274" r:id="rId8"/>
    <p:sldId id="287" r:id="rId9"/>
    <p:sldId id="275" r:id="rId10"/>
    <p:sldId id="288" r:id="rId11"/>
    <p:sldId id="612" r:id="rId12"/>
    <p:sldId id="61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A96D7-B3BB-42C6-B68D-13AA65F2FE79}" type="datetimeFigureOut">
              <a:rPr lang="pt-BR" smtClean="0"/>
              <a:pPr/>
              <a:t>31/03/2023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44E2F-F1D7-42C8-9AC9-E3545B3016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28F66-5901-4636-B1AD-1DB57C0BE113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28F66-5901-4636-B1AD-1DB57C0BE113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4555-76AB-4D96-971B-F02F9CC7BA04}" type="datetimeFigureOut">
              <a:rPr lang="pt-BR" smtClean="0"/>
              <a:pPr/>
              <a:t>31/03/2023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18BF1C9F-BB75-441D-AECE-ACB2AE26F3D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63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4555-76AB-4D96-971B-F02F9CC7BA04}" type="datetimeFigureOut">
              <a:rPr lang="pt-BR" smtClean="0"/>
              <a:pPr/>
              <a:t>31/03/2023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C9F-BB75-441D-AECE-ACB2AE26F3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28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4555-76AB-4D96-971B-F02F9CC7BA04}" type="datetimeFigureOut">
              <a:rPr lang="pt-BR" smtClean="0"/>
              <a:pPr/>
              <a:t>31/03/2023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C9F-BB75-441D-AECE-ACB2AE26F3D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4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4555-76AB-4D96-971B-F02F9CC7BA04}" type="datetimeFigureOut">
              <a:rPr lang="pt-BR" smtClean="0"/>
              <a:pPr/>
              <a:t>31/03/2023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C9F-BB75-441D-AECE-ACB2AE26F3D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7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4555-76AB-4D96-971B-F02F9CC7BA04}" type="datetimeFigureOut">
              <a:rPr lang="pt-BR" smtClean="0"/>
              <a:pPr/>
              <a:t>31/03/2023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C9F-BB75-441D-AECE-ACB2AE26F3D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11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4555-76AB-4D96-971B-F02F9CC7BA04}" type="datetimeFigureOut">
              <a:rPr lang="pt-BR" smtClean="0"/>
              <a:pPr/>
              <a:t>31/03/2023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C9F-BB75-441D-AECE-ACB2AE26F3D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4555-76AB-4D96-971B-F02F9CC7BA04}" type="datetimeFigureOut">
              <a:rPr lang="pt-BR" smtClean="0"/>
              <a:pPr/>
              <a:t>31/03/2023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C9F-BB75-441D-AECE-ACB2AE26F3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40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4555-76AB-4D96-971B-F02F9CC7BA04}" type="datetimeFigureOut">
              <a:rPr lang="pt-BR" smtClean="0"/>
              <a:pPr/>
              <a:t>31/03/2023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C9F-BB75-441D-AECE-ACB2AE26F3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88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4555-76AB-4D96-971B-F02F9CC7BA04}" type="datetimeFigureOut">
              <a:rPr lang="pt-BR" smtClean="0"/>
              <a:pPr/>
              <a:t>31/03/2023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C9F-BB75-441D-AECE-ACB2AE26F3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53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4555-76AB-4D96-971B-F02F9CC7BA04}" type="datetimeFigureOut">
              <a:rPr lang="pt-BR" smtClean="0"/>
              <a:pPr/>
              <a:t>31/03/2023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C9F-BB75-441D-AECE-ACB2AE26F3D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0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27734555-76AB-4D96-971B-F02F9CC7BA04}" type="datetimeFigureOut">
              <a:rPr lang="pt-BR" smtClean="0"/>
              <a:pPr/>
              <a:t>31/03/2023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1C9F-BB75-441D-AECE-ACB2AE26F3D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9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4555-76AB-4D96-971B-F02F9CC7BA04}" type="datetimeFigureOut">
              <a:rPr lang="pt-BR" smtClean="0"/>
              <a:pPr/>
              <a:t>31/03/2023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8BF1C9F-BB75-441D-AECE-ACB2AE26F3D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66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358454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pt-BR" b="1" dirty="0">
                <a:latin typeface="Times New Roman" pitchFamily="18" charset="0"/>
                <a:cs typeface="Times New Roman" pitchFamily="18" charset="0"/>
              </a:rPr>
            </a:b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r>
              <a:rPr lang="pt-BR" b="1" dirty="0">
                <a:latin typeface="Times New Roman" pitchFamily="18" charset="0"/>
                <a:cs typeface="Times New Roman" pitchFamily="18" charset="0"/>
              </a:rPr>
              <a:t>Poder Judiciário</a:t>
            </a:r>
          </a:p>
        </p:txBody>
      </p:sp>
      <p:sp>
        <p:nvSpPr>
          <p:cNvPr id="3075" name="Subtítulo 2"/>
          <p:cNvSpPr>
            <a:spLocks noGrp="1"/>
          </p:cNvSpPr>
          <p:nvPr>
            <p:ph type="subTitle" idx="1"/>
          </p:nvPr>
        </p:nvSpPr>
        <p:spPr>
          <a:xfrm>
            <a:off x="571500" y="1714500"/>
            <a:ext cx="7786688" cy="4572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dirty="0"/>
              <a:t> </a:t>
            </a:r>
          </a:p>
          <a:p>
            <a:pPr algn="just" eaLnBrk="1" hangingPunct="1">
              <a:buFontTx/>
              <a:buChar char="•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Tx/>
              <a:buChar char="•"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pt-BR" dirty="0">
                <a:latin typeface="Times New Roman" pitchFamily="18" charset="0"/>
                <a:cs typeface="Times New Roman" pitchFamily="18" charset="0"/>
              </a:rPr>
              <a:t>Susana Henriques da Costa</a:t>
            </a:r>
          </a:p>
          <a:p>
            <a:pPr algn="r" eaLnBrk="1" hangingPunct="1"/>
            <a:r>
              <a:rPr lang="pt-BR">
                <a:latin typeface="Times New Roman" pitchFamily="18" charset="0"/>
                <a:cs typeface="Times New Roman" pitchFamily="18" charset="0"/>
              </a:rPr>
              <a:t>31.3.22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09DB4-1495-9C4C-BFFC-C19105F9C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Perfil </a:t>
            </a:r>
            <a:r>
              <a:rPr lang="pt-BR" dirty="0" err="1"/>
              <a:t>sociodemográfico</a:t>
            </a:r>
            <a:r>
              <a:rPr lang="pt-BR" dirty="0"/>
              <a:t> do Judiciário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C8CC894-13D6-FE46-A662-E27E3BF16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9453" y="2016125"/>
            <a:ext cx="5519420" cy="3449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E96557B-0CB5-3F4B-8F9F-823713A39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7" t="25278" r="9327" b="4077"/>
          <a:stretch/>
        </p:blipFill>
        <p:spPr>
          <a:xfrm>
            <a:off x="852860" y="2016125"/>
            <a:ext cx="7438280" cy="40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6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000" y="1500188"/>
            <a:ext cx="6858000" cy="3857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7171" name="Imagem 3" descr="Uma imagem contendo interior, mesa, teto, parede&#10;&#10;Descrição gerada com muito alta confianç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9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000" y="1500188"/>
            <a:ext cx="6858000" cy="3857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8195" name="Espaço Reservado para Conteúdo 3" descr="Uma imagem contendo pessoa, interior, janela, sentado&#10;&#10;Descrição gerada com muito alta confianç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>
          <a:xfrm>
            <a:off x="30163" y="464375"/>
            <a:ext cx="9167812" cy="5661025"/>
          </a:xfrm>
        </p:spPr>
      </p:pic>
    </p:spTree>
    <p:extLst>
      <p:ext uri="{BB962C8B-B14F-4D97-AF65-F5344CB8AC3E}">
        <p14:creationId xmlns:p14="http://schemas.microsoft.com/office/powerpoint/2010/main" val="13855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Título 1"/>
          <p:cNvSpPr>
            <a:spLocks noGrp="1"/>
          </p:cNvSpPr>
          <p:nvPr>
            <p:ph type="ctrTitle"/>
          </p:nvPr>
        </p:nvSpPr>
        <p:spPr>
          <a:xfrm>
            <a:off x="633357" y="1600199"/>
            <a:ext cx="2654449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000" b="0" i="0" kern="1200" cap="all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Judiciário</a:t>
            </a:r>
            <a: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br>
              <a:rPr lang="en-US" sz="30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0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Subtítulo 2"/>
          <p:cNvSpPr>
            <a:spLocks noGrp="1"/>
          </p:cNvSpPr>
          <p:nvPr>
            <p:ph type="subTitle" idx="1"/>
          </p:nvPr>
        </p:nvSpPr>
        <p:spPr>
          <a:xfrm>
            <a:off x="3693638" y="1600199"/>
            <a:ext cx="4597502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dirty="0" err="1"/>
              <a:t>Contextualização</a:t>
            </a:r>
            <a:r>
              <a:rPr lang="en-US" dirty="0"/>
              <a:t> </a:t>
            </a:r>
            <a:r>
              <a:rPr lang="en-US" dirty="0" err="1"/>
              <a:t>histórica</a:t>
            </a:r>
            <a:r>
              <a:rPr lang="en-US" dirty="0"/>
              <a:t> da </a:t>
            </a:r>
            <a:r>
              <a:rPr lang="en-US" dirty="0" err="1"/>
              <a:t>questão</a:t>
            </a:r>
            <a:endParaRPr lang="en-US" dirty="0"/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dirty="0"/>
              <a:t> O Estado </a:t>
            </a:r>
            <a:r>
              <a:rPr lang="en-US" dirty="0" err="1"/>
              <a:t>Democrático</a:t>
            </a:r>
            <a:r>
              <a:rPr lang="en-US" dirty="0"/>
              <a:t> de </a:t>
            </a:r>
            <a:r>
              <a:rPr lang="en-US" dirty="0" err="1"/>
              <a:t>Direito</a:t>
            </a:r>
            <a:endParaRPr lang="en-US" dirty="0"/>
          </a:p>
          <a:p>
            <a:pPr lvl="1" indent="-228600" algn="l" defTabSz="9144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</a:t>
            </a:r>
            <a:r>
              <a:rPr lang="en-US" dirty="0" err="1"/>
              <a:t>controladora</a:t>
            </a:r>
            <a:r>
              <a:rPr lang="en-US" dirty="0"/>
              <a:t> dos </a:t>
            </a:r>
            <a:r>
              <a:rPr lang="en-US" dirty="0" err="1"/>
              <a:t>demais</a:t>
            </a:r>
            <a:r>
              <a:rPr lang="en-US" dirty="0"/>
              <a:t> </a:t>
            </a:r>
            <a:r>
              <a:rPr lang="en-US" dirty="0" err="1"/>
              <a:t>poderes</a:t>
            </a:r>
            <a:endParaRPr lang="en-US" dirty="0"/>
          </a:p>
          <a:p>
            <a:pPr lvl="1" indent="-228600" algn="l" defTabSz="914400">
              <a:buFont typeface="Arial" panose="020B0604020202020204" pitchFamily="34" charset="0"/>
              <a:buChar char="•"/>
            </a:pPr>
            <a:r>
              <a:rPr lang="en-US" dirty="0" err="1"/>
              <a:t>Constitucionalização</a:t>
            </a:r>
            <a:r>
              <a:rPr lang="en-US" dirty="0"/>
              <a:t> dos </a:t>
            </a:r>
            <a:r>
              <a:rPr lang="en-US" dirty="0" err="1"/>
              <a:t>direitos</a:t>
            </a:r>
            <a:r>
              <a:rPr lang="en-US" dirty="0"/>
              <a:t> </a:t>
            </a:r>
            <a:r>
              <a:rPr lang="en-US" dirty="0" err="1"/>
              <a:t>sociais</a:t>
            </a:r>
            <a:endParaRPr lang="en-US" dirty="0"/>
          </a:p>
          <a:p>
            <a:pPr lvl="1" indent="-228600" algn="l" defTabSz="914400">
              <a:buFont typeface="Arial" panose="020B0604020202020204" pitchFamily="34" charset="0"/>
              <a:buChar char="•"/>
            </a:pPr>
            <a:r>
              <a:rPr lang="en-US" dirty="0" err="1"/>
              <a:t>Restrição</a:t>
            </a:r>
            <a:r>
              <a:rPr lang="en-US" dirty="0"/>
              <a:t> da </a:t>
            </a:r>
            <a:r>
              <a:rPr lang="en-US" dirty="0" err="1"/>
              <a:t>noção</a:t>
            </a:r>
            <a:r>
              <a:rPr lang="en-US" dirty="0"/>
              <a:t> de </a:t>
            </a:r>
            <a:r>
              <a:rPr lang="en-US" dirty="0" err="1"/>
              <a:t>discricionariedade</a:t>
            </a:r>
            <a:r>
              <a:rPr lang="en-US" dirty="0"/>
              <a:t> </a:t>
            </a:r>
            <a:r>
              <a:rPr lang="en-US" dirty="0" err="1"/>
              <a:t>administrativa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pt-BR" sz="2200" b="1">
                <a:latin typeface="Times New Roman" pitchFamily="18" charset="0"/>
                <a:cs typeface="Times New Roman" pitchFamily="18" charset="0"/>
              </a:rPr>
              <a:t>O Judiciário na CF/88 – modelo institucional</a:t>
            </a:r>
            <a:endParaRPr lang="pt-BR" sz="22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endParaRPr lang="pt-BR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Redimensionamento do Judiciário na arena pública – incremento de poder;</a:t>
            </a:r>
            <a:endParaRPr lang="pt-BR">
              <a:latin typeface="Times New Roman" pitchFamily="18" charset="0"/>
              <a:cs typeface="Times New Roman" pitchFamily="18" charset="0"/>
            </a:endParaRPr>
          </a:p>
          <a:p>
            <a:endParaRPr lang="pt-BR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Politização do Judiciário: negação da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ideia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inicial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montesquiana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;</a:t>
            </a:r>
            <a:endParaRPr lang="pt-BR">
              <a:latin typeface="Times New Roman" pitchFamily="18" charset="0"/>
              <a:cs typeface="Times New Roman" pitchFamily="18" charset="0"/>
            </a:endParaRPr>
          </a:p>
          <a:p>
            <a:endParaRPr lang="pt-BR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Do potencial para o real – de 88 até os dias de hoje.</a:t>
            </a:r>
            <a:endParaRPr lang="pt-BR">
              <a:latin typeface="Times New Roman" pitchFamily="18" charset="0"/>
              <a:cs typeface="Times New Roman" pitchFamily="18" charset="0"/>
            </a:endParaRPr>
          </a:p>
          <a:p>
            <a:endParaRPr lang="pt-BR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Separação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poderes</a:t>
            </a:r>
            <a:endParaRPr lang="pt-BR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Judicial Review: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dois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tipos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err="1">
                <a:latin typeface="Times New Roman" pitchFamily="18" charset="0"/>
                <a:cs typeface="Times New Roman" pitchFamily="18" charset="0"/>
              </a:rPr>
              <a:t>Controle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difuso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stare </a:t>
            </a:r>
            <a:r>
              <a:rPr lang="en-US" i="1" err="1">
                <a:latin typeface="Times New Roman" pitchFamily="18" charset="0"/>
                <a:cs typeface="Times New Roman" pitchFamily="18" charset="0"/>
              </a:rPr>
              <a:t>decisis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en-US" err="1">
                <a:latin typeface="Times New Roman" pitchFamily="18" charset="0"/>
                <a:cs typeface="Times New Roman" pitchFamily="18" charset="0"/>
              </a:rPr>
              <a:t>Controle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concentrado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decisão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vinculante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err="1">
                <a:latin typeface="Times New Roman" pitchFamily="18" charset="0"/>
                <a:cs typeface="Times New Roman" pitchFamily="18" charset="0"/>
              </a:rPr>
              <a:t>Implementação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direitos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sociais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fundamentais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err="1">
                <a:latin typeface="Times New Roman" pitchFamily="18" charset="0"/>
                <a:cs typeface="Times New Roman" pitchFamily="18" charset="0"/>
              </a:rPr>
              <a:t>Posititvados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texto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constitucional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err="1">
                <a:latin typeface="Times New Roman" pitchFamily="18" charset="0"/>
                <a:cs typeface="Times New Roman" pitchFamily="18" charset="0"/>
              </a:rPr>
              <a:t>Controle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ação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omissão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pt-B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3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Amplo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acesso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baixo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custo</a:t>
            </a:r>
            <a:endParaRPr lang="pt-BR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Acesso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justiça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direito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fundamental;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Assistência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judiciária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gratuita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Modelo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processual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coletivo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permite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acesso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judicial dos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interesses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grupos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baixo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controle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representatividade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adequada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Judiciário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arena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legitimada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(STF) e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baixo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custo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para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judicialização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política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2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Judiciário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Brasileiro</a:t>
            </a:r>
            <a:endParaRPr lang="pt-BR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pPr marL="907542" lvl="1" indent="-514350">
              <a:buFont typeface="Wingdings" pitchFamily="2" charset="2"/>
              <a:buChar char="Ø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Organização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jurisdição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administrativa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autônoma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>
              <a:spcBef>
                <a:spcPts val="12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Tribunais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Federais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Estaduais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Supremo Tribunal Federal;</a:t>
            </a:r>
          </a:p>
          <a:p>
            <a:pPr lvl="1">
              <a:spcBef>
                <a:spcPts val="1200"/>
              </a:spcBef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Autonomia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institucional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pessoal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dos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juízes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9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Vantagens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Judiciário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Independência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política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Poder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contramajoritário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Atua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omissão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dos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demais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poderes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E5DD1EB-E16F-4A3A-8879-034FB467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Condicionantes PARA A AÇAO TRANSFORMADORA DO PODER JUDICIÁRIO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11025EA-7792-4523-BFA5-3AAFE1048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Desenho constitucional da separação de poderes;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Capacidade institucional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processual</a:t>
            </a:r>
          </a:p>
        </p:txBody>
      </p:sp>
    </p:spTree>
    <p:extLst>
      <p:ext uri="{BB962C8B-B14F-4D97-AF65-F5344CB8AC3E}">
        <p14:creationId xmlns:p14="http://schemas.microsoft.com/office/powerpoint/2010/main" val="322589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Críticas à atuação do Poder Judiciário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93638" y="1600199"/>
            <a:ext cx="4597502" cy="429768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A hipertrofia do Judiciário – desequilíbrio entre os poderes;</a:t>
            </a:r>
          </a:p>
          <a:p>
            <a:pPr>
              <a:lnSpc>
                <a:spcPct val="110000"/>
              </a:lnSpc>
            </a:pPr>
            <a:endParaRPr lang="pt-BR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A formação deficiente dos operadores do direito;</a:t>
            </a:r>
          </a:p>
          <a:p>
            <a:pPr marL="0" indent="0">
              <a:lnSpc>
                <a:spcPct val="110000"/>
              </a:lnSpc>
              <a:buNone/>
            </a:pPr>
            <a:endParaRPr lang="pt-BR" sz="1600" dirty="0"/>
          </a:p>
          <a:p>
            <a:pPr>
              <a:lnSpc>
                <a:spcPct val="110000"/>
              </a:lnSpc>
            </a:pP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A investidura dos magistrados – hierarquização da carreira;</a:t>
            </a:r>
          </a:p>
          <a:p>
            <a:pPr>
              <a:lnSpc>
                <a:spcPct val="110000"/>
              </a:lnSpc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6478254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{600298E3-0517-824C-9A36-096DC597C463}tf10001119</Template>
  <TotalTime>2087</TotalTime>
  <Words>289</Words>
  <Application>Microsoft Macintosh PowerPoint</Application>
  <PresentationFormat>Apresentação na tela (4:3)</PresentationFormat>
  <Paragraphs>67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 MT</vt:lpstr>
      <vt:lpstr>Times New Roman</vt:lpstr>
      <vt:lpstr>Wingdings</vt:lpstr>
      <vt:lpstr>Wingdings 3</vt:lpstr>
      <vt:lpstr>Galeria</vt:lpstr>
      <vt:lpstr>            Poder Judiciário</vt:lpstr>
      <vt:lpstr>      Judiciário  </vt:lpstr>
      <vt:lpstr>O Judiciário na CF/88 – modelo institucional</vt:lpstr>
      <vt:lpstr>Separação de poderes</vt:lpstr>
      <vt:lpstr>Amplo acesso a baixo custo</vt:lpstr>
      <vt:lpstr>Judiciário Brasileiro</vt:lpstr>
      <vt:lpstr>Vantagens do Judiciário</vt:lpstr>
      <vt:lpstr>Condicionantes PARA A AÇAO TRANSFORMADORA DO PODER JUDICIÁRIO</vt:lpstr>
      <vt:lpstr>Críticas à atuação do Poder Judiciário</vt:lpstr>
      <vt:lpstr>Perfil sociodemográfico do Judiciário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imediata judicialização dos direitos fundamentais e o mínimo existencial</dc:title>
  <dc:creator>Susana</dc:creator>
  <cp:lastModifiedBy>Susana Henriques da Costa</cp:lastModifiedBy>
  <cp:revision>52</cp:revision>
  <dcterms:created xsi:type="dcterms:W3CDTF">2012-08-29T13:35:17Z</dcterms:created>
  <dcterms:modified xsi:type="dcterms:W3CDTF">2023-03-31T10:43:51Z</dcterms:modified>
</cp:coreProperties>
</file>