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3" r:id="rId21"/>
    <p:sldId id="272" r:id="rId22"/>
    <p:sldId id="266" r:id="rId23"/>
    <p:sldId id="269" r:id="rId24"/>
    <p:sldId id="270" r:id="rId25"/>
    <p:sldId id="267" r:id="rId26"/>
    <p:sldId id="271" r:id="rId27"/>
    <p:sldId id="274" r:id="rId28"/>
    <p:sldId id="275" r:id="rId29"/>
    <p:sldId id="268" r:id="rId30"/>
    <p:sldId id="276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9327B3-DE88-4ABD-9722-031322D8A88F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Bases </a:t>
            </a:r>
            <a:r>
              <a:rPr lang="pt-BR" sz="4000" dirty="0" err="1"/>
              <a:t>neurofarmacológicas</a:t>
            </a:r>
            <a:r>
              <a:rPr lang="pt-BR" sz="4000" dirty="0"/>
              <a:t> dos diferentes agentes anestésicos.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7554416" cy="1296888"/>
          </a:xfrm>
        </p:spPr>
        <p:txBody>
          <a:bodyPr>
            <a:normAutofit/>
          </a:bodyPr>
          <a:lstStyle/>
          <a:p>
            <a:r>
              <a:rPr lang="pt-BR" i="1" dirty="0"/>
              <a:t>Histórico / Anestésicos injetáveis / Anestésicos dissociativos / Anestésicos inalatórios.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2535" y="2117998"/>
            <a:ext cx="748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Professor Dr. Luiz Carlos de Sá-Rocha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Disciplina de </a:t>
            </a:r>
            <a:r>
              <a:rPr lang="pt-BR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Neurofarmacologia</a:t>
            </a:r>
            <a:endParaRPr lang="pt-BR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Departamento de Patologia / FMVZ / USP</a:t>
            </a:r>
            <a:endParaRPr lang="pt-B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1872, Pierre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Cyprien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Oré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realizou pela primeira vez experimentos em animais com hidrato de cloral. Logo em seguida utilizou em seres humanos.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err="1">
                <a:latin typeface="Calibri" pitchFamily="34" charset="0"/>
                <a:cs typeface="Calibri" pitchFamily="34" charset="0"/>
              </a:rPr>
              <a:t>Humbert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em 1878, descreveu a utilização do hidrato de cloral como anestésico em equinos, utilizando-se vias extra inalatórias como a retal.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Foi utilizado por muito anos em trabalhos a campo, em diferentes espécies animais.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81780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7" y="442576"/>
            <a:ext cx="7517407" cy="114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7" y="-5355976"/>
            <a:ext cx="7517407" cy="114113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60526" y="-233883"/>
            <a:ext cx="7666756" cy="1205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0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~1\LUIZCA~2\LOCALS~1\Temp\~im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2226" y="1693947"/>
            <a:ext cx="6528230" cy="4444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4411" y="1621940"/>
            <a:ext cx="16273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 dirty="0" err="1"/>
              <a:t>Locus</a:t>
            </a:r>
            <a:r>
              <a:rPr lang="pt-BR" i="1" dirty="0"/>
              <a:t> </a:t>
            </a:r>
            <a:r>
              <a:rPr lang="pt-BR" i="1" dirty="0" err="1"/>
              <a:t>Ceruleos</a:t>
            </a:r>
            <a:endParaRPr lang="pt-BR" sz="2400" i="1" dirty="0"/>
          </a:p>
          <a:p>
            <a:endParaRPr lang="pt-BR" i="1" dirty="0"/>
          </a:p>
          <a:p>
            <a:pPr>
              <a:buFontTx/>
              <a:buChar char="•"/>
            </a:pPr>
            <a:r>
              <a:rPr lang="pt-BR" i="1" dirty="0"/>
              <a:t> </a:t>
            </a:r>
            <a:r>
              <a:rPr lang="pt-BR" i="1" dirty="0" err="1"/>
              <a:t>Aferências</a:t>
            </a:r>
            <a:endParaRPr lang="pt-BR" i="1" dirty="0"/>
          </a:p>
          <a:p>
            <a:r>
              <a:rPr lang="pt-BR" i="1" dirty="0"/>
              <a:t>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</a:t>
            </a:r>
            <a:r>
              <a:rPr lang="pt-BR" sz="1600" i="1" dirty="0" err="1"/>
              <a:t>PGi</a:t>
            </a:r>
            <a:endParaRPr lang="pt-BR" sz="1600" i="1" dirty="0"/>
          </a:p>
          <a:p>
            <a:r>
              <a:rPr lang="pt-BR" sz="1600" i="1" dirty="0"/>
              <a:t>     </a:t>
            </a:r>
            <a:r>
              <a:rPr lang="pt-BR" sz="1600" i="1" dirty="0" err="1"/>
              <a:t>PGr</a:t>
            </a:r>
            <a:endParaRPr lang="pt-BR" sz="1600" i="1" dirty="0"/>
          </a:p>
          <a:p>
            <a:endParaRPr lang="pt-BR" i="1" dirty="0"/>
          </a:p>
          <a:p>
            <a:pPr>
              <a:buFontTx/>
              <a:buChar char="•"/>
            </a:pPr>
            <a:r>
              <a:rPr lang="pt-BR" i="1" dirty="0"/>
              <a:t> </a:t>
            </a:r>
            <a:r>
              <a:rPr lang="pt-BR" i="1" dirty="0" err="1"/>
              <a:t>Eferências</a:t>
            </a:r>
            <a:endParaRPr lang="pt-BR" i="1" dirty="0"/>
          </a:p>
          <a:p>
            <a:r>
              <a:rPr lang="pt-BR" i="1" dirty="0"/>
              <a:t> 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Tálamo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Hipotálamo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Cerebelo</a:t>
            </a:r>
          </a:p>
          <a:p>
            <a:r>
              <a:rPr lang="pt-BR" sz="1600" i="1" dirty="0"/>
              <a:t>     Medula</a:t>
            </a:r>
            <a:r>
              <a:rPr lang="pt-BR" i="1" dirty="0"/>
              <a:t> 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2289101" y="476673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Sistemas moduladores adrenérgicos e </a:t>
            </a:r>
            <a:r>
              <a:rPr lang="pt-BR" sz="2400" dirty="0" err="1"/>
              <a:t>noradrenérgicos</a:t>
            </a:r>
            <a:r>
              <a:rPr lang="pt-BR" sz="2400" dirty="0"/>
              <a:t> centrais</a:t>
            </a:r>
          </a:p>
        </p:txBody>
      </p:sp>
    </p:spTree>
    <p:extLst>
      <p:ext uri="{BB962C8B-B14F-4D97-AF65-F5344CB8AC3E}">
        <p14:creationId xmlns:p14="http://schemas.microsoft.com/office/powerpoint/2010/main" val="421517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2317304" y="496145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Sistemas moduladores serotoninérgicos centrais</a:t>
            </a:r>
          </a:p>
        </p:txBody>
      </p:sp>
      <p:pic>
        <p:nvPicPr>
          <p:cNvPr id="3" name="Picture 6" descr="C:\DOCUME~1\LUIZCA~2\LOCALS~1\Temp\~im0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085" y="2070770"/>
            <a:ext cx="7848872" cy="299605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2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34" y="830436"/>
            <a:ext cx="7340600" cy="3822700"/>
            <a:chOff x="1803400" y="1790700"/>
            <a:chExt cx="7340600" cy="38227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52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2414067" y="837034"/>
            <a:ext cx="7340600" cy="4229100"/>
            <a:chOff x="890067" y="1790700"/>
            <a:chExt cx="7340600" cy="42291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890067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890067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90067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972867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2668067" y="5517232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6807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0490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607867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5382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01867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401867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401867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173267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61732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6173267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35824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45730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/>
                <a:t>5-HT</a:t>
              </a:r>
              <a:endParaRPr lang="pt-BR" dirty="0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734867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8110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48016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07867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5449367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73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4542" y="832197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Septo-</a:t>
              </a:r>
              <a:r>
                <a:rPr lang="pt-BR" sz="1400" dirty="0" err="1">
                  <a:solidFill>
                    <a:schemeClr val="bg1"/>
                  </a:solidFill>
                </a:rPr>
                <a:t>hipocampal</a:t>
              </a:r>
              <a:endParaRPr lang="pt-BR" dirty="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44958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54864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  <a:endParaRPr lang="pt-BR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sistemas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14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58" y="822672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2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58" y="822672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Bloqueio do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8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Primeiras tentativas em abolir a dor foram realizadas em seres humanos.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1540,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Paracelsus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médico e alquimista suíço, produziu o éter e testou em galinhas.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Só no final do século XVIII foram produzidos gases diversos, entre eles o óxido nitroso.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1800,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Humphrey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Davy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(químico e fisiologista) publicou trabalho correlacionando óxido nitroso e dor.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26986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1" y="404665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1 / ANALGESIA</a:t>
            </a:r>
          </a:p>
          <a:p>
            <a:r>
              <a:rPr lang="pt-BR" dirty="0">
                <a:latin typeface="Calibri" panose="020F0502020204030204" pitchFamily="34" charset="0"/>
              </a:rPr>
              <a:t>Início com a administração do agente anestésico e termina com a perda da consciência do paciente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2 / DELÍRIO</a:t>
            </a:r>
          </a:p>
          <a:p>
            <a:r>
              <a:rPr lang="pt-BR" dirty="0">
                <a:latin typeface="Calibri" panose="020F0502020204030204" pitchFamily="34" charset="0"/>
              </a:rPr>
              <a:t>Inicia-se com a perda de consciência. Animal pode apresentar irregularidades respiratórias, espasmos respiratórios e retorno à normalidade. Há também aumento de atividade motora e tônus muscular. Reflexos palpebrais presentes. A medicação pré-anestésica visa evitar estes transtornos que ocorrem na fase de delírio. Termina com a automatização dos movimentos respiratórios e com a perda de movimentos espontâneos.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3 / ANESTESIA CIRÚRGICA</a:t>
            </a:r>
          </a:p>
          <a:p>
            <a:r>
              <a:rPr lang="pt-BR" dirty="0">
                <a:latin typeface="Calibri" panose="020F0502020204030204" pitchFamily="34" charset="0"/>
              </a:rPr>
              <a:t>Perda gradativa dos reflexos, perda do tônus muscular com relaxamento progressivo até completo e respiração superficial. </a:t>
            </a:r>
          </a:p>
          <a:p>
            <a:r>
              <a:rPr lang="pt-BR" dirty="0">
                <a:latin typeface="Calibri" panose="020F0502020204030204" pitchFamily="34" charset="0"/>
              </a:rPr>
              <a:t>	Plano 1</a:t>
            </a:r>
          </a:p>
          <a:p>
            <a:r>
              <a:rPr lang="pt-BR" dirty="0">
                <a:latin typeface="Calibri" panose="020F0502020204030204" pitchFamily="34" charset="0"/>
              </a:rPr>
              <a:t>	Plano 2</a:t>
            </a:r>
          </a:p>
          <a:p>
            <a:r>
              <a:rPr lang="pt-BR" dirty="0">
                <a:latin typeface="Calibri" panose="020F0502020204030204" pitchFamily="34" charset="0"/>
              </a:rPr>
              <a:t>	Plano 3</a:t>
            </a:r>
          </a:p>
          <a:p>
            <a:r>
              <a:rPr lang="pt-BR" dirty="0">
                <a:latin typeface="Calibri" panose="020F0502020204030204" pitchFamily="34" charset="0"/>
              </a:rPr>
              <a:t>	Plano 4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4 / PARADA RESPIRATÓRIA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6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33414"/>
            <a:ext cx="9105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1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Anestésicos injetáveis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Barbitúricos</a:t>
            </a:r>
          </a:p>
          <a:p>
            <a:r>
              <a:rPr lang="pt-BR" dirty="0"/>
              <a:t>Não barbitúricos</a:t>
            </a:r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44121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76103" y="980729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BARBITÚRICOS /Tiobarbitúricos e </a:t>
            </a:r>
            <a:r>
              <a:rPr lang="pt-BR" dirty="0" err="1">
                <a:latin typeface="Calibri" panose="020F0502020204030204" pitchFamily="34" charset="0"/>
              </a:rPr>
              <a:t>oxibarbitúricos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COMPOSTOS IMIDAZÓLICOS / </a:t>
            </a:r>
            <a:r>
              <a:rPr lang="pt-BR" dirty="0" err="1">
                <a:latin typeface="Calibri" panose="020F0502020204030204" pitchFamily="34" charset="0"/>
              </a:rPr>
              <a:t>Etomidato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COMPOSTOS ALQUIL-FENÓIS / </a:t>
            </a:r>
            <a:r>
              <a:rPr lang="pt-BR" dirty="0" err="1">
                <a:latin typeface="Calibri" panose="020F0502020204030204" pitchFamily="34" charset="0"/>
              </a:rPr>
              <a:t>Propofol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INDICAÇÕES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Na indução da anestesia.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Procedimentos menores como único anestésico.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Suplementar à anestesia inalatória.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Manutenção anestésica (infusão contínua ou doses intermitentes).</a:t>
            </a:r>
          </a:p>
        </p:txBody>
      </p:sp>
    </p:spTree>
    <p:extLst>
      <p:ext uri="{BB962C8B-B14F-4D97-AF65-F5344CB8AC3E}">
        <p14:creationId xmlns:p14="http://schemas.microsoft.com/office/powerpoint/2010/main" val="231260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3551" y="476673"/>
            <a:ext cx="7992888" cy="19156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3553" y="2348881"/>
            <a:ext cx="3479266" cy="372177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093882" y="2874144"/>
            <a:ext cx="2610630" cy="1346944"/>
            <a:chOff x="4293840" y="2492896"/>
            <a:chExt cx="2610630" cy="13469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840" y="2492896"/>
              <a:ext cx="1934344" cy="1335906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706963" y="3501286"/>
              <a:ext cx="1197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ETOMIDATO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494219" y="2263477"/>
            <a:ext cx="1547411" cy="2271782"/>
            <a:chOff x="3970218" y="2263477"/>
            <a:chExt cx="1547411" cy="227178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30511" y="2263477"/>
              <a:ext cx="1440160" cy="218758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970218" y="4196705"/>
              <a:ext cx="1547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PENTOBARBITAL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519937" y="4509120"/>
            <a:ext cx="1584175" cy="1706706"/>
            <a:chOff x="3995936" y="4509120"/>
            <a:chExt cx="1584175" cy="170670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509120"/>
              <a:ext cx="1584175" cy="1346549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264107" y="5877272"/>
              <a:ext cx="10999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TIOPENTAL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256241" y="4679060"/>
            <a:ext cx="2267826" cy="910181"/>
            <a:chOff x="6732241" y="4026416"/>
            <a:chExt cx="2267826" cy="910181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1" y="4026416"/>
              <a:ext cx="1440159" cy="9101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905472" y="4598043"/>
              <a:ext cx="1094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PROPOFOL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37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Anestésicos dissociativos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Ketamina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85185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0674" y="406915"/>
            <a:ext cx="6730370" cy="27340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2" y="3193926"/>
            <a:ext cx="6762012" cy="29523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97884" y="3986015"/>
            <a:ext cx="1077924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Calibri" panose="020F0502020204030204" pitchFamily="34" charset="0"/>
              </a:rPr>
              <a:t>CETAMINA</a:t>
            </a: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TILETAMINA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ZOLAZEPAN</a:t>
            </a:r>
          </a:p>
        </p:txBody>
      </p:sp>
    </p:spTree>
    <p:extLst>
      <p:ext uri="{BB962C8B-B14F-4D97-AF65-F5344CB8AC3E}">
        <p14:creationId xmlns:p14="http://schemas.microsoft.com/office/powerpoint/2010/main" val="166137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2" y="476672"/>
            <a:ext cx="7786671" cy="36621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65748" y="1340526"/>
            <a:ext cx="1077924" cy="26161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Calibri" panose="020F0502020204030204" pitchFamily="34" charset="0"/>
              </a:rPr>
              <a:t>CETAMINA</a:t>
            </a: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200" dirty="0">
              <a:latin typeface="Calibri" panose="020F0502020204030204" pitchFamily="34" charset="0"/>
            </a:endParaRPr>
          </a:p>
          <a:p>
            <a:pPr algn="ctr"/>
            <a:endParaRPr lang="pt-BR" sz="12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800" dirty="0">
              <a:latin typeface="Calibri" panose="020F0502020204030204" pitchFamily="34" charset="0"/>
            </a:endParaRP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TILETAMINA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ZOLAZEPAN</a:t>
            </a:r>
          </a:p>
        </p:txBody>
      </p:sp>
    </p:spTree>
    <p:extLst>
      <p:ext uri="{BB962C8B-B14F-4D97-AF65-F5344CB8AC3E}">
        <p14:creationId xmlns:p14="http://schemas.microsoft.com/office/powerpoint/2010/main" val="135077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83" y="548680"/>
            <a:ext cx="58284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Anestésicos inalatórios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Halotano</a:t>
            </a:r>
            <a:r>
              <a:rPr lang="pt-BR" dirty="0"/>
              <a:t> / </a:t>
            </a:r>
            <a:r>
              <a:rPr lang="pt-BR" dirty="0" err="1"/>
              <a:t>Enfluorano</a:t>
            </a:r>
            <a:r>
              <a:rPr lang="pt-BR" dirty="0"/>
              <a:t> / </a:t>
            </a:r>
            <a:r>
              <a:rPr lang="pt-BR" dirty="0" err="1"/>
              <a:t>Isofluorano</a:t>
            </a:r>
            <a:r>
              <a:rPr lang="pt-BR" dirty="0"/>
              <a:t> / </a:t>
            </a:r>
            <a:r>
              <a:rPr lang="pt-BR" dirty="0" err="1"/>
              <a:t>Sevofluorano</a:t>
            </a:r>
            <a:r>
              <a:rPr lang="pt-BR" dirty="0"/>
              <a:t> / </a:t>
            </a:r>
            <a:r>
              <a:rPr lang="pt-BR" dirty="0" err="1"/>
              <a:t>Desfluorano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44994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Paracelsus</a:t>
            </a:r>
            <a:endParaRPr lang="pt-BR" dirty="0"/>
          </a:p>
        </p:txBody>
      </p:sp>
      <p:pic>
        <p:nvPicPr>
          <p:cNvPr id="3" name="Imagem 2" descr="450px-Paracel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562930"/>
            <a:ext cx="288032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42" y="433239"/>
            <a:ext cx="3867024" cy="56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32" y="620688"/>
            <a:ext cx="6937852" cy="2507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7352" y="3068960"/>
            <a:ext cx="5797296" cy="30769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04352" y="1412776"/>
            <a:ext cx="118333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latin typeface="Calibri" panose="020F0502020204030204" pitchFamily="34" charset="0"/>
              </a:rPr>
              <a:t>HUMANO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CÃO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PORCO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OVELHA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GATO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RATO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CAMUNDONGO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CAVALO</a:t>
            </a:r>
          </a:p>
        </p:txBody>
      </p:sp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err="1">
                <a:latin typeface="Calibri" pitchFamily="34" charset="0"/>
                <a:cs typeface="Calibri" pitchFamily="34" charset="0"/>
              </a:rPr>
              <a:t>Horace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Wells, jovem dentista, ficou impressionado com os efeitos do óxido nitroso, em um homem machucado durante uma apresentação.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Após uso em vários pacientes, Wells solicitou ao Massachusetts General Hospital para apresentar sua descoberta.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janeiro de 1845, Wells extraiu um molar de um jovem, porém retirou muito cedo o agente anestésico.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418338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jovem teve um estado de excitação e muitos duvidaram do poder do agente e de Wells.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Wells apresentou seu trabalho a um aluno amigo, Willian Thomas Green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que levou o trabalho de Wells para Charles Jackson, químico e professor.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Jackson sugeriu o uso do éter, o qual conhecia bem,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427216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36996"/>
            <a:ext cx="2686478" cy="360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97502"/>
            <a:ext cx="2880000" cy="36394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257092"/>
            <a:ext cx="2448272" cy="18362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70634" y="4058023"/>
            <a:ext cx="181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Calibri" pitchFamily="34" charset="0"/>
                <a:cs typeface="Calibri" pitchFamily="34" charset="0"/>
              </a:rPr>
              <a:t>Horace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Wells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16528" y="4058023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Willian Thomas</a:t>
            </a:r>
          </a:p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Green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Morton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02147" y="5229201"/>
            <a:ext cx="2853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Inalador utilizado por</a:t>
            </a:r>
          </a:p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Green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Morton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1975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42" y="472480"/>
            <a:ext cx="4572000" cy="2971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60" y="2996952"/>
            <a:ext cx="4525558" cy="31032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44319" y="3501009"/>
            <a:ext cx="2906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Willian Thomas Green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administrando éter para um paciente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submetido à retirada de uma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neoformação na região do pescoço.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Pinturas a óleo foram confeccionadas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registrando o evento.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67750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620689"/>
            <a:ext cx="3487373" cy="48232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03" y="620689"/>
            <a:ext cx="2532278" cy="48245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49522" y="5445224"/>
            <a:ext cx="3530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Memorial em homenagem ao feito e a Willian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Thomas Green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 (Boston).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60097" y="5445224"/>
            <a:ext cx="281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Memorial em homenagem a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Horace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Wells.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6904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1847 foi feito o primeiro relato do uso de éter em cães e gatos por Edward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Mayhew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London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Veterinary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College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foi um dos primeiros lugares a misturar ar e éter para anestesia de equinos.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1852, George H.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Dadd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foi o primeiro veterinário a utilizar rotineiramente éter e clorofórmio nos seus procedimentos anestésicos.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048892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819</TotalTime>
  <Words>1079</Words>
  <Application>Microsoft Office PowerPoint</Application>
  <PresentationFormat>Widescreen</PresentationFormat>
  <Paragraphs>302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Verdana</vt:lpstr>
      <vt:lpstr>NewsPrint</vt:lpstr>
      <vt:lpstr>Bases neurofarmacológicas dos diferentes agentes anestésicos.</vt:lpstr>
      <vt:lpstr>Apresentação do PowerPoint</vt:lpstr>
      <vt:lpstr>Paracelsus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Anestésicos injetáveis</vt:lpstr>
      <vt:lpstr>Apresentação do PowerPoint</vt:lpstr>
      <vt:lpstr>Apresentação do PowerPoint</vt:lpstr>
      <vt:lpstr>Anestésicos dissociativos</vt:lpstr>
      <vt:lpstr>Apresentação do PowerPoint</vt:lpstr>
      <vt:lpstr>Apresentação do PowerPoint</vt:lpstr>
      <vt:lpstr>Apresentação do PowerPoint</vt:lpstr>
      <vt:lpstr>Anestésicos inalatórios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anestesia</dc:title>
  <dc:creator>Luiz Carlos</dc:creator>
  <cp:lastModifiedBy>Luiz Carlos Sá Rocha</cp:lastModifiedBy>
  <cp:revision>27</cp:revision>
  <dcterms:created xsi:type="dcterms:W3CDTF">2012-09-25T22:32:01Z</dcterms:created>
  <dcterms:modified xsi:type="dcterms:W3CDTF">2017-11-29T11:40:07Z</dcterms:modified>
</cp:coreProperties>
</file>