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5" r:id="rId2"/>
    <p:sldId id="256" r:id="rId3"/>
    <p:sldId id="259" r:id="rId4"/>
    <p:sldId id="260" r:id="rId5"/>
    <p:sldId id="288" r:id="rId6"/>
    <p:sldId id="276" r:id="rId7"/>
    <p:sldId id="274" r:id="rId8"/>
    <p:sldId id="261" r:id="rId9"/>
    <p:sldId id="264" r:id="rId10"/>
    <p:sldId id="291" r:id="rId11"/>
    <p:sldId id="263" r:id="rId12"/>
    <p:sldId id="266" r:id="rId13"/>
    <p:sldId id="282" r:id="rId14"/>
    <p:sldId id="289" r:id="rId15"/>
    <p:sldId id="277" r:id="rId16"/>
    <p:sldId id="258" r:id="rId17"/>
    <p:sldId id="286" r:id="rId18"/>
    <p:sldId id="257" r:id="rId19"/>
    <p:sldId id="270" r:id="rId20"/>
    <p:sldId id="268" r:id="rId21"/>
    <p:sldId id="299" r:id="rId22"/>
    <p:sldId id="292" r:id="rId23"/>
    <p:sldId id="269" r:id="rId24"/>
    <p:sldId id="287" r:id="rId25"/>
    <p:sldId id="300" r:id="rId26"/>
    <p:sldId id="295" r:id="rId27"/>
    <p:sldId id="265" r:id="rId28"/>
    <p:sldId id="280" r:id="rId29"/>
    <p:sldId id="284" r:id="rId30"/>
    <p:sldId id="302" r:id="rId31"/>
    <p:sldId id="290" r:id="rId32"/>
    <p:sldId id="296" r:id="rId33"/>
    <p:sldId id="294" r:id="rId34"/>
    <p:sldId id="301" r:id="rId35"/>
    <p:sldId id="303" r:id="rId36"/>
    <p:sldId id="278" r:id="rId37"/>
    <p:sldId id="29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280"/>
    <a:srgbClr val="659191"/>
    <a:srgbClr val="497773"/>
    <a:srgbClr val="448888"/>
    <a:srgbClr val="2A7A67"/>
    <a:srgbClr val="488FCE"/>
    <a:srgbClr val="D4B02C"/>
    <a:srgbClr val="E1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7109" autoAdjust="0"/>
  </p:normalViewPr>
  <p:slideViewPr>
    <p:cSldViewPr snapToGrid="0">
      <p:cViewPr varScale="1">
        <p:scale>
          <a:sx n="62" d="100"/>
          <a:sy n="62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1-05T18:10:10.49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503E9-E441-40DC-BFDB-A2F0A2C1701D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CA5F-EAD0-44AC-8E36-69973642F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6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Bom dia</a:t>
            </a:r>
            <a:r>
              <a:rPr lang="pt-BR" baseline="0" dirty="0"/>
              <a:t> à todos! </a:t>
            </a:r>
          </a:p>
          <a:p>
            <a:r>
              <a:rPr lang="pt-BR" baseline="0" dirty="0"/>
              <a:t>Me chamo Ingrid Carneiro Cavalcante Souto e apresentarei a vocês o meu projeto de mestrado no exame de qualificação. Sou orientada pela professora Dra Rossana Pereira de Almeida e o título do nosso trabalho é....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AF2C-6956-4DD9-A5AB-3DD5B779F31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75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Meta-análise da eficácia da ligação à zircônia Cerâmica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56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Tratamento de superfícies cerâmicas com um primer </a:t>
            </a:r>
            <a:r>
              <a:rPr lang="pt-BR" dirty="0" err="1"/>
              <a:t>monocomponente</a:t>
            </a:r>
            <a:r>
              <a:rPr lang="pt-BR" dirty="0"/>
              <a:t>: adesão de resina à cerâmica de vidro</a:t>
            </a:r>
          </a:p>
          <a:p>
            <a:endParaRPr lang="pt-BR" dirty="0"/>
          </a:p>
          <a:p>
            <a:r>
              <a:rPr lang="pt-BR" dirty="0"/>
              <a:t>As fatias usinadas de cerâmica de </a:t>
            </a:r>
            <a:r>
              <a:rPr lang="pt-BR" dirty="0" err="1"/>
              <a:t>dissilicato</a:t>
            </a:r>
            <a:r>
              <a:rPr lang="pt-BR" dirty="0"/>
              <a:t> de lítio (LDC) (IPS </a:t>
            </a:r>
            <a:r>
              <a:rPr lang="pt-BR" dirty="0" err="1"/>
              <a:t>e.max</a:t>
            </a:r>
            <a:r>
              <a:rPr lang="pt-BR" dirty="0"/>
              <a:t> CAD) e cerâmica </a:t>
            </a:r>
            <a:r>
              <a:rPr lang="pt-BR" dirty="0" err="1"/>
              <a:t>feldspática</a:t>
            </a:r>
            <a:r>
              <a:rPr lang="pt-BR" dirty="0"/>
              <a:t> (CF) (VITA Mark II) foram divididas em dois grupos (n = 10) de acordo com dois fatores: 1. tratamento de superfície: HF + S (cerca de 5% de ácido fluorídrico [IPS </a:t>
            </a:r>
            <a:r>
              <a:rPr lang="pt-BR" dirty="0" err="1"/>
              <a:t>Ceramic</a:t>
            </a:r>
            <a:r>
              <a:rPr lang="pt-BR" dirty="0"/>
              <a:t> </a:t>
            </a:r>
            <a:r>
              <a:rPr lang="pt-BR" dirty="0" err="1"/>
              <a:t>Etching</a:t>
            </a:r>
            <a:r>
              <a:rPr lang="pt-BR" dirty="0"/>
              <a:t> GEL] + agente de acoplamento de silano [SIL; </a:t>
            </a:r>
            <a:r>
              <a:rPr lang="pt-BR" dirty="0" err="1"/>
              <a:t>Monobond</a:t>
            </a:r>
            <a:r>
              <a:rPr lang="pt-BR" dirty="0"/>
              <a:t> Plus]) ou MEP (condicionador de cerâmica </a:t>
            </a:r>
            <a:r>
              <a:rPr lang="pt-BR" dirty="0" err="1"/>
              <a:t>monocomponente</a:t>
            </a:r>
            <a:r>
              <a:rPr lang="pt-BR" dirty="0"/>
              <a:t>; </a:t>
            </a:r>
            <a:r>
              <a:rPr lang="pt-BR" dirty="0" err="1"/>
              <a:t>Monobond</a:t>
            </a:r>
            <a:r>
              <a:rPr lang="pt-BR" dirty="0"/>
              <a:t> </a:t>
            </a:r>
            <a:r>
              <a:rPr lang="pt-BR" dirty="0" err="1"/>
              <a:t>Etch</a:t>
            </a:r>
            <a:r>
              <a:rPr lang="pt-BR" dirty="0"/>
              <a:t> &amp; Prime); 2. condição de armazenamento: linha de base (sem envelhecimento; testado 24 horas após a cimentação) ou envelhecida (70 dias de armazenamento de água + 12.000 ciclos térmicos). O cimento composto (</a:t>
            </a:r>
            <a:r>
              <a:rPr lang="pt-BR" dirty="0" err="1"/>
              <a:t>Multilink</a:t>
            </a:r>
            <a:r>
              <a:rPr lang="pt-BR" dirty="0"/>
              <a:t> </a:t>
            </a:r>
            <a:r>
              <a:rPr lang="pt-BR" dirty="0" err="1"/>
              <a:t>Automix</a:t>
            </a:r>
            <a:r>
              <a:rPr lang="pt-BR" dirty="0"/>
              <a:t>, </a:t>
            </a:r>
            <a:r>
              <a:rPr lang="pt-BR" dirty="0" err="1"/>
              <a:t>Ivoclar</a:t>
            </a:r>
            <a:r>
              <a:rPr lang="pt-BR" dirty="0"/>
              <a:t> </a:t>
            </a:r>
            <a:r>
              <a:rPr lang="pt-BR" dirty="0" err="1"/>
              <a:t>Vivadent</a:t>
            </a:r>
            <a:r>
              <a:rPr lang="pt-BR" dirty="0"/>
              <a:t>) foi aplicado a matrizes de amido nas superfícies cerâmicas tratadas e </a:t>
            </a:r>
            <a:r>
              <a:rPr lang="pt-BR" dirty="0" err="1"/>
              <a:t>fotoativadas</a:t>
            </a:r>
            <a:r>
              <a:rPr lang="pt-BR" dirty="0"/>
              <a:t>.</a:t>
            </a:r>
          </a:p>
          <a:p>
            <a:r>
              <a:rPr lang="pt-BR" dirty="0"/>
              <a:t>Foi realizado um teste </a:t>
            </a:r>
            <a:r>
              <a:rPr lang="pt-BR" dirty="0" err="1"/>
              <a:t>μSBS</a:t>
            </a:r>
            <a:r>
              <a:rPr lang="pt-BR" dirty="0"/>
              <a:t> (0,5 mm / min) e o padrão de falha foi determinado. Análises de ângulo de contato e </a:t>
            </a:r>
            <a:r>
              <a:rPr lang="pt-BR" dirty="0" err="1"/>
              <a:t>micromorfológicas</a:t>
            </a:r>
            <a:r>
              <a:rPr lang="pt-BR" dirty="0"/>
              <a:t> também foram realizadas. Os dados foram analisados ​​com o teste t de </a:t>
            </a:r>
            <a:r>
              <a:rPr lang="pt-BR" dirty="0" err="1"/>
              <a:t>Student</a:t>
            </a:r>
            <a:r>
              <a:rPr lang="pt-BR" dirty="0"/>
              <a:t> (α = 5%).</a:t>
            </a:r>
          </a:p>
          <a:p>
            <a:r>
              <a:rPr lang="pt-BR" dirty="0"/>
              <a:t>Resultados: Para ambos os materiais cerâmicos, a HF + S resultou em maior </a:t>
            </a:r>
            <a:r>
              <a:rPr lang="pt-BR" dirty="0" err="1"/>
              <a:t>μSBS</a:t>
            </a:r>
            <a:r>
              <a:rPr lang="pt-BR" dirty="0"/>
              <a:t> (MPa) na linha de base (LDC: HF + S 21,2 ± 2,2&gt; MEP 10,4 ± 2,4; FC: HF + S 19,6 ± 4,3&gt; MEP 13,5 ± 5,4) e após o envelhecimento (PMA: IC + S 14,64 ± 2,31&gt; MPE 9 ± 3,4; FC IC + S: 14,73 ± 3,33&gt; MPE 11,1 ± 3,3). A IC + S resultou em uma diminuição estatisticamente significativa na média de </a:t>
            </a:r>
            <a:r>
              <a:rPr lang="pt-BR" dirty="0" err="1"/>
              <a:t>μSBS</a:t>
            </a:r>
            <a:r>
              <a:rPr lang="pt-BR" dirty="0"/>
              <a:t> após o envelhecimento (p = 0,0001), enquanto a MEP não produziu redução significativa. O principal tipo de falha foi o adesivo entre o cimento composto e a cerâmica. HF + S refutou no menor ângulo de contato.</a:t>
            </a:r>
          </a:p>
          <a:p>
            <a:endParaRPr lang="pt-BR" dirty="0"/>
          </a:p>
          <a:p>
            <a:r>
              <a:rPr lang="pt-BR" dirty="0"/>
              <a:t>Conclusões: Ácido fluorídrico + silano resultou em </a:t>
            </a:r>
            <a:r>
              <a:rPr lang="pt-BR" dirty="0" err="1"/>
              <a:t>μSBS</a:t>
            </a:r>
            <a:r>
              <a:rPr lang="pt-BR" dirty="0"/>
              <a:t> médio maior que o </a:t>
            </a:r>
            <a:r>
              <a:rPr lang="pt-BR" dirty="0" err="1"/>
              <a:t>Monobond</a:t>
            </a:r>
            <a:r>
              <a:rPr lang="pt-BR" dirty="0"/>
              <a:t> </a:t>
            </a:r>
            <a:r>
              <a:rPr lang="pt-BR" dirty="0" err="1"/>
              <a:t>Etch</a:t>
            </a:r>
            <a:r>
              <a:rPr lang="pt-BR" dirty="0"/>
              <a:t> &amp; Prime para ambas as cerâmicas; no entanto, </a:t>
            </a:r>
            <a:r>
              <a:rPr lang="pt-BR" dirty="0" err="1"/>
              <a:t>Monobond</a:t>
            </a:r>
            <a:r>
              <a:rPr lang="pt-BR" dirty="0"/>
              <a:t> </a:t>
            </a:r>
            <a:r>
              <a:rPr lang="pt-BR" dirty="0" err="1"/>
              <a:t>Etch</a:t>
            </a:r>
            <a:r>
              <a:rPr lang="pt-BR" dirty="0"/>
              <a:t> &amp; Prime mantinha uma ligação estável após o envelhecimento.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1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Tratamento de superfícies cerâmicas com um primer </a:t>
            </a:r>
            <a:r>
              <a:rPr lang="pt-BR" dirty="0" err="1"/>
              <a:t>monocomponente</a:t>
            </a:r>
            <a:r>
              <a:rPr lang="pt-BR" dirty="0"/>
              <a:t>: adesão de resina à cerâmica de vidro</a:t>
            </a:r>
          </a:p>
          <a:p>
            <a:endParaRPr lang="pt-BR" dirty="0"/>
          </a:p>
          <a:p>
            <a:r>
              <a:rPr lang="pt-BR" dirty="0"/>
              <a:t>As fatias usinadas de cerâmica de </a:t>
            </a:r>
            <a:r>
              <a:rPr lang="pt-BR" dirty="0" err="1"/>
              <a:t>dissilicato</a:t>
            </a:r>
            <a:r>
              <a:rPr lang="pt-BR" dirty="0"/>
              <a:t> de lítio (LDC) (IPS </a:t>
            </a:r>
            <a:r>
              <a:rPr lang="pt-BR" dirty="0" err="1"/>
              <a:t>e.max</a:t>
            </a:r>
            <a:r>
              <a:rPr lang="pt-BR" dirty="0"/>
              <a:t> CAD) e cerâmica </a:t>
            </a:r>
            <a:r>
              <a:rPr lang="pt-BR" dirty="0" err="1"/>
              <a:t>feldspática</a:t>
            </a:r>
            <a:r>
              <a:rPr lang="pt-BR" dirty="0"/>
              <a:t> (CF) (VITA Mark II) foram divididas em dois grupos (n = 10) de acordo com dois fatores: 1. tratamento de superfície: HF + S (cerca de 5% de ácido fluorídrico [IPS </a:t>
            </a:r>
            <a:r>
              <a:rPr lang="pt-BR" dirty="0" err="1"/>
              <a:t>Ceramic</a:t>
            </a:r>
            <a:r>
              <a:rPr lang="pt-BR" dirty="0"/>
              <a:t> </a:t>
            </a:r>
            <a:r>
              <a:rPr lang="pt-BR" dirty="0" err="1"/>
              <a:t>Etching</a:t>
            </a:r>
            <a:r>
              <a:rPr lang="pt-BR" dirty="0"/>
              <a:t> GEL] + agente de acoplamento de silano [SIL; </a:t>
            </a:r>
            <a:r>
              <a:rPr lang="pt-BR" dirty="0" err="1"/>
              <a:t>Monobond</a:t>
            </a:r>
            <a:r>
              <a:rPr lang="pt-BR" dirty="0"/>
              <a:t> Plus]) ou MEP (condicionador de cerâmica </a:t>
            </a:r>
            <a:r>
              <a:rPr lang="pt-BR" dirty="0" err="1"/>
              <a:t>monocomponente</a:t>
            </a:r>
            <a:r>
              <a:rPr lang="pt-BR" dirty="0"/>
              <a:t>; </a:t>
            </a:r>
            <a:r>
              <a:rPr lang="pt-BR" dirty="0" err="1"/>
              <a:t>Monobond</a:t>
            </a:r>
            <a:r>
              <a:rPr lang="pt-BR" dirty="0"/>
              <a:t> </a:t>
            </a:r>
            <a:r>
              <a:rPr lang="pt-BR" dirty="0" err="1"/>
              <a:t>Etch</a:t>
            </a:r>
            <a:r>
              <a:rPr lang="pt-BR" dirty="0"/>
              <a:t> &amp; Prime); 2. condição de armazenamento: linha de base (sem envelhecimento; testado 24 horas após a cimentação) ou envelhecida (70 dias de armazenamento de água + 12.000 ciclos térmicos). O cimento composto (</a:t>
            </a:r>
            <a:r>
              <a:rPr lang="pt-BR" dirty="0" err="1"/>
              <a:t>Multilink</a:t>
            </a:r>
            <a:r>
              <a:rPr lang="pt-BR" dirty="0"/>
              <a:t> </a:t>
            </a:r>
            <a:r>
              <a:rPr lang="pt-BR" dirty="0" err="1"/>
              <a:t>Automix</a:t>
            </a:r>
            <a:r>
              <a:rPr lang="pt-BR" dirty="0"/>
              <a:t>, </a:t>
            </a:r>
            <a:r>
              <a:rPr lang="pt-BR" dirty="0" err="1"/>
              <a:t>Ivoclar</a:t>
            </a:r>
            <a:r>
              <a:rPr lang="pt-BR" dirty="0"/>
              <a:t> </a:t>
            </a:r>
            <a:r>
              <a:rPr lang="pt-BR" dirty="0" err="1"/>
              <a:t>Vivadent</a:t>
            </a:r>
            <a:r>
              <a:rPr lang="pt-BR" dirty="0"/>
              <a:t>) foi aplicado a matrizes de amido nas superfícies cerâmicas tratadas e </a:t>
            </a:r>
            <a:r>
              <a:rPr lang="pt-BR" dirty="0" err="1"/>
              <a:t>fotoativadas</a:t>
            </a:r>
            <a:r>
              <a:rPr lang="pt-BR" dirty="0"/>
              <a:t>.</a:t>
            </a:r>
          </a:p>
          <a:p>
            <a:r>
              <a:rPr lang="pt-BR" dirty="0"/>
              <a:t>Foi realizado um teste </a:t>
            </a:r>
            <a:r>
              <a:rPr lang="pt-BR" dirty="0" err="1"/>
              <a:t>μSBS</a:t>
            </a:r>
            <a:r>
              <a:rPr lang="pt-BR" dirty="0"/>
              <a:t> (0,5 mm / min) e o padrão de falha foi determinado. Análises de ângulo de contato e </a:t>
            </a:r>
            <a:r>
              <a:rPr lang="pt-BR" dirty="0" err="1"/>
              <a:t>micromorfológicas</a:t>
            </a:r>
            <a:r>
              <a:rPr lang="pt-BR" dirty="0"/>
              <a:t> também foram realizadas. Os dados foram analisados ​​com o teste t de </a:t>
            </a:r>
            <a:r>
              <a:rPr lang="pt-BR" dirty="0" err="1"/>
              <a:t>Student</a:t>
            </a:r>
            <a:r>
              <a:rPr lang="pt-BR" dirty="0"/>
              <a:t> (α = 5%).</a:t>
            </a:r>
          </a:p>
          <a:p>
            <a:r>
              <a:rPr lang="pt-BR" dirty="0"/>
              <a:t>Resultados: Para ambos os materiais cerâmicos, a HF + S resultou em maior </a:t>
            </a:r>
            <a:r>
              <a:rPr lang="pt-BR" dirty="0" err="1"/>
              <a:t>μSBS</a:t>
            </a:r>
            <a:r>
              <a:rPr lang="pt-BR" dirty="0"/>
              <a:t> (MPa) na linha de base (LDC: HF + S 21,2 ± 2,2&gt; MEP 10,4 ± 2,4; FC: HF + S 19,6 ± 4,3&gt; MEP 13,5 ± 5,4) e após o envelhecimento (PMA: IC + S 14,64 ± 2,31&gt; MPE 9 ± 3,4; FC IC + S: 14,73 ± 3,33&gt; MPE 11,1 ± 3,3). A IC + S resultou em uma diminuição estatisticamente significativa na média de </a:t>
            </a:r>
            <a:r>
              <a:rPr lang="pt-BR" dirty="0" err="1"/>
              <a:t>μSBS</a:t>
            </a:r>
            <a:r>
              <a:rPr lang="pt-BR" dirty="0"/>
              <a:t> após o envelhecimento (p = 0,0001), enquanto a MEP não produziu redução significativa. O principal tipo de falha foi o adesivo entre o cimento composto e a cerâmica. HF + S refutou no menor ângulo de contato.</a:t>
            </a:r>
          </a:p>
          <a:p>
            <a:endParaRPr lang="pt-BR" dirty="0"/>
          </a:p>
          <a:p>
            <a:r>
              <a:rPr lang="pt-BR" dirty="0"/>
              <a:t>Conclusões: Ácido fluorídrico + silano resultou em </a:t>
            </a:r>
            <a:r>
              <a:rPr lang="pt-BR" dirty="0" err="1"/>
              <a:t>μSBS</a:t>
            </a:r>
            <a:r>
              <a:rPr lang="pt-BR" dirty="0"/>
              <a:t> médio maior que o </a:t>
            </a:r>
            <a:r>
              <a:rPr lang="pt-BR" dirty="0" err="1"/>
              <a:t>Monobond</a:t>
            </a:r>
            <a:r>
              <a:rPr lang="pt-BR" dirty="0"/>
              <a:t> </a:t>
            </a:r>
            <a:r>
              <a:rPr lang="pt-BR" dirty="0" err="1"/>
              <a:t>Etch</a:t>
            </a:r>
            <a:r>
              <a:rPr lang="pt-BR" dirty="0"/>
              <a:t> &amp; Prime para ambas as cerâmicas; no entanto, </a:t>
            </a:r>
            <a:r>
              <a:rPr lang="pt-BR" dirty="0" err="1"/>
              <a:t>Monobond</a:t>
            </a:r>
            <a:r>
              <a:rPr lang="pt-BR" dirty="0"/>
              <a:t> </a:t>
            </a:r>
            <a:r>
              <a:rPr lang="pt-BR" dirty="0" err="1"/>
              <a:t>Etch</a:t>
            </a:r>
            <a:r>
              <a:rPr lang="pt-BR" dirty="0"/>
              <a:t> &amp; Prime mantinha uma ligação estável após o envelhecimento.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05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Efeitos de primers à base de MDP na resistência ao cisalhamento entre cimento resinoso e zircônia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63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AF2C-6956-4DD9-A5AB-3DD5B779F31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474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Efeito de cinco tipos de agentes de tratamento de superfície na resistência de união a várias cerâmicas com envelhecimento por </a:t>
            </a:r>
            <a:r>
              <a:rPr lang="pt-BR" dirty="0" err="1"/>
              <a:t>termociclo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59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4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7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42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Atualmente sabe-se que essa tecnologia consiste na aplicação de sílica sobre a superfície cerâmica prévia à cimentação, através de três etapas: a) jateamento com óxido de alumínio de 110μm; b) deposição de óxido de alumínio modificado por ácido de silício e, por fim, c) </a:t>
            </a:r>
            <a:r>
              <a:rPr lang="pt-BR" dirty="0" err="1"/>
              <a:t>silanização</a:t>
            </a:r>
            <a:r>
              <a:rPr lang="pt-BR" dirty="0"/>
              <a:t>. Esses métodos resultam na </a:t>
            </a:r>
            <a:r>
              <a:rPr lang="pt-BR" dirty="0" err="1"/>
              <a:t>embebição</a:t>
            </a:r>
            <a:r>
              <a:rPr lang="pt-BR" dirty="0"/>
              <a:t> de partículas de sílica no substrato cerâmico, tornando a superfície </a:t>
            </a:r>
            <a:r>
              <a:rPr lang="pt-BR" dirty="0" err="1"/>
              <a:t>microrretentiva</a:t>
            </a:r>
            <a:r>
              <a:rPr lang="pt-BR" dirty="0"/>
              <a:t> e quimicamente mais reativa à resina, por meio do agente de união silano (ARAS; LEON, 2009). Os principais tipos de revestimento de sílica são: </a:t>
            </a:r>
            <a:r>
              <a:rPr lang="pt-BR" dirty="0" err="1"/>
              <a:t>Silicoater</a:t>
            </a:r>
            <a:r>
              <a:rPr lang="pt-BR" dirty="0"/>
              <a:t> MD System (térmico/ </a:t>
            </a:r>
            <a:r>
              <a:rPr lang="pt-BR" dirty="0" err="1"/>
              <a:t>Kulzer</a:t>
            </a:r>
            <a:r>
              <a:rPr lang="pt-BR" dirty="0"/>
              <a:t>), sistema </a:t>
            </a:r>
            <a:r>
              <a:rPr lang="pt-BR" dirty="0" err="1"/>
              <a:t>Rocatec</a:t>
            </a:r>
            <a:r>
              <a:rPr lang="pt-BR" dirty="0"/>
              <a:t> (revestimento </a:t>
            </a:r>
            <a:r>
              <a:rPr lang="pt-BR" dirty="0" err="1"/>
              <a:t>triboquímico</a:t>
            </a:r>
            <a:r>
              <a:rPr lang="pt-BR" dirty="0"/>
              <a:t>/ 3M ESPE), sistema </a:t>
            </a:r>
            <a:r>
              <a:rPr lang="pt-BR" dirty="0" err="1"/>
              <a:t>Cojet</a:t>
            </a:r>
            <a:r>
              <a:rPr lang="pt-BR" dirty="0"/>
              <a:t> (3M ESPE) e </a:t>
            </a:r>
            <a:r>
              <a:rPr lang="pt-BR" dirty="0" err="1"/>
              <a:t>PyrosilPen</a:t>
            </a:r>
            <a:r>
              <a:rPr lang="pt-BR" dirty="0"/>
              <a:t> (</a:t>
            </a:r>
            <a:r>
              <a:rPr lang="pt-BR" dirty="0" err="1"/>
              <a:t>Pyromatics</a:t>
            </a:r>
            <a:r>
              <a:rPr lang="pt-BR" dirty="0"/>
              <a:t>). Segundo o fabricante 3M/ESPE, a </a:t>
            </a:r>
            <a:r>
              <a:rPr lang="pt-BR" dirty="0" err="1"/>
              <a:t>ceramização</a:t>
            </a:r>
            <a:r>
              <a:rPr lang="pt-BR" dirty="0"/>
              <a:t> da superfície </a:t>
            </a:r>
            <a:r>
              <a:rPr lang="pt-BR" dirty="0" err="1"/>
              <a:t>jateada</a:t>
            </a:r>
            <a:r>
              <a:rPr lang="pt-BR" dirty="0"/>
              <a:t> com o sistema </a:t>
            </a:r>
            <a:r>
              <a:rPr lang="pt-BR" dirty="0" err="1"/>
              <a:t>triboquímico</a:t>
            </a:r>
            <a:r>
              <a:rPr lang="pt-BR" dirty="0"/>
              <a:t> ocorre pelo impacto das partículas, e a transmissão de impulsos e 16 energia gera temperaturas muito elevadas em nível local (não mensuráveis macroscopicamente). Isso provoca uma excitação muito forte dos átomos e moléculas das superfícies do substrato atingido, formando um </a:t>
            </a:r>
            <a:r>
              <a:rPr lang="pt-BR" dirty="0" err="1"/>
              <a:t>triboplasma</a:t>
            </a:r>
            <a:r>
              <a:rPr lang="pt-BR" dirty="0"/>
              <a:t>. Nesse processo, o SiO2 é implantado na superfície, numa profundidade de até 15m, ao mesmo tempo em que se aglutina à superfície, em forma de ilhas. A alta energia necessária para tanto provém da aceleração das partículas em até 1.000km/h, decorrente da configuração geométrica do ejetor e de uma pressão mínima de jateamento de 2,8bar. A seguir, as superfícies revestidas ainda têm que ser condicionadas para que se possa estabelecer uma união química com a resina. Esse passo consiste na </a:t>
            </a:r>
            <a:r>
              <a:rPr lang="pt-BR" dirty="0" err="1"/>
              <a:t>silanização</a:t>
            </a:r>
            <a:r>
              <a:rPr lang="pt-BR" dirty="0"/>
              <a:t>. Esse agente de união orgânico contém os grupos metacrílicos adequados para a ligação com o material de revestimento. Só assim se pode obter uma união química entre a superfície </a:t>
            </a:r>
            <a:r>
              <a:rPr lang="pt-BR" dirty="0" err="1"/>
              <a:t>silicática</a:t>
            </a:r>
            <a:r>
              <a:rPr lang="pt-BR" dirty="0"/>
              <a:t> inorgânica e a resina orgânica.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Outra forma, ainda, de aumentar a efetividade da cimentação resinosa à porcelana é a utilização do cimento resinoso modificado contendo monômero fosfato. Esse cimento provê adesão resinosa resistente e de longa duração à superfície cerâmica (BLATZ; SADAN; KERN, 2003; MICHIDA et al., 2003), que é substancialmente maior do que a adesão conseguida com compostos resinosos convencionais (</a:t>
            </a:r>
            <a:r>
              <a:rPr lang="pt-BR" dirty="0" err="1"/>
              <a:t>Bis-GMA</a:t>
            </a:r>
            <a:r>
              <a:rPr lang="pt-BR" dirty="0"/>
              <a:t>). Isso ocorre em virtude de o grupo éster fosfato do monômero (10-MPD) reagir diretamente com os óxidos metálicos, como o óxido de alumina e o óxido de zircônia, criando uma adesão química e mecânica (KERN; THOMPSON, 1995; WADA, 1986). São exemplos comercias desse cimento o </a:t>
            </a:r>
            <a:r>
              <a:rPr lang="pt-BR" dirty="0" err="1"/>
              <a:t>Panavia</a:t>
            </a:r>
            <a:r>
              <a:rPr lang="pt-BR" dirty="0"/>
              <a:t> 21 (</a:t>
            </a:r>
            <a:r>
              <a:rPr lang="pt-BR" dirty="0" err="1"/>
              <a:t>Kuraray</a:t>
            </a:r>
            <a:r>
              <a:rPr lang="pt-BR" dirty="0"/>
              <a:t>), </a:t>
            </a:r>
            <a:r>
              <a:rPr lang="pt-BR" dirty="0" err="1"/>
              <a:t>Panavia</a:t>
            </a:r>
            <a:r>
              <a:rPr lang="pt-BR" dirty="0"/>
              <a:t> F 2.0 (</a:t>
            </a:r>
            <a:r>
              <a:rPr lang="pt-BR" dirty="0" err="1"/>
              <a:t>Kuraray</a:t>
            </a:r>
            <a:r>
              <a:rPr lang="pt-BR" dirty="0"/>
              <a:t>), </a:t>
            </a:r>
            <a:r>
              <a:rPr lang="pt-BR" dirty="0" err="1"/>
              <a:t>Panavia</a:t>
            </a:r>
            <a:r>
              <a:rPr lang="pt-BR" dirty="0"/>
              <a:t> EX (</a:t>
            </a:r>
            <a:r>
              <a:rPr lang="pt-BR" dirty="0" err="1"/>
              <a:t>Kuraray</a:t>
            </a:r>
            <a:r>
              <a:rPr lang="pt-BR" dirty="0"/>
              <a:t>) e o </a:t>
            </a:r>
            <a:r>
              <a:rPr lang="pt-BR" dirty="0" err="1"/>
              <a:t>Bistite</a:t>
            </a:r>
            <a:r>
              <a:rPr lang="pt-BR" dirty="0"/>
              <a:t> II DC (</a:t>
            </a:r>
            <a:r>
              <a:rPr lang="pt-BR" dirty="0" err="1"/>
              <a:t>Tokuyama</a:t>
            </a:r>
            <a:r>
              <a:rPr lang="pt-BR" dirty="0"/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23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da resistência ao cisalhamento do cimento </a:t>
            </a:r>
            <a:r>
              <a:rPr lang="pt-BR" dirty="0" err="1"/>
              <a:t>resínico</a:t>
            </a:r>
            <a:r>
              <a:rPr lang="pt-BR" dirty="0"/>
              <a:t> à cerâmica Y-TZP após diferentes tratamentos de superfície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69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Atual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3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Atual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7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Resistência de união ao cisalhamento de diferentes cimentos de resina a materiais de blocos CAD-CAM de cerâmica / polímero de vidro</a:t>
            </a:r>
          </a:p>
          <a:p>
            <a:endParaRPr lang="pt-BR" dirty="0"/>
          </a:p>
          <a:p>
            <a:r>
              <a:rPr lang="pt-BR" dirty="0"/>
              <a:t>O primer </a:t>
            </a:r>
            <a:r>
              <a:rPr lang="pt-BR" dirty="0" err="1"/>
              <a:t>Monobond</a:t>
            </a:r>
            <a:r>
              <a:rPr lang="pt-BR" dirty="0"/>
              <a:t> Plus (cimento </a:t>
            </a:r>
            <a:r>
              <a:rPr lang="pt-BR" dirty="0" err="1"/>
              <a:t>Variolink</a:t>
            </a:r>
            <a:r>
              <a:rPr lang="pt-BR" dirty="0"/>
              <a:t> </a:t>
            </a:r>
            <a:r>
              <a:rPr lang="pt-BR" dirty="0" err="1"/>
              <a:t>Esthetic</a:t>
            </a:r>
            <a:r>
              <a:rPr lang="pt-BR" dirty="0"/>
              <a:t>) contém uma solução alcoólica de metacrilato de silano, metacrilato de ácido fosfórico e metacrilato de sulfeto. No entanto, os outros dois iniciadores (</a:t>
            </a:r>
            <a:r>
              <a:rPr lang="pt-BR" dirty="0" err="1"/>
              <a:t>Scotchbond</a:t>
            </a:r>
            <a:r>
              <a:rPr lang="pt-BR" dirty="0"/>
              <a:t> Universal e </a:t>
            </a:r>
            <a:r>
              <a:rPr lang="pt-BR" dirty="0" err="1"/>
              <a:t>Ceramic</a:t>
            </a:r>
            <a:r>
              <a:rPr lang="pt-BR" dirty="0"/>
              <a:t> Primer II) consistem em 10-metacriloxidecil </a:t>
            </a:r>
            <a:r>
              <a:rPr lang="pt-BR" dirty="0" err="1"/>
              <a:t>di-hidrogenofosfato</a:t>
            </a:r>
            <a:r>
              <a:rPr lang="pt-BR" dirty="0"/>
              <a:t> (MDP). Como </a:t>
            </a:r>
            <a:r>
              <a:rPr lang="pt-BR" dirty="0" err="1"/>
              <a:t>conseqüência</a:t>
            </a:r>
            <a:r>
              <a:rPr lang="pt-BR" dirty="0"/>
              <a:t>, o MDP contendo agentes de acoplamento de silano pode ter um efeito contributivo na resistência de união do cimento G-CEM </a:t>
            </a:r>
            <a:r>
              <a:rPr lang="pt-BR" dirty="0" err="1"/>
              <a:t>LinkAce</a:t>
            </a:r>
            <a:r>
              <a:rPr lang="pt-BR" dirty="0"/>
              <a:t> e </a:t>
            </a:r>
            <a:r>
              <a:rPr lang="pt-BR" dirty="0" err="1"/>
              <a:t>RelyX</a:t>
            </a:r>
            <a:r>
              <a:rPr lang="pt-BR" dirty="0"/>
              <a:t> </a:t>
            </a:r>
            <a:r>
              <a:rPr lang="pt-BR" dirty="0" err="1"/>
              <a:t>Ultimate</a:t>
            </a:r>
            <a:r>
              <a:rPr lang="pt-BR" dirty="0"/>
              <a:t>, conforme apresentado no presente estudo. Da mesma forma, um estudo anterior indicou que cimentos contendo monômeros adesivos (MDP) apresentam maiores forças de união quando comparados a outras composições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CA5F-EAD0-44AC-8E36-69973642F72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34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90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7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9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68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20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70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94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60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2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15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2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01AF-CCE3-4637-8E70-FFB67B3C8C8C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6817-D1CE-48DA-AACF-82DE8951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28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17" Type="http://schemas.microsoft.com/office/2007/relationships/hdphoto" Target="../media/hdphoto8.wdp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1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611512"/>
            <a:ext cx="12192000" cy="1746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3804" y="2988127"/>
            <a:ext cx="10004393" cy="952811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Dentários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04684" y="299010"/>
            <a:ext cx="922808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DE SÃO PAULO</a:t>
            </a:r>
            <a:endParaRPr kumimoji="0" lang="pt-BR" altLang="pt-BR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FACULDADE DE ODONTOLOGIA DE RIBEIRÃO PRETO</a:t>
            </a:r>
            <a:endParaRPr kumimoji="0" lang="pt-BR" altLang="pt-BR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DEPARTAMENTO DE MATERIAIS DENTÁRIOS E PRÓTESE</a:t>
            </a:r>
            <a:endParaRPr kumimoji="0" lang="pt-BR" altLang="pt-BR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PROGRAMA DE PÓS-GRADUAÇÃO EM REABILITAÇÃO ORAL</a:t>
            </a:r>
          </a:p>
        </p:txBody>
      </p:sp>
      <p:pic>
        <p:nvPicPr>
          <p:cNvPr id="5" name="Picture 5" descr="c:\Users\User\Desktop\logos\logo_forp_tran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7" y="321971"/>
            <a:ext cx="1273109" cy="123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254" y="321971"/>
            <a:ext cx="1063876" cy="126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34212" y="5224377"/>
            <a:ext cx="675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Aluna: </a:t>
            </a:r>
            <a:r>
              <a:rPr lang="pt-BR" sz="2400" dirty="0"/>
              <a:t>Ingrid Carneiro C. Souto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93722" y="6270173"/>
            <a:ext cx="3804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Ribeirão Preto, 2019</a:t>
            </a:r>
          </a:p>
        </p:txBody>
      </p:sp>
    </p:spTree>
    <p:extLst>
      <p:ext uri="{BB962C8B-B14F-4D97-AF65-F5344CB8AC3E}">
        <p14:creationId xmlns:p14="http://schemas.microsoft.com/office/powerpoint/2010/main" val="92807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2DA54DF6-9D2F-4266-996B-77BC47B5A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5" y="2480081"/>
            <a:ext cx="6403259" cy="437791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08525A-1962-4EBF-A5C6-699372F811B9}"/>
              </a:ext>
            </a:extLst>
          </p:cNvPr>
          <p:cNvSpPr txBox="1"/>
          <p:nvPr/>
        </p:nvSpPr>
        <p:spPr>
          <a:xfrm>
            <a:off x="366013" y="752918"/>
            <a:ext cx="990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União adesiva satisfatória: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7C3F20-CE1C-4911-A1EB-2259FCD6A93F}"/>
              </a:ext>
            </a:extLst>
          </p:cNvPr>
          <p:cNvSpPr txBox="1"/>
          <p:nvPr/>
        </p:nvSpPr>
        <p:spPr>
          <a:xfrm>
            <a:off x="884414" y="1662272"/>
            <a:ext cx="44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Aumento da retenção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436624-404E-46A9-8AF5-C9390DFEA54B}"/>
              </a:ext>
            </a:extLst>
          </p:cNvPr>
          <p:cNvSpPr txBox="1"/>
          <p:nvPr/>
        </p:nvSpPr>
        <p:spPr>
          <a:xfrm>
            <a:off x="884414" y="2480081"/>
            <a:ext cx="1082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Aumento da resistência à fratura e da sobrevivência das restaurações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D25C815-9E5F-4B00-AC8D-68E832C1882F}"/>
              </a:ext>
            </a:extLst>
          </p:cNvPr>
          <p:cNvSpPr txBox="1"/>
          <p:nvPr/>
        </p:nvSpPr>
        <p:spPr>
          <a:xfrm>
            <a:off x="884413" y="3666565"/>
            <a:ext cx="545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Prevenção de infiltrações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0913B0-C8D5-41B1-B3DA-5F309E962200}"/>
              </a:ext>
            </a:extLst>
          </p:cNvPr>
          <p:cNvSpPr txBox="1"/>
          <p:nvPr/>
        </p:nvSpPr>
        <p:spPr>
          <a:xfrm>
            <a:off x="0" y="6519446"/>
            <a:ext cx="509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(Manso et al., 2011; </a:t>
            </a:r>
            <a:r>
              <a:rPr lang="pt-BR" sz="1600" dirty="0" err="1">
                <a:solidFill>
                  <a:schemeClr val="bg1"/>
                </a:solidFill>
              </a:rPr>
              <a:t>Bottino</a:t>
            </a:r>
            <a:r>
              <a:rPr lang="pt-BR" sz="1600" dirty="0">
                <a:solidFill>
                  <a:schemeClr val="bg1"/>
                </a:solidFill>
              </a:rPr>
              <a:t> et al., 2014)</a:t>
            </a:r>
          </a:p>
        </p:txBody>
      </p:sp>
    </p:spTree>
    <p:extLst>
      <p:ext uri="{BB962C8B-B14F-4D97-AF65-F5344CB8AC3E}">
        <p14:creationId xmlns:p14="http://schemas.microsoft.com/office/powerpoint/2010/main" val="329191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2A1C14C-03A4-4D3E-A7A5-35B8725D9150}"/>
              </a:ext>
            </a:extLst>
          </p:cNvPr>
          <p:cNvSpPr txBox="1"/>
          <p:nvPr/>
        </p:nvSpPr>
        <p:spPr>
          <a:xfrm>
            <a:off x="7864417" y="176825"/>
            <a:ext cx="726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Classificação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26DEDD-7D3F-4C23-872C-F4936B126B1E}"/>
              </a:ext>
            </a:extLst>
          </p:cNvPr>
          <p:cNvSpPr txBox="1"/>
          <p:nvPr/>
        </p:nvSpPr>
        <p:spPr>
          <a:xfrm>
            <a:off x="159808" y="1289299"/>
            <a:ext cx="726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Autopolimerizáveis</a:t>
            </a:r>
            <a:endParaRPr lang="pt-B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366054-AC6D-4679-B0D7-A0450FB7B0AB}"/>
              </a:ext>
            </a:extLst>
          </p:cNvPr>
          <p:cNvSpPr txBox="1"/>
          <p:nvPr/>
        </p:nvSpPr>
        <p:spPr>
          <a:xfrm>
            <a:off x="6464846" y="1289299"/>
            <a:ext cx="572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Fotoativados</a:t>
            </a:r>
            <a:endParaRPr lang="pt-B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C8C099-FC94-4141-B392-035AE287CE42}"/>
              </a:ext>
            </a:extLst>
          </p:cNvPr>
          <p:cNvSpPr txBox="1"/>
          <p:nvPr/>
        </p:nvSpPr>
        <p:spPr>
          <a:xfrm>
            <a:off x="156206" y="4145961"/>
            <a:ext cx="405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Duais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EAEC54-A354-4642-8378-9D15FEF51280}"/>
              </a:ext>
            </a:extLst>
          </p:cNvPr>
          <p:cNvSpPr txBox="1"/>
          <p:nvPr/>
        </p:nvSpPr>
        <p:spPr>
          <a:xfrm>
            <a:off x="6464846" y="4145368"/>
            <a:ext cx="405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Autocondicionantes</a:t>
            </a:r>
            <a:endParaRPr lang="pt-B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9CC9E1B-BAAF-44E5-B21A-F19D0499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21429" y1="66071" x2="45476" y2="52619"/>
                        <a14:foregroundMark x1="27262" y1="64167" x2="38571" y2="58929"/>
                        <a14:foregroundMark x1="33333" y1="66786" x2="79048" y2="58929"/>
                        <a14:foregroundMark x1="55714" y1="70000" x2="58929" y2="63690"/>
                        <a14:foregroundMark x1="55714" y1="60238" x2="54405" y2="55238"/>
                        <a14:foregroundMark x1="25952" y1="53690" x2="25357" y2="4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07" y="1786885"/>
            <a:ext cx="2696705" cy="269670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9C36E94-F4A8-4D62-8A4A-34E9B816D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100000" l="2222" r="99556">
                        <a14:foregroundMark x1="38222" y1="14222" x2="38222" y2="28000"/>
                        <a14:foregroundMark x1="38222" y1="92000" x2="39111" y2="47556"/>
                        <a14:foregroundMark x1="37333" y1="44889" x2="36444" y2="91556"/>
                        <a14:foregroundMark x1="68444" y1="91111" x2="41333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3" y="1934047"/>
            <a:ext cx="1958861" cy="195886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9B67B8C-8BDB-4002-91B5-CB6537499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0" b="100000" l="2041" r="100000">
                        <a14:foregroundMark x1="33163" y1="57653" x2="32653" y2="28571"/>
                        <a14:foregroundMark x1="59694" y1="41837" x2="59184" y2="67857"/>
                        <a14:foregroundMark x1="33163" y1="66837" x2="3163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87" y="1934047"/>
            <a:ext cx="1866900" cy="18669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37586F6-8AD1-4A32-BDFA-B3268C182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796" l="2041" r="100000">
                        <a14:foregroundMark x1="33163" y1="25000" x2="67347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12" y="1546676"/>
            <a:ext cx="2567275" cy="256727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B2115ED-047A-4089-96AB-D6BE64D0D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36" y="4837471"/>
            <a:ext cx="2183969" cy="195240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7B1BBDF-17C5-4502-8C2C-2EBEDFA185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1804">
            <a:off x="1385773" y="4493302"/>
            <a:ext cx="2497838" cy="249783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F2A40F1A-F299-48C2-A348-A7815BB0D9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429" y1="59184" x2="22449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91">
            <a:off x="2802531" y="4094940"/>
            <a:ext cx="3138342" cy="3138342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24F56378-59EE-4AE1-8EF6-A56804D90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0" b="95100" l="0" r="100000">
                        <a14:foregroundMark x1="10800" y1="12200" x2="87200" y2="9000"/>
                        <a14:foregroundMark x1="2000" y1="38400" x2="1800" y2="16000"/>
                        <a14:foregroundMark x1="39500" y1="45600" x2="79500" y2="42000"/>
                        <a14:foregroundMark x1="83100" y1="51800" x2="85200" y2="42300"/>
                        <a14:foregroundMark x1="41100" y1="41100" x2="80000" y2="45400"/>
                        <a14:foregroundMark x1="46300" y1="47900" x2="65100" y2="46100"/>
                        <a14:foregroundMark x1="81600" y1="80900" x2="90800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44" y="4951455"/>
            <a:ext cx="1838921" cy="1838921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ED5E7992-6CFF-4698-9C89-5B323EB01B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100000" l="0" r="97778">
                        <a14:foregroundMark x1="12889" y1="14667" x2="97778" y2="21778"/>
                        <a14:foregroundMark x1="3111" y1="40444" x2="94222" y2="40444"/>
                        <a14:foregroundMark x1="19556" y1="27556" x2="8889" y2="55111"/>
                        <a14:foregroundMark x1="7111" y1="28444" x2="6667" y2="39111"/>
                        <a14:foregroundMark x1="3111" y1="29778" x2="4444" y2="40000"/>
                        <a14:foregroundMark x1="92000" y1="92889" x2="5778" y2="75556"/>
                        <a14:foregroundMark x1="84889" y1="93333" x2="44889" y2="8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96" y="4837471"/>
            <a:ext cx="2020991" cy="2020991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FBCB8E18-E64D-46AE-B7A0-6B0CAD4AA854}"/>
              </a:ext>
            </a:extLst>
          </p:cNvPr>
          <p:cNvSpPr/>
          <p:nvPr/>
        </p:nvSpPr>
        <p:spPr>
          <a:xfrm>
            <a:off x="113941" y="1224327"/>
            <a:ext cx="3602653" cy="5445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E3200465-0C09-47E4-98A6-B913348A35C8}"/>
              </a:ext>
            </a:extLst>
          </p:cNvPr>
          <p:cNvSpPr/>
          <p:nvPr/>
        </p:nvSpPr>
        <p:spPr>
          <a:xfrm>
            <a:off x="6417468" y="1226335"/>
            <a:ext cx="2567276" cy="5445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D0D3C9D-70AF-485D-911D-C4C9EF7CC56A}"/>
              </a:ext>
            </a:extLst>
          </p:cNvPr>
          <p:cNvSpPr/>
          <p:nvPr/>
        </p:nvSpPr>
        <p:spPr>
          <a:xfrm>
            <a:off x="6417468" y="4062435"/>
            <a:ext cx="3602653" cy="5445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5347B27-D67C-49A6-B9F0-48E608FFC0EB}"/>
              </a:ext>
            </a:extLst>
          </p:cNvPr>
          <p:cNvSpPr/>
          <p:nvPr/>
        </p:nvSpPr>
        <p:spPr>
          <a:xfrm>
            <a:off x="87578" y="4062435"/>
            <a:ext cx="1254525" cy="5445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13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52A2C9-0A62-4296-B6C6-BFF414C3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5417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“A sobrevivência a longo prazo de restaurações estéticas adesivas permanece uma questão desafiadora e depende do sucesso de uma ligação confiável entre a cerâmica, os agentes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cimentantes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e os substratos dentários.”</a:t>
            </a:r>
          </a:p>
          <a:p>
            <a:pPr marL="0" indent="0" algn="just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							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Bavbek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et al., 2013</a:t>
            </a:r>
          </a:p>
        </p:txBody>
      </p:sp>
    </p:spTree>
    <p:extLst>
      <p:ext uri="{BB962C8B-B14F-4D97-AF65-F5344CB8AC3E}">
        <p14:creationId xmlns:p14="http://schemas.microsoft.com/office/powerpoint/2010/main" val="3565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04A0AA-036E-4B69-A0CB-F8F8A74E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1" y="666750"/>
            <a:ext cx="10134597" cy="192405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Quando se objetiva unir duas superfícies distintas, é imprescindível a existência de um agente de união que irá se interpor a esses dois substratos, mantendo-os em contato íntimo e estável através de uma interface de união.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397F36-53C9-48F8-8F35-FD5551685B84}"/>
              </a:ext>
            </a:extLst>
          </p:cNvPr>
          <p:cNvSpPr/>
          <p:nvPr/>
        </p:nvSpPr>
        <p:spPr>
          <a:xfrm>
            <a:off x="1781175" y="3429001"/>
            <a:ext cx="2876550" cy="1143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8EB06B-DB55-4A24-83B4-920ACD81934E}"/>
              </a:ext>
            </a:extLst>
          </p:cNvPr>
          <p:cNvSpPr/>
          <p:nvPr/>
        </p:nvSpPr>
        <p:spPr>
          <a:xfrm>
            <a:off x="4657725" y="3429001"/>
            <a:ext cx="2876550" cy="1143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871D557-E71B-473B-9C91-428AFD82E9C1}"/>
              </a:ext>
            </a:extLst>
          </p:cNvPr>
          <p:cNvSpPr/>
          <p:nvPr/>
        </p:nvSpPr>
        <p:spPr>
          <a:xfrm>
            <a:off x="7534277" y="3429000"/>
            <a:ext cx="2876550" cy="11430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BE4095-46DF-40EC-8153-1E9E6BA0A9D4}"/>
              </a:ext>
            </a:extLst>
          </p:cNvPr>
          <p:cNvSpPr txBox="1"/>
          <p:nvPr/>
        </p:nvSpPr>
        <p:spPr>
          <a:xfrm>
            <a:off x="2152649" y="3581400"/>
            <a:ext cx="2047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Substrato</a:t>
            </a:r>
          </a:p>
          <a:p>
            <a:pPr algn="ctr"/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dentário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AAA05D-2F7B-4E58-9A58-46E12D767406}"/>
              </a:ext>
            </a:extLst>
          </p:cNvPr>
          <p:cNvSpPr txBox="1"/>
          <p:nvPr/>
        </p:nvSpPr>
        <p:spPr>
          <a:xfrm>
            <a:off x="5143500" y="3565148"/>
            <a:ext cx="190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Cimento </a:t>
            </a:r>
          </a:p>
          <a:p>
            <a:pPr algn="ctr"/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resinoso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36D356-A720-4896-AB0E-34DBE8E8DC49}"/>
              </a:ext>
            </a:extLst>
          </p:cNvPr>
          <p:cNvSpPr txBox="1"/>
          <p:nvPr/>
        </p:nvSpPr>
        <p:spPr>
          <a:xfrm>
            <a:off x="8020052" y="3754278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Cerâmica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5633921-6095-42C6-81BF-03F506DE70DB}"/>
              </a:ext>
            </a:extLst>
          </p:cNvPr>
          <p:cNvCxnSpPr>
            <a:cxnSpLocks/>
          </p:cNvCxnSpPr>
          <p:nvPr/>
        </p:nvCxnSpPr>
        <p:spPr>
          <a:xfrm>
            <a:off x="4667250" y="3409953"/>
            <a:ext cx="0" cy="192404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F1A7C4D-19A0-415F-851D-A0F62C3B908B}"/>
              </a:ext>
            </a:extLst>
          </p:cNvPr>
          <p:cNvCxnSpPr>
            <a:cxnSpLocks/>
          </p:cNvCxnSpPr>
          <p:nvPr/>
        </p:nvCxnSpPr>
        <p:spPr>
          <a:xfrm>
            <a:off x="7524750" y="3409950"/>
            <a:ext cx="28577" cy="1924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6357FE-C6EF-4C9A-973E-F1BF89BA8CCB}"/>
              </a:ext>
            </a:extLst>
          </p:cNvPr>
          <p:cNvSpPr txBox="1"/>
          <p:nvPr/>
        </p:nvSpPr>
        <p:spPr>
          <a:xfrm>
            <a:off x="3705225" y="5391152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 adesivo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E6D072-A854-4C31-8FD0-A0EE72CCBCE4}"/>
              </a:ext>
            </a:extLst>
          </p:cNvPr>
          <p:cNvSpPr txBox="1"/>
          <p:nvPr/>
        </p:nvSpPr>
        <p:spPr>
          <a:xfrm>
            <a:off x="6600827" y="545118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Silano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00C0DB-EDCF-4B9E-80C1-19D57E1988E3}"/>
              </a:ext>
            </a:extLst>
          </p:cNvPr>
          <p:cNvSpPr txBox="1"/>
          <p:nvPr/>
        </p:nvSpPr>
        <p:spPr>
          <a:xfrm>
            <a:off x="7818120" y="6469610"/>
            <a:ext cx="509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(</a:t>
            </a:r>
            <a:r>
              <a:rPr lang="pt-BR" sz="1600" dirty="0" err="1">
                <a:solidFill>
                  <a:schemeClr val="bg1"/>
                </a:solidFill>
              </a:rPr>
              <a:t>Sakagushi</a:t>
            </a:r>
            <a:r>
              <a:rPr lang="pt-BR" sz="1600" dirty="0">
                <a:solidFill>
                  <a:schemeClr val="bg1"/>
                </a:solidFill>
              </a:rPr>
              <a:t>; </a:t>
            </a:r>
            <a:r>
              <a:rPr lang="pt-BR" sz="1600" dirty="0" err="1">
                <a:solidFill>
                  <a:schemeClr val="bg1"/>
                </a:solidFill>
              </a:rPr>
              <a:t>Powers</a:t>
            </a:r>
            <a:r>
              <a:rPr lang="pt-BR" sz="1600" dirty="0">
                <a:solidFill>
                  <a:schemeClr val="bg1"/>
                </a:solidFill>
              </a:rPr>
              <a:t>, 2012; </a:t>
            </a:r>
            <a:r>
              <a:rPr lang="pt-BR" sz="1600" dirty="0" err="1">
                <a:solidFill>
                  <a:schemeClr val="bg1"/>
                </a:solidFill>
              </a:rPr>
              <a:t>Anusavice</a:t>
            </a:r>
            <a:r>
              <a:rPr lang="pt-BR" sz="1600" dirty="0">
                <a:solidFill>
                  <a:schemeClr val="bg1"/>
                </a:solidFill>
              </a:rPr>
              <a:t> et al., 2013)</a:t>
            </a:r>
          </a:p>
        </p:txBody>
      </p:sp>
    </p:spTree>
    <p:extLst>
      <p:ext uri="{BB962C8B-B14F-4D97-AF65-F5344CB8AC3E}">
        <p14:creationId xmlns:p14="http://schemas.microsoft.com/office/powerpoint/2010/main" val="9914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D6F104-0DE0-4596-B8C4-194A845DEE34}"/>
              </a:ext>
            </a:extLst>
          </p:cNvPr>
          <p:cNvSpPr txBox="1"/>
          <p:nvPr/>
        </p:nvSpPr>
        <p:spPr>
          <a:xfrm>
            <a:off x="400796" y="3942133"/>
            <a:ext cx="76100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Não apresentam adesão química com todos os tipo de cerâmica</a:t>
            </a:r>
          </a:p>
          <a:p>
            <a:pPr algn="just"/>
            <a:endParaRPr lang="pt-BR" sz="2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tângulo: Cantos Arredondados 4">
            <a:extLst>
              <a:ext uri="{FF2B5EF4-FFF2-40B4-BE49-F238E27FC236}">
                <a16:creationId xmlns:a16="http://schemas.microsoft.com/office/drawing/2014/main" id="{A9F4F217-B157-47E7-BDE3-8C0FE5F326F4}"/>
              </a:ext>
            </a:extLst>
          </p:cNvPr>
          <p:cNvSpPr txBox="1"/>
          <p:nvPr/>
        </p:nvSpPr>
        <p:spPr>
          <a:xfrm>
            <a:off x="286295" y="291612"/>
            <a:ext cx="3107833" cy="1292662"/>
          </a:xfrm>
          <a:prstGeom prst="rect">
            <a:avLst/>
          </a:prstGeom>
          <a:solidFill>
            <a:srgbClr val="329280"/>
          </a:solidFill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200" b="1" kern="12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Silano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B230D88-4783-47A7-84B3-BA86D24CF409}"/>
              </a:ext>
            </a:extLst>
          </p:cNvPr>
          <p:cNvSpPr txBox="1"/>
          <p:nvPr/>
        </p:nvSpPr>
        <p:spPr>
          <a:xfrm>
            <a:off x="400795" y="2097529"/>
            <a:ext cx="76100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Composto de moléculas bifuncionais, que se une à sílica e à matriz orgânica das resinas</a:t>
            </a:r>
          </a:p>
          <a:p>
            <a:pPr algn="just"/>
            <a:endParaRPr lang="pt-BR" sz="2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E1A0F40-3B78-4CE2-A692-E59F556C9B6C}"/>
              </a:ext>
            </a:extLst>
          </p:cNvPr>
          <p:cNvSpPr txBox="1"/>
          <p:nvPr/>
        </p:nvSpPr>
        <p:spPr>
          <a:xfrm>
            <a:off x="7604760" y="6469610"/>
            <a:ext cx="5308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(</a:t>
            </a:r>
            <a:r>
              <a:rPr lang="pt-BR" sz="1600" dirty="0" err="1">
                <a:solidFill>
                  <a:schemeClr val="bg1"/>
                </a:solidFill>
              </a:rPr>
              <a:t>Anusavice</a:t>
            </a:r>
            <a:r>
              <a:rPr lang="pt-BR" sz="1600" dirty="0">
                <a:solidFill>
                  <a:schemeClr val="bg1"/>
                </a:solidFill>
              </a:rPr>
              <a:t> et al., 2013; </a:t>
            </a:r>
            <a:r>
              <a:rPr lang="pt-BR" sz="1600" dirty="0" err="1">
                <a:solidFill>
                  <a:schemeClr val="bg1"/>
                </a:solidFill>
              </a:rPr>
              <a:t>Ramakrishnaiah</a:t>
            </a:r>
            <a:r>
              <a:rPr lang="pt-BR" sz="1600" dirty="0">
                <a:solidFill>
                  <a:schemeClr val="bg1"/>
                </a:solidFill>
              </a:rPr>
              <a:t> et al., 2016)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3B3E9DF-EFC6-46E3-9C2A-244062069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889" l="0" r="90000">
                        <a14:foregroundMark x1="26889" y1="42889" x2="21222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382745"/>
            <a:ext cx="2772000" cy="2772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4A7298B-66CF-404C-9953-8855CBDC9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39" y="3412644"/>
            <a:ext cx="1811355" cy="181135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8BD5F9C-1BA4-48A4-9322-5E87D8545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1250" y1="44444" x2="68750" y2="35556"/>
                        <a14:foregroundMark x1="49583" y1="6667" x2="4208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61" y="266835"/>
            <a:ext cx="2304000" cy="1728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21687AA-8917-48D5-A6E2-226E69882C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444" b="80000" l="13778" r="75000">
                        <a14:foregroundMark x1="19222" y1="73444" x2="31222" y2="62111"/>
                        <a14:foregroundMark x1="35222" y1="69556" x2="44556" y2="70333"/>
                        <a14:backgroundMark x1="23000" y1="75444" x2="33889" y2="71667"/>
                        <a14:backgroundMark x1="47000" y1="68000" x2="59000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16271" r="25984" b="18192"/>
          <a:stretch/>
        </p:blipFill>
        <p:spPr>
          <a:xfrm>
            <a:off x="9679298" y="3978388"/>
            <a:ext cx="2273085" cy="24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04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1366434-7D1B-4036-8D2C-638C3CB5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00" y="2652076"/>
            <a:ext cx="10227800" cy="1325563"/>
          </a:xfrm>
        </p:spPr>
        <p:txBody>
          <a:bodyPr>
            <a:noAutofit/>
          </a:bodyPr>
          <a:lstStyle/>
          <a:p>
            <a:pPr algn="ctr"/>
            <a:r>
              <a:rPr lang="pt-BR" sz="8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Tratamentos de Superfície</a:t>
            </a:r>
          </a:p>
        </p:txBody>
      </p:sp>
    </p:spTree>
    <p:extLst>
      <p:ext uri="{BB962C8B-B14F-4D97-AF65-F5344CB8AC3E}">
        <p14:creationId xmlns:p14="http://schemas.microsoft.com/office/powerpoint/2010/main" val="321682608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76F6FD-9AC3-4488-BAA1-E07B95551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4642" r="30470" b="11879"/>
          <a:stretch/>
        </p:blipFill>
        <p:spPr>
          <a:xfrm>
            <a:off x="5755442" y="3169920"/>
            <a:ext cx="6474658" cy="368808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02AE2180-5339-4186-886C-C0F5F9AA58CE}"/>
              </a:ext>
            </a:extLst>
          </p:cNvPr>
          <p:cNvGrpSpPr/>
          <p:nvPr/>
        </p:nvGrpSpPr>
        <p:grpSpPr>
          <a:xfrm>
            <a:off x="497624" y="495303"/>
            <a:ext cx="4893526" cy="960786"/>
            <a:chOff x="1721645" y="1346955"/>
            <a:chExt cx="1698487" cy="652787"/>
          </a:xfrm>
          <a:solidFill>
            <a:srgbClr val="D4B02C"/>
          </a:solidFill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89DDF4DC-B002-4C5E-8B4E-9C61186CABDA}"/>
                </a:ext>
              </a:extLst>
            </p:cNvPr>
            <p:cNvSpPr/>
            <p:nvPr/>
          </p:nvSpPr>
          <p:spPr>
            <a:xfrm>
              <a:off x="1721645" y="1346955"/>
              <a:ext cx="1698487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: Cantos Arredondados 4">
              <a:extLst>
                <a:ext uri="{FF2B5EF4-FFF2-40B4-BE49-F238E27FC236}">
                  <a16:creationId xmlns:a16="http://schemas.microsoft.com/office/drawing/2014/main" id="{35D86DB0-ED56-4DEE-895C-BF1879633250}"/>
                </a:ext>
              </a:extLst>
            </p:cNvPr>
            <p:cNvSpPr txBox="1"/>
            <p:nvPr/>
          </p:nvSpPr>
          <p:spPr>
            <a:xfrm>
              <a:off x="1740764" y="1366074"/>
              <a:ext cx="1660249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dirty="0">
                  <a:latin typeface="Bahnschrift SemiBold" panose="020B0502040204020203" pitchFamily="34" charset="0"/>
                </a:rPr>
                <a:t>Cerâmicas á</a:t>
              </a:r>
              <a:r>
                <a:rPr lang="pt-BR" sz="2800" kern="1200" noProof="0" dirty="0" err="1">
                  <a:latin typeface="Bahnschrift SemiBold" panose="020B0502040204020203" pitchFamily="34" charset="0"/>
                </a:rPr>
                <a:t>cido</a:t>
              </a:r>
              <a:r>
                <a:rPr lang="pt-BR" sz="2800" kern="1200" noProof="0" dirty="0">
                  <a:latin typeface="Bahnschrift SemiBold" panose="020B0502040204020203" pitchFamily="34" charset="0"/>
                </a:rPr>
                <a:t>-sensíveis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2C01B0-5FBA-469E-92BC-A82C39ABF2C8}"/>
              </a:ext>
            </a:extLst>
          </p:cNvPr>
          <p:cNvSpPr txBox="1"/>
          <p:nvPr/>
        </p:nvSpPr>
        <p:spPr>
          <a:xfrm>
            <a:off x="552708" y="1982045"/>
            <a:ext cx="1058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Condicionáveis pelo 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Ácido Fluorídrico 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remoção da matriz vítrea,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microporosidades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exposição de sílica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64433ED-4421-4DF9-8BB1-C7971AC7DEE1}"/>
              </a:ext>
            </a:extLst>
          </p:cNvPr>
          <p:cNvSpPr txBox="1"/>
          <p:nvPr/>
        </p:nvSpPr>
        <p:spPr>
          <a:xfrm>
            <a:off x="552708" y="3213962"/>
            <a:ext cx="998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Silano – ligação entre a sílica e a matriz orgânica dos cimentos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1283A2-ABF5-4AAF-B8A0-6292CCDED99B}"/>
              </a:ext>
            </a:extLst>
          </p:cNvPr>
          <p:cNvSpPr txBox="1"/>
          <p:nvPr/>
        </p:nvSpPr>
        <p:spPr>
          <a:xfrm>
            <a:off x="552708" y="4758982"/>
            <a:ext cx="998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Adesivo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F97B34-AF46-4198-8D59-BA00E17196B6}"/>
              </a:ext>
            </a:extLst>
          </p:cNvPr>
          <p:cNvSpPr txBox="1"/>
          <p:nvPr/>
        </p:nvSpPr>
        <p:spPr>
          <a:xfrm>
            <a:off x="0" y="6519446"/>
            <a:ext cx="509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(Manso et al., 2011; </a:t>
            </a:r>
            <a:r>
              <a:rPr lang="pt-BR" sz="1600" dirty="0" err="1">
                <a:solidFill>
                  <a:schemeClr val="bg1"/>
                </a:solidFill>
              </a:rPr>
              <a:t>Ramakrishnaiah</a:t>
            </a:r>
            <a:r>
              <a:rPr lang="pt-BR" sz="1600" dirty="0">
                <a:solidFill>
                  <a:schemeClr val="bg1"/>
                </a:solidFill>
              </a:rPr>
              <a:t> et al., 2016)</a:t>
            </a:r>
          </a:p>
        </p:txBody>
      </p:sp>
    </p:spTree>
    <p:extLst>
      <p:ext uri="{BB962C8B-B14F-4D97-AF65-F5344CB8AC3E}">
        <p14:creationId xmlns:p14="http://schemas.microsoft.com/office/powerpoint/2010/main" val="381877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0DF7E24-87DF-48DA-8E86-98EE868B4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3" t="39439" r="34844" b="22486"/>
          <a:stretch/>
        </p:blipFill>
        <p:spPr>
          <a:xfrm>
            <a:off x="1066800" y="3048000"/>
            <a:ext cx="4405661" cy="298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58612E-5122-4C59-87FA-169F18152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69" t="39439" r="34452" b="19985"/>
          <a:stretch/>
        </p:blipFill>
        <p:spPr>
          <a:xfrm>
            <a:off x="6719541" y="3048000"/>
            <a:ext cx="4267201" cy="298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4F96E46-E740-4473-9BAC-F6120D57C2D2}"/>
              </a:ext>
            </a:extLst>
          </p:cNvPr>
          <p:cNvSpPr txBox="1"/>
          <p:nvPr/>
        </p:nvSpPr>
        <p:spPr>
          <a:xfrm>
            <a:off x="5472461" y="262461"/>
            <a:ext cx="836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Tratamento das Cerâmicas Ácido-sensíveis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0FE705-4E2A-4BC9-8E7C-945769490CE3}"/>
              </a:ext>
            </a:extLst>
          </p:cNvPr>
          <p:cNvSpPr txBox="1"/>
          <p:nvPr/>
        </p:nvSpPr>
        <p:spPr>
          <a:xfrm>
            <a:off x="224854" y="1261151"/>
            <a:ext cx="965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Cerâmica </a:t>
            </a:r>
            <a:r>
              <a:rPr lang="pt-BR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feldspática</a:t>
            </a:r>
            <a:r>
              <a:rPr 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infiltrada com </a:t>
            </a:r>
            <a:r>
              <a:rPr lang="pt-BR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leucita</a:t>
            </a:r>
            <a:endParaRPr lang="pt-BR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29C364-FEDC-4EF9-881C-A9843607A4FB}"/>
              </a:ext>
            </a:extLst>
          </p:cNvPr>
          <p:cNvSpPr txBox="1"/>
          <p:nvPr/>
        </p:nvSpPr>
        <p:spPr>
          <a:xfrm>
            <a:off x="926121" y="221209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Antes do tratamento de superfície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79DAF1-253B-4582-BF86-C063064CE585}"/>
              </a:ext>
            </a:extLst>
          </p:cNvPr>
          <p:cNvSpPr txBox="1"/>
          <p:nvPr/>
        </p:nvSpPr>
        <p:spPr>
          <a:xfrm>
            <a:off x="6490941" y="221209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Após condicionamento com HF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4526C5E-6C4C-426D-ACF0-ACA0552B04BF}"/>
              </a:ext>
            </a:extLst>
          </p:cNvPr>
          <p:cNvSpPr/>
          <p:nvPr/>
        </p:nvSpPr>
        <p:spPr>
          <a:xfrm>
            <a:off x="1055075" y="2158614"/>
            <a:ext cx="4505306" cy="52322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84B8771-C117-4E4A-B372-5F6DCFEB9A45}"/>
              </a:ext>
            </a:extLst>
          </p:cNvPr>
          <p:cNvSpPr/>
          <p:nvPr/>
        </p:nvSpPr>
        <p:spPr>
          <a:xfrm>
            <a:off x="6727459" y="2181313"/>
            <a:ext cx="4267201" cy="52322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10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556A8D0-156F-453F-9D62-C6519F6FE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74" t="17400" r="17242" b="49319"/>
          <a:stretch/>
        </p:blipFill>
        <p:spPr>
          <a:xfrm>
            <a:off x="408594" y="2076448"/>
            <a:ext cx="11374812" cy="316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68C2091-C389-4B50-A744-DBCD5D29CE28}"/>
              </a:ext>
            </a:extLst>
          </p:cNvPr>
          <p:cNvSpPr txBox="1"/>
          <p:nvPr/>
        </p:nvSpPr>
        <p:spPr>
          <a:xfrm>
            <a:off x="5472461" y="262461"/>
            <a:ext cx="836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Tratamento das Cerâmicas Ácido-sensíveis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43B42B5-680A-435A-8781-58EEB81F7E61}"/>
              </a:ext>
            </a:extLst>
          </p:cNvPr>
          <p:cNvCxnSpPr>
            <a:cxnSpLocks/>
          </p:cNvCxnSpPr>
          <p:nvPr/>
        </p:nvCxnSpPr>
        <p:spPr>
          <a:xfrm flipH="1" flipV="1">
            <a:off x="5200650" y="891283"/>
            <a:ext cx="6991350" cy="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3D91018-84DE-4185-A8C0-638FBEB9C615}"/>
              </a:ext>
            </a:extLst>
          </p:cNvPr>
          <p:cNvSpPr txBox="1"/>
          <p:nvPr/>
        </p:nvSpPr>
        <p:spPr>
          <a:xfrm>
            <a:off x="6354807" y="5562637"/>
            <a:ext cx="2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Tratamento térmico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73B6409-14C7-40F1-A92E-F8BC89C36B96}"/>
              </a:ext>
            </a:extLst>
          </p:cNvPr>
          <p:cNvSpPr/>
          <p:nvPr/>
        </p:nvSpPr>
        <p:spPr>
          <a:xfrm>
            <a:off x="6420565" y="5544025"/>
            <a:ext cx="2704385" cy="49889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04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5D66C06-1573-4AF9-891A-0C38CC6A3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30206"/>
              </p:ext>
            </p:extLst>
          </p:nvPr>
        </p:nvGraphicFramePr>
        <p:xfrm>
          <a:off x="519946" y="1161143"/>
          <a:ext cx="11152108" cy="492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027">
                  <a:extLst>
                    <a:ext uri="{9D8B030D-6E8A-4147-A177-3AD203B41FA5}">
                      <a16:colId xmlns:a16="http://schemas.microsoft.com/office/drawing/2014/main" val="1358693062"/>
                    </a:ext>
                  </a:extLst>
                </a:gridCol>
                <a:gridCol w="2985591">
                  <a:extLst>
                    <a:ext uri="{9D8B030D-6E8A-4147-A177-3AD203B41FA5}">
                      <a16:colId xmlns:a16="http://schemas.microsoft.com/office/drawing/2014/main" val="2821804651"/>
                    </a:ext>
                  </a:extLst>
                </a:gridCol>
                <a:gridCol w="2590463">
                  <a:extLst>
                    <a:ext uri="{9D8B030D-6E8A-4147-A177-3AD203B41FA5}">
                      <a16:colId xmlns:a16="http://schemas.microsoft.com/office/drawing/2014/main" val="3657302645"/>
                    </a:ext>
                  </a:extLst>
                </a:gridCol>
                <a:gridCol w="2788027">
                  <a:extLst>
                    <a:ext uri="{9D8B030D-6E8A-4147-A177-3AD203B41FA5}">
                      <a16:colId xmlns:a16="http://schemas.microsoft.com/office/drawing/2014/main" val="1245597803"/>
                    </a:ext>
                  </a:extLst>
                </a:gridCol>
              </a:tblGrid>
              <a:tr h="8412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Tipo de Cerâmica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Fabricante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Recomendações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Tratamento da peça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21447"/>
                  </a:ext>
                </a:extLst>
              </a:tr>
              <a:tr h="8412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Feldspática</a:t>
                      </a:r>
                      <a:r>
                        <a:rPr lang="pt-BR" sz="2000" b="1" dirty="0"/>
                        <a:t> 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VITABLOCS Mark II (Vita)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 Facetas laminadas, </a:t>
                      </a:r>
                      <a:r>
                        <a:rPr lang="pt-BR" sz="2000" b="1" dirty="0" err="1"/>
                        <a:t>inlay</a:t>
                      </a:r>
                      <a:r>
                        <a:rPr lang="pt-BR" sz="2000" b="1" dirty="0"/>
                        <a:t>, </a:t>
                      </a:r>
                      <a:r>
                        <a:rPr lang="pt-BR" sz="2000" b="1" dirty="0" err="1"/>
                        <a:t>onlay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HF 10% - 30 </a:t>
                      </a:r>
                      <a:r>
                        <a:rPr lang="pt-BR" sz="2000" b="1" dirty="0" err="1"/>
                        <a:t>seg</a:t>
                      </a:r>
                      <a:r>
                        <a:rPr lang="pt-BR" sz="2000" b="1" dirty="0"/>
                        <a:t> min Aplicação do silano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16334"/>
                  </a:ext>
                </a:extLst>
              </a:tr>
              <a:tr h="120179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Leucítica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Empress</a:t>
                      </a:r>
                      <a:r>
                        <a:rPr lang="pt-BR" sz="2000" b="1" dirty="0"/>
                        <a:t> (</a:t>
                      </a:r>
                      <a:r>
                        <a:rPr lang="pt-BR" sz="2000" b="1" dirty="0" err="1"/>
                        <a:t>Ivoclar</a:t>
                      </a:r>
                      <a:r>
                        <a:rPr lang="pt-BR" sz="2000" b="1" dirty="0"/>
                        <a:t>)</a:t>
                      </a:r>
                    </a:p>
                    <a:p>
                      <a:pPr algn="ctr"/>
                      <a:r>
                        <a:rPr lang="pt-BR" sz="2000" b="1" dirty="0"/>
                        <a:t>Vita </a:t>
                      </a:r>
                      <a:r>
                        <a:rPr lang="pt-BR" sz="2000" b="1" dirty="0" err="1"/>
                        <a:t>Omega</a:t>
                      </a:r>
                      <a:r>
                        <a:rPr lang="pt-BR" sz="2000" b="1" dirty="0"/>
                        <a:t> 900 (Vita)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/>
                        <a:t>Facetas laminadas, </a:t>
                      </a:r>
                      <a:r>
                        <a:rPr lang="pt-BR" sz="2000" b="1" dirty="0" err="1"/>
                        <a:t>inlay</a:t>
                      </a:r>
                      <a:r>
                        <a:rPr lang="pt-BR" sz="2000" b="1" dirty="0"/>
                        <a:t>, </a:t>
                      </a:r>
                      <a:r>
                        <a:rPr lang="pt-BR" sz="2000" b="1" dirty="0" err="1"/>
                        <a:t>onlay</a:t>
                      </a:r>
                      <a:endParaRPr lang="pt-BR" sz="2000" b="1" dirty="0"/>
                    </a:p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HF 10% - 1 a 2 min Aplicação do silano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68717"/>
                  </a:ext>
                </a:extLst>
              </a:tr>
              <a:tr h="120179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Feldspática</a:t>
                      </a:r>
                      <a:r>
                        <a:rPr lang="pt-BR" sz="2000" b="1" dirty="0"/>
                        <a:t> reforçada por alumina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Vitadur</a:t>
                      </a:r>
                      <a:r>
                        <a:rPr lang="pt-BR" sz="2000" b="1" dirty="0"/>
                        <a:t> Alpha (Vita)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Inlay</a:t>
                      </a:r>
                      <a:r>
                        <a:rPr lang="pt-BR" sz="2000" b="1" dirty="0"/>
                        <a:t>, </a:t>
                      </a:r>
                      <a:r>
                        <a:rPr lang="pt-BR" sz="2000" b="1" dirty="0" err="1"/>
                        <a:t>onlay</a:t>
                      </a:r>
                      <a:r>
                        <a:rPr lang="pt-BR" sz="2000" b="1" dirty="0"/>
                        <a:t>, facetas laminadas, coroa total anterior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HF 10% - 2 a 4 min Aplicação do silano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37925"/>
                  </a:ext>
                </a:extLst>
              </a:tr>
              <a:tr h="8412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Dissilicato</a:t>
                      </a:r>
                      <a:r>
                        <a:rPr lang="pt-BR" sz="2000" b="1" dirty="0"/>
                        <a:t> de lítio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IPS </a:t>
                      </a:r>
                      <a:r>
                        <a:rPr lang="pt-BR" sz="2000" b="1" dirty="0" err="1"/>
                        <a:t>Empress</a:t>
                      </a:r>
                      <a:r>
                        <a:rPr lang="pt-BR" sz="2000" b="1" dirty="0"/>
                        <a:t> II</a:t>
                      </a:r>
                    </a:p>
                    <a:p>
                      <a:pPr algn="ctr"/>
                      <a:r>
                        <a:rPr lang="pt-BR" sz="2000" b="1" dirty="0"/>
                        <a:t>IPS </a:t>
                      </a:r>
                      <a:r>
                        <a:rPr lang="pt-BR" sz="2000" b="1" dirty="0" err="1"/>
                        <a:t>e.max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Coroa total PPF 3 elementos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HF 10% - 20 a 30 </a:t>
                      </a:r>
                      <a:r>
                        <a:rPr lang="pt-BR" sz="2000" b="1" dirty="0" err="1"/>
                        <a:t>seg</a:t>
                      </a:r>
                      <a:r>
                        <a:rPr lang="pt-BR" sz="2000" b="1" dirty="0"/>
                        <a:t> Aplicação do silano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3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EE7658A-EA6F-4147-A74C-85B74FE7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77" y="19050"/>
            <a:ext cx="6541046" cy="435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A3676B-7180-41B2-A14E-6F7A0E74E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3117025"/>
            <a:ext cx="11658600" cy="251605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 Light" panose="020E0502030303020204" pitchFamily="34" charset="0"/>
                <a:cs typeface="Courier New" panose="02070309020205020404" pitchFamily="49" charset="0"/>
              </a:rPr>
              <a:t>Compatibilidade entre cimentos resinosos e sistemas cerâmicos</a:t>
            </a:r>
          </a:p>
        </p:txBody>
      </p:sp>
    </p:spTree>
    <p:extLst>
      <p:ext uri="{BB962C8B-B14F-4D97-AF65-F5344CB8AC3E}">
        <p14:creationId xmlns:p14="http://schemas.microsoft.com/office/powerpoint/2010/main" val="92918096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B4577FF-49E6-4D9E-8D49-B2E1D46D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" y="3628432"/>
            <a:ext cx="4980539" cy="3229568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9585465-1D05-4678-B35E-07A9BE8EB0BE}"/>
              </a:ext>
            </a:extLst>
          </p:cNvPr>
          <p:cNvGrpSpPr/>
          <p:nvPr/>
        </p:nvGrpSpPr>
        <p:grpSpPr>
          <a:xfrm>
            <a:off x="483556" y="340555"/>
            <a:ext cx="4893526" cy="895347"/>
            <a:chOff x="1721645" y="1346955"/>
            <a:chExt cx="1698487" cy="652787"/>
          </a:xfrm>
          <a:solidFill>
            <a:srgbClr val="D4B02C"/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066BB85E-524F-43AD-9847-B7F503991F2A}"/>
                </a:ext>
              </a:extLst>
            </p:cNvPr>
            <p:cNvSpPr/>
            <p:nvPr/>
          </p:nvSpPr>
          <p:spPr>
            <a:xfrm>
              <a:off x="1721645" y="1346955"/>
              <a:ext cx="1698487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C556D4C4-0A58-4D16-88D5-CB2C8C8994F3}"/>
                </a:ext>
              </a:extLst>
            </p:cNvPr>
            <p:cNvSpPr txBox="1"/>
            <p:nvPr/>
          </p:nvSpPr>
          <p:spPr>
            <a:xfrm>
              <a:off x="1740764" y="1366074"/>
              <a:ext cx="1660249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dirty="0">
                  <a:latin typeface="Bahnschrift SemiBold" panose="020B0502040204020203" pitchFamily="34" charset="0"/>
                </a:rPr>
                <a:t>Cerâmicas á</a:t>
              </a:r>
              <a:r>
                <a:rPr lang="pt-BR" sz="2800" kern="1200" noProof="0" dirty="0" err="1">
                  <a:latin typeface="Bahnschrift SemiBold" panose="020B0502040204020203" pitchFamily="34" charset="0"/>
                </a:rPr>
                <a:t>cido</a:t>
              </a:r>
              <a:r>
                <a:rPr lang="pt-BR" sz="2800" kern="1200" noProof="0" dirty="0">
                  <a:latin typeface="Bahnschrift SemiBold" panose="020B0502040204020203" pitchFamily="34" charset="0"/>
                </a:rPr>
                <a:t>-resistentes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2CFD71-7FBD-4587-9119-5FACAFCB6236}"/>
              </a:ext>
            </a:extLst>
          </p:cNvPr>
          <p:cNvSpPr txBox="1"/>
          <p:nvPr/>
        </p:nvSpPr>
        <p:spPr>
          <a:xfrm>
            <a:off x="738836" y="1562876"/>
            <a:ext cx="1108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Ausência de matriz vítrea e escassez de sílica comprometem o condicionamento e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silanização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peça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524D63-275B-42C1-9657-6CCBA7E79F65}"/>
              </a:ext>
            </a:extLst>
          </p:cNvPr>
          <p:cNvSpPr txBox="1"/>
          <p:nvPr/>
        </p:nvSpPr>
        <p:spPr>
          <a:xfrm>
            <a:off x="1729436" y="2741925"/>
            <a:ext cx="1108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Tratamentos convencionais 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64334BE8-F1FA-47B6-9FDD-CA4D12E755C2}"/>
              </a:ext>
            </a:extLst>
          </p:cNvPr>
          <p:cNvCxnSpPr>
            <a:cxnSpLocks/>
          </p:cNvCxnSpPr>
          <p:nvPr/>
        </p:nvCxnSpPr>
        <p:spPr>
          <a:xfrm>
            <a:off x="6938010" y="2983233"/>
            <a:ext cx="70983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9130143-FB03-4AFF-8993-78F193279A81}"/>
              </a:ext>
            </a:extLst>
          </p:cNvPr>
          <p:cNvSpPr txBox="1"/>
          <p:nvPr/>
        </p:nvSpPr>
        <p:spPr>
          <a:xfrm>
            <a:off x="7512001" y="2711147"/>
            <a:ext cx="355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Pouco efetivos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8221D29A-55E6-488F-9B64-DA2B5FE92602}"/>
              </a:ext>
            </a:extLst>
          </p:cNvPr>
          <p:cNvCxnSpPr>
            <a:cxnSpLocks/>
          </p:cNvCxnSpPr>
          <p:nvPr/>
        </p:nvCxnSpPr>
        <p:spPr>
          <a:xfrm flipH="1">
            <a:off x="8970579" y="3265145"/>
            <a:ext cx="316883" cy="77082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85F38D-9ACD-41A7-9670-3AC19FF5A649}"/>
              </a:ext>
            </a:extLst>
          </p:cNvPr>
          <p:cNvSpPr txBox="1"/>
          <p:nvPr/>
        </p:nvSpPr>
        <p:spPr>
          <a:xfrm>
            <a:off x="5531306" y="4359682"/>
            <a:ext cx="629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Desenvolvimento de novos métodos afim de compatibilizar as superfícies dos materiais</a:t>
            </a:r>
          </a:p>
        </p:txBody>
      </p:sp>
    </p:spTree>
    <p:extLst>
      <p:ext uri="{BB962C8B-B14F-4D97-AF65-F5344CB8AC3E}">
        <p14:creationId xmlns:p14="http://schemas.microsoft.com/office/powerpoint/2010/main" val="5073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9585465-1D05-4678-B35E-07A9BE8EB0BE}"/>
              </a:ext>
            </a:extLst>
          </p:cNvPr>
          <p:cNvGrpSpPr/>
          <p:nvPr/>
        </p:nvGrpSpPr>
        <p:grpSpPr>
          <a:xfrm>
            <a:off x="483556" y="340555"/>
            <a:ext cx="4893526" cy="895347"/>
            <a:chOff x="1721645" y="1346955"/>
            <a:chExt cx="1698487" cy="652787"/>
          </a:xfrm>
          <a:solidFill>
            <a:srgbClr val="D4B02C"/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066BB85E-524F-43AD-9847-B7F503991F2A}"/>
                </a:ext>
              </a:extLst>
            </p:cNvPr>
            <p:cNvSpPr/>
            <p:nvPr/>
          </p:nvSpPr>
          <p:spPr>
            <a:xfrm>
              <a:off x="1721645" y="1346955"/>
              <a:ext cx="1698487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C556D4C4-0A58-4D16-88D5-CB2C8C8994F3}"/>
                </a:ext>
              </a:extLst>
            </p:cNvPr>
            <p:cNvSpPr txBox="1"/>
            <p:nvPr/>
          </p:nvSpPr>
          <p:spPr>
            <a:xfrm>
              <a:off x="1740764" y="1366074"/>
              <a:ext cx="1660249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dirty="0">
                  <a:latin typeface="Bahnschrift SemiBold" panose="020B0502040204020203" pitchFamily="34" charset="0"/>
                </a:rPr>
                <a:t>Cerâmicas á</a:t>
              </a:r>
              <a:r>
                <a:rPr lang="pt-BR" sz="2800" kern="1200" noProof="0" dirty="0" err="1">
                  <a:latin typeface="Bahnschrift SemiBold" panose="020B0502040204020203" pitchFamily="34" charset="0"/>
                </a:rPr>
                <a:t>cido</a:t>
              </a:r>
              <a:r>
                <a:rPr lang="pt-BR" sz="2800" kern="1200" noProof="0" dirty="0">
                  <a:latin typeface="Bahnschrift SemiBold" panose="020B0502040204020203" pitchFamily="34" charset="0"/>
                </a:rPr>
                <a:t>-resistentes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2CFD71-7FBD-4587-9119-5FACAFCB6236}"/>
              </a:ext>
            </a:extLst>
          </p:cNvPr>
          <p:cNvSpPr txBox="1"/>
          <p:nvPr/>
        </p:nvSpPr>
        <p:spPr>
          <a:xfrm>
            <a:off x="483556" y="1801079"/>
            <a:ext cx="110874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Métodos mecânicos – Jateamento com partículas de óxido de alumínio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CC1C20-DFB3-4912-A311-9A8724DCC555}"/>
              </a:ext>
            </a:extLst>
          </p:cNvPr>
          <p:cNvSpPr txBox="1"/>
          <p:nvPr/>
        </p:nvSpPr>
        <p:spPr>
          <a:xfrm>
            <a:off x="483556" y="3169934"/>
            <a:ext cx="11087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Métodos químicos – Aplicação de ácidos fortes, </a:t>
            </a:r>
            <a:r>
              <a:rPr lang="pt-BR" sz="2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primers </a:t>
            </a: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 cimentos resinoso contendo monômeros funcionais específicos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E211E5-F965-4B23-910D-ACB391DF54A5}"/>
              </a:ext>
            </a:extLst>
          </p:cNvPr>
          <p:cNvSpPr txBox="1"/>
          <p:nvPr/>
        </p:nvSpPr>
        <p:spPr>
          <a:xfrm>
            <a:off x="538640" y="4908122"/>
            <a:ext cx="11087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Métodos associados – Jateamento e </a:t>
            </a:r>
            <a:r>
              <a:rPr lang="pt-BR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silanização</a:t>
            </a:r>
            <a:endParaRPr lang="pt-BR" sz="2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F783F8-ED34-44A0-BC49-403624A716FE}"/>
              </a:ext>
            </a:extLst>
          </p:cNvPr>
          <p:cNvSpPr txBox="1"/>
          <p:nvPr/>
        </p:nvSpPr>
        <p:spPr>
          <a:xfrm>
            <a:off x="5377082" y="6512959"/>
            <a:ext cx="6918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(Peixoto, 2009; 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Ozcan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Bernasconi, 2015; Oliveira e Rabello, 2017)</a:t>
            </a:r>
          </a:p>
        </p:txBody>
      </p:sp>
    </p:spTree>
    <p:extLst>
      <p:ext uri="{BB962C8B-B14F-4D97-AF65-F5344CB8AC3E}">
        <p14:creationId xmlns:p14="http://schemas.microsoft.com/office/powerpoint/2010/main" val="180497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D10F554-C2BD-474C-813D-8AAC573F96C2}"/>
              </a:ext>
            </a:extLst>
          </p:cNvPr>
          <p:cNvSpPr/>
          <p:nvPr/>
        </p:nvSpPr>
        <p:spPr>
          <a:xfrm>
            <a:off x="307144" y="554368"/>
            <a:ext cx="6937718" cy="75329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DB8287-7D29-4559-83EF-2FE84E661902}"/>
              </a:ext>
            </a:extLst>
          </p:cNvPr>
          <p:cNvSpPr txBox="1"/>
          <p:nvPr/>
        </p:nvSpPr>
        <p:spPr>
          <a:xfrm>
            <a:off x="307144" y="651134"/>
            <a:ext cx="693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Jateamento com Óxido de Alumínio (</a:t>
            </a:r>
            <a:r>
              <a:rPr lang="pt-BR" sz="2400" dirty="0">
                <a:solidFill>
                  <a:schemeClr val="bg1"/>
                </a:solidFill>
                <a:cs typeface="Courier New" panose="02070309020205020404" pitchFamily="49" charset="0"/>
              </a:rPr>
              <a:t>Al2O3</a:t>
            </a:r>
            <a:r>
              <a:rPr lang="pt-BR" sz="28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369138-95B0-4299-B957-D7CD2BFAB4C2}"/>
              </a:ext>
            </a:extLst>
          </p:cNvPr>
          <p:cNvSpPr txBox="1"/>
          <p:nvPr/>
        </p:nvSpPr>
        <p:spPr>
          <a:xfrm>
            <a:off x="307143" y="1837180"/>
            <a:ext cx="7868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Aumento da energia livre de superfície melhorando a </a:t>
            </a:r>
            <a:r>
              <a:rPr lang="pt-BR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molhabilidade</a:t>
            </a:r>
            <a:endParaRPr lang="pt-BR" sz="2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D12B57B-C8C9-418C-996B-75F61D0914BC}"/>
              </a:ext>
            </a:extLst>
          </p:cNvPr>
          <p:cNvSpPr txBox="1"/>
          <p:nvPr/>
        </p:nvSpPr>
        <p:spPr>
          <a:xfrm>
            <a:off x="307143" y="3027014"/>
            <a:ext cx="74160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Aumento da rugosidade de superfície – maior </a:t>
            </a:r>
            <a:r>
              <a:rPr lang="pt-BR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embricamento</a:t>
            </a: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mecânico com o cimento resinoso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8AD4A1-67D9-40DD-8B6E-99F0ADA6A5C6}"/>
              </a:ext>
            </a:extLst>
          </p:cNvPr>
          <p:cNvSpPr txBox="1"/>
          <p:nvPr/>
        </p:nvSpPr>
        <p:spPr>
          <a:xfrm>
            <a:off x="1413510" y="4961825"/>
            <a:ext cx="7868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Desvantagem: </a:t>
            </a: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Induz a transformação da fase tetragonal para a monoclínica.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05C5E6-43D8-49B8-A2A0-A0CA786089A5}"/>
              </a:ext>
            </a:extLst>
          </p:cNvPr>
          <p:cNvSpPr txBox="1"/>
          <p:nvPr/>
        </p:nvSpPr>
        <p:spPr>
          <a:xfrm>
            <a:off x="5962356" y="6565612"/>
            <a:ext cx="6918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(Zhang et al., 2014; 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Menani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et al., 2014; 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Samimi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et al., 2015)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EDF1668-4559-4DF3-AC91-3597C8E2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75" y="1064629"/>
            <a:ext cx="3709181" cy="37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16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1D42386-66F5-46FB-83DB-089EF8D3367D}"/>
              </a:ext>
            </a:extLst>
          </p:cNvPr>
          <p:cNvSpPr/>
          <p:nvPr/>
        </p:nvSpPr>
        <p:spPr>
          <a:xfrm>
            <a:off x="480646" y="342631"/>
            <a:ext cx="3317631" cy="75329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51AA75-1491-4CBC-9A55-A909C361F178}"/>
              </a:ext>
            </a:extLst>
          </p:cNvPr>
          <p:cNvSpPr txBox="1"/>
          <p:nvPr/>
        </p:nvSpPr>
        <p:spPr>
          <a:xfrm>
            <a:off x="-656492" y="439397"/>
            <a:ext cx="5655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solidFill>
                  <a:schemeClr val="bg1"/>
                </a:solidFill>
              </a:rPr>
              <a:t>Silicatização</a:t>
            </a:r>
            <a:endParaRPr lang="pt-BR" sz="2800" dirty="0">
              <a:solidFill>
                <a:schemeClr val="bg1"/>
              </a:solidFill>
            </a:endParaRPr>
          </a:p>
          <a:p>
            <a:pPr algn="ctr"/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7F9F0-5D32-4AF9-BC3B-27F3E539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36" y="0"/>
            <a:ext cx="412626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2CE51D7-A5D3-4E7B-A308-1D2718A497D5}"/>
              </a:ext>
            </a:extLst>
          </p:cNvPr>
          <p:cNvSpPr txBox="1"/>
          <p:nvPr/>
        </p:nvSpPr>
        <p:spPr>
          <a:xfrm>
            <a:off x="480645" y="1974629"/>
            <a:ext cx="729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Partículas de óxido de alumínio modificados por sílica são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jateadas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sobre a superfície cerâmica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CAB334-E355-45B7-969A-6F35EA0B2489}"/>
              </a:ext>
            </a:extLst>
          </p:cNvPr>
          <p:cNvSpPr txBox="1"/>
          <p:nvPr/>
        </p:nvSpPr>
        <p:spPr>
          <a:xfrm>
            <a:off x="480644" y="3555079"/>
            <a:ext cx="729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Cria irregularidades superficiais, favorecendo a retenção micromecânica </a:t>
            </a:r>
            <a:endParaRPr lang="pt-B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59E46A-86A2-4306-BCFA-4C0B5DDC43F8}"/>
              </a:ext>
            </a:extLst>
          </p:cNvPr>
          <p:cNvSpPr txBox="1"/>
          <p:nvPr/>
        </p:nvSpPr>
        <p:spPr>
          <a:xfrm>
            <a:off x="590843" y="1393504"/>
            <a:ext cx="5505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1994        </a:t>
            </a:r>
            <a:r>
              <a:rPr lang="pt-BR" sz="2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Sadoun</a:t>
            </a:r>
            <a:r>
              <a:rPr lang="pt-BR" sz="2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pt-BR" sz="2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Asmussen</a:t>
            </a:r>
            <a:endParaRPr lang="pt-BR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83B64BE-3451-4F5A-9D7C-611DCAB8D9B8}"/>
              </a:ext>
            </a:extLst>
          </p:cNvPr>
          <p:cNvCxnSpPr/>
          <p:nvPr/>
        </p:nvCxnSpPr>
        <p:spPr>
          <a:xfrm>
            <a:off x="1828800" y="1627411"/>
            <a:ext cx="54864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2DE71D3-9517-4E36-B9A7-0DCE29FB7DE4}"/>
              </a:ext>
            </a:extLst>
          </p:cNvPr>
          <p:cNvSpPr/>
          <p:nvPr/>
        </p:nvSpPr>
        <p:spPr>
          <a:xfrm>
            <a:off x="464234" y="5458270"/>
            <a:ext cx="2096086" cy="8018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C0D3A0B-404D-45BA-9217-F71CDBE09AD2}"/>
              </a:ext>
            </a:extLst>
          </p:cNvPr>
          <p:cNvSpPr/>
          <p:nvPr/>
        </p:nvSpPr>
        <p:spPr>
          <a:xfrm>
            <a:off x="3404382" y="5458269"/>
            <a:ext cx="2096086" cy="8018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DC72470-0615-4B9E-A13E-BDE38A2F17B9}"/>
              </a:ext>
            </a:extLst>
          </p:cNvPr>
          <p:cNvSpPr/>
          <p:nvPr/>
        </p:nvSpPr>
        <p:spPr>
          <a:xfrm>
            <a:off x="6651674" y="5458268"/>
            <a:ext cx="2096086" cy="8018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06F96A8-0199-4ED6-B0CF-2EBDF6413F16}"/>
              </a:ext>
            </a:extLst>
          </p:cNvPr>
          <p:cNvSpPr/>
          <p:nvPr/>
        </p:nvSpPr>
        <p:spPr>
          <a:xfrm>
            <a:off x="9570721" y="5458267"/>
            <a:ext cx="2096086" cy="8018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0AEC077-1E43-4A4D-8AA0-9C19F0042776}"/>
              </a:ext>
            </a:extLst>
          </p:cNvPr>
          <p:cNvSpPr txBox="1"/>
          <p:nvPr/>
        </p:nvSpPr>
        <p:spPr>
          <a:xfrm>
            <a:off x="480644" y="4685707"/>
            <a:ext cx="68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Permite a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silanização</a:t>
            </a:r>
            <a:endParaRPr lang="pt-B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356996-5476-46B4-B859-20F5980F7188}"/>
              </a:ext>
            </a:extLst>
          </p:cNvPr>
          <p:cNvSpPr txBox="1"/>
          <p:nvPr/>
        </p:nvSpPr>
        <p:spPr>
          <a:xfrm>
            <a:off x="675249" y="5567781"/>
            <a:ext cx="170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Silicoater</a:t>
            </a:r>
            <a:r>
              <a:rPr lang="pt-BR" b="1" dirty="0"/>
              <a:t> MD System (</a:t>
            </a:r>
            <a:r>
              <a:rPr lang="pt-BR" b="1" dirty="0" err="1"/>
              <a:t>Kulzer</a:t>
            </a:r>
            <a:r>
              <a:rPr lang="pt-BR" b="1" dirty="0"/>
              <a:t>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A3DB4E3-2CC3-4805-9EBC-420B98F55649}"/>
              </a:ext>
            </a:extLst>
          </p:cNvPr>
          <p:cNvSpPr txBox="1"/>
          <p:nvPr/>
        </p:nvSpPr>
        <p:spPr>
          <a:xfrm>
            <a:off x="3545057" y="5544683"/>
            <a:ext cx="1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Sistema </a:t>
            </a:r>
            <a:r>
              <a:rPr lang="pt-BR" b="1" dirty="0" err="1"/>
              <a:t>Rocatec</a:t>
            </a:r>
            <a:r>
              <a:rPr lang="pt-BR" b="1" dirty="0"/>
              <a:t> (3M/ESPE)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D626717-DEE6-4603-9667-0A3B80196116}"/>
              </a:ext>
            </a:extLst>
          </p:cNvPr>
          <p:cNvSpPr txBox="1"/>
          <p:nvPr/>
        </p:nvSpPr>
        <p:spPr>
          <a:xfrm>
            <a:off x="6750147" y="5567780"/>
            <a:ext cx="1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Sistema </a:t>
            </a:r>
            <a:r>
              <a:rPr lang="pt-BR" b="1" dirty="0" err="1"/>
              <a:t>Cojet</a:t>
            </a:r>
            <a:r>
              <a:rPr lang="pt-BR" b="1" dirty="0"/>
              <a:t> (3M/ESPE)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018972E-4080-492B-AD21-F9C513EF25FA}"/>
              </a:ext>
            </a:extLst>
          </p:cNvPr>
          <p:cNvSpPr txBox="1"/>
          <p:nvPr/>
        </p:nvSpPr>
        <p:spPr>
          <a:xfrm>
            <a:off x="9617612" y="5536030"/>
            <a:ext cx="1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PyrosilPen</a:t>
            </a:r>
            <a:r>
              <a:rPr lang="pt-BR" b="1" dirty="0"/>
              <a:t> (</a:t>
            </a:r>
            <a:r>
              <a:rPr lang="pt-BR" b="1" dirty="0" err="1"/>
              <a:t>Pyromatics</a:t>
            </a:r>
            <a:r>
              <a:rPr lang="pt-B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3052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  <p:bldP spid="3" grpId="0"/>
      <p:bldP spid="4" grpId="0"/>
      <p:bldP spid="4" grpId="1"/>
      <p:bldP spid="14" grpId="0" animBg="1"/>
      <p:bldP spid="17" grpId="0" animBg="1"/>
      <p:bldP spid="18" grpId="0" animBg="1"/>
      <p:bldP spid="19" grpId="0" animBg="1"/>
      <p:bldP spid="20" grpId="0"/>
      <p:bldP spid="15" grpId="0"/>
      <p:bldP spid="22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F5155F-52FA-44DC-9D8C-FF2991923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9529" r="26615" b="35377"/>
          <a:stretch/>
        </p:blipFill>
        <p:spPr>
          <a:xfrm>
            <a:off x="812560" y="2501884"/>
            <a:ext cx="4756922" cy="401365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03CE6BF-298D-4AD1-875B-B3054EB6884F}"/>
              </a:ext>
            </a:extLst>
          </p:cNvPr>
          <p:cNvSpPr txBox="1"/>
          <p:nvPr/>
        </p:nvSpPr>
        <p:spPr>
          <a:xfrm>
            <a:off x="5734050" y="2497504"/>
            <a:ext cx="61909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500" dirty="0"/>
              <a:t>A aplicação do primer de zircônia pós jateamento aumentou significativamente a resistência de união, resultando no maior valor de resistência de união ao cisalhamento para ambos os cimentos;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500" dirty="0"/>
              <a:t> A ligação direta de cada cimento à zircônia polida mostrou a menor resistência ao cisalhamento.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C49B7E2-775E-4494-9F59-E35F6120C7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08" t="22610" r="29039" b="52002"/>
          <a:stretch/>
        </p:blipFill>
        <p:spPr>
          <a:xfrm>
            <a:off x="286043" y="342464"/>
            <a:ext cx="5809957" cy="17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2269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F51AA75-1491-4CBC-9A55-A909C361F178}"/>
              </a:ext>
            </a:extLst>
          </p:cNvPr>
          <p:cNvSpPr txBox="1"/>
          <p:nvPr/>
        </p:nvSpPr>
        <p:spPr>
          <a:xfrm>
            <a:off x="480646" y="2410725"/>
            <a:ext cx="109950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</a:rPr>
              <a:t>- Uma de suas extremidades se une aos óxidos metálicos que compõem a zircônia , e a outra apresenta grupamentos que se copolimerizam com a matriz resinosa dos cimentos.</a:t>
            </a:r>
          </a:p>
          <a:p>
            <a:pPr algn="just"/>
            <a:endParaRPr lang="pt-BR" sz="2600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9E6A08-BF14-4FF4-9438-C5FD8466AD6D}"/>
              </a:ext>
            </a:extLst>
          </p:cNvPr>
          <p:cNvSpPr/>
          <p:nvPr/>
        </p:nvSpPr>
        <p:spPr>
          <a:xfrm>
            <a:off x="480646" y="342631"/>
            <a:ext cx="5325794" cy="75329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80833F-D339-4B27-B3B9-4214F7267435}"/>
              </a:ext>
            </a:extLst>
          </p:cNvPr>
          <p:cNvSpPr txBox="1"/>
          <p:nvPr/>
        </p:nvSpPr>
        <p:spPr>
          <a:xfrm>
            <a:off x="334108" y="473377"/>
            <a:ext cx="565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>
                <a:solidFill>
                  <a:schemeClr val="bg1"/>
                </a:solidFill>
              </a:rPr>
              <a:t>Primers </a:t>
            </a:r>
            <a:r>
              <a:rPr lang="pt-BR" sz="2800" dirty="0">
                <a:solidFill>
                  <a:schemeClr val="bg1"/>
                </a:solidFill>
              </a:rPr>
              <a:t>e cimentos com 10-MDP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A5DDF0-0FE6-4EBE-B718-940EFD6A8FE7}"/>
              </a:ext>
            </a:extLst>
          </p:cNvPr>
          <p:cNvSpPr txBox="1"/>
          <p:nvPr/>
        </p:nvSpPr>
        <p:spPr>
          <a:xfrm>
            <a:off x="473612" y="4024747"/>
            <a:ext cx="10995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</a:rPr>
              <a:t>- Quando associado ao jateamento ou </a:t>
            </a:r>
            <a:r>
              <a:rPr lang="pt-BR" sz="2600" dirty="0" err="1">
                <a:solidFill>
                  <a:schemeClr val="bg1"/>
                </a:solidFill>
              </a:rPr>
              <a:t>silicatização</a:t>
            </a:r>
            <a:r>
              <a:rPr lang="pt-BR" sz="2600" dirty="0">
                <a:solidFill>
                  <a:schemeClr val="bg1"/>
                </a:solidFill>
              </a:rPr>
              <a:t> aumenta a força de união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E0745-6187-49C9-9FB5-E99D9A2DFDEB}"/>
              </a:ext>
            </a:extLst>
          </p:cNvPr>
          <p:cNvSpPr txBox="1"/>
          <p:nvPr/>
        </p:nvSpPr>
        <p:spPr>
          <a:xfrm>
            <a:off x="3627120" y="6519892"/>
            <a:ext cx="88113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Baldissara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et al., 2013; 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Shin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et al., 2014; Silva et al., 2014;Subasi e 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Inan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2014)</a:t>
            </a:r>
          </a:p>
        </p:txBody>
      </p:sp>
      <p:pic>
        <p:nvPicPr>
          <p:cNvPr id="2050" name="Picture 2" descr="Resultado de imagem para RELYX ULTIMATE">
            <a:extLst>
              <a:ext uri="{FF2B5EF4-FFF2-40B4-BE49-F238E27FC236}">
                <a16:creationId xmlns:a16="http://schemas.microsoft.com/office/drawing/2014/main" id="{8A5AA511-955E-48D5-BA1C-7B1A6ADF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22" l="1778" r="89778">
                        <a14:foregroundMark x1="77778" y1="36889" x2="10222" y2="34667"/>
                        <a14:foregroundMark x1="12444" y1="57778" x2="11556" y2="27111"/>
                        <a14:foregroundMark x1="24889" y1="32889" x2="21333" y2="24889"/>
                        <a14:foregroundMark x1="20889" y1="21333" x2="12889" y2="25778"/>
                        <a14:foregroundMark x1="9333" y1="54222" x2="10667" y2="29778"/>
                        <a14:foregroundMark x1="60000" y1="68889" x2="39111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89" y="4550295"/>
            <a:ext cx="2334445" cy="23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C975ECC-C4EF-47E3-9220-8AF2EB28B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" b="95100" l="0" r="100000">
                        <a14:foregroundMark x1="10800" y1="12200" x2="87200" y2="9000"/>
                        <a14:foregroundMark x1="2000" y1="38400" x2="1800" y2="16000"/>
                        <a14:foregroundMark x1="39500" y1="45600" x2="79500" y2="42000"/>
                        <a14:foregroundMark x1="83100" y1="51800" x2="85200" y2="42300"/>
                        <a14:foregroundMark x1="41100" y1="41100" x2="80000" y2="45400"/>
                        <a14:foregroundMark x1="46300" y1="47900" x2="65100" y2="46100"/>
                        <a14:foregroundMark x1="81600" y1="80900" x2="90800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10" y="4696049"/>
            <a:ext cx="1838921" cy="18389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6C73EA8-FE4D-4489-ABF0-5F04A9C55CB6}"/>
              </a:ext>
            </a:extLst>
          </p:cNvPr>
          <p:cNvSpPr txBox="1"/>
          <p:nvPr/>
        </p:nvSpPr>
        <p:spPr>
          <a:xfrm>
            <a:off x="473612" y="1608351"/>
            <a:ext cx="10995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</a:rPr>
              <a:t>- Molécula orgânica bifuncional</a:t>
            </a:r>
          </a:p>
        </p:txBody>
      </p:sp>
    </p:spTree>
    <p:extLst>
      <p:ext uri="{BB962C8B-B14F-4D97-AF65-F5344CB8AC3E}">
        <p14:creationId xmlns:p14="http://schemas.microsoft.com/office/powerpoint/2010/main" val="2500795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/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F51AA75-1491-4CBC-9A55-A909C361F178}"/>
              </a:ext>
            </a:extLst>
          </p:cNvPr>
          <p:cNvSpPr txBox="1"/>
          <p:nvPr/>
        </p:nvSpPr>
        <p:spPr>
          <a:xfrm>
            <a:off x="480646" y="1694443"/>
            <a:ext cx="10995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Nd:YAG</a:t>
            </a:r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 CO2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9E6A08-BF14-4FF4-9438-C5FD8466AD6D}"/>
              </a:ext>
            </a:extLst>
          </p:cNvPr>
          <p:cNvSpPr/>
          <p:nvPr/>
        </p:nvSpPr>
        <p:spPr>
          <a:xfrm>
            <a:off x="731520" y="429797"/>
            <a:ext cx="3672840" cy="666129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80833F-D339-4B27-B3B9-4214F7267435}"/>
              </a:ext>
            </a:extLst>
          </p:cNvPr>
          <p:cNvSpPr txBox="1"/>
          <p:nvPr/>
        </p:nvSpPr>
        <p:spPr>
          <a:xfrm>
            <a:off x="-290732" y="473377"/>
            <a:ext cx="565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Irradiação por Laser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A5DDF0-0FE6-4EBE-B718-940EFD6A8FE7}"/>
              </a:ext>
            </a:extLst>
          </p:cNvPr>
          <p:cNvSpPr txBox="1"/>
          <p:nvPr/>
        </p:nvSpPr>
        <p:spPr>
          <a:xfrm>
            <a:off x="1036320" y="2438456"/>
            <a:ext cx="10119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Capaz de alterar as características morfológicas da superfície cerâmica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53001B-0695-448D-B460-0BD580F5B0F7}"/>
              </a:ext>
            </a:extLst>
          </p:cNvPr>
          <p:cNvSpPr txBox="1"/>
          <p:nvPr/>
        </p:nvSpPr>
        <p:spPr>
          <a:xfrm>
            <a:off x="3627120" y="6519892"/>
            <a:ext cx="88113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Baldissara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et al., 2013; 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Shin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et al., 2014; Silva et al., 2014;Subasi e </a:t>
            </a:r>
            <a:r>
              <a:rPr lang="pt-BR" sz="13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Inan</a:t>
            </a:r>
            <a:r>
              <a:rPr lang="pt-BR" sz="1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2014)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085345-533D-467C-AF80-76A4E4D3B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5" t="20875" r="25625" b="43698"/>
          <a:stretch/>
        </p:blipFill>
        <p:spPr>
          <a:xfrm>
            <a:off x="388620" y="3947477"/>
            <a:ext cx="4959130" cy="195594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2343C6C-975A-47D9-AB44-843C23A0974A}"/>
              </a:ext>
            </a:extLst>
          </p:cNvPr>
          <p:cNvSpPr txBox="1"/>
          <p:nvPr/>
        </p:nvSpPr>
        <p:spPr>
          <a:xfrm>
            <a:off x="6352016" y="3840804"/>
            <a:ext cx="53157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Tratamentos de superfície com </a:t>
            </a:r>
            <a:r>
              <a:rPr lang="pt-BR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Er:YAG</a:t>
            </a:r>
            <a:r>
              <a:rPr lang="pt-BR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pt-BR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Nd:YAG</a:t>
            </a:r>
            <a:r>
              <a:rPr lang="pt-BR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apresentaram maior força de união entre a zircônia e o cimento se comparados ao jateamento com óxido de alumínio e o tratamento com o laser CO2.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3BDA0A1-D8C4-4E72-8AAE-BA0733A8FFFB}"/>
              </a:ext>
            </a:extLst>
          </p:cNvPr>
          <p:cNvSpPr/>
          <p:nvPr/>
        </p:nvSpPr>
        <p:spPr>
          <a:xfrm>
            <a:off x="6096000" y="3717493"/>
            <a:ext cx="5721130" cy="2379575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768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/>
      <p:bldP spid="6" grpId="0"/>
      <p:bldP spid="8" grpId="0"/>
      <p:bldP spid="3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8BCD39F-2E4B-41A5-8D88-C901F930D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8" t="21097" r="23437" b="38050"/>
          <a:stretch/>
        </p:blipFill>
        <p:spPr>
          <a:xfrm>
            <a:off x="144780" y="101957"/>
            <a:ext cx="7200000" cy="315940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9B9364-87A3-4780-9D27-921BAEDC7578}"/>
              </a:ext>
            </a:extLst>
          </p:cNvPr>
          <p:cNvSpPr txBox="1"/>
          <p:nvPr/>
        </p:nvSpPr>
        <p:spPr>
          <a:xfrm>
            <a:off x="2678430" y="3154680"/>
            <a:ext cx="893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Objetivo: </a:t>
            </a:r>
            <a:r>
              <a:rPr lang="pt-BR" sz="2400" dirty="0"/>
              <a:t>investigar o efeito do tratamento com HF na resistência de união de materiais cerâmicos CAD / CAM ao cimento resinoso, usando o método de teste de resistência de união por </a:t>
            </a:r>
            <a:r>
              <a:rPr lang="pt-BR" sz="2400" dirty="0" err="1"/>
              <a:t>micro-cisalhamento</a:t>
            </a:r>
            <a:r>
              <a:rPr lang="pt-BR" sz="2400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5D6432-B913-45AF-870D-5D9648B77EE4}"/>
              </a:ext>
            </a:extLst>
          </p:cNvPr>
          <p:cNvSpPr txBox="1"/>
          <p:nvPr/>
        </p:nvSpPr>
        <p:spPr>
          <a:xfrm>
            <a:off x="365760" y="4744423"/>
            <a:ext cx="1086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Resultados:  1. </a:t>
            </a:r>
            <a:r>
              <a:rPr lang="pt-BR" sz="2400" dirty="0"/>
              <a:t>O condicionamento com ácido fluorídrico foi considerado o tratamento mais confiável neste estudo.</a:t>
            </a:r>
          </a:p>
          <a:p>
            <a:pPr algn="just"/>
            <a:r>
              <a:rPr lang="pt-BR" sz="2400" b="1" dirty="0"/>
              <a:t>2. </a:t>
            </a:r>
            <a:r>
              <a:rPr lang="pt-BR" sz="2400" dirty="0"/>
              <a:t>O tipo de cimento resinoso afetou significativamente os valores da resistência de união ao cisalhamento. </a:t>
            </a:r>
            <a:r>
              <a:rPr lang="pt-BR" sz="2400" dirty="0" err="1"/>
              <a:t>RelyX</a:t>
            </a:r>
            <a:r>
              <a:rPr lang="pt-BR" sz="2400" dirty="0"/>
              <a:t> </a:t>
            </a:r>
            <a:r>
              <a:rPr lang="pt-BR" sz="2400" dirty="0" err="1"/>
              <a:t>Ultimate</a:t>
            </a:r>
            <a:r>
              <a:rPr lang="pt-BR" sz="2400" dirty="0"/>
              <a:t> &gt; </a:t>
            </a:r>
            <a:r>
              <a:rPr lang="pt-BR" sz="2400" dirty="0" err="1"/>
              <a:t>Variolink</a:t>
            </a:r>
            <a:r>
              <a:rPr lang="pt-BR" sz="2400" dirty="0"/>
              <a:t> </a:t>
            </a:r>
            <a:r>
              <a:rPr lang="pt-BR" sz="2400" dirty="0" err="1"/>
              <a:t>Esthetic</a:t>
            </a:r>
            <a:r>
              <a:rPr lang="pt-BR" sz="2400" dirty="0"/>
              <a:t> &gt; G-CEM </a:t>
            </a:r>
            <a:r>
              <a:rPr lang="pt-BR" sz="2400" dirty="0" err="1"/>
              <a:t>LinkAce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8319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8F09AD-7C00-49B0-A56A-515DB6DB0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1096" r="24375" b="42219"/>
          <a:stretch/>
        </p:blipFill>
        <p:spPr>
          <a:xfrm>
            <a:off x="-121920" y="73538"/>
            <a:ext cx="8382000" cy="33326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1A2CBE-1BF3-47BF-88D6-76497107BF41}"/>
              </a:ext>
            </a:extLst>
          </p:cNvPr>
          <p:cNvSpPr txBox="1"/>
          <p:nvPr/>
        </p:nvSpPr>
        <p:spPr>
          <a:xfrm>
            <a:off x="3672840" y="2797118"/>
            <a:ext cx="81991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(1) A combinação de pré-tratamentos mecânicos e químicos da superfície da zircônia contribuiu para a durabilidade da ligação de cimentos compostos à zircônia.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(2) A escolha do cimento parecia menos crítica, desde que um cimento resinoso fosse usado para a cimentação adesiva da cerâmica de zircônia.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(3) Quando a eficácia da ligação à zircônia foi testada, um teste de tração foi mais discriminativo quando combinado com o envelhecimento do 'armazenamento de água'.</a:t>
            </a:r>
          </a:p>
        </p:txBody>
      </p:sp>
    </p:spTree>
    <p:extLst>
      <p:ext uri="{BB962C8B-B14F-4D97-AF65-F5344CB8AC3E}">
        <p14:creationId xmlns:p14="http://schemas.microsoft.com/office/powerpoint/2010/main" val="309162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A6D28D-F57B-4AAD-A2A1-EFC79D7DD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1" t="18596" r="24531" b="46665"/>
          <a:stretch/>
        </p:blipFill>
        <p:spPr>
          <a:xfrm>
            <a:off x="190500" y="0"/>
            <a:ext cx="8648700" cy="23812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3052F8-21D5-4F17-A7F1-9617EF49D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39439" r="76250" b="54447"/>
          <a:stretch/>
        </p:blipFill>
        <p:spPr>
          <a:xfrm>
            <a:off x="400050" y="2709000"/>
            <a:ext cx="3534543" cy="720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46A2D8E-0F93-48CD-8006-7B58580D886A}"/>
              </a:ext>
            </a:extLst>
          </p:cNvPr>
          <p:cNvSpPr txBox="1"/>
          <p:nvPr/>
        </p:nvSpPr>
        <p:spPr>
          <a:xfrm>
            <a:off x="825911" y="4310897"/>
            <a:ext cx="107755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Objetivo: </a:t>
            </a:r>
            <a:r>
              <a:rPr lang="pt-BR" sz="2600" dirty="0"/>
              <a:t>Avaliar a resistência de união ao </a:t>
            </a:r>
            <a:r>
              <a:rPr lang="pt-BR" sz="2600" dirty="0" err="1"/>
              <a:t>micro-cisalhamento</a:t>
            </a:r>
            <a:r>
              <a:rPr lang="pt-BR" sz="2600" dirty="0"/>
              <a:t> de um cimento resinoso ligado a duas cerâmicas de vidro usinado e sua durabilidade, comparando o condicionamento superficial convencional (ácido fluorídrico + silano) a um primer de uma etapa (</a:t>
            </a:r>
            <a:r>
              <a:rPr lang="pt-BR" sz="2600" dirty="0" err="1"/>
              <a:t>Monobond</a:t>
            </a:r>
            <a:r>
              <a:rPr lang="pt-BR" sz="2600" dirty="0"/>
              <a:t> </a:t>
            </a:r>
            <a:r>
              <a:rPr lang="pt-BR" sz="2600" dirty="0" err="1"/>
              <a:t>Etch</a:t>
            </a:r>
            <a:r>
              <a:rPr lang="pt-BR" sz="2600" dirty="0"/>
              <a:t> &amp; Prime).</a:t>
            </a:r>
          </a:p>
        </p:txBody>
      </p:sp>
    </p:spTree>
    <p:extLst>
      <p:ext uri="{BB962C8B-B14F-4D97-AF65-F5344CB8AC3E}">
        <p14:creationId xmlns:p14="http://schemas.microsoft.com/office/powerpoint/2010/main" val="23904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7146D6CB-3300-4A16-9BE7-675998B5D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4000" sy="94000" algn="ctr" rotWithShape="0">
              <a:srgbClr val="000000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5E2F0B-2036-447C-8661-07143DD4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que significa ser compatível?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716540-BD4A-4630-AEDC-E68DEDD7286B}"/>
              </a:ext>
            </a:extLst>
          </p:cNvPr>
          <p:cNvSpPr/>
          <p:nvPr/>
        </p:nvSpPr>
        <p:spPr>
          <a:xfrm>
            <a:off x="5954483" y="2855180"/>
            <a:ext cx="5556738" cy="75329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E5582F-8B39-4EB6-BC52-B4FA2130B1CD}"/>
              </a:ext>
            </a:extLst>
          </p:cNvPr>
          <p:cNvSpPr txBox="1"/>
          <p:nvPr/>
        </p:nvSpPr>
        <p:spPr>
          <a:xfrm>
            <a:off x="5954483" y="2951946"/>
            <a:ext cx="5655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“Capaz de funcionar conjuntamente”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15A55C9-2AA8-4C18-94A7-CC4A00E2DB45}"/>
              </a:ext>
            </a:extLst>
          </p:cNvPr>
          <p:cNvSpPr/>
          <p:nvPr/>
        </p:nvSpPr>
        <p:spPr>
          <a:xfrm>
            <a:off x="6096000" y="4240623"/>
            <a:ext cx="5556738" cy="75329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42B4D-B364-47A4-94A3-4CCAAEB72A30}"/>
              </a:ext>
            </a:extLst>
          </p:cNvPr>
          <p:cNvSpPr txBox="1"/>
          <p:nvPr/>
        </p:nvSpPr>
        <p:spPr>
          <a:xfrm>
            <a:off x="6096000" y="4365487"/>
            <a:ext cx="5655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“Que pode ser conectado com outro”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  <p:bldP spid="15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993C85-ACEC-4B16-8208-8914F7435508}"/>
              </a:ext>
            </a:extLst>
          </p:cNvPr>
          <p:cNvSpPr txBox="1"/>
          <p:nvPr/>
        </p:nvSpPr>
        <p:spPr>
          <a:xfrm>
            <a:off x="628650" y="4757775"/>
            <a:ext cx="1053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Conclusões:</a:t>
            </a:r>
            <a:r>
              <a:rPr lang="pt-BR" sz="2400" dirty="0"/>
              <a:t> Ácido fluorídrico + silano resultou em uma resistência de união média maior que o </a:t>
            </a:r>
            <a:r>
              <a:rPr lang="pt-BR" sz="2400" dirty="0" err="1"/>
              <a:t>Monobond</a:t>
            </a:r>
            <a:r>
              <a:rPr lang="pt-BR" sz="2400" dirty="0"/>
              <a:t> </a:t>
            </a:r>
            <a:r>
              <a:rPr lang="pt-BR" sz="2400" dirty="0" err="1"/>
              <a:t>Etch</a:t>
            </a:r>
            <a:r>
              <a:rPr lang="pt-BR" sz="2400" dirty="0"/>
              <a:t> &amp; Prime para ambas as cerâmicas (</a:t>
            </a:r>
            <a:r>
              <a:rPr lang="pt-BR" sz="2400" dirty="0" err="1"/>
              <a:t>Feldspática</a:t>
            </a:r>
            <a:r>
              <a:rPr lang="pt-BR" sz="2400" dirty="0"/>
              <a:t> e </a:t>
            </a:r>
            <a:r>
              <a:rPr lang="pt-BR" sz="2400" dirty="0" err="1"/>
              <a:t>Dissilicato</a:t>
            </a:r>
            <a:r>
              <a:rPr lang="pt-BR" sz="2400" dirty="0"/>
              <a:t> de Lítio); </a:t>
            </a:r>
            <a:r>
              <a:rPr lang="pt-BR" sz="2400" dirty="0" err="1"/>
              <a:t>Monobond</a:t>
            </a:r>
            <a:r>
              <a:rPr lang="pt-BR" sz="2400" dirty="0"/>
              <a:t> </a:t>
            </a:r>
            <a:r>
              <a:rPr lang="pt-BR" sz="2400" dirty="0" err="1"/>
              <a:t>Etch</a:t>
            </a:r>
            <a:r>
              <a:rPr lang="pt-BR" sz="2400" dirty="0"/>
              <a:t> &amp; Prime manteve uma ligação estável após o envelhecimento.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CD6069B-2906-4A69-8DC7-000EDB55D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8" t="29990" r="29063" b="38606"/>
          <a:stretch/>
        </p:blipFill>
        <p:spPr>
          <a:xfrm>
            <a:off x="-19051" y="530565"/>
            <a:ext cx="12325381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9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0BB96FF-57D9-4C78-9110-8E6DA90985F3}"/>
              </a:ext>
            </a:extLst>
          </p:cNvPr>
          <p:cNvSpPr txBox="1"/>
          <p:nvPr/>
        </p:nvSpPr>
        <p:spPr>
          <a:xfrm>
            <a:off x="4743450" y="36385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Objetivos: </a:t>
            </a:r>
            <a:r>
              <a:rPr lang="pt-BR" sz="2400" dirty="0"/>
              <a:t>analisar os efeitos dos primers contendo MDP no SBS entre cimento resinoso e zircônia.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CA73E2-BB87-4DCF-924C-94E6DB2CA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3" t="21097" r="35625" b="38606"/>
          <a:stretch/>
        </p:blipFill>
        <p:spPr>
          <a:xfrm>
            <a:off x="0" y="214745"/>
            <a:ext cx="7315200" cy="32142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E4D8F3-A3D9-4290-B0CF-F1FA23E67A85}"/>
              </a:ext>
            </a:extLst>
          </p:cNvPr>
          <p:cNvSpPr txBox="1"/>
          <p:nvPr/>
        </p:nvSpPr>
        <p:spPr>
          <a:xfrm>
            <a:off x="476250" y="4953000"/>
            <a:ext cx="1106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Resultados: </a:t>
            </a:r>
            <a:r>
              <a:rPr lang="pt-BR" sz="2400" dirty="0"/>
              <a:t>A combinação de abrasão a ar e tratamento com produtos à base de MDP resultou em altos valores de resistência à adesão e afinidade química, devido à maior </a:t>
            </a:r>
            <a:r>
              <a:rPr lang="pt-BR" sz="2400" dirty="0" err="1"/>
              <a:t>molhabilidade</a:t>
            </a:r>
            <a:r>
              <a:rPr lang="pt-BR" sz="2400" dirty="0"/>
              <a:t> da superfície por abrasão a ar e maior resistência à adesão através do tratamento com primers à base de MDP.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18538D6-C11D-4F1C-9131-5787E7ED0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7" t="41663" r="41249" b="16650"/>
          <a:stretch/>
        </p:blipFill>
        <p:spPr>
          <a:xfrm>
            <a:off x="1676400" y="1060426"/>
            <a:ext cx="8305800" cy="47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5D66C06-1573-4AF9-891A-0C38CC6A3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64542"/>
              </p:ext>
            </p:extLst>
          </p:nvPr>
        </p:nvGraphicFramePr>
        <p:xfrm>
          <a:off x="519945" y="539491"/>
          <a:ext cx="11152109" cy="536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22">
                  <a:extLst>
                    <a:ext uri="{9D8B030D-6E8A-4147-A177-3AD203B41FA5}">
                      <a16:colId xmlns:a16="http://schemas.microsoft.com/office/drawing/2014/main" val="1358693062"/>
                    </a:ext>
                  </a:extLst>
                </a:gridCol>
                <a:gridCol w="2388473">
                  <a:extLst>
                    <a:ext uri="{9D8B030D-6E8A-4147-A177-3AD203B41FA5}">
                      <a16:colId xmlns:a16="http://schemas.microsoft.com/office/drawing/2014/main" val="2821804651"/>
                    </a:ext>
                  </a:extLst>
                </a:gridCol>
                <a:gridCol w="2072370">
                  <a:extLst>
                    <a:ext uri="{9D8B030D-6E8A-4147-A177-3AD203B41FA5}">
                      <a16:colId xmlns:a16="http://schemas.microsoft.com/office/drawing/2014/main" val="3657302645"/>
                    </a:ext>
                  </a:extLst>
                </a:gridCol>
                <a:gridCol w="2106960">
                  <a:extLst>
                    <a:ext uri="{9D8B030D-6E8A-4147-A177-3AD203B41FA5}">
                      <a16:colId xmlns:a16="http://schemas.microsoft.com/office/drawing/2014/main" val="1245597803"/>
                    </a:ext>
                  </a:extLst>
                </a:gridCol>
                <a:gridCol w="2353884">
                  <a:extLst>
                    <a:ext uri="{9D8B030D-6E8A-4147-A177-3AD203B41FA5}">
                      <a16:colId xmlns:a16="http://schemas.microsoft.com/office/drawing/2014/main" val="727395973"/>
                    </a:ext>
                  </a:extLst>
                </a:gridCol>
              </a:tblGrid>
              <a:tr h="8412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Tipo de Cerâmica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Fabricante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Recomendações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Tratamento da peça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Cimentação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21447"/>
                  </a:ext>
                </a:extLst>
              </a:tr>
              <a:tr h="8412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Aluminizadas</a:t>
                      </a:r>
                      <a:r>
                        <a:rPr lang="pt-BR" sz="2000" b="1" dirty="0"/>
                        <a:t> infiltradas por vidro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In-Ceram</a:t>
                      </a:r>
                      <a:r>
                        <a:rPr lang="pt-BR" sz="2000" b="1" dirty="0"/>
                        <a:t> Alumina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Coroa total anterior e posterior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  <a:p>
                      <a:pPr algn="ctr"/>
                      <a:r>
                        <a:rPr lang="pt-BR" sz="2000" b="1" dirty="0"/>
                        <a:t>Jateamento da superfície com AL203</a:t>
                      </a:r>
                    </a:p>
                    <a:p>
                      <a:pPr algn="ctr"/>
                      <a:r>
                        <a:rPr lang="pt-BR" sz="2000" b="1" dirty="0"/>
                        <a:t>OU</a:t>
                      </a:r>
                    </a:p>
                    <a:p>
                      <a:pPr algn="ctr"/>
                      <a:r>
                        <a:rPr lang="pt-BR" sz="2000" b="1" dirty="0"/>
                        <a:t> </a:t>
                      </a:r>
                      <a:r>
                        <a:rPr lang="pt-BR" sz="2000" b="1" dirty="0" err="1"/>
                        <a:t>Silicatização</a:t>
                      </a:r>
                      <a:endParaRPr lang="pt-BR" sz="2000" b="1" dirty="0"/>
                    </a:p>
                    <a:p>
                      <a:pPr algn="ctr"/>
                      <a:r>
                        <a:rPr lang="pt-BR" sz="2000" b="1" dirty="0"/>
                        <a:t>OU </a:t>
                      </a:r>
                    </a:p>
                    <a:p>
                      <a:pPr algn="ctr"/>
                      <a:r>
                        <a:rPr lang="pt-BR" sz="2000" b="1" dirty="0"/>
                        <a:t>Aplicação de Laser</a:t>
                      </a:r>
                    </a:p>
                    <a:p>
                      <a:pPr algn="ctr"/>
                      <a:r>
                        <a:rPr lang="pt-BR" sz="2000" b="1" dirty="0"/>
                        <a:t>OU</a:t>
                      </a:r>
                    </a:p>
                    <a:p>
                      <a:pPr algn="ctr"/>
                      <a:r>
                        <a:rPr lang="pt-BR" sz="2000" b="1" dirty="0"/>
                        <a:t>Uso de </a:t>
                      </a:r>
                      <a:r>
                        <a:rPr lang="pt-BR" sz="2000" b="1" i="1" dirty="0"/>
                        <a:t>Primers</a:t>
                      </a:r>
                      <a:endParaRPr lang="pt-BR" sz="2000" b="1" dirty="0"/>
                    </a:p>
                    <a:p>
                      <a:pPr algn="ctr"/>
                      <a:endParaRPr lang="pt-BR" sz="20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/>
                        <a:t>Cimento resinoso com ou sem monômeros fosfatos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16334"/>
                  </a:ext>
                </a:extLst>
              </a:tr>
              <a:tr h="120179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Baseadas em alumina e zircônia infiltradas por vidro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In-Ceram</a:t>
                      </a:r>
                      <a:r>
                        <a:rPr lang="pt-BR" sz="2000" b="1" dirty="0"/>
                        <a:t> Zircônia</a:t>
                      </a:r>
                    </a:p>
                    <a:p>
                      <a:pPr algn="ctr"/>
                      <a:r>
                        <a:rPr lang="pt-BR" sz="2000" b="1" dirty="0"/>
                        <a:t>Vita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/>
                        <a:t>Coroa total, Prótese fixa anterior e posterior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68717"/>
                  </a:ext>
                </a:extLst>
              </a:tr>
              <a:tr h="120179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/>
                        <a:t>Aluminizadas</a:t>
                      </a:r>
                      <a:r>
                        <a:rPr lang="pt-BR" sz="2000" b="1" dirty="0"/>
                        <a:t> densamente </a:t>
                      </a:r>
                      <a:r>
                        <a:rPr lang="pt-BR" sz="2000" b="1" dirty="0" err="1"/>
                        <a:t>sinterizadas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Procera </a:t>
                      </a:r>
                      <a:r>
                        <a:rPr lang="pt-BR" sz="2000" b="1" dirty="0" err="1"/>
                        <a:t>AllCeram</a:t>
                      </a:r>
                      <a:r>
                        <a:rPr lang="pt-BR" sz="2000" b="1" dirty="0"/>
                        <a:t> Nobel </a:t>
                      </a:r>
                      <a:r>
                        <a:rPr lang="pt-BR" sz="2000" b="1" dirty="0" err="1"/>
                        <a:t>Biocare</a:t>
                      </a:r>
                      <a:r>
                        <a:rPr lang="pt-BR" sz="2000" b="1" dirty="0"/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37925"/>
                  </a:ext>
                </a:extLst>
              </a:tr>
              <a:tr h="8412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Compacta à base de zircônia e ítrio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LAVA 3M ESPE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Prótese fixa anterior e posterior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3283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2664DCF-6B6D-4446-8AC0-9B59C1C167C3}"/>
              </a:ext>
            </a:extLst>
          </p:cNvPr>
          <p:cNvSpPr txBox="1"/>
          <p:nvPr/>
        </p:nvSpPr>
        <p:spPr>
          <a:xfrm>
            <a:off x="9772356" y="6565612"/>
            <a:ext cx="26672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Bottino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et al., 2009)</a:t>
            </a:r>
          </a:p>
        </p:txBody>
      </p:sp>
    </p:spTree>
    <p:extLst>
      <p:ext uri="{BB962C8B-B14F-4D97-AF65-F5344CB8AC3E}">
        <p14:creationId xmlns:p14="http://schemas.microsoft.com/office/powerpoint/2010/main" val="177574982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FA91A-56CC-4E9F-AFBE-EE347947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pPr algn="r"/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ABA666-8ED3-4D04-B369-8A8300DBA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4855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 tratamento de superfície das peças cerâmicas deve ser feito a partir de um conhecimento prévio do material utilizado, de forma criteriosa, a fim de garantir a longevidade do tratamento;</a:t>
            </a:r>
          </a:p>
          <a:p>
            <a:pPr marL="0" indent="0" algn="just">
              <a:buNone/>
            </a:pPr>
            <a:endParaRPr lang="pt-BR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4EB2720-49D6-4465-AF21-927C9D2BED64}"/>
              </a:ext>
            </a:extLst>
          </p:cNvPr>
          <p:cNvSpPr txBox="1">
            <a:spLocks/>
          </p:cNvSpPr>
          <p:nvPr/>
        </p:nvSpPr>
        <p:spPr>
          <a:xfrm>
            <a:off x="838200" y="4218305"/>
            <a:ext cx="10515600" cy="187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 meio mais eficaz de se realizar o jateamento é ainda incerto, onde o “tamanho de partículas” e “pressão do jato” e o efeito desses sobre a adesão e sobre as propriedades mecânicas da zircônia devem ser investigados;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CD39A37-95CB-4F89-937B-F139558C57FD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1234181"/>
            <a:ext cx="4953000" cy="1"/>
          </a:xfrm>
          <a:prstGeom prst="line">
            <a:avLst/>
          </a:prstGeom>
          <a:ln w="22225" cap="rnd" cmpd="sng">
            <a:solidFill>
              <a:schemeClr val="accent1">
                <a:lumMod val="50000"/>
                <a:alpha val="68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FA91A-56CC-4E9F-AFBE-EE347947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445"/>
            <a:ext cx="10515600" cy="1325563"/>
          </a:xfrm>
        </p:spPr>
        <p:txBody>
          <a:bodyPr/>
          <a:lstStyle/>
          <a:p>
            <a:pPr algn="r"/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Conclusões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1531E1-38C4-4106-81E2-FB3C06707C15}"/>
              </a:ext>
            </a:extLst>
          </p:cNvPr>
          <p:cNvSpPr txBox="1"/>
          <p:nvPr/>
        </p:nvSpPr>
        <p:spPr>
          <a:xfrm>
            <a:off x="838200" y="1793954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 jateamento com Al2O3 pode ser recomendado como um método promissor de tratamento de superfície para obter uma ligação durável a cerâmicas de zircônia densamente </a:t>
            </a:r>
            <a:r>
              <a:rPr lang="pt-BR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sinterizadas</a:t>
            </a:r>
            <a:r>
              <a:rPr lang="pt-BR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just"/>
            <a:endParaRPr lang="pt-BR" sz="26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C7D3AA-9C84-4A97-BE79-E88548D1D5CD}"/>
              </a:ext>
            </a:extLst>
          </p:cNvPr>
          <p:cNvSpPr txBox="1"/>
          <p:nvPr/>
        </p:nvSpPr>
        <p:spPr>
          <a:xfrm>
            <a:off x="838200" y="4023995"/>
            <a:ext cx="10515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Os tratamentos de superfície de cerâmicas ácido-resistentes estão descritos na literatura com a pretensão de alcançar uma resistência adesiva ideal na cimentação. No entanto, ainda há necessidade de mais pesquisas sobre esses tratamentos.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E51D44B-14C8-4685-A1C0-3F15D35C213C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1234181"/>
            <a:ext cx="4953000" cy="1"/>
          </a:xfrm>
          <a:prstGeom prst="line">
            <a:avLst/>
          </a:prstGeom>
          <a:ln w="22225" cap="rnd" cmpd="sng">
            <a:solidFill>
              <a:schemeClr val="accent1">
                <a:lumMod val="50000"/>
                <a:alpha val="68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27462" r="2924" b="32756"/>
          <a:stretch/>
        </p:blipFill>
        <p:spPr>
          <a:xfrm>
            <a:off x="2308746" y="2149185"/>
            <a:ext cx="7574508" cy="16923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00" y="3712190"/>
            <a:ext cx="2628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51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D808632-C82C-4E33-8503-D03FF4B5E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5" t="22487" r="25625" b="52223"/>
          <a:stretch/>
        </p:blipFill>
        <p:spPr>
          <a:xfrm>
            <a:off x="476250" y="400050"/>
            <a:ext cx="8077200" cy="17335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18871B6-53A6-4B72-8C0D-8006DAD0456D}"/>
              </a:ext>
            </a:extLst>
          </p:cNvPr>
          <p:cNvSpPr txBox="1"/>
          <p:nvPr/>
        </p:nvSpPr>
        <p:spPr>
          <a:xfrm>
            <a:off x="2967990" y="2468880"/>
            <a:ext cx="893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Objetivo: </a:t>
            </a:r>
            <a:r>
              <a:rPr lang="pt-BR" sz="2400" dirty="0"/>
              <a:t>avaliar os efeitos de tratamentos de superfície de cerâmica sobre a resistência ao cisalhamento de materiais cerâmicos à base de silicato, </a:t>
            </a:r>
            <a:r>
              <a:rPr lang="pt-BR" sz="2400" dirty="0" err="1"/>
              <a:t>dissilicato</a:t>
            </a:r>
            <a:r>
              <a:rPr lang="pt-BR" sz="2400" dirty="0"/>
              <a:t> de lítio e zircônia com e sem envelhecimento por </a:t>
            </a:r>
            <a:r>
              <a:rPr lang="pt-BR" sz="2400" dirty="0" err="1"/>
              <a:t>termociclagem</a:t>
            </a:r>
            <a:r>
              <a:rPr lang="pt-BR" sz="2400" dirty="0"/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B1D8396-352F-4585-B4DA-56B813059196}"/>
              </a:ext>
            </a:extLst>
          </p:cNvPr>
          <p:cNvSpPr txBox="1"/>
          <p:nvPr/>
        </p:nvSpPr>
        <p:spPr>
          <a:xfrm>
            <a:off x="365760" y="4744423"/>
            <a:ext cx="1086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Resultados:  1. </a:t>
            </a:r>
            <a:r>
              <a:rPr lang="pt-BR" sz="2400" dirty="0"/>
              <a:t>O condicionamento com ácido fluorídrico foi considerado o tratamento mais confiável neste estudo.</a:t>
            </a:r>
          </a:p>
          <a:p>
            <a:pPr algn="just"/>
            <a:r>
              <a:rPr lang="pt-BR" sz="2400" b="1" dirty="0"/>
              <a:t>2. </a:t>
            </a:r>
            <a:r>
              <a:rPr lang="pt-BR" sz="2400" dirty="0"/>
              <a:t>O tipo de cimento resinoso afetou significativamente os valores da resistência de união ao cisalhamento. </a:t>
            </a:r>
            <a:r>
              <a:rPr lang="pt-BR" sz="2400" dirty="0" err="1"/>
              <a:t>RelyX</a:t>
            </a:r>
            <a:r>
              <a:rPr lang="pt-BR" sz="2400" dirty="0"/>
              <a:t> </a:t>
            </a:r>
            <a:r>
              <a:rPr lang="pt-BR" sz="2400" dirty="0" err="1"/>
              <a:t>Ultimate</a:t>
            </a:r>
            <a:r>
              <a:rPr lang="pt-BR" sz="2400" dirty="0"/>
              <a:t> &gt; </a:t>
            </a:r>
            <a:r>
              <a:rPr lang="pt-BR" sz="2400" dirty="0" err="1"/>
              <a:t>Variolink</a:t>
            </a:r>
            <a:r>
              <a:rPr lang="pt-BR" sz="2400" dirty="0"/>
              <a:t> </a:t>
            </a:r>
            <a:r>
              <a:rPr lang="pt-BR" sz="2400" dirty="0" err="1"/>
              <a:t>Esthetic</a:t>
            </a:r>
            <a:r>
              <a:rPr lang="pt-BR" sz="2400" dirty="0"/>
              <a:t> &gt; G-CEM </a:t>
            </a:r>
            <a:r>
              <a:rPr lang="pt-BR" sz="2400" dirty="0" err="1"/>
              <a:t>LinkAce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48466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3B1350-02E5-4F2B-863D-214F56E03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1" t="19384" r="22626" b="11537"/>
          <a:stretch/>
        </p:blipFill>
        <p:spPr>
          <a:xfrm>
            <a:off x="0" y="0"/>
            <a:ext cx="6482838" cy="51130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7CF8B56-95DE-400D-9D95-5A9DB1CE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91" t="15815" r="25824" b="38506"/>
          <a:stretch/>
        </p:blipFill>
        <p:spPr>
          <a:xfrm>
            <a:off x="5902563" y="3276600"/>
            <a:ext cx="628943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4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41635-5D7B-4C15-85C1-DE42E0AA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65" y="2454824"/>
            <a:ext cx="982667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Sistemas cerâmicos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59E6A84C-8C24-44DB-9D37-1CDDC1734C9C}"/>
                  </a:ext>
                </a:extLst>
              </p14:cNvPr>
              <p14:cNvContentPartPr/>
              <p14:nvPr/>
            </p14:nvContentPartPr>
            <p14:xfrm>
              <a:off x="6373338" y="378038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59E6A84C-8C24-44DB-9D37-1CDDC1734C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338" y="37713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624609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2392455-0246-45D5-9CB8-1727D11B6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660"/>
            <a:ext cx="10515600" cy="1432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Consistem em vidros de silicato, porcelanas, cerâmicas vítreas ou sólidos altamente cristalinos.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090CCD-3489-4B60-AB94-B4178A7AEF6F}"/>
              </a:ext>
            </a:extLst>
          </p:cNvPr>
          <p:cNvSpPr txBox="1"/>
          <p:nvPr/>
        </p:nvSpPr>
        <p:spPr>
          <a:xfrm>
            <a:off x="3140944" y="4968275"/>
            <a:ext cx="621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ahnschrift SemiCondensed" panose="020B0502040204020203" pitchFamily="34" charset="0"/>
              </a:rPr>
              <a:t>SiO2 – principal estrutura formadora de vidros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9BBC35-8335-47F1-B79E-8478448DD767}"/>
              </a:ext>
            </a:extLst>
          </p:cNvPr>
          <p:cNvSpPr txBox="1"/>
          <p:nvPr/>
        </p:nvSpPr>
        <p:spPr>
          <a:xfrm>
            <a:off x="3064975" y="5850027"/>
            <a:ext cx="693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ahnschrift SemiCondensed" panose="020B0502040204020203" pitchFamily="34" charset="0"/>
              </a:rPr>
              <a:t>A fase cristalina principal controla as propriedades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997A0D-341A-4D7D-AF79-E57C18D6B11B}"/>
              </a:ext>
            </a:extLst>
          </p:cNvPr>
          <p:cNvSpPr/>
          <p:nvPr/>
        </p:nvSpPr>
        <p:spPr>
          <a:xfrm>
            <a:off x="3005533" y="4955399"/>
            <a:ext cx="6096264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9836354-9E19-41B0-B897-305B40B4AFD4}"/>
              </a:ext>
            </a:extLst>
          </p:cNvPr>
          <p:cNvSpPr/>
          <p:nvPr/>
        </p:nvSpPr>
        <p:spPr>
          <a:xfrm>
            <a:off x="2992654" y="5850025"/>
            <a:ext cx="6492309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5D92C6-2C37-4899-A7F7-D3994AAC96E1}"/>
              </a:ext>
            </a:extLst>
          </p:cNvPr>
          <p:cNvSpPr txBox="1"/>
          <p:nvPr/>
        </p:nvSpPr>
        <p:spPr>
          <a:xfrm>
            <a:off x="1027437" y="700482"/>
            <a:ext cx="390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4">
                    <a:lumMod val="75000"/>
                  </a:schemeClr>
                </a:solidFill>
                <a:latin typeface="AR BERKLEY" panose="02000000000000000000" pitchFamily="2" charset="0"/>
              </a:rPr>
              <a:t>O que são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2AF4808-AE24-450B-A098-EDC64A155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34" y="251647"/>
            <a:ext cx="949800" cy="1156721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D947919-5EEA-4C06-AA1A-C48919167383}"/>
              </a:ext>
            </a:extLst>
          </p:cNvPr>
          <p:cNvSpPr txBox="1">
            <a:spLocks/>
          </p:cNvSpPr>
          <p:nvPr/>
        </p:nvSpPr>
        <p:spPr>
          <a:xfrm>
            <a:off x="838200" y="3315253"/>
            <a:ext cx="10515600" cy="143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Suas propriedades podem ser ajustadas através do controle preciso dos tipos e quantidades de cada componente usado na sua produção.</a:t>
            </a:r>
          </a:p>
        </p:txBody>
      </p:sp>
    </p:spTree>
    <p:extLst>
      <p:ext uri="{BB962C8B-B14F-4D97-AF65-F5344CB8AC3E}">
        <p14:creationId xmlns:p14="http://schemas.microsoft.com/office/powerpoint/2010/main" val="13730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F9AEB81-973D-4208-99D4-799E359D292E}"/>
              </a:ext>
            </a:extLst>
          </p:cNvPr>
          <p:cNvGrpSpPr/>
          <p:nvPr/>
        </p:nvGrpSpPr>
        <p:grpSpPr>
          <a:xfrm>
            <a:off x="4389633" y="476252"/>
            <a:ext cx="3358680" cy="972040"/>
            <a:chOff x="3568510" y="151558"/>
            <a:chExt cx="3103246" cy="652787"/>
          </a:xfrm>
          <a:solidFill>
            <a:schemeClr val="accent2"/>
          </a:solidFill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7668CF4D-B90D-4BC4-BFFF-03964AC314DB}"/>
                </a:ext>
              </a:extLst>
            </p:cNvPr>
            <p:cNvSpPr/>
            <p:nvPr/>
          </p:nvSpPr>
          <p:spPr>
            <a:xfrm>
              <a:off x="3568510" y="151558"/>
              <a:ext cx="3103246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532D6022-B870-4B7E-A2BE-6A233C4F3CC6}"/>
                </a:ext>
              </a:extLst>
            </p:cNvPr>
            <p:cNvSpPr txBox="1"/>
            <p:nvPr/>
          </p:nvSpPr>
          <p:spPr>
            <a:xfrm>
              <a:off x="3587629" y="170677"/>
              <a:ext cx="3065008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Cerâmicas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9AC5DF6-27F6-45F6-9AD4-A07CC8F22AFB}"/>
              </a:ext>
            </a:extLst>
          </p:cNvPr>
          <p:cNvGrpSpPr/>
          <p:nvPr/>
        </p:nvGrpSpPr>
        <p:grpSpPr>
          <a:xfrm>
            <a:off x="602835" y="2038353"/>
            <a:ext cx="3608962" cy="960786"/>
            <a:chOff x="1721645" y="1346955"/>
            <a:chExt cx="1698487" cy="652787"/>
          </a:xfrm>
          <a:solidFill>
            <a:srgbClr val="D4B02C"/>
          </a:solidFill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37BE1B9B-E423-4E68-84F0-48D9AC642B89}"/>
                </a:ext>
              </a:extLst>
            </p:cNvPr>
            <p:cNvSpPr/>
            <p:nvPr/>
          </p:nvSpPr>
          <p:spPr>
            <a:xfrm>
              <a:off x="1721645" y="1346955"/>
              <a:ext cx="1698487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36CFA9E4-B4D0-4293-B20D-5B72C724C412}"/>
                </a:ext>
              </a:extLst>
            </p:cNvPr>
            <p:cNvSpPr txBox="1"/>
            <p:nvPr/>
          </p:nvSpPr>
          <p:spPr>
            <a:xfrm>
              <a:off x="1740764" y="1366074"/>
              <a:ext cx="1660249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Ácido-sensíveis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8AB9AE2-4D9E-4114-9C4D-E87A581D6EB7}"/>
              </a:ext>
            </a:extLst>
          </p:cNvPr>
          <p:cNvGrpSpPr/>
          <p:nvPr/>
        </p:nvGrpSpPr>
        <p:grpSpPr>
          <a:xfrm>
            <a:off x="8010726" y="2038353"/>
            <a:ext cx="3818808" cy="960786"/>
            <a:chOff x="7390933" y="1020562"/>
            <a:chExt cx="1827804" cy="652787"/>
          </a:xfrm>
          <a:solidFill>
            <a:srgbClr val="D4B02C"/>
          </a:solidFill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5E8FAE2A-73F6-428F-8799-B1A6E7D2B13B}"/>
                </a:ext>
              </a:extLst>
            </p:cNvPr>
            <p:cNvSpPr/>
            <p:nvPr/>
          </p:nvSpPr>
          <p:spPr>
            <a:xfrm>
              <a:off x="7390933" y="1020562"/>
              <a:ext cx="1827804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: Cantos Arredondados 6">
              <a:extLst>
                <a:ext uri="{FF2B5EF4-FFF2-40B4-BE49-F238E27FC236}">
                  <a16:creationId xmlns:a16="http://schemas.microsoft.com/office/drawing/2014/main" id="{454B2766-C102-4B80-998A-8D429613EA30}"/>
                </a:ext>
              </a:extLst>
            </p:cNvPr>
            <p:cNvSpPr txBox="1"/>
            <p:nvPr/>
          </p:nvSpPr>
          <p:spPr>
            <a:xfrm>
              <a:off x="7410052" y="1039681"/>
              <a:ext cx="1789566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Ácido-resistentes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5C180E0-93F3-4577-AC39-8DEC57AC8510}"/>
              </a:ext>
            </a:extLst>
          </p:cNvPr>
          <p:cNvGrpSpPr/>
          <p:nvPr/>
        </p:nvGrpSpPr>
        <p:grpSpPr>
          <a:xfrm>
            <a:off x="72570" y="3817789"/>
            <a:ext cx="2608867" cy="952092"/>
            <a:chOff x="0" y="2762387"/>
            <a:chExt cx="1839619" cy="652787"/>
          </a:xfrm>
          <a:solidFill>
            <a:srgbClr val="659191"/>
          </a:solidFill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1295F382-CD42-402E-8918-63C1F7FA2A4D}"/>
                </a:ext>
              </a:extLst>
            </p:cNvPr>
            <p:cNvSpPr/>
            <p:nvPr/>
          </p:nvSpPr>
          <p:spPr>
            <a:xfrm>
              <a:off x="0" y="2762387"/>
              <a:ext cx="1839619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: Cantos Arredondados 4">
              <a:extLst>
                <a:ext uri="{FF2B5EF4-FFF2-40B4-BE49-F238E27FC236}">
                  <a16:creationId xmlns:a16="http://schemas.microsoft.com/office/drawing/2014/main" id="{720A6DC5-93B2-462F-AA84-0A25A6A632C0}"/>
                </a:ext>
              </a:extLst>
            </p:cNvPr>
            <p:cNvSpPr txBox="1"/>
            <p:nvPr/>
          </p:nvSpPr>
          <p:spPr>
            <a:xfrm>
              <a:off x="19119" y="2781506"/>
              <a:ext cx="1801381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Feldspáticas</a:t>
              </a:r>
              <a:endParaRPr lang="pt-BR" sz="2600" b="1" kern="1200" noProof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14D701A-1A07-4970-891E-58F7E16C80B4}"/>
              </a:ext>
            </a:extLst>
          </p:cNvPr>
          <p:cNvGrpSpPr/>
          <p:nvPr/>
        </p:nvGrpSpPr>
        <p:grpSpPr>
          <a:xfrm>
            <a:off x="1511012" y="5262138"/>
            <a:ext cx="3113377" cy="1132514"/>
            <a:chOff x="1002221" y="3555296"/>
            <a:chExt cx="2159107" cy="652787"/>
          </a:xfrm>
          <a:solidFill>
            <a:srgbClr val="659191"/>
          </a:solidFill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7A26DE55-B78E-4E5C-A7E8-447A25CA5857}"/>
                </a:ext>
              </a:extLst>
            </p:cNvPr>
            <p:cNvSpPr/>
            <p:nvPr/>
          </p:nvSpPr>
          <p:spPr>
            <a:xfrm>
              <a:off x="1002221" y="3555296"/>
              <a:ext cx="2159107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: Cantos Arredondados 6">
              <a:extLst>
                <a:ext uri="{FF2B5EF4-FFF2-40B4-BE49-F238E27FC236}">
                  <a16:creationId xmlns:a16="http://schemas.microsoft.com/office/drawing/2014/main" id="{773B1F4C-9B1D-49D5-8A02-5B8A97C34FA3}"/>
                </a:ext>
              </a:extLst>
            </p:cNvPr>
            <p:cNvSpPr txBox="1"/>
            <p:nvPr/>
          </p:nvSpPr>
          <p:spPr>
            <a:xfrm>
              <a:off x="1021340" y="3574415"/>
              <a:ext cx="2120869" cy="5648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Infiltrada por </a:t>
              </a:r>
              <a:r>
                <a:rPr lang="pt-BR" sz="2600" b="1" kern="1200" noProof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Leucita</a:t>
              </a:r>
              <a:endParaRPr lang="pt-BR" sz="2600" b="1" kern="1200" noProof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A53AB3-1B2D-44B2-B724-7A7989B33B98}"/>
              </a:ext>
            </a:extLst>
          </p:cNvPr>
          <p:cNvGrpSpPr/>
          <p:nvPr/>
        </p:nvGrpSpPr>
        <p:grpSpPr>
          <a:xfrm>
            <a:off x="3274781" y="3792842"/>
            <a:ext cx="2699217" cy="1132514"/>
            <a:chOff x="2845091" y="2744488"/>
            <a:chExt cx="1867741" cy="652787"/>
          </a:xfrm>
          <a:solidFill>
            <a:srgbClr val="659191"/>
          </a:solidFill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588FB39C-4C04-4F2A-A7CC-000DDE092F5F}"/>
                </a:ext>
              </a:extLst>
            </p:cNvPr>
            <p:cNvSpPr/>
            <p:nvPr/>
          </p:nvSpPr>
          <p:spPr>
            <a:xfrm>
              <a:off x="2845091" y="2744488"/>
              <a:ext cx="1867741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: Cantos Arredondados 8">
              <a:extLst>
                <a:ext uri="{FF2B5EF4-FFF2-40B4-BE49-F238E27FC236}">
                  <a16:creationId xmlns:a16="http://schemas.microsoft.com/office/drawing/2014/main" id="{647688F3-6E05-4DCB-9508-F076DAEEA603}"/>
                </a:ext>
              </a:extLst>
            </p:cNvPr>
            <p:cNvSpPr txBox="1"/>
            <p:nvPr/>
          </p:nvSpPr>
          <p:spPr>
            <a:xfrm>
              <a:off x="2864210" y="2763607"/>
              <a:ext cx="1829503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Dissilicato</a:t>
              </a:r>
              <a:r>
                <a:rPr lang="pt-BR" sz="26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de Lítio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C389540-E718-4D5D-8599-0C4BDCF1BB90}"/>
              </a:ext>
            </a:extLst>
          </p:cNvPr>
          <p:cNvGrpSpPr/>
          <p:nvPr/>
        </p:nvGrpSpPr>
        <p:grpSpPr>
          <a:xfrm>
            <a:off x="6757093" y="3700904"/>
            <a:ext cx="2172190" cy="803650"/>
            <a:chOff x="5028286" y="2651133"/>
            <a:chExt cx="2361941" cy="652787"/>
          </a:xfrm>
          <a:solidFill>
            <a:srgbClr val="659191"/>
          </a:solidFill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5EBE626F-DB76-4E11-8086-B96DCCB94803}"/>
                </a:ext>
              </a:extLst>
            </p:cNvPr>
            <p:cNvSpPr/>
            <p:nvPr/>
          </p:nvSpPr>
          <p:spPr>
            <a:xfrm>
              <a:off x="5028286" y="2651133"/>
              <a:ext cx="2361941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tângulo: Cantos Arredondados 4">
              <a:extLst>
                <a:ext uri="{FF2B5EF4-FFF2-40B4-BE49-F238E27FC236}">
                  <a16:creationId xmlns:a16="http://schemas.microsoft.com/office/drawing/2014/main" id="{88DA3FF7-EE26-40D7-A9E4-548E382330D7}"/>
                </a:ext>
              </a:extLst>
            </p:cNvPr>
            <p:cNvSpPr txBox="1"/>
            <p:nvPr/>
          </p:nvSpPr>
          <p:spPr>
            <a:xfrm>
              <a:off x="5047405" y="2670252"/>
              <a:ext cx="2323703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Alumina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BD22B7C-8A70-4494-9C53-5CBDB5FF8E96}"/>
              </a:ext>
            </a:extLst>
          </p:cNvPr>
          <p:cNvGrpSpPr/>
          <p:nvPr/>
        </p:nvGrpSpPr>
        <p:grpSpPr>
          <a:xfrm>
            <a:off x="10171565" y="3751261"/>
            <a:ext cx="1947865" cy="753294"/>
            <a:chOff x="6786752" y="3514379"/>
            <a:chExt cx="1647504" cy="652787"/>
          </a:xfrm>
          <a:solidFill>
            <a:srgbClr val="659191"/>
          </a:solidFill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2DA0F5AF-560B-4C16-81AE-9579EEE8BEE4}"/>
                </a:ext>
              </a:extLst>
            </p:cNvPr>
            <p:cNvSpPr/>
            <p:nvPr/>
          </p:nvSpPr>
          <p:spPr>
            <a:xfrm>
              <a:off x="6786752" y="3514379"/>
              <a:ext cx="1647504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ângulo: Cantos Arredondados 6">
              <a:extLst>
                <a:ext uri="{FF2B5EF4-FFF2-40B4-BE49-F238E27FC236}">
                  <a16:creationId xmlns:a16="http://schemas.microsoft.com/office/drawing/2014/main" id="{D7251919-3CE6-4FFC-BC8A-EB3FB4CADF76}"/>
                </a:ext>
              </a:extLst>
            </p:cNvPr>
            <p:cNvSpPr txBox="1"/>
            <p:nvPr/>
          </p:nvSpPr>
          <p:spPr>
            <a:xfrm>
              <a:off x="6805871" y="3533498"/>
              <a:ext cx="1609266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Zircônia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B5871BE-23A5-46AD-8CE4-6BA6DD67BC48}"/>
              </a:ext>
            </a:extLst>
          </p:cNvPr>
          <p:cNvGrpSpPr/>
          <p:nvPr/>
        </p:nvGrpSpPr>
        <p:grpSpPr>
          <a:xfrm>
            <a:off x="8348002" y="5084950"/>
            <a:ext cx="2930460" cy="1068977"/>
            <a:chOff x="7982501" y="2534754"/>
            <a:chExt cx="2277614" cy="652787"/>
          </a:xfrm>
          <a:solidFill>
            <a:srgbClr val="659191"/>
          </a:solidFill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440F3F21-7346-4277-832B-C161D0DE1CF4}"/>
                </a:ext>
              </a:extLst>
            </p:cNvPr>
            <p:cNvSpPr/>
            <p:nvPr/>
          </p:nvSpPr>
          <p:spPr>
            <a:xfrm>
              <a:off x="7982501" y="2534754"/>
              <a:ext cx="2277614" cy="6527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: Cantos Arredondados 8">
              <a:extLst>
                <a:ext uri="{FF2B5EF4-FFF2-40B4-BE49-F238E27FC236}">
                  <a16:creationId xmlns:a16="http://schemas.microsoft.com/office/drawing/2014/main" id="{29660887-6F74-4E8C-A14E-48C2519CD84B}"/>
                </a:ext>
              </a:extLst>
            </p:cNvPr>
            <p:cNvSpPr txBox="1"/>
            <p:nvPr/>
          </p:nvSpPr>
          <p:spPr>
            <a:xfrm>
              <a:off x="8001620" y="2553873"/>
              <a:ext cx="2239376" cy="614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600" b="1" kern="1200" noProof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Alumina + Zircônia</a:t>
              </a:r>
            </a:p>
          </p:txBody>
        </p:sp>
      </p:grp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200D1AE0-2A22-4141-B1C0-5616C549493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68974" y="1419822"/>
            <a:ext cx="0" cy="1098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6ABF61B-656C-49EC-B138-3694FB886BC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11797" y="2518746"/>
            <a:ext cx="1883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1C98BCB-FAEF-4A10-A099-739F921635B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068974" y="2518746"/>
            <a:ext cx="1941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7A7BEDB-73E1-476B-9C3A-8A4A29ACE34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377004" y="2985648"/>
            <a:ext cx="1237666" cy="83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4C289D30-A32F-4DD5-BE40-6D256EAB248F}"/>
              </a:ext>
            </a:extLst>
          </p:cNvPr>
          <p:cNvCxnSpPr>
            <a:cxnSpLocks/>
          </p:cNvCxnSpPr>
          <p:nvPr/>
        </p:nvCxnSpPr>
        <p:spPr>
          <a:xfrm>
            <a:off x="2626127" y="2985648"/>
            <a:ext cx="2126903" cy="820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81B87F67-976E-43E6-A29F-541ED73C13BB}"/>
              </a:ext>
            </a:extLst>
          </p:cNvPr>
          <p:cNvCxnSpPr>
            <a:cxnSpLocks/>
          </p:cNvCxnSpPr>
          <p:nvPr/>
        </p:nvCxnSpPr>
        <p:spPr>
          <a:xfrm flipH="1" flipV="1">
            <a:off x="2610031" y="2978918"/>
            <a:ext cx="464575" cy="2309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6AC35EFD-D751-4B90-BA20-7511D6E9AE3A}"/>
              </a:ext>
            </a:extLst>
          </p:cNvPr>
          <p:cNvCxnSpPr>
            <a:cxnSpLocks/>
          </p:cNvCxnSpPr>
          <p:nvPr/>
        </p:nvCxnSpPr>
        <p:spPr>
          <a:xfrm flipH="1">
            <a:off x="7844090" y="2998553"/>
            <a:ext cx="1924181" cy="75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E970BFB6-730F-4C66-8177-EAC309A143EC}"/>
              </a:ext>
            </a:extLst>
          </p:cNvPr>
          <p:cNvCxnSpPr>
            <a:cxnSpLocks/>
          </p:cNvCxnSpPr>
          <p:nvPr/>
        </p:nvCxnSpPr>
        <p:spPr>
          <a:xfrm>
            <a:off x="9788983" y="2992708"/>
            <a:ext cx="1232314" cy="76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3CB54C17-B71B-472A-ACC6-B670516156F2}"/>
              </a:ext>
            </a:extLst>
          </p:cNvPr>
          <p:cNvCxnSpPr>
            <a:cxnSpLocks/>
          </p:cNvCxnSpPr>
          <p:nvPr/>
        </p:nvCxnSpPr>
        <p:spPr>
          <a:xfrm flipH="1" flipV="1">
            <a:off x="9779740" y="2982733"/>
            <a:ext cx="11136" cy="2120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2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7B252A4-A06D-4492-9839-A16E0429D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5" t="25384" r="61429" b="55805"/>
          <a:stretch/>
        </p:blipFill>
        <p:spPr>
          <a:xfrm>
            <a:off x="488877" y="2241000"/>
            <a:ext cx="3137850" cy="244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16B592-D8AC-4003-8004-6C7585CCA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4" t="45099" r="61260" b="35913"/>
          <a:stretch/>
        </p:blipFill>
        <p:spPr>
          <a:xfrm>
            <a:off x="4564573" y="2277000"/>
            <a:ext cx="3062852" cy="2412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A585130-A520-43FD-A675-0E35480FE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5" t="64916" r="61429" b="16095"/>
          <a:stretch/>
        </p:blipFill>
        <p:spPr>
          <a:xfrm>
            <a:off x="8565273" y="2313000"/>
            <a:ext cx="3017138" cy="2376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541CE4F-2D9C-45A3-82FA-9EF4622DC868}"/>
              </a:ext>
            </a:extLst>
          </p:cNvPr>
          <p:cNvSpPr txBox="1"/>
          <p:nvPr/>
        </p:nvSpPr>
        <p:spPr>
          <a:xfrm>
            <a:off x="10929258" y="6519446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(</a:t>
            </a:r>
            <a:r>
              <a:rPr lang="pt-BR" sz="1600" dirty="0" err="1"/>
              <a:t>Graig</a:t>
            </a:r>
            <a:r>
              <a:rPr lang="pt-BR" sz="1600" dirty="0"/>
              <a:t>, 2012)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0C2FF7-90F1-4653-8221-803EBF56F9E1}"/>
              </a:ext>
            </a:extLst>
          </p:cNvPr>
          <p:cNvSpPr txBox="1"/>
          <p:nvPr/>
        </p:nvSpPr>
        <p:spPr>
          <a:xfrm>
            <a:off x="200595" y="5014452"/>
            <a:ext cx="371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Cerâmica de </a:t>
            </a:r>
            <a:r>
              <a:rPr lang="pt-B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Dissilicato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 Lítio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E116D9-E129-4282-AFA9-7866C4D4830E}"/>
              </a:ext>
            </a:extLst>
          </p:cNvPr>
          <p:cNvSpPr txBox="1"/>
          <p:nvPr/>
        </p:nvSpPr>
        <p:spPr>
          <a:xfrm>
            <a:off x="4238793" y="5014452"/>
            <a:ext cx="371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Cerâmica a base de Alumina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3A7D4E1-D32D-4468-8A1D-54E4A4382F49}"/>
              </a:ext>
            </a:extLst>
          </p:cNvPr>
          <p:cNvSpPr txBox="1"/>
          <p:nvPr/>
        </p:nvSpPr>
        <p:spPr>
          <a:xfrm>
            <a:off x="8216635" y="5014452"/>
            <a:ext cx="371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Cerâmica de Zircônia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102776-37A6-47A8-99DD-7F7E18E94C3D}"/>
              </a:ext>
            </a:extLst>
          </p:cNvPr>
          <p:cNvSpPr txBox="1"/>
          <p:nvPr/>
        </p:nvSpPr>
        <p:spPr>
          <a:xfrm>
            <a:off x="488877" y="742950"/>
            <a:ext cx="827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Microscopia Eletrônica de Varredura</a:t>
            </a:r>
          </a:p>
        </p:txBody>
      </p:sp>
    </p:spTree>
    <p:extLst>
      <p:ext uri="{BB962C8B-B14F-4D97-AF65-F5344CB8AC3E}">
        <p14:creationId xmlns:p14="http://schemas.microsoft.com/office/powerpoint/2010/main" val="36887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1366434-7D1B-4036-8D2C-638C3CB5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50" y="2652076"/>
            <a:ext cx="97325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Cimentos Resinosos</a:t>
            </a:r>
          </a:p>
        </p:txBody>
      </p:sp>
    </p:spTree>
    <p:extLst>
      <p:ext uri="{BB962C8B-B14F-4D97-AF65-F5344CB8AC3E}">
        <p14:creationId xmlns:p14="http://schemas.microsoft.com/office/powerpoint/2010/main" val="33641448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6FBE1BE-65DE-4CA7-8295-E9EC11973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84245" l="30015" r="92533">
                        <a14:foregroundMark x1="58565" y1="12240" x2="92313" y2="20573"/>
                        <a14:foregroundMark x1="65447" y1="8333" x2="92313" y2="10547"/>
                        <a14:foregroundMark x1="64714" y1="6901" x2="92020" y2="6641"/>
                        <a14:foregroundMark x1="64056" y1="6641" x2="73719" y2="5859"/>
                        <a14:foregroundMark x1="48755" y1="49479" x2="75183" y2="82813"/>
                        <a14:foregroundMark x1="74085" y1="56641" x2="92533" y2="83333"/>
                        <a14:foregroundMark x1="39385" y1="25260" x2="46120" y2="54427"/>
                        <a14:foregroundMark x1="45754" y1="59505" x2="54246" y2="82813"/>
                        <a14:foregroundMark x1="44656" y1="64193" x2="44510" y2="84245"/>
                        <a14:backgroundMark x1="43265" y1="46354" x2="30307" y2="48828"/>
                        <a14:backgroundMark x1="44217" y1="66146" x2="29722" y2="56901"/>
                      </a14:backgroundRemoval>
                    </a14:imgEffect>
                  </a14:imgLayer>
                </a14:imgProps>
              </a:ext>
            </a:extLst>
          </a:blip>
          <a:srcRect l="30469" t="5533" r="7188" b="16928"/>
          <a:stretch/>
        </p:blipFill>
        <p:spPr>
          <a:xfrm>
            <a:off x="5210706" y="-114966"/>
            <a:ext cx="7057493" cy="493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48899A-4A6A-4917-A328-90A06CD0A7B4}"/>
              </a:ext>
            </a:extLst>
          </p:cNvPr>
          <p:cNvSpPr txBox="1"/>
          <p:nvPr/>
        </p:nvSpPr>
        <p:spPr>
          <a:xfrm>
            <a:off x="339674" y="876091"/>
            <a:ext cx="975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Aumento da demanda por </a:t>
            </a:r>
          </a:p>
          <a:p>
            <a:r>
              <a:rPr lang="pt-BR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estética na odontologia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7BB382-393A-4E86-9AB3-1F6D8D0AE66E}"/>
              </a:ext>
            </a:extLst>
          </p:cNvPr>
          <p:cNvSpPr txBox="1"/>
          <p:nvPr/>
        </p:nvSpPr>
        <p:spPr>
          <a:xfrm>
            <a:off x="339674" y="2359699"/>
            <a:ext cx="891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Melhorias significativas</a:t>
            </a:r>
          </a:p>
          <a:p>
            <a:r>
              <a:rPr lang="pt-BR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nas restaurações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F6933B-92BB-411B-8E1A-6823E749CC05}"/>
              </a:ext>
            </a:extLst>
          </p:cNvPr>
          <p:cNvSpPr txBox="1"/>
          <p:nvPr/>
        </p:nvSpPr>
        <p:spPr>
          <a:xfrm>
            <a:off x="1672590" y="3771355"/>
            <a:ext cx="1118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Entretanto....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FE92D-BB0A-42D3-B5B7-2341CDB9929E}"/>
              </a:ext>
            </a:extLst>
          </p:cNvPr>
          <p:cNvSpPr txBox="1"/>
          <p:nvPr/>
        </p:nvSpPr>
        <p:spPr>
          <a:xfrm>
            <a:off x="648903" y="4762160"/>
            <a:ext cx="10934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desempenho clínico desses materiais restauradores estéticos dependem em grande parte do procedimento de cimentação.</a:t>
            </a:r>
            <a:endParaRPr lang="pt-BR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B4EB8D-B283-4351-82DE-41197425851D}"/>
              </a:ext>
            </a:extLst>
          </p:cNvPr>
          <p:cNvSpPr/>
          <p:nvPr/>
        </p:nvSpPr>
        <p:spPr>
          <a:xfrm>
            <a:off x="587647" y="4728304"/>
            <a:ext cx="10995956" cy="138499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3938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12219</TotalTime>
  <Words>3101</Words>
  <Application>Microsoft Office PowerPoint</Application>
  <PresentationFormat>Widescreen</PresentationFormat>
  <Paragraphs>233</Paragraphs>
  <Slides>37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AR BERKLEY</vt:lpstr>
      <vt:lpstr>Arial</vt:lpstr>
      <vt:lpstr>Bahnschrift SemiBold</vt:lpstr>
      <vt:lpstr>Bahnschrift SemiCondensed</vt:lpstr>
      <vt:lpstr>Calibri</vt:lpstr>
      <vt:lpstr>Calibri Light</vt:lpstr>
      <vt:lpstr>Candara Light</vt:lpstr>
      <vt:lpstr>Courier New</vt:lpstr>
      <vt:lpstr>Eras Demi ITC</vt:lpstr>
      <vt:lpstr>Wingdings</vt:lpstr>
      <vt:lpstr>Office Theme</vt:lpstr>
      <vt:lpstr>Materiais Dentários</vt:lpstr>
      <vt:lpstr>Compatibilidade entre cimentos resinosos e sistemas cerâmicos</vt:lpstr>
      <vt:lpstr>O que significa ser compatível?</vt:lpstr>
      <vt:lpstr>Sistemas cerâmicos</vt:lpstr>
      <vt:lpstr>Apresentação do PowerPoint</vt:lpstr>
      <vt:lpstr>Apresentação do PowerPoint</vt:lpstr>
      <vt:lpstr>Apresentação do PowerPoint</vt:lpstr>
      <vt:lpstr>Cimentos Resinosos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Tratamentos de Superfície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Conclusões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Compatibilidade entre cimentos resinosos e sistemas cerâmicos</dc:title>
  <dc:creator>Ingrid Souto</dc:creator>
  <cp:lastModifiedBy>Ingrid Souto</cp:lastModifiedBy>
  <cp:revision>129</cp:revision>
  <dcterms:created xsi:type="dcterms:W3CDTF">2019-11-04T19:27:10Z</dcterms:created>
  <dcterms:modified xsi:type="dcterms:W3CDTF">2019-11-14T13:53:13Z</dcterms:modified>
</cp:coreProperties>
</file>