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5"/>
  </p:notesMasterIdLst>
  <p:sldIdLst>
    <p:sldId id="256" r:id="rId2"/>
    <p:sldId id="257" r:id="rId3"/>
    <p:sldId id="313" r:id="rId4"/>
    <p:sldId id="258" r:id="rId5"/>
    <p:sldId id="301" r:id="rId6"/>
    <p:sldId id="260" r:id="rId7"/>
    <p:sldId id="302" r:id="rId8"/>
    <p:sldId id="303" r:id="rId9"/>
    <p:sldId id="310" r:id="rId10"/>
    <p:sldId id="311" r:id="rId11"/>
    <p:sldId id="320" r:id="rId12"/>
    <p:sldId id="304" r:id="rId13"/>
    <p:sldId id="305" r:id="rId14"/>
    <p:sldId id="262" r:id="rId15"/>
    <p:sldId id="309" r:id="rId16"/>
    <p:sldId id="317" r:id="rId17"/>
    <p:sldId id="306" r:id="rId18"/>
    <p:sldId id="307" r:id="rId19"/>
    <p:sldId id="312" r:id="rId20"/>
    <p:sldId id="263" r:id="rId21"/>
    <p:sldId id="261" r:id="rId22"/>
    <p:sldId id="315" r:id="rId23"/>
    <p:sldId id="318" r:id="rId24"/>
    <p:sldId id="319" r:id="rId25"/>
    <p:sldId id="264" r:id="rId26"/>
    <p:sldId id="265" r:id="rId27"/>
    <p:sldId id="266" r:id="rId28"/>
    <p:sldId id="316" r:id="rId29"/>
    <p:sldId id="267" r:id="rId30"/>
    <p:sldId id="268" r:id="rId31"/>
    <p:sldId id="269" r:id="rId32"/>
    <p:sldId id="270" r:id="rId33"/>
    <p:sldId id="271" r:id="rId34"/>
    <p:sldId id="272" r:id="rId35"/>
    <p:sldId id="321" r:id="rId36"/>
    <p:sldId id="314" r:id="rId37"/>
    <p:sldId id="273" r:id="rId38"/>
    <p:sldId id="274" r:id="rId39"/>
    <p:sldId id="275" r:id="rId40"/>
    <p:sldId id="276" r:id="rId41"/>
    <p:sldId id="277" r:id="rId42"/>
    <p:sldId id="30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5" r:id="rId58"/>
    <p:sldId id="296" r:id="rId59"/>
    <p:sldId id="322" r:id="rId60"/>
    <p:sldId id="323" r:id="rId61"/>
    <p:sldId id="324" r:id="rId62"/>
    <p:sldId id="325" r:id="rId63"/>
    <p:sldId id="300" r:id="rId64"/>
  </p:sldIdLst>
  <p:sldSz cx="9144000" cy="6858000" type="screen4x3"/>
  <p:notesSz cx="6858000" cy="9144000"/>
  <p:embeddedFontLst>
    <p:embeddedFont>
      <p:font typeface="Calibri"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30624236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Shape 5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pt-BR" sz="1200" b="0" i="0" u="none" strike="noStrike" cap="none">
                <a:solidFill>
                  <a:srgbClr val="888888"/>
                </a:solidFill>
                <a:latin typeface="Calibri"/>
                <a:ea typeface="Calibri"/>
                <a:cs typeface="Calibri"/>
                <a:sym typeface="Calibri"/>
              </a:rPr>
              <a:pPr marL="0" marR="0" lvl="0" indent="0" algn="r" rtl="0">
                <a:spcBef>
                  <a:spcPts val="0"/>
                </a:spcBef>
                <a:spcAft>
                  <a:spcPts val="0"/>
                </a:spcAft>
                <a:buNone/>
              </a:pPr>
              <a:t>‹nº›</a:t>
            </a:fld>
            <a:endParaRP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33"/>
            <a:ext cx="4572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Shape 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Shape 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lvl="0" indent="0" algn="r">
              <a:spcBef>
                <a:spcPts val="0"/>
              </a:spcBef>
              <a:spcAft>
                <a:spcPts val="0"/>
              </a:spcAft>
              <a:buNone/>
            </a:pPr>
            <a:fld id="{00000000-1234-1234-1234-123412341234}" type="slidenum">
              <a:rPr lang="pt-BR" sz="1000">
                <a:solidFill>
                  <a:schemeClr val="lt2"/>
                </a:solidFill>
              </a:rPr>
              <a:pPr marL="0" lvl="0" indent="0" algn="r">
                <a:spcBef>
                  <a:spcPts val="0"/>
                </a:spcBef>
                <a:spcAft>
                  <a:spcPts val="0"/>
                </a:spcAft>
                <a:buNone/>
              </a:pPr>
              <a:t>‹nº›</a:t>
            </a:fld>
            <a:endParaRPr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nan.quinalha@usp.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ctrTitle"/>
          </p:nvPr>
        </p:nvSpPr>
        <p:spPr>
          <a:xfrm>
            <a:off x="22200" y="1968800"/>
            <a:ext cx="9099600" cy="1884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3959"/>
              <a:buFont typeface="Calibri"/>
              <a:buNone/>
            </a:pPr>
            <a:r>
              <a:rPr lang="pt-BR" sz="3959" b="1" i="0" u="none" strike="noStrike" cap="none" dirty="0" smtClean="0">
                <a:solidFill>
                  <a:srgbClr val="FF0000"/>
                </a:solidFill>
                <a:latin typeface="Ubuntu"/>
                <a:ea typeface="Ubuntu"/>
                <a:cs typeface="Ubuntu"/>
                <a:sym typeface="Ubuntu"/>
              </a:rPr>
              <a:t>Políticas </a:t>
            </a:r>
            <a:r>
              <a:rPr lang="pt-BR" sz="3959" b="1" i="0" u="none" strike="noStrike" cap="none" smtClean="0">
                <a:solidFill>
                  <a:srgbClr val="FF0000"/>
                </a:solidFill>
                <a:latin typeface="Ubuntu"/>
                <a:ea typeface="Ubuntu"/>
                <a:cs typeface="Ubuntu"/>
                <a:sym typeface="Ubuntu"/>
              </a:rPr>
              <a:t>sexuais </a:t>
            </a:r>
            <a:br>
              <a:rPr lang="pt-BR" sz="3959" b="1" i="0" u="none" strike="noStrike" cap="none" smtClean="0">
                <a:solidFill>
                  <a:srgbClr val="FF0000"/>
                </a:solidFill>
                <a:latin typeface="Ubuntu"/>
                <a:ea typeface="Ubuntu"/>
                <a:cs typeface="Ubuntu"/>
                <a:sym typeface="Ubuntu"/>
              </a:rPr>
            </a:br>
            <a:r>
              <a:rPr lang="pt-BR" sz="3959" b="1" i="0" u="none" strike="noStrike" cap="none" smtClean="0">
                <a:solidFill>
                  <a:srgbClr val="FF0000"/>
                </a:solidFill>
                <a:latin typeface="Ubuntu"/>
                <a:ea typeface="Ubuntu"/>
                <a:cs typeface="Ubuntu"/>
                <a:sym typeface="Ubuntu"/>
              </a:rPr>
              <a:t>da ditadura brasileira</a:t>
            </a:r>
            <a:endParaRPr sz="3959" b="1" i="0" u="none" strike="noStrike" cap="none" dirty="0">
              <a:solidFill>
                <a:srgbClr val="FF0000"/>
              </a:solidFill>
              <a:latin typeface="Ubuntu"/>
              <a:ea typeface="Ubuntu"/>
              <a:cs typeface="Ubuntu"/>
              <a:sym typeface="Ubuntu"/>
            </a:endParaRPr>
          </a:p>
        </p:txBody>
      </p:sp>
      <p:sp>
        <p:nvSpPr>
          <p:cNvPr id="61" name="Shape 61"/>
          <p:cNvSpPr txBox="1">
            <a:spLocks noGrp="1"/>
          </p:cNvSpPr>
          <p:nvPr>
            <p:ph type="subTitle" idx="1"/>
          </p:nvPr>
        </p:nvSpPr>
        <p:spPr>
          <a:xfrm>
            <a:off x="1039091" y="4129730"/>
            <a:ext cx="7467765" cy="24282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ctr" rtl="0">
              <a:spcBef>
                <a:spcPts val="640"/>
              </a:spcBef>
              <a:spcAft>
                <a:spcPts val="0"/>
              </a:spcAft>
              <a:buClr>
                <a:srgbClr val="888888"/>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ctr" rtl="0">
              <a:spcBef>
                <a:spcPts val="640"/>
              </a:spcBef>
              <a:spcAft>
                <a:spcPts val="0"/>
              </a:spcAft>
              <a:buClr>
                <a:schemeClr val="dk1"/>
              </a:buClr>
              <a:buSzPts val="3200"/>
              <a:buFont typeface="Arial"/>
              <a:buNone/>
            </a:pPr>
            <a:r>
              <a:rPr lang="pt-BR" sz="3200" i="0" u="none" strike="noStrike" cap="none" dirty="0">
                <a:solidFill>
                  <a:schemeClr val="dk1"/>
                </a:solidFill>
                <a:latin typeface="Ubuntu"/>
                <a:ea typeface="Ubuntu"/>
                <a:cs typeface="Ubuntu"/>
                <a:sym typeface="Ubuntu"/>
              </a:rPr>
              <a:t>Renan </a:t>
            </a:r>
            <a:r>
              <a:rPr lang="pt-BR" sz="3200" i="0" u="none" strike="noStrike" cap="none" dirty="0" err="1">
                <a:solidFill>
                  <a:schemeClr val="dk1"/>
                </a:solidFill>
                <a:latin typeface="Ubuntu"/>
                <a:ea typeface="Ubuntu"/>
                <a:cs typeface="Ubuntu"/>
                <a:sym typeface="Ubuntu"/>
              </a:rPr>
              <a:t>Quinalha</a:t>
            </a:r>
            <a:endParaRPr dirty="0">
              <a:latin typeface="Ubuntu"/>
              <a:ea typeface="Ubuntu"/>
              <a:cs typeface="Ubuntu"/>
              <a:sym typeface="Ubuntu"/>
            </a:endParaRPr>
          </a:p>
          <a:p>
            <a:pPr marL="0" marR="0" lvl="0" indent="0" algn="ctr" rtl="0">
              <a:spcBef>
                <a:spcPts val="640"/>
              </a:spcBef>
              <a:spcAft>
                <a:spcPts val="0"/>
              </a:spcAft>
              <a:buClr>
                <a:schemeClr val="dk1"/>
              </a:buClr>
              <a:buSzPts val="3200"/>
              <a:buFont typeface="Arial"/>
              <a:buNone/>
            </a:pPr>
            <a:r>
              <a:rPr lang="pt-BR" sz="3200" i="0" u="sng" strike="noStrike" cap="none">
                <a:solidFill>
                  <a:schemeClr val="hlink"/>
                </a:solidFill>
                <a:latin typeface="Ubuntu"/>
                <a:ea typeface="Ubuntu"/>
                <a:cs typeface="Ubuntu"/>
                <a:sym typeface="Ubuntu"/>
                <a:hlinkClick r:id="rId3"/>
              </a:rPr>
              <a:t>renan.quinalha@</a:t>
            </a:r>
            <a:r>
              <a:rPr lang="pt-BR" sz="3200" i="0" u="sng" strike="noStrike" cap="none" smtClean="0">
                <a:solidFill>
                  <a:schemeClr val="hlink"/>
                </a:solidFill>
                <a:latin typeface="Ubuntu"/>
                <a:ea typeface="Ubuntu"/>
                <a:cs typeface="Ubuntu"/>
                <a:sym typeface="Ubuntu"/>
                <a:hlinkClick r:id="rId3"/>
              </a:rPr>
              <a:t>unifesp.br</a:t>
            </a:r>
            <a:endParaRPr sz="3200" i="0" u="none" strike="noStrike" cap="none" dirty="0">
              <a:solidFill>
                <a:schemeClr val="dk1"/>
              </a:solidFill>
              <a:latin typeface="Ubuntu"/>
              <a:ea typeface="Ubuntu"/>
              <a:cs typeface="Ubuntu"/>
              <a:sym typeface="Ubuntu"/>
            </a:endParaRPr>
          </a:p>
        </p:txBody>
      </p:sp>
      <p:sp>
        <p:nvSpPr>
          <p:cNvPr id="62" name="Shape 6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1</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10</a:t>
            </a:fld>
            <a:endParaRPr lang="en-US" sz="1200" b="0" i="0" u="none" strike="noStrike" cap="none">
              <a:solidFill>
                <a:srgbClr val="888888"/>
              </a:solidFill>
              <a:latin typeface="Calibri"/>
              <a:ea typeface="Calibri"/>
              <a:cs typeface="Calibri"/>
              <a:sym typeface="Calibri"/>
            </a:endParaRPr>
          </a:p>
        </p:txBody>
      </p:sp>
      <p:pic>
        <p:nvPicPr>
          <p:cNvPr id="5" name="Picture 4"/>
          <p:cNvPicPr>
            <a:picLocks noChangeAspect="1"/>
          </p:cNvPicPr>
          <p:nvPr/>
        </p:nvPicPr>
        <p:blipFill>
          <a:blip r:embed="rId2"/>
          <a:stretch>
            <a:fillRect/>
          </a:stretch>
        </p:blipFill>
        <p:spPr>
          <a:xfrm>
            <a:off x="1473200" y="0"/>
            <a:ext cx="6179601" cy="6858000"/>
          </a:xfrm>
          <a:prstGeom prst="rect">
            <a:avLst/>
          </a:prstGeom>
        </p:spPr>
      </p:pic>
    </p:spTree>
    <p:extLst>
      <p:ext uri="{BB962C8B-B14F-4D97-AF65-F5344CB8AC3E}">
        <p14:creationId xmlns:p14="http://schemas.microsoft.com/office/powerpoint/2010/main" xmlns="" val="495809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11</a:t>
            </a:fld>
            <a:endParaRPr lang="en-US" sz="1200" b="0" i="0" u="none" strike="noStrike" cap="none">
              <a:solidFill>
                <a:srgbClr val="888888"/>
              </a:solidFill>
              <a:latin typeface="Calibri"/>
              <a:ea typeface="Calibri"/>
              <a:cs typeface="Calibri"/>
              <a:sym typeface="Calibri"/>
            </a:endParaRPr>
          </a:p>
        </p:txBody>
      </p:sp>
      <p:pic>
        <p:nvPicPr>
          <p:cNvPr id="5" name="Picture 4" descr="Screen Shot 2016-09-28 at 8.06.42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7954" y="276527"/>
            <a:ext cx="7379141" cy="6444923"/>
          </a:xfrm>
          <a:prstGeom prst="rect">
            <a:avLst/>
          </a:prstGeom>
        </p:spPr>
      </p:pic>
    </p:spTree>
    <p:extLst>
      <p:ext uri="{BB962C8B-B14F-4D97-AF65-F5344CB8AC3E}">
        <p14:creationId xmlns:p14="http://schemas.microsoft.com/office/powerpoint/2010/main" xmlns="" val="149929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r>
              <a:rPr lang="en-US" dirty="0" smtClean="0"/>
              <a:t>Cassandra Rios – A </a:t>
            </a:r>
            <a:r>
              <a:rPr lang="en-US" dirty="0" err="1" smtClean="0"/>
              <a:t>Safo</a:t>
            </a:r>
            <a:r>
              <a:rPr lang="en-US" dirty="0" smtClean="0"/>
              <a:t> de </a:t>
            </a:r>
            <a:r>
              <a:rPr lang="en-US" dirty="0" err="1" smtClean="0"/>
              <a:t>Perdizes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12</a:t>
            </a:fld>
            <a:endParaRPr lang="en-US" sz="1200" b="0" i="0" u="none" strike="noStrike" cap="none">
              <a:solidFill>
                <a:srgbClr val="888888"/>
              </a:solidFill>
              <a:latin typeface="Calibri"/>
              <a:ea typeface="Calibri"/>
              <a:cs typeface="Calibri"/>
              <a:sym typeface="Calibri"/>
            </a:endParaRPr>
          </a:p>
        </p:txBody>
      </p:sp>
      <p:pic>
        <p:nvPicPr>
          <p:cNvPr id="5" name="Picture 4" descr="Realidade_CassandraRios_1970_48_p116.JPG"/>
          <p:cNvPicPr>
            <a:picLocks noChangeAspect="1"/>
          </p:cNvPicPr>
          <p:nvPr/>
        </p:nvPicPr>
        <p:blipFill>
          <a:blip r:embed="rId2">
            <a:alphaModFix amt="95000"/>
            <a:extLst>
              <a:ext uri="{28A0092B-C50C-407E-A947-70E740481C1C}">
                <a14:useLocalDpi xmlns:a14="http://schemas.microsoft.com/office/drawing/2010/main" xmlns="" val="0"/>
              </a:ext>
            </a:extLst>
          </a:blip>
          <a:stretch>
            <a:fillRect/>
          </a:stretch>
        </p:blipFill>
        <p:spPr>
          <a:xfrm>
            <a:off x="0" y="1248833"/>
            <a:ext cx="5207353" cy="6858000"/>
          </a:xfrm>
          <a:prstGeom prst="rect">
            <a:avLst/>
          </a:prstGeom>
        </p:spPr>
      </p:pic>
      <p:pic>
        <p:nvPicPr>
          <p:cNvPr id="6" name="Picture 5" descr="Realidade_CassandraRios_1970_48_p117.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59186" y="1248833"/>
            <a:ext cx="5008033" cy="6595499"/>
          </a:xfrm>
          <a:prstGeom prst="rect">
            <a:avLst/>
          </a:prstGeom>
        </p:spPr>
      </p:pic>
    </p:spTree>
    <p:extLst>
      <p:ext uri="{BB962C8B-B14F-4D97-AF65-F5344CB8AC3E}">
        <p14:creationId xmlns:p14="http://schemas.microsoft.com/office/powerpoint/2010/main" xmlns="" val="1084208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67" y="274638"/>
            <a:ext cx="8995833" cy="1143000"/>
          </a:xfrm>
        </p:spPr>
        <p:txBody>
          <a:bodyPr/>
          <a:lstStyle/>
          <a:p>
            <a:r>
              <a:rPr lang="en-US" dirty="0" smtClean="0"/>
              <a:t>A </a:t>
            </a:r>
            <a:r>
              <a:rPr lang="en-US" dirty="0" err="1" smtClean="0"/>
              <a:t>escritora</a:t>
            </a:r>
            <a:r>
              <a:rPr lang="en-US" dirty="0" smtClean="0"/>
              <a:t> </a:t>
            </a:r>
            <a:r>
              <a:rPr lang="en-US" dirty="0" err="1" smtClean="0"/>
              <a:t>mais</a:t>
            </a:r>
            <a:r>
              <a:rPr lang="en-US" dirty="0" smtClean="0"/>
              <a:t> </a:t>
            </a:r>
            <a:r>
              <a:rPr lang="en-US" dirty="0" err="1" smtClean="0"/>
              <a:t>censurada</a:t>
            </a:r>
            <a:r>
              <a:rPr lang="en-US" dirty="0" smtClean="0"/>
              <a:t> do </a:t>
            </a:r>
            <a:r>
              <a:rPr lang="en-US" dirty="0" err="1" smtClean="0"/>
              <a:t>Brasil</a:t>
            </a:r>
            <a:endParaRPr lang="en-US" dirty="0"/>
          </a:p>
        </p:txBody>
      </p:sp>
      <p:sp>
        <p:nvSpPr>
          <p:cNvPr id="3" name="Text Placeholder 2"/>
          <p:cNvSpPr>
            <a:spLocks noGrp="1"/>
          </p:cNvSpPr>
          <p:nvPr>
            <p:ph type="body" idx="1"/>
          </p:nvPr>
        </p:nvSpPr>
        <p:spPr>
          <a:xfrm>
            <a:off x="457200" y="1430338"/>
            <a:ext cx="8229600" cy="4526100"/>
          </a:xfrm>
        </p:spPr>
        <p:txBody>
          <a:bodyPr/>
          <a:lstStyle/>
          <a:p>
            <a:r>
              <a:rPr lang="pt-BR" sz="2400" dirty="0" smtClean="0"/>
              <a:t>“a </a:t>
            </a:r>
            <a:r>
              <a:rPr lang="pt-BR" sz="2400" dirty="0"/>
              <a:t>autora descobriu um filão rentável na descrição ousada das relações homossexuais, que se constituem em uma constante em suas criações </a:t>
            </a:r>
            <a:r>
              <a:rPr lang="pt-BR" sz="2400" dirty="0" err="1"/>
              <a:t>subliterárias</a:t>
            </a:r>
            <a:r>
              <a:rPr lang="pt-BR" sz="2400" dirty="0"/>
              <a:t>, onde prefere dar ênfase aos segredos ‘caça-níqueis’ do amor lésbico, sem se preocupar em levantar os sintomas e as causas dos desvios da conduta </a:t>
            </a:r>
            <a:r>
              <a:rPr lang="pt-BR" sz="2400" dirty="0" smtClean="0"/>
              <a:t>sexual</a:t>
            </a:r>
            <a:r>
              <a:rPr lang="en-US" sz="2400" dirty="0" smtClean="0"/>
              <a:t>”</a:t>
            </a:r>
          </a:p>
          <a:p>
            <a:r>
              <a:rPr lang="pt-BR" sz="2400" dirty="0" smtClean="0"/>
              <a:t>“estou </a:t>
            </a:r>
            <a:r>
              <a:rPr lang="pt-BR" sz="2400" dirty="0"/>
              <a:t>desatualizadíssima, atualmente, porque só faço escrever, só me preocupo em repor Cassandra Rios nas livrarias. Porque me proibiram 36 livros, e então eu já escrevi outros nove. Eu tinha um padrão de vida  correspondente àquilo que recebia desses 36 livros. Já imaginaram o choque? Eu não senti na hora, só vim sentir três anos depois”</a:t>
            </a:r>
            <a:r>
              <a:rPr lang="en-US" sz="2400"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13</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2109519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Shape 101" descr="homossexual_ayrão_censura.jpg"/>
          <p:cNvPicPr preferRelativeResize="0">
            <a:picLocks noGrp="1"/>
          </p:cNvPicPr>
          <p:nvPr>
            <p:ph type="body" idx="1"/>
          </p:nvPr>
        </p:nvPicPr>
        <p:blipFill rotWithShape="1">
          <a:blip r:embed="rId3">
            <a:alphaModFix/>
          </a:blip>
          <a:srcRect l="-12470" r="-12469"/>
          <a:stretch/>
        </p:blipFill>
        <p:spPr>
          <a:xfrm>
            <a:off x="2102600" y="44400"/>
            <a:ext cx="4932900" cy="6761100"/>
          </a:xfrm>
          <a:prstGeom prst="rect">
            <a:avLst/>
          </a:prstGeom>
          <a:noFill/>
          <a:ln>
            <a:noFill/>
          </a:ln>
        </p:spPr>
      </p:pic>
      <p:sp>
        <p:nvSpPr>
          <p:cNvPr id="102" name="Shape 10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14</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Joohny</a:t>
            </a:r>
            <a:r>
              <a:rPr lang="en-US" dirty="0" smtClean="0"/>
              <a:t> B. Goode – “</a:t>
            </a:r>
            <a:r>
              <a:rPr lang="en-US" dirty="0" err="1" smtClean="0"/>
              <a:t>Joohny</a:t>
            </a:r>
            <a:r>
              <a:rPr lang="en-US" dirty="0" smtClean="0"/>
              <a:t> </a:t>
            </a:r>
            <a:r>
              <a:rPr lang="en-US" dirty="0" err="1" smtClean="0"/>
              <a:t>pirou</a:t>
            </a:r>
            <a:r>
              <a:rPr lang="en-US" smtClean="0"/>
              <a:t>”</a:t>
            </a:r>
            <a:endParaRPr lang="en-US" dirty="0"/>
          </a:p>
        </p:txBody>
      </p:sp>
      <p:sp>
        <p:nvSpPr>
          <p:cNvPr id="3" name="Text Placeholder 2"/>
          <p:cNvSpPr>
            <a:spLocks noGrp="1"/>
          </p:cNvSpPr>
          <p:nvPr>
            <p:ph type="body" idx="1"/>
          </p:nvPr>
        </p:nvSpPr>
        <p:spPr>
          <a:xfrm>
            <a:off x="0" y="1600200"/>
            <a:ext cx="9144000" cy="4526100"/>
          </a:xfrm>
        </p:spPr>
        <p:txBody>
          <a:bodyPr/>
          <a:lstStyle/>
          <a:p>
            <a:r>
              <a:rPr lang="pt-BR" dirty="0" smtClean="0"/>
              <a:t>“Pela primeira </a:t>
            </a:r>
            <a:r>
              <a:rPr lang="pt-BR" dirty="0"/>
              <a:t>vez sentiu a sensação de um gol</a:t>
            </a:r>
            <a:r>
              <a:rPr lang="pt-BR" dirty="0" smtClean="0"/>
              <a:t>”</a:t>
            </a:r>
            <a:r>
              <a:rPr lang="pt-BR" dirty="0"/>
              <a:t> </a:t>
            </a:r>
            <a:r>
              <a:rPr lang="pt-BR" dirty="0" smtClean="0"/>
              <a:t>/ “</a:t>
            </a:r>
            <a:r>
              <a:rPr lang="pt-BR" dirty="0"/>
              <a:t>quando um negão sua cintura agarrou / e com uma voz muito grossa em seu ouvido gritou / Foi gol</a:t>
            </a:r>
            <a:r>
              <a:rPr lang="pt-BR" dirty="0" smtClean="0"/>
              <a:t>” </a:t>
            </a:r>
            <a:r>
              <a:rPr lang="pt-BR" dirty="0"/>
              <a:t>“De repente o ponta pelo beque passou / E com muito charme para a área lançou / O goleiro apaixonado nem sequer reparou / Quando entre suas pernas a bola entrou / E o negão </a:t>
            </a:r>
            <a:r>
              <a:rPr lang="pt-BR" dirty="0" err="1"/>
              <a:t>animadão</a:t>
            </a:r>
            <a:r>
              <a:rPr lang="pt-BR" dirty="0"/>
              <a:t> novamente / A Johnny agarrou e </a:t>
            </a:r>
            <a:r>
              <a:rPr lang="pt-BR" dirty="0" smtClean="0"/>
              <a:t>beijou / </a:t>
            </a:r>
            <a:r>
              <a:rPr lang="pt-BR" dirty="0" err="1" smtClean="0"/>
              <a:t>Joohny</a:t>
            </a:r>
            <a:r>
              <a:rPr lang="pt-BR" dirty="0" smtClean="0"/>
              <a:t> </a:t>
            </a:r>
            <a:r>
              <a:rPr lang="pt-BR" dirty="0"/>
              <a:t>pirou no negão”.</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15</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3600786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16</a:t>
            </a:fld>
            <a:endParaRPr lang="en-US" sz="1200" b="0" i="0" u="none" strike="noStrike" cap="none">
              <a:solidFill>
                <a:srgbClr val="888888"/>
              </a:solidFill>
              <a:latin typeface="Calibri"/>
              <a:ea typeface="Calibri"/>
              <a:cs typeface="Calibri"/>
              <a:sym typeface="Calibri"/>
            </a:endParaRPr>
          </a:p>
        </p:txBody>
      </p:sp>
      <p:pic>
        <p:nvPicPr>
          <p:cNvPr id="5" name="Picture 4" descr="Screen Shot 2017-05-29 at 5.01.51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75444" y="0"/>
            <a:ext cx="5782980" cy="6858000"/>
          </a:xfrm>
          <a:prstGeom prst="rect">
            <a:avLst/>
          </a:prstGeom>
        </p:spPr>
      </p:pic>
    </p:spTree>
    <p:extLst>
      <p:ext uri="{BB962C8B-B14F-4D97-AF65-F5344CB8AC3E}">
        <p14:creationId xmlns:p14="http://schemas.microsoft.com/office/powerpoint/2010/main" xmlns="" val="962991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a:t>
            </a:r>
            <a:r>
              <a:rPr lang="en-US" dirty="0" err="1" smtClean="0"/>
              <a:t>leve</a:t>
            </a:r>
            <a:r>
              <a:rPr lang="en-US" dirty="0" smtClean="0"/>
              <a:t>” (Gil e Rita Lee)</a:t>
            </a:r>
            <a:endParaRPr lang="en-US" dirty="0"/>
          </a:p>
        </p:txBody>
      </p:sp>
      <p:pic>
        <p:nvPicPr>
          <p:cNvPr id="6" name="Content Placeholder 5" descr="Screen Shot 2016-05-28 at 9.11.20 AM.png"/>
          <p:cNvPicPr>
            <a:picLocks noGrp="1" noChangeAspect="1"/>
          </p:cNvPicPr>
          <p:nvPr>
            <p:ph idx="1"/>
          </p:nvPr>
        </p:nvPicPr>
        <p:blipFill>
          <a:blip r:embed="rId2">
            <a:extLst>
              <a:ext uri="{28A0092B-C50C-407E-A947-70E740481C1C}">
                <a14:useLocalDpi xmlns:a14="http://schemas.microsoft.com/office/drawing/2010/main" xmlns="" val="0"/>
              </a:ext>
            </a:extLst>
          </a:blip>
          <a:srcRect l="-102210" r="-102210"/>
          <a:stretch>
            <a:fillRect/>
          </a:stretch>
        </p:blipFill>
        <p:spPr>
          <a:xfrm>
            <a:off x="-1231900" y="1214437"/>
            <a:ext cx="10236200" cy="5643563"/>
          </a:xfrm>
        </p:spPr>
      </p:pic>
    </p:spTree>
    <p:extLst>
      <p:ext uri="{BB962C8B-B14F-4D97-AF65-F5344CB8AC3E}">
        <p14:creationId xmlns:p14="http://schemas.microsoft.com/office/powerpoint/2010/main" xmlns="" val="1194378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5-28 at 9.16.09 AM.png"/>
          <p:cNvPicPr>
            <a:picLocks noGrp="1" noChangeAspect="1"/>
          </p:cNvPicPr>
          <p:nvPr>
            <p:ph idx="1"/>
          </p:nvPr>
        </p:nvPicPr>
        <p:blipFill>
          <a:blip r:embed="rId2">
            <a:extLst>
              <a:ext uri="{28A0092B-C50C-407E-A947-70E740481C1C}">
                <a14:useLocalDpi xmlns:a14="http://schemas.microsoft.com/office/drawing/2010/main" xmlns="" val="0"/>
              </a:ext>
            </a:extLst>
          </a:blip>
          <a:srcRect l="-50670" r="-50670"/>
          <a:stretch>
            <a:fillRect/>
          </a:stretch>
        </p:blipFill>
        <p:spPr>
          <a:xfrm>
            <a:off x="2108200" y="274638"/>
            <a:ext cx="9347404" cy="6265862"/>
          </a:xfrm>
        </p:spPr>
      </p:pic>
      <p:pic>
        <p:nvPicPr>
          <p:cNvPr id="5" name="Content Placeholder 3" descr="Screen Shot 2016-05-28 at 9.14.50 AM.png"/>
          <p:cNvPicPr>
            <a:picLocks noChangeAspect="1"/>
          </p:cNvPicPr>
          <p:nvPr/>
        </p:nvPicPr>
        <p:blipFill>
          <a:blip r:embed="rId3">
            <a:extLst>
              <a:ext uri="{28A0092B-C50C-407E-A947-70E740481C1C}">
                <a14:useLocalDpi xmlns:a14="http://schemas.microsoft.com/office/drawing/2010/main" xmlns="" val="0"/>
              </a:ext>
            </a:extLst>
          </a:blip>
          <a:srcRect l="-18458" r="-18458"/>
          <a:stretch>
            <a:fillRect/>
          </a:stretch>
        </p:blipFill>
        <p:spPr>
          <a:xfrm>
            <a:off x="-358924" y="579438"/>
            <a:ext cx="5108724" cy="5594999"/>
          </a:xfrm>
          <a:prstGeom prst="rect">
            <a:avLst/>
          </a:prstGeom>
        </p:spPr>
      </p:pic>
    </p:spTree>
    <p:extLst>
      <p:ext uri="{BB962C8B-B14F-4D97-AF65-F5344CB8AC3E}">
        <p14:creationId xmlns:p14="http://schemas.microsoft.com/office/powerpoint/2010/main" xmlns="" val="3493532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19</a:t>
            </a:fld>
            <a:endParaRPr lang="en-US" sz="1200" b="0" i="0" u="none" strike="noStrike" cap="none">
              <a:solidFill>
                <a:srgbClr val="888888"/>
              </a:solidFill>
              <a:latin typeface="Calibri"/>
              <a:ea typeface="Calibri"/>
              <a:cs typeface="Calibri"/>
              <a:sym typeface="Calibri"/>
            </a:endParaRPr>
          </a:p>
        </p:txBody>
      </p:sp>
      <p:pic>
        <p:nvPicPr>
          <p:cNvPr id="5" name="Picture 4" descr="Screen Shot 2016-05-28 at 9.23.28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74800" y="0"/>
            <a:ext cx="5994400" cy="5422900"/>
          </a:xfrm>
          <a:prstGeom prst="rect">
            <a:avLst/>
          </a:prstGeom>
        </p:spPr>
      </p:pic>
      <p:pic>
        <p:nvPicPr>
          <p:cNvPr id="6" name="Picture 5"/>
          <p:cNvPicPr>
            <a:picLocks noChangeAspect="1"/>
          </p:cNvPicPr>
          <p:nvPr/>
        </p:nvPicPr>
        <p:blipFill>
          <a:blip r:embed="rId3"/>
          <a:stretch>
            <a:fillRect/>
          </a:stretch>
        </p:blipFill>
        <p:spPr>
          <a:xfrm>
            <a:off x="0" y="5427999"/>
            <a:ext cx="9144000" cy="1374896"/>
          </a:xfrm>
          <a:prstGeom prst="rect">
            <a:avLst/>
          </a:prstGeom>
        </p:spPr>
      </p:pic>
    </p:spTree>
    <p:extLst>
      <p:ext uri="{BB962C8B-B14F-4D97-AF65-F5344CB8AC3E}">
        <p14:creationId xmlns:p14="http://schemas.microsoft.com/office/powerpoint/2010/main" xmlns="" val="1709395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457200" y="394388"/>
            <a:ext cx="8229600" cy="452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pt-BR" sz="3200" i="0" u="none" strike="noStrike" cap="none" dirty="0">
                <a:solidFill>
                  <a:schemeClr val="dk1"/>
                </a:solidFill>
                <a:latin typeface="Ubuntu"/>
                <a:ea typeface="Ubuntu"/>
                <a:cs typeface="Ubuntu"/>
                <a:sym typeface="Ubuntu"/>
              </a:rPr>
              <a:t>“Quando me perguntam pelo movimento homossexual no Brasil, respondo que ele não existe. Existe é uma movimentação homossexual, da boate para o </a:t>
            </a:r>
            <a:r>
              <a:rPr lang="pt-BR" dirty="0">
                <a:latin typeface="Ubuntu"/>
                <a:ea typeface="Ubuntu"/>
                <a:cs typeface="Ubuntu"/>
                <a:sym typeface="Ubuntu"/>
              </a:rPr>
              <a:t>táxi</a:t>
            </a:r>
            <a:r>
              <a:rPr lang="pt-BR" sz="3200" i="0" u="none" strike="noStrike" cap="none" dirty="0">
                <a:solidFill>
                  <a:schemeClr val="dk1"/>
                </a:solidFill>
                <a:latin typeface="Ubuntu"/>
                <a:ea typeface="Ubuntu"/>
                <a:cs typeface="Ubuntu"/>
                <a:sym typeface="Ubuntu"/>
              </a:rPr>
              <a:t>, do </a:t>
            </a:r>
            <a:r>
              <a:rPr lang="pt-BR" dirty="0">
                <a:latin typeface="Ubuntu"/>
                <a:ea typeface="Ubuntu"/>
                <a:cs typeface="Ubuntu"/>
                <a:sym typeface="Ubuntu"/>
              </a:rPr>
              <a:t>táxi</a:t>
            </a:r>
            <a:r>
              <a:rPr lang="pt-BR" sz="3200" i="0" u="none" strike="noStrike" cap="none" dirty="0">
                <a:solidFill>
                  <a:schemeClr val="dk1"/>
                </a:solidFill>
                <a:latin typeface="Ubuntu"/>
                <a:ea typeface="Ubuntu"/>
                <a:cs typeface="Ubuntu"/>
                <a:sym typeface="Ubuntu"/>
              </a:rPr>
              <a:t> para a sauna. No Brasil nem movimento de manicure é possível” (Celso Curi em 1978)</a:t>
            </a:r>
            <a:endParaRPr dirty="0">
              <a:latin typeface="Ubuntu"/>
              <a:ea typeface="Ubuntu"/>
              <a:cs typeface="Ubuntu"/>
              <a:sym typeface="Ubuntu"/>
            </a:endParaRPr>
          </a:p>
          <a:p>
            <a:pPr marL="0" marR="0" lvl="0" indent="0" algn="l"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640"/>
              </a:spcBef>
              <a:spcAft>
                <a:spcPts val="160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pic>
        <p:nvPicPr>
          <p:cNvPr id="68" name="Shape 68"/>
          <p:cNvPicPr preferRelativeResize="0"/>
          <p:nvPr/>
        </p:nvPicPr>
        <p:blipFill rotWithShape="1">
          <a:blip r:embed="rId3">
            <a:alphaModFix/>
          </a:blip>
          <a:srcRect/>
          <a:stretch/>
        </p:blipFill>
        <p:spPr>
          <a:xfrm>
            <a:off x="4738450" y="4508700"/>
            <a:ext cx="3371325" cy="1994200"/>
          </a:xfrm>
          <a:prstGeom prst="rect">
            <a:avLst/>
          </a:prstGeom>
          <a:noFill/>
          <a:ln>
            <a:noFill/>
          </a:ln>
        </p:spPr>
      </p:pic>
      <p:sp>
        <p:nvSpPr>
          <p:cNvPr id="69" name="Shape 6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2</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alibri"/>
              <a:buNone/>
            </a:pPr>
            <a:r>
              <a:rPr lang="pt-BR" sz="1800" i="0" u="none" strike="noStrike" cap="none">
                <a:solidFill>
                  <a:schemeClr val="dk1"/>
                </a:solidFill>
                <a:latin typeface="Ubuntu"/>
                <a:ea typeface="Ubuntu"/>
                <a:cs typeface="Ubuntu"/>
                <a:sym typeface="Ubuntu"/>
              </a:rPr>
              <a:t>"Infiltração subversiva no meio universitário em Brasília" em 1973: “em pouco tempo, já achava que o marxismo era a solução para os problemas do Brasil; usar a maconha era coisa natural, pois na Inglaterra nem era proibida; e o homossexualismo - tivera relações com Gilberto – era normal numa sociedade ‘aberta’”. </a:t>
            </a:r>
            <a:endParaRPr sz="1800" i="0" u="none" strike="noStrike" cap="none">
              <a:solidFill>
                <a:schemeClr val="dk1"/>
              </a:solidFill>
              <a:latin typeface="Ubuntu"/>
              <a:ea typeface="Ubuntu"/>
              <a:cs typeface="Ubuntu"/>
              <a:sym typeface="Ubuntu"/>
            </a:endParaRPr>
          </a:p>
        </p:txBody>
      </p:sp>
      <p:pic>
        <p:nvPicPr>
          <p:cNvPr id="108" name="Shape 108" descr="pederasta.jpg"/>
          <p:cNvPicPr preferRelativeResize="0">
            <a:picLocks noGrp="1"/>
          </p:cNvPicPr>
          <p:nvPr>
            <p:ph type="body" idx="1"/>
          </p:nvPr>
        </p:nvPicPr>
        <p:blipFill rotWithShape="1">
          <a:blip r:embed="rId3">
            <a:alphaModFix/>
          </a:blip>
          <a:srcRect t="20297" b="20297"/>
          <a:stretch/>
        </p:blipFill>
        <p:spPr>
          <a:xfrm>
            <a:off x="316500" y="1611300"/>
            <a:ext cx="8511000" cy="4680600"/>
          </a:xfrm>
          <a:prstGeom prst="rect">
            <a:avLst/>
          </a:prstGeom>
          <a:noFill/>
          <a:ln>
            <a:noFill/>
          </a:ln>
        </p:spPr>
      </p:pic>
      <p:sp>
        <p:nvSpPr>
          <p:cNvPr id="109" name="Shape 10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20</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a:picLocks noGrp="1"/>
          </p:cNvPicPr>
          <p:nvPr>
            <p:ph type="body" idx="1"/>
          </p:nvPr>
        </p:nvPicPr>
        <p:blipFill rotWithShape="1">
          <a:blip r:embed="rId3">
            <a:alphaModFix/>
          </a:blip>
          <a:srcRect l="-52071" r="-52051"/>
          <a:stretch/>
        </p:blipFill>
        <p:spPr>
          <a:xfrm>
            <a:off x="-1509900" y="0"/>
            <a:ext cx="12163800" cy="6813600"/>
          </a:xfrm>
          <a:prstGeom prst="rect">
            <a:avLst/>
          </a:prstGeom>
          <a:noFill/>
          <a:ln>
            <a:noFill/>
          </a:ln>
        </p:spPr>
      </p:pic>
      <p:sp>
        <p:nvSpPr>
          <p:cNvPr id="96" name="Shape 9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21</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22</a:t>
            </a:fld>
            <a:endParaRPr lang="en-US" sz="1200" b="0" i="0" u="none" strike="noStrike" cap="none">
              <a:solidFill>
                <a:srgbClr val="888888"/>
              </a:solidFill>
              <a:latin typeface="Calibri"/>
              <a:ea typeface="Calibri"/>
              <a:cs typeface="Calibri"/>
              <a:sym typeface="Calibri"/>
            </a:endParaRPr>
          </a:p>
        </p:txBody>
      </p:sp>
      <p:pic>
        <p:nvPicPr>
          <p:cNvPr id="5" name="Picture 4" descr="Screen Shot 2017-05-29 at 4.48.40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1700" y="0"/>
            <a:ext cx="7327412" cy="6858000"/>
          </a:xfrm>
          <a:prstGeom prst="rect">
            <a:avLst/>
          </a:prstGeom>
        </p:spPr>
      </p:pic>
    </p:spTree>
    <p:extLst>
      <p:ext uri="{BB962C8B-B14F-4D97-AF65-F5344CB8AC3E}">
        <p14:creationId xmlns:p14="http://schemas.microsoft.com/office/powerpoint/2010/main" xmlns="" val="1161545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23</a:t>
            </a:fld>
            <a:endParaRPr lang="en-US" sz="1200" b="0" i="0" u="none" strike="noStrike" cap="none">
              <a:solidFill>
                <a:srgbClr val="888888"/>
              </a:solidFill>
              <a:latin typeface="Calibri"/>
              <a:ea typeface="Calibri"/>
              <a:cs typeface="Calibri"/>
              <a:sym typeface="Calibri"/>
            </a:endParaRPr>
          </a:p>
        </p:txBody>
      </p:sp>
      <p:pic>
        <p:nvPicPr>
          <p:cNvPr id="5" name="Picture 4" descr="Screen Shot 2017-05-29 at 5.07.59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73200" y="304800"/>
            <a:ext cx="6184900" cy="6235700"/>
          </a:xfrm>
          <a:prstGeom prst="rect">
            <a:avLst/>
          </a:prstGeom>
        </p:spPr>
      </p:pic>
    </p:spTree>
    <p:extLst>
      <p:ext uri="{BB962C8B-B14F-4D97-AF65-F5344CB8AC3E}">
        <p14:creationId xmlns:p14="http://schemas.microsoft.com/office/powerpoint/2010/main" xmlns="" val="1753330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24</a:t>
            </a:fld>
            <a:endParaRPr lang="en-US" sz="1200" b="0" i="0" u="none" strike="noStrike" cap="none">
              <a:solidFill>
                <a:srgbClr val="888888"/>
              </a:solidFill>
              <a:latin typeface="Calibri"/>
              <a:ea typeface="Calibri"/>
              <a:cs typeface="Calibri"/>
              <a:sym typeface="Calibri"/>
            </a:endParaRPr>
          </a:p>
        </p:txBody>
      </p:sp>
      <p:pic>
        <p:nvPicPr>
          <p:cNvPr id="5" name="Picture 4" descr="Screen Shot 2017-05-29 at 5.13.29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26885" y="2044699"/>
            <a:ext cx="6627252" cy="3602845"/>
          </a:xfrm>
          <a:prstGeom prst="rect">
            <a:avLst/>
          </a:prstGeom>
        </p:spPr>
      </p:pic>
    </p:spTree>
    <p:extLst>
      <p:ext uri="{BB962C8B-B14F-4D97-AF65-F5344CB8AC3E}">
        <p14:creationId xmlns:p14="http://schemas.microsoft.com/office/powerpoint/2010/main" xmlns="" val="711042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Shape 114"/>
          <p:cNvPicPr preferRelativeResize="0">
            <a:picLocks noGrp="1"/>
          </p:cNvPicPr>
          <p:nvPr>
            <p:ph type="body" idx="1"/>
          </p:nvPr>
        </p:nvPicPr>
        <p:blipFill rotWithShape="1">
          <a:blip r:embed="rId3">
            <a:alphaModFix/>
          </a:blip>
          <a:srcRect l="-86083" t="2884" r="-88943"/>
          <a:stretch/>
        </p:blipFill>
        <p:spPr>
          <a:xfrm>
            <a:off x="-1413300" y="0"/>
            <a:ext cx="11970600" cy="6858000"/>
          </a:xfrm>
          <a:prstGeom prst="rect">
            <a:avLst/>
          </a:prstGeom>
          <a:noFill/>
          <a:ln>
            <a:noFill/>
          </a:ln>
        </p:spPr>
      </p:pic>
      <p:sp>
        <p:nvSpPr>
          <p:cNvPr id="115" name="Shape 115"/>
          <p:cNvSpPr txBox="1">
            <a:spLocks noGrp="1"/>
          </p:cNvSpPr>
          <p:nvPr>
            <p:ph type="sldNum" idx="12"/>
          </p:nvPr>
        </p:nvSpPr>
        <p:spPr>
          <a:xfrm>
            <a:off x="6553200" y="63896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25</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7200" y="23177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“Masculinidade dúbia”</a:t>
            </a:r>
            <a:endParaRPr sz="4400" i="0" u="none" strike="noStrike" cap="none">
              <a:solidFill>
                <a:schemeClr val="dk1"/>
              </a:solidFill>
              <a:latin typeface="Ubuntu"/>
              <a:ea typeface="Ubuntu"/>
              <a:cs typeface="Ubuntu"/>
              <a:sym typeface="Ubuntu"/>
            </a:endParaRPr>
          </a:p>
        </p:txBody>
      </p:sp>
      <p:pic>
        <p:nvPicPr>
          <p:cNvPr id="121" name="Shape 121" descr="aaaa.jpg"/>
          <p:cNvPicPr preferRelativeResize="0">
            <a:picLocks noGrp="1"/>
          </p:cNvPicPr>
          <p:nvPr>
            <p:ph type="body" idx="1"/>
          </p:nvPr>
        </p:nvPicPr>
        <p:blipFill rotWithShape="1">
          <a:blip r:embed="rId3">
            <a:alphaModFix/>
          </a:blip>
          <a:srcRect l="-5595" r="-5595"/>
          <a:stretch/>
        </p:blipFill>
        <p:spPr>
          <a:xfrm>
            <a:off x="227550" y="1175350"/>
            <a:ext cx="8688900" cy="5181000"/>
          </a:xfrm>
          <a:prstGeom prst="rect">
            <a:avLst/>
          </a:prstGeom>
          <a:noFill/>
          <a:ln>
            <a:noFill/>
          </a:ln>
        </p:spPr>
      </p:pic>
      <p:sp>
        <p:nvSpPr>
          <p:cNvPr id="122" name="Shape 12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26</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55600" y="274638"/>
            <a:ext cx="84327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000" i="0" u="none" strike="noStrike" cap="none">
                <a:solidFill>
                  <a:schemeClr val="dk1"/>
                </a:solidFill>
                <a:latin typeface="Ubuntu"/>
                <a:ea typeface="Ubuntu"/>
                <a:cs typeface="Ubuntu"/>
                <a:sym typeface="Ubuntu"/>
              </a:rPr>
              <a:t>“Censura deveria ser mais rigorosa”</a:t>
            </a:r>
            <a:endParaRPr sz="4000" i="0" u="none" strike="noStrike" cap="none">
              <a:solidFill>
                <a:schemeClr val="dk1"/>
              </a:solidFill>
              <a:latin typeface="Ubuntu"/>
              <a:ea typeface="Ubuntu"/>
              <a:cs typeface="Ubuntu"/>
              <a:sym typeface="Ubuntu"/>
            </a:endParaRPr>
          </a:p>
        </p:txBody>
      </p:sp>
      <p:pic>
        <p:nvPicPr>
          <p:cNvPr id="128" name="Shape 128" descr="aaaa2.jpg"/>
          <p:cNvPicPr preferRelativeResize="0">
            <a:picLocks noGrp="1"/>
          </p:cNvPicPr>
          <p:nvPr>
            <p:ph type="body" idx="1"/>
          </p:nvPr>
        </p:nvPicPr>
        <p:blipFill rotWithShape="1">
          <a:blip r:embed="rId3">
            <a:alphaModFix/>
          </a:blip>
          <a:srcRect t="-47398" b="-47397"/>
          <a:stretch/>
        </p:blipFill>
        <p:spPr>
          <a:xfrm>
            <a:off x="127650" y="1600200"/>
            <a:ext cx="8888700" cy="4526100"/>
          </a:xfrm>
          <a:prstGeom prst="rect">
            <a:avLst/>
          </a:prstGeom>
          <a:noFill/>
          <a:ln>
            <a:noFill/>
          </a:ln>
        </p:spPr>
      </p:pic>
      <p:sp>
        <p:nvSpPr>
          <p:cNvPr id="129" name="Shape 12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27</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28</a:t>
            </a:fld>
            <a:endParaRPr lang="en-US" sz="1200" b="0" i="0" u="none" strike="noStrike" cap="none">
              <a:solidFill>
                <a:srgbClr val="888888"/>
              </a:solidFill>
              <a:latin typeface="Calibri"/>
              <a:ea typeface="Calibri"/>
              <a:cs typeface="Calibri"/>
              <a:sym typeface="Calibri"/>
            </a:endParaRPr>
          </a:p>
        </p:txBody>
      </p:sp>
      <p:pic>
        <p:nvPicPr>
          <p:cNvPr id="5" name="Picture 4" descr="Screen Shot 2017-05-29 at 4.55.53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5200" y="0"/>
            <a:ext cx="7188506" cy="6858000"/>
          </a:xfrm>
          <a:prstGeom prst="rect">
            <a:avLst/>
          </a:prstGeom>
        </p:spPr>
      </p:pic>
    </p:spTree>
    <p:extLst>
      <p:ext uri="{BB962C8B-B14F-4D97-AF65-F5344CB8AC3E}">
        <p14:creationId xmlns:p14="http://schemas.microsoft.com/office/powerpoint/2010/main" xmlns="" val="3858533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b="1" i="0" u="none" strike="noStrike" cap="none">
                <a:solidFill>
                  <a:schemeClr val="dk1"/>
                </a:solidFill>
                <a:latin typeface="Ubuntu"/>
                <a:ea typeface="Ubuntu"/>
                <a:cs typeface="Ubuntu"/>
                <a:sym typeface="Ubuntu"/>
              </a:rPr>
              <a:t>Julho de 1973, DEOPS, FMUSP</a:t>
            </a:r>
            <a:endParaRPr sz="4400" b="1" i="0" u="none" strike="noStrike" cap="none">
              <a:solidFill>
                <a:schemeClr val="dk1"/>
              </a:solidFill>
              <a:latin typeface="Ubuntu"/>
              <a:ea typeface="Ubuntu"/>
              <a:cs typeface="Ubuntu"/>
              <a:sym typeface="Ubuntu"/>
            </a:endParaRPr>
          </a:p>
        </p:txBody>
      </p:sp>
      <p:sp>
        <p:nvSpPr>
          <p:cNvPr id="135" name="Shape 135"/>
          <p:cNvSpPr txBox="1">
            <a:spLocks noGrp="1"/>
          </p:cNvSpPr>
          <p:nvPr>
            <p:ph type="body" idx="1"/>
          </p:nvPr>
        </p:nvSpPr>
        <p:spPr>
          <a:xfrm>
            <a:off x="457200" y="141765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1600"/>
              </a:spcAft>
              <a:buClr>
                <a:schemeClr val="dk1"/>
              </a:buClr>
              <a:buSzPts val="2960"/>
              <a:buFont typeface="Arial"/>
              <a:buNone/>
            </a:pPr>
            <a:r>
              <a:rPr lang="pt-BR" sz="2700" i="0" u="none" strike="noStrike" cap="none">
                <a:solidFill>
                  <a:schemeClr val="dk1"/>
                </a:solidFill>
                <a:latin typeface="Ubuntu"/>
                <a:ea typeface="Ubuntu"/>
                <a:cs typeface="Ubuntu"/>
                <a:sym typeface="Ubuntu"/>
              </a:rPr>
              <a:t>“</a:t>
            </a:r>
            <a:r>
              <a:rPr lang="pt-BR" sz="2700" i="1" u="none" strike="noStrike" cap="none">
                <a:solidFill>
                  <a:schemeClr val="dk1"/>
                </a:solidFill>
                <a:latin typeface="Ubuntu"/>
                <a:ea typeface="Ubuntu"/>
                <a:cs typeface="Ubuntu"/>
                <a:sym typeface="Ubuntu"/>
              </a:rPr>
              <a:t>Protesto</a:t>
            </a:r>
            <a:r>
              <a:rPr lang="pt-BR" sz="2700" i="0" u="none" strike="noStrike" cap="none">
                <a:solidFill>
                  <a:schemeClr val="dk1"/>
                </a:solidFill>
                <a:latin typeface="Ubuntu"/>
                <a:ea typeface="Ubuntu"/>
                <a:cs typeface="Ubuntu"/>
                <a:sym typeface="Ubuntu"/>
              </a:rPr>
              <a:t>, uma canção altamente subversiva levou ao palco (…) elementos estranhos (…) dois dos quais pederastas comprovados, apresentando um espetáculo deprimente, vexatório e pornográfico. Os dois elementos pederastas, ao som da música tocada pelo conjunto improvisado, iniciaram um ‘strip-tease’ ficando no final da música, trajados um somente de meias e um véu ao pescoço e outro de ‘baby-doll’ (sic) sem roupa de baixo virando-se constantemente de costas para a plateia e erguendo a traseira do ‘babby-doll’ (sic), mostrando suas asquerosas nádegas”.</a:t>
            </a:r>
            <a:endParaRPr sz="2700" i="0" u="none" strike="noStrike" cap="none">
              <a:solidFill>
                <a:schemeClr val="dk1"/>
              </a:solidFill>
              <a:latin typeface="Ubuntu"/>
              <a:ea typeface="Ubuntu"/>
              <a:cs typeface="Ubuntu"/>
              <a:sym typeface="Ubuntu"/>
            </a:endParaRPr>
          </a:p>
        </p:txBody>
      </p:sp>
      <p:sp>
        <p:nvSpPr>
          <p:cNvPr id="136" name="Shape 13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29</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3</a:t>
            </a:fld>
            <a:endParaRPr lang="en-US" sz="1200" b="0" i="0" u="none" strike="noStrike" cap="none">
              <a:solidFill>
                <a:srgbClr val="888888"/>
              </a:solidFill>
              <a:latin typeface="Calibri"/>
              <a:ea typeface="Calibri"/>
              <a:cs typeface="Calibri"/>
              <a:sym typeface="Calibri"/>
            </a:endParaRPr>
          </a:p>
        </p:txBody>
      </p:sp>
      <p:pic>
        <p:nvPicPr>
          <p:cNvPr id="5" name="Picture 4" descr="Screen Shot 2016-09-15 at 12.16.13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4747530" cy="6352909"/>
          </a:xfrm>
          <a:prstGeom prst="rect">
            <a:avLst/>
          </a:prstGeom>
        </p:spPr>
      </p:pic>
      <p:pic>
        <p:nvPicPr>
          <p:cNvPr id="6" name="Picture 5" descr="Screen Shot 2016-09-15 at 12.22.13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57699" y="3756698"/>
            <a:ext cx="4753479" cy="2369602"/>
          </a:xfrm>
          <a:prstGeom prst="rect">
            <a:avLst/>
          </a:prstGeom>
        </p:spPr>
      </p:pic>
    </p:spTree>
    <p:extLst>
      <p:ext uri="{BB962C8B-B14F-4D97-AF65-F5344CB8AC3E}">
        <p14:creationId xmlns:p14="http://schemas.microsoft.com/office/powerpoint/2010/main" xmlns="" val="2626072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a:picLocks noGrp="1"/>
          </p:cNvPicPr>
          <p:nvPr>
            <p:ph type="body" idx="1"/>
          </p:nvPr>
        </p:nvPicPr>
        <p:blipFill rotWithShape="1">
          <a:blip r:embed="rId3">
            <a:alphaModFix/>
          </a:blip>
          <a:srcRect l="-63823" r="-63823"/>
          <a:stretch/>
        </p:blipFill>
        <p:spPr>
          <a:xfrm>
            <a:off x="-1398300" y="-16625"/>
            <a:ext cx="11940600" cy="6858000"/>
          </a:xfrm>
          <a:prstGeom prst="rect">
            <a:avLst/>
          </a:prstGeom>
          <a:noFill/>
          <a:ln>
            <a:noFill/>
          </a:ln>
        </p:spPr>
      </p:pic>
      <p:sp>
        <p:nvSpPr>
          <p:cNvPr id="142" name="Shape 14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30</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a:picLocks noGrp="1"/>
          </p:cNvPicPr>
          <p:nvPr>
            <p:ph type="body" idx="1"/>
          </p:nvPr>
        </p:nvPicPr>
        <p:blipFill rotWithShape="1">
          <a:blip r:embed="rId3">
            <a:alphaModFix/>
          </a:blip>
          <a:srcRect t="-21440" b="-21440"/>
          <a:stretch/>
        </p:blipFill>
        <p:spPr>
          <a:xfrm>
            <a:off x="0" y="914550"/>
            <a:ext cx="9144000" cy="5028900"/>
          </a:xfrm>
          <a:prstGeom prst="rect">
            <a:avLst/>
          </a:prstGeom>
          <a:noFill/>
          <a:ln>
            <a:noFill/>
          </a:ln>
        </p:spPr>
      </p:pic>
      <p:sp>
        <p:nvSpPr>
          <p:cNvPr id="148" name="Shape 14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31</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000" i="0" u="none" strike="noStrike" cap="none">
                <a:solidFill>
                  <a:schemeClr val="dk1"/>
                </a:solidFill>
                <a:latin typeface="Ubuntu"/>
                <a:ea typeface="Ubuntu"/>
                <a:cs typeface="Ubuntu"/>
                <a:sym typeface="Ubuntu"/>
              </a:rPr>
              <a:t>“Polícia adverte homem de batom”</a:t>
            </a:r>
            <a:endParaRPr sz="4000" i="0" u="none" strike="noStrike" cap="none">
              <a:solidFill>
                <a:schemeClr val="dk1"/>
              </a:solidFill>
              <a:latin typeface="Ubuntu"/>
              <a:ea typeface="Ubuntu"/>
              <a:cs typeface="Ubuntu"/>
              <a:sym typeface="Ubuntu"/>
            </a:endParaRPr>
          </a:p>
        </p:txBody>
      </p:sp>
      <p:sp>
        <p:nvSpPr>
          <p:cNvPr id="154" name="Shape 154"/>
          <p:cNvSpPr txBox="1">
            <a:spLocks noGrp="1"/>
          </p:cNvSpPr>
          <p:nvPr>
            <p:ph type="body" idx="1"/>
          </p:nvPr>
        </p:nvSpPr>
        <p:spPr>
          <a:xfrm>
            <a:off x="457200" y="12229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480"/>
              <a:buFont typeface="Arial"/>
              <a:buNone/>
            </a:pPr>
            <a:r>
              <a:rPr lang="pt-BR" sz="2480" i="0" u="none" strike="noStrike" cap="none">
                <a:solidFill>
                  <a:schemeClr val="dk1"/>
                </a:solidFill>
                <a:latin typeface="Ubuntu"/>
                <a:ea typeface="Ubuntu"/>
                <a:cs typeface="Ubuntu"/>
                <a:sym typeface="Ubuntu"/>
              </a:rPr>
              <a:t>“Os invertidos que saírem à rua usando batom, roupas justas e derem escândalos serão presos, a partir de hoje, pelos investigadores da Delegacia de Costumes, por ordem do sr. Francisco de Assis Gouveia, que tem um plano de moralização da cidade.</a:t>
            </a:r>
            <a:endParaRPr>
              <a:latin typeface="Ubuntu"/>
              <a:ea typeface="Ubuntu"/>
              <a:cs typeface="Ubuntu"/>
              <a:sym typeface="Ubuntu"/>
            </a:endParaRPr>
          </a:p>
          <a:p>
            <a:pPr marL="0" marR="0" lvl="0" indent="0" algn="l" rtl="0">
              <a:lnSpc>
                <a:spcPct val="80000"/>
              </a:lnSpc>
              <a:spcBef>
                <a:spcPts val="496"/>
              </a:spcBef>
              <a:spcAft>
                <a:spcPts val="1600"/>
              </a:spcAft>
              <a:buClr>
                <a:schemeClr val="dk1"/>
              </a:buClr>
              <a:buSzPts val="2480"/>
              <a:buFont typeface="Arial"/>
              <a:buNone/>
            </a:pPr>
            <a:r>
              <a:rPr lang="pt-BR" sz="2480" i="0" u="none" strike="noStrike" cap="none">
                <a:solidFill>
                  <a:schemeClr val="dk1"/>
                </a:solidFill>
                <a:latin typeface="Ubuntu"/>
                <a:ea typeface="Ubuntu"/>
                <a:cs typeface="Ubuntu"/>
                <a:sym typeface="Ubuntu"/>
              </a:rPr>
              <a:t>Acrescentou que as prisões serão cumpridas no Depósito da Lagoinha e que, se o caso for mais grave, o invertido ficará na Penitenciária de Neves, depois de processado pela Delegacia de Costumes. A calça justa, o batom e o pó de arroz, a partir de hoje, segundo o delegado Francisco de Assis Gouveia, “é proibido, terminantemente, para os invertidos, que, se persistirem no abuso, serão presos pelos investigadores” (Diário de Minas, 1965).</a:t>
            </a:r>
            <a:endParaRPr sz="2480" i="0" u="none" strike="noStrike" cap="none">
              <a:solidFill>
                <a:schemeClr val="dk1"/>
              </a:solidFill>
              <a:latin typeface="Ubuntu"/>
              <a:ea typeface="Ubuntu"/>
              <a:cs typeface="Ubuntu"/>
              <a:sym typeface="Ubuntu"/>
            </a:endParaRPr>
          </a:p>
        </p:txBody>
      </p:sp>
      <p:sp>
        <p:nvSpPr>
          <p:cNvPr id="155" name="Shape 15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32</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9098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A minissaia</a:t>
            </a:r>
            <a:endParaRPr sz="4400" i="0" u="none" strike="noStrike" cap="none">
              <a:solidFill>
                <a:schemeClr val="dk1"/>
              </a:solidFill>
              <a:latin typeface="Ubuntu"/>
              <a:ea typeface="Ubuntu"/>
              <a:cs typeface="Ubuntu"/>
              <a:sym typeface="Ubuntu"/>
            </a:endParaRPr>
          </a:p>
        </p:txBody>
      </p:sp>
      <p:sp>
        <p:nvSpPr>
          <p:cNvPr id="161" name="Shape 161"/>
          <p:cNvSpPr txBox="1">
            <a:spLocks noGrp="1"/>
          </p:cNvSpPr>
          <p:nvPr>
            <p:ph type="body" idx="1"/>
          </p:nvPr>
        </p:nvSpPr>
        <p:spPr>
          <a:xfrm>
            <a:off x="457200" y="1234000"/>
            <a:ext cx="8229600" cy="4749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1600"/>
              </a:spcAft>
              <a:buClr>
                <a:schemeClr val="dk1"/>
              </a:buClr>
              <a:buSzPts val="2720"/>
              <a:buFont typeface="Ubuntu"/>
              <a:buChar char="•"/>
            </a:pPr>
            <a:r>
              <a:rPr lang="pt-BR" sz="2720" i="0" u="none" strike="noStrike" cap="none">
                <a:solidFill>
                  <a:schemeClr val="dk1"/>
                </a:solidFill>
                <a:latin typeface="Ubuntu"/>
                <a:ea typeface="Ubuntu"/>
                <a:cs typeface="Ubuntu"/>
                <a:sym typeface="Ubuntu"/>
              </a:rPr>
              <a:t>O secretário Joaquim Ferreira Gonçalves, da Segurança Pública, desencadeou tremenda campanha contra o trotoar na cidade. Outro dia, uma equipe de investigadores foi dar uma batida no famoso Quarteirão do Pecado, ali na rua dos Inconfidentes. Houve muita prisão de menores de idade, maconheiros e bicharocas. Um investigador prendeu uma meninota de 15 anos inteiramente dopada. Olhou para a roupa da meninota, muito curta, e falou: “Minha filha, vai lá no banheiro e veste uma saia, que esse cinto só num tá escondendo nada”. Era a minissaia” (Diário de Minas, 1969).</a:t>
            </a:r>
            <a:endParaRPr sz="2720" i="0" u="none" strike="noStrike" cap="none">
              <a:solidFill>
                <a:schemeClr val="dk1"/>
              </a:solidFill>
              <a:latin typeface="Ubuntu"/>
              <a:ea typeface="Ubuntu"/>
              <a:cs typeface="Ubuntu"/>
              <a:sym typeface="Ubuntu"/>
            </a:endParaRPr>
          </a:p>
        </p:txBody>
      </p:sp>
      <p:sp>
        <p:nvSpPr>
          <p:cNvPr id="162" name="Shape 16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33</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“Bombas e cassetete-família”</a:t>
            </a:r>
            <a:endParaRPr sz="4400" i="0" u="none" strike="noStrike" cap="none">
              <a:solidFill>
                <a:schemeClr val="dk1"/>
              </a:solidFill>
              <a:latin typeface="Ubuntu"/>
              <a:ea typeface="Ubuntu"/>
              <a:cs typeface="Ubuntu"/>
              <a:sym typeface="Ubuntu"/>
            </a:endParaRPr>
          </a:p>
        </p:txBody>
      </p:sp>
      <p:sp>
        <p:nvSpPr>
          <p:cNvPr id="168" name="Shape 168"/>
          <p:cNvSpPr txBox="1">
            <a:spLocks noGrp="1"/>
          </p:cNvSpPr>
          <p:nvPr>
            <p:ph type="body" idx="1"/>
          </p:nvPr>
        </p:nvSpPr>
        <p:spPr>
          <a:xfrm>
            <a:off x="457200" y="1417650"/>
            <a:ext cx="8229600" cy="4991100"/>
          </a:xfrm>
          <a:prstGeom prst="rect">
            <a:avLst/>
          </a:prstGeom>
          <a:noFill/>
          <a:ln>
            <a:noFill/>
          </a:ln>
        </p:spPr>
        <p:txBody>
          <a:bodyPr spcFirstLastPara="1" wrap="square" lIns="91425" tIns="45700" rIns="91425" bIns="45700" anchor="t" anchorCtr="0">
            <a:noAutofit/>
          </a:bodyPr>
          <a:lstStyle/>
          <a:p>
            <a:pPr marL="17780" marR="0" lvl="0" indent="0" algn="l" rtl="0">
              <a:lnSpc>
                <a:spcPct val="80000"/>
              </a:lnSpc>
              <a:spcBef>
                <a:spcPts val="0"/>
              </a:spcBef>
              <a:spcAft>
                <a:spcPts val="0"/>
              </a:spcAft>
              <a:buClr>
                <a:schemeClr val="dk1"/>
              </a:buClr>
              <a:buSzPts val="2200"/>
              <a:buNone/>
            </a:pPr>
            <a:r>
              <a:rPr lang="pt-BR" sz="2200" i="0" u="none" strike="noStrike" cap="none" dirty="0">
                <a:solidFill>
                  <a:schemeClr val="dk1"/>
                </a:solidFill>
                <a:latin typeface="Ubuntu"/>
                <a:ea typeface="Ubuntu"/>
                <a:cs typeface="Ubuntu"/>
                <a:sym typeface="Ubuntu"/>
              </a:rPr>
              <a:t>Se os travestis teimarem em fazer uma passeata de protesto na cidade, vão ser recebidos com bomba de gás lacrimogêneo e cassetetes “tamanho família”. A advertência é do próprio Secretário de Segurança, Joaquim Ferreira Gonçalves, diante da ameaça de que a turma, inconformada com a proibição de seu desfile, no Montanhês Danças, estaria planejando uma manifestação de rua</a:t>
            </a:r>
            <a:r>
              <a:rPr lang="pt-BR" sz="2200" i="0" u="none" strike="noStrike" cap="none" dirty="0" smtClean="0">
                <a:solidFill>
                  <a:schemeClr val="dk1"/>
                </a:solidFill>
                <a:latin typeface="Ubuntu"/>
                <a:ea typeface="Ubuntu"/>
                <a:cs typeface="Ubuntu"/>
                <a:sym typeface="Ubuntu"/>
              </a:rPr>
              <a:t>.</a:t>
            </a:r>
          </a:p>
          <a:p>
            <a:pPr marL="17780" marR="0" lvl="0" indent="0" algn="l" rtl="0">
              <a:lnSpc>
                <a:spcPct val="80000"/>
              </a:lnSpc>
              <a:spcBef>
                <a:spcPts val="0"/>
              </a:spcBef>
              <a:spcAft>
                <a:spcPts val="0"/>
              </a:spcAft>
              <a:buClr>
                <a:schemeClr val="dk1"/>
              </a:buClr>
              <a:buSzPts val="2200"/>
              <a:buNone/>
            </a:pPr>
            <a:endParaRPr sz="2200" dirty="0">
              <a:latin typeface="Ubuntu"/>
              <a:ea typeface="Ubuntu"/>
              <a:cs typeface="Ubuntu"/>
              <a:sym typeface="Ubuntu"/>
            </a:endParaRPr>
          </a:p>
          <a:p>
            <a:pPr marL="17780" marR="0" lvl="0" indent="0" algn="l" rtl="0">
              <a:lnSpc>
                <a:spcPct val="80000"/>
              </a:lnSpc>
              <a:spcBef>
                <a:spcPts val="496"/>
              </a:spcBef>
              <a:spcAft>
                <a:spcPts val="0"/>
              </a:spcAft>
              <a:buClr>
                <a:schemeClr val="dk1"/>
              </a:buClr>
              <a:buSzPts val="2200"/>
              <a:buNone/>
            </a:pPr>
            <a:r>
              <a:rPr lang="pt-BR" sz="2200" i="0" u="none" strike="noStrike" cap="none" dirty="0">
                <a:solidFill>
                  <a:schemeClr val="dk1"/>
                </a:solidFill>
                <a:latin typeface="Ubuntu"/>
                <a:ea typeface="Ubuntu"/>
                <a:cs typeface="Ubuntu"/>
                <a:sym typeface="Ubuntu"/>
              </a:rPr>
              <a:t>O secretário usou a expressão “pau neles”, quando perguntado sobre o que fariam as autoridades caso os travestis insistissem em realizar a passeata.</a:t>
            </a:r>
            <a:endParaRPr sz="2200" dirty="0">
              <a:latin typeface="Ubuntu"/>
              <a:ea typeface="Ubuntu"/>
              <a:cs typeface="Ubuntu"/>
              <a:sym typeface="Ubuntu"/>
            </a:endParaRPr>
          </a:p>
          <a:p>
            <a:pPr marL="17780" marR="0" lvl="0" indent="0" algn="l" rtl="0">
              <a:lnSpc>
                <a:spcPct val="80000"/>
              </a:lnSpc>
              <a:spcBef>
                <a:spcPts val="496"/>
              </a:spcBef>
              <a:spcAft>
                <a:spcPts val="1600"/>
              </a:spcAft>
              <a:buClr>
                <a:schemeClr val="dk1"/>
              </a:buClr>
              <a:buSzPts val="2200"/>
              <a:buNone/>
            </a:pPr>
            <a:endParaRPr lang="pt-BR" sz="2200" i="0" u="none" strike="noStrike" cap="none" dirty="0" smtClean="0">
              <a:solidFill>
                <a:schemeClr val="dk1"/>
              </a:solidFill>
              <a:latin typeface="Ubuntu"/>
              <a:ea typeface="Ubuntu"/>
              <a:cs typeface="Ubuntu"/>
              <a:sym typeface="Ubuntu"/>
            </a:endParaRPr>
          </a:p>
          <a:p>
            <a:pPr marL="17780" marR="0" lvl="0" indent="0" algn="l" rtl="0">
              <a:lnSpc>
                <a:spcPct val="80000"/>
              </a:lnSpc>
              <a:spcBef>
                <a:spcPts val="496"/>
              </a:spcBef>
              <a:spcAft>
                <a:spcPts val="1600"/>
              </a:spcAft>
              <a:buClr>
                <a:schemeClr val="dk1"/>
              </a:buClr>
              <a:buSzPts val="2200"/>
              <a:buNone/>
            </a:pPr>
            <a:r>
              <a:rPr lang="pt-BR" sz="2200" i="0" u="none" strike="noStrike" cap="none" dirty="0" smtClean="0">
                <a:solidFill>
                  <a:schemeClr val="dk1"/>
                </a:solidFill>
                <a:latin typeface="Ubuntu"/>
                <a:ea typeface="Ubuntu"/>
                <a:cs typeface="Ubuntu"/>
                <a:sym typeface="Ubuntu"/>
              </a:rPr>
              <a:t>Qualquer </a:t>
            </a:r>
            <a:r>
              <a:rPr lang="pt-BR" sz="2200" i="0" u="none" strike="noStrike" cap="none" dirty="0">
                <a:solidFill>
                  <a:schemeClr val="dk1"/>
                </a:solidFill>
                <a:latin typeface="Ubuntu"/>
                <a:ea typeface="Ubuntu"/>
                <a:cs typeface="Ubuntu"/>
                <a:sym typeface="Ubuntu"/>
              </a:rPr>
              <a:t>passeata, seja ela qual for, será reprimida com energia pela polícia. Quem sair às ruas com esse objetivo deve sair disposto a enfrentar bombas e cassetetes-família (Diário da Tarde, 1968)</a:t>
            </a:r>
            <a:endParaRPr sz="2200" i="0" u="none" strike="noStrike" cap="none" dirty="0">
              <a:solidFill>
                <a:schemeClr val="dk1"/>
              </a:solidFill>
              <a:latin typeface="Ubuntu"/>
              <a:ea typeface="Ubuntu"/>
              <a:cs typeface="Ubuntu"/>
              <a:sym typeface="Ubuntu"/>
            </a:endParaRPr>
          </a:p>
        </p:txBody>
      </p:sp>
      <p:sp>
        <p:nvSpPr>
          <p:cNvPr id="169" name="Shape 16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34</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0" y="-81080"/>
            <a:ext cx="9144000" cy="4526100"/>
          </a:xfrm>
        </p:spPr>
        <p:txBody>
          <a:bodyPr/>
          <a:lstStyle/>
          <a:p>
            <a:r>
              <a:rPr lang="en-US" dirty="0" smtClean="0"/>
              <a:t>I </a:t>
            </a:r>
            <a:r>
              <a:rPr lang="en-US" dirty="0" err="1"/>
              <a:t>Congresso</a:t>
            </a:r>
            <a:r>
              <a:rPr lang="en-US" dirty="0"/>
              <a:t> </a:t>
            </a:r>
            <a:r>
              <a:rPr lang="en-US" dirty="0" err="1"/>
              <a:t>Nacional</a:t>
            </a:r>
            <a:r>
              <a:rPr lang="en-US" dirty="0"/>
              <a:t> do </a:t>
            </a:r>
            <a:r>
              <a:rPr lang="en-US" dirty="0" err="1"/>
              <a:t>Terceiro</a:t>
            </a:r>
            <a:r>
              <a:rPr lang="en-US" dirty="0"/>
              <a:t> </a:t>
            </a:r>
            <a:r>
              <a:rPr lang="en-US" dirty="0" err="1"/>
              <a:t>Sexo</a:t>
            </a:r>
            <a:r>
              <a:rPr lang="en-US" dirty="0"/>
              <a:t>, </a:t>
            </a:r>
            <a:r>
              <a:rPr lang="en-US" dirty="0" err="1"/>
              <a:t>em</a:t>
            </a:r>
            <a:r>
              <a:rPr lang="en-US" dirty="0"/>
              <a:t> </a:t>
            </a:r>
            <a:r>
              <a:rPr lang="en-US" dirty="0" err="1"/>
              <a:t>Niterói</a:t>
            </a:r>
            <a:r>
              <a:rPr lang="en-US" dirty="0"/>
              <a:t>, </a:t>
            </a:r>
            <a:r>
              <a:rPr lang="en-US" dirty="0" err="1"/>
              <a:t>em</a:t>
            </a:r>
            <a:r>
              <a:rPr lang="en-US" dirty="0"/>
              <a:t> </a:t>
            </a:r>
            <a:r>
              <a:rPr lang="en-US" dirty="0" err="1"/>
              <a:t>setembro</a:t>
            </a:r>
            <a:r>
              <a:rPr lang="en-US" dirty="0"/>
              <a:t> de 1966. </a:t>
            </a:r>
            <a:r>
              <a:rPr lang="en-US" dirty="0" err="1"/>
              <a:t>Acrescente</a:t>
            </a:r>
            <a:r>
              <a:rPr lang="en-US" dirty="0"/>
              <a:t>-se a </a:t>
            </a:r>
            <a:r>
              <a:rPr lang="en-US" dirty="0" err="1"/>
              <a:t>isso</a:t>
            </a:r>
            <a:r>
              <a:rPr lang="en-US" dirty="0"/>
              <a:t>: </a:t>
            </a:r>
            <a:r>
              <a:rPr lang="en-US" dirty="0" err="1"/>
              <a:t>em</a:t>
            </a:r>
            <a:r>
              <a:rPr lang="en-US" dirty="0"/>
              <a:t> </a:t>
            </a:r>
            <a:r>
              <a:rPr lang="en-US" dirty="0" err="1"/>
              <a:t>março</a:t>
            </a:r>
            <a:r>
              <a:rPr lang="en-US" dirty="0"/>
              <a:t> de 1968, nova </a:t>
            </a:r>
            <a:r>
              <a:rPr lang="en-US" dirty="0" err="1"/>
              <a:t>tentativa</a:t>
            </a:r>
            <a:r>
              <a:rPr lang="en-US" dirty="0"/>
              <a:t> de </a:t>
            </a:r>
            <a:r>
              <a:rPr lang="en-US" dirty="0" err="1"/>
              <a:t>Congresso</a:t>
            </a:r>
            <a:r>
              <a:rPr lang="en-US" dirty="0"/>
              <a:t> de </a:t>
            </a:r>
            <a:r>
              <a:rPr lang="en-US" dirty="0" err="1"/>
              <a:t>Travestis</a:t>
            </a:r>
            <a:r>
              <a:rPr lang="en-US" dirty="0"/>
              <a:t> </a:t>
            </a:r>
            <a:r>
              <a:rPr lang="en-US" dirty="0" err="1"/>
              <a:t>em</a:t>
            </a:r>
            <a:r>
              <a:rPr lang="en-US" dirty="0"/>
              <a:t> </a:t>
            </a:r>
            <a:r>
              <a:rPr lang="en-US" dirty="0" err="1"/>
              <a:t>Petrópolis</a:t>
            </a:r>
            <a:r>
              <a:rPr lang="en-US" dirty="0"/>
              <a:t>, </a:t>
            </a:r>
            <a:r>
              <a:rPr lang="en-US" dirty="0" err="1"/>
              <a:t>sufocada</a:t>
            </a:r>
            <a:r>
              <a:rPr lang="en-US" dirty="0"/>
              <a:t> </a:t>
            </a:r>
            <a:r>
              <a:rPr lang="en-US" dirty="0" err="1"/>
              <a:t>pela</a:t>
            </a:r>
            <a:r>
              <a:rPr lang="en-US" dirty="0"/>
              <a:t> </a:t>
            </a:r>
            <a:r>
              <a:rPr lang="en-US" dirty="0" err="1"/>
              <a:t>polícia</a:t>
            </a:r>
            <a:r>
              <a:rPr lang="en-US" dirty="0"/>
              <a:t>; </a:t>
            </a:r>
            <a:r>
              <a:rPr lang="en-US" dirty="0" err="1"/>
              <a:t>em</a:t>
            </a:r>
            <a:r>
              <a:rPr lang="en-US" dirty="0"/>
              <a:t> </a:t>
            </a:r>
            <a:r>
              <a:rPr lang="en-US" dirty="0" err="1"/>
              <a:t>maio</a:t>
            </a:r>
            <a:r>
              <a:rPr lang="en-US" dirty="0"/>
              <a:t> de 1968, </a:t>
            </a:r>
            <a:r>
              <a:rPr lang="en-US" dirty="0" err="1" smtClean="0"/>
              <a:t>João</a:t>
            </a:r>
            <a:r>
              <a:rPr lang="en-US" dirty="0" smtClean="0"/>
              <a:t> </a:t>
            </a:r>
            <a:r>
              <a:rPr lang="en-US" dirty="0"/>
              <a:t>Pessoa; </a:t>
            </a:r>
            <a:r>
              <a:rPr lang="en-US" dirty="0" err="1"/>
              <a:t>em</a:t>
            </a:r>
            <a:r>
              <a:rPr lang="en-US" dirty="0"/>
              <a:t> </a:t>
            </a:r>
            <a:r>
              <a:rPr lang="en-US" dirty="0" err="1"/>
              <a:t>junho</a:t>
            </a:r>
            <a:r>
              <a:rPr lang="en-US" dirty="0"/>
              <a:t> de 1968</a:t>
            </a:r>
            <a:r>
              <a:rPr lang="en-US" dirty="0" smtClean="0"/>
              <a:t>,, </a:t>
            </a:r>
            <a:r>
              <a:rPr lang="en-US" dirty="0" err="1"/>
              <a:t>desta</a:t>
            </a:r>
            <a:r>
              <a:rPr lang="en-US" dirty="0"/>
              <a:t> </a:t>
            </a:r>
            <a:r>
              <a:rPr lang="en-US" dirty="0" err="1"/>
              <a:t>vez</a:t>
            </a:r>
            <a:r>
              <a:rPr lang="en-US" dirty="0"/>
              <a:t> </a:t>
            </a:r>
            <a:r>
              <a:rPr lang="en-US" dirty="0" err="1"/>
              <a:t>em</a:t>
            </a:r>
            <a:r>
              <a:rPr lang="en-US" dirty="0"/>
              <a:t> Fortaleza, </a:t>
            </a:r>
            <a:r>
              <a:rPr lang="en-US" dirty="0" err="1" smtClean="0"/>
              <a:t>debelado</a:t>
            </a:r>
            <a:r>
              <a:rPr lang="en-US" dirty="0" smtClean="0"/>
              <a:t> </a:t>
            </a:r>
            <a:r>
              <a:rPr lang="en-US" dirty="0" err="1"/>
              <a:t>pela</a:t>
            </a:r>
            <a:r>
              <a:rPr lang="en-US" dirty="0"/>
              <a:t> </a:t>
            </a:r>
            <a:r>
              <a:rPr lang="en-US" smtClean="0"/>
              <a:t>polícia.</a:t>
            </a:r>
            <a:r>
              <a:rPr lang="en-US" dirty="0"/>
              <a:t/>
            </a:r>
            <a:br>
              <a:rPr lang="en-US" dirty="0"/>
            </a:br>
            <a:r>
              <a:rPr lang="en-US" dirty="0" smtClean="0"/>
              <a:t>"</a:t>
            </a:r>
            <a:r>
              <a:rPr lang="en-US" dirty="0"/>
              <a:t>a) </a:t>
            </a:r>
            <a:r>
              <a:rPr lang="en-US" dirty="0" err="1"/>
              <a:t>reconhecimento</a:t>
            </a:r>
            <a:r>
              <a:rPr lang="en-US" dirty="0"/>
              <a:t> do 3° </a:t>
            </a:r>
            <a:r>
              <a:rPr lang="en-US" dirty="0" err="1"/>
              <a:t>sexo</a:t>
            </a:r>
            <a:r>
              <a:rPr lang="en-US" dirty="0"/>
              <a:t>; b) </a:t>
            </a:r>
            <a:r>
              <a:rPr lang="en-US" dirty="0" err="1"/>
              <a:t>permissão</a:t>
            </a:r>
            <a:r>
              <a:rPr lang="en-US" dirty="0"/>
              <a:t> </a:t>
            </a:r>
            <a:r>
              <a:rPr lang="en-US" dirty="0" err="1"/>
              <a:t>para</a:t>
            </a:r>
            <a:r>
              <a:rPr lang="en-US" dirty="0"/>
              <a:t> </a:t>
            </a:r>
            <a:r>
              <a:rPr lang="en-US" dirty="0" err="1"/>
              <a:t>casamento</a:t>
            </a:r>
            <a:r>
              <a:rPr lang="en-US" dirty="0"/>
              <a:t> e </a:t>
            </a:r>
            <a:r>
              <a:rPr lang="en-US" dirty="0" err="1"/>
              <a:t>divórcio</a:t>
            </a:r>
            <a:r>
              <a:rPr lang="en-US" dirty="0"/>
              <a:t> entre </a:t>
            </a:r>
            <a:r>
              <a:rPr lang="en-US" dirty="0" err="1"/>
              <a:t>homossexuais</a:t>
            </a:r>
            <a:r>
              <a:rPr lang="en-US" dirty="0"/>
              <a:t>; c) </a:t>
            </a:r>
            <a:r>
              <a:rPr lang="en-US" dirty="0" err="1"/>
              <a:t>reivindicação</a:t>
            </a:r>
            <a:r>
              <a:rPr lang="en-US" dirty="0"/>
              <a:t> de </a:t>
            </a:r>
            <a:r>
              <a:rPr lang="en-US" dirty="0" err="1"/>
              <a:t>melhor</a:t>
            </a:r>
            <a:r>
              <a:rPr lang="en-US" dirty="0"/>
              <a:t> </a:t>
            </a:r>
            <a:r>
              <a:rPr lang="en-US" dirty="0" err="1"/>
              <a:t>tratamento</a:t>
            </a:r>
            <a:r>
              <a:rPr lang="en-US" dirty="0"/>
              <a:t> </a:t>
            </a:r>
            <a:r>
              <a:rPr lang="en-US" dirty="0" err="1"/>
              <a:t>por</a:t>
            </a:r>
            <a:r>
              <a:rPr lang="en-US" dirty="0"/>
              <a:t> parte da </a:t>
            </a:r>
            <a:r>
              <a:rPr lang="en-US" dirty="0" err="1"/>
              <a:t>sociedade</a:t>
            </a:r>
            <a:r>
              <a:rPr lang="en-US" dirty="0"/>
              <a:t>; d) </a:t>
            </a:r>
            <a:r>
              <a:rPr lang="en-US" dirty="0" err="1"/>
              <a:t>fundação</a:t>
            </a:r>
            <a:r>
              <a:rPr lang="en-US" dirty="0"/>
              <a:t> do </a:t>
            </a:r>
            <a:r>
              <a:rPr lang="en-US" dirty="0" err="1"/>
              <a:t>Clube</a:t>
            </a:r>
            <a:r>
              <a:rPr lang="en-US" dirty="0"/>
              <a:t> dos </a:t>
            </a:r>
            <a:r>
              <a:rPr lang="en-US" dirty="0" err="1"/>
              <a:t>Enxutos</a:t>
            </a:r>
            <a:r>
              <a:rPr lang="en-US" dirty="0"/>
              <a:t>, </a:t>
            </a:r>
            <a:r>
              <a:rPr lang="en-US" dirty="0" err="1"/>
              <a:t>que</a:t>
            </a:r>
            <a:r>
              <a:rPr lang="en-US" dirty="0"/>
              <a:t> </a:t>
            </a:r>
            <a:r>
              <a:rPr lang="en-US" dirty="0" err="1"/>
              <a:t>deverá</a:t>
            </a:r>
            <a:r>
              <a:rPr lang="en-US" dirty="0"/>
              <a:t> </a:t>
            </a:r>
            <a:r>
              <a:rPr lang="en-US" dirty="0" err="1"/>
              <a:t>ter</a:t>
            </a:r>
            <a:r>
              <a:rPr lang="en-US" dirty="0"/>
              <a:t> </a:t>
            </a:r>
            <a:r>
              <a:rPr lang="en-US" dirty="0" err="1"/>
              <a:t>funcionamento</a:t>
            </a:r>
            <a:r>
              <a:rPr lang="en-US" dirty="0"/>
              <a:t> </a:t>
            </a:r>
            <a:r>
              <a:rPr lang="en-US" dirty="0" err="1"/>
              <a:t>livre</a:t>
            </a:r>
            <a:r>
              <a:rPr lang="en-US" dirty="0"/>
              <a:t>, </a:t>
            </a:r>
            <a:r>
              <a:rPr lang="en-US" dirty="0" err="1"/>
              <a:t>onde</a:t>
            </a:r>
            <a:r>
              <a:rPr lang="en-US" dirty="0"/>
              <a:t> </a:t>
            </a:r>
            <a:r>
              <a:rPr lang="en-US" dirty="0" err="1"/>
              <a:t>quer</a:t>
            </a:r>
            <a:r>
              <a:rPr lang="en-US" dirty="0"/>
              <a:t> </a:t>
            </a:r>
            <a:r>
              <a:rPr lang="en-US" dirty="0" err="1"/>
              <a:t>que</a:t>
            </a:r>
            <a:r>
              <a:rPr lang="en-US" dirty="0"/>
              <a:t> </a:t>
            </a:r>
            <a:r>
              <a:rPr lang="en-US" dirty="0" err="1"/>
              <a:t>seja</a:t>
            </a:r>
            <a:r>
              <a:rPr lang="en-US" dirty="0"/>
              <a:t> </a:t>
            </a:r>
            <a:r>
              <a:rPr lang="en-US" dirty="0" err="1"/>
              <a:t>implantado</a:t>
            </a:r>
            <a:r>
              <a:rPr lang="en-US" dirty="0"/>
              <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35</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132671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36</a:t>
            </a:fld>
            <a:endParaRPr lang="en-US" sz="1200" b="0" i="0" u="none" strike="noStrike" cap="none">
              <a:solidFill>
                <a:srgbClr val="888888"/>
              </a:solidFill>
              <a:latin typeface="Calibri"/>
              <a:ea typeface="Calibri"/>
              <a:cs typeface="Calibri"/>
              <a:sym typeface="Calibri"/>
            </a:endParaRPr>
          </a:p>
        </p:txBody>
      </p:sp>
      <p:pic>
        <p:nvPicPr>
          <p:cNvPr id="5" name="Picture 4"/>
          <p:cNvPicPr>
            <a:picLocks noChangeAspect="1"/>
          </p:cNvPicPr>
          <p:nvPr/>
        </p:nvPicPr>
        <p:blipFill>
          <a:blip r:embed="rId2"/>
          <a:stretch>
            <a:fillRect/>
          </a:stretch>
        </p:blipFill>
        <p:spPr>
          <a:xfrm>
            <a:off x="1866900" y="0"/>
            <a:ext cx="5393458" cy="6858000"/>
          </a:xfrm>
          <a:prstGeom prst="rect">
            <a:avLst/>
          </a:prstGeom>
        </p:spPr>
      </p:pic>
    </p:spTree>
    <p:extLst>
      <p:ext uri="{BB962C8B-B14F-4D97-AF65-F5344CB8AC3E}">
        <p14:creationId xmlns:p14="http://schemas.microsoft.com/office/powerpoint/2010/main" xmlns="" val="42712303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Operações Rondão e Limpeza</a:t>
            </a:r>
            <a:endParaRPr sz="4400" i="0" u="none" strike="noStrike" cap="none">
              <a:solidFill>
                <a:schemeClr val="dk1"/>
              </a:solidFill>
              <a:latin typeface="Ubuntu"/>
              <a:ea typeface="Ubuntu"/>
              <a:cs typeface="Ubuntu"/>
              <a:sym typeface="Ubuntu"/>
            </a:endParaRPr>
          </a:p>
        </p:txBody>
      </p:sp>
      <p:pic>
        <p:nvPicPr>
          <p:cNvPr id="175" name="Shape 175" descr="OESP19800401_020.jpg"/>
          <p:cNvPicPr preferRelativeResize="0">
            <a:picLocks noGrp="1"/>
          </p:cNvPicPr>
          <p:nvPr>
            <p:ph type="body" idx="1"/>
          </p:nvPr>
        </p:nvPicPr>
        <p:blipFill rotWithShape="1">
          <a:blip r:embed="rId3">
            <a:alphaModFix/>
          </a:blip>
          <a:srcRect l="-1480" r="565" b="44340"/>
          <a:stretch/>
        </p:blipFill>
        <p:spPr>
          <a:xfrm>
            <a:off x="586950" y="1328571"/>
            <a:ext cx="7970100" cy="5279100"/>
          </a:xfrm>
          <a:prstGeom prst="rect">
            <a:avLst/>
          </a:prstGeom>
          <a:noFill/>
          <a:ln>
            <a:noFill/>
          </a:ln>
        </p:spPr>
      </p:pic>
      <p:sp>
        <p:nvSpPr>
          <p:cNvPr id="176" name="Shape 17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37</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Delegado José Wilson Richetti</a:t>
            </a:r>
            <a:endParaRPr sz="4400" i="0" u="none" strike="noStrike" cap="none">
              <a:solidFill>
                <a:schemeClr val="dk1"/>
              </a:solidFill>
              <a:latin typeface="Ubuntu"/>
              <a:ea typeface="Ubuntu"/>
              <a:cs typeface="Ubuntu"/>
              <a:sym typeface="Ubuntu"/>
            </a:endParaRPr>
          </a:p>
        </p:txBody>
      </p:sp>
      <p:pic>
        <p:nvPicPr>
          <p:cNvPr id="182" name="Shape 182" descr="Captura de Tela 2014-10-09 às 12.05.41.png"/>
          <p:cNvPicPr preferRelativeResize="0">
            <a:picLocks noGrp="1"/>
          </p:cNvPicPr>
          <p:nvPr>
            <p:ph type="body" idx="1"/>
          </p:nvPr>
        </p:nvPicPr>
        <p:blipFill rotWithShape="1">
          <a:blip r:embed="rId3">
            <a:alphaModFix/>
          </a:blip>
          <a:srcRect t="1091" b="1090"/>
          <a:stretch/>
        </p:blipFill>
        <p:spPr>
          <a:xfrm>
            <a:off x="1056450" y="1328875"/>
            <a:ext cx="8229600" cy="4526100"/>
          </a:xfrm>
          <a:prstGeom prst="rect">
            <a:avLst/>
          </a:prstGeom>
          <a:noFill/>
          <a:ln>
            <a:noFill/>
          </a:ln>
        </p:spPr>
      </p:pic>
      <p:sp>
        <p:nvSpPr>
          <p:cNvPr id="183" name="Shape 18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38</a:t>
            </a:fld>
            <a:endParaRPr/>
          </a:p>
        </p:txBody>
      </p:sp>
      <p:pic>
        <p:nvPicPr>
          <p:cNvPr id="184" name="Shape 184"/>
          <p:cNvPicPr preferRelativeResize="0"/>
          <p:nvPr/>
        </p:nvPicPr>
        <p:blipFill>
          <a:blip r:embed="rId4">
            <a:alphaModFix/>
          </a:blip>
          <a:stretch>
            <a:fillRect/>
          </a:stretch>
        </p:blipFill>
        <p:spPr>
          <a:xfrm>
            <a:off x="7781375" y="1188212"/>
            <a:ext cx="1717725" cy="4807425"/>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9681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Sociólogo detido nas rondas</a:t>
            </a:r>
            <a:endParaRPr sz="4400" i="0" u="none" strike="noStrike" cap="none">
              <a:solidFill>
                <a:schemeClr val="dk1"/>
              </a:solidFill>
              <a:latin typeface="Ubuntu"/>
              <a:ea typeface="Ubuntu"/>
              <a:cs typeface="Ubuntu"/>
              <a:sym typeface="Ubuntu"/>
            </a:endParaRPr>
          </a:p>
        </p:txBody>
      </p:sp>
      <p:pic>
        <p:nvPicPr>
          <p:cNvPr id="190" name="Shape 190" descr="Captura de Tela 2014-10-09 às 12.07.52.png"/>
          <p:cNvPicPr preferRelativeResize="0">
            <a:picLocks noGrp="1"/>
          </p:cNvPicPr>
          <p:nvPr>
            <p:ph type="body" idx="1"/>
          </p:nvPr>
        </p:nvPicPr>
        <p:blipFill rotWithShape="1">
          <a:blip r:embed="rId3">
            <a:alphaModFix/>
          </a:blip>
          <a:srcRect t="1091" b="1090"/>
          <a:stretch/>
        </p:blipFill>
        <p:spPr>
          <a:xfrm>
            <a:off x="231750" y="1439825"/>
            <a:ext cx="8680500" cy="4774200"/>
          </a:xfrm>
          <a:prstGeom prst="rect">
            <a:avLst/>
          </a:prstGeom>
          <a:noFill/>
          <a:ln>
            <a:noFill/>
          </a:ln>
        </p:spPr>
      </p:pic>
      <p:sp>
        <p:nvSpPr>
          <p:cNvPr id="191" name="Shape 19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39</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0" y="1185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pt-BR" sz="3600" b="1" i="0" u="none" strike="noStrike" cap="none">
                <a:solidFill>
                  <a:schemeClr val="dk1"/>
                </a:solidFill>
                <a:latin typeface="Ubuntu"/>
                <a:ea typeface="Ubuntu"/>
                <a:cs typeface="Ubuntu"/>
                <a:sym typeface="Ubuntu"/>
              </a:rPr>
              <a:t>Ethos de masculinidade revolucionária</a:t>
            </a:r>
            <a:endParaRPr sz="3600" b="1" i="0" u="none" strike="noStrike" cap="none">
              <a:solidFill>
                <a:schemeClr val="dk1"/>
              </a:solidFill>
              <a:latin typeface="Ubuntu"/>
              <a:ea typeface="Ubuntu"/>
              <a:cs typeface="Ubuntu"/>
              <a:sym typeface="Ubuntu"/>
            </a:endParaRPr>
          </a:p>
        </p:txBody>
      </p:sp>
      <p:sp>
        <p:nvSpPr>
          <p:cNvPr id="75" name="Shape 75"/>
          <p:cNvSpPr txBox="1">
            <a:spLocks noGrp="1"/>
          </p:cNvSpPr>
          <p:nvPr>
            <p:ph type="body" idx="1"/>
          </p:nvPr>
        </p:nvSpPr>
        <p:spPr>
          <a:xfrm>
            <a:off x="229050" y="1232759"/>
            <a:ext cx="8685900" cy="5241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1600"/>
              </a:spcAft>
              <a:buClr>
                <a:schemeClr val="dk1"/>
              </a:buClr>
              <a:buSzPts val="2960"/>
              <a:buFont typeface="Arial"/>
              <a:buNone/>
            </a:pPr>
            <a:r>
              <a:rPr lang="pt-BR" sz="2960" i="1" u="none" strike="noStrike" cap="none">
                <a:solidFill>
                  <a:schemeClr val="dk1"/>
                </a:solidFill>
                <a:latin typeface="Ubuntu"/>
                <a:ea typeface="Ubuntu"/>
                <a:cs typeface="Ubuntu"/>
                <a:sym typeface="Ubuntu"/>
              </a:rPr>
              <a:t>Meus problemas pequeno-burgueses me preocupavam, como empecilhos que eu tivesse para poder me tornar um bom revolucionário. Entre eles a sexualidade, mais explicitamente, a homossexualidade. Desde que comecei a militar, senti que tinha uma opção a fazer: ou eu levaria uma vida sexual regular – e transtornada, secreta e absurda, isto é, puramente “pequeno-burguesa”, para não dizer “reacionária”, ou então faria a revolução. Eu queria fazer a revolução. Conclusão: deveria “esquecer a minha sexualidade” (Herbert Daniel, Passagem para o próximo sonho, p. 96)</a:t>
            </a:r>
            <a:endParaRPr sz="2960" i="0" u="none" strike="noStrike" cap="none">
              <a:solidFill>
                <a:schemeClr val="dk1"/>
              </a:solidFill>
              <a:latin typeface="Ubuntu"/>
              <a:ea typeface="Ubuntu"/>
              <a:cs typeface="Ubuntu"/>
              <a:sym typeface="Ubuntu"/>
            </a:endParaRPr>
          </a:p>
        </p:txBody>
      </p:sp>
      <p:sp>
        <p:nvSpPr>
          <p:cNvPr id="76" name="Shape 7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90975" y="62998"/>
            <a:ext cx="8229600" cy="969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Inspeção proibida na delegacia</a:t>
            </a:r>
            <a:endParaRPr sz="4400" i="0" u="none" strike="noStrike" cap="none">
              <a:solidFill>
                <a:schemeClr val="dk1"/>
              </a:solidFill>
              <a:latin typeface="Ubuntu"/>
              <a:ea typeface="Ubuntu"/>
              <a:cs typeface="Ubuntu"/>
              <a:sym typeface="Ubuntu"/>
            </a:endParaRPr>
          </a:p>
        </p:txBody>
      </p:sp>
      <p:pic>
        <p:nvPicPr>
          <p:cNvPr id="197" name="Shape 197" descr="Captura de Tela 2014-10-09 às 12.17.59.png"/>
          <p:cNvPicPr preferRelativeResize="0">
            <a:picLocks noGrp="1"/>
          </p:cNvPicPr>
          <p:nvPr>
            <p:ph type="body" idx="1"/>
          </p:nvPr>
        </p:nvPicPr>
        <p:blipFill rotWithShape="1">
          <a:blip r:embed="rId3">
            <a:alphaModFix/>
          </a:blip>
          <a:srcRect l="22294" t="1091" r="22715" b="1090"/>
          <a:stretch/>
        </p:blipFill>
        <p:spPr>
          <a:xfrm>
            <a:off x="1328457" y="961879"/>
            <a:ext cx="6554700" cy="5591700"/>
          </a:xfrm>
          <a:prstGeom prst="rect">
            <a:avLst/>
          </a:prstGeom>
          <a:noFill/>
          <a:ln>
            <a:noFill/>
          </a:ln>
        </p:spPr>
      </p:pic>
      <p:sp>
        <p:nvSpPr>
          <p:cNvPr id="198" name="Shape 19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40</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57200" y="9981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Denúncias no Lampião</a:t>
            </a:r>
            <a:endParaRPr sz="4400" i="0" u="none" strike="noStrike" cap="none">
              <a:solidFill>
                <a:schemeClr val="dk1"/>
              </a:solidFill>
              <a:latin typeface="Ubuntu"/>
              <a:ea typeface="Ubuntu"/>
              <a:cs typeface="Ubuntu"/>
              <a:sym typeface="Ubuntu"/>
            </a:endParaRPr>
          </a:p>
        </p:txBody>
      </p:sp>
      <p:pic>
        <p:nvPicPr>
          <p:cNvPr id="204" name="Shape 204" descr="Captura de Tela 2014-10-09 às 12.41.27.png"/>
          <p:cNvPicPr preferRelativeResize="0">
            <a:picLocks noGrp="1"/>
          </p:cNvPicPr>
          <p:nvPr>
            <p:ph type="body" idx="1"/>
          </p:nvPr>
        </p:nvPicPr>
        <p:blipFill rotWithShape="1">
          <a:blip r:embed="rId3">
            <a:alphaModFix/>
          </a:blip>
          <a:srcRect l="31695" t="12258" r="30875" b="1091"/>
          <a:stretch/>
        </p:blipFill>
        <p:spPr>
          <a:xfrm>
            <a:off x="2464200" y="1065125"/>
            <a:ext cx="4215600" cy="5487000"/>
          </a:xfrm>
          <a:prstGeom prst="rect">
            <a:avLst/>
          </a:prstGeom>
          <a:noFill/>
          <a:ln>
            <a:noFill/>
          </a:ln>
        </p:spPr>
      </p:pic>
      <p:sp>
        <p:nvSpPr>
          <p:cNvPr id="205" name="Shape 20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41</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Denúncias</a:t>
            </a:r>
            <a:r>
              <a:rPr lang="en-US" dirty="0"/>
              <a:t> no Lampião</a:t>
            </a:r>
          </a:p>
        </p:txBody>
      </p:sp>
      <p:pic>
        <p:nvPicPr>
          <p:cNvPr id="5" name="Content Placeholder 4" descr="Screen Shot 2016-09-15 at 2.53.11 PM.png"/>
          <p:cNvPicPr>
            <a:picLocks noGrp="1" noChangeAspect="1"/>
          </p:cNvPicPr>
          <p:nvPr>
            <p:ph idx="1"/>
          </p:nvPr>
        </p:nvPicPr>
        <p:blipFill>
          <a:blip r:embed="rId2">
            <a:extLst>
              <a:ext uri="{28A0092B-C50C-407E-A947-70E740481C1C}">
                <a14:useLocalDpi xmlns:a14="http://schemas.microsoft.com/office/drawing/2010/main" xmlns="" val="0"/>
              </a:ext>
            </a:extLst>
          </a:blip>
          <a:srcRect l="-72909" r="-72909"/>
          <a:stretch>
            <a:fillRect/>
          </a:stretch>
        </p:blipFill>
        <p:spPr>
          <a:xfrm>
            <a:off x="-838200" y="1600199"/>
            <a:ext cx="9982200" cy="5266683"/>
          </a:xfrm>
        </p:spPr>
      </p:pic>
    </p:spTree>
    <p:extLst>
      <p:ext uri="{BB962C8B-B14F-4D97-AF65-F5344CB8AC3E}">
        <p14:creationId xmlns:p14="http://schemas.microsoft.com/office/powerpoint/2010/main" xmlns="" val="3166105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7488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Protesto da OAB</a:t>
            </a:r>
            <a:endParaRPr sz="4400" i="0" u="none" strike="noStrike" cap="none">
              <a:solidFill>
                <a:schemeClr val="dk1"/>
              </a:solidFill>
              <a:latin typeface="Ubuntu"/>
              <a:ea typeface="Ubuntu"/>
              <a:cs typeface="Ubuntu"/>
              <a:sym typeface="Ubuntu"/>
            </a:endParaRPr>
          </a:p>
        </p:txBody>
      </p:sp>
      <p:pic>
        <p:nvPicPr>
          <p:cNvPr id="218" name="Shape 218" descr="Captura de Tela 2014-10-09 às 12.21.00.png"/>
          <p:cNvPicPr preferRelativeResize="0">
            <a:picLocks noGrp="1"/>
          </p:cNvPicPr>
          <p:nvPr>
            <p:ph type="body" idx="1"/>
          </p:nvPr>
        </p:nvPicPr>
        <p:blipFill rotWithShape="1">
          <a:blip r:embed="rId3">
            <a:alphaModFix/>
          </a:blip>
          <a:srcRect l="27083" t="1091" r="27859" b="1090"/>
          <a:stretch/>
        </p:blipFill>
        <p:spPr>
          <a:xfrm>
            <a:off x="2253900" y="995975"/>
            <a:ext cx="4636200" cy="5658900"/>
          </a:xfrm>
          <a:prstGeom prst="rect">
            <a:avLst/>
          </a:prstGeom>
          <a:noFill/>
          <a:ln>
            <a:noFill/>
          </a:ln>
        </p:spPr>
      </p:pic>
      <p:sp>
        <p:nvSpPr>
          <p:cNvPr id="219" name="Shape 21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43</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57200" y="14146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Folha de SP: “Violência inútil”</a:t>
            </a:r>
            <a:endParaRPr sz="4400" i="0" u="none" strike="noStrike" cap="none">
              <a:solidFill>
                <a:schemeClr val="dk1"/>
              </a:solidFill>
              <a:latin typeface="Ubuntu"/>
              <a:ea typeface="Ubuntu"/>
              <a:cs typeface="Ubuntu"/>
              <a:sym typeface="Ubuntu"/>
            </a:endParaRPr>
          </a:p>
        </p:txBody>
      </p:sp>
      <p:pic>
        <p:nvPicPr>
          <p:cNvPr id="225" name="Shape 225" descr="Captura de Tela 2014-10-09 às 12.33.40.png"/>
          <p:cNvPicPr preferRelativeResize="0">
            <a:picLocks noGrp="1"/>
          </p:cNvPicPr>
          <p:nvPr>
            <p:ph type="body" idx="1"/>
          </p:nvPr>
        </p:nvPicPr>
        <p:blipFill rotWithShape="1">
          <a:blip r:embed="rId3">
            <a:alphaModFix/>
          </a:blip>
          <a:srcRect l="18213" t="1091" r="28037" b="1090"/>
          <a:stretch/>
        </p:blipFill>
        <p:spPr>
          <a:xfrm rot="-133168">
            <a:off x="1790914" y="1062585"/>
            <a:ext cx="5561972" cy="5440378"/>
          </a:xfrm>
          <a:prstGeom prst="rect">
            <a:avLst/>
          </a:prstGeom>
          <a:noFill/>
          <a:ln>
            <a:noFill/>
          </a:ln>
        </p:spPr>
      </p:pic>
      <p:sp>
        <p:nvSpPr>
          <p:cNvPr id="226" name="Shape 22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44</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2302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000" i="0" u="none" strike="noStrike" cap="none">
                <a:solidFill>
                  <a:schemeClr val="dk1"/>
                </a:solidFill>
                <a:latin typeface="Ubuntu"/>
                <a:ea typeface="Ubuntu"/>
                <a:cs typeface="Ubuntu"/>
                <a:sym typeface="Ubuntu"/>
              </a:rPr>
              <a:t>Primeira “parada do orgulho LGBT”</a:t>
            </a:r>
            <a:endParaRPr sz="4000" i="0" u="none" strike="noStrike" cap="none">
              <a:solidFill>
                <a:schemeClr val="dk1"/>
              </a:solidFill>
              <a:latin typeface="Ubuntu"/>
              <a:ea typeface="Ubuntu"/>
              <a:cs typeface="Ubuntu"/>
              <a:sym typeface="Ubuntu"/>
            </a:endParaRPr>
          </a:p>
        </p:txBody>
      </p:sp>
      <p:pic>
        <p:nvPicPr>
          <p:cNvPr id="232" name="Shape 232" descr="ato publico 1980.jpg"/>
          <p:cNvPicPr preferRelativeResize="0">
            <a:picLocks noGrp="1"/>
          </p:cNvPicPr>
          <p:nvPr>
            <p:ph type="body" idx="1"/>
          </p:nvPr>
        </p:nvPicPr>
        <p:blipFill rotWithShape="1">
          <a:blip r:embed="rId3">
            <a:alphaModFix/>
          </a:blip>
          <a:srcRect l="-88802" r="-88801"/>
          <a:stretch/>
        </p:blipFill>
        <p:spPr>
          <a:xfrm>
            <a:off x="0" y="1131900"/>
            <a:ext cx="9144000" cy="5648400"/>
          </a:xfrm>
          <a:prstGeom prst="rect">
            <a:avLst/>
          </a:prstGeom>
          <a:noFill/>
          <a:ln>
            <a:noFill/>
          </a:ln>
        </p:spPr>
      </p:pic>
      <p:sp>
        <p:nvSpPr>
          <p:cNvPr id="233" name="Shape 23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45</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457200" y="11928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libri"/>
              <a:buNone/>
            </a:pPr>
            <a:r>
              <a:rPr lang="pt-BR" sz="3600" b="1" i="0" u="none" strike="noStrike" cap="none">
                <a:solidFill>
                  <a:schemeClr val="dk1"/>
                </a:solidFill>
                <a:latin typeface="Ubuntu"/>
                <a:ea typeface="Ubuntu"/>
                <a:cs typeface="Ubuntu"/>
                <a:sym typeface="Ubuntu"/>
              </a:rPr>
              <a:t>Resposta à imprensa do DOPS/SP. </a:t>
            </a:r>
            <a:endParaRPr sz="3600" b="1" i="0" u="none" strike="noStrike" cap="none">
              <a:solidFill>
                <a:schemeClr val="dk1"/>
              </a:solidFill>
              <a:latin typeface="Ubuntu"/>
              <a:ea typeface="Ubuntu"/>
              <a:cs typeface="Ubuntu"/>
              <a:sym typeface="Ubuntu"/>
            </a:endParaRPr>
          </a:p>
        </p:txBody>
      </p:sp>
      <p:pic>
        <p:nvPicPr>
          <p:cNvPr id="239" name="Shape 239" descr="resposta dops a imprensa.png"/>
          <p:cNvPicPr preferRelativeResize="0">
            <a:picLocks noGrp="1"/>
          </p:cNvPicPr>
          <p:nvPr>
            <p:ph type="body" idx="1"/>
          </p:nvPr>
        </p:nvPicPr>
        <p:blipFill rotWithShape="1">
          <a:blip r:embed="rId3">
            <a:alphaModFix/>
          </a:blip>
          <a:srcRect l="-44181" r="-44181"/>
          <a:stretch/>
        </p:blipFill>
        <p:spPr>
          <a:xfrm>
            <a:off x="55475" y="965450"/>
            <a:ext cx="9088500" cy="5837100"/>
          </a:xfrm>
          <a:prstGeom prst="rect">
            <a:avLst/>
          </a:prstGeom>
          <a:noFill/>
          <a:ln>
            <a:noFill/>
          </a:ln>
        </p:spPr>
      </p:pic>
      <p:sp>
        <p:nvSpPr>
          <p:cNvPr id="240" name="Shape 24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46</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119163"/>
            <a:ext cx="8229600" cy="6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pt-BR" sz="3700" i="0" u="none" strike="noStrike" cap="none">
                <a:solidFill>
                  <a:schemeClr val="dk1"/>
                </a:solidFill>
                <a:latin typeface="Ubuntu"/>
                <a:ea typeface="Ubuntu"/>
                <a:cs typeface="Ubuntu"/>
                <a:sym typeface="Ubuntu"/>
              </a:rPr>
              <a:t>I Encontro Nacional de Homossexuais</a:t>
            </a:r>
            <a:endParaRPr sz="3700" i="0" u="none" strike="noStrike" cap="none">
              <a:solidFill>
                <a:schemeClr val="dk1"/>
              </a:solidFill>
              <a:latin typeface="Ubuntu"/>
              <a:ea typeface="Ubuntu"/>
              <a:cs typeface="Ubuntu"/>
              <a:sym typeface="Ubuntu"/>
            </a:endParaRPr>
          </a:p>
        </p:txBody>
      </p:sp>
      <p:pic>
        <p:nvPicPr>
          <p:cNvPr id="246" name="Shape 246" descr="ENCONTRO HOMOSSEXUAIS 1980.jpg"/>
          <p:cNvPicPr preferRelativeResize="0">
            <a:picLocks noGrp="1"/>
          </p:cNvPicPr>
          <p:nvPr>
            <p:ph type="body" idx="1"/>
          </p:nvPr>
        </p:nvPicPr>
        <p:blipFill rotWithShape="1">
          <a:blip r:embed="rId3">
            <a:alphaModFix/>
          </a:blip>
          <a:srcRect l="-99645" r="-99645"/>
          <a:stretch/>
        </p:blipFill>
        <p:spPr>
          <a:xfrm>
            <a:off x="-1836600" y="850900"/>
            <a:ext cx="12817200" cy="6007200"/>
          </a:xfrm>
          <a:prstGeom prst="rect">
            <a:avLst/>
          </a:prstGeom>
          <a:noFill/>
          <a:ln>
            <a:noFill/>
          </a:ln>
        </p:spPr>
      </p:pic>
      <p:sp>
        <p:nvSpPr>
          <p:cNvPr id="247" name="Shape 24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47</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57200" y="-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i="0" u="none" strike="noStrike" cap="none">
                <a:solidFill>
                  <a:schemeClr val="dk1"/>
                </a:solidFill>
                <a:latin typeface="Ubuntu"/>
                <a:ea typeface="Ubuntu"/>
                <a:cs typeface="Ubuntu"/>
                <a:sym typeface="Ubuntu"/>
              </a:rPr>
              <a:t>Vigilância da repressão política</a:t>
            </a:r>
            <a:endParaRPr sz="4400" i="0" u="none" strike="noStrike" cap="none">
              <a:solidFill>
                <a:schemeClr val="dk1"/>
              </a:solidFill>
              <a:latin typeface="Ubuntu"/>
              <a:ea typeface="Ubuntu"/>
              <a:cs typeface="Ubuntu"/>
              <a:sym typeface="Ubuntu"/>
            </a:endParaRPr>
          </a:p>
        </p:txBody>
      </p:sp>
      <p:pic>
        <p:nvPicPr>
          <p:cNvPr id="253" name="Shape 253" descr="Encontro Nacional DOPS.jpg"/>
          <p:cNvPicPr preferRelativeResize="0">
            <a:picLocks noGrp="1"/>
          </p:cNvPicPr>
          <p:nvPr>
            <p:ph type="body" idx="1"/>
          </p:nvPr>
        </p:nvPicPr>
        <p:blipFill rotWithShape="1">
          <a:blip r:embed="rId3">
            <a:alphaModFix/>
          </a:blip>
          <a:srcRect l="-85948" r="-85947"/>
          <a:stretch/>
        </p:blipFill>
        <p:spPr>
          <a:xfrm>
            <a:off x="-1176000" y="943250"/>
            <a:ext cx="11496000" cy="5898300"/>
          </a:xfrm>
          <a:prstGeom prst="rect">
            <a:avLst/>
          </a:prstGeom>
          <a:noFill/>
          <a:ln>
            <a:noFill/>
          </a:ln>
        </p:spPr>
      </p:pic>
      <p:sp>
        <p:nvSpPr>
          <p:cNvPr id="254" name="Shape 25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48</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p:cNvPicPr preferRelativeResize="0">
            <a:picLocks noGrp="1"/>
          </p:cNvPicPr>
          <p:nvPr>
            <p:ph type="body" idx="1"/>
          </p:nvPr>
        </p:nvPicPr>
        <p:blipFill rotWithShape="1">
          <a:blip r:embed="rId3">
            <a:alphaModFix/>
          </a:blip>
          <a:srcRect l="-79103" r="-79103"/>
          <a:stretch/>
        </p:blipFill>
        <p:spPr>
          <a:xfrm>
            <a:off x="-1632600" y="1"/>
            <a:ext cx="12409200" cy="6824400"/>
          </a:xfrm>
          <a:prstGeom prst="rect">
            <a:avLst/>
          </a:prstGeom>
          <a:noFill/>
          <a:ln>
            <a:noFill/>
          </a:ln>
        </p:spPr>
      </p:pic>
      <p:sp>
        <p:nvSpPr>
          <p:cNvPr id="260" name="Shape 26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49</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“Projeto </a:t>
            </a:r>
            <a:r>
              <a:rPr lang="pt-BR" dirty="0"/>
              <a:t>repressivo global”</a:t>
            </a:r>
            <a:endParaRPr lang="en-US" dirty="0"/>
          </a:p>
        </p:txBody>
      </p:sp>
      <p:sp>
        <p:nvSpPr>
          <p:cNvPr id="3" name="Text Placeholder 2"/>
          <p:cNvSpPr>
            <a:spLocks noGrp="1"/>
          </p:cNvSpPr>
          <p:nvPr>
            <p:ph type="body" idx="1"/>
          </p:nvPr>
        </p:nvSpPr>
        <p:spPr>
          <a:xfrm>
            <a:off x="-177800" y="1409171"/>
            <a:ext cx="9321800" cy="4526100"/>
          </a:xfrm>
        </p:spPr>
        <p:txBody>
          <a:bodyPr/>
          <a:lstStyle/>
          <a:p>
            <a:r>
              <a:rPr lang="pt-BR" dirty="0"/>
              <a:t>E</a:t>
            </a:r>
            <a:r>
              <a:rPr lang="pt-BR" dirty="0" smtClean="0"/>
              <a:t>spionagem</a:t>
            </a:r>
            <a:r>
              <a:rPr lang="pt-BR" dirty="0"/>
              <a:t>, polícia política, censura da imprensa, censura de diversões públicas, propaganda política e julgamento sumário de supostos </a:t>
            </a:r>
            <a:r>
              <a:rPr lang="pt-BR" dirty="0" smtClean="0"/>
              <a:t>corruptos</a:t>
            </a:r>
          </a:p>
          <a:p>
            <a:r>
              <a:rPr lang="pt-BR" dirty="0" smtClean="0"/>
              <a:t>Cid Furtado: </a:t>
            </a:r>
            <a:r>
              <a:rPr lang="pt-BR" dirty="0"/>
              <a:t>“desenvolvimento e segurança nacional não se estruturam apenas com tratores, laboratórios ou canhões. Por detrás de tudo isso está a família, una, solidária, compacta, santuário onde pai, mãe e filhos plasmam o caráter da nacionalidade”</a:t>
            </a:r>
            <a:r>
              <a:rPr lang="en-US" dirty="0"/>
              <a:t> </a:t>
            </a:r>
            <a:endParaRPr lang="pt-BR" dirty="0" smtClean="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5</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26070002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p:cNvPicPr preferRelativeResize="0">
            <a:picLocks noGrp="1"/>
          </p:cNvPicPr>
          <p:nvPr>
            <p:ph type="body" idx="1"/>
          </p:nvPr>
        </p:nvPicPr>
        <p:blipFill rotWithShape="1">
          <a:blip r:embed="rId3">
            <a:alphaModFix/>
          </a:blip>
          <a:srcRect l="-38409" r="-38408"/>
          <a:stretch/>
        </p:blipFill>
        <p:spPr>
          <a:xfrm>
            <a:off x="-976500" y="0"/>
            <a:ext cx="11097000" cy="6802500"/>
          </a:xfrm>
          <a:prstGeom prst="rect">
            <a:avLst/>
          </a:prstGeom>
          <a:noFill/>
          <a:ln>
            <a:noFill/>
          </a:ln>
        </p:spPr>
      </p:pic>
      <p:sp>
        <p:nvSpPr>
          <p:cNvPr id="266" name="Shape 26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50</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pic>
        <p:nvPicPr>
          <p:cNvPr id="272" name="Shape 272"/>
          <p:cNvPicPr preferRelativeResize="0"/>
          <p:nvPr/>
        </p:nvPicPr>
        <p:blipFill rotWithShape="1">
          <a:blip r:embed="rId3">
            <a:alphaModFix/>
          </a:blip>
          <a:srcRect/>
          <a:stretch/>
        </p:blipFill>
        <p:spPr>
          <a:xfrm>
            <a:off x="354432" y="0"/>
            <a:ext cx="8435135" cy="6858001"/>
          </a:xfrm>
          <a:prstGeom prst="rect">
            <a:avLst/>
          </a:prstGeom>
          <a:noFill/>
          <a:ln>
            <a:noFill/>
          </a:ln>
        </p:spPr>
      </p:pic>
      <p:sp>
        <p:nvSpPr>
          <p:cNvPr id="273" name="Shape 27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51</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pt-BR" i="0" u="none" strike="noStrike" cap="none">
                <a:solidFill>
                  <a:schemeClr val="dk1"/>
                </a:solidFill>
                <a:latin typeface="Ubuntu"/>
                <a:ea typeface="Ubuntu"/>
                <a:cs typeface="Ubuntu"/>
                <a:sym typeface="Ubuntu"/>
              </a:rPr>
              <a:t>1º de Maio de 1980 no ABC ou piquenique alternativo</a:t>
            </a:r>
            <a:endParaRPr i="0" u="none" strike="noStrike" cap="none">
              <a:solidFill>
                <a:schemeClr val="dk1"/>
              </a:solidFill>
              <a:latin typeface="Ubuntu"/>
              <a:ea typeface="Ubuntu"/>
              <a:cs typeface="Ubuntu"/>
              <a:sym typeface="Ubuntu"/>
            </a:endParaRPr>
          </a:p>
        </p:txBody>
      </p:sp>
      <p:pic>
        <p:nvPicPr>
          <p:cNvPr id="279" name="Shape 279" descr="1 de maio de 1980 no. 2.tiff"/>
          <p:cNvPicPr preferRelativeResize="0">
            <a:picLocks noGrp="1"/>
          </p:cNvPicPr>
          <p:nvPr>
            <p:ph type="body" idx="1"/>
          </p:nvPr>
        </p:nvPicPr>
        <p:blipFill rotWithShape="1">
          <a:blip r:embed="rId3">
            <a:alphaModFix/>
          </a:blip>
          <a:srcRect t="8073" b="8073"/>
          <a:stretch/>
        </p:blipFill>
        <p:spPr>
          <a:xfrm>
            <a:off x="457200" y="1600200"/>
            <a:ext cx="8229600" cy="4526100"/>
          </a:xfrm>
          <a:prstGeom prst="rect">
            <a:avLst/>
          </a:prstGeom>
          <a:noFill/>
          <a:ln>
            <a:noFill/>
          </a:ln>
        </p:spPr>
      </p:pic>
      <p:sp>
        <p:nvSpPr>
          <p:cNvPr id="280" name="Shape 28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52</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37951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pt-BR" sz="3600" i="0" u="none" strike="noStrike" cap="none">
                <a:solidFill>
                  <a:schemeClr val="dk1"/>
                </a:solidFill>
                <a:latin typeface="Ubuntu"/>
                <a:ea typeface="Ubuntu"/>
                <a:cs typeface="Ubuntu"/>
                <a:sym typeface="Ubuntu"/>
              </a:rPr>
              <a:t>20 de novembro: homossexualidade existe em todas as raças </a:t>
            </a:r>
            <a:br>
              <a:rPr lang="pt-BR" sz="3600" i="0" u="none" strike="noStrike" cap="none">
                <a:solidFill>
                  <a:schemeClr val="dk1"/>
                </a:solidFill>
                <a:latin typeface="Ubuntu"/>
                <a:ea typeface="Ubuntu"/>
                <a:cs typeface="Ubuntu"/>
                <a:sym typeface="Ubuntu"/>
              </a:rPr>
            </a:br>
            <a:endParaRPr sz="3600" i="0" u="none" strike="noStrike" cap="none">
              <a:solidFill>
                <a:schemeClr val="dk1"/>
              </a:solidFill>
              <a:latin typeface="Ubuntu"/>
              <a:ea typeface="Ubuntu"/>
              <a:cs typeface="Ubuntu"/>
              <a:sym typeface="Ubuntu"/>
            </a:endParaRPr>
          </a:p>
        </p:txBody>
      </p:sp>
      <p:pic>
        <p:nvPicPr>
          <p:cNvPr id="286" name="Shape 286" descr="green01.tif"/>
          <p:cNvPicPr preferRelativeResize="0">
            <a:picLocks noGrp="1"/>
          </p:cNvPicPr>
          <p:nvPr>
            <p:ph type="body" idx="1"/>
          </p:nvPr>
        </p:nvPicPr>
        <p:blipFill rotWithShape="1">
          <a:blip r:embed="rId3">
            <a:alphaModFix/>
          </a:blip>
          <a:srcRect t="7314" b="7314"/>
          <a:stretch/>
        </p:blipFill>
        <p:spPr>
          <a:xfrm>
            <a:off x="49650" y="1382025"/>
            <a:ext cx="9044700" cy="4974300"/>
          </a:xfrm>
          <a:prstGeom prst="rect">
            <a:avLst/>
          </a:prstGeom>
          <a:noFill/>
          <a:ln>
            <a:noFill/>
          </a:ln>
        </p:spPr>
      </p:pic>
      <p:sp>
        <p:nvSpPr>
          <p:cNvPr id="287" name="Shape 28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53</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457200" y="0"/>
            <a:ext cx="8229600" cy="840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pt-BR" i="0" u="none" strike="noStrike" cap="none">
                <a:solidFill>
                  <a:schemeClr val="dk1"/>
                </a:solidFill>
                <a:latin typeface="Ubuntu"/>
                <a:ea typeface="Ubuntu"/>
                <a:cs typeface="Ubuntu"/>
                <a:sym typeface="Ubuntu"/>
              </a:rPr>
              <a:t>Visibilidade lésbica</a:t>
            </a:r>
            <a:endParaRPr i="0" u="none" strike="noStrike" cap="none">
              <a:solidFill>
                <a:schemeClr val="dk1"/>
              </a:solidFill>
              <a:latin typeface="Ubuntu"/>
              <a:ea typeface="Ubuntu"/>
              <a:cs typeface="Ubuntu"/>
              <a:sym typeface="Ubuntu"/>
            </a:endParaRPr>
          </a:p>
        </p:txBody>
      </p:sp>
      <p:pic>
        <p:nvPicPr>
          <p:cNvPr id="293" name="Shape 293"/>
          <p:cNvPicPr preferRelativeResize="0">
            <a:picLocks noGrp="1"/>
          </p:cNvPicPr>
          <p:nvPr>
            <p:ph type="body" idx="1"/>
          </p:nvPr>
        </p:nvPicPr>
        <p:blipFill rotWithShape="1">
          <a:blip r:embed="rId3">
            <a:alphaModFix/>
          </a:blip>
          <a:srcRect t="3893" b="12978"/>
          <a:stretch/>
        </p:blipFill>
        <p:spPr>
          <a:xfrm>
            <a:off x="88000" y="758800"/>
            <a:ext cx="8978400" cy="5597700"/>
          </a:xfrm>
          <a:prstGeom prst="rect">
            <a:avLst/>
          </a:prstGeom>
          <a:noFill/>
          <a:ln>
            <a:noFill/>
          </a:ln>
        </p:spPr>
      </p:pic>
      <p:sp>
        <p:nvSpPr>
          <p:cNvPr id="294" name="Shape 29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54</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188852" y="-177637"/>
            <a:ext cx="9521700" cy="1325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600"/>
              <a:buFont typeface="Calibri"/>
              <a:buNone/>
            </a:pPr>
            <a:r>
              <a:rPr lang="pt-BR" sz="4000" b="0" i="0" u="none" strike="noStrike" cap="none">
                <a:solidFill>
                  <a:schemeClr val="dk1"/>
                </a:solidFill>
                <a:latin typeface="Calibri"/>
                <a:ea typeface="Calibri"/>
                <a:cs typeface="Calibri"/>
                <a:sym typeface="Calibri"/>
              </a:rPr>
              <a:t>Visibilidade lésbica dentro do movimento</a:t>
            </a:r>
            <a:endParaRPr sz="4000" b="0" i="0" u="none" strike="noStrike" cap="none">
              <a:solidFill>
                <a:schemeClr val="dk1"/>
              </a:solidFill>
              <a:latin typeface="Calibri"/>
              <a:ea typeface="Calibri"/>
              <a:cs typeface="Calibri"/>
              <a:sym typeface="Calibri"/>
            </a:endParaRPr>
          </a:p>
        </p:txBody>
      </p:sp>
      <p:pic>
        <p:nvPicPr>
          <p:cNvPr id="300" name="Shape 300"/>
          <p:cNvPicPr preferRelativeResize="0">
            <a:picLocks noGrp="1"/>
          </p:cNvPicPr>
          <p:nvPr>
            <p:ph type="body" idx="1"/>
          </p:nvPr>
        </p:nvPicPr>
        <p:blipFill rotWithShape="1">
          <a:blip r:embed="rId3">
            <a:alphaModFix/>
          </a:blip>
          <a:srcRect l="-55040" r="-55040"/>
          <a:stretch/>
        </p:blipFill>
        <p:spPr>
          <a:xfrm>
            <a:off x="-923550" y="754600"/>
            <a:ext cx="10991100" cy="6044400"/>
          </a:xfrm>
          <a:prstGeom prst="rect">
            <a:avLst/>
          </a:prstGeom>
          <a:noFill/>
          <a:ln>
            <a:noFill/>
          </a:ln>
        </p:spPr>
      </p:pic>
      <p:sp>
        <p:nvSpPr>
          <p:cNvPr id="301" name="Shape 30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55</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457200" y="7488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800" i="0" u="none" strike="noStrike" cap="none">
                <a:solidFill>
                  <a:schemeClr val="dk1"/>
                </a:solidFill>
                <a:latin typeface="Ubuntu"/>
                <a:ea typeface="Ubuntu"/>
                <a:cs typeface="Ubuntu"/>
                <a:sym typeface="Ubuntu"/>
              </a:rPr>
              <a:t>“os” travestis</a:t>
            </a:r>
            <a:endParaRPr sz="4800" i="0" u="none" strike="noStrike" cap="none">
              <a:solidFill>
                <a:schemeClr val="dk1"/>
              </a:solidFill>
              <a:latin typeface="Ubuntu"/>
              <a:ea typeface="Ubuntu"/>
              <a:cs typeface="Ubuntu"/>
              <a:sym typeface="Ubuntu"/>
            </a:endParaRPr>
          </a:p>
        </p:txBody>
      </p:sp>
      <p:sp>
        <p:nvSpPr>
          <p:cNvPr id="308" name="Shape 30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56</a:t>
            </a:fld>
            <a:endParaRPr/>
          </a:p>
        </p:txBody>
      </p:sp>
      <p:sp>
        <p:nvSpPr>
          <p:cNvPr id="2" name="Text Placeholder 1"/>
          <p:cNvSpPr>
            <a:spLocks noGrp="1"/>
          </p:cNvSpPr>
          <p:nvPr>
            <p:ph type="body" idx="1"/>
          </p:nvPr>
        </p:nvSpPr>
        <p:spPr/>
        <p:txBody>
          <a:bodyPr/>
          <a:lstStyle/>
          <a:p>
            <a:endParaRPr lang="en-US" dirty="0"/>
          </a:p>
        </p:txBody>
      </p:sp>
      <p:pic>
        <p:nvPicPr>
          <p:cNvPr id="3" name="Picture 2" descr="Screen Shot 2017-01-23 at 8.52.29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071662"/>
            <a:ext cx="8032229" cy="564978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457200" y="2301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800" i="0" u="none" strike="noStrike" cap="none">
                <a:solidFill>
                  <a:schemeClr val="dk1"/>
                </a:solidFill>
                <a:latin typeface="Ubuntu"/>
                <a:ea typeface="Ubuntu"/>
                <a:cs typeface="Ubuntu"/>
                <a:sym typeface="Ubuntu"/>
              </a:rPr>
              <a:t>Constituinte e GGB</a:t>
            </a:r>
            <a:endParaRPr sz="4800" i="0" u="none" strike="noStrike" cap="none">
              <a:solidFill>
                <a:schemeClr val="dk1"/>
              </a:solidFill>
              <a:latin typeface="Ubuntu"/>
              <a:ea typeface="Ubuntu"/>
              <a:cs typeface="Ubuntu"/>
              <a:sym typeface="Ubuntu"/>
            </a:endParaRPr>
          </a:p>
        </p:txBody>
      </p:sp>
      <p:sp>
        <p:nvSpPr>
          <p:cNvPr id="326" name="Shape 326"/>
          <p:cNvSpPr txBox="1">
            <a:spLocks noGrp="1"/>
          </p:cNvSpPr>
          <p:nvPr>
            <p:ph type="body" idx="1"/>
          </p:nvPr>
        </p:nvSpPr>
        <p:spPr>
          <a:xfrm>
            <a:off x="457200" y="999538"/>
            <a:ext cx="8229600" cy="4526100"/>
          </a:xfrm>
          <a:prstGeom prst="rect">
            <a:avLst/>
          </a:prstGeom>
          <a:noFill/>
          <a:ln>
            <a:noFill/>
          </a:ln>
        </p:spPr>
        <p:txBody>
          <a:bodyPr spcFirstLastPara="1" wrap="square" lIns="91425" tIns="45700" rIns="91425" bIns="45700" anchor="t" anchorCtr="0">
            <a:noAutofit/>
          </a:bodyPr>
          <a:lstStyle/>
          <a:p>
            <a:pPr marL="342900" marR="0" lvl="0" indent="-335280" algn="l" rtl="0">
              <a:lnSpc>
                <a:spcPct val="80000"/>
              </a:lnSpc>
              <a:spcBef>
                <a:spcPts val="0"/>
              </a:spcBef>
              <a:spcAft>
                <a:spcPts val="0"/>
              </a:spcAft>
              <a:buClr>
                <a:schemeClr val="dk1"/>
              </a:buClr>
              <a:buSzPts val="2600"/>
              <a:buFont typeface="Ubuntu"/>
              <a:buChar char="•"/>
            </a:pPr>
            <a:r>
              <a:rPr lang="pt-BR" sz="2600" i="0" u="none" strike="noStrike" cap="none">
                <a:solidFill>
                  <a:schemeClr val="dk1"/>
                </a:solidFill>
                <a:latin typeface="Ubuntu"/>
                <a:ea typeface="Ubuntu"/>
                <a:cs typeface="Ubuntu"/>
                <a:sym typeface="Ubuntu"/>
              </a:rPr>
              <a:t>A partir de 1981, Luiz Mott, do Grupo Gay da Bahia e outro grande pioneiro do movimento, encabeçou uma campanha exitosa para modificar a classificação psiquiátrica e médica que considerava a homossexualidade como doença. Porém, apesar do esforço extraordinário de João Antonio Mascarenhas, Luiz Mott e outros para incluir na Constituição de 1988 a linguagem contra a discriminação por orientação sexual – que recebeu o apoio unânime da bancada das esquerdas e de vinte e cinco por cento dos participantes na Constituinte –, a emenda não foi aprovada MOTT, Luiz R. B. </a:t>
            </a:r>
            <a:r>
              <a:rPr lang="pt-BR" sz="2600" i="1" u="none" strike="noStrike" cap="none">
                <a:solidFill>
                  <a:schemeClr val="dk1"/>
                </a:solidFill>
                <a:latin typeface="Ubuntu"/>
                <a:ea typeface="Ubuntu"/>
                <a:cs typeface="Ubuntu"/>
                <a:sym typeface="Ubuntu"/>
              </a:rPr>
              <a:t>Crônicas de um gay assumido</a:t>
            </a:r>
            <a:r>
              <a:rPr lang="pt-BR" sz="2600" i="0" u="none" strike="noStrike" cap="none">
                <a:solidFill>
                  <a:schemeClr val="dk1"/>
                </a:solidFill>
                <a:latin typeface="Ubuntu"/>
                <a:ea typeface="Ubuntu"/>
                <a:cs typeface="Ubuntu"/>
                <a:sym typeface="Ubuntu"/>
              </a:rPr>
              <a:t> (Rio de Janeiro: Editora Record, 2003).</a:t>
            </a:r>
            <a:endParaRPr sz="2600">
              <a:latin typeface="Ubuntu"/>
              <a:ea typeface="Ubuntu"/>
              <a:cs typeface="Ubuntu"/>
              <a:sym typeface="Ubuntu"/>
            </a:endParaRPr>
          </a:p>
          <a:p>
            <a:pPr marL="342900" marR="0" lvl="0" indent="-170180" algn="l" rtl="0">
              <a:lnSpc>
                <a:spcPct val="80000"/>
              </a:lnSpc>
              <a:spcBef>
                <a:spcPts val="544"/>
              </a:spcBef>
              <a:spcAft>
                <a:spcPts val="1600"/>
              </a:spcAft>
              <a:buClr>
                <a:schemeClr val="dk1"/>
              </a:buClr>
              <a:buSzPts val="2720"/>
              <a:buFont typeface="Arial"/>
              <a:buNone/>
            </a:pPr>
            <a:endParaRPr sz="2600" i="0" u="none" strike="noStrike" cap="none">
              <a:solidFill>
                <a:schemeClr val="dk1"/>
              </a:solidFill>
              <a:latin typeface="Ubuntu"/>
              <a:ea typeface="Ubuntu"/>
              <a:cs typeface="Ubuntu"/>
              <a:sym typeface="Ubuntu"/>
            </a:endParaRPr>
          </a:p>
        </p:txBody>
      </p:sp>
      <p:sp>
        <p:nvSpPr>
          <p:cNvPr id="327" name="Shape 32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57</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0" y="27465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800" i="0" u="none" strike="noStrike" cap="none">
                <a:solidFill>
                  <a:schemeClr val="dk1"/>
                </a:solidFill>
                <a:latin typeface="Ubuntu"/>
                <a:ea typeface="Ubuntu"/>
                <a:cs typeface="Ubuntu"/>
                <a:sym typeface="Ubuntu"/>
              </a:rPr>
              <a:t>Comissão da Verdade</a:t>
            </a:r>
            <a:endParaRPr sz="4800" i="0" u="none" strike="noStrike" cap="none">
              <a:solidFill>
                <a:schemeClr val="dk1"/>
              </a:solidFill>
              <a:latin typeface="Ubuntu"/>
              <a:ea typeface="Ubuntu"/>
              <a:cs typeface="Ubuntu"/>
              <a:sym typeface="Ubuntu"/>
            </a:endParaRPr>
          </a:p>
        </p:txBody>
      </p:sp>
      <p:pic>
        <p:nvPicPr>
          <p:cNvPr id="333" name="Shape 333" descr="FAIXA Audiência Ditadura e Homossexualidade.jpg"/>
          <p:cNvPicPr preferRelativeResize="0">
            <a:picLocks noGrp="1"/>
          </p:cNvPicPr>
          <p:nvPr>
            <p:ph type="body" idx="1"/>
          </p:nvPr>
        </p:nvPicPr>
        <p:blipFill rotWithShape="1">
          <a:blip r:embed="rId3">
            <a:alphaModFix/>
          </a:blip>
          <a:srcRect t="-24140" b="-24139"/>
          <a:stretch/>
        </p:blipFill>
        <p:spPr>
          <a:xfrm>
            <a:off x="0" y="1348750"/>
            <a:ext cx="9144000" cy="5028900"/>
          </a:xfrm>
          <a:prstGeom prst="rect">
            <a:avLst/>
          </a:prstGeom>
          <a:noFill/>
          <a:ln>
            <a:noFill/>
          </a:ln>
        </p:spPr>
      </p:pic>
      <p:sp>
        <p:nvSpPr>
          <p:cNvPr id="334" name="Shape 33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58</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83"/>
            <a:ext cx="9144000" cy="1143000"/>
          </a:xfrm>
        </p:spPr>
        <p:txBody>
          <a:bodyPr/>
          <a:lstStyle/>
          <a:p>
            <a:r>
              <a:rPr lang="en-US" dirty="0" err="1" smtClean="0"/>
              <a:t>Segunda</a:t>
            </a:r>
            <a:r>
              <a:rPr lang="en-US" dirty="0" smtClean="0"/>
              <a:t> </a:t>
            </a:r>
            <a:r>
              <a:rPr lang="en-US" dirty="0" err="1" smtClean="0"/>
              <a:t>Onda</a:t>
            </a:r>
            <a:r>
              <a:rPr lang="en-US" dirty="0" smtClean="0"/>
              <a:t>: de </a:t>
            </a:r>
            <a:r>
              <a:rPr lang="en-US" dirty="0" err="1" smtClean="0"/>
              <a:t>opção</a:t>
            </a:r>
            <a:r>
              <a:rPr lang="en-US" dirty="0" smtClean="0"/>
              <a:t> </a:t>
            </a:r>
            <a:r>
              <a:rPr lang="en-US" dirty="0" err="1" smtClean="0"/>
              <a:t>à</a:t>
            </a:r>
            <a:r>
              <a:rPr lang="en-US" dirty="0" smtClean="0"/>
              <a:t> </a:t>
            </a:r>
            <a:r>
              <a:rPr lang="en-US" dirty="0" err="1" smtClean="0"/>
              <a:t>orientação</a:t>
            </a:r>
            <a:endParaRPr lang="en-US" dirty="0"/>
          </a:p>
        </p:txBody>
      </p:sp>
      <p:sp>
        <p:nvSpPr>
          <p:cNvPr id="3" name="Text Placeholder 2"/>
          <p:cNvSpPr>
            <a:spLocks noGrp="1"/>
          </p:cNvSpPr>
          <p:nvPr>
            <p:ph type="body" idx="1"/>
          </p:nvPr>
        </p:nvSpPr>
        <p:spPr>
          <a:xfrm>
            <a:off x="0" y="594585"/>
            <a:ext cx="9431122" cy="4991183"/>
          </a:xfrm>
        </p:spPr>
        <p:txBody>
          <a:bodyPr/>
          <a:lstStyle/>
          <a:p>
            <a:r>
              <a:rPr lang="en-US" dirty="0" err="1" smtClean="0"/>
              <a:t>Diminuição</a:t>
            </a:r>
            <a:r>
              <a:rPr lang="en-US" dirty="0" smtClean="0"/>
              <a:t> de </a:t>
            </a:r>
            <a:r>
              <a:rPr lang="en-US" dirty="0" err="1" smtClean="0"/>
              <a:t>grupos</a:t>
            </a:r>
            <a:r>
              <a:rPr lang="en-US" dirty="0" smtClean="0"/>
              <a:t> / </a:t>
            </a:r>
            <a:r>
              <a:rPr lang="en-US" dirty="0" err="1" smtClean="0"/>
              <a:t>Epidemia</a:t>
            </a:r>
            <a:r>
              <a:rPr lang="en-US" dirty="0" smtClean="0"/>
              <a:t> DHIV-AIDS</a:t>
            </a:r>
          </a:p>
          <a:p>
            <a:r>
              <a:rPr lang="en-US" dirty="0" smtClean="0"/>
              <a:t>Novo </a:t>
            </a:r>
            <a:r>
              <a:rPr lang="en-US" dirty="0" err="1" smtClean="0"/>
              <a:t>estilo</a:t>
            </a:r>
            <a:r>
              <a:rPr lang="en-US" dirty="0" smtClean="0"/>
              <a:t> de </a:t>
            </a:r>
            <a:r>
              <a:rPr lang="en-US" dirty="0" err="1" smtClean="0"/>
              <a:t>militância</a:t>
            </a:r>
            <a:r>
              <a:rPr lang="en-US" dirty="0" smtClean="0"/>
              <a:t> (</a:t>
            </a:r>
            <a:r>
              <a:rPr lang="en-US" dirty="0" err="1" smtClean="0"/>
              <a:t>menos</a:t>
            </a:r>
            <a:r>
              <a:rPr lang="en-US" dirty="0" smtClean="0"/>
              <a:t> “</a:t>
            </a:r>
            <a:r>
              <a:rPr lang="en-US" dirty="0" err="1" smtClean="0"/>
              <a:t>ideológica</a:t>
            </a:r>
            <a:r>
              <a:rPr lang="en-US" dirty="0" smtClean="0"/>
              <a:t>” e </a:t>
            </a:r>
            <a:r>
              <a:rPr lang="en-US" dirty="0" err="1" smtClean="0"/>
              <a:t>mais</a:t>
            </a:r>
            <a:r>
              <a:rPr lang="en-US" dirty="0" smtClean="0"/>
              <a:t> </a:t>
            </a:r>
            <a:r>
              <a:rPr lang="en-US" dirty="0" err="1" smtClean="0"/>
              <a:t>institucionalizada</a:t>
            </a:r>
            <a:endParaRPr lang="en-US" dirty="0" smtClean="0"/>
          </a:p>
          <a:p>
            <a:r>
              <a:rPr lang="en-US" dirty="0" err="1" smtClean="0"/>
              <a:t>Imagem</a:t>
            </a:r>
            <a:r>
              <a:rPr lang="en-US" dirty="0" smtClean="0"/>
              <a:t> </a:t>
            </a:r>
            <a:r>
              <a:rPr lang="en-US" dirty="0" err="1" smtClean="0"/>
              <a:t>respeitável</a:t>
            </a:r>
            <a:r>
              <a:rPr lang="en-US" dirty="0" smtClean="0"/>
              <a:t> do </a:t>
            </a:r>
            <a:r>
              <a:rPr lang="en-US" dirty="0" err="1" smtClean="0"/>
              <a:t>homossexual</a:t>
            </a:r>
            <a:r>
              <a:rPr lang="en-US" dirty="0" smtClean="0"/>
              <a:t> x </a:t>
            </a:r>
            <a:r>
              <a:rPr lang="en-US" dirty="0" err="1" smtClean="0"/>
              <a:t>travesti</a:t>
            </a:r>
            <a:endParaRPr lang="en-US" dirty="0" smtClean="0"/>
          </a:p>
          <a:p>
            <a:r>
              <a:rPr lang="en-US" dirty="0" err="1" smtClean="0"/>
              <a:t>Identidade</a:t>
            </a:r>
            <a:r>
              <a:rPr lang="en-US" dirty="0" smtClean="0"/>
              <a:t> </a:t>
            </a:r>
            <a:r>
              <a:rPr lang="en-US" dirty="0" err="1" smtClean="0"/>
              <a:t>já</a:t>
            </a:r>
            <a:r>
              <a:rPr lang="en-US" dirty="0" smtClean="0"/>
              <a:t> dada: </a:t>
            </a:r>
            <a:r>
              <a:rPr lang="en-US" dirty="0" err="1" smtClean="0"/>
              <a:t>autoajuda</a:t>
            </a:r>
            <a:r>
              <a:rPr lang="en-US" dirty="0" smtClean="0"/>
              <a:t> x </a:t>
            </a:r>
            <a:r>
              <a:rPr lang="en-US" dirty="0" err="1" smtClean="0"/>
              <a:t>político</a:t>
            </a:r>
            <a:endParaRPr lang="en-US" dirty="0" smtClean="0"/>
          </a:p>
          <a:p>
            <a:r>
              <a:rPr lang="en-US" dirty="0" err="1" smtClean="0"/>
              <a:t>Organizações</a:t>
            </a:r>
            <a:r>
              <a:rPr lang="en-US" dirty="0" smtClean="0"/>
              <a:t> </a:t>
            </a:r>
            <a:r>
              <a:rPr lang="en-US" dirty="0" err="1" smtClean="0"/>
              <a:t>formalizadas</a:t>
            </a:r>
            <a:r>
              <a:rPr lang="en-US" dirty="0" smtClean="0"/>
              <a:t> </a:t>
            </a:r>
            <a:r>
              <a:rPr lang="en-US" dirty="0" err="1" smtClean="0"/>
              <a:t>pelo</a:t>
            </a:r>
            <a:r>
              <a:rPr lang="en-US" dirty="0" smtClean="0"/>
              <a:t> </a:t>
            </a:r>
            <a:r>
              <a:rPr lang="en-US" dirty="0" err="1" smtClean="0"/>
              <a:t>direito</a:t>
            </a:r>
            <a:r>
              <a:rPr lang="en-US" dirty="0" smtClean="0"/>
              <a:t> </a:t>
            </a:r>
            <a:r>
              <a:rPr lang="en-US" dirty="0" err="1" smtClean="0"/>
              <a:t>à</a:t>
            </a:r>
            <a:r>
              <a:rPr lang="en-US" dirty="0" smtClean="0"/>
              <a:t> </a:t>
            </a:r>
            <a:r>
              <a:rPr lang="en-US" dirty="0" err="1" smtClean="0"/>
              <a:t>diferença</a:t>
            </a:r>
            <a:r>
              <a:rPr lang="en-US" dirty="0" smtClean="0"/>
              <a:t> e </a:t>
            </a:r>
            <a:r>
              <a:rPr lang="en-US" dirty="0" err="1" smtClean="0"/>
              <a:t>mais</a:t>
            </a:r>
            <a:r>
              <a:rPr lang="en-US" dirty="0" smtClean="0"/>
              <a:t> </a:t>
            </a:r>
            <a:r>
              <a:rPr lang="en-US" dirty="0" err="1" smtClean="0"/>
              <a:t>coesas</a:t>
            </a:r>
            <a:r>
              <a:rPr lang="en-US" dirty="0" smtClean="0"/>
              <a:t> (</a:t>
            </a:r>
            <a:r>
              <a:rPr lang="en-US" dirty="0" err="1" smtClean="0"/>
              <a:t>liderança</a:t>
            </a:r>
            <a:r>
              <a:rPr lang="en-US" dirty="0" smtClean="0"/>
              <a:t> </a:t>
            </a:r>
            <a:r>
              <a:rPr lang="en-US" dirty="0" err="1" smtClean="0"/>
              <a:t>carismática</a:t>
            </a:r>
            <a:r>
              <a:rPr lang="en-US" dirty="0" smtClean="0"/>
              <a:t>)</a:t>
            </a:r>
          </a:p>
          <a:p>
            <a:r>
              <a:rPr lang="en-US" dirty="0" smtClean="0"/>
              <a:t>GGB (1980) e </a:t>
            </a:r>
            <a:r>
              <a:rPr lang="en-US" dirty="0" err="1" smtClean="0"/>
              <a:t>Triângulo</a:t>
            </a:r>
            <a:r>
              <a:rPr lang="en-US" dirty="0" smtClean="0"/>
              <a:t> Rosa (1985): “</a:t>
            </a:r>
            <a:r>
              <a:rPr lang="en-US" dirty="0" err="1" smtClean="0"/>
              <a:t>causa</a:t>
            </a:r>
            <a:r>
              <a:rPr lang="en-US" dirty="0" smtClean="0"/>
              <a:t> </a:t>
            </a:r>
            <a:r>
              <a:rPr lang="en-US" dirty="0" err="1" smtClean="0"/>
              <a:t>homossexual</a:t>
            </a:r>
            <a:r>
              <a:rPr lang="en-US" dirty="0" smtClean="0"/>
              <a:t> </a:t>
            </a:r>
            <a:r>
              <a:rPr lang="en-US" dirty="0" err="1" smtClean="0"/>
              <a:t>em</a:t>
            </a:r>
            <a:r>
              <a:rPr lang="en-US" dirty="0" smtClean="0"/>
              <a:t> </a:t>
            </a:r>
            <a:r>
              <a:rPr lang="en-US" dirty="0" err="1" smtClean="0"/>
              <a:t>primeiro</a:t>
            </a:r>
            <a:r>
              <a:rPr lang="en-US" dirty="0" smtClean="0"/>
              <a:t> </a:t>
            </a:r>
            <a:r>
              <a:rPr lang="en-US" dirty="0" err="1" smtClean="0"/>
              <a:t>lugar</a:t>
            </a:r>
            <a:r>
              <a:rPr lang="en-US" dirty="0" smtClean="0"/>
              <a:t>”</a:t>
            </a:r>
          </a:p>
          <a:p>
            <a:r>
              <a:rPr lang="en-US" dirty="0" err="1" smtClean="0"/>
              <a:t>Despatologização</a:t>
            </a:r>
            <a:r>
              <a:rPr lang="en-US" dirty="0" smtClean="0"/>
              <a:t>(1981)  e ANC (1987/88)</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59</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1663202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8100" y="0"/>
            <a:ext cx="91059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pt-BR" sz="4400" b="1" i="0" u="none" strike="noStrike" cap="none">
                <a:solidFill>
                  <a:schemeClr val="dk1"/>
                </a:solidFill>
                <a:latin typeface="Ubuntu"/>
                <a:ea typeface="Ubuntu"/>
                <a:cs typeface="Ubuntu"/>
                <a:sym typeface="Ubuntu"/>
              </a:rPr>
              <a:t>Violências contra pessoas LGBT</a:t>
            </a:r>
            <a:endParaRPr sz="4400" b="1" i="0" u="none" strike="noStrike" cap="none">
              <a:solidFill>
                <a:schemeClr val="dk1"/>
              </a:solidFill>
              <a:latin typeface="Ubuntu"/>
              <a:ea typeface="Ubuntu"/>
              <a:cs typeface="Ubuntu"/>
              <a:sym typeface="Ubuntu"/>
            </a:endParaRPr>
          </a:p>
        </p:txBody>
      </p:sp>
      <p:sp>
        <p:nvSpPr>
          <p:cNvPr id="89" name="Shape 89"/>
          <p:cNvSpPr txBox="1">
            <a:spLocks noGrp="1"/>
          </p:cNvSpPr>
          <p:nvPr>
            <p:ph type="body" idx="1"/>
          </p:nvPr>
        </p:nvSpPr>
        <p:spPr>
          <a:xfrm>
            <a:off x="247650" y="895669"/>
            <a:ext cx="8648700" cy="56181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80000"/>
              </a:lnSpc>
              <a:spcBef>
                <a:spcPts val="0"/>
              </a:spcBef>
              <a:spcAft>
                <a:spcPts val="0"/>
              </a:spcAft>
              <a:buClr>
                <a:schemeClr val="dk1"/>
              </a:buClr>
              <a:buSzPts val="1800"/>
              <a:buFont typeface="Ubuntu"/>
              <a:buChar char="•"/>
            </a:pPr>
            <a:r>
              <a:rPr lang="pt-BR" sz="2800" i="0" u="none" strike="noStrike" cap="none" dirty="0">
                <a:solidFill>
                  <a:schemeClr val="dk1"/>
                </a:solidFill>
                <a:latin typeface="Ubuntu"/>
                <a:ea typeface="Ubuntu"/>
                <a:cs typeface="Ubuntu"/>
                <a:sym typeface="Ubuntu"/>
              </a:rPr>
              <a:t>Perseguição a </a:t>
            </a:r>
            <a:r>
              <a:rPr lang="pt-BR" sz="2800" i="0" u="none" strike="noStrike" cap="none" dirty="0" smtClean="0">
                <a:solidFill>
                  <a:schemeClr val="dk1"/>
                </a:solidFill>
                <a:latin typeface="Ubuntu"/>
                <a:ea typeface="Ubuntu"/>
                <a:cs typeface="Ubuntu"/>
                <a:sym typeface="Ubuntu"/>
              </a:rPr>
              <a:t>travestis, sobretudo </a:t>
            </a:r>
            <a:r>
              <a:rPr lang="pt-BR" sz="2800" i="0" u="none" strike="noStrike" cap="none" dirty="0">
                <a:solidFill>
                  <a:schemeClr val="dk1"/>
                </a:solidFill>
                <a:latin typeface="Ubuntu"/>
                <a:ea typeface="Ubuntu"/>
                <a:cs typeface="Ubuntu"/>
                <a:sym typeface="Ubuntu"/>
              </a:rPr>
              <a:t>nos pontos de </a:t>
            </a:r>
            <a:r>
              <a:rPr lang="pt-BR" sz="2800" i="0" u="none" strike="noStrike" cap="none" dirty="0" err="1" smtClean="0">
                <a:solidFill>
                  <a:schemeClr val="dk1"/>
                </a:solidFill>
                <a:latin typeface="Ubuntu"/>
                <a:ea typeface="Ubuntu"/>
                <a:cs typeface="Ubuntu"/>
                <a:sym typeface="Ubuntu"/>
              </a:rPr>
              <a:t>prostituiçã</a:t>
            </a:r>
            <a:endParaRPr lang="pt-BR" sz="2800" i="0" u="none" strike="noStrike" cap="none" dirty="0" smtClean="0">
              <a:solidFill>
                <a:schemeClr val="dk1"/>
              </a:solidFill>
              <a:latin typeface="Ubuntu"/>
              <a:ea typeface="Ubuntu"/>
              <a:cs typeface="Ubuntu"/>
              <a:sym typeface="Ubuntu"/>
            </a:endParaRPr>
          </a:p>
          <a:p>
            <a:pPr marL="342900" marR="0" lvl="0" indent="-330200" algn="l" rtl="0">
              <a:lnSpc>
                <a:spcPct val="80000"/>
              </a:lnSpc>
              <a:spcBef>
                <a:spcPts val="0"/>
              </a:spcBef>
              <a:spcAft>
                <a:spcPts val="0"/>
              </a:spcAft>
              <a:buClr>
                <a:schemeClr val="dk1"/>
              </a:buClr>
              <a:buSzPts val="1800"/>
              <a:buFont typeface="Ubuntu"/>
              <a:buChar char="•"/>
            </a:pPr>
            <a:r>
              <a:rPr lang="pt-BR" sz="2800" i="0" u="none" strike="noStrike" cap="none" dirty="0" smtClean="0">
                <a:solidFill>
                  <a:schemeClr val="dk1"/>
                </a:solidFill>
                <a:latin typeface="Ubuntu"/>
                <a:ea typeface="Ubuntu"/>
                <a:cs typeface="Ubuntu"/>
                <a:sym typeface="Ubuntu"/>
              </a:rPr>
              <a:t>Censura </a:t>
            </a:r>
            <a:r>
              <a:rPr lang="pt-BR" sz="2800" i="0" u="none" strike="noStrike" cap="none" dirty="0">
                <a:solidFill>
                  <a:schemeClr val="dk1"/>
                </a:solidFill>
                <a:latin typeface="Ubuntu"/>
                <a:ea typeface="Ubuntu"/>
                <a:cs typeface="Ubuntu"/>
                <a:sym typeface="Ubuntu"/>
              </a:rPr>
              <a:t>à imprensa, ao teatro, às artes e a outras formas de </a:t>
            </a:r>
            <a:r>
              <a:rPr lang="pt-BR" sz="2800" i="0" u="none" strike="noStrike" cap="none" dirty="0" smtClean="0">
                <a:solidFill>
                  <a:schemeClr val="dk1"/>
                </a:solidFill>
                <a:latin typeface="Ubuntu"/>
                <a:ea typeface="Ubuntu"/>
                <a:cs typeface="Ubuntu"/>
                <a:sym typeface="Ubuntu"/>
              </a:rPr>
              <a:t>expressão; </a:t>
            </a:r>
            <a:endParaRPr sz="2800" dirty="0">
              <a:latin typeface="Ubuntu"/>
              <a:ea typeface="Ubuntu"/>
              <a:cs typeface="Ubuntu"/>
              <a:sym typeface="Ubuntu"/>
            </a:endParaRPr>
          </a:p>
          <a:p>
            <a:pPr marL="342900" marR="0" lvl="0" indent="-330200" algn="l" rtl="0">
              <a:lnSpc>
                <a:spcPct val="80000"/>
              </a:lnSpc>
              <a:spcBef>
                <a:spcPts val="400"/>
              </a:spcBef>
              <a:spcAft>
                <a:spcPts val="0"/>
              </a:spcAft>
              <a:buClr>
                <a:schemeClr val="dk1"/>
              </a:buClr>
              <a:buSzPts val="1800"/>
              <a:buFont typeface="Ubuntu"/>
              <a:buChar char="•"/>
            </a:pPr>
            <a:r>
              <a:rPr lang="pt-BR" sz="2800" i="0" u="none" strike="noStrike" cap="none" dirty="0">
                <a:solidFill>
                  <a:schemeClr val="dk1"/>
                </a:solidFill>
                <a:latin typeface="Ubuntu"/>
                <a:ea typeface="Ubuntu"/>
                <a:cs typeface="Ubuntu"/>
                <a:sym typeface="Ubuntu"/>
              </a:rPr>
              <a:t>Homofobia institucionalizadas nos órgãos de repressão e </a:t>
            </a:r>
            <a:r>
              <a:rPr lang="pt-BR" sz="2800" i="0" u="none" strike="noStrike" cap="none" dirty="0" smtClean="0">
                <a:solidFill>
                  <a:schemeClr val="dk1"/>
                </a:solidFill>
                <a:latin typeface="Ubuntu"/>
                <a:ea typeface="Ubuntu"/>
                <a:cs typeface="Ubuntu"/>
                <a:sym typeface="Ubuntu"/>
              </a:rPr>
              <a:t>controle; </a:t>
            </a:r>
            <a:endParaRPr sz="2800" dirty="0">
              <a:latin typeface="Ubuntu"/>
              <a:ea typeface="Ubuntu"/>
              <a:cs typeface="Ubuntu"/>
              <a:sym typeface="Ubuntu"/>
            </a:endParaRPr>
          </a:p>
          <a:p>
            <a:pPr marL="342900" marR="0" lvl="0" indent="-330200" algn="l" rtl="0">
              <a:lnSpc>
                <a:spcPct val="80000"/>
              </a:lnSpc>
              <a:spcBef>
                <a:spcPts val="400"/>
              </a:spcBef>
              <a:spcAft>
                <a:spcPts val="0"/>
              </a:spcAft>
              <a:buClr>
                <a:schemeClr val="dk1"/>
              </a:buClr>
              <a:buSzPts val="1800"/>
              <a:buFont typeface="Ubuntu"/>
              <a:buChar char="•"/>
            </a:pPr>
            <a:r>
              <a:rPr lang="pt-BR" sz="2800" i="0" u="none" strike="noStrike" cap="none" dirty="0">
                <a:solidFill>
                  <a:schemeClr val="dk1"/>
                </a:solidFill>
                <a:latin typeface="Ubuntu"/>
                <a:ea typeface="Ubuntu"/>
                <a:cs typeface="Ubuntu"/>
                <a:sym typeface="Ubuntu"/>
              </a:rPr>
              <a:t>Expurgos de cargos públicos (como o de 15 diplomatas cassados do Itamaraty em 1969, sendo que sete deles o foram sob a justificativa explícita de “prática de homossexualismo, incontinência pública escandalosa”); </a:t>
            </a:r>
            <a:endParaRPr sz="2800" dirty="0">
              <a:latin typeface="Ubuntu"/>
              <a:ea typeface="Ubuntu"/>
              <a:cs typeface="Ubuntu"/>
              <a:sym typeface="Ubuntu"/>
            </a:endParaRPr>
          </a:p>
          <a:p>
            <a:pPr marL="342900" marR="0" lvl="0" indent="-330200" algn="l" rtl="0">
              <a:lnSpc>
                <a:spcPct val="80000"/>
              </a:lnSpc>
              <a:spcBef>
                <a:spcPts val="400"/>
              </a:spcBef>
              <a:spcAft>
                <a:spcPts val="0"/>
              </a:spcAft>
              <a:buClr>
                <a:schemeClr val="dk1"/>
              </a:buClr>
              <a:buSzPts val="1800"/>
              <a:buFont typeface="Ubuntu"/>
              <a:buChar char="•"/>
            </a:pPr>
            <a:r>
              <a:rPr lang="pt-BR" sz="2800" i="0" u="none" strike="noStrike" cap="none" dirty="0">
                <a:solidFill>
                  <a:schemeClr val="dk1"/>
                </a:solidFill>
                <a:latin typeface="Ubuntu"/>
                <a:ea typeface="Ubuntu"/>
                <a:cs typeface="Ubuntu"/>
                <a:sym typeface="Ubuntu"/>
              </a:rPr>
              <a:t>Difusão, pela imprensa, do preconceito contra os “desvios”, para reforçar </a:t>
            </a:r>
            <a:r>
              <a:rPr lang="pt-BR" sz="2800" i="0" u="none" strike="noStrike" cap="none" dirty="0" smtClean="0">
                <a:solidFill>
                  <a:schemeClr val="dk1"/>
                </a:solidFill>
                <a:latin typeface="Ubuntu"/>
                <a:ea typeface="Ubuntu"/>
                <a:cs typeface="Ubuntu"/>
                <a:sym typeface="Ubuntu"/>
              </a:rPr>
              <a:t>o </a:t>
            </a:r>
            <a:r>
              <a:rPr lang="pt-BR" sz="2800" i="0" u="none" strike="noStrike" cap="none" dirty="0">
                <a:solidFill>
                  <a:schemeClr val="dk1"/>
                </a:solidFill>
                <a:latin typeface="Ubuntu"/>
                <a:ea typeface="Ubuntu"/>
                <a:cs typeface="Ubuntu"/>
                <a:sym typeface="Ubuntu"/>
              </a:rPr>
              <a:t>estereótipo do “inimigo interno</a:t>
            </a:r>
            <a:r>
              <a:rPr lang="pt-BR" sz="2800" i="0" u="none" strike="noStrike" cap="none" dirty="0" smtClean="0">
                <a:solidFill>
                  <a:schemeClr val="dk1"/>
                </a:solidFill>
                <a:latin typeface="Ubuntu"/>
                <a:ea typeface="Ubuntu"/>
                <a:cs typeface="Ubuntu"/>
                <a:sym typeface="Ubuntu"/>
              </a:rPr>
              <a:t>”</a:t>
            </a:r>
            <a:endParaRPr sz="2800" dirty="0">
              <a:latin typeface="Ubuntu"/>
              <a:ea typeface="Ubuntu"/>
              <a:cs typeface="Ubuntu"/>
              <a:sym typeface="Ubuntu"/>
            </a:endParaRPr>
          </a:p>
          <a:p>
            <a:pPr marL="342900" marR="0" lvl="0" indent="-330200" algn="l" rtl="0">
              <a:lnSpc>
                <a:spcPct val="80000"/>
              </a:lnSpc>
              <a:spcBef>
                <a:spcPts val="400"/>
              </a:spcBef>
              <a:spcAft>
                <a:spcPts val="0"/>
              </a:spcAft>
              <a:buClr>
                <a:schemeClr val="dk1"/>
              </a:buClr>
              <a:buSzPts val="1800"/>
              <a:buFont typeface="Ubuntu"/>
              <a:buChar char="•"/>
            </a:pPr>
            <a:r>
              <a:rPr lang="pt-BR" sz="2800" i="0" u="none" strike="noStrike" cap="none" dirty="0">
                <a:solidFill>
                  <a:schemeClr val="dk1"/>
                </a:solidFill>
                <a:latin typeface="Ubuntu"/>
                <a:ea typeface="Ubuntu"/>
                <a:cs typeface="Ubuntu"/>
                <a:sym typeface="Ubuntu"/>
              </a:rPr>
              <a:t>Desarticulação do então nascente movimento LGBT e dos seus meios de </a:t>
            </a:r>
            <a:r>
              <a:rPr lang="pt-BR" sz="2800" i="0" u="none" strike="noStrike" cap="none" dirty="0" smtClean="0">
                <a:solidFill>
                  <a:schemeClr val="dk1"/>
                </a:solidFill>
                <a:latin typeface="Ubuntu"/>
                <a:ea typeface="Ubuntu"/>
                <a:cs typeface="Ubuntu"/>
                <a:sym typeface="Ubuntu"/>
              </a:rPr>
              <a:t>comunicação</a:t>
            </a:r>
            <a:endParaRPr sz="2800" i="0" u="none" strike="noStrike" cap="none" dirty="0">
              <a:solidFill>
                <a:schemeClr val="dk1"/>
              </a:solidFill>
              <a:latin typeface="Ubuntu"/>
              <a:ea typeface="Ubuntu"/>
              <a:cs typeface="Ubuntu"/>
              <a:sym typeface="Ubuntu"/>
            </a:endParaRPr>
          </a:p>
        </p:txBody>
      </p:sp>
      <p:sp>
        <p:nvSpPr>
          <p:cNvPr id="90" name="Shape 9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pt-BR"/>
              <a:pPr marL="0" lvl="0" indent="0">
                <a:spcBef>
                  <a:spcPts val="0"/>
                </a:spcBef>
                <a:spcAft>
                  <a:spcPts val="0"/>
                </a:spcAft>
                <a:buClr>
                  <a:srgbClr val="000000"/>
                </a:buClr>
                <a:buFont typeface="Arial"/>
                <a:buNone/>
              </a:pPr>
              <a:t>6</a:t>
            </a:fld>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Novas</a:t>
            </a:r>
            <a:r>
              <a:rPr lang="en-US" dirty="0" smtClean="0"/>
              <a:t> </a:t>
            </a:r>
            <a:r>
              <a:rPr lang="en-US" dirty="0" err="1" smtClean="0"/>
              <a:t>bandeiras</a:t>
            </a:r>
            <a:endParaRPr lang="en-US" dirty="0"/>
          </a:p>
        </p:txBody>
      </p:sp>
      <p:sp>
        <p:nvSpPr>
          <p:cNvPr id="3" name="Text Placeholder 2"/>
          <p:cNvSpPr>
            <a:spLocks noGrp="1"/>
          </p:cNvSpPr>
          <p:nvPr>
            <p:ph type="body" idx="1"/>
          </p:nvPr>
        </p:nvSpPr>
        <p:spPr>
          <a:xfrm>
            <a:off x="0" y="1194801"/>
            <a:ext cx="9144000" cy="4526100"/>
          </a:xfrm>
        </p:spPr>
        <p:txBody>
          <a:bodyPr/>
          <a:lstStyle/>
          <a:p>
            <a:r>
              <a:rPr lang="en-US" dirty="0" err="1" smtClean="0"/>
              <a:t>Centralidade</a:t>
            </a:r>
            <a:r>
              <a:rPr lang="en-US" dirty="0" smtClean="0"/>
              <a:t> da </a:t>
            </a:r>
            <a:r>
              <a:rPr lang="en-US" dirty="0" err="1" smtClean="0"/>
              <a:t>relação</a:t>
            </a:r>
            <a:r>
              <a:rPr lang="en-US" dirty="0" smtClean="0"/>
              <a:t> com HIV-AIDS</a:t>
            </a:r>
          </a:p>
          <a:p>
            <a:r>
              <a:rPr lang="en-US" dirty="0" smtClean="0"/>
              <a:t>“</a:t>
            </a:r>
            <a:r>
              <a:rPr lang="en-US" dirty="0" err="1" smtClean="0"/>
              <a:t>Grupos</a:t>
            </a:r>
            <a:r>
              <a:rPr lang="en-US" dirty="0" smtClean="0"/>
              <a:t> de </a:t>
            </a:r>
            <a:r>
              <a:rPr lang="en-US" dirty="0" err="1" smtClean="0"/>
              <a:t>risco</a:t>
            </a:r>
            <a:r>
              <a:rPr lang="en-US" dirty="0" smtClean="0"/>
              <a:t>”: </a:t>
            </a:r>
            <a:r>
              <a:rPr lang="en-US" dirty="0" err="1" smtClean="0"/>
              <a:t>mais</a:t>
            </a:r>
            <a:r>
              <a:rPr lang="en-US" dirty="0" smtClean="0"/>
              <a:t> </a:t>
            </a:r>
            <a:r>
              <a:rPr lang="en-US" dirty="0" err="1" smtClean="0"/>
              <a:t>dinheiro</a:t>
            </a:r>
            <a:r>
              <a:rPr lang="en-US" dirty="0" smtClean="0"/>
              <a:t> e </a:t>
            </a:r>
            <a:r>
              <a:rPr lang="en-US" dirty="0" err="1" smtClean="0"/>
              <a:t>estrutura</a:t>
            </a:r>
            <a:endParaRPr lang="en-US" dirty="0" smtClean="0"/>
          </a:p>
          <a:p>
            <a:r>
              <a:rPr lang="en-US" dirty="0" smtClean="0"/>
              <a:t>(Re)</a:t>
            </a:r>
            <a:r>
              <a:rPr lang="en-US" dirty="0" err="1"/>
              <a:t>a</a:t>
            </a:r>
            <a:r>
              <a:rPr lang="en-US" dirty="0" err="1" smtClean="0"/>
              <a:t>proximação</a:t>
            </a:r>
            <a:r>
              <a:rPr lang="en-US" dirty="0" smtClean="0"/>
              <a:t> </a:t>
            </a:r>
            <a:r>
              <a:rPr lang="en-US" dirty="0" err="1" smtClean="0"/>
              <a:t>ativistas</a:t>
            </a:r>
            <a:r>
              <a:rPr lang="en-US" dirty="0" smtClean="0"/>
              <a:t> e </a:t>
            </a:r>
            <a:r>
              <a:rPr lang="en-US" dirty="0" err="1" smtClean="0"/>
              <a:t>autoridades</a:t>
            </a:r>
            <a:r>
              <a:rPr lang="en-US" dirty="0" smtClean="0"/>
              <a:t> </a:t>
            </a:r>
            <a:r>
              <a:rPr lang="en-US" dirty="0" err="1" smtClean="0"/>
              <a:t>médicas</a:t>
            </a:r>
            <a:endParaRPr lang="en-US" dirty="0" smtClean="0"/>
          </a:p>
          <a:p>
            <a:r>
              <a:rPr lang="en-US" dirty="0" err="1" smtClean="0"/>
              <a:t>Busca</a:t>
            </a:r>
            <a:r>
              <a:rPr lang="en-US" dirty="0" smtClean="0"/>
              <a:t> de </a:t>
            </a:r>
            <a:r>
              <a:rPr lang="en-US" dirty="0" err="1" smtClean="0"/>
              <a:t>legitimidade</a:t>
            </a:r>
            <a:r>
              <a:rPr lang="en-US" dirty="0" smtClean="0"/>
              <a:t> x </a:t>
            </a:r>
            <a:r>
              <a:rPr lang="en-US" dirty="0" err="1" smtClean="0"/>
              <a:t>associação</a:t>
            </a:r>
            <a:r>
              <a:rPr lang="en-US" dirty="0" smtClean="0"/>
              <a:t> </a:t>
            </a:r>
            <a:r>
              <a:rPr lang="en-US" dirty="0" err="1" smtClean="0"/>
              <a:t>à</a:t>
            </a:r>
            <a:r>
              <a:rPr lang="en-US" dirty="0" smtClean="0"/>
              <a:t> </a:t>
            </a:r>
            <a:r>
              <a:rPr lang="en-US" dirty="0" err="1" smtClean="0"/>
              <a:t>doença</a:t>
            </a:r>
            <a:endParaRPr lang="en-US" dirty="0" smtClean="0"/>
          </a:p>
          <a:p>
            <a:r>
              <a:rPr lang="en-US" dirty="0" err="1" smtClean="0"/>
              <a:t>Atobá</a:t>
            </a:r>
            <a:r>
              <a:rPr lang="en-US" dirty="0" smtClean="0"/>
              <a:t> (1986) e GGB </a:t>
            </a:r>
            <a:r>
              <a:rPr lang="en-US" dirty="0" err="1" smtClean="0"/>
              <a:t>em</a:t>
            </a:r>
            <a:r>
              <a:rPr lang="en-US" dirty="0"/>
              <a:t> </a:t>
            </a:r>
            <a:r>
              <a:rPr lang="en-US" dirty="0" err="1" smtClean="0"/>
              <a:t>todos</a:t>
            </a:r>
            <a:r>
              <a:rPr lang="en-US" dirty="0" smtClean="0"/>
              <a:t> </a:t>
            </a:r>
            <a:r>
              <a:rPr lang="en-US" dirty="0" err="1" smtClean="0"/>
              <a:t>encontros</a:t>
            </a:r>
            <a:endParaRPr lang="en-US" dirty="0" smtClean="0"/>
          </a:p>
          <a:p>
            <a:r>
              <a:rPr lang="en-US" dirty="0" err="1" smtClean="0"/>
              <a:t>Quatro</a:t>
            </a:r>
            <a:r>
              <a:rPr lang="en-US" dirty="0" smtClean="0"/>
              <a:t> </a:t>
            </a:r>
            <a:r>
              <a:rPr lang="en-US" dirty="0" err="1" smtClean="0"/>
              <a:t>encontros</a:t>
            </a:r>
            <a:r>
              <a:rPr lang="en-US" dirty="0" smtClean="0"/>
              <a:t> entre 1984 e 1991 –</a:t>
            </a:r>
            <a:r>
              <a:rPr lang="en-US" dirty="0" err="1" smtClean="0"/>
              <a:t>Poucos</a:t>
            </a:r>
            <a:r>
              <a:rPr lang="en-US" dirty="0" smtClean="0"/>
              <a:t> </a:t>
            </a:r>
            <a:r>
              <a:rPr lang="en-US" dirty="0" err="1" smtClean="0"/>
              <a:t>grupos</a:t>
            </a:r>
            <a:r>
              <a:rPr lang="en-US" dirty="0" smtClean="0"/>
              <a:t> do </a:t>
            </a:r>
            <a:r>
              <a:rPr lang="en-US" dirty="0" err="1" smtClean="0"/>
              <a:t>Nordeste</a:t>
            </a:r>
            <a:r>
              <a:rPr lang="en-US" dirty="0" smtClean="0"/>
              <a:t> </a:t>
            </a:r>
            <a:r>
              <a:rPr lang="en-US" dirty="0" err="1" smtClean="0"/>
              <a:t>mais</a:t>
            </a:r>
            <a:r>
              <a:rPr lang="en-US" dirty="0" smtClean="0"/>
              <a:t> o GALF </a:t>
            </a:r>
          </a:p>
          <a:p>
            <a:r>
              <a:rPr lang="en-US" dirty="0" err="1" smtClean="0"/>
              <a:t>Legalização</a:t>
            </a:r>
            <a:r>
              <a:rPr lang="en-US" dirty="0" smtClean="0"/>
              <a:t> do </a:t>
            </a:r>
            <a:r>
              <a:rPr lang="en-US" dirty="0" err="1" smtClean="0"/>
              <a:t>casamento</a:t>
            </a:r>
            <a:r>
              <a:rPr lang="en-US" dirty="0" smtClean="0"/>
              <a:t> </a:t>
            </a:r>
            <a:r>
              <a:rPr lang="en-US" dirty="0" err="1" smtClean="0"/>
              <a:t>homossexual</a:t>
            </a:r>
            <a:r>
              <a:rPr lang="en-US" dirty="0" smtClean="0"/>
              <a:t>, </a:t>
            </a:r>
            <a:r>
              <a:rPr lang="en-US" dirty="0" err="1" smtClean="0"/>
              <a:t>fim</a:t>
            </a:r>
            <a:r>
              <a:rPr lang="en-US" dirty="0" smtClean="0"/>
              <a:t> da </a:t>
            </a:r>
            <a:r>
              <a:rPr lang="en-US" dirty="0" err="1" smtClean="0"/>
              <a:t>violência</a:t>
            </a:r>
            <a:r>
              <a:rPr lang="en-US" dirty="0" smtClean="0"/>
              <a:t> e </a:t>
            </a:r>
            <a:r>
              <a:rPr lang="en-US" dirty="0" err="1" smtClean="0"/>
              <a:t>discriminação</a:t>
            </a:r>
            <a:r>
              <a:rPr lang="en-US" dirty="0" smtClean="0"/>
              <a:t> </a:t>
            </a:r>
            <a:r>
              <a:rPr lang="en-US" dirty="0" err="1" smtClean="0"/>
              <a:t>religiosa</a:t>
            </a:r>
            <a:endParaRPr lang="en-US" dirty="0" smtClean="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60</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2877781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Terceira </a:t>
            </a:r>
            <a:r>
              <a:rPr lang="en-US" dirty="0" err="1" smtClean="0"/>
              <a:t>Onda</a:t>
            </a:r>
            <a:r>
              <a:rPr lang="en-US" dirty="0" smtClean="0"/>
              <a:t>: </a:t>
            </a:r>
            <a:r>
              <a:rPr lang="en-US" dirty="0" err="1" smtClean="0"/>
              <a:t>modelo</a:t>
            </a:r>
            <a:r>
              <a:rPr lang="en-US" dirty="0" smtClean="0"/>
              <a:t> das ONGs</a:t>
            </a:r>
            <a:endParaRPr lang="en-US" dirty="0"/>
          </a:p>
        </p:txBody>
      </p:sp>
      <p:sp>
        <p:nvSpPr>
          <p:cNvPr id="3" name="Text Placeholder 2"/>
          <p:cNvSpPr>
            <a:spLocks noGrp="1"/>
          </p:cNvSpPr>
          <p:nvPr>
            <p:ph type="body" idx="1"/>
          </p:nvPr>
        </p:nvSpPr>
        <p:spPr>
          <a:xfrm>
            <a:off x="457200" y="1113722"/>
            <a:ext cx="8229600" cy="4526100"/>
          </a:xfrm>
        </p:spPr>
        <p:txBody>
          <a:bodyPr/>
          <a:lstStyle/>
          <a:p>
            <a:r>
              <a:rPr lang="en-US" dirty="0" err="1" smtClean="0"/>
              <a:t>Encontros</a:t>
            </a:r>
            <a:r>
              <a:rPr lang="en-US" dirty="0" smtClean="0"/>
              <a:t> </a:t>
            </a:r>
            <a:r>
              <a:rPr lang="en-US" dirty="0" err="1" smtClean="0"/>
              <a:t>nacionais</a:t>
            </a:r>
            <a:r>
              <a:rPr lang="en-US" dirty="0" smtClean="0"/>
              <a:t> </a:t>
            </a:r>
            <a:r>
              <a:rPr lang="en-US" dirty="0" err="1" smtClean="0"/>
              <a:t>mais</a:t>
            </a:r>
            <a:r>
              <a:rPr lang="en-US" dirty="0" smtClean="0"/>
              <a:t> </a:t>
            </a:r>
            <a:r>
              <a:rPr lang="en-US" dirty="0" err="1" smtClean="0"/>
              <a:t>frequentes</a:t>
            </a:r>
            <a:endParaRPr lang="en-US" dirty="0" smtClean="0"/>
          </a:p>
          <a:p>
            <a:r>
              <a:rPr lang="en-US" dirty="0" err="1" smtClean="0"/>
              <a:t>Encontros</a:t>
            </a:r>
            <a:r>
              <a:rPr lang="en-US" dirty="0" smtClean="0"/>
              <a:t> </a:t>
            </a:r>
            <a:r>
              <a:rPr lang="en-US" dirty="0" err="1" smtClean="0"/>
              <a:t>específicos</a:t>
            </a:r>
            <a:r>
              <a:rPr lang="en-US" dirty="0" smtClean="0"/>
              <a:t>: </a:t>
            </a:r>
            <a:r>
              <a:rPr lang="en-US" dirty="0" err="1" smtClean="0"/>
              <a:t>lésbicas</a:t>
            </a:r>
            <a:r>
              <a:rPr lang="en-US" dirty="0" smtClean="0"/>
              <a:t> (1996). </a:t>
            </a:r>
            <a:r>
              <a:rPr lang="en-US" dirty="0" err="1" smtClean="0"/>
              <a:t>Integraç˙ao</a:t>
            </a:r>
            <a:r>
              <a:rPr lang="en-US" dirty="0" smtClean="0"/>
              <a:t> das </a:t>
            </a:r>
            <a:r>
              <a:rPr lang="en-US" dirty="0" err="1" smtClean="0"/>
              <a:t>Travestis</a:t>
            </a:r>
            <a:r>
              <a:rPr lang="en-US" dirty="0" smtClean="0"/>
              <a:t> e </a:t>
            </a:r>
            <a:r>
              <a:rPr lang="en-US" dirty="0" err="1" smtClean="0"/>
              <a:t>Transexuais</a:t>
            </a:r>
            <a:r>
              <a:rPr lang="en-US" dirty="0" smtClean="0"/>
              <a:t> (1993)</a:t>
            </a:r>
          </a:p>
          <a:p>
            <a:r>
              <a:rPr lang="en-US" dirty="0" err="1" smtClean="0"/>
              <a:t>Presença</a:t>
            </a:r>
            <a:r>
              <a:rPr lang="en-US" dirty="0" smtClean="0"/>
              <a:t> </a:t>
            </a:r>
            <a:r>
              <a:rPr lang="en-US" dirty="0" err="1" smtClean="0"/>
              <a:t>marcante</a:t>
            </a:r>
            <a:r>
              <a:rPr lang="en-US" dirty="0" smtClean="0"/>
              <a:t> </a:t>
            </a:r>
            <a:r>
              <a:rPr lang="en-US" dirty="0" err="1" smtClean="0"/>
              <a:t>na</a:t>
            </a:r>
            <a:r>
              <a:rPr lang="en-US" dirty="0" smtClean="0"/>
              <a:t> </a:t>
            </a:r>
            <a:r>
              <a:rPr lang="en-US" dirty="0" err="1" smtClean="0"/>
              <a:t>mídia</a:t>
            </a:r>
            <a:endParaRPr lang="en-US" dirty="0" smtClean="0"/>
          </a:p>
          <a:p>
            <a:r>
              <a:rPr lang="en-US" dirty="0" err="1" smtClean="0"/>
              <a:t>Ampla</a:t>
            </a:r>
            <a:r>
              <a:rPr lang="en-US" dirty="0" smtClean="0"/>
              <a:t> </a:t>
            </a:r>
            <a:r>
              <a:rPr lang="en-US" dirty="0" err="1" smtClean="0"/>
              <a:t>participação</a:t>
            </a:r>
            <a:r>
              <a:rPr lang="en-US" dirty="0" smtClean="0"/>
              <a:t> no </a:t>
            </a:r>
            <a:r>
              <a:rPr lang="en-US" dirty="0" err="1" smtClean="0"/>
              <a:t>mov</a:t>
            </a:r>
            <a:r>
              <a:rPr lang="en-US" dirty="0" smtClean="0"/>
              <a:t>. </a:t>
            </a:r>
            <a:r>
              <a:rPr lang="en-US" dirty="0" err="1" smtClean="0"/>
              <a:t>direitos</a:t>
            </a:r>
            <a:r>
              <a:rPr lang="en-US" dirty="0" smtClean="0"/>
              <a:t> </a:t>
            </a:r>
            <a:r>
              <a:rPr lang="en-US" dirty="0" err="1" smtClean="0"/>
              <a:t>humanos</a:t>
            </a:r>
            <a:endParaRPr lang="en-US" dirty="0" smtClean="0"/>
          </a:p>
          <a:p>
            <a:r>
              <a:rPr lang="en-US" dirty="0" err="1" smtClean="0"/>
              <a:t>Internacionalização</a:t>
            </a:r>
            <a:r>
              <a:rPr lang="en-US" dirty="0" smtClean="0"/>
              <a:t> das </a:t>
            </a:r>
            <a:r>
              <a:rPr lang="en-US" dirty="0" err="1" smtClean="0"/>
              <a:t>redes</a:t>
            </a:r>
            <a:r>
              <a:rPr lang="en-US" dirty="0" smtClean="0"/>
              <a:t> e </a:t>
            </a:r>
            <a:r>
              <a:rPr lang="en-US" dirty="0" err="1" smtClean="0"/>
              <a:t>mercados</a:t>
            </a:r>
            <a:endParaRPr lang="en-US" dirty="0" smtClean="0"/>
          </a:p>
          <a:p>
            <a:r>
              <a:rPr lang="en-US" dirty="0" err="1" smtClean="0"/>
              <a:t>Organizações</a:t>
            </a:r>
            <a:r>
              <a:rPr lang="en-US" dirty="0" smtClean="0"/>
              <a:t> de </a:t>
            </a:r>
            <a:r>
              <a:rPr lang="en-US" dirty="0" err="1" smtClean="0"/>
              <a:t>atos</a:t>
            </a:r>
            <a:r>
              <a:rPr lang="en-US" dirty="0" smtClean="0"/>
              <a:t> e </a:t>
            </a:r>
            <a:r>
              <a:rPr lang="en-US" dirty="0" err="1" smtClean="0"/>
              <a:t>eventos</a:t>
            </a:r>
            <a:r>
              <a:rPr lang="en-US" dirty="0" smtClean="0"/>
              <a:t> de </a:t>
            </a:r>
            <a:r>
              <a:rPr lang="en-US" dirty="0" err="1" smtClean="0"/>
              <a:t>rua</a:t>
            </a:r>
            <a:endParaRPr lang="en-US" dirty="0" smtClean="0"/>
          </a:p>
          <a:p>
            <a:r>
              <a:rPr lang="en-US" dirty="0" err="1" smtClean="0"/>
              <a:t>Pressão</a:t>
            </a:r>
            <a:r>
              <a:rPr lang="en-US" dirty="0" smtClean="0"/>
              <a:t> </a:t>
            </a:r>
            <a:r>
              <a:rPr lang="en-US" dirty="0" err="1" smtClean="0"/>
              <a:t>nos</a:t>
            </a:r>
            <a:r>
              <a:rPr lang="en-US" dirty="0" smtClean="0"/>
              <a:t> </a:t>
            </a:r>
            <a:r>
              <a:rPr lang="en-US" dirty="0" err="1" smtClean="0"/>
              <a:t>poderes</a:t>
            </a:r>
            <a:r>
              <a:rPr lang="en-US" dirty="0" smtClean="0"/>
              <a:t> (</a:t>
            </a:r>
            <a:r>
              <a:rPr lang="en-US" dirty="0" err="1" smtClean="0"/>
              <a:t>executivo</a:t>
            </a:r>
            <a:r>
              <a:rPr lang="en-US" dirty="0" smtClean="0"/>
              <a:t>, </a:t>
            </a:r>
            <a:r>
              <a:rPr lang="en-US" dirty="0" err="1" smtClean="0"/>
              <a:t>legislativo</a:t>
            </a:r>
            <a:r>
              <a:rPr lang="en-US" dirty="0" smtClean="0"/>
              <a:t> e </a:t>
            </a:r>
            <a:r>
              <a:rPr lang="en-US" dirty="0" err="1" smtClean="0"/>
              <a:t>judiciário</a:t>
            </a:r>
            <a:r>
              <a:rPr lang="en-US" dirty="0" smtClean="0"/>
              <a:t>) e </a:t>
            </a:r>
            <a:r>
              <a:rPr lang="en-US" dirty="0" err="1" smtClean="0"/>
              <a:t>partidos</a:t>
            </a:r>
            <a:r>
              <a:rPr lang="en-US" dirty="0" smtClean="0"/>
              <a:t> (</a:t>
            </a:r>
            <a:r>
              <a:rPr lang="en-US" dirty="0" err="1" smtClean="0"/>
              <a:t>setoriais</a:t>
            </a:r>
            <a:r>
              <a:rPr lang="en-US" dirty="0" smtClean="0"/>
              <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61</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732816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62</a:t>
            </a:fld>
            <a:endParaRPr lang="en-US" sz="1200" b="0" i="0" u="none" strike="noStrike" cap="none">
              <a:solidFill>
                <a:srgbClr val="888888"/>
              </a:solidFill>
              <a:latin typeface="Calibri"/>
              <a:ea typeface="Calibri"/>
              <a:cs typeface="Calibri"/>
              <a:sym typeface="Calibri"/>
            </a:endParaRPr>
          </a:p>
        </p:txBody>
      </p:sp>
      <p:pic>
        <p:nvPicPr>
          <p:cNvPr id="5" name="Picture 4" descr="image1 (6).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130300"/>
            <a:ext cx="9144000" cy="5226050"/>
          </a:xfrm>
          <a:prstGeom prst="rect">
            <a:avLst/>
          </a:prstGeom>
        </p:spPr>
      </p:pic>
    </p:spTree>
    <p:extLst>
      <p:ext uri="{BB962C8B-B14F-4D97-AF65-F5344CB8AC3E}">
        <p14:creationId xmlns:p14="http://schemas.microsoft.com/office/powerpoint/2010/main" xmlns="" val="468292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311700" y="1347475"/>
            <a:ext cx="8520600" cy="11223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pt-BR" sz="4800">
                <a:latin typeface="Ubuntu"/>
                <a:ea typeface="Ubuntu"/>
                <a:cs typeface="Ubuntu"/>
                <a:sym typeface="Ubuntu"/>
              </a:rPr>
              <a:t>Obrigado!</a:t>
            </a:r>
            <a:r>
              <a:rPr lang="pt-BR"/>
              <a:t> </a:t>
            </a:r>
            <a:endParaRPr/>
          </a:p>
        </p:txBody>
      </p:sp>
      <p:sp>
        <p:nvSpPr>
          <p:cNvPr id="361" name="Shape 36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pt-BR"/>
              <a:pPr marL="0" lvl="0" indent="0">
                <a:spcBef>
                  <a:spcPts val="0"/>
                </a:spcBef>
                <a:spcAft>
                  <a:spcPts val="0"/>
                </a:spcAft>
                <a:buNone/>
              </a:pPr>
              <a:t>63</a:t>
            </a:fld>
            <a:endParaRPr/>
          </a:p>
        </p:txBody>
      </p:sp>
      <p:sp>
        <p:nvSpPr>
          <p:cNvPr id="362" name="Shape 362"/>
          <p:cNvSpPr txBox="1"/>
          <p:nvPr/>
        </p:nvSpPr>
        <p:spPr>
          <a:xfrm>
            <a:off x="1750625" y="2214550"/>
            <a:ext cx="7573500" cy="384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a:latin typeface="Ubuntu"/>
              <a:ea typeface="Ubuntu"/>
              <a:cs typeface="Ubuntu"/>
              <a:sym typeface="Ubuntu"/>
            </a:endParaRPr>
          </a:p>
        </p:txBody>
      </p:sp>
      <p:pic>
        <p:nvPicPr>
          <p:cNvPr id="363" name="Shape 363"/>
          <p:cNvPicPr preferRelativeResize="0"/>
          <p:nvPr/>
        </p:nvPicPr>
        <p:blipFill>
          <a:blip r:embed="rId3">
            <a:alphaModFix/>
          </a:blip>
          <a:stretch>
            <a:fillRect/>
          </a:stretch>
        </p:blipFill>
        <p:spPr>
          <a:xfrm>
            <a:off x="2360023" y="4030688"/>
            <a:ext cx="878450" cy="881415"/>
          </a:xfrm>
          <a:prstGeom prst="rect">
            <a:avLst/>
          </a:prstGeom>
          <a:noFill/>
          <a:ln>
            <a:noFill/>
          </a:ln>
        </p:spPr>
      </p:pic>
      <p:pic>
        <p:nvPicPr>
          <p:cNvPr id="364" name="Shape 364"/>
          <p:cNvPicPr preferRelativeResize="0"/>
          <p:nvPr/>
        </p:nvPicPr>
        <p:blipFill>
          <a:blip r:embed="rId4">
            <a:alphaModFix/>
          </a:blip>
          <a:stretch>
            <a:fillRect/>
          </a:stretch>
        </p:blipFill>
        <p:spPr>
          <a:xfrm>
            <a:off x="2360024" y="2981799"/>
            <a:ext cx="878449" cy="702425"/>
          </a:xfrm>
          <a:prstGeom prst="rect">
            <a:avLst/>
          </a:prstGeom>
          <a:noFill/>
          <a:ln>
            <a:noFill/>
          </a:ln>
        </p:spPr>
      </p:pic>
      <p:sp>
        <p:nvSpPr>
          <p:cNvPr id="365" name="Shape 365"/>
          <p:cNvSpPr txBox="1"/>
          <p:nvPr/>
        </p:nvSpPr>
        <p:spPr>
          <a:xfrm>
            <a:off x="3395700" y="2981863"/>
            <a:ext cx="3939600" cy="702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pt-BR" sz="2400">
                <a:solidFill>
                  <a:srgbClr val="FFFFFF"/>
                </a:solidFill>
                <a:latin typeface="Ubuntu"/>
                <a:ea typeface="Ubuntu"/>
                <a:cs typeface="Ubuntu"/>
                <a:sym typeface="Ubuntu"/>
              </a:rPr>
              <a:t>renanhq@gmail.com</a:t>
            </a:r>
            <a:endParaRPr sz="2400">
              <a:solidFill>
                <a:srgbClr val="FFFFFF"/>
              </a:solidFill>
              <a:latin typeface="Ubuntu"/>
              <a:ea typeface="Ubuntu"/>
              <a:cs typeface="Ubuntu"/>
              <a:sym typeface="Ubuntu"/>
            </a:endParaRPr>
          </a:p>
        </p:txBody>
      </p:sp>
      <p:sp>
        <p:nvSpPr>
          <p:cNvPr id="366" name="Shape 366"/>
          <p:cNvSpPr txBox="1"/>
          <p:nvPr/>
        </p:nvSpPr>
        <p:spPr>
          <a:xfrm>
            <a:off x="3395700" y="4098500"/>
            <a:ext cx="6391800" cy="745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pt-BR" sz="2400">
                <a:solidFill>
                  <a:srgbClr val="FFFFFF"/>
                </a:solidFill>
                <a:latin typeface="Ubuntu"/>
                <a:ea typeface="Ubuntu"/>
                <a:cs typeface="Ubuntu"/>
                <a:sym typeface="Ubuntu"/>
              </a:rPr>
              <a:t>facebook.com/renan.quinalha</a:t>
            </a:r>
            <a:endParaRPr sz="2400">
              <a:solidFill>
                <a:srgbClr val="FFFFFF"/>
              </a:solidFill>
              <a:latin typeface="Ubuntu"/>
              <a:ea typeface="Ubuntu"/>
              <a:cs typeface="Ubuntu"/>
              <a:sym typeface="Ubuntu"/>
            </a:endParaRPr>
          </a:p>
        </p:txBody>
      </p:sp>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Decreto</a:t>
            </a:r>
            <a:r>
              <a:rPr lang="en-US" dirty="0" smtClean="0"/>
              <a:t>-Lei 1.077/70</a:t>
            </a:r>
            <a:endParaRPr lang="en-US" dirty="0"/>
          </a:p>
        </p:txBody>
      </p:sp>
      <p:sp>
        <p:nvSpPr>
          <p:cNvPr id="3" name="Text Placeholder 2"/>
          <p:cNvSpPr>
            <a:spLocks noGrp="1"/>
          </p:cNvSpPr>
          <p:nvPr>
            <p:ph type="body" idx="1"/>
          </p:nvPr>
        </p:nvSpPr>
        <p:spPr>
          <a:xfrm>
            <a:off x="0" y="1417638"/>
            <a:ext cx="9144000" cy="4526100"/>
          </a:xfrm>
        </p:spPr>
        <p:txBody>
          <a:bodyPr/>
          <a:lstStyle/>
          <a:p>
            <a:r>
              <a:rPr lang="pt-BR" sz="2000" dirty="0"/>
              <a:t>CONSIDERANDO que a Constituição da República, no artigo 153, § 8º dispõe que não serão toleradas as publicações e exteriorizações contrárias à moral e aos costumes;</a:t>
            </a:r>
            <a:endParaRPr lang="en-US" sz="2000" dirty="0"/>
          </a:p>
          <a:p>
            <a:r>
              <a:rPr lang="pt-BR" sz="2000" dirty="0"/>
              <a:t>CONSIDERANDO que essa norma visa a proteger a instituição da família, preserva-lhe os </a:t>
            </a:r>
            <a:r>
              <a:rPr lang="pt-BR" sz="2000" dirty="0" err="1"/>
              <a:t>valôres</a:t>
            </a:r>
            <a:r>
              <a:rPr lang="pt-BR" sz="2000" dirty="0"/>
              <a:t> éticos e assegurar a formação sadia e digna da mocidade;</a:t>
            </a:r>
            <a:endParaRPr lang="en-US" sz="2000" dirty="0"/>
          </a:p>
          <a:p>
            <a:r>
              <a:rPr lang="pt-BR" sz="2000" dirty="0"/>
              <a:t>CONSIDERANDO, todavia, que algumas revistas fazem publicações obscenas e canais de televisão executam programas contrários à moral e aos bons costumes;</a:t>
            </a:r>
            <a:endParaRPr lang="en-US" sz="2000" dirty="0"/>
          </a:p>
          <a:p>
            <a:r>
              <a:rPr lang="pt-BR" sz="2000" dirty="0"/>
              <a:t>CONSIDERANDO que se tem generalizado a divulgação de livros que ofendem frontalmente à moral comum;</a:t>
            </a:r>
            <a:endParaRPr lang="en-US" sz="2000" dirty="0"/>
          </a:p>
          <a:p>
            <a:r>
              <a:rPr lang="pt-BR" sz="2000" dirty="0"/>
              <a:t>CONSIDERANDO que tais publicações e exteriorizações estimulam a licença, insinuam o amor livre e ameaçam destruir os valores morais da sociedade Brasileira;</a:t>
            </a:r>
            <a:endParaRPr lang="en-US" sz="2000" dirty="0"/>
          </a:p>
          <a:p>
            <a:r>
              <a:rPr lang="pt-BR" sz="2000" dirty="0"/>
              <a:t>CONSIDERANDO que o </a:t>
            </a:r>
            <a:r>
              <a:rPr lang="pt-BR" sz="2000" dirty="0" err="1"/>
              <a:t>emprêgo</a:t>
            </a:r>
            <a:r>
              <a:rPr lang="pt-BR" sz="2000" dirty="0"/>
              <a:t> </a:t>
            </a:r>
            <a:r>
              <a:rPr lang="pt-BR" sz="2000" dirty="0" err="1"/>
              <a:t>dêsses</a:t>
            </a:r>
            <a:r>
              <a:rPr lang="pt-BR" sz="2000" dirty="0"/>
              <a:t> meios de comunicação obedece a um plano subversivo, que põe em risco a segurança nacional.</a:t>
            </a:r>
            <a:endParaRPr lang="en-US" sz="20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7</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387237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Censura</a:t>
            </a:r>
            <a:r>
              <a:rPr lang="en-US" dirty="0" smtClean="0"/>
              <a:t> </a:t>
            </a:r>
            <a:r>
              <a:rPr lang="en-US" dirty="0" err="1" smtClean="0"/>
              <a:t>em</a:t>
            </a:r>
            <a:r>
              <a:rPr lang="en-US" dirty="0" smtClean="0"/>
              <a:t> </a:t>
            </a:r>
            <a:r>
              <a:rPr lang="en-US" dirty="0" err="1" smtClean="0"/>
              <a:t>números</a:t>
            </a:r>
            <a:endParaRPr lang="en-US" dirty="0"/>
          </a:p>
        </p:txBody>
      </p:sp>
      <p:sp>
        <p:nvSpPr>
          <p:cNvPr id="3" name="Text Placeholder 2"/>
          <p:cNvSpPr>
            <a:spLocks noGrp="1"/>
          </p:cNvSpPr>
          <p:nvPr>
            <p:ph type="body" idx="1"/>
          </p:nvPr>
        </p:nvSpPr>
        <p:spPr/>
        <p:txBody>
          <a:bodyPr/>
          <a:lstStyle/>
          <a:p>
            <a:r>
              <a:rPr lang="pt-BR" dirty="0"/>
              <a:t>S</a:t>
            </a:r>
            <a:r>
              <a:rPr lang="pt-BR" dirty="0" smtClean="0"/>
              <a:t>egundo </a:t>
            </a:r>
            <a:r>
              <a:rPr lang="pt-BR" dirty="0" err="1"/>
              <a:t>Zuenir</a:t>
            </a:r>
            <a:r>
              <a:rPr lang="pt-BR" dirty="0"/>
              <a:t> Ventura, nos dez anos de vigência do AI-5, foram censurados “cerca de 500 filmes, 450 peças de teatro, 200 livros, dezenas de programas de rádio, 100 revistas, mais de 500 letras de música e uma dúzia de capítulos e sinopses de telenovelas”</a:t>
            </a:r>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8</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1335961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09800" y="0"/>
            <a:ext cx="4700046" cy="6858000"/>
          </a:xfrm>
          <a:prstGeom prst="rect">
            <a:avLst/>
          </a:prstGeom>
        </p:spPr>
      </p:pic>
      <p:sp>
        <p:nvSpPr>
          <p:cNvPr id="2" name="Title 1"/>
          <p:cNvSpPr>
            <a:spLocks noGrp="1"/>
          </p:cNvSpPr>
          <p:nvPr>
            <p:ph type="title"/>
          </p:nvPr>
        </p:nvSpPr>
        <p:spPr/>
        <p:txBody>
          <a:bodyPr/>
          <a:lstStyle/>
          <a:p>
            <a:r>
              <a:rPr lang="en-US" dirty="0" err="1" smtClean="0">
                <a:solidFill>
                  <a:schemeClr val="bg1"/>
                </a:solidFill>
              </a:rPr>
              <a:t>Lampião</a:t>
            </a:r>
            <a:endParaRPr lang="en-US" dirty="0">
              <a:solidFill>
                <a:schemeClr val="bg1"/>
              </a:solidFill>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pPr marL="0" marR="0" lvl="0" indent="0" algn="r" rtl="0">
                <a:spcBef>
                  <a:spcPts val="0"/>
                </a:spcBef>
                <a:spcAft>
                  <a:spcPts val="0"/>
                </a:spcAft>
                <a:buNone/>
              </a:pPr>
              <a:t>9</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1388269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1458</TotalTime>
  <Words>1837</Words>
  <Application>Microsoft Macintosh PowerPoint</Application>
  <PresentationFormat>Apresentação na tela (4:3)</PresentationFormat>
  <Paragraphs>159</Paragraphs>
  <Slides>63</Slides>
  <Notes>38</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63</vt:i4>
      </vt:variant>
    </vt:vector>
  </HeadingPairs>
  <TitlesOfParts>
    <vt:vector size="67" baseType="lpstr">
      <vt:lpstr>Arial</vt:lpstr>
      <vt:lpstr>Ubuntu</vt:lpstr>
      <vt:lpstr>Calibri</vt:lpstr>
      <vt:lpstr>Simple Dark</vt:lpstr>
      <vt:lpstr>Políticas sexuais  da ditadura brasileira</vt:lpstr>
      <vt:lpstr>Slide 2</vt:lpstr>
      <vt:lpstr>Slide 3</vt:lpstr>
      <vt:lpstr>Ethos de masculinidade revolucionária</vt:lpstr>
      <vt:lpstr>“Projeto repressivo global”</vt:lpstr>
      <vt:lpstr>Violências contra pessoas LGBT</vt:lpstr>
      <vt:lpstr>Decreto-Lei 1.077/70</vt:lpstr>
      <vt:lpstr>Censura em números</vt:lpstr>
      <vt:lpstr>Lampião</vt:lpstr>
      <vt:lpstr>Slide 10</vt:lpstr>
      <vt:lpstr>Slide 11</vt:lpstr>
      <vt:lpstr>Cassandra Rios – A Safo de Perdizes</vt:lpstr>
      <vt:lpstr>A escritora mais censurada do Brasil</vt:lpstr>
      <vt:lpstr>Slide 14</vt:lpstr>
      <vt:lpstr>Joohny B. Goode – “Joohny pirou”</vt:lpstr>
      <vt:lpstr>Slide 16</vt:lpstr>
      <vt:lpstr>“De leve” (Gil e Rita Lee)</vt:lpstr>
      <vt:lpstr>Slide 18</vt:lpstr>
      <vt:lpstr>Slide 19</vt:lpstr>
      <vt:lpstr>"Infiltração subversiva no meio universitário em Brasília" em 1973: “em pouco tempo, já achava que o marxismo era a solução para os problemas do Brasil; usar a maconha era coisa natural, pois na Inglaterra nem era proibida; e o homossexualismo - tivera relações com Gilberto – era normal numa sociedade ‘aberta’”. </vt:lpstr>
      <vt:lpstr>Slide 21</vt:lpstr>
      <vt:lpstr>Slide 22</vt:lpstr>
      <vt:lpstr>Slide 23</vt:lpstr>
      <vt:lpstr>Slide 24</vt:lpstr>
      <vt:lpstr>Slide 25</vt:lpstr>
      <vt:lpstr>“Masculinidade dúbia”</vt:lpstr>
      <vt:lpstr>“Censura deveria ser mais rigorosa”</vt:lpstr>
      <vt:lpstr>Slide 28</vt:lpstr>
      <vt:lpstr>Julho de 1973, DEOPS, FMUSP</vt:lpstr>
      <vt:lpstr>Slide 30</vt:lpstr>
      <vt:lpstr>Slide 31</vt:lpstr>
      <vt:lpstr>“Polícia adverte homem de batom”</vt:lpstr>
      <vt:lpstr>A minissaia</vt:lpstr>
      <vt:lpstr>“Bombas e cassetete-família”</vt:lpstr>
      <vt:lpstr>Slide 35</vt:lpstr>
      <vt:lpstr>Slide 36</vt:lpstr>
      <vt:lpstr>Operações Rondão e Limpeza</vt:lpstr>
      <vt:lpstr>Delegado José Wilson Richetti</vt:lpstr>
      <vt:lpstr>Sociólogo detido nas rondas</vt:lpstr>
      <vt:lpstr>Inspeção proibida na delegacia</vt:lpstr>
      <vt:lpstr>Denúncias no Lampião</vt:lpstr>
      <vt:lpstr>Denúncias no Lampião</vt:lpstr>
      <vt:lpstr>Protesto da OAB</vt:lpstr>
      <vt:lpstr>Folha de SP: “Violência inútil”</vt:lpstr>
      <vt:lpstr>Primeira “parada do orgulho LGBT”</vt:lpstr>
      <vt:lpstr>Resposta à imprensa do DOPS/SP. </vt:lpstr>
      <vt:lpstr>I Encontro Nacional de Homossexuais</vt:lpstr>
      <vt:lpstr>Vigilância da repressão política</vt:lpstr>
      <vt:lpstr>Slide 49</vt:lpstr>
      <vt:lpstr>Slide 50</vt:lpstr>
      <vt:lpstr>Slide 51</vt:lpstr>
      <vt:lpstr>1º de Maio de 1980 no ABC ou piquenique alternativo</vt:lpstr>
      <vt:lpstr>20 de novembro: homossexualidade existe em todas as raças  </vt:lpstr>
      <vt:lpstr>Visibilidade lésbica</vt:lpstr>
      <vt:lpstr>Visibilidade lésbica dentro do movimento</vt:lpstr>
      <vt:lpstr>“os” travestis</vt:lpstr>
      <vt:lpstr>Constituinte e GGB</vt:lpstr>
      <vt:lpstr>Comissão da Verdade</vt:lpstr>
      <vt:lpstr>Segunda Onda: de opção à orientação</vt:lpstr>
      <vt:lpstr>Novas bandeiras</vt:lpstr>
      <vt:lpstr>Terceira Onda: modelo das ONGs</vt:lpstr>
      <vt:lpstr>Slide 62</vt:lpstr>
      <vt:lpstr>Obrigado!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Luta pela diversidade no Brasil:  movimento LGBT da ditadura à democracia</dc:title>
  <dc:creator>sala_de_aula</dc:creator>
  <cp:lastModifiedBy>sala_de_aula</cp:lastModifiedBy>
  <cp:revision>39</cp:revision>
  <dcterms:modified xsi:type="dcterms:W3CDTF">2018-05-25T14:35:18Z</dcterms:modified>
</cp:coreProperties>
</file>