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  <p:embeddedFont>
      <p:font typeface="Ultra"/>
      <p:regular r:id="rId33"/>
    </p:embeddedFont>
    <p:embeddedFont>
      <p:font typeface="Bree Serif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Ultra-regular.fntdata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BreeSerif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ginganddisease.org/article/2011/2152-5250/ad-2-6-449.html#b7-ad-2-6-449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981c2dc8f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981c2dc8f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In summary, the shuttle of melatonin production from</a:t>
            </a:r>
            <a:endParaRPr sz="850">
              <a:solidFill>
                <a:srgbClr val="231F20"/>
              </a:solidFill>
            </a:endParaRPr>
          </a:p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the pineal gland to immune-competent cells results in a</a:t>
            </a:r>
            <a:endParaRPr sz="850">
              <a:solidFill>
                <a:srgbClr val="231F20"/>
              </a:solidFill>
            </a:endParaRPr>
          </a:p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transient change in melatonin function; the hormone of</a:t>
            </a:r>
            <a:endParaRPr sz="850">
              <a:solidFill>
                <a:srgbClr val="231F20"/>
              </a:solidFill>
            </a:endParaRPr>
          </a:p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darkness is now produced at the site of injury, independent</a:t>
            </a:r>
            <a:endParaRPr sz="850">
              <a:solidFill>
                <a:srgbClr val="231F20"/>
              </a:solidFill>
            </a:endParaRPr>
          </a:p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of the hour of day, and contributes to ending the inflammatory</a:t>
            </a:r>
            <a:endParaRPr sz="850">
              <a:solidFill>
                <a:srgbClr val="231F20"/>
              </a:solidFill>
            </a:endParaRPr>
          </a:p>
          <a:p>
            <a:pPr indent="5041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850">
                <a:solidFill>
                  <a:srgbClr val="231F20"/>
                </a:solidFill>
              </a:rPr>
              <a:t>response.</a:t>
            </a:r>
            <a:endParaRPr sz="850">
              <a:solidFill>
                <a:srgbClr val="231F2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81c2dc8f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81c2dc8f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981c2dc8f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981c2dc8f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981c2dc8f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981c2dc8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972aabf7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972aabf7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72aabf7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972aabf7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72aabf7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72aabf7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972aabf7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972aabf7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981c2dc8f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981c2dc8f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59944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949494"/>
                </a:solidFill>
              </a:rPr>
              <a:t>NF-κB is a central regulator in stress response</a:t>
            </a:r>
            <a:endParaRPr sz="900">
              <a:solidFill>
                <a:srgbClr val="94949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949494"/>
                </a:solidFill>
              </a:rPr>
              <a:t>The NF-κB signaling pathway can be activated by numerous stimuli as listed in the blue boxes (summarized in Subsection entitled:Activation of NF-κB). In response to these different stimuli NF-κB transcriptionally regulates hundreds of genes, the generalized categories of which are listed in the red circles (summarized in subsection entitled:Genes under NF-κB transcriptional control). A compilation of citations with regards to NF-κB activators and transcriptionally regulated genes can be found at (www.nf-kb.org) [</a:t>
            </a:r>
            <a:r>
              <a:rPr lang="pt-BR" sz="900">
                <a:solidFill>
                  <a:srgbClr val="444444"/>
                </a:solidFill>
                <a:uFill>
                  <a:noFill/>
                </a:uFill>
                <a:hlinkClick r:id="rId2"/>
              </a:rPr>
              <a:t>7</a:t>
            </a:r>
            <a:r>
              <a:rPr lang="pt-BR" sz="900">
                <a:solidFill>
                  <a:srgbClr val="949494"/>
                </a:solidFill>
              </a:rPr>
              <a:t>].</a:t>
            </a:r>
            <a:endParaRPr sz="900">
              <a:solidFill>
                <a:srgbClr val="9494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eremy S. Tilstra, Cheryl L. Clauson, Laura J. Niedernhofer, et al. NF-κB in Aging and Disease[J]. 2(6): 449-465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72aabf7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72aabf7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In this study, we show that the transcription of AA-NAT, a key enzyme in melatonin synthesis, is regulated by the proinflammatory cytokine TNF-a and the anti-inflammatory hormone corticosterone.</a:t>
            </a:r>
            <a:endParaRPr sz="9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81c2dc8f_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981c2dc8f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81c2dc8f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981c2dc8f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Eixo Imune-Pineal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5358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Relação Melatonina e Sistema Imune</a:t>
            </a:r>
            <a:endParaRPr sz="2000"/>
          </a:p>
        </p:txBody>
      </p:sp>
      <p:sp>
        <p:nvSpPr>
          <p:cNvPr id="60" name="Google Shape;60;p13"/>
          <p:cNvSpPr txBox="1"/>
          <p:nvPr/>
        </p:nvSpPr>
        <p:spPr>
          <a:xfrm>
            <a:off x="5250925" y="4727175"/>
            <a:ext cx="36798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Giulia, Ivone, Laura e Viviane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311700" y="21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novo papel da melatonina: do endócrino para o </a:t>
            </a:r>
            <a:r>
              <a:rPr lang="pt-BR"/>
              <a:t>parácrino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0" y="1211600"/>
            <a:ext cx="2095500" cy="157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2"/>
          <p:cNvCxnSpPr/>
          <p:nvPr/>
        </p:nvCxnSpPr>
        <p:spPr>
          <a:xfrm flipH="1" rot="10800000">
            <a:off x="2333250" y="1669450"/>
            <a:ext cx="13998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2"/>
          <p:cNvSpPr txBox="1"/>
          <p:nvPr/>
        </p:nvSpPr>
        <p:spPr>
          <a:xfrm>
            <a:off x="3856525" y="1456075"/>
            <a:ext cx="12651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Melatonina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>
            <a:off x="5327025" y="1700650"/>
            <a:ext cx="12030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2"/>
          <p:cNvSpPr txBox="1"/>
          <p:nvPr/>
        </p:nvSpPr>
        <p:spPr>
          <a:xfrm>
            <a:off x="6667900" y="1456063"/>
            <a:ext cx="15450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Desliga resposta imune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563" y="2940048"/>
            <a:ext cx="1740875" cy="93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2"/>
          <p:cNvCxnSpPr/>
          <p:nvPr/>
        </p:nvCxnSpPr>
        <p:spPr>
          <a:xfrm flipH="1" rot="-5400000">
            <a:off x="4098700" y="1843275"/>
            <a:ext cx="398100" cy="38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2"/>
          <p:cNvSpPr txBox="1"/>
          <p:nvPr/>
        </p:nvSpPr>
        <p:spPr>
          <a:xfrm>
            <a:off x="4264100" y="2111400"/>
            <a:ext cx="6987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AFMK</a:t>
            </a:r>
            <a:endParaRPr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99" name="Google Shape;199;p22"/>
          <p:cNvCxnSpPr/>
          <p:nvPr/>
        </p:nvCxnSpPr>
        <p:spPr>
          <a:xfrm flipH="1" rot="-5400000">
            <a:off x="4364150" y="2518375"/>
            <a:ext cx="545700" cy="28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2"/>
          <p:cNvSpPr txBox="1"/>
          <p:nvPr/>
        </p:nvSpPr>
        <p:spPr>
          <a:xfrm>
            <a:off x="4667413" y="2449525"/>
            <a:ext cx="5790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AMK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>
            <a:off x="3733050" y="3401375"/>
            <a:ext cx="0" cy="70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2" name="Google Shape;202;p22"/>
          <p:cNvPicPr preferRelativeResize="0"/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4886202" y="1548248"/>
            <a:ext cx="628550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0500" y="2329200"/>
            <a:ext cx="3081800" cy="27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463500" y="2783225"/>
            <a:ext cx="20955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Células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 polimorfonucleares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114075" y="4640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(Pontes GN, Cardoso EC, Carneiro-Sampaio MMMS, Markus RP, 2006)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311700" y="19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/>
              <a:t>O novo papel da melatonina: do endócrino para o parácrino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250" y="952350"/>
            <a:ext cx="359003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6148275" y="4621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(Pontes GN, Cardoso EC, Carneiro-Sampaio MMMS, Markus RP, 2006)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311700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Resumo final</a:t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675" y="775838"/>
            <a:ext cx="477407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6144000" y="4676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 Markus RP, Ferreira ZS, Fernandes PACM, Cecon E, 2007)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311700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549600" y="4312700"/>
            <a:ext cx="80196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Simonneaux V,Ribelayga C: Generation of the melatonin endocrine message in mammals: a review of the complex regulation of melatonin synthesis by norepinephrine, peptides, and other pineal transmitters.Pharmacol Ver 2003; 55: 325–395.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49600" y="2537875"/>
            <a:ext cx="7953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Carrillo-Vico A, Calvo JR, Abreu P, Lardone PJ, Garcia- Maurino S, Reiter RJ, Guerrero JM: Evidence of melatonin synthesis by human lymphocytes and its physiological significance: possible role as intracrine, autocrine, and/or paracrine substance. FASEB J2004; 18: 537–539.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556350" y="3670625"/>
            <a:ext cx="80196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Pontes GN, Cardoso EC, Carneiro-Sampaio MMMS, Markus RP: Injury switches melatonin production source from endocrine (pineal) to paracrine (phagocytes) – melatonin in human colostrums and colostrums phagocytes. J Pineal Res 2006; 41: 136–141.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556350" y="3220675"/>
            <a:ext cx="80196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Fernandes PACM, Cecon E, Markus RP, Ferreira ZS: Effect of TNF-  on the melatonin synthetic pathway in the rat pineal gland: basis for a ‘feedback’ of the immune respons</a:t>
            </a: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e </a:t>
            </a: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on circadian timing. J Pineal Res 2006; 41:344–350.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549600" y="1584000"/>
            <a:ext cx="789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Baler R, Covington S, Klein DC: The rat arylalkylkyamine N-acetyltransferase gene promoter cAMP activation via a Camp-response element-CCAAT complex. J Biol Chem 1997; 272: 6979–6985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549600" y="2063825"/>
            <a:ext cx="7953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31F20"/>
                </a:solidFill>
                <a:latin typeface="Bree Serif"/>
                <a:ea typeface="Bree Serif"/>
                <a:cs typeface="Bree Serif"/>
                <a:sym typeface="Bree Serif"/>
              </a:rPr>
              <a:t>Baler R, Covington S, Klein DC: Rat arylalkylamine N-acetyltransferase gene: upstream and intronic components of a bipartite promoter. Biol Cell 1999; 91: 699–705.</a:t>
            </a:r>
            <a:endParaRPr sz="1200">
              <a:solidFill>
                <a:srgbClr val="231F2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494550" y="911475"/>
            <a:ext cx="7953900" cy="572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Markus RP, Ferreira ZS, Fernandes PACM, Cecon. The Immune-Pineal Axis: A Shuttle between Endocrine and Paracrine Melatonin Sources. Neuroimmunomodulation 2007; 14:126-133.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69600" y="2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Melatonina- hormônio do escuro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9280" l="0" r="0" t="0"/>
          <a:stretch/>
        </p:blipFill>
        <p:spPr>
          <a:xfrm>
            <a:off x="358350" y="1392450"/>
            <a:ext cx="1015151" cy="10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75" y="2889100"/>
            <a:ext cx="824125" cy="82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4"/>
          <p:cNvCxnSpPr/>
          <p:nvPr/>
        </p:nvCxnSpPr>
        <p:spPr>
          <a:xfrm flipH="1" rot="10800000">
            <a:off x="1420850" y="2954075"/>
            <a:ext cx="615600" cy="298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4"/>
          <p:cNvCxnSpPr/>
          <p:nvPr/>
        </p:nvCxnSpPr>
        <p:spPr>
          <a:xfrm>
            <a:off x="1373500" y="1917900"/>
            <a:ext cx="549300" cy="24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0" l="42878" r="8026" t="0"/>
          <a:stretch/>
        </p:blipFill>
        <p:spPr>
          <a:xfrm>
            <a:off x="2036450" y="1754750"/>
            <a:ext cx="1563050" cy="14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6">
            <a:alphaModFix/>
          </a:blip>
          <a:srcRect b="52446" l="0" r="65375" t="0"/>
          <a:stretch/>
        </p:blipFill>
        <p:spPr>
          <a:xfrm>
            <a:off x="4456750" y="1901901"/>
            <a:ext cx="1192186" cy="10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036450" y="3252575"/>
            <a:ext cx="227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CÉLULAS GANGLIONARES- MELANOPSINA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 flipH="1" rot="10800000">
            <a:off x="3656325" y="2197700"/>
            <a:ext cx="587400" cy="25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74" name="Google Shape;74;p14"/>
          <p:cNvCxnSpPr/>
          <p:nvPr/>
        </p:nvCxnSpPr>
        <p:spPr>
          <a:xfrm flipH="1" rot="10800000">
            <a:off x="3717925" y="2642850"/>
            <a:ext cx="658200" cy="213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 b="0" l="0" r="0" t="2629"/>
          <a:stretch/>
        </p:blipFill>
        <p:spPr>
          <a:xfrm>
            <a:off x="6237312" y="0"/>
            <a:ext cx="2525874" cy="2459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4"/>
          <p:cNvCxnSpPr/>
          <p:nvPr/>
        </p:nvCxnSpPr>
        <p:spPr>
          <a:xfrm flipH="1" rot="10800000">
            <a:off x="5916375" y="1668725"/>
            <a:ext cx="1368000" cy="4560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4"/>
          <p:cNvSpPr txBox="1"/>
          <p:nvPr/>
        </p:nvSpPr>
        <p:spPr>
          <a:xfrm>
            <a:off x="6955600" y="2450900"/>
            <a:ext cx="10893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PINEALÓCITOS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310300" y="4355575"/>
            <a:ext cx="23799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sng">
                <a:solidFill>
                  <a:srgbClr val="073763"/>
                </a:solidFill>
                <a:latin typeface="Ultra"/>
                <a:ea typeface="Ultra"/>
                <a:cs typeface="Ultra"/>
                <a:sym typeface="Ultra"/>
              </a:rPr>
              <a:t>MELATONINA</a:t>
            </a:r>
            <a:endParaRPr sz="2000" u="sng">
              <a:solidFill>
                <a:srgbClr val="073763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708150" y="3073150"/>
            <a:ext cx="1707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  <a:latin typeface="Ultra"/>
                <a:ea typeface="Ultra"/>
                <a:cs typeface="Ultra"/>
                <a:sym typeface="Ultra"/>
              </a:rPr>
              <a:t>SEROTONINA</a:t>
            </a:r>
            <a:endParaRPr>
              <a:solidFill>
                <a:srgbClr val="A64D79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7487350" y="3473225"/>
            <a:ext cx="25800" cy="751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4"/>
          <p:cNvSpPr/>
          <p:nvPr/>
        </p:nvSpPr>
        <p:spPr>
          <a:xfrm rot="5400000">
            <a:off x="7360900" y="2341075"/>
            <a:ext cx="278700" cy="1071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6472150" y="3629025"/>
            <a:ext cx="1015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AA-NAT</a:t>
            </a:r>
            <a:endParaRPr b="1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384363" y="3699725"/>
            <a:ext cx="900018" cy="298512"/>
          </a:xfrm>
          <a:prstGeom prst="flowChartTermina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3274088" y="3825275"/>
            <a:ext cx="23799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Receptor acoplado à Proteína G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Interação Ca²+/calmodulina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Redução no stress oxidativo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interfere a ativação do NF-</a:t>
            </a:r>
            <a:r>
              <a:rPr lang="pt-BR" sz="1200">
                <a:solidFill>
                  <a:srgbClr val="545454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κ</a:t>
            </a: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B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3239950" y="3998225"/>
            <a:ext cx="2379900" cy="9612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4"/>
          <p:cNvCxnSpPr/>
          <p:nvPr/>
        </p:nvCxnSpPr>
        <p:spPr>
          <a:xfrm rot="10800000">
            <a:off x="5757900" y="4640725"/>
            <a:ext cx="448500" cy="10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SÍNTESE DE MELATONINA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16257" l="10136" r="0" t="5088"/>
          <a:stretch/>
        </p:blipFill>
        <p:spPr>
          <a:xfrm>
            <a:off x="0" y="1321252"/>
            <a:ext cx="3126150" cy="227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0" l="2336" r="4205" t="0"/>
          <a:stretch/>
        </p:blipFill>
        <p:spPr>
          <a:xfrm>
            <a:off x="3225525" y="947550"/>
            <a:ext cx="5606774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6426575" y="3597800"/>
            <a:ext cx="2565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(Adaptado de Dias, Fagundes et al., 2013)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8255925" y="1934650"/>
            <a:ext cx="1188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5400000">
            <a:off x="7745106" y="2168110"/>
            <a:ext cx="1140426" cy="298512"/>
          </a:xfrm>
          <a:prstGeom prst="flowChartTermina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AA-NAT</a:t>
            </a:r>
            <a:endParaRPr b="1" sz="15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7739175" y="3158450"/>
            <a:ext cx="600600" cy="31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7851975" y="3158458"/>
            <a:ext cx="612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NAS</a:t>
            </a:r>
            <a:endParaRPr b="1" sz="15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7858000" y="3189204"/>
            <a:ext cx="600588" cy="310824"/>
          </a:xfrm>
          <a:prstGeom prst="flowChartTerminator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15950" y="4274775"/>
            <a:ext cx="33855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O aumento da AA-NAT depende da ativação de receptores </a:t>
            </a:r>
            <a:r>
              <a:rPr lang="pt-BR"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β-adrenérgicos pela noradrenalina (NA)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15950" y="4321725"/>
            <a:ext cx="3278400" cy="6900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26150" y="3469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(Simonneaux V, Ribelayga C; 2003)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GLÂNDULA PINEAL E A CONSTRUÇÃO DA</a:t>
            </a:r>
            <a:r>
              <a:rPr lang="pt-BR"/>
              <a:t> RESPOSTA INATA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363950" y="1173250"/>
            <a:ext cx="7839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Neural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11700" y="1388225"/>
            <a:ext cx="135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DEFESA DO ORGANISMO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665900" y="1601975"/>
            <a:ext cx="439500" cy="2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2252525" y="1388225"/>
            <a:ext cx="1199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Endócrina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269500" y="1601975"/>
            <a:ext cx="10692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Parácrina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269500" y="1804050"/>
            <a:ext cx="10692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Autócrina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50" y="2267300"/>
            <a:ext cx="2664451" cy="266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736575" y="3930275"/>
            <a:ext cx="35700" cy="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37500" y="3656625"/>
            <a:ext cx="1069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latin typeface="Bree Serif"/>
                <a:ea typeface="Bree Serif"/>
                <a:cs typeface="Bree Serif"/>
                <a:sym typeface="Bree Serif"/>
              </a:rPr>
              <a:t>PRÓ-</a:t>
            </a:r>
            <a:endParaRPr b="1"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latin typeface="Bree Serif"/>
                <a:ea typeface="Bree Serif"/>
                <a:cs typeface="Bree Serif"/>
                <a:sym typeface="Bree Serif"/>
              </a:rPr>
              <a:t>INFLM.</a:t>
            </a:r>
            <a:endParaRPr b="1"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269500" y="3710375"/>
            <a:ext cx="969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Bree Serif"/>
                <a:ea typeface="Bree Serif"/>
                <a:cs typeface="Bree Serif"/>
                <a:sym typeface="Bree Serif"/>
              </a:rPr>
              <a:t>ANTI-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Bree Serif"/>
                <a:ea typeface="Bree Serif"/>
                <a:cs typeface="Bree Serif"/>
                <a:sym typeface="Bree Serif"/>
              </a:rPr>
              <a:t>INFLM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087200" y="3463925"/>
            <a:ext cx="626400" cy="4212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808000" y="3243575"/>
            <a:ext cx="226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-Defesa contra patógenos e injúrias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-Limitação do dano tecidual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025" y="1150825"/>
            <a:ext cx="3415824" cy="17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 b="9280" l="0" r="0" t="0"/>
          <a:stretch/>
        </p:blipFill>
        <p:spPr>
          <a:xfrm>
            <a:off x="7011831" y="3005925"/>
            <a:ext cx="867519" cy="86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9350" y="3217125"/>
            <a:ext cx="439500" cy="4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311700" y="20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MELATONINA- Modulador da Migração Celular na Inflamação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75" y="1147950"/>
            <a:ext cx="6271800" cy="19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2633300" y="1147950"/>
            <a:ext cx="14208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Nunito"/>
                <a:ea typeface="Nunito"/>
                <a:cs typeface="Nunito"/>
                <a:sym typeface="Nunito"/>
              </a:rPr>
              <a:t>ROLAMENTO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4654075" y="1147950"/>
            <a:ext cx="1060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Nunito"/>
                <a:ea typeface="Nunito"/>
                <a:cs typeface="Nunito"/>
                <a:sym typeface="Nunito"/>
              </a:rPr>
              <a:t>ADESÃO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 rot="5400000">
            <a:off x="6846925" y="2591750"/>
            <a:ext cx="184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Bree Serif"/>
                <a:ea typeface="Bree Serif"/>
                <a:cs typeface="Bree Serif"/>
                <a:sym typeface="Bree Serif"/>
              </a:rPr>
              <a:t>Biomedicina Surreal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480400" y="1147950"/>
            <a:ext cx="12651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Nunito"/>
                <a:ea typeface="Nunito"/>
                <a:cs typeface="Nunito"/>
                <a:sym typeface="Nunito"/>
              </a:rPr>
              <a:t>DIAPEDESE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00" y="3191250"/>
            <a:ext cx="439500" cy="4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484075" y="3124650"/>
            <a:ext cx="232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sng">
                <a:solidFill>
                  <a:srgbClr val="073763"/>
                </a:solidFill>
                <a:latin typeface="Ultra"/>
                <a:ea typeface="Ultra"/>
                <a:cs typeface="Ultra"/>
                <a:sym typeface="Ultra"/>
              </a:rPr>
              <a:t>MELATONINA</a:t>
            </a:r>
            <a:endParaRPr sz="2000" u="sng">
              <a:solidFill>
                <a:srgbClr val="073763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>
            <a:off x="1106425" y="3552100"/>
            <a:ext cx="0" cy="6147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36" name="Google Shape;136;p17"/>
          <p:cNvCxnSpPr/>
          <p:nvPr/>
        </p:nvCxnSpPr>
        <p:spPr>
          <a:xfrm>
            <a:off x="1769375" y="3552100"/>
            <a:ext cx="0" cy="6147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37" name="Google Shape;137;p17"/>
          <p:cNvSpPr txBox="1"/>
          <p:nvPr/>
        </p:nvSpPr>
        <p:spPr>
          <a:xfrm>
            <a:off x="189175" y="4223425"/>
            <a:ext cx="26190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ROLAMENTO E ADESÃO DE NEUTRÓFILOS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 flipH="1" rot="10800000">
            <a:off x="2848350" y="3385800"/>
            <a:ext cx="867600" cy="144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39" name="Google Shape;139;p17"/>
          <p:cNvSpPr txBox="1"/>
          <p:nvPr/>
        </p:nvSpPr>
        <p:spPr>
          <a:xfrm>
            <a:off x="3829975" y="3198600"/>
            <a:ext cx="2723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AUMENTO DA PERMEABILIDADE CELULAR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p17"/>
          <p:cNvSpPr/>
          <p:nvPr/>
        </p:nvSpPr>
        <p:spPr>
          <a:xfrm flipH="1">
            <a:off x="3330000" y="4019000"/>
            <a:ext cx="2484000" cy="9564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Melatonina interferindo na formação de uma resposta inflamatória no período de escuro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17"/>
          <p:cNvSpPr/>
          <p:nvPr/>
        </p:nvSpPr>
        <p:spPr>
          <a:xfrm flipH="1">
            <a:off x="6242025" y="4019000"/>
            <a:ext cx="2200800" cy="9564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Bree Serif"/>
                <a:ea typeface="Bree Serif"/>
                <a:cs typeface="Bree Serif"/>
                <a:sym typeface="Bree Serif"/>
              </a:rPr>
              <a:t>Melatonina ajudando a evitar uma montagem desnecessária dos mecanismos de defesa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311700" y="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NF-kB: mecanismo de ação e funções</a:t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75" y="942000"/>
            <a:ext cx="3217825" cy="37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10833" r="16602" t="0"/>
          <a:stretch/>
        </p:blipFill>
        <p:spPr>
          <a:xfrm>
            <a:off x="4355375" y="1152675"/>
            <a:ext cx="4106500" cy="35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5776050" y="4500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22222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(J</a:t>
            </a:r>
            <a:r>
              <a:rPr lang="pt-BR" sz="1000">
                <a:solidFill>
                  <a:srgbClr val="222222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eremy S. Tilstra, Cheryl L. Clauson, Laura J. Niedernhofer, et al. NF-κB in Aging and Disease[J]. 2(6): 449-465)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08675" y="4770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pt-BR" sz="1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http://www.bu.edu/nf-kb/)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311700" y="17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 molecular: O papel fundamental do NF-kB e do TNF-a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570350" y="4842750"/>
            <a:ext cx="41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8229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11362" l="12012" r="9727" t="11914"/>
          <a:stretch/>
        </p:blipFill>
        <p:spPr>
          <a:xfrm>
            <a:off x="820238" y="1634713"/>
            <a:ext cx="1256175" cy="9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3563925" y="1055625"/>
            <a:ext cx="855675" cy="1304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9"/>
          <p:cNvCxnSpPr/>
          <p:nvPr/>
        </p:nvCxnSpPr>
        <p:spPr>
          <a:xfrm>
            <a:off x="2297013" y="2379500"/>
            <a:ext cx="2919000" cy="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19"/>
          <p:cNvSpPr txBox="1"/>
          <p:nvPr/>
        </p:nvSpPr>
        <p:spPr>
          <a:xfrm>
            <a:off x="544100" y="2495550"/>
            <a:ext cx="17601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Células da pineal de ratos (expressam NK-kB)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3170475" y="1591838"/>
            <a:ext cx="85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TNF-a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451100" y="1720688"/>
            <a:ext cx="17601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EM 30 MIN INIBE: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-Aa-nat gene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-NAS synthesis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-Melatonina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170463" y="2366900"/>
            <a:ext cx="11412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30 min até 48 horas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6144000" y="4618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(Com base em Fernandes PACM, Cecon E, Markus RP, Ferreira ZS, 2006)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b="11362" l="12012" r="9727" t="11914"/>
          <a:stretch/>
        </p:blipFill>
        <p:spPr>
          <a:xfrm>
            <a:off x="900038" y="3394463"/>
            <a:ext cx="1256175" cy="9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648075" y="4331500"/>
            <a:ext cx="17601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Células da pineal de ratos (expressam NK-kB)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67" name="Google Shape;167;p19"/>
          <p:cNvCxnSpPr/>
          <p:nvPr/>
        </p:nvCxnSpPr>
        <p:spPr>
          <a:xfrm>
            <a:off x="2319688" y="4010275"/>
            <a:ext cx="2958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19"/>
          <p:cNvSpPr txBox="1"/>
          <p:nvPr/>
        </p:nvSpPr>
        <p:spPr>
          <a:xfrm>
            <a:off x="2368275" y="3216210"/>
            <a:ext cx="1429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TNF-a + 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cicloheximida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3714975" y="2857725"/>
            <a:ext cx="855675" cy="13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5396100" y="3169475"/>
            <a:ext cx="19977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Impede a 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recuperação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 da 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transcrição</a:t>
            </a: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 do gene Aa-nat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237600" y="196150"/>
            <a:ext cx="866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2700"/>
              <a:t>Mecanismo molecular: o shutdown da inibição da via de síntese da melatonina pela autorregulação do TNF-a</a:t>
            </a:r>
            <a:endParaRPr sz="270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88" y="1315300"/>
            <a:ext cx="8257626" cy="29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6144000" y="4583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(Com base em: Baler R, Covington S, Klein DC; 1997 e Baler R, Covington S, Klein DC, 1999)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311700" y="27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Montagem da resposta </a:t>
            </a:r>
            <a:r>
              <a:rPr lang="pt-BR"/>
              <a:t>inflamatória</a:t>
            </a:r>
            <a:r>
              <a:rPr lang="pt-BR"/>
              <a:t> e a conversa entre Pineal e o SI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96250" y="1742150"/>
            <a:ext cx="59730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225" y="1616675"/>
            <a:ext cx="7193075" cy="26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6172200" y="4572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111111"/>
                </a:solidFill>
                <a:latin typeface="Bree Serif"/>
                <a:ea typeface="Bree Serif"/>
                <a:cs typeface="Bree Serif"/>
                <a:sym typeface="Bree Serif"/>
              </a:rPr>
              <a:t>(Pontes GN, Cardoso EC, Carneiro-Sampaio MMMS, Markus RP, 2006)</a:t>
            </a:r>
            <a:endParaRPr sz="1000">
              <a:solidFill>
                <a:srgbClr val="11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