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309" r:id="rId4"/>
    <p:sldId id="310" r:id="rId5"/>
    <p:sldId id="311" r:id="rId6"/>
    <p:sldId id="312" r:id="rId7"/>
    <p:sldId id="313" r:id="rId8"/>
    <p:sldId id="314" r:id="rId9"/>
    <p:sldId id="315"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2" r:id="rId25"/>
    <p:sldId id="333" r:id="rId26"/>
    <p:sldId id="334" r:id="rId27"/>
    <p:sldId id="335" r:id="rId28"/>
    <p:sldId id="336" r:id="rId29"/>
    <p:sldId id="338" r:id="rId30"/>
    <p:sldId id="340" r:id="rId31"/>
    <p:sldId id="341" r:id="rId32"/>
    <p:sldId id="342" r:id="rId33"/>
    <p:sldId id="344" r:id="rId34"/>
    <p:sldId id="345" r:id="rId35"/>
    <p:sldId id="346" r:id="rId36"/>
    <p:sldId id="347" r:id="rId37"/>
    <p:sldId id="349" r:id="rId38"/>
    <p:sldId id="350" r:id="rId39"/>
    <p:sldId id="351" r:id="rId40"/>
    <p:sldId id="359"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08" r:id="rId57"/>
    <p:sldId id="301" r:id="rId58"/>
    <p:sldId id="306" r:id="rId5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sorterViewPr>
    <p:cViewPr>
      <p:scale>
        <a:sx n="120" d="100"/>
        <a:sy n="120" d="100"/>
      </p:scale>
      <p:origin x="0" y="-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239727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384644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214928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CC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B1B1B1"/>
                </a:solidFill>
                <a:latin typeface="Arial"/>
                <a:cs typeface="Arial"/>
              </a:defRPr>
            </a:lvl1pPr>
          </a:lstStyle>
          <a:p>
            <a:pPr marL="12700">
              <a:lnSpc>
                <a:spcPts val="1315"/>
              </a:lnSpc>
            </a:pPr>
            <a:r>
              <a:rPr lang="en-US" spc="-5" smtClean="0"/>
              <a:t>Copyright </a:t>
            </a:r>
            <a:r>
              <a:rPr lang="en-US" smtClean="0"/>
              <a:t>© </a:t>
            </a:r>
            <a:r>
              <a:rPr lang="en-US" spc="-5" smtClean="0"/>
              <a:t>2014 </a:t>
            </a:r>
            <a:r>
              <a:rPr lang="en-US" smtClean="0"/>
              <a:t>John </a:t>
            </a:r>
            <a:r>
              <a:rPr lang="en-US" spc="5" smtClean="0"/>
              <a:t>Wiley </a:t>
            </a:r>
            <a:r>
              <a:rPr lang="en-US" smtClean="0"/>
              <a:t>&amp; </a:t>
            </a:r>
            <a:r>
              <a:rPr lang="en-US" spc="-5" smtClean="0"/>
              <a:t>Sons, </a:t>
            </a:r>
            <a:r>
              <a:rPr lang="en-US" smtClean="0"/>
              <a:t>Inc. </a:t>
            </a:r>
            <a:r>
              <a:rPr lang="en-US" spc="-5" smtClean="0"/>
              <a:t>All </a:t>
            </a:r>
            <a:r>
              <a:rPr lang="en-US" smtClean="0"/>
              <a:t>rights</a:t>
            </a:r>
            <a:r>
              <a:rPr lang="en-US" spc="-5" smtClean="0"/>
              <a:t> reserved.</a:t>
            </a:r>
            <a:endParaRPr lang="en-US"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28625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391949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318781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541137-DCA7-43A3-8354-3C981218FAE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260082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541137-DCA7-43A3-8354-3C981218FAE1}" type="datetimeFigureOut">
              <a:rPr lang="pt-BR" smtClean="0"/>
              <a:t>10/09/2020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192618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541137-DCA7-43A3-8354-3C981218FAE1}" type="datetimeFigureOut">
              <a:rPr lang="pt-BR" smtClean="0"/>
              <a:t>10/09/2020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278472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541137-DCA7-43A3-8354-3C981218FAE1}" type="datetimeFigureOut">
              <a:rPr lang="pt-BR" smtClean="0"/>
              <a:t>10/09/2020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169177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7541137-DCA7-43A3-8354-3C981218FAE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366300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67541137-DCA7-43A3-8354-3C981218FAE1}" type="datetimeFigureOut">
              <a:rPr lang="pt-BR" smtClean="0"/>
              <a:t>10/09/2020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1F4DE92-E63A-4DDF-A75B-9E893D6FACC2}" type="slidenum">
              <a:rPr lang="pt-BR" smtClean="0"/>
              <a:t>‹nº›</a:t>
            </a:fld>
            <a:endParaRPr lang="pt-BR"/>
          </a:p>
        </p:txBody>
      </p:sp>
    </p:spTree>
    <p:extLst>
      <p:ext uri="{BB962C8B-B14F-4D97-AF65-F5344CB8AC3E}">
        <p14:creationId xmlns:p14="http://schemas.microsoft.com/office/powerpoint/2010/main" val="73274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41137-DCA7-43A3-8354-3C981218FAE1}" type="datetimeFigureOut">
              <a:rPr lang="pt-BR" smtClean="0"/>
              <a:t>10/09/2020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4DE92-E63A-4DDF-A75B-9E893D6FACC2}" type="slidenum">
              <a:rPr lang="pt-BR" smtClean="0"/>
              <a:t>‹nº›</a:t>
            </a:fld>
            <a:endParaRPr lang="pt-BR"/>
          </a:p>
        </p:txBody>
      </p:sp>
    </p:spTree>
    <p:extLst>
      <p:ext uri="{BB962C8B-B14F-4D97-AF65-F5344CB8AC3E}">
        <p14:creationId xmlns:p14="http://schemas.microsoft.com/office/powerpoint/2010/main" val="42060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idamarnunes@g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todamateria.com.br/acetilcolin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994611" y="290862"/>
            <a:ext cx="10635914"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Microsoft YaHei" panose="020B0503020204020204" pitchFamily="34" charset="-122"/>
              </a:defRPr>
            </a:lvl9pPr>
          </a:lstStyle>
          <a:p>
            <a:pPr algn="ctr" eaLnBrk="1" hangingPunct="1">
              <a:buSzPct val="100000"/>
              <a:buFont typeface="Times New Roman" panose="02020603050405020304" pitchFamily="18" charset="0"/>
              <a:buNone/>
            </a:pPr>
            <a:r>
              <a:rPr lang="pt-BR" altLang="en-US" sz="2600" dirty="0" smtClean="0">
                <a:solidFill>
                  <a:schemeClr val="tx1"/>
                </a:solidFill>
                <a:cs typeface="Times New Roman" panose="02020603050405020304" pitchFamily="18" charset="0"/>
              </a:rPr>
              <a:t>Disciplina</a:t>
            </a:r>
            <a:r>
              <a:rPr lang="pt-BR" altLang="en-US" sz="2600" dirty="0">
                <a:solidFill>
                  <a:schemeClr val="tx1"/>
                </a:solidFill>
                <a:cs typeface="Times New Roman" panose="02020603050405020304" pitchFamily="18" charset="0"/>
              </a:rPr>
              <a:t>: </a:t>
            </a:r>
            <a:r>
              <a:rPr lang="pt-BR" altLang="en-US" sz="2600" dirty="0" smtClean="0">
                <a:solidFill>
                  <a:schemeClr val="tx1"/>
                </a:solidFill>
                <a:cs typeface="Times New Roman" panose="02020603050405020304" pitchFamily="18" charset="0"/>
              </a:rPr>
              <a:t>Corpo Humano</a:t>
            </a:r>
            <a:endParaRPr lang="pt-BR" altLang="en-US" sz="2600" dirty="0">
              <a:solidFill>
                <a:schemeClr val="tx1"/>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sz="2600" dirty="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endParaRPr lang="pt-BR" altLang="en-US" sz="2600" dirty="0" smtClean="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smtClean="0">
                <a:solidFill>
                  <a:schemeClr val="tx1"/>
                </a:solidFill>
                <a:cs typeface="Times New Roman" panose="02020603050405020304" pitchFamily="18" charset="0"/>
              </a:rPr>
              <a:t>Aula: 04</a:t>
            </a:r>
          </a:p>
          <a:p>
            <a:pPr algn="ctr" eaLnBrk="1" hangingPunct="1">
              <a:buSzPct val="100000"/>
              <a:buFont typeface="Times New Roman" panose="02020603050405020304" pitchFamily="18" charset="0"/>
              <a:buNone/>
            </a:pPr>
            <a:endParaRPr lang="pt-BR" altLang="en-US" sz="2600" dirty="0" smtClean="0">
              <a:solidFill>
                <a:schemeClr val="tx1"/>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4800" b="1" dirty="0" smtClean="0">
                <a:solidFill>
                  <a:srgbClr val="FF0000"/>
                </a:solidFill>
                <a:cs typeface="Times New Roman" panose="02020603050405020304" pitchFamily="18" charset="0"/>
              </a:rPr>
              <a:t>INTEGRAÇÃO SENSÓRIO MOTORA E CONTRAÇÃO MUSCULAR</a:t>
            </a:r>
            <a:endParaRPr lang="pt-BR" altLang="en-US" sz="4000" b="1" i="1" dirty="0">
              <a:solidFill>
                <a:srgbClr val="FF0000"/>
              </a:solidFill>
              <a:cs typeface="Times New Roman" panose="02020603050405020304" pitchFamily="18" charset="0"/>
            </a:endParaRPr>
          </a:p>
          <a:p>
            <a:pPr algn="ctr" eaLnBrk="1" hangingPunct="1">
              <a:buSzPct val="100000"/>
              <a:buFont typeface="Times New Roman" panose="02020603050405020304" pitchFamily="18" charset="0"/>
              <a:buNone/>
            </a:pPr>
            <a:endParaRPr lang="pt-BR" altLang="en-US" sz="2600" dirty="0">
              <a:solidFill>
                <a:srgbClr val="7030A0"/>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smtClean="0">
                <a:solidFill>
                  <a:schemeClr val="tx1"/>
                </a:solidFill>
                <a:cs typeface="Times New Roman" panose="02020603050405020304" pitchFamily="18" charset="0"/>
              </a:rPr>
              <a:t>Prof. </a:t>
            </a:r>
            <a:r>
              <a:rPr lang="pt-BR" altLang="en-US" sz="2600" dirty="0" err="1" smtClean="0">
                <a:solidFill>
                  <a:schemeClr val="tx1"/>
                </a:solidFill>
                <a:cs typeface="Times New Roman" panose="02020603050405020304" pitchFamily="18" charset="0"/>
              </a:rPr>
              <a:t>Elidamar</a:t>
            </a:r>
            <a:r>
              <a:rPr lang="pt-BR" altLang="en-US" sz="2600" dirty="0" smtClean="0">
                <a:solidFill>
                  <a:schemeClr val="tx1"/>
                </a:solidFill>
                <a:cs typeface="Times New Roman" panose="02020603050405020304" pitchFamily="18" charset="0"/>
              </a:rPr>
              <a:t> </a:t>
            </a:r>
            <a:r>
              <a:rPr lang="pt-BR" altLang="en-US" sz="2600" dirty="0">
                <a:solidFill>
                  <a:schemeClr val="tx1"/>
                </a:solidFill>
                <a:cs typeface="Times New Roman" panose="02020603050405020304" pitchFamily="18" charset="0"/>
              </a:rPr>
              <a:t>Nunes de Carvalho Lima </a:t>
            </a:r>
          </a:p>
          <a:p>
            <a:pPr algn="ctr" eaLnBrk="1" hangingPunct="1">
              <a:buSzPct val="100000"/>
              <a:buFont typeface="Times New Roman" panose="02020603050405020304" pitchFamily="18" charset="0"/>
              <a:buNone/>
            </a:pPr>
            <a:r>
              <a:rPr lang="pt-BR" altLang="en-US" sz="2600" dirty="0" err="1">
                <a:solidFill>
                  <a:schemeClr val="tx1"/>
                </a:solidFill>
                <a:cs typeface="Times New Roman" panose="02020603050405020304" pitchFamily="18" charset="0"/>
              </a:rPr>
              <a:t>email</a:t>
            </a:r>
            <a:r>
              <a:rPr lang="pt-BR" altLang="en-US" sz="2600" dirty="0">
                <a:solidFill>
                  <a:schemeClr val="tx1"/>
                </a:solidFill>
                <a:cs typeface="Times New Roman" panose="02020603050405020304" pitchFamily="18" charset="0"/>
              </a:rPr>
              <a:t>: </a:t>
            </a:r>
            <a:r>
              <a:rPr lang="pt-BR" altLang="en-US" sz="2600" dirty="0">
                <a:solidFill>
                  <a:srgbClr val="7030A0"/>
                </a:solidFill>
                <a:cs typeface="Times New Roman" panose="02020603050405020304" pitchFamily="18" charset="0"/>
                <a:hlinkClick r:id="rId3"/>
              </a:rPr>
              <a:t>elidamarnunes@gmail.com</a:t>
            </a:r>
            <a:endParaRPr lang="pt-BR" altLang="en-US" sz="2600" dirty="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sz="2600" dirty="0" smtClean="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sz="2600" dirty="0">
              <a:solidFill>
                <a:srgbClr val="7030A0"/>
              </a:solidFill>
              <a:cs typeface="Times New Roman" panose="02020603050405020304" pitchFamily="18" charset="0"/>
            </a:endParaRPr>
          </a:p>
          <a:p>
            <a:pPr algn="ctr" eaLnBrk="1" hangingPunct="1">
              <a:buSzPct val="100000"/>
              <a:buFont typeface="Times New Roman" panose="02020603050405020304" pitchFamily="18" charset="0"/>
              <a:buNone/>
            </a:pPr>
            <a:r>
              <a:rPr lang="pt-BR" altLang="en-US" sz="2600" dirty="0">
                <a:solidFill>
                  <a:schemeClr val="tx1"/>
                </a:solidFill>
                <a:cs typeface="Times New Roman" panose="02020603050405020304" pitchFamily="18" charset="0"/>
              </a:rPr>
              <a:t>São Paulo, </a:t>
            </a:r>
            <a:r>
              <a:rPr lang="pt-BR" altLang="en-US" sz="2600" dirty="0" smtClean="0">
                <a:solidFill>
                  <a:schemeClr val="tx1"/>
                </a:solidFill>
                <a:cs typeface="Times New Roman" panose="02020603050405020304" pitchFamily="18" charset="0"/>
              </a:rPr>
              <a:t>10 </a:t>
            </a:r>
            <a:r>
              <a:rPr lang="pt-BR" altLang="en-US" sz="2600" dirty="0">
                <a:solidFill>
                  <a:schemeClr val="tx1"/>
                </a:solidFill>
                <a:cs typeface="Times New Roman" panose="02020603050405020304" pitchFamily="18" charset="0"/>
              </a:rPr>
              <a:t>de </a:t>
            </a:r>
            <a:r>
              <a:rPr lang="pt-BR" altLang="en-US" sz="2600" dirty="0" smtClean="0">
                <a:solidFill>
                  <a:schemeClr val="tx1"/>
                </a:solidFill>
                <a:cs typeface="Times New Roman" panose="02020603050405020304" pitchFamily="18" charset="0"/>
              </a:rPr>
              <a:t>Setembro de </a:t>
            </a:r>
            <a:r>
              <a:rPr lang="pt-BR" altLang="en-US" sz="2600" dirty="0">
                <a:solidFill>
                  <a:schemeClr val="tx1"/>
                </a:solidFill>
                <a:cs typeface="Times New Roman" panose="02020603050405020304" pitchFamily="18" charset="0"/>
              </a:rPr>
              <a:t>2020</a:t>
            </a:r>
          </a:p>
          <a:p>
            <a:pPr eaLnBrk="1" hangingPunct="1">
              <a:buSzPct val="100000"/>
              <a:buFont typeface="Times New Roman" panose="02020603050405020304" pitchFamily="18" charset="0"/>
              <a:buNone/>
            </a:pPr>
            <a:endParaRPr lang="pt-BR" altLang="en-US" dirty="0">
              <a:solidFill>
                <a:srgbClr val="7030A0"/>
              </a:solidFill>
              <a:cs typeface="Times New Roman" panose="02020603050405020304" pitchFamily="18" charset="0"/>
            </a:endParaRPr>
          </a:p>
          <a:p>
            <a:pPr eaLnBrk="1" hangingPunct="1">
              <a:buSzPct val="100000"/>
              <a:buFont typeface="Times New Roman" panose="02020603050405020304" pitchFamily="18" charset="0"/>
              <a:buNone/>
            </a:pPr>
            <a:endParaRPr lang="pt-BR" altLang="en-US" dirty="0">
              <a:solidFill>
                <a:srgbClr val="7030A0"/>
              </a:solidFill>
              <a:cs typeface="Times New Roman" panose="02020603050405020304" pitchFamily="18" charset="0"/>
            </a:endParaRPr>
          </a:p>
          <a:p>
            <a:pPr eaLnBrk="1" hangingPunct="1">
              <a:buSzPct val="100000"/>
            </a:pPr>
            <a:endParaRPr lang="pt-BR" altLang="en-US" dirty="0">
              <a:solidFill>
                <a:srgbClr val="7030A0"/>
              </a:solidFill>
              <a:cs typeface="Times New Roman" panose="02020603050405020304" pitchFamily="18" charset="0"/>
            </a:endParaRPr>
          </a:p>
        </p:txBody>
      </p:sp>
      <p:sp>
        <p:nvSpPr>
          <p:cNvPr id="2" name="Espaço Reservado para Número de Slide 1"/>
          <p:cNvSpPr>
            <a:spLocks noGrp="1"/>
          </p:cNvSpPr>
          <p:nvPr>
            <p:ph type="sldNum" sz="quarter" idx="12"/>
          </p:nvPr>
        </p:nvSpPr>
        <p:spPr/>
        <p:txBody>
          <a:bodyPr/>
          <a:lstStyle/>
          <a:p>
            <a:fld id="{365A4616-4CC4-498C-A6F5-0A039CFCD8AA}" type="slidenum">
              <a:rPr lang="pt-BR" smtClean="0"/>
              <a:t>1</a:t>
            </a:fld>
            <a:endParaRPr lang="pt-BR"/>
          </a:p>
        </p:txBody>
      </p:sp>
    </p:spTree>
    <p:extLst>
      <p:ext uri="{BB962C8B-B14F-4D97-AF65-F5344CB8AC3E}">
        <p14:creationId xmlns:p14="http://schemas.microsoft.com/office/powerpoint/2010/main" val="279123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52401"/>
            <a:ext cx="8991600" cy="707886"/>
          </a:xfrm>
          <a:prstGeom prst="rect">
            <a:avLst/>
          </a:prstGeom>
          <a:noFill/>
        </p:spPr>
        <p:txBody>
          <a:bodyPr>
            <a:spAutoFit/>
          </a:bodyPr>
          <a:lstStyle/>
          <a:p>
            <a:pPr algn="ctr">
              <a:defRPr/>
            </a:pPr>
            <a:r>
              <a:rPr lang="pt-BR" sz="4000" b="1" dirty="0">
                <a:ln w="1905"/>
                <a:solidFill>
                  <a:srgbClr val="FF0000"/>
                </a:solidFill>
                <a:effectLst>
                  <a:innerShdw blurRad="69850" dist="43180" dir="5400000">
                    <a:srgbClr val="000000">
                      <a:alpha val="65000"/>
                    </a:srgbClr>
                  </a:innerShdw>
                </a:effectLst>
              </a:rPr>
              <a:t>Partes do cérebro ... o cérebro</a:t>
            </a:r>
            <a:endParaRPr lang="en-US" sz="4000" b="1" dirty="0">
              <a:ln w="1905"/>
              <a:solidFill>
                <a:srgbClr val="FF0000"/>
              </a:solidFill>
              <a:effectLst>
                <a:innerShdw blurRad="69850" dist="43180" dir="5400000">
                  <a:srgbClr val="000000">
                    <a:alpha val="65000"/>
                  </a:srgbClr>
                </a:innerShdw>
              </a:effectLst>
            </a:endParaRPr>
          </a:p>
        </p:txBody>
      </p:sp>
      <p:sp>
        <p:nvSpPr>
          <p:cNvPr id="11269" name="TextBox 7"/>
          <p:cNvSpPr txBox="1">
            <a:spLocks noChangeArrowheads="1"/>
          </p:cNvSpPr>
          <p:nvPr/>
        </p:nvSpPr>
        <p:spPr bwMode="auto">
          <a:xfrm>
            <a:off x="354874" y="1167454"/>
            <a:ext cx="1155845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Ocupando </a:t>
            </a:r>
            <a:r>
              <a:rPr lang="pt-BR" altLang="pt-BR" sz="2400" dirty="0"/>
              <a:t>7/8 do peso do cérebro, o cérebro governa todas as atividades sensoriais e motoras. </a:t>
            </a:r>
            <a:endParaRPr lang="pt-BR" altLang="pt-BR" sz="2400" dirty="0" smtClean="0"/>
          </a:p>
          <a:p>
            <a:pPr marL="342900" indent="-342900" algn="just" eaLnBrk="1" hangingPunct="1">
              <a:buFontTx/>
              <a:buChar char="-"/>
            </a:pPr>
            <a:r>
              <a:rPr lang="pt-BR" altLang="pt-BR" sz="2400" dirty="0" smtClean="0"/>
              <a:t>Isso </a:t>
            </a:r>
            <a:r>
              <a:rPr lang="pt-BR" altLang="pt-BR" sz="2400" dirty="0"/>
              <a:t>inclui percepção sensorial, emoções, consciência, memória e movimentos voluntários</a:t>
            </a:r>
            <a:r>
              <a:rPr lang="pt-BR" altLang="pt-BR" sz="2400" dirty="0" smtClean="0"/>
              <a:t>. </a:t>
            </a:r>
          </a:p>
          <a:p>
            <a:pPr marL="342900" indent="-342900" algn="just" eaLnBrk="1" hangingPunct="1">
              <a:buFontTx/>
              <a:buChar char="-"/>
            </a:pPr>
            <a:r>
              <a:rPr lang="pt-BR" altLang="pt-BR" sz="2400" dirty="0" smtClean="0"/>
              <a:t>É </a:t>
            </a:r>
            <a:r>
              <a:rPr lang="pt-BR" altLang="pt-BR" sz="2400" dirty="0"/>
              <a:t>dividido em hemisférios esquerdo e direito. </a:t>
            </a:r>
            <a:endParaRPr lang="pt-BR" altLang="pt-BR" sz="2400" dirty="0" smtClean="0"/>
          </a:p>
          <a:p>
            <a:pPr marL="342900" indent="-342900" algn="just" eaLnBrk="1" hangingPunct="1">
              <a:buFontTx/>
              <a:buChar char="-"/>
            </a:pPr>
            <a:r>
              <a:rPr lang="pt-BR" altLang="pt-BR" sz="2400" dirty="0" smtClean="0"/>
              <a:t>A </a:t>
            </a:r>
            <a:r>
              <a:rPr lang="pt-BR" altLang="pt-BR" sz="2400" dirty="0"/>
              <a:t>superfície ou córtex é organizada em dobras salientes, cada uma chamada de </a:t>
            </a:r>
            <a:r>
              <a:rPr lang="pt-BR" altLang="pt-BR" sz="2400" dirty="0" smtClean="0"/>
              <a:t>giros, </a:t>
            </a:r>
            <a:r>
              <a:rPr lang="pt-BR" altLang="pt-BR" sz="2400" dirty="0"/>
              <a:t>e sulcos, cada uma chamada de </a:t>
            </a:r>
            <a:r>
              <a:rPr lang="pt-BR" altLang="pt-BR" sz="2400" dirty="0" smtClean="0"/>
              <a:t>sulco.</a:t>
            </a:r>
            <a:endParaRPr lang="en-US" altLang="pt-BR" sz="2400" dirty="0"/>
          </a:p>
        </p:txBody>
      </p:sp>
      <p:pic>
        <p:nvPicPr>
          <p:cNvPr id="11270" name="Picture 9" descr="http://shutterbug.ucsc.edu/sealion/albums/album85/closeup_cerebrum_photoshop.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315" y="4058519"/>
            <a:ext cx="2512423" cy="233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92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
            <a:ext cx="8991600" cy="707886"/>
          </a:xfrm>
          <a:prstGeom prst="rect">
            <a:avLst/>
          </a:prstGeom>
          <a:noFill/>
        </p:spPr>
        <p:txBody>
          <a:bodyPr>
            <a:spAutoFit/>
          </a:bodyPr>
          <a:lstStyle/>
          <a:p>
            <a:pPr algn="ctr">
              <a:defRPr/>
            </a:pPr>
            <a:r>
              <a:rPr lang="pt-BR" sz="3600" b="1" dirty="0">
                <a:ln w="1905"/>
                <a:solidFill>
                  <a:srgbClr val="FF0000"/>
                </a:solidFill>
                <a:effectLst>
                  <a:innerShdw blurRad="69850" dist="43180" dir="5400000">
                    <a:srgbClr val="000000">
                      <a:alpha val="65000"/>
                    </a:srgbClr>
                  </a:innerShdw>
                </a:effectLst>
              </a:rPr>
              <a:t>Partes</a:t>
            </a:r>
            <a:r>
              <a:rPr lang="pt-BR" sz="4000" b="1" dirty="0">
                <a:ln w="1905"/>
                <a:solidFill>
                  <a:srgbClr val="FF0000"/>
                </a:solidFill>
                <a:effectLst>
                  <a:innerShdw blurRad="69850" dist="43180" dir="5400000">
                    <a:srgbClr val="000000">
                      <a:alpha val="65000"/>
                    </a:srgbClr>
                  </a:innerShdw>
                </a:effectLst>
              </a:rPr>
              <a:t> do cérebro ... o cérebro</a:t>
            </a:r>
            <a:endParaRPr lang="en-US" sz="4000" b="1" dirty="0">
              <a:ln w="1905"/>
              <a:solidFill>
                <a:srgbClr val="FF0000"/>
              </a:solidFill>
              <a:effectLst>
                <a:innerShdw blurRad="69850" dist="43180" dir="5400000">
                  <a:srgbClr val="000000">
                    <a:alpha val="65000"/>
                  </a:srgbClr>
                </a:innerShdw>
              </a:effectLst>
            </a:endParaRPr>
          </a:p>
        </p:txBody>
      </p:sp>
      <p:sp>
        <p:nvSpPr>
          <p:cNvPr id="12292" name="TextBox 8"/>
          <p:cNvSpPr txBox="1">
            <a:spLocks noChangeArrowheads="1"/>
          </p:cNvSpPr>
          <p:nvPr/>
        </p:nvSpPr>
        <p:spPr bwMode="auto">
          <a:xfrm>
            <a:off x="217712" y="1229646"/>
            <a:ext cx="714973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O </a:t>
            </a:r>
            <a:r>
              <a:rPr lang="pt-BR" altLang="pt-BR" sz="2400" dirty="0"/>
              <a:t>córtex também é dividido em 4 lobos que correspondem aos ossos sobrejacentes do crânio</a:t>
            </a:r>
            <a:r>
              <a:rPr lang="pt-BR" altLang="pt-BR" sz="2400" dirty="0" smtClean="0"/>
              <a:t>:</a:t>
            </a:r>
          </a:p>
          <a:p>
            <a:pPr algn="just" eaLnBrk="1" hangingPunct="1"/>
            <a:endParaRPr lang="pt-BR" altLang="pt-BR" sz="2400" dirty="0" smtClean="0"/>
          </a:p>
          <a:p>
            <a:pPr marL="342900" indent="-342900" algn="just" eaLnBrk="1" hangingPunct="1">
              <a:buFontTx/>
              <a:buChar char="-"/>
            </a:pPr>
            <a:r>
              <a:rPr lang="pt-BR" altLang="pt-BR" sz="2400" dirty="0" smtClean="0"/>
              <a:t>O </a:t>
            </a:r>
            <a:r>
              <a:rPr lang="pt-BR" altLang="pt-BR" sz="2400" dirty="0"/>
              <a:t>lobo </a:t>
            </a:r>
            <a:r>
              <a:rPr lang="pt-BR" altLang="pt-BR" sz="2400" dirty="0" smtClean="0"/>
              <a:t>frontal: especializado </a:t>
            </a:r>
            <a:r>
              <a:rPr lang="pt-BR" altLang="pt-BR" sz="2400" dirty="0"/>
              <a:t>em atividade motora, personalidade e fala; </a:t>
            </a:r>
            <a:endParaRPr lang="pt-BR" altLang="pt-BR" sz="2400" dirty="0" smtClean="0"/>
          </a:p>
          <a:p>
            <a:pPr marL="342900" indent="-342900" algn="just" eaLnBrk="1" hangingPunct="1">
              <a:buFontTx/>
              <a:buChar char="-"/>
            </a:pPr>
            <a:r>
              <a:rPr lang="pt-BR" altLang="pt-BR" sz="2400" dirty="0" smtClean="0"/>
              <a:t>O </a:t>
            </a:r>
            <a:r>
              <a:rPr lang="pt-BR" altLang="pt-BR" sz="2400" dirty="0"/>
              <a:t>lobo </a:t>
            </a:r>
            <a:r>
              <a:rPr lang="pt-BR" altLang="pt-BR" sz="2400" dirty="0" smtClean="0"/>
              <a:t>parietal: onde </a:t>
            </a:r>
            <a:r>
              <a:rPr lang="pt-BR" altLang="pt-BR" sz="2400" dirty="0"/>
              <a:t>a linguagem, a temperatura, a pressão e o toque são interpretados</a:t>
            </a:r>
            <a:r>
              <a:rPr lang="pt-BR" altLang="pt-BR" sz="2400" dirty="0" smtClean="0"/>
              <a:t>;</a:t>
            </a:r>
          </a:p>
          <a:p>
            <a:pPr marL="342900" indent="-342900" algn="just" eaLnBrk="1" hangingPunct="1">
              <a:buFontTx/>
              <a:buChar char="-"/>
            </a:pPr>
            <a:r>
              <a:rPr lang="pt-BR" altLang="pt-BR" sz="2400" dirty="0" smtClean="0"/>
              <a:t>O </a:t>
            </a:r>
            <a:r>
              <a:rPr lang="pt-BR" altLang="pt-BR" sz="2400" dirty="0"/>
              <a:t>lobo temporal contém centros para audição, olfato e entrada de linguagem; o lobo occipital é especializado em visão.</a:t>
            </a:r>
            <a:endParaRPr lang="en-US" altLang="pt-BR" sz="2400" dirty="0"/>
          </a:p>
        </p:txBody>
      </p:sp>
      <p:pic>
        <p:nvPicPr>
          <p:cNvPr id="12294" name="Picture 2" descr="http://www.medical-look.com/systems_images/Cerebrum_Lobes.jpg"/>
          <p:cNvPicPr>
            <a:picLocks noChangeAspect="1" noChangeArrowheads="1"/>
          </p:cNvPicPr>
          <p:nvPr/>
        </p:nvPicPr>
        <p:blipFill>
          <a:blip r:embed="rId2">
            <a:extLst>
              <a:ext uri="{28A0092B-C50C-407E-A947-70E740481C1C}">
                <a14:useLocalDpi xmlns:a14="http://schemas.microsoft.com/office/drawing/2010/main" val="0"/>
              </a:ext>
            </a:extLst>
          </a:blip>
          <a:srcRect l="2400" r="2400" b="5038"/>
          <a:stretch>
            <a:fillRect/>
          </a:stretch>
        </p:blipFill>
        <p:spPr bwMode="auto">
          <a:xfrm>
            <a:off x="7981406" y="1229646"/>
            <a:ext cx="3697379" cy="351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16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52400"/>
            <a:ext cx="8991600" cy="646331"/>
          </a:xfrm>
          <a:prstGeom prst="rect">
            <a:avLst/>
          </a:prstGeom>
          <a:noFill/>
        </p:spPr>
        <p:txBody>
          <a:bodyPr>
            <a:spAutoFit/>
          </a:bodyPr>
          <a:lstStyle/>
          <a:p>
            <a:pPr algn="ctr">
              <a:defRPr/>
            </a:pPr>
            <a:r>
              <a:rPr lang="pt-BR" sz="3600" b="1" dirty="0">
                <a:ln w="1905"/>
                <a:solidFill>
                  <a:srgbClr val="FF0000"/>
                </a:solidFill>
                <a:effectLst>
                  <a:innerShdw blurRad="69850" dist="43180" dir="5400000">
                    <a:srgbClr val="000000">
                      <a:alpha val="65000"/>
                    </a:srgbClr>
                  </a:innerShdw>
                </a:effectLst>
              </a:rPr>
              <a:t>Partes do cérebro ... o cerebelo</a:t>
            </a:r>
            <a:endParaRPr lang="en-US" sz="3600" b="1" dirty="0">
              <a:ln w="1905"/>
              <a:solidFill>
                <a:srgbClr val="FF0000"/>
              </a:solidFill>
              <a:effectLst>
                <a:innerShdw blurRad="69850" dist="43180" dir="5400000">
                  <a:srgbClr val="000000">
                    <a:alpha val="65000"/>
                  </a:srgbClr>
                </a:innerShdw>
              </a:effectLst>
            </a:endParaRPr>
          </a:p>
        </p:txBody>
      </p:sp>
      <p:sp>
        <p:nvSpPr>
          <p:cNvPr id="13316" name="TextBox 8"/>
          <p:cNvSpPr txBox="1">
            <a:spLocks noChangeArrowheads="1"/>
          </p:cNvSpPr>
          <p:nvPr/>
        </p:nvSpPr>
        <p:spPr bwMode="auto">
          <a:xfrm>
            <a:off x="435428" y="1969284"/>
            <a:ext cx="712796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O </a:t>
            </a:r>
            <a:r>
              <a:rPr lang="pt-BR" altLang="pt-BR" sz="2400" dirty="0"/>
              <a:t>cerebelo é a segunda maior parte do cérebro</a:t>
            </a:r>
            <a:r>
              <a:rPr lang="pt-BR" altLang="pt-BR" sz="2400" dirty="0" smtClean="0"/>
              <a:t>.</a:t>
            </a:r>
          </a:p>
          <a:p>
            <a:pPr marL="342900" indent="-342900" algn="just" eaLnBrk="1" hangingPunct="1">
              <a:buFontTx/>
              <a:buChar char="-"/>
            </a:pPr>
            <a:r>
              <a:rPr lang="pt-BR" altLang="pt-BR" sz="2400" dirty="0" smtClean="0"/>
              <a:t>Ele </a:t>
            </a:r>
            <a:r>
              <a:rPr lang="pt-BR" altLang="pt-BR" sz="2400" dirty="0"/>
              <a:t>contém fibras nervosas que o conectam a todas as partes do sistema nervoso central. </a:t>
            </a:r>
            <a:endParaRPr lang="pt-BR" altLang="pt-BR" sz="2400" dirty="0" smtClean="0"/>
          </a:p>
          <a:p>
            <a:pPr marL="342900" indent="-342900" algn="just" eaLnBrk="1" hangingPunct="1">
              <a:buFontTx/>
              <a:buChar char="-"/>
            </a:pPr>
            <a:r>
              <a:rPr lang="pt-BR" altLang="pt-BR" sz="2400" dirty="0" smtClean="0"/>
              <a:t>Coordena </a:t>
            </a:r>
            <a:r>
              <a:rPr lang="pt-BR" altLang="pt-BR" sz="2400" dirty="0"/>
              <a:t>padrões de movimentos voluntários e involuntários. </a:t>
            </a:r>
            <a:endParaRPr lang="pt-BR" altLang="pt-BR" sz="2400" dirty="0" smtClean="0"/>
          </a:p>
          <a:p>
            <a:pPr marL="342900" indent="-342900" algn="just" eaLnBrk="1" hangingPunct="1">
              <a:buFontTx/>
              <a:buChar char="-"/>
            </a:pPr>
            <a:r>
              <a:rPr lang="pt-BR" altLang="pt-BR" sz="2400" dirty="0" smtClean="0"/>
              <a:t>Ajusta </a:t>
            </a:r>
            <a:r>
              <a:rPr lang="pt-BR" altLang="pt-BR" sz="2400" dirty="0"/>
              <a:t>os músculos para manter a postura automaticamente.</a:t>
            </a:r>
            <a:endParaRPr lang="en-US" altLang="pt-BR" sz="2400" dirty="0"/>
          </a:p>
        </p:txBody>
      </p:sp>
      <p:pic>
        <p:nvPicPr>
          <p:cNvPr id="13317" name="Picture 2" descr="http://www.neuroskills.com/images/cerebel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930" y="2132035"/>
            <a:ext cx="3296547" cy="419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87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1703" y="152401"/>
            <a:ext cx="6905897" cy="646331"/>
          </a:xfrm>
          <a:prstGeom prst="rect">
            <a:avLst/>
          </a:prstGeom>
          <a:noFill/>
        </p:spPr>
        <p:txBody>
          <a:bodyPr wrap="square">
            <a:spAutoFit/>
          </a:bodyPr>
          <a:lstStyle/>
          <a:p>
            <a:pPr>
              <a:defRPr/>
            </a:pPr>
            <a:r>
              <a:rPr lang="pt-BR" sz="3600" b="1" dirty="0">
                <a:ln w="1905"/>
                <a:solidFill>
                  <a:srgbClr val="FF0000"/>
                </a:solidFill>
                <a:effectLst>
                  <a:innerShdw blurRad="69850" dist="43180" dir="5400000">
                    <a:srgbClr val="000000">
                      <a:alpha val="65000"/>
                    </a:srgbClr>
                  </a:innerShdw>
                </a:effectLst>
              </a:rPr>
              <a:t>Partes do cérebro ... o diencéfalo</a:t>
            </a:r>
            <a:endParaRPr lang="en-US" sz="3600" b="1" dirty="0">
              <a:ln w="1905"/>
              <a:solidFill>
                <a:srgbClr val="FF0000"/>
              </a:solidFill>
              <a:effectLst>
                <a:innerShdw blurRad="69850" dist="43180" dir="5400000">
                  <a:srgbClr val="000000">
                    <a:alpha val="65000"/>
                  </a:srgbClr>
                </a:innerShdw>
              </a:effectLst>
            </a:endParaRPr>
          </a:p>
        </p:txBody>
      </p:sp>
      <p:sp>
        <p:nvSpPr>
          <p:cNvPr id="14341" name="TextBox 7"/>
          <p:cNvSpPr txBox="1">
            <a:spLocks noChangeArrowheads="1"/>
          </p:cNvSpPr>
          <p:nvPr/>
        </p:nvSpPr>
        <p:spPr bwMode="auto">
          <a:xfrm>
            <a:off x="287384" y="1602301"/>
            <a:ext cx="676655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Char char="-"/>
            </a:pPr>
            <a:r>
              <a:rPr lang="pt-BR" sz="2400" dirty="0" smtClean="0"/>
              <a:t>O </a:t>
            </a:r>
            <a:r>
              <a:rPr lang="pt-BR" sz="2400" dirty="0"/>
              <a:t>diencéfalo </a:t>
            </a:r>
            <a:r>
              <a:rPr lang="pt-BR" sz="2400" dirty="0" smtClean="0"/>
              <a:t>refere-se </a:t>
            </a:r>
            <a:r>
              <a:rPr lang="pt-BR" sz="2400" dirty="0"/>
              <a:t>ao tálamo e ao hipotálamo. </a:t>
            </a:r>
            <a:endParaRPr lang="pt-BR" sz="2400" dirty="0" smtClean="0"/>
          </a:p>
          <a:p>
            <a:pPr marL="342900" indent="-342900">
              <a:buFontTx/>
              <a:buChar char="-"/>
            </a:pPr>
            <a:r>
              <a:rPr lang="pt-BR" sz="2400" dirty="0" smtClean="0"/>
              <a:t>O </a:t>
            </a:r>
            <a:r>
              <a:rPr lang="pt-BR" sz="2400" dirty="0"/>
              <a:t>tálamo é o centro de transmissão de todos os impulsos sensoriais, exceto olfativo (sentido do olfato) e áreas motoras do </a:t>
            </a:r>
            <a:r>
              <a:rPr lang="pt-BR" sz="2400" dirty="0" smtClean="0"/>
              <a:t>córtex</a:t>
            </a:r>
          </a:p>
          <a:p>
            <a:pPr marL="342900" indent="-342900">
              <a:buFontTx/>
              <a:buChar char="-"/>
            </a:pPr>
            <a:r>
              <a:rPr lang="pt-BR" sz="2400" dirty="0" smtClean="0"/>
              <a:t>O </a:t>
            </a:r>
            <a:r>
              <a:rPr lang="pt-BR" sz="2400" dirty="0"/>
              <a:t>hipotálamo regula o comportamento e a expressão emocional, a temperatura corporal e muitas atividades metabólicas. </a:t>
            </a:r>
            <a:endParaRPr lang="pt-BR" sz="2400" dirty="0" smtClean="0"/>
          </a:p>
          <a:p>
            <a:pPr marL="342900" indent="-342900">
              <a:buFontTx/>
              <a:buChar char="-"/>
            </a:pPr>
            <a:r>
              <a:rPr lang="pt-BR" sz="2400" dirty="0" smtClean="0"/>
              <a:t>Ligado </a:t>
            </a:r>
            <a:r>
              <a:rPr lang="pt-BR" sz="2400" dirty="0"/>
              <a:t>à glândula pituitária, ele também controla as secreções hormonais dessa glândula.</a:t>
            </a:r>
          </a:p>
        </p:txBody>
      </p:sp>
      <p:pic>
        <p:nvPicPr>
          <p:cNvPr id="14342" name="Picture 2" descr="http://www.medical-look.com/systems_images/Diencephalon.jpg"/>
          <p:cNvPicPr>
            <a:picLocks noChangeAspect="1" noChangeArrowheads="1"/>
          </p:cNvPicPr>
          <p:nvPr/>
        </p:nvPicPr>
        <p:blipFill>
          <a:blip r:embed="rId2">
            <a:extLst>
              <a:ext uri="{28A0092B-C50C-407E-A947-70E740481C1C}">
                <a14:useLocalDpi xmlns:a14="http://schemas.microsoft.com/office/drawing/2010/main" val="0"/>
              </a:ext>
            </a:extLst>
          </a:blip>
          <a:srcRect b="7300"/>
          <a:stretch>
            <a:fillRect/>
          </a:stretch>
        </p:blipFill>
        <p:spPr bwMode="auto">
          <a:xfrm>
            <a:off x="7053943" y="2352948"/>
            <a:ext cx="4886146" cy="340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65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6400" y="152400"/>
            <a:ext cx="8991600" cy="646331"/>
          </a:xfrm>
          <a:prstGeom prst="rect">
            <a:avLst/>
          </a:prstGeom>
          <a:noFill/>
        </p:spPr>
        <p:txBody>
          <a:bodyPr>
            <a:spAutoFit/>
          </a:bodyPr>
          <a:lstStyle/>
          <a:p>
            <a:pPr>
              <a:defRPr/>
            </a:pPr>
            <a:r>
              <a:rPr lang="pt-BR" sz="3600" b="1" dirty="0">
                <a:ln w="1905"/>
                <a:solidFill>
                  <a:srgbClr val="FF0000"/>
                </a:solidFill>
                <a:effectLst>
                  <a:innerShdw blurRad="69850" dist="43180" dir="5400000">
                    <a:srgbClr val="000000">
                      <a:alpha val="65000"/>
                    </a:srgbClr>
                  </a:innerShdw>
                </a:effectLst>
              </a:rPr>
              <a:t>Partes do cérebro ... o tronco cerebral</a:t>
            </a:r>
            <a:endParaRPr lang="en-US" sz="3600" b="1" dirty="0">
              <a:ln w="1905"/>
              <a:solidFill>
                <a:srgbClr val="FF0000"/>
              </a:solidFill>
              <a:effectLst>
                <a:innerShdw blurRad="69850" dist="43180" dir="5400000">
                  <a:srgbClr val="000000">
                    <a:alpha val="65000"/>
                  </a:srgbClr>
                </a:innerShdw>
              </a:effectLst>
            </a:endParaRPr>
          </a:p>
        </p:txBody>
      </p:sp>
      <p:sp>
        <p:nvSpPr>
          <p:cNvPr id="15364" name="TextBox 8"/>
          <p:cNvSpPr txBox="1">
            <a:spLocks noChangeArrowheads="1"/>
          </p:cNvSpPr>
          <p:nvPr/>
        </p:nvSpPr>
        <p:spPr bwMode="auto">
          <a:xfrm>
            <a:off x="165463" y="1713413"/>
            <a:ext cx="656190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2400" dirty="0"/>
              <a:t> </a:t>
            </a:r>
            <a:r>
              <a:rPr lang="pt-BR" altLang="pt-BR" sz="2400" dirty="0" smtClean="0"/>
              <a:t>- O tronco </a:t>
            </a:r>
            <a:r>
              <a:rPr lang="pt-BR" altLang="pt-BR" sz="2400" dirty="0"/>
              <a:t>cerebral consiste em 3 estruturas: </a:t>
            </a:r>
            <a:endParaRPr lang="pt-BR" altLang="pt-BR" sz="2400" dirty="0" smtClean="0"/>
          </a:p>
          <a:p>
            <a:pPr marL="342900" indent="-342900" algn="just" eaLnBrk="1" hangingPunct="1">
              <a:buFontTx/>
              <a:buChar char="-"/>
            </a:pPr>
            <a:r>
              <a:rPr lang="pt-BR" altLang="pt-BR" sz="2400" dirty="0" smtClean="0"/>
              <a:t>Massa </a:t>
            </a:r>
            <a:r>
              <a:rPr lang="pt-BR" altLang="pt-BR" sz="2400" dirty="0"/>
              <a:t>cinzenta do </a:t>
            </a:r>
            <a:r>
              <a:rPr lang="pt-BR" altLang="pt-BR" sz="2400" dirty="0" smtClean="0"/>
              <a:t>mesencéfalo: </a:t>
            </a:r>
            <a:r>
              <a:rPr lang="pt-BR" altLang="pt-BR" sz="2400" dirty="0"/>
              <a:t>controla os reflexos visuais e o sentido da audição. </a:t>
            </a:r>
            <a:endParaRPr lang="pt-BR" altLang="pt-BR" sz="2400" dirty="0" smtClean="0"/>
          </a:p>
          <a:p>
            <a:pPr marL="342900" indent="-342900" algn="just" eaLnBrk="1" hangingPunct="1">
              <a:buFontTx/>
              <a:buChar char="-"/>
            </a:pPr>
            <a:r>
              <a:rPr lang="pt-BR" altLang="pt-BR" sz="2400" dirty="0" smtClean="0"/>
              <a:t>A </a:t>
            </a:r>
            <a:r>
              <a:rPr lang="pt-BR" altLang="pt-BR" sz="2400" dirty="0"/>
              <a:t>substância branca da </a:t>
            </a:r>
            <a:r>
              <a:rPr lang="pt-BR" altLang="pt-BR" sz="2400" dirty="0" smtClean="0"/>
              <a:t>ponte: papel </a:t>
            </a:r>
            <a:r>
              <a:rPr lang="pt-BR" altLang="pt-BR" sz="2400" dirty="0"/>
              <a:t>na regulação do controle visceral (órgão interno</a:t>
            </a:r>
            <a:r>
              <a:rPr lang="pt-BR" altLang="pt-BR" sz="2400" dirty="0" smtClean="0"/>
              <a:t>).</a:t>
            </a:r>
          </a:p>
          <a:p>
            <a:pPr marL="342900" indent="-342900" algn="just" eaLnBrk="1" hangingPunct="1">
              <a:buFontTx/>
              <a:buChar char="-"/>
            </a:pPr>
            <a:r>
              <a:rPr lang="pt-BR" altLang="pt-BR" sz="2400" dirty="0" smtClean="0"/>
              <a:t>A </a:t>
            </a:r>
            <a:r>
              <a:rPr lang="pt-BR" altLang="pt-BR" sz="2400" dirty="0"/>
              <a:t>medula oblonga conecta o resto do cérebro à medula espinhal. Ele regula a respiração, engolir, tosse, espirros, vômitos, batimentos cardíacos e pressão arterial.</a:t>
            </a:r>
            <a:endParaRPr lang="en-US" altLang="pt-BR" sz="2400" dirty="0"/>
          </a:p>
          <a:p>
            <a:pPr algn="just" eaLnBrk="1" hangingPunct="1"/>
            <a:r>
              <a:rPr lang="en-US" altLang="pt-BR" sz="2400" dirty="0"/>
              <a:t> </a:t>
            </a:r>
          </a:p>
        </p:txBody>
      </p:sp>
      <p:pic>
        <p:nvPicPr>
          <p:cNvPr id="15366" name="Picture 2" descr="Brain structures"/>
          <p:cNvPicPr>
            <a:picLocks noChangeAspect="1" noChangeArrowheads="1"/>
          </p:cNvPicPr>
          <p:nvPr/>
        </p:nvPicPr>
        <p:blipFill>
          <a:blip r:embed="rId2">
            <a:extLst>
              <a:ext uri="{28A0092B-C50C-407E-A947-70E740481C1C}">
                <a14:useLocalDpi xmlns:a14="http://schemas.microsoft.com/office/drawing/2010/main" val="0"/>
              </a:ext>
            </a:extLst>
          </a:blip>
          <a:srcRect b="6000"/>
          <a:stretch>
            <a:fillRect/>
          </a:stretch>
        </p:blipFill>
        <p:spPr bwMode="auto">
          <a:xfrm>
            <a:off x="7223760" y="1844042"/>
            <a:ext cx="4720046" cy="354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7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6400" y="152400"/>
            <a:ext cx="4371703" cy="523220"/>
          </a:xfrm>
          <a:prstGeom prst="rect">
            <a:avLst/>
          </a:prstGeom>
          <a:noFill/>
        </p:spPr>
        <p:txBody>
          <a:bodyPr wrap="square">
            <a:spAutoFit/>
          </a:bodyPr>
          <a:lstStyle/>
          <a:p>
            <a:r>
              <a:rPr lang="pt-BR" sz="2800" b="1" dirty="0" smtClean="0">
                <a:solidFill>
                  <a:srgbClr val="FF0000"/>
                </a:solidFill>
              </a:rPr>
              <a:t>A </a:t>
            </a:r>
            <a:r>
              <a:rPr lang="pt-BR" sz="2800" b="1" dirty="0">
                <a:solidFill>
                  <a:srgbClr val="FF0000"/>
                </a:solidFill>
              </a:rPr>
              <a:t>medula espinhal…</a:t>
            </a:r>
          </a:p>
        </p:txBody>
      </p:sp>
      <p:sp>
        <p:nvSpPr>
          <p:cNvPr id="16388" name="TextBox 8"/>
          <p:cNvSpPr txBox="1">
            <a:spLocks noChangeArrowheads="1"/>
          </p:cNvSpPr>
          <p:nvPr/>
        </p:nvSpPr>
        <p:spPr bwMode="auto">
          <a:xfrm>
            <a:off x="171993" y="1135662"/>
            <a:ext cx="679050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A </a:t>
            </a:r>
            <a:r>
              <a:rPr lang="pt-BR" altLang="pt-BR" sz="2400" dirty="0"/>
              <a:t>medula espinhal possui 31 segmentos: </a:t>
            </a:r>
            <a:endParaRPr lang="pt-BR" altLang="pt-BR" sz="2400" dirty="0" smtClean="0"/>
          </a:p>
          <a:p>
            <a:pPr marL="342900" indent="-342900" algn="just" eaLnBrk="1" hangingPunct="1">
              <a:buFontTx/>
              <a:buChar char="-"/>
            </a:pPr>
            <a:r>
              <a:rPr lang="pt-BR" altLang="pt-BR" sz="2400" dirty="0" smtClean="0"/>
              <a:t>8 </a:t>
            </a:r>
            <a:r>
              <a:rPr lang="pt-BR" altLang="pt-BR" sz="2400" dirty="0"/>
              <a:t>segmentos cervicais que correspondem às vértebras C1-C8; </a:t>
            </a:r>
            <a:endParaRPr lang="pt-BR" altLang="pt-BR" sz="2400" dirty="0" smtClean="0"/>
          </a:p>
          <a:p>
            <a:pPr marL="342900" indent="-342900" algn="just" eaLnBrk="1" hangingPunct="1">
              <a:buFontTx/>
              <a:buChar char="-"/>
            </a:pPr>
            <a:r>
              <a:rPr lang="pt-BR" altLang="pt-BR" sz="2400" dirty="0" smtClean="0"/>
              <a:t>12 </a:t>
            </a:r>
            <a:r>
              <a:rPr lang="pt-BR" altLang="pt-BR" sz="2400" dirty="0"/>
              <a:t>segmentos torácicos correspondentes às vértebras T1-T12; </a:t>
            </a:r>
            <a:endParaRPr lang="pt-BR" altLang="pt-BR" sz="2400" dirty="0" smtClean="0"/>
          </a:p>
          <a:p>
            <a:pPr marL="342900" indent="-342900" algn="just" eaLnBrk="1" hangingPunct="1">
              <a:buFontTx/>
              <a:buChar char="-"/>
            </a:pPr>
            <a:r>
              <a:rPr lang="pt-BR" altLang="pt-BR" sz="2400" dirty="0" smtClean="0"/>
              <a:t>5 </a:t>
            </a:r>
            <a:r>
              <a:rPr lang="pt-BR" altLang="pt-BR" sz="2400" dirty="0"/>
              <a:t>segmentos lombares correspondentes às vértebras L1-L5, </a:t>
            </a:r>
            <a:endParaRPr lang="pt-BR" altLang="pt-BR" sz="2400" dirty="0" smtClean="0"/>
          </a:p>
          <a:p>
            <a:pPr marL="342900" indent="-342900" algn="just" eaLnBrk="1" hangingPunct="1">
              <a:buFontTx/>
              <a:buChar char="-"/>
            </a:pPr>
            <a:r>
              <a:rPr lang="pt-BR" altLang="pt-BR" sz="2400" dirty="0" smtClean="0"/>
              <a:t>5 </a:t>
            </a:r>
            <a:r>
              <a:rPr lang="pt-BR" altLang="pt-BR" sz="2400" dirty="0"/>
              <a:t>segmentos sacrais correspondentes às vértebras S1-S5 e 1 segmento </a:t>
            </a:r>
            <a:r>
              <a:rPr lang="pt-BR" altLang="pt-BR" sz="2400" dirty="0" smtClean="0"/>
              <a:t>coccígeo.</a:t>
            </a:r>
          </a:p>
          <a:p>
            <a:pPr marL="342900" indent="-342900" algn="just" eaLnBrk="1" hangingPunct="1">
              <a:buFontTx/>
              <a:buChar char="-"/>
            </a:pPr>
            <a:r>
              <a:rPr lang="pt-BR" altLang="pt-BR" sz="2400" dirty="0" smtClean="0"/>
              <a:t>A </a:t>
            </a:r>
            <a:r>
              <a:rPr lang="pt-BR" altLang="pt-BR" sz="2400" dirty="0"/>
              <a:t>medula espinhal de 44 cm de comprimento é mais curta do que a coluna vertebral, então os segmentos não correspondem perfeitamente às vértebras.</a:t>
            </a:r>
            <a:endParaRPr lang="en-US" altLang="pt-BR" sz="2400" dirty="0"/>
          </a:p>
        </p:txBody>
      </p:sp>
      <p:pic>
        <p:nvPicPr>
          <p:cNvPr id="16390" name="Picture 8" descr="http://www.sutrananda.com/images/nervous-system-endrocine-glands_clip_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623" y="1066798"/>
            <a:ext cx="5031377" cy="503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58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8"/>
          <p:cNvSpPr txBox="1">
            <a:spLocks noChangeArrowheads="1"/>
          </p:cNvSpPr>
          <p:nvPr/>
        </p:nvSpPr>
        <p:spPr bwMode="auto">
          <a:xfrm>
            <a:off x="348343" y="4992189"/>
            <a:ext cx="113995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Em </a:t>
            </a:r>
            <a:r>
              <a:rPr lang="pt-BR" altLang="pt-BR" sz="2400" dirty="0"/>
              <a:t>cada segmento da medula espinhal, os pares esquerdo e direito de nervos sensoriais e motores se ramificam e se conectam ao sistema nervoso periférico. </a:t>
            </a:r>
            <a:endParaRPr lang="pt-BR" altLang="pt-BR" sz="2400" dirty="0" smtClean="0"/>
          </a:p>
          <a:p>
            <a:pPr marL="342900" indent="-342900" algn="just" eaLnBrk="1" hangingPunct="1">
              <a:buFontTx/>
              <a:buChar char="-"/>
            </a:pPr>
            <a:r>
              <a:rPr lang="pt-BR" altLang="pt-BR" sz="2400" dirty="0" smtClean="0"/>
              <a:t>Os </a:t>
            </a:r>
            <a:r>
              <a:rPr lang="pt-BR" altLang="pt-BR" sz="2400" dirty="0"/>
              <a:t>impulsos vão e voltam para o cérebro e voltam para os músculos.</a:t>
            </a:r>
            <a:endParaRPr lang="en-US" altLang="pt-BR" sz="2400" dirty="0"/>
          </a:p>
        </p:txBody>
      </p:sp>
      <p:pic>
        <p:nvPicPr>
          <p:cNvPr id="17413" name="Picture 2" descr="http://www.sensory-systems.ethz.ch/Images/SpinalCordX-section2.gif"/>
          <p:cNvPicPr>
            <a:picLocks noChangeAspect="1" noChangeArrowheads="1"/>
          </p:cNvPicPr>
          <p:nvPr/>
        </p:nvPicPr>
        <p:blipFill>
          <a:blip r:embed="rId2">
            <a:extLst>
              <a:ext uri="{28A0092B-C50C-407E-A947-70E740481C1C}">
                <a14:useLocalDpi xmlns:a14="http://schemas.microsoft.com/office/drawing/2010/main" val="0"/>
              </a:ext>
            </a:extLst>
          </a:blip>
          <a:srcRect l="10155" r="14769"/>
          <a:stretch>
            <a:fillRect/>
          </a:stretch>
        </p:blipFill>
        <p:spPr bwMode="auto">
          <a:xfrm>
            <a:off x="3241766" y="963035"/>
            <a:ext cx="63246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p:nvSpPr>
        <p:spPr>
          <a:xfrm>
            <a:off x="1676400" y="152400"/>
            <a:ext cx="4371703" cy="523220"/>
          </a:xfrm>
          <a:prstGeom prst="rect">
            <a:avLst/>
          </a:prstGeom>
          <a:noFill/>
        </p:spPr>
        <p:txBody>
          <a:bodyPr wrap="square">
            <a:spAutoFit/>
          </a:bodyPr>
          <a:lstStyle/>
          <a:p>
            <a:r>
              <a:rPr lang="pt-BR" sz="2800" b="1" dirty="0" smtClean="0">
                <a:solidFill>
                  <a:srgbClr val="FF0000"/>
                </a:solidFill>
              </a:rPr>
              <a:t>A </a:t>
            </a:r>
            <a:r>
              <a:rPr lang="pt-BR" sz="2800" b="1" dirty="0">
                <a:solidFill>
                  <a:srgbClr val="FF0000"/>
                </a:solidFill>
              </a:rPr>
              <a:t>medula espinhal…</a:t>
            </a:r>
          </a:p>
        </p:txBody>
      </p:sp>
    </p:spTree>
    <p:extLst>
      <p:ext uri="{BB962C8B-B14F-4D97-AF65-F5344CB8AC3E}">
        <p14:creationId xmlns:p14="http://schemas.microsoft.com/office/powerpoint/2010/main" val="374381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52600" y="152401"/>
            <a:ext cx="6019800" cy="769441"/>
          </a:xfrm>
          <a:prstGeom prst="rect">
            <a:avLst/>
          </a:prstGeom>
          <a:noFill/>
        </p:spPr>
        <p:txBody>
          <a:bodyPr>
            <a:spAutoFit/>
          </a:bodyPr>
          <a:lstStyle/>
          <a:p>
            <a:pPr algn="ctr">
              <a:defRPr/>
            </a:pPr>
            <a:r>
              <a:rPr lang="en-US" sz="4400" b="1" dirty="0" err="1" smtClean="0">
                <a:ln w="1905"/>
                <a:solidFill>
                  <a:srgbClr val="FF0000"/>
                </a:solidFill>
                <a:effectLst>
                  <a:innerShdw blurRad="69850" dist="43180" dir="5400000">
                    <a:srgbClr val="000000">
                      <a:alpha val="65000"/>
                    </a:srgbClr>
                  </a:innerShdw>
                </a:effectLst>
              </a:rPr>
              <a:t>Fluido</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cerebroenpinhal</a:t>
            </a:r>
            <a:r>
              <a:rPr lang="en-US" sz="4400" b="1" dirty="0" smtClean="0">
                <a:ln w="1905"/>
                <a:solidFill>
                  <a:srgbClr val="FF0000"/>
                </a:solidFill>
                <a:effectLst>
                  <a:innerShdw blurRad="69850" dist="43180" dir="5400000">
                    <a:srgbClr val="000000">
                      <a:alpha val="65000"/>
                    </a:srgbClr>
                  </a:innerShdw>
                </a:effectLst>
              </a:rPr>
              <a:t> </a:t>
            </a:r>
            <a:endParaRPr lang="en-US" sz="4400" b="1" dirty="0">
              <a:ln w="1905"/>
              <a:solidFill>
                <a:srgbClr val="FF0000"/>
              </a:solidFill>
              <a:effectLst>
                <a:innerShdw blurRad="69850" dist="43180" dir="5400000">
                  <a:srgbClr val="000000">
                    <a:alpha val="65000"/>
                  </a:srgbClr>
                </a:innerShdw>
              </a:effectLst>
            </a:endParaRPr>
          </a:p>
        </p:txBody>
      </p:sp>
      <p:sp>
        <p:nvSpPr>
          <p:cNvPr id="18436" name="TextBox 8"/>
          <p:cNvSpPr txBox="1">
            <a:spLocks noChangeArrowheads="1"/>
          </p:cNvSpPr>
          <p:nvPr/>
        </p:nvSpPr>
        <p:spPr bwMode="auto">
          <a:xfrm>
            <a:off x="77218" y="4715691"/>
            <a:ext cx="118872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Char char="-"/>
            </a:pPr>
            <a:r>
              <a:rPr lang="pt-BR" sz="2400" dirty="0" smtClean="0"/>
              <a:t>Um </a:t>
            </a:r>
            <a:r>
              <a:rPr lang="pt-BR" sz="2400" dirty="0"/>
              <a:t>fluido incolor é produzido nos ventrículos do cérebro; ele envolve o cérebro e a medula espinhal. </a:t>
            </a:r>
            <a:endParaRPr lang="pt-BR" sz="2400" dirty="0" smtClean="0"/>
          </a:p>
          <a:p>
            <a:pPr marL="342900" indent="-342900">
              <a:buFontTx/>
              <a:buChar char="-"/>
            </a:pPr>
            <a:r>
              <a:rPr lang="pt-BR" sz="2400" dirty="0" smtClean="0"/>
              <a:t>É </a:t>
            </a:r>
            <a:r>
              <a:rPr lang="pt-BR" sz="2400" dirty="0"/>
              <a:t>denominado líquido cefalorraquidiano e protege o cérebro e a medula de choques que podem causar lesões. </a:t>
            </a:r>
            <a:endParaRPr lang="pt-BR" sz="2400" dirty="0" smtClean="0"/>
          </a:p>
          <a:p>
            <a:pPr marL="342900" indent="-342900">
              <a:buFontTx/>
              <a:buChar char="-"/>
            </a:pPr>
            <a:r>
              <a:rPr lang="pt-BR" sz="2400" dirty="0" smtClean="0"/>
              <a:t>É </a:t>
            </a:r>
            <a:r>
              <a:rPr lang="pt-BR" sz="2400" dirty="0"/>
              <a:t>mantido a um nível em torno de 1/2 - 2/3 xícara.</a:t>
            </a:r>
          </a:p>
        </p:txBody>
      </p:sp>
      <p:pic>
        <p:nvPicPr>
          <p:cNvPr id="18437" name="Picture 7" descr="http://assets.aarp.org/external_sites/adam/graphics/images/en/15166.jpg"/>
          <p:cNvPicPr>
            <a:picLocks noChangeAspect="1" noChangeArrowheads="1"/>
          </p:cNvPicPr>
          <p:nvPr/>
        </p:nvPicPr>
        <p:blipFill>
          <a:blip r:embed="rId2">
            <a:extLst>
              <a:ext uri="{28A0092B-C50C-407E-A947-70E740481C1C}">
                <a14:useLocalDpi xmlns:a14="http://schemas.microsoft.com/office/drawing/2010/main" val="0"/>
              </a:ext>
            </a:extLst>
          </a:blip>
          <a:srcRect b="9000"/>
          <a:stretch>
            <a:fillRect/>
          </a:stretch>
        </p:blipFill>
        <p:spPr bwMode="auto">
          <a:xfrm>
            <a:off x="3428999" y="838199"/>
            <a:ext cx="5183641" cy="377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359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152400"/>
            <a:ext cx="78486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periférico</a:t>
            </a:r>
          </a:p>
        </p:txBody>
      </p:sp>
      <p:sp>
        <p:nvSpPr>
          <p:cNvPr id="19460" name="TextBox 12"/>
          <p:cNvSpPr txBox="1">
            <a:spLocks noChangeArrowheads="1"/>
          </p:cNvSpPr>
          <p:nvPr/>
        </p:nvSpPr>
        <p:spPr bwMode="auto">
          <a:xfrm>
            <a:off x="288472" y="1828801"/>
            <a:ext cx="606116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A </a:t>
            </a:r>
            <a:r>
              <a:rPr lang="pt-BR" altLang="pt-BR" sz="2400" dirty="0"/>
              <a:t>rede de nervos que se ramifica por todo o corpo a partir do cérebro e da medula espinhal é chamada de sistema nervoso periférico</a:t>
            </a:r>
            <a:r>
              <a:rPr lang="pt-BR" altLang="pt-BR" sz="2400" dirty="0" smtClean="0"/>
              <a:t>.</a:t>
            </a:r>
          </a:p>
          <a:p>
            <a:pPr marL="342900" indent="-342900" algn="just" eaLnBrk="1" hangingPunct="1">
              <a:buFontTx/>
              <a:buChar char="-"/>
            </a:pPr>
            <a:r>
              <a:rPr lang="pt-BR" altLang="pt-BR" sz="2400" dirty="0" smtClean="0"/>
              <a:t>Além </a:t>
            </a:r>
            <a:r>
              <a:rPr lang="pt-BR" altLang="pt-BR" sz="2400" dirty="0"/>
              <a:t>dos 31 pares de nervos espinhais mencionados </a:t>
            </a:r>
            <a:r>
              <a:rPr lang="pt-BR" altLang="pt-BR" sz="2400" dirty="0" smtClean="0"/>
              <a:t>sobre </a:t>
            </a:r>
            <a:r>
              <a:rPr lang="pt-BR" altLang="pt-BR" sz="2400" dirty="0"/>
              <a:t>a medula espinhal, existem 12 pares de nervos cranianos que se ligam ao </a:t>
            </a:r>
            <a:r>
              <a:rPr lang="pt-BR" altLang="pt-BR" sz="2400" dirty="0" smtClean="0"/>
              <a:t>cérebro, sendo que o nervo </a:t>
            </a:r>
            <a:r>
              <a:rPr lang="pt-BR" altLang="pt-BR" sz="2400" dirty="0"/>
              <a:t>olfatório carrega dados sensoriais para o cheiro</a:t>
            </a:r>
            <a:endParaRPr lang="en-US" altLang="pt-BR" sz="2400" dirty="0"/>
          </a:p>
          <a:p>
            <a:pPr algn="just" eaLnBrk="1" hangingPunct="1"/>
            <a:r>
              <a:rPr lang="en-US" altLang="pt-BR" sz="2400" dirty="0"/>
              <a:t> </a:t>
            </a:r>
          </a:p>
        </p:txBody>
      </p:sp>
      <p:pic>
        <p:nvPicPr>
          <p:cNvPr id="19461" name="Picture 7" descr="http://www.daviddarling.info/images/olfactory_ne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492" y="1447800"/>
            <a:ext cx="3810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rot="10800000" flipV="1">
            <a:off x="8077200" y="1447800"/>
            <a:ext cx="609600" cy="381000"/>
          </a:xfrm>
          <a:prstGeom prst="straightConnector1">
            <a:avLst/>
          </a:prstGeom>
          <a:ln w="44450">
            <a:solidFill>
              <a:srgbClr val="3333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5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12"/>
          <p:cNvSpPr txBox="1">
            <a:spLocks noChangeArrowheads="1"/>
          </p:cNvSpPr>
          <p:nvPr/>
        </p:nvSpPr>
        <p:spPr bwMode="auto">
          <a:xfrm>
            <a:off x="497477" y="1580605"/>
            <a:ext cx="526324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t">
              <a:buFontTx/>
              <a:buChar char="-"/>
            </a:pPr>
            <a:r>
              <a:rPr lang="pt-BR" sz="2400" dirty="0" smtClean="0"/>
              <a:t>O </a:t>
            </a:r>
            <a:r>
              <a:rPr lang="pt-BR" sz="2400" dirty="0"/>
              <a:t>nervo óptico carrega dados sensoriais para a </a:t>
            </a:r>
            <a:r>
              <a:rPr lang="pt-BR" sz="2400" dirty="0" smtClean="0"/>
              <a:t>visão</a:t>
            </a:r>
          </a:p>
          <a:p>
            <a:pPr fontAlgn="t">
              <a:buFontTx/>
              <a:buChar char="-"/>
            </a:pPr>
            <a:r>
              <a:rPr lang="pt-BR" sz="2400" dirty="0" smtClean="0"/>
              <a:t>O </a:t>
            </a:r>
            <a:r>
              <a:rPr lang="pt-BR" sz="2400" dirty="0"/>
              <a:t>nervo </a:t>
            </a:r>
            <a:r>
              <a:rPr lang="pt-BR" sz="2400" dirty="0" err="1"/>
              <a:t>oculomotor</a:t>
            </a:r>
            <a:r>
              <a:rPr lang="pt-BR" sz="2400" dirty="0"/>
              <a:t> controla os músculos do olho e da </a:t>
            </a:r>
            <a:r>
              <a:rPr lang="pt-BR" sz="2400" dirty="0" smtClean="0"/>
              <a:t>pálpebra</a:t>
            </a:r>
          </a:p>
          <a:p>
            <a:pPr fontAlgn="t">
              <a:buFontTx/>
              <a:buChar char="-"/>
            </a:pPr>
            <a:r>
              <a:rPr lang="pt-BR" sz="2400" dirty="0" smtClean="0"/>
              <a:t>O </a:t>
            </a:r>
            <a:r>
              <a:rPr lang="pt-BR" sz="2400" dirty="0"/>
              <a:t>nervo troclear </a:t>
            </a:r>
            <a:r>
              <a:rPr lang="pt-BR" sz="2400" dirty="0" smtClean="0"/>
              <a:t>controla </a:t>
            </a:r>
            <a:r>
              <a:rPr lang="pt-BR" sz="2400" dirty="0"/>
              <a:t>o globo </a:t>
            </a:r>
            <a:r>
              <a:rPr lang="pt-BR" sz="2400" dirty="0" smtClean="0"/>
              <a:t>ocular</a:t>
            </a:r>
          </a:p>
          <a:p>
            <a:pPr fontAlgn="t">
              <a:buFontTx/>
              <a:buChar char="-"/>
            </a:pPr>
            <a:r>
              <a:rPr lang="pt-BR" sz="2400" dirty="0" smtClean="0"/>
              <a:t>O nervo trigêmeo controla </a:t>
            </a:r>
            <a:r>
              <a:rPr lang="pt-BR" sz="2400" dirty="0"/>
              <a:t>o rosto, o nariz, a boca, a testa, o topo da cabeça e a mandíbula</a:t>
            </a:r>
            <a:r>
              <a:rPr lang="pt-BR" sz="2400" dirty="0" smtClean="0"/>
              <a:t>.</a:t>
            </a:r>
          </a:p>
          <a:p>
            <a:pPr fontAlgn="t">
              <a:buFontTx/>
              <a:buChar char="-"/>
            </a:pPr>
            <a:r>
              <a:rPr lang="pt-BR" sz="2400" dirty="0" smtClean="0"/>
              <a:t>O nervo </a:t>
            </a:r>
            <a:r>
              <a:rPr lang="pt-BR" sz="2400" dirty="0"/>
              <a:t>abducente </a:t>
            </a:r>
            <a:r>
              <a:rPr lang="pt-BR" sz="2400" dirty="0" smtClean="0"/>
              <a:t>também </a:t>
            </a:r>
            <a:r>
              <a:rPr lang="pt-BR" sz="2400" dirty="0"/>
              <a:t>controla o globo </a:t>
            </a:r>
            <a:r>
              <a:rPr lang="pt-BR" sz="2400" dirty="0" smtClean="0"/>
              <a:t>ocular</a:t>
            </a:r>
            <a:endParaRPr lang="en-US" altLang="pt-BR" sz="3600" b="1" dirty="0"/>
          </a:p>
          <a:p>
            <a:pPr eaLnBrk="1" hangingPunct="1"/>
            <a:endParaRPr lang="en-US" altLang="pt-BR" sz="3600" b="1" dirty="0"/>
          </a:p>
        </p:txBody>
      </p:sp>
      <p:pic>
        <p:nvPicPr>
          <p:cNvPr id="20486" name="Picture 4" descr="http://pacificu.edu/optometry/ce/courses/22746/images/clip_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623" y="1301989"/>
            <a:ext cx="4272642" cy="46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p:nvPr/>
        </p:nvSpPr>
        <p:spPr>
          <a:xfrm>
            <a:off x="1524000" y="152400"/>
            <a:ext cx="78486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periférico</a:t>
            </a:r>
          </a:p>
        </p:txBody>
      </p:sp>
    </p:spTree>
    <p:extLst>
      <p:ext uri="{BB962C8B-B14F-4D97-AF65-F5344CB8AC3E}">
        <p14:creationId xmlns:p14="http://schemas.microsoft.com/office/powerpoint/2010/main" val="236848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4625"/>
            <a:ext cx="994610" cy="99461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title"/>
          </p:nvPr>
        </p:nvSpPr>
        <p:spPr>
          <a:xfrm>
            <a:off x="3633650" y="170499"/>
            <a:ext cx="5405846" cy="922871"/>
          </a:xfrm>
        </p:spPr>
        <p:txBody>
          <a:bodyPr/>
          <a:lstStyle/>
          <a:p>
            <a:r>
              <a:rPr lang="pt-BR" b="1" dirty="0" smtClean="0">
                <a:solidFill>
                  <a:srgbClr val="FF0000"/>
                </a:solidFill>
                <a:latin typeface="+mn-lt"/>
              </a:rPr>
              <a:t>ROTEIRO-CONTEÚDO</a:t>
            </a:r>
            <a:endParaRPr lang="pt-BR" b="1" dirty="0">
              <a:solidFill>
                <a:srgbClr val="FF0000"/>
              </a:solidFill>
              <a:latin typeface="+mn-lt"/>
            </a:endParaRPr>
          </a:p>
        </p:txBody>
      </p:sp>
      <p:sp>
        <p:nvSpPr>
          <p:cNvPr id="15" name="CaixaDeTexto 14"/>
          <p:cNvSpPr txBox="1"/>
          <p:nvPr/>
        </p:nvSpPr>
        <p:spPr>
          <a:xfrm>
            <a:off x="3633650" y="2063931"/>
            <a:ext cx="8145332" cy="35394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pt-BR" sz="2800" b="1" dirty="0" smtClean="0"/>
              <a:t>Sistema Nervoso Central, Autônomo e Periférico</a:t>
            </a:r>
          </a:p>
          <a:p>
            <a:pPr marL="514350" indent="-514350">
              <a:buAutoNum type="arabicPeriod"/>
            </a:pPr>
            <a:r>
              <a:rPr lang="pt-BR" sz="2800" b="1" dirty="0" smtClean="0"/>
              <a:t>Transmissão da Informação – Sinapses</a:t>
            </a:r>
          </a:p>
          <a:p>
            <a:endParaRPr lang="pt-BR" sz="2800" b="1" dirty="0"/>
          </a:p>
          <a:p>
            <a:r>
              <a:rPr lang="pt-BR" sz="2800" b="1" dirty="0" smtClean="0"/>
              <a:t>1.   Integração Sensório Motora</a:t>
            </a:r>
          </a:p>
          <a:p>
            <a:endParaRPr lang="pt-BR" sz="2800" b="1" dirty="0"/>
          </a:p>
          <a:p>
            <a:pPr marL="514350" indent="-514350">
              <a:buAutoNum type="arabicPeriod"/>
            </a:pPr>
            <a:r>
              <a:rPr lang="pt-BR" sz="2800" b="1" dirty="0" smtClean="0"/>
              <a:t>Contração Muscular</a:t>
            </a:r>
          </a:p>
          <a:p>
            <a:pPr marL="514350" indent="-514350">
              <a:buAutoNum type="arabicPeriod"/>
            </a:pPr>
            <a:r>
              <a:rPr lang="pt-BR" sz="2800" b="1" dirty="0" smtClean="0"/>
              <a:t>Artigo </a:t>
            </a:r>
            <a:r>
              <a:rPr lang="pt-BR" sz="2800" b="1" dirty="0" smtClean="0"/>
              <a:t>Científico</a:t>
            </a:r>
            <a:endParaRPr lang="pt-BR" sz="2800" b="1" dirty="0" smtClean="0"/>
          </a:p>
          <a:p>
            <a:pPr marL="514350" indent="-514350">
              <a:buAutoNum type="arabicPeriod"/>
            </a:pPr>
            <a:r>
              <a:rPr lang="pt-BR" sz="2800" b="1" dirty="0" smtClean="0"/>
              <a:t>Referências</a:t>
            </a:r>
          </a:p>
        </p:txBody>
      </p:sp>
      <p:sp>
        <p:nvSpPr>
          <p:cNvPr id="2" name="Espaço Reservado para Número de Slide 1"/>
          <p:cNvSpPr>
            <a:spLocks noGrp="1"/>
          </p:cNvSpPr>
          <p:nvPr>
            <p:ph type="sldNum" sz="quarter" idx="12"/>
          </p:nvPr>
        </p:nvSpPr>
        <p:spPr/>
        <p:txBody>
          <a:bodyPr/>
          <a:lstStyle/>
          <a:p>
            <a:fld id="{365A4616-4CC4-498C-A6F5-0A039CFCD8AA}" type="slidenum">
              <a:rPr lang="pt-BR" smtClean="0"/>
              <a:t>2</a:t>
            </a:fld>
            <a:endParaRPr lang="pt-BR"/>
          </a:p>
        </p:txBody>
      </p:sp>
      <p:sp>
        <p:nvSpPr>
          <p:cNvPr id="4" name="CaixaDeTexto 3"/>
          <p:cNvSpPr txBox="1"/>
          <p:nvPr/>
        </p:nvSpPr>
        <p:spPr>
          <a:xfrm>
            <a:off x="1545769" y="2394791"/>
            <a:ext cx="2087881" cy="369332"/>
          </a:xfrm>
          <a:prstGeom prst="rect">
            <a:avLst/>
          </a:prstGeom>
          <a:solidFill>
            <a:schemeClr val="accent1">
              <a:lumMod val="20000"/>
              <a:lumOff val="80000"/>
            </a:schemeClr>
          </a:solidFill>
        </p:spPr>
        <p:txBody>
          <a:bodyPr wrap="square" rtlCol="0">
            <a:spAutoFit/>
          </a:bodyPr>
          <a:lstStyle/>
          <a:p>
            <a:r>
              <a:rPr lang="pt-BR" b="1" dirty="0" smtClean="0"/>
              <a:t>1. Parte - REVISÃO</a:t>
            </a:r>
            <a:endParaRPr lang="pt-BR" b="1" dirty="0"/>
          </a:p>
        </p:txBody>
      </p:sp>
      <p:sp>
        <p:nvSpPr>
          <p:cNvPr id="7" name="CaixaDeTexto 6"/>
          <p:cNvSpPr txBox="1"/>
          <p:nvPr/>
        </p:nvSpPr>
        <p:spPr>
          <a:xfrm>
            <a:off x="222069" y="3464314"/>
            <a:ext cx="3411581" cy="369332"/>
          </a:xfrm>
          <a:prstGeom prst="rect">
            <a:avLst/>
          </a:prstGeom>
          <a:solidFill>
            <a:schemeClr val="accent1">
              <a:lumMod val="20000"/>
              <a:lumOff val="80000"/>
            </a:schemeClr>
          </a:solidFill>
        </p:spPr>
        <p:txBody>
          <a:bodyPr wrap="square" rtlCol="0">
            <a:spAutoFit/>
          </a:bodyPr>
          <a:lstStyle/>
          <a:p>
            <a:r>
              <a:rPr lang="pt-BR" b="1" dirty="0" smtClean="0"/>
              <a:t>2. Parte – REVISÃO/INTRODUÇÃO</a:t>
            </a:r>
            <a:endParaRPr lang="pt-BR" b="1" dirty="0"/>
          </a:p>
        </p:txBody>
      </p:sp>
      <p:sp>
        <p:nvSpPr>
          <p:cNvPr id="8" name="CaixaDeTexto 7"/>
          <p:cNvSpPr txBox="1"/>
          <p:nvPr/>
        </p:nvSpPr>
        <p:spPr>
          <a:xfrm>
            <a:off x="1149532" y="4349171"/>
            <a:ext cx="2484118" cy="369332"/>
          </a:xfrm>
          <a:prstGeom prst="rect">
            <a:avLst/>
          </a:prstGeom>
          <a:solidFill>
            <a:schemeClr val="accent1">
              <a:lumMod val="20000"/>
              <a:lumOff val="80000"/>
            </a:schemeClr>
          </a:solidFill>
        </p:spPr>
        <p:txBody>
          <a:bodyPr wrap="square" rtlCol="0">
            <a:spAutoFit/>
          </a:bodyPr>
          <a:lstStyle/>
          <a:p>
            <a:r>
              <a:rPr lang="pt-BR" b="1" dirty="0" smtClean="0"/>
              <a:t>3. Parte - INTRODUÇÃO</a:t>
            </a:r>
            <a:endParaRPr lang="pt-BR" b="1" dirty="0"/>
          </a:p>
        </p:txBody>
      </p:sp>
    </p:spTree>
    <p:extLst>
      <p:ext uri="{BB962C8B-B14F-4D97-AF65-F5344CB8AC3E}">
        <p14:creationId xmlns:p14="http://schemas.microsoft.com/office/powerpoint/2010/main" val="379701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57496" y="1658983"/>
            <a:ext cx="5521235" cy="3416320"/>
          </a:xfrm>
          <a:prstGeom prst="rect">
            <a:avLst/>
          </a:prstGeom>
          <a:noFill/>
        </p:spPr>
        <p:txBody>
          <a:bodyPr wrap="square">
            <a:spAutoFit/>
          </a:bodyPr>
          <a:lstStyle/>
          <a:p>
            <a:r>
              <a:rPr lang="pt-BR" sz="2400" dirty="0" smtClean="0"/>
              <a:t>- O </a:t>
            </a:r>
            <a:r>
              <a:rPr lang="pt-BR" sz="2400" dirty="0"/>
              <a:t>nervo </a:t>
            </a:r>
            <a:r>
              <a:rPr lang="pt-BR" sz="2400" dirty="0" smtClean="0"/>
              <a:t>facial controla </a:t>
            </a:r>
            <a:r>
              <a:rPr lang="pt-BR" sz="2400" dirty="0"/>
              <a:t>os músculos</a:t>
            </a:r>
            <a:br>
              <a:rPr lang="pt-BR" sz="2400" dirty="0"/>
            </a:br>
            <a:r>
              <a:rPr lang="pt-BR" sz="2400" dirty="0"/>
              <a:t>do rosto </a:t>
            </a:r>
            <a:r>
              <a:rPr lang="pt-BR" sz="2400" dirty="0" smtClean="0"/>
              <a:t>e couro </a:t>
            </a:r>
            <a:r>
              <a:rPr lang="pt-BR" sz="2400" dirty="0"/>
              <a:t>cabeludo e parte de</a:t>
            </a:r>
            <a:br>
              <a:rPr lang="pt-BR" sz="2400" dirty="0"/>
            </a:br>
            <a:r>
              <a:rPr lang="pt-BR" sz="2400" dirty="0"/>
              <a:t>a língua </a:t>
            </a:r>
            <a:r>
              <a:rPr lang="pt-BR" sz="2400" dirty="0" smtClean="0"/>
              <a:t>para sentido </a:t>
            </a:r>
            <a:r>
              <a:rPr lang="pt-BR" sz="2400" dirty="0"/>
              <a:t>do paladar.</a:t>
            </a:r>
            <a:br>
              <a:rPr lang="pt-BR" sz="2400" dirty="0"/>
            </a:br>
            <a:r>
              <a:rPr lang="pt-BR" sz="2400" dirty="0"/>
              <a:t/>
            </a:r>
            <a:br>
              <a:rPr lang="pt-BR" sz="2400" dirty="0"/>
            </a:br>
            <a:r>
              <a:rPr lang="pt-BR" sz="2400" dirty="0" smtClean="0"/>
              <a:t>- O </a:t>
            </a:r>
            <a:r>
              <a:rPr lang="pt-BR" sz="2400" dirty="0"/>
              <a:t>auditivo </a:t>
            </a:r>
            <a:r>
              <a:rPr lang="pt-BR" sz="2400" dirty="0" smtClean="0"/>
              <a:t>ou nervo coclear fornece sensorial input </a:t>
            </a:r>
            <a:r>
              <a:rPr lang="pt-BR" sz="2400" dirty="0"/>
              <a:t>para audição e equilíbrio.</a:t>
            </a:r>
            <a:br>
              <a:rPr lang="pt-BR" sz="2400" dirty="0"/>
            </a:br>
            <a:r>
              <a:rPr lang="pt-BR" sz="2400" dirty="0"/>
              <a:t/>
            </a:r>
            <a:br>
              <a:rPr lang="pt-BR" sz="2400" dirty="0"/>
            </a:br>
            <a:r>
              <a:rPr lang="pt-BR" sz="2400" dirty="0" smtClean="0"/>
              <a:t>- O glossofaríngeo </a:t>
            </a:r>
            <a:r>
              <a:rPr lang="pt-BR" sz="2400" dirty="0"/>
              <a:t>controla a saliva, a deglutição e o paladar.</a:t>
            </a:r>
          </a:p>
        </p:txBody>
      </p:sp>
      <p:pic>
        <p:nvPicPr>
          <p:cNvPr id="21509" name="Picture 2" descr="http://www.med.yale.edu/caim/cnerves/cn7/cn7_graphics/fig7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425" y="1658983"/>
            <a:ext cx="4881386" cy="37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p:nvPr/>
        </p:nvSpPr>
        <p:spPr>
          <a:xfrm>
            <a:off x="1524000" y="152400"/>
            <a:ext cx="78486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periférico</a:t>
            </a:r>
          </a:p>
        </p:txBody>
      </p:sp>
    </p:spTree>
    <p:extLst>
      <p:ext uri="{BB962C8B-B14F-4D97-AF65-F5344CB8AC3E}">
        <p14:creationId xmlns:p14="http://schemas.microsoft.com/office/powerpoint/2010/main" val="19742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2"/>
          <p:cNvSpPr txBox="1">
            <a:spLocks noChangeArrowheads="1"/>
          </p:cNvSpPr>
          <p:nvPr/>
        </p:nvSpPr>
        <p:spPr bwMode="auto">
          <a:xfrm>
            <a:off x="209006" y="1320998"/>
            <a:ext cx="562791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dirty="0" smtClean="0"/>
              <a:t>- O </a:t>
            </a:r>
            <a:r>
              <a:rPr lang="pt-BR" sz="2400" dirty="0"/>
              <a:t>nervo </a:t>
            </a:r>
            <a:r>
              <a:rPr lang="pt-BR" sz="2400" dirty="0" smtClean="0"/>
              <a:t>vago </a:t>
            </a:r>
            <a:r>
              <a:rPr lang="pt-BR" sz="2400" dirty="0"/>
              <a:t>é o nervo craniano mais longo, estendendo-se e controlando o coração, pulmões, estômago e intestinos.</a:t>
            </a:r>
            <a:br>
              <a:rPr lang="pt-BR" sz="2400" dirty="0"/>
            </a:br>
            <a:r>
              <a:rPr lang="pt-BR" sz="2400" dirty="0"/>
              <a:t/>
            </a:r>
            <a:br>
              <a:rPr lang="pt-BR" sz="2400" dirty="0"/>
            </a:br>
            <a:r>
              <a:rPr lang="pt-BR" sz="2400" dirty="0" smtClean="0"/>
              <a:t>- O </a:t>
            </a:r>
            <a:r>
              <a:rPr lang="pt-BR" sz="2400" dirty="0"/>
              <a:t>nervo acessório permite o movimento da cabeça e dos ombros.</a:t>
            </a:r>
            <a:br>
              <a:rPr lang="pt-BR" sz="2400" dirty="0"/>
            </a:br>
            <a:r>
              <a:rPr lang="pt-BR" sz="2400" dirty="0"/>
              <a:t/>
            </a:r>
            <a:br>
              <a:rPr lang="pt-BR" sz="2400" dirty="0"/>
            </a:br>
            <a:r>
              <a:rPr lang="pt-BR" sz="2400" dirty="0" smtClean="0"/>
              <a:t>- O </a:t>
            </a:r>
            <a:r>
              <a:rPr lang="pt-BR" sz="2400" dirty="0"/>
              <a:t>nervo </a:t>
            </a:r>
            <a:r>
              <a:rPr lang="pt-BR" sz="2400" dirty="0" err="1"/>
              <a:t>hipoglassal</a:t>
            </a:r>
            <a:r>
              <a:rPr lang="pt-BR" sz="2400" dirty="0"/>
              <a:t> </a:t>
            </a:r>
            <a:r>
              <a:rPr lang="pt-BR" sz="2400" dirty="0" smtClean="0"/>
              <a:t>controla </a:t>
            </a:r>
            <a:r>
              <a:rPr lang="pt-BR" sz="2400" dirty="0"/>
              <a:t>os músculos da língua.</a:t>
            </a:r>
          </a:p>
        </p:txBody>
      </p:sp>
      <p:pic>
        <p:nvPicPr>
          <p:cNvPr id="22533" name="Picture 2" descr="http://image.bio-medicine.org/img/Breakthrough--26quot-3BNeuro-Nutrition-26quot-3B-Targets-the-Brain-and-Vagus-Nerve-To-Boost-the-Body-26apos-3Bs-Immune--Hormone-and-Neurological-Sys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41" y="380999"/>
            <a:ext cx="3309258" cy="608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p:nvPr/>
        </p:nvSpPr>
        <p:spPr>
          <a:xfrm>
            <a:off x="1524000" y="152400"/>
            <a:ext cx="78486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periférico</a:t>
            </a:r>
          </a:p>
        </p:txBody>
      </p:sp>
    </p:spTree>
    <p:extLst>
      <p:ext uri="{BB962C8B-B14F-4D97-AF65-F5344CB8AC3E}">
        <p14:creationId xmlns:p14="http://schemas.microsoft.com/office/powerpoint/2010/main" val="2117909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235131" y="1859776"/>
            <a:ext cx="483325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O </a:t>
            </a:r>
            <a:r>
              <a:rPr lang="pt-BR" altLang="pt-BR" sz="2400" dirty="0"/>
              <a:t>sistema nervoso autônomo é uma parte do sistema nervoso periférico. </a:t>
            </a:r>
            <a:endParaRPr lang="pt-BR" altLang="pt-BR" sz="2400" dirty="0" smtClean="0"/>
          </a:p>
          <a:p>
            <a:pPr marL="342900" indent="-342900" algn="just" eaLnBrk="1" hangingPunct="1">
              <a:buFontTx/>
              <a:buChar char="-"/>
            </a:pPr>
            <a:r>
              <a:rPr lang="pt-BR" altLang="pt-BR" sz="2400" dirty="0" smtClean="0"/>
              <a:t>Ele </a:t>
            </a:r>
            <a:r>
              <a:rPr lang="pt-BR" altLang="pt-BR" sz="2400" dirty="0"/>
              <a:t>controla as funções corporais involuntárias, como suor, secreções glandulares, pressão arterial e o coração. </a:t>
            </a:r>
            <a:endParaRPr lang="pt-BR" altLang="pt-BR" sz="2400" dirty="0" smtClean="0"/>
          </a:p>
          <a:p>
            <a:pPr marL="342900" indent="-342900" algn="just" eaLnBrk="1" hangingPunct="1">
              <a:buFontTx/>
              <a:buChar char="-"/>
            </a:pPr>
            <a:r>
              <a:rPr lang="pt-BR" altLang="pt-BR" sz="2400" dirty="0" smtClean="0"/>
              <a:t>É </a:t>
            </a:r>
            <a:r>
              <a:rPr lang="pt-BR" altLang="pt-BR" sz="2400" dirty="0"/>
              <a:t>dividido em </a:t>
            </a:r>
            <a:r>
              <a:rPr lang="pt-BR" altLang="pt-BR" sz="2400" dirty="0" smtClean="0"/>
              <a:t>"</a:t>
            </a:r>
            <a:r>
              <a:rPr lang="pt-BR" altLang="pt-BR" sz="2400" dirty="0"/>
              <a:t>simpática" e "parassimpática".</a:t>
            </a:r>
            <a:endParaRPr lang="en-US" altLang="pt-BR" sz="2400" dirty="0"/>
          </a:p>
        </p:txBody>
      </p:sp>
      <p:sp>
        <p:nvSpPr>
          <p:cNvPr id="8" name="Rectangle 7"/>
          <p:cNvSpPr/>
          <p:nvPr/>
        </p:nvSpPr>
        <p:spPr>
          <a:xfrm>
            <a:off x="370115" y="439784"/>
            <a:ext cx="86868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autónomo</a:t>
            </a:r>
            <a:r>
              <a:rPr lang="pt-BR" sz="2400" b="1" dirty="0"/>
              <a:t>…</a:t>
            </a:r>
          </a:p>
        </p:txBody>
      </p:sp>
      <p:pic>
        <p:nvPicPr>
          <p:cNvPr id="23557" name="Picture 8" descr="http://members.iinet.com.au/~chirosolutions/images/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360" y="273302"/>
            <a:ext cx="4693920" cy="646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839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04650" y="1343298"/>
            <a:ext cx="539931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Char char="-"/>
            </a:pPr>
            <a:r>
              <a:rPr lang="pt-BR" sz="2400" dirty="0" smtClean="0"/>
              <a:t>O </a:t>
            </a:r>
            <a:r>
              <a:rPr lang="pt-BR" sz="2400" dirty="0"/>
              <a:t>sistema nervoso simpático é responsável pelas respostas de "fuga ou luta" ... aumento do estado de alerta, taxa metabólica, respiração, pressão sanguínea, frequência cardíaca e </a:t>
            </a:r>
            <a:r>
              <a:rPr lang="pt-BR" sz="2400" dirty="0" smtClean="0"/>
              <a:t>suor, diminuição </a:t>
            </a:r>
            <a:r>
              <a:rPr lang="pt-BR" sz="2400" dirty="0"/>
              <a:t>da função digestiva e urinária. </a:t>
            </a:r>
            <a:endParaRPr lang="pt-BR" sz="2400" dirty="0" smtClean="0"/>
          </a:p>
          <a:p>
            <a:pPr marL="342900" indent="-342900">
              <a:buFontTx/>
              <a:buChar char="-"/>
            </a:pPr>
            <a:r>
              <a:rPr lang="pt-BR" sz="2400" dirty="0" smtClean="0"/>
              <a:t>O </a:t>
            </a:r>
            <a:r>
              <a:rPr lang="pt-BR" sz="2400" dirty="0"/>
              <a:t>sistema nervoso parassimpático neutraliza as respostas do sistema simpático ... restaurando a homeostase.</a:t>
            </a:r>
          </a:p>
          <a:p>
            <a:pPr algn="ctr" eaLnBrk="1" hangingPunct="1"/>
            <a:endParaRPr lang="en-US" altLang="pt-BR" sz="3600" b="1" dirty="0"/>
          </a:p>
        </p:txBody>
      </p:sp>
      <p:pic>
        <p:nvPicPr>
          <p:cNvPr id="24582" name="Picture 2" descr="http://users.rcn.com/jkimball.ma.ultranet/BiologyPages/A/autonom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914401"/>
            <a:ext cx="5941859" cy="485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p:nvSpPr>
        <p:spPr>
          <a:xfrm>
            <a:off x="370115" y="439784"/>
            <a:ext cx="8686800" cy="523220"/>
          </a:xfrm>
          <a:prstGeom prst="rect">
            <a:avLst/>
          </a:prstGeom>
          <a:noFill/>
        </p:spPr>
        <p:txBody>
          <a:bodyPr>
            <a:spAutoFit/>
          </a:bodyPr>
          <a:lstStyle/>
          <a:p>
            <a:r>
              <a:rPr lang="pt-BR" sz="2800" b="1" dirty="0" smtClean="0">
                <a:solidFill>
                  <a:srgbClr val="FF0000"/>
                </a:solidFill>
              </a:rPr>
              <a:t>Sistema </a:t>
            </a:r>
            <a:r>
              <a:rPr lang="pt-BR" sz="2800" b="1" dirty="0">
                <a:solidFill>
                  <a:srgbClr val="FF0000"/>
                </a:solidFill>
              </a:rPr>
              <a:t>nervoso autónomo</a:t>
            </a:r>
            <a:r>
              <a:rPr lang="pt-BR" sz="2400" b="1" dirty="0"/>
              <a:t>…</a:t>
            </a:r>
          </a:p>
        </p:txBody>
      </p:sp>
    </p:spTree>
    <p:extLst>
      <p:ext uri="{BB962C8B-B14F-4D97-AF65-F5344CB8AC3E}">
        <p14:creationId xmlns:p14="http://schemas.microsoft.com/office/powerpoint/2010/main" val="2311814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004" y="1077263"/>
            <a:ext cx="11782697" cy="1502976"/>
          </a:xfrm>
          <a:prstGeom prst="rect">
            <a:avLst/>
          </a:prstGeom>
        </p:spPr>
        <p:txBody>
          <a:bodyPr vert="horz" wrap="square" lIns="0" tIns="12700" rIns="0" bIns="0" rtlCol="0">
            <a:spAutoFit/>
          </a:bodyPr>
          <a:lstStyle/>
          <a:p>
            <a:pPr marL="367665" marR="534670" indent="-342900">
              <a:lnSpc>
                <a:spcPct val="99900"/>
              </a:lnSpc>
              <a:spcBef>
                <a:spcPts val="100"/>
              </a:spcBef>
              <a:buClr>
                <a:srgbClr val="7F7F7F"/>
              </a:buClr>
              <a:buFontTx/>
              <a:buChar char="-"/>
              <a:tabLst>
                <a:tab pos="367030" algn="l"/>
              </a:tabLst>
            </a:pPr>
            <a:r>
              <a:rPr lang="pt-BR" sz="2400" dirty="0" smtClean="0">
                <a:latin typeface="Arial"/>
                <a:cs typeface="Arial"/>
              </a:rPr>
              <a:t>Sensação </a:t>
            </a:r>
            <a:r>
              <a:rPr lang="pt-BR" sz="2400" dirty="0">
                <a:latin typeface="Arial"/>
                <a:cs typeface="Arial"/>
              </a:rPr>
              <a:t>é a percepção consciente ou subconsciente das mudanças no ambiente externo ou interno</a:t>
            </a:r>
            <a:r>
              <a:rPr lang="pt-BR" sz="2400" dirty="0" smtClean="0">
                <a:latin typeface="Arial"/>
                <a:cs typeface="Arial"/>
              </a:rPr>
              <a:t>.</a:t>
            </a:r>
          </a:p>
          <a:p>
            <a:pPr marL="367665" marR="534670" indent="-342900">
              <a:lnSpc>
                <a:spcPct val="99900"/>
              </a:lnSpc>
              <a:spcBef>
                <a:spcPts val="100"/>
              </a:spcBef>
              <a:buClr>
                <a:srgbClr val="7F7F7F"/>
              </a:buClr>
              <a:buFontTx/>
              <a:buChar char="-"/>
              <a:tabLst>
                <a:tab pos="367030" algn="l"/>
              </a:tabLst>
            </a:pPr>
            <a:r>
              <a:rPr lang="pt-BR" sz="2400" dirty="0" smtClean="0">
                <a:latin typeface="Arial"/>
                <a:cs typeface="Arial"/>
              </a:rPr>
              <a:t>A </a:t>
            </a:r>
            <a:r>
              <a:rPr lang="pt-BR" sz="2400" dirty="0">
                <a:latin typeface="Arial"/>
                <a:cs typeface="Arial"/>
              </a:rPr>
              <a:t>percepção é a interpretação consciente das sensações realizadas principalmente pelo córtex cerebral.</a:t>
            </a:r>
            <a:endParaRPr sz="2400" dirty="0">
              <a:latin typeface="Arial"/>
              <a:cs typeface="Arial"/>
            </a:endParaRPr>
          </a:p>
        </p:txBody>
      </p:sp>
      <p:sp>
        <p:nvSpPr>
          <p:cNvPr id="3" name="object 3"/>
          <p:cNvSpPr txBox="1">
            <a:spLocks noGrp="1"/>
          </p:cNvSpPr>
          <p:nvPr>
            <p:ph type="title"/>
          </p:nvPr>
        </p:nvSpPr>
        <p:spPr>
          <a:xfrm>
            <a:off x="2882898" y="187931"/>
            <a:ext cx="5999843" cy="689932"/>
          </a:xfrm>
          <a:prstGeom prst="rect">
            <a:avLst/>
          </a:prstGeom>
        </p:spPr>
        <p:txBody>
          <a:bodyPr vert="horz" wrap="square" lIns="0" tIns="12700" rIns="0" bIns="0" rtlCol="0" anchor="ctr">
            <a:spAutoFit/>
          </a:bodyPr>
          <a:lstStyle/>
          <a:p>
            <a:pPr marL="12700">
              <a:lnSpc>
                <a:spcPct val="100000"/>
              </a:lnSpc>
              <a:spcBef>
                <a:spcPts val="100"/>
              </a:spcBef>
            </a:pPr>
            <a:r>
              <a:rPr b="1" spc="-5" dirty="0" err="1">
                <a:solidFill>
                  <a:srgbClr val="FF0000"/>
                </a:solidFill>
              </a:rPr>
              <a:t>Sensa</a:t>
            </a:r>
            <a:r>
              <a:rPr lang="pt-BR" b="1" spc="-5" dirty="0" err="1" smtClean="0">
                <a:solidFill>
                  <a:srgbClr val="FF0000"/>
                </a:solidFill>
              </a:rPr>
              <a:t>ções</a:t>
            </a:r>
            <a:r>
              <a:rPr lang="pt-BR" b="1" spc="-5" dirty="0" smtClean="0">
                <a:solidFill>
                  <a:srgbClr val="FF0000"/>
                </a:solidFill>
              </a:rPr>
              <a:t> Somáticas</a:t>
            </a:r>
            <a:endParaRPr b="1" spc="-5" dirty="0">
              <a:solidFill>
                <a:srgbClr val="FF0000"/>
              </a:solidFill>
            </a:endParaRPr>
          </a:p>
        </p:txBody>
      </p:sp>
      <p:sp>
        <p:nvSpPr>
          <p:cNvPr id="5" name="object 2"/>
          <p:cNvSpPr txBox="1"/>
          <p:nvPr/>
        </p:nvSpPr>
        <p:spPr>
          <a:xfrm>
            <a:off x="209003" y="2979040"/>
            <a:ext cx="11782697" cy="3029034"/>
          </a:xfrm>
          <a:prstGeom prst="rect">
            <a:avLst/>
          </a:prstGeom>
        </p:spPr>
        <p:txBody>
          <a:bodyPr vert="horz" wrap="square" lIns="0" tIns="12700" rIns="0" bIns="0" rtlCol="0">
            <a:spAutoFit/>
          </a:bodyPr>
          <a:lstStyle/>
          <a:p>
            <a:pPr marL="457200" indent="-457200">
              <a:buFontTx/>
              <a:buChar char="-"/>
            </a:pPr>
            <a:r>
              <a:rPr lang="pt-BR" sz="2800" dirty="0" smtClean="0"/>
              <a:t>Cada </a:t>
            </a:r>
            <a:r>
              <a:rPr lang="pt-BR" sz="2800" dirty="0"/>
              <a:t>tipo de sensação é chamada de modalidade </a:t>
            </a:r>
            <a:r>
              <a:rPr lang="pt-BR" sz="2800" dirty="0" smtClean="0"/>
              <a:t>sensorial, que inclui</a:t>
            </a:r>
            <a:r>
              <a:rPr lang="pt-BR" sz="2800" dirty="0"/>
              <a:t>: tato, dor, visão e audição.</a:t>
            </a:r>
            <a:br>
              <a:rPr lang="pt-BR" sz="2800" dirty="0"/>
            </a:br>
            <a:r>
              <a:rPr lang="pt-BR" sz="2800" dirty="0" smtClean="0"/>
              <a:t>- Modalidades </a:t>
            </a:r>
            <a:r>
              <a:rPr lang="pt-BR" sz="2800" dirty="0"/>
              <a:t>sensoriais são agrupadas </a:t>
            </a:r>
            <a:r>
              <a:rPr lang="pt-BR" sz="2800" dirty="0" smtClean="0"/>
              <a:t>em sentidos </a:t>
            </a:r>
            <a:r>
              <a:rPr lang="pt-BR" sz="2800" dirty="0"/>
              <a:t>gerais ou sentidos especiais.</a:t>
            </a:r>
            <a:br>
              <a:rPr lang="pt-BR" sz="2800" dirty="0"/>
            </a:br>
            <a:endParaRPr lang="pt-BR" sz="2800" dirty="0" smtClean="0"/>
          </a:p>
          <a:p>
            <a:pPr marL="457200" indent="-457200">
              <a:buFontTx/>
              <a:buChar char="-"/>
            </a:pPr>
            <a:r>
              <a:rPr lang="pt-BR" sz="2800" dirty="0" smtClean="0"/>
              <a:t>Sentidos </a:t>
            </a:r>
            <a:r>
              <a:rPr lang="pt-BR" sz="2800" dirty="0"/>
              <a:t>gerais: somático- (tátil, térmico, proprioceptivo); pressão visceral, produtos químicos, alongamento, náusea, fome, temperatura.</a:t>
            </a:r>
          </a:p>
        </p:txBody>
      </p:sp>
    </p:spTree>
    <p:extLst>
      <p:ext uri="{BB962C8B-B14F-4D97-AF65-F5344CB8AC3E}">
        <p14:creationId xmlns:p14="http://schemas.microsoft.com/office/powerpoint/2010/main" val="4149350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802" y="901556"/>
            <a:ext cx="11116492" cy="1305486"/>
          </a:xfrm>
          <a:prstGeom prst="rect">
            <a:avLst/>
          </a:prstGeom>
        </p:spPr>
        <p:txBody>
          <a:bodyPr vert="horz" wrap="square" lIns="0" tIns="12700" rIns="0" bIns="0" rtlCol="0">
            <a:spAutoFit/>
          </a:bodyPr>
          <a:lstStyle/>
          <a:p>
            <a:pPr marL="457200" indent="-457200" algn="just">
              <a:buFontTx/>
              <a:buChar char="-"/>
            </a:pPr>
            <a:r>
              <a:rPr lang="pt-BR" sz="2800" dirty="0" smtClean="0"/>
              <a:t>Sentidos </a:t>
            </a:r>
            <a:r>
              <a:rPr lang="pt-BR" sz="2800" dirty="0"/>
              <a:t>especiais: olfato, paladar, visão, audição e equilíbrio</a:t>
            </a:r>
            <a:r>
              <a:rPr lang="pt-BR" sz="2800" dirty="0" smtClean="0"/>
              <a:t>.</a:t>
            </a:r>
          </a:p>
          <a:p>
            <a:pPr marL="457200" indent="-457200" algn="just">
              <a:buFontTx/>
              <a:buChar char="-"/>
            </a:pPr>
            <a:r>
              <a:rPr lang="pt-BR" sz="2800" dirty="0" smtClean="0"/>
              <a:t>Diferentes </a:t>
            </a:r>
            <a:r>
              <a:rPr lang="pt-BR" sz="2800" dirty="0"/>
              <a:t>tipos de receptores sensoriais estão envolvidos em diferentes sentidos.</a:t>
            </a:r>
          </a:p>
        </p:txBody>
      </p:sp>
      <p:sp>
        <p:nvSpPr>
          <p:cNvPr id="4" name="object 4"/>
          <p:cNvSpPr/>
          <p:nvPr/>
        </p:nvSpPr>
        <p:spPr>
          <a:xfrm>
            <a:off x="966651" y="2771364"/>
            <a:ext cx="10045338" cy="3695360"/>
          </a:xfrm>
          <a:prstGeom prst="rect">
            <a:avLst/>
          </a:prstGeom>
          <a:blipFill>
            <a:blip r:embed="rId2"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2882898" y="187931"/>
            <a:ext cx="5999843" cy="689932"/>
          </a:xfrm>
          <a:prstGeom prst="rect">
            <a:avLst/>
          </a:prstGeom>
        </p:spPr>
        <p:txBody>
          <a:bodyPr vert="horz" wrap="square" lIns="0" tIns="12700" rIns="0" bIns="0" rtlCol="0" anchor="ctr">
            <a:spAutoFit/>
          </a:bodyPr>
          <a:lstStyle/>
          <a:p>
            <a:pPr marL="12700">
              <a:lnSpc>
                <a:spcPct val="100000"/>
              </a:lnSpc>
              <a:spcBef>
                <a:spcPts val="100"/>
              </a:spcBef>
            </a:pPr>
            <a:r>
              <a:rPr b="1" spc="-5" dirty="0" err="1">
                <a:solidFill>
                  <a:srgbClr val="FF0000"/>
                </a:solidFill>
              </a:rPr>
              <a:t>Sensa</a:t>
            </a:r>
            <a:r>
              <a:rPr lang="pt-BR" b="1" spc="-5" dirty="0" err="1" smtClean="0">
                <a:solidFill>
                  <a:srgbClr val="FF0000"/>
                </a:solidFill>
              </a:rPr>
              <a:t>ções</a:t>
            </a:r>
            <a:r>
              <a:rPr lang="pt-BR" b="1" spc="-5" dirty="0" smtClean="0">
                <a:solidFill>
                  <a:srgbClr val="FF0000"/>
                </a:solidFill>
              </a:rPr>
              <a:t> Somáticas</a:t>
            </a:r>
            <a:endParaRPr b="1" spc="-5" dirty="0">
              <a:solidFill>
                <a:srgbClr val="FF0000"/>
              </a:solidFill>
            </a:endParaRPr>
          </a:p>
        </p:txBody>
      </p:sp>
    </p:spTree>
    <p:extLst>
      <p:ext uri="{BB962C8B-B14F-4D97-AF65-F5344CB8AC3E}">
        <p14:creationId xmlns:p14="http://schemas.microsoft.com/office/powerpoint/2010/main" val="2906106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194" y="1988520"/>
            <a:ext cx="3722915" cy="1859483"/>
          </a:xfrm>
          <a:prstGeom prst="rect">
            <a:avLst/>
          </a:prstGeom>
        </p:spPr>
        <p:txBody>
          <a:bodyPr vert="horz" wrap="square" lIns="0" tIns="12700" rIns="0" bIns="0" rtlCol="0">
            <a:spAutoFit/>
          </a:bodyPr>
          <a:lstStyle/>
          <a:p>
            <a:pPr marL="12700" marR="5080">
              <a:lnSpc>
                <a:spcPct val="99900"/>
              </a:lnSpc>
              <a:spcBef>
                <a:spcPts val="100"/>
              </a:spcBef>
            </a:pPr>
            <a:r>
              <a:rPr lang="pt-BR" sz="2400" dirty="0" smtClean="0">
                <a:latin typeface="Arial"/>
                <a:cs typeface="Arial"/>
              </a:rPr>
              <a:t>- As </a:t>
            </a:r>
            <a:r>
              <a:rPr lang="pt-BR" sz="2400" dirty="0">
                <a:latin typeface="Arial"/>
                <a:cs typeface="Arial"/>
              </a:rPr>
              <a:t>terminações nervosas livres são usadas para detectar dor, temperatura, cócegas, coceira e algum toque.</a:t>
            </a:r>
            <a:endParaRPr sz="2400" dirty="0">
              <a:latin typeface="Arial"/>
              <a:cs typeface="Arial"/>
            </a:endParaRPr>
          </a:p>
        </p:txBody>
      </p:sp>
      <p:sp>
        <p:nvSpPr>
          <p:cNvPr id="4" name="object 4"/>
          <p:cNvSpPr/>
          <p:nvPr/>
        </p:nvSpPr>
        <p:spPr>
          <a:xfrm>
            <a:off x="4754880" y="1034028"/>
            <a:ext cx="7117807" cy="5627949"/>
          </a:xfrm>
          <a:prstGeom prst="rect">
            <a:avLst/>
          </a:prstGeom>
          <a:blipFill>
            <a:blip r:embed="rId2" cstate="print"/>
            <a:stretch>
              <a:fillRect/>
            </a:stretch>
          </a:blipFill>
        </p:spPr>
        <p:txBody>
          <a:bodyPr wrap="square" lIns="0" tIns="0" rIns="0" bIns="0" rtlCol="0"/>
          <a:lstStyle/>
          <a:p>
            <a:endParaRPr/>
          </a:p>
        </p:txBody>
      </p:sp>
      <p:sp>
        <p:nvSpPr>
          <p:cNvPr id="7" name="object 3"/>
          <p:cNvSpPr txBox="1">
            <a:spLocks/>
          </p:cNvSpPr>
          <p:nvPr/>
        </p:nvSpPr>
        <p:spPr>
          <a:xfrm>
            <a:off x="2882898" y="187931"/>
            <a:ext cx="5999843"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b="1" spc="-5" smtClean="0">
                <a:solidFill>
                  <a:srgbClr val="FF0000"/>
                </a:solidFill>
              </a:rPr>
              <a:t>Sensações Somáticas</a:t>
            </a:r>
            <a:endParaRPr lang="pt-BR" b="1" spc="-5" dirty="0">
              <a:solidFill>
                <a:srgbClr val="FF0000"/>
              </a:solidFill>
            </a:endParaRPr>
          </a:p>
        </p:txBody>
      </p:sp>
    </p:spTree>
    <p:extLst>
      <p:ext uri="{BB962C8B-B14F-4D97-AF65-F5344CB8AC3E}">
        <p14:creationId xmlns:p14="http://schemas.microsoft.com/office/powerpoint/2010/main" val="376017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4949" y="888878"/>
            <a:ext cx="10502719" cy="751488"/>
          </a:xfrm>
          <a:prstGeom prst="rect">
            <a:avLst/>
          </a:prstGeom>
        </p:spPr>
        <p:txBody>
          <a:bodyPr vert="horz" wrap="square" lIns="0" tIns="12700" rIns="0" bIns="0" rtlCol="0">
            <a:spAutoFit/>
          </a:bodyPr>
          <a:lstStyle/>
          <a:p>
            <a:pPr marL="12700" marR="5080">
              <a:spcBef>
                <a:spcPts val="100"/>
              </a:spcBef>
            </a:pPr>
            <a:r>
              <a:rPr lang="pt-BR" sz="2400" spc="-5" dirty="0">
                <a:latin typeface="Arial"/>
                <a:cs typeface="Arial"/>
              </a:rPr>
              <a:t>As terminações nervosas encapsuladas são usadas para detectar pressão, vibração e algum toque.</a:t>
            </a:r>
            <a:endParaRPr sz="2400" dirty="0">
              <a:latin typeface="Arial"/>
              <a:cs typeface="Arial"/>
            </a:endParaRPr>
          </a:p>
        </p:txBody>
      </p:sp>
      <p:sp>
        <p:nvSpPr>
          <p:cNvPr id="4" name="object 4"/>
          <p:cNvSpPr/>
          <p:nvPr/>
        </p:nvSpPr>
        <p:spPr>
          <a:xfrm>
            <a:off x="1084217" y="2207623"/>
            <a:ext cx="10262181" cy="4135483"/>
          </a:xfrm>
          <a:prstGeom prst="rect">
            <a:avLst/>
          </a:prstGeom>
          <a:blipFill>
            <a:blip r:embed="rId2" cstate="print"/>
            <a:stretch>
              <a:fillRect/>
            </a:stretch>
          </a:blipFill>
        </p:spPr>
        <p:txBody>
          <a:bodyPr wrap="square" lIns="0" tIns="0" rIns="0" bIns="0" rtlCol="0"/>
          <a:lstStyle/>
          <a:p>
            <a:endParaRPr/>
          </a:p>
        </p:txBody>
      </p:sp>
      <p:sp>
        <p:nvSpPr>
          <p:cNvPr id="7" name="object 3"/>
          <p:cNvSpPr txBox="1">
            <a:spLocks noGrp="1"/>
          </p:cNvSpPr>
          <p:nvPr>
            <p:ph type="title"/>
          </p:nvPr>
        </p:nvSpPr>
        <p:spPr>
          <a:xfrm>
            <a:off x="2882898" y="187931"/>
            <a:ext cx="5999843" cy="689932"/>
          </a:xfrm>
          <a:prstGeom prst="rect">
            <a:avLst/>
          </a:prstGeom>
        </p:spPr>
        <p:txBody>
          <a:bodyPr vert="horz" wrap="square" lIns="0" tIns="12700" rIns="0" bIns="0" rtlCol="0" anchor="ctr">
            <a:spAutoFit/>
          </a:bodyPr>
          <a:lstStyle/>
          <a:p>
            <a:pPr marL="12700">
              <a:lnSpc>
                <a:spcPct val="100000"/>
              </a:lnSpc>
              <a:spcBef>
                <a:spcPts val="100"/>
              </a:spcBef>
            </a:pPr>
            <a:r>
              <a:rPr b="1" spc="-5" dirty="0" err="1">
                <a:solidFill>
                  <a:srgbClr val="FF0000"/>
                </a:solidFill>
              </a:rPr>
              <a:t>Sensa</a:t>
            </a:r>
            <a:r>
              <a:rPr lang="pt-BR" b="1" spc="-5" dirty="0" err="1" smtClean="0">
                <a:solidFill>
                  <a:srgbClr val="FF0000"/>
                </a:solidFill>
              </a:rPr>
              <a:t>ções</a:t>
            </a:r>
            <a:r>
              <a:rPr lang="pt-BR" b="1" spc="-5" dirty="0" smtClean="0">
                <a:solidFill>
                  <a:srgbClr val="FF0000"/>
                </a:solidFill>
              </a:rPr>
              <a:t> Somáticas</a:t>
            </a:r>
            <a:endParaRPr b="1" spc="-5" dirty="0">
              <a:solidFill>
                <a:srgbClr val="FF0000"/>
              </a:solidFill>
            </a:endParaRPr>
          </a:p>
        </p:txBody>
      </p:sp>
    </p:spTree>
    <p:extLst>
      <p:ext uri="{BB962C8B-B14F-4D97-AF65-F5344CB8AC3E}">
        <p14:creationId xmlns:p14="http://schemas.microsoft.com/office/powerpoint/2010/main" val="3683230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51460" y="887066"/>
            <a:ext cx="11612880" cy="1305486"/>
          </a:xfrm>
          <a:prstGeom prst="rect">
            <a:avLst/>
          </a:prstGeom>
        </p:spPr>
        <p:txBody>
          <a:bodyPr vert="horz" wrap="square" lIns="0" tIns="12700" rIns="0" bIns="0" rtlCol="0">
            <a:spAutoFit/>
          </a:bodyPr>
          <a:lstStyle/>
          <a:p>
            <a:pPr marL="12700" marR="5080">
              <a:lnSpc>
                <a:spcPct val="99900"/>
              </a:lnSpc>
              <a:spcBef>
                <a:spcPts val="100"/>
              </a:spcBef>
            </a:pPr>
            <a:r>
              <a:rPr lang="pt-BR" dirty="0"/>
              <a:t>Os receptores sensoriais para alguns sentidos especiais incluem células receptoras gustativas nas papilas gustativas, fotorreceptores na retina do olho e células ciliadas no ouvido interno para audição.</a:t>
            </a:r>
            <a:endParaRPr dirty="0"/>
          </a:p>
        </p:txBody>
      </p:sp>
      <p:sp>
        <p:nvSpPr>
          <p:cNvPr id="4" name="object 4"/>
          <p:cNvSpPr/>
          <p:nvPr/>
        </p:nvSpPr>
        <p:spPr>
          <a:xfrm>
            <a:off x="822960" y="2572566"/>
            <a:ext cx="10241280" cy="3958863"/>
          </a:xfrm>
          <a:prstGeom prst="rect">
            <a:avLst/>
          </a:prstGeom>
          <a:blipFill>
            <a:blip r:embed="rId2" cstate="print"/>
            <a:stretch>
              <a:fillRect/>
            </a:stretch>
          </a:blipFill>
        </p:spPr>
        <p:txBody>
          <a:bodyPr wrap="square" lIns="0" tIns="0" rIns="0" bIns="0" rtlCol="0"/>
          <a:lstStyle/>
          <a:p>
            <a:endParaRPr/>
          </a:p>
        </p:txBody>
      </p:sp>
      <p:sp>
        <p:nvSpPr>
          <p:cNvPr id="5" name="object 3"/>
          <p:cNvSpPr txBox="1">
            <a:spLocks noGrp="1"/>
          </p:cNvSpPr>
          <p:nvPr>
            <p:ph type="title"/>
          </p:nvPr>
        </p:nvSpPr>
        <p:spPr>
          <a:xfrm>
            <a:off x="2882898" y="187931"/>
            <a:ext cx="5999843" cy="689932"/>
          </a:xfrm>
          <a:prstGeom prst="rect">
            <a:avLst/>
          </a:prstGeom>
        </p:spPr>
        <p:txBody>
          <a:bodyPr vert="horz" wrap="square" lIns="0" tIns="12700" rIns="0" bIns="0" rtlCol="0" anchor="ctr">
            <a:spAutoFit/>
          </a:bodyPr>
          <a:lstStyle/>
          <a:p>
            <a:pPr marL="12700">
              <a:lnSpc>
                <a:spcPct val="100000"/>
              </a:lnSpc>
              <a:spcBef>
                <a:spcPts val="100"/>
              </a:spcBef>
            </a:pPr>
            <a:r>
              <a:rPr b="1" spc="-5" dirty="0" err="1">
                <a:solidFill>
                  <a:srgbClr val="FF0000"/>
                </a:solidFill>
              </a:rPr>
              <a:t>Sensa</a:t>
            </a:r>
            <a:r>
              <a:rPr lang="pt-BR" b="1" spc="-5" dirty="0" err="1" smtClean="0">
                <a:solidFill>
                  <a:srgbClr val="FF0000"/>
                </a:solidFill>
              </a:rPr>
              <a:t>ções</a:t>
            </a:r>
            <a:r>
              <a:rPr lang="pt-BR" b="1" spc="-5" dirty="0" smtClean="0">
                <a:solidFill>
                  <a:srgbClr val="FF0000"/>
                </a:solidFill>
              </a:rPr>
              <a:t> Somáticas</a:t>
            </a:r>
            <a:endParaRPr b="1" spc="-5" dirty="0">
              <a:solidFill>
                <a:srgbClr val="FF0000"/>
              </a:solidFill>
            </a:endParaRPr>
          </a:p>
        </p:txBody>
      </p:sp>
    </p:spTree>
    <p:extLst>
      <p:ext uri="{BB962C8B-B14F-4D97-AF65-F5344CB8AC3E}">
        <p14:creationId xmlns:p14="http://schemas.microsoft.com/office/powerpoint/2010/main" val="3284267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133703" y="274321"/>
            <a:ext cx="6557917" cy="626459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7" name="object 3"/>
          <p:cNvSpPr txBox="1">
            <a:spLocks noGrp="1"/>
          </p:cNvSpPr>
          <p:nvPr>
            <p:ph type="title"/>
          </p:nvPr>
        </p:nvSpPr>
        <p:spPr>
          <a:xfrm>
            <a:off x="283389" y="410000"/>
            <a:ext cx="5999843" cy="689932"/>
          </a:xfrm>
          <a:prstGeom prst="rect">
            <a:avLst/>
          </a:prstGeom>
        </p:spPr>
        <p:txBody>
          <a:bodyPr vert="horz" wrap="square" lIns="0" tIns="12700" rIns="0" bIns="0" rtlCol="0" anchor="ctr">
            <a:spAutoFit/>
          </a:bodyPr>
          <a:lstStyle/>
          <a:p>
            <a:pPr marL="12700">
              <a:lnSpc>
                <a:spcPct val="100000"/>
              </a:lnSpc>
              <a:spcBef>
                <a:spcPts val="100"/>
              </a:spcBef>
            </a:pPr>
            <a:r>
              <a:rPr b="1" spc="-5" dirty="0" err="1">
                <a:solidFill>
                  <a:srgbClr val="FF0000"/>
                </a:solidFill>
              </a:rPr>
              <a:t>Sensa</a:t>
            </a:r>
            <a:r>
              <a:rPr lang="pt-BR" b="1" spc="-5" dirty="0" err="1" smtClean="0">
                <a:solidFill>
                  <a:srgbClr val="FF0000"/>
                </a:solidFill>
              </a:rPr>
              <a:t>ções</a:t>
            </a:r>
            <a:r>
              <a:rPr lang="pt-BR" b="1" spc="-5" dirty="0" smtClean="0">
                <a:solidFill>
                  <a:srgbClr val="FF0000"/>
                </a:solidFill>
              </a:rPr>
              <a:t> Somáticas</a:t>
            </a:r>
            <a:endParaRPr b="1" spc="-5" dirty="0">
              <a:solidFill>
                <a:srgbClr val="FF0000"/>
              </a:solidFill>
            </a:endParaRPr>
          </a:p>
        </p:txBody>
      </p:sp>
    </p:spTree>
    <p:extLst>
      <p:ext uri="{BB962C8B-B14F-4D97-AF65-F5344CB8AC3E}">
        <p14:creationId xmlns:p14="http://schemas.microsoft.com/office/powerpoint/2010/main" val="665408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37" y="494213"/>
            <a:ext cx="4889863" cy="1077218"/>
          </a:xfrm>
          <a:prstGeom prst="rect">
            <a:avLst/>
          </a:prstGeom>
          <a:noFill/>
        </p:spPr>
        <p:txBody>
          <a:bodyPr wrap="square">
            <a:spAutoFit/>
          </a:bodyPr>
          <a:lstStyle/>
          <a:p>
            <a:pPr algn="ctr">
              <a:defRPr/>
            </a:pPr>
            <a:r>
              <a:rPr lang="en-US" sz="3200" b="1" cap="small" dirty="0" smtClean="0">
                <a:ln w="1905"/>
                <a:solidFill>
                  <a:srgbClr val="FF0000"/>
                </a:solidFill>
                <a:effectLst>
                  <a:innerShdw blurRad="69850" dist="43180" dir="5400000">
                    <a:srgbClr val="000000">
                      <a:alpha val="65000"/>
                    </a:srgbClr>
                  </a:innerShdw>
                </a:effectLst>
              </a:rPr>
              <a:t>O que é o Sistema </a:t>
            </a:r>
            <a:r>
              <a:rPr lang="en-US" sz="3200" b="1" cap="small" dirty="0" err="1" smtClean="0">
                <a:ln w="1905"/>
                <a:solidFill>
                  <a:srgbClr val="FF0000"/>
                </a:solidFill>
                <a:effectLst>
                  <a:innerShdw blurRad="69850" dist="43180" dir="5400000">
                    <a:srgbClr val="000000">
                      <a:alpha val="65000"/>
                    </a:srgbClr>
                  </a:innerShdw>
                </a:effectLst>
              </a:rPr>
              <a:t>nervoso</a:t>
            </a:r>
            <a:r>
              <a:rPr lang="en-US" sz="3200" b="1" cap="small" dirty="0" smtClean="0">
                <a:ln w="1905"/>
                <a:solidFill>
                  <a:srgbClr val="FF0000"/>
                </a:solidFill>
                <a:effectLst>
                  <a:innerShdw blurRad="69850" dist="43180" dir="5400000">
                    <a:srgbClr val="000000">
                      <a:alpha val="65000"/>
                    </a:srgbClr>
                  </a:innerShdw>
                </a:effectLst>
              </a:rPr>
              <a:t>?</a:t>
            </a:r>
          </a:p>
          <a:p>
            <a:pPr algn="ctr">
              <a:defRPr/>
            </a:pPr>
            <a:endParaRPr lang="en-US" sz="3200" dirty="0">
              <a:ln w="1905"/>
              <a:effectLst>
                <a:innerShdw blurRad="69850" dist="43180" dir="5400000">
                  <a:srgbClr val="000000">
                    <a:alpha val="65000"/>
                  </a:srgbClr>
                </a:innerShdw>
              </a:effectLst>
            </a:endParaRPr>
          </a:p>
        </p:txBody>
      </p:sp>
      <p:sp>
        <p:nvSpPr>
          <p:cNvPr id="3075" name="TextBox 2"/>
          <p:cNvSpPr txBox="1">
            <a:spLocks noChangeArrowheads="1"/>
          </p:cNvSpPr>
          <p:nvPr/>
        </p:nvSpPr>
        <p:spPr bwMode="auto">
          <a:xfrm>
            <a:off x="322216" y="1627571"/>
            <a:ext cx="467650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2400" dirty="0"/>
              <a:t>O sistema nervoso consiste em duas divisões: </a:t>
            </a:r>
            <a:endParaRPr lang="pt-BR" altLang="pt-BR" sz="2400" dirty="0" smtClean="0"/>
          </a:p>
          <a:p>
            <a:pPr algn="just" eaLnBrk="1" hangingPunct="1"/>
            <a:endParaRPr lang="pt-BR" altLang="pt-BR" sz="2400" dirty="0"/>
          </a:p>
          <a:p>
            <a:pPr marL="342900" indent="-342900" algn="just" eaLnBrk="1" hangingPunct="1">
              <a:buFontTx/>
              <a:buChar char="-"/>
            </a:pPr>
            <a:r>
              <a:rPr lang="pt-BR" altLang="pt-BR" sz="2400" dirty="0" smtClean="0"/>
              <a:t>O </a:t>
            </a:r>
            <a:r>
              <a:rPr lang="pt-BR" altLang="pt-BR" sz="2400" dirty="0"/>
              <a:t>sistema nervoso </a:t>
            </a:r>
            <a:r>
              <a:rPr lang="pt-BR" altLang="pt-BR" sz="2400" dirty="0" smtClean="0"/>
              <a:t>central: contém </a:t>
            </a:r>
            <a:r>
              <a:rPr lang="pt-BR" altLang="pt-BR" sz="2400" dirty="0"/>
              <a:t>o cérebro e a medula </a:t>
            </a:r>
            <a:r>
              <a:rPr lang="pt-BR" altLang="pt-BR" sz="2400" dirty="0" smtClean="0"/>
              <a:t>espinhal</a:t>
            </a:r>
          </a:p>
          <a:p>
            <a:pPr marL="342900" indent="-342900" algn="just" eaLnBrk="1" hangingPunct="1">
              <a:buFontTx/>
              <a:buChar char="-"/>
            </a:pPr>
            <a:r>
              <a:rPr lang="pt-BR" altLang="pt-BR" sz="2400" dirty="0" smtClean="0"/>
              <a:t>O </a:t>
            </a:r>
            <a:r>
              <a:rPr lang="pt-BR" altLang="pt-BR" sz="2400" dirty="0"/>
              <a:t>sistema nervoso </a:t>
            </a:r>
            <a:r>
              <a:rPr lang="pt-BR" altLang="pt-BR" sz="2400" dirty="0" smtClean="0"/>
              <a:t>periférico: uma </a:t>
            </a:r>
            <a:r>
              <a:rPr lang="pt-BR" altLang="pt-BR" sz="2400" dirty="0"/>
              <a:t>rede de nervos e tecidos neurais que se ramificam por todo o corpo.</a:t>
            </a:r>
            <a:endParaRPr lang="en-US" altLang="pt-BR" sz="2400" dirty="0"/>
          </a:p>
        </p:txBody>
      </p:sp>
      <p:pic>
        <p:nvPicPr>
          <p:cNvPr id="3077" name="Picture 8" descr="Nervous system"/>
          <p:cNvPicPr>
            <a:picLocks noChangeAspect="1" noChangeArrowheads="1"/>
          </p:cNvPicPr>
          <p:nvPr/>
        </p:nvPicPr>
        <p:blipFill>
          <a:blip r:embed="rId2">
            <a:extLst>
              <a:ext uri="{28A0092B-C50C-407E-A947-70E740481C1C}">
                <a14:useLocalDpi xmlns:a14="http://schemas.microsoft.com/office/drawing/2010/main" val="0"/>
              </a:ext>
            </a:extLst>
          </a:blip>
          <a:srcRect t="7230" b="3613"/>
          <a:stretch>
            <a:fillRect/>
          </a:stretch>
        </p:blipFill>
        <p:spPr bwMode="auto">
          <a:xfrm>
            <a:off x="5408738" y="1332411"/>
            <a:ext cx="6347833" cy="524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75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66160" y="259079"/>
            <a:ext cx="8052111" cy="627983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6" name="object 2"/>
          <p:cNvSpPr txBox="1">
            <a:spLocks noGrp="1"/>
          </p:cNvSpPr>
          <p:nvPr>
            <p:ph type="title"/>
          </p:nvPr>
        </p:nvSpPr>
        <p:spPr>
          <a:xfrm>
            <a:off x="218077" y="289856"/>
            <a:ext cx="4732746" cy="628377"/>
          </a:xfrm>
          <a:prstGeom prst="rect">
            <a:avLst/>
          </a:prstGeom>
        </p:spPr>
        <p:txBody>
          <a:bodyPr vert="horz" wrap="square" lIns="0" tIns="12700" rIns="0" bIns="0" rtlCol="0" anchor="ctr">
            <a:spAutoFit/>
          </a:bodyPr>
          <a:lstStyle/>
          <a:p>
            <a:pPr marL="12700">
              <a:lnSpc>
                <a:spcPct val="100000"/>
              </a:lnSpc>
              <a:spcBef>
                <a:spcPts val="100"/>
              </a:spcBef>
            </a:pPr>
            <a:r>
              <a:rPr b="1" spc="-5" dirty="0" smtClean="0">
                <a:solidFill>
                  <a:srgbClr val="FF0000"/>
                </a:solidFill>
              </a:rPr>
              <a:t>S</a:t>
            </a:r>
            <a:r>
              <a:rPr lang="pt-BR" b="1" spc="-5" dirty="0" err="1" smtClean="0">
                <a:solidFill>
                  <a:srgbClr val="FF0000"/>
                </a:solidFill>
              </a:rPr>
              <a:t>ensações</a:t>
            </a:r>
            <a:r>
              <a:rPr lang="pt-BR" b="1" spc="-5" dirty="0" smtClean="0">
                <a:solidFill>
                  <a:srgbClr val="FF0000"/>
                </a:solidFill>
              </a:rPr>
              <a:t> s</a:t>
            </a:r>
            <a:r>
              <a:rPr b="1" spc="-5" dirty="0" smtClean="0">
                <a:solidFill>
                  <a:srgbClr val="FF0000"/>
                </a:solidFill>
              </a:rPr>
              <a:t>om</a:t>
            </a:r>
            <a:r>
              <a:rPr lang="pt-BR" b="1" spc="-5" dirty="0" smtClean="0">
                <a:solidFill>
                  <a:srgbClr val="FF0000"/>
                </a:solidFill>
              </a:rPr>
              <a:t>á</a:t>
            </a:r>
            <a:r>
              <a:rPr b="1" spc="-5" dirty="0" smtClean="0">
                <a:solidFill>
                  <a:srgbClr val="FF0000"/>
                </a:solidFill>
              </a:rPr>
              <a:t>tic</a:t>
            </a:r>
            <a:r>
              <a:rPr lang="pt-BR" b="1" spc="-5" dirty="0" smtClean="0">
                <a:solidFill>
                  <a:srgbClr val="FF0000"/>
                </a:solidFill>
              </a:rPr>
              <a:t>as</a:t>
            </a:r>
            <a:endParaRPr b="1" spc="-5" dirty="0">
              <a:solidFill>
                <a:srgbClr val="FF0000"/>
              </a:solidFill>
            </a:endParaRPr>
          </a:p>
        </p:txBody>
      </p:sp>
      <p:sp>
        <p:nvSpPr>
          <p:cNvPr id="7" name="object 2"/>
          <p:cNvSpPr txBox="1"/>
          <p:nvPr/>
        </p:nvSpPr>
        <p:spPr>
          <a:xfrm>
            <a:off x="130629" y="2062732"/>
            <a:ext cx="3435531" cy="3362459"/>
          </a:xfrm>
          <a:prstGeom prst="rect">
            <a:avLst/>
          </a:prstGeom>
        </p:spPr>
        <p:txBody>
          <a:bodyPr vert="horz" wrap="square" lIns="0" tIns="12700" rIns="0" bIns="0" rtlCol="0">
            <a:spAutoFit/>
          </a:bodyPr>
          <a:lstStyle/>
          <a:p>
            <a:pPr marL="37465" marR="279400">
              <a:spcBef>
                <a:spcPts val="100"/>
              </a:spcBef>
              <a:buClr>
                <a:srgbClr val="7F7F7F"/>
              </a:buClr>
              <a:tabLst>
                <a:tab pos="379730" algn="l"/>
              </a:tabLst>
            </a:pPr>
            <a:r>
              <a:rPr lang="pt-BR" sz="2400" spc="-5" dirty="0" smtClean="0">
                <a:latin typeface="Arial"/>
                <a:cs typeface="Arial"/>
              </a:rPr>
              <a:t>- As </a:t>
            </a:r>
            <a:r>
              <a:rPr lang="pt-BR" sz="2400" spc="-5" dirty="0">
                <a:latin typeface="Arial"/>
                <a:cs typeface="Arial"/>
              </a:rPr>
              <a:t>sensações somáticas incluem tátil, térmica, dor e proprioceptiva.</a:t>
            </a:r>
          </a:p>
          <a:p>
            <a:pPr marL="379095" marR="279400" indent="-341630">
              <a:spcBef>
                <a:spcPts val="100"/>
              </a:spcBef>
              <a:buClr>
                <a:srgbClr val="7F7F7F"/>
              </a:buClr>
              <a:buFont typeface="UnDotum"/>
              <a:buChar char=""/>
              <a:tabLst>
                <a:tab pos="379730" algn="l"/>
              </a:tabLst>
            </a:pPr>
            <a:endParaRPr lang="pt-BR" sz="2400" spc="-5" dirty="0">
              <a:latin typeface="Arial"/>
              <a:cs typeface="Arial"/>
            </a:endParaRPr>
          </a:p>
          <a:p>
            <a:pPr marL="37465" marR="279400">
              <a:spcBef>
                <a:spcPts val="100"/>
              </a:spcBef>
              <a:buClr>
                <a:srgbClr val="7F7F7F"/>
              </a:buClr>
              <a:tabLst>
                <a:tab pos="379730" algn="l"/>
              </a:tabLst>
            </a:pPr>
            <a:r>
              <a:rPr lang="pt-BR" sz="2400" spc="-5" dirty="0" smtClean="0">
                <a:latin typeface="Arial"/>
                <a:cs typeface="Arial"/>
              </a:rPr>
              <a:t>- Sensações </a:t>
            </a:r>
            <a:r>
              <a:rPr lang="pt-BR" sz="2400" spc="-5" dirty="0">
                <a:latin typeface="Arial"/>
                <a:cs typeface="Arial"/>
              </a:rPr>
              <a:t>táteis: toque, pressão, vibração, coceira e cócegas.</a:t>
            </a:r>
            <a:endParaRPr sz="2400" dirty="0">
              <a:latin typeface="Arial"/>
              <a:cs typeface="Arial"/>
            </a:endParaRPr>
          </a:p>
        </p:txBody>
      </p:sp>
    </p:spTree>
    <p:extLst>
      <p:ext uri="{BB962C8B-B14F-4D97-AF65-F5344CB8AC3E}">
        <p14:creationId xmlns:p14="http://schemas.microsoft.com/office/powerpoint/2010/main" val="2133417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319" y="1066801"/>
            <a:ext cx="11691257" cy="2167260"/>
          </a:xfrm>
          <a:prstGeom prst="rect">
            <a:avLst/>
          </a:prstGeom>
        </p:spPr>
        <p:txBody>
          <a:bodyPr vert="horz" wrap="square" lIns="0" tIns="12700" rIns="0" bIns="0" rtlCol="0">
            <a:spAutoFit/>
          </a:bodyPr>
          <a:lstStyle/>
          <a:p>
            <a:pPr marL="457200" indent="-457200">
              <a:buFontTx/>
              <a:buChar char="-"/>
            </a:pPr>
            <a:r>
              <a:rPr lang="pt-BR" sz="2800" dirty="0" smtClean="0"/>
              <a:t>Existem </a:t>
            </a:r>
            <a:r>
              <a:rPr lang="pt-BR" sz="2800" dirty="0"/>
              <a:t>dois tipos de dor: rápida e lenta. </a:t>
            </a:r>
            <a:endParaRPr lang="pt-BR" sz="2800" dirty="0" smtClean="0"/>
          </a:p>
          <a:p>
            <a:pPr marL="457200" indent="-457200">
              <a:buFontTx/>
              <a:buChar char="-"/>
            </a:pPr>
            <a:r>
              <a:rPr lang="pt-BR" sz="2800" dirty="0" smtClean="0"/>
              <a:t>Dor </a:t>
            </a:r>
            <a:r>
              <a:rPr lang="pt-BR" sz="2800" dirty="0"/>
              <a:t>rápida (aguda, aguda ou em picada) percebida em 0,1 segundo</a:t>
            </a:r>
            <a:r>
              <a:rPr lang="pt-BR" sz="2800" dirty="0" smtClean="0"/>
              <a:t>.</a:t>
            </a:r>
          </a:p>
          <a:p>
            <a:pPr marL="457200" indent="-457200">
              <a:buFontTx/>
              <a:buChar char="-"/>
            </a:pPr>
            <a:r>
              <a:rPr lang="pt-BR" sz="2800" dirty="0" smtClean="0"/>
              <a:t>Dor </a:t>
            </a:r>
            <a:r>
              <a:rPr lang="pt-BR" sz="2800" dirty="0"/>
              <a:t>lenta (crônica, ardente, dolorida ou latejante) é percebida um segundo ou mais após o estímulo</a:t>
            </a:r>
            <a:r>
              <a:rPr lang="pt-BR" sz="2800" dirty="0" smtClean="0"/>
              <a:t>.</a:t>
            </a:r>
          </a:p>
          <a:p>
            <a:pPr marL="457200" indent="-457200">
              <a:buFontTx/>
              <a:buChar char="-"/>
            </a:pPr>
            <a:r>
              <a:rPr lang="pt-BR" sz="2800" dirty="0" smtClean="0"/>
              <a:t>Dor </a:t>
            </a:r>
            <a:r>
              <a:rPr lang="pt-BR" sz="2800" dirty="0"/>
              <a:t>somática superficial: decorrente de receptores cutâneos.</a:t>
            </a:r>
          </a:p>
        </p:txBody>
      </p:sp>
      <p:sp>
        <p:nvSpPr>
          <p:cNvPr id="5" name="object 2"/>
          <p:cNvSpPr txBox="1"/>
          <p:nvPr/>
        </p:nvSpPr>
        <p:spPr>
          <a:xfrm>
            <a:off x="274319" y="3680631"/>
            <a:ext cx="11469190" cy="2167260"/>
          </a:xfrm>
          <a:prstGeom prst="rect">
            <a:avLst/>
          </a:prstGeom>
        </p:spPr>
        <p:txBody>
          <a:bodyPr vert="horz" wrap="square" lIns="0" tIns="12700" rIns="0" bIns="0" rtlCol="0">
            <a:spAutoFit/>
          </a:bodyPr>
          <a:lstStyle/>
          <a:p>
            <a:pPr marL="457200" indent="-457200">
              <a:buFontTx/>
              <a:buChar char="-"/>
            </a:pPr>
            <a:r>
              <a:rPr lang="pt-BR" sz="2800" dirty="0" smtClean="0"/>
              <a:t>Dor </a:t>
            </a:r>
            <a:r>
              <a:rPr lang="pt-BR" sz="2800" dirty="0"/>
              <a:t>somática profunda: músculos esqueléticos, articulações, tendões e fáscia</a:t>
            </a:r>
            <a:r>
              <a:rPr lang="pt-BR" sz="2800" dirty="0" smtClean="0"/>
              <a:t>.</a:t>
            </a:r>
          </a:p>
          <a:p>
            <a:pPr marL="457200" indent="-457200">
              <a:buFontTx/>
              <a:buChar char="-"/>
            </a:pPr>
            <a:r>
              <a:rPr lang="pt-BR" sz="2800" dirty="0" smtClean="0"/>
              <a:t>A </a:t>
            </a:r>
            <a:r>
              <a:rPr lang="pt-BR" sz="2800" dirty="0"/>
              <a:t>estimulação dos sensores de dor em órgãos viscerais é uma dor visceral. </a:t>
            </a:r>
            <a:endParaRPr lang="pt-BR" sz="2800" dirty="0" smtClean="0"/>
          </a:p>
          <a:p>
            <a:pPr marL="457200" indent="-457200">
              <a:buFontTx/>
              <a:buChar char="-"/>
            </a:pPr>
            <a:r>
              <a:rPr lang="pt-BR" sz="2800" dirty="0" smtClean="0"/>
              <a:t>Esse </a:t>
            </a:r>
            <a:r>
              <a:rPr lang="pt-BR" sz="2800" dirty="0"/>
              <a:t>tipo de dor geralmente se manifesta na pele ou apenas profundamente na pele que recobre o órgão estimulado.</a:t>
            </a:r>
          </a:p>
        </p:txBody>
      </p:sp>
      <p:sp>
        <p:nvSpPr>
          <p:cNvPr id="7" name="object 2"/>
          <p:cNvSpPr txBox="1">
            <a:spLocks noGrp="1"/>
          </p:cNvSpPr>
          <p:nvPr>
            <p:ph type="title"/>
          </p:nvPr>
        </p:nvSpPr>
        <p:spPr>
          <a:xfrm>
            <a:off x="2059940" y="231613"/>
            <a:ext cx="4732746" cy="689932"/>
          </a:xfrm>
          <a:prstGeom prst="rect">
            <a:avLst/>
          </a:prstGeom>
        </p:spPr>
        <p:txBody>
          <a:bodyPr vert="horz" wrap="square" lIns="0" tIns="12700" rIns="0" bIns="0" rtlCol="0" anchor="ctr">
            <a:spAutoFit/>
          </a:bodyPr>
          <a:lstStyle/>
          <a:p>
            <a:pPr marL="12700">
              <a:lnSpc>
                <a:spcPct val="100000"/>
              </a:lnSpc>
              <a:spcBef>
                <a:spcPts val="100"/>
              </a:spcBef>
            </a:pPr>
            <a:r>
              <a:rPr b="1" spc="-5" dirty="0" smtClean="0">
                <a:solidFill>
                  <a:srgbClr val="FF0000"/>
                </a:solidFill>
              </a:rPr>
              <a:t>S</a:t>
            </a:r>
            <a:r>
              <a:rPr lang="pt-BR" b="1" spc="-5" dirty="0" err="1" smtClean="0">
                <a:solidFill>
                  <a:srgbClr val="FF0000"/>
                </a:solidFill>
              </a:rPr>
              <a:t>ensações</a:t>
            </a:r>
            <a:r>
              <a:rPr lang="pt-BR" b="1" spc="-5" dirty="0" smtClean="0">
                <a:solidFill>
                  <a:srgbClr val="FF0000"/>
                </a:solidFill>
              </a:rPr>
              <a:t> s</a:t>
            </a:r>
            <a:r>
              <a:rPr b="1" spc="-5" dirty="0" smtClean="0">
                <a:solidFill>
                  <a:srgbClr val="FF0000"/>
                </a:solidFill>
              </a:rPr>
              <a:t>om</a:t>
            </a:r>
            <a:r>
              <a:rPr lang="pt-BR" b="1" spc="-5" dirty="0" smtClean="0">
                <a:solidFill>
                  <a:srgbClr val="FF0000"/>
                </a:solidFill>
              </a:rPr>
              <a:t>á</a:t>
            </a:r>
            <a:r>
              <a:rPr b="1" spc="-5" dirty="0" smtClean="0">
                <a:solidFill>
                  <a:srgbClr val="FF0000"/>
                </a:solidFill>
              </a:rPr>
              <a:t>tic</a:t>
            </a:r>
            <a:r>
              <a:rPr lang="pt-BR" b="1" spc="-5" dirty="0" smtClean="0">
                <a:solidFill>
                  <a:srgbClr val="FF0000"/>
                </a:solidFill>
              </a:rPr>
              <a:t>as</a:t>
            </a:r>
            <a:endParaRPr b="1" spc="-5" dirty="0">
              <a:solidFill>
                <a:srgbClr val="FF0000"/>
              </a:solidFill>
            </a:endParaRPr>
          </a:p>
        </p:txBody>
      </p:sp>
    </p:spTree>
    <p:extLst>
      <p:ext uri="{BB962C8B-B14F-4D97-AF65-F5344CB8AC3E}">
        <p14:creationId xmlns:p14="http://schemas.microsoft.com/office/powerpoint/2010/main" val="951075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262390"/>
            <a:ext cx="4732746" cy="628377"/>
          </a:xfrm>
          <a:prstGeom prst="rect">
            <a:avLst/>
          </a:prstGeom>
        </p:spPr>
        <p:txBody>
          <a:bodyPr vert="horz" wrap="square" lIns="0" tIns="12700" rIns="0" bIns="0" rtlCol="0" anchor="ctr">
            <a:spAutoFit/>
          </a:bodyPr>
          <a:lstStyle/>
          <a:p>
            <a:pPr marL="12700">
              <a:lnSpc>
                <a:spcPct val="100000"/>
              </a:lnSpc>
              <a:spcBef>
                <a:spcPts val="100"/>
              </a:spcBef>
            </a:pPr>
            <a:r>
              <a:rPr spc="-5" dirty="0" smtClean="0"/>
              <a:t>S</a:t>
            </a:r>
            <a:r>
              <a:rPr lang="pt-BR" spc="-5" dirty="0" err="1" smtClean="0"/>
              <a:t>ensações</a:t>
            </a:r>
            <a:r>
              <a:rPr lang="pt-BR" spc="-5" dirty="0" smtClean="0"/>
              <a:t> s</a:t>
            </a:r>
            <a:r>
              <a:rPr spc="-5" dirty="0" smtClean="0"/>
              <a:t>om</a:t>
            </a:r>
            <a:r>
              <a:rPr lang="pt-BR" spc="-5" dirty="0" smtClean="0"/>
              <a:t>á</a:t>
            </a:r>
            <a:r>
              <a:rPr spc="-5" dirty="0" smtClean="0"/>
              <a:t>tic</a:t>
            </a:r>
            <a:r>
              <a:rPr lang="pt-BR" spc="-5" dirty="0" smtClean="0"/>
              <a:t>as</a:t>
            </a:r>
            <a:endParaRPr spc="-5" dirty="0"/>
          </a:p>
        </p:txBody>
      </p:sp>
      <p:sp>
        <p:nvSpPr>
          <p:cNvPr id="3" name="object 3"/>
          <p:cNvSpPr/>
          <p:nvPr/>
        </p:nvSpPr>
        <p:spPr>
          <a:xfrm>
            <a:off x="874123" y="992777"/>
            <a:ext cx="9732917" cy="562949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Tree>
    <p:extLst>
      <p:ext uri="{BB962C8B-B14F-4D97-AF65-F5344CB8AC3E}">
        <p14:creationId xmlns:p14="http://schemas.microsoft.com/office/powerpoint/2010/main" val="2536740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214" y="471395"/>
            <a:ext cx="4900386" cy="628377"/>
          </a:xfrm>
          <a:prstGeom prst="rect">
            <a:avLst/>
          </a:prstGeom>
        </p:spPr>
        <p:txBody>
          <a:bodyPr vert="horz" wrap="square" lIns="0" tIns="12700" rIns="0" bIns="0" rtlCol="0" anchor="ctr">
            <a:spAutoFit/>
          </a:bodyPr>
          <a:lstStyle/>
          <a:p>
            <a:pPr marL="12700">
              <a:lnSpc>
                <a:spcPct val="100000"/>
              </a:lnSpc>
              <a:spcBef>
                <a:spcPts val="100"/>
              </a:spcBef>
            </a:pPr>
            <a:r>
              <a:rPr spc="-5" dirty="0" smtClean="0"/>
              <a:t>S</a:t>
            </a:r>
            <a:r>
              <a:rPr lang="pt-BR" spc="-5" dirty="0" err="1" smtClean="0"/>
              <a:t>ensações</a:t>
            </a:r>
            <a:r>
              <a:rPr lang="pt-BR" spc="-5" dirty="0" smtClean="0"/>
              <a:t> s</a:t>
            </a:r>
            <a:r>
              <a:rPr spc="-5" dirty="0" smtClean="0"/>
              <a:t>om</a:t>
            </a:r>
            <a:r>
              <a:rPr lang="pt-BR" spc="-5" dirty="0" smtClean="0"/>
              <a:t>á</a:t>
            </a:r>
            <a:r>
              <a:rPr spc="-5" dirty="0" smtClean="0"/>
              <a:t>tic</a:t>
            </a:r>
            <a:r>
              <a:rPr lang="pt-BR" spc="-5" dirty="0" smtClean="0"/>
              <a:t>as</a:t>
            </a:r>
            <a:endParaRPr spc="-5" dirty="0"/>
          </a:p>
        </p:txBody>
      </p:sp>
      <p:sp>
        <p:nvSpPr>
          <p:cNvPr id="3" name="object 3"/>
          <p:cNvSpPr/>
          <p:nvPr/>
        </p:nvSpPr>
        <p:spPr>
          <a:xfrm>
            <a:off x="5373370" y="643328"/>
            <a:ext cx="6213384" cy="606298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Tree>
    <p:extLst>
      <p:ext uri="{BB962C8B-B14F-4D97-AF65-F5344CB8AC3E}">
        <p14:creationId xmlns:p14="http://schemas.microsoft.com/office/powerpoint/2010/main" val="733353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457" y="454786"/>
            <a:ext cx="3096263" cy="1243930"/>
          </a:xfrm>
          <a:prstGeom prst="rect">
            <a:avLst/>
          </a:prstGeom>
        </p:spPr>
        <p:txBody>
          <a:bodyPr vert="horz" wrap="square" lIns="0" tIns="12700" rIns="0" bIns="0" rtlCol="0" anchor="ctr">
            <a:spAutoFit/>
          </a:bodyPr>
          <a:lstStyle/>
          <a:p>
            <a:pPr marL="12700">
              <a:lnSpc>
                <a:spcPct val="100000"/>
              </a:lnSpc>
              <a:spcBef>
                <a:spcPts val="100"/>
              </a:spcBef>
            </a:pPr>
            <a:r>
              <a:rPr spc="-5" dirty="0" err="1" smtClean="0"/>
              <a:t>Sensa</a:t>
            </a:r>
            <a:r>
              <a:rPr lang="pt-BR" spc="-5" dirty="0" err="1" smtClean="0"/>
              <a:t>ções</a:t>
            </a:r>
            <a:r>
              <a:rPr lang="pt-BR" spc="-5" dirty="0" smtClean="0"/>
              <a:t> somáticas</a:t>
            </a:r>
            <a:endParaRPr spc="-5" dirty="0"/>
          </a:p>
        </p:txBody>
      </p:sp>
      <p:sp>
        <p:nvSpPr>
          <p:cNvPr id="3" name="object 3"/>
          <p:cNvSpPr/>
          <p:nvPr/>
        </p:nvSpPr>
        <p:spPr>
          <a:xfrm>
            <a:off x="3817981" y="454786"/>
            <a:ext cx="8069217" cy="616748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Tree>
    <p:extLst>
      <p:ext uri="{BB962C8B-B14F-4D97-AF65-F5344CB8AC3E}">
        <p14:creationId xmlns:p14="http://schemas.microsoft.com/office/powerpoint/2010/main" val="3171311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311512" y="1251858"/>
            <a:ext cx="11510373" cy="1951816"/>
          </a:xfrm>
          <a:prstGeom prst="rect">
            <a:avLst/>
          </a:prstGeom>
        </p:spPr>
        <p:txBody>
          <a:bodyPr vert="horz" wrap="square" lIns="0" tIns="12700" rIns="0" bIns="0" rtlCol="0">
            <a:spAutoFit/>
          </a:bodyPr>
          <a:lstStyle/>
          <a:p>
            <a:pPr rtl="0"/>
            <a:r>
              <a:rPr lang="pt-BR" dirty="0"/>
              <a:t>As vias sensoriais somáticas transportam informações dos receptores sensoriais somáticos para a área </a:t>
            </a:r>
            <a:r>
              <a:rPr lang="pt-BR" dirty="0" err="1"/>
              <a:t>somatossensorial</a:t>
            </a:r>
            <a:r>
              <a:rPr lang="pt-BR" dirty="0"/>
              <a:t> primária no córtex cerebral e para o cerebelo. As vias para o córtex consistem em milhares de conjuntos de três neurônios classificados como neurônios de primeira, segunda e terceira ordem.</a:t>
            </a:r>
          </a:p>
        </p:txBody>
      </p:sp>
      <p:sp>
        <p:nvSpPr>
          <p:cNvPr id="3" name="object 3"/>
          <p:cNvSpPr txBox="1">
            <a:spLocks noGrp="1"/>
          </p:cNvSpPr>
          <p:nvPr>
            <p:ph type="title"/>
          </p:nvPr>
        </p:nvSpPr>
        <p:spPr>
          <a:xfrm>
            <a:off x="2059941" y="231613"/>
            <a:ext cx="7162436" cy="689932"/>
          </a:xfrm>
          <a:prstGeom prst="rect">
            <a:avLst/>
          </a:prstGeom>
        </p:spPr>
        <p:txBody>
          <a:bodyPr vert="horz" wrap="square" lIns="0" tIns="12700" rIns="0" bIns="0" rtlCol="0" anchor="ctr">
            <a:spAutoFit/>
          </a:bodyPr>
          <a:lstStyle/>
          <a:p>
            <a:pPr marL="12700">
              <a:lnSpc>
                <a:spcPct val="100000"/>
              </a:lnSpc>
              <a:spcBef>
                <a:spcPts val="100"/>
              </a:spcBef>
            </a:pPr>
            <a:r>
              <a:rPr lang="pt-BR" b="1" spc="-5" dirty="0" smtClean="0">
                <a:solidFill>
                  <a:srgbClr val="FF0000"/>
                </a:solidFill>
              </a:rPr>
              <a:t>Vias somáticas sensoriais</a:t>
            </a:r>
            <a:endParaRPr b="1" dirty="0">
              <a:solidFill>
                <a:srgbClr val="FF0000"/>
              </a:solidFill>
            </a:endParaRPr>
          </a:p>
        </p:txBody>
      </p:sp>
      <p:sp>
        <p:nvSpPr>
          <p:cNvPr id="5" name="object 2"/>
          <p:cNvSpPr txBox="1"/>
          <p:nvPr/>
        </p:nvSpPr>
        <p:spPr>
          <a:xfrm>
            <a:off x="311512" y="3648892"/>
            <a:ext cx="11220993" cy="2598147"/>
          </a:xfrm>
          <a:prstGeom prst="rect">
            <a:avLst/>
          </a:prstGeom>
        </p:spPr>
        <p:txBody>
          <a:bodyPr vert="horz" wrap="square" lIns="0" tIns="12700" rIns="0" bIns="0" rtlCol="0">
            <a:spAutoFit/>
          </a:bodyPr>
          <a:lstStyle/>
          <a:p>
            <a:r>
              <a:rPr lang="pt-BR" sz="2800" dirty="0"/>
              <a:t>Neurônios de primeira ordem: impulsos de receptores somáticos para o tronco cerebral ou medula espinhal.</a:t>
            </a:r>
            <a:br>
              <a:rPr lang="pt-BR" sz="2800" dirty="0"/>
            </a:br>
            <a:r>
              <a:rPr lang="pt-BR" sz="2800" dirty="0"/>
              <a:t>Neurônios de segunda ordem: impulsos do tronco cerebral e medula espinhal para o tálamo.</a:t>
            </a:r>
            <a:br>
              <a:rPr lang="pt-BR" sz="2800" dirty="0"/>
            </a:br>
            <a:r>
              <a:rPr lang="pt-BR" sz="2800" dirty="0"/>
              <a:t>Neurônios de terceira ordem: impulsos do tálamo para a área </a:t>
            </a:r>
            <a:r>
              <a:rPr lang="pt-BR" sz="2800" dirty="0" err="1"/>
              <a:t>somatossensorial</a:t>
            </a:r>
            <a:r>
              <a:rPr lang="pt-BR" sz="2800" dirty="0"/>
              <a:t> primária do córtex no mesmo lado.</a:t>
            </a:r>
          </a:p>
        </p:txBody>
      </p:sp>
    </p:spTree>
    <p:extLst>
      <p:ext uri="{BB962C8B-B14F-4D97-AF65-F5344CB8AC3E}">
        <p14:creationId xmlns:p14="http://schemas.microsoft.com/office/powerpoint/2010/main" val="1853006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1" y="291249"/>
            <a:ext cx="5839096" cy="628377"/>
          </a:xfrm>
          <a:prstGeom prst="rect">
            <a:avLst/>
          </a:prstGeom>
        </p:spPr>
        <p:txBody>
          <a:bodyPr vert="horz" wrap="square" lIns="0" tIns="12700" rIns="0" bIns="0" rtlCol="0" anchor="ctr">
            <a:spAutoFit/>
          </a:bodyPr>
          <a:lstStyle/>
          <a:p>
            <a:pPr marL="12700" marR="5080">
              <a:lnSpc>
                <a:spcPct val="100000"/>
              </a:lnSpc>
              <a:spcBef>
                <a:spcPts val="100"/>
              </a:spcBef>
            </a:pPr>
            <a:r>
              <a:rPr lang="pt-BR" spc="-5" dirty="0" smtClean="0"/>
              <a:t>Vias </a:t>
            </a:r>
            <a:r>
              <a:rPr spc="-5" dirty="0" smtClean="0"/>
              <a:t>Somatic</a:t>
            </a:r>
            <a:r>
              <a:rPr lang="pt-BR" spc="-5" dirty="0" smtClean="0"/>
              <a:t>as </a:t>
            </a:r>
            <a:r>
              <a:rPr spc="-60" dirty="0" smtClean="0"/>
              <a:t> </a:t>
            </a:r>
            <a:r>
              <a:rPr spc="-5" dirty="0" smtClean="0"/>
              <a:t>Sensor</a:t>
            </a:r>
            <a:r>
              <a:rPr lang="pt-BR" spc="-5" dirty="0" err="1" smtClean="0"/>
              <a:t>iais</a:t>
            </a:r>
            <a:r>
              <a:rPr lang="pt-BR" spc="-5" dirty="0" smtClean="0"/>
              <a:t> </a:t>
            </a:r>
            <a:endParaRPr dirty="0"/>
          </a:p>
        </p:txBody>
      </p:sp>
      <p:sp>
        <p:nvSpPr>
          <p:cNvPr id="3" name="object 3"/>
          <p:cNvSpPr/>
          <p:nvPr/>
        </p:nvSpPr>
        <p:spPr>
          <a:xfrm>
            <a:off x="7306310" y="442912"/>
            <a:ext cx="408940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5" name="object 2"/>
          <p:cNvSpPr txBox="1"/>
          <p:nvPr/>
        </p:nvSpPr>
        <p:spPr>
          <a:xfrm>
            <a:off x="751840" y="1255684"/>
            <a:ext cx="4616994" cy="4778231"/>
          </a:xfrm>
          <a:prstGeom prst="rect">
            <a:avLst/>
          </a:prstGeom>
        </p:spPr>
        <p:txBody>
          <a:bodyPr vert="horz" wrap="square" lIns="0" tIns="12700" rIns="0" bIns="0" rtlCol="0">
            <a:spAutoFit/>
          </a:bodyPr>
          <a:lstStyle/>
          <a:p>
            <a:pPr marL="50165" marR="413384">
              <a:lnSpc>
                <a:spcPct val="99900"/>
              </a:lnSpc>
              <a:spcBef>
                <a:spcPts val="100"/>
              </a:spcBef>
              <a:buClr>
                <a:srgbClr val="7F7F7F"/>
              </a:buClr>
              <a:tabLst>
                <a:tab pos="392430" algn="l"/>
              </a:tabLst>
            </a:pPr>
            <a:r>
              <a:rPr lang="pt-BR" sz="2800" dirty="0" smtClean="0">
                <a:latin typeface="Arial"/>
                <a:cs typeface="Arial"/>
              </a:rPr>
              <a:t>- Impulsos </a:t>
            </a:r>
            <a:r>
              <a:rPr lang="pt-BR" sz="2800" dirty="0">
                <a:latin typeface="Arial"/>
                <a:cs typeface="Arial"/>
              </a:rPr>
              <a:t>sensoriais somáticos ascendem ao córtex cerebral ao longo de três vias gerais:</a:t>
            </a:r>
          </a:p>
          <a:p>
            <a:pPr marL="391795" marR="413384" indent="-341630">
              <a:lnSpc>
                <a:spcPct val="99900"/>
              </a:lnSpc>
              <a:spcBef>
                <a:spcPts val="100"/>
              </a:spcBef>
              <a:buClr>
                <a:srgbClr val="7F7F7F"/>
              </a:buClr>
              <a:buFont typeface="UnDotum"/>
              <a:buChar char=""/>
              <a:tabLst>
                <a:tab pos="392430" algn="l"/>
              </a:tabLst>
            </a:pPr>
            <a:endParaRPr lang="pt-BR" sz="2800" dirty="0">
              <a:latin typeface="Arial"/>
              <a:cs typeface="Arial"/>
            </a:endParaRPr>
          </a:p>
          <a:p>
            <a:pPr marL="50165" marR="413384">
              <a:lnSpc>
                <a:spcPct val="99900"/>
              </a:lnSpc>
              <a:spcBef>
                <a:spcPts val="100"/>
              </a:spcBef>
              <a:buClr>
                <a:srgbClr val="7F7F7F"/>
              </a:buClr>
              <a:tabLst>
                <a:tab pos="392430" algn="l"/>
              </a:tabLst>
            </a:pPr>
            <a:r>
              <a:rPr lang="pt-BR" sz="2800" dirty="0" smtClean="0">
                <a:latin typeface="Arial"/>
                <a:cs typeface="Arial"/>
              </a:rPr>
              <a:t>- A </a:t>
            </a:r>
            <a:r>
              <a:rPr lang="pt-BR" sz="2800" dirty="0">
                <a:latin typeface="Arial"/>
                <a:cs typeface="Arial"/>
              </a:rPr>
              <a:t>via posterior do lemnisco medial da coluna (impulsos dos membros, tronco, pescoço e cabeça posterior).</a:t>
            </a:r>
            <a:endParaRPr sz="2800" dirty="0">
              <a:latin typeface="Arial"/>
              <a:cs typeface="Arial"/>
            </a:endParaRPr>
          </a:p>
        </p:txBody>
      </p:sp>
    </p:spTree>
    <p:extLst>
      <p:ext uri="{BB962C8B-B14F-4D97-AF65-F5344CB8AC3E}">
        <p14:creationId xmlns:p14="http://schemas.microsoft.com/office/powerpoint/2010/main" val="2756152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790145" y="442912"/>
            <a:ext cx="4693920" cy="6096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5" name="object 2"/>
          <p:cNvSpPr txBox="1"/>
          <p:nvPr/>
        </p:nvSpPr>
        <p:spPr>
          <a:xfrm>
            <a:off x="365761" y="1480576"/>
            <a:ext cx="5727743" cy="4444807"/>
          </a:xfrm>
          <a:prstGeom prst="rect">
            <a:avLst/>
          </a:prstGeom>
        </p:spPr>
        <p:txBody>
          <a:bodyPr vert="horz" wrap="square" lIns="0" tIns="12700" rIns="0" bIns="0" rtlCol="0">
            <a:spAutoFit/>
          </a:bodyPr>
          <a:lstStyle/>
          <a:p>
            <a:r>
              <a:rPr lang="pt-BR" sz="2400" dirty="0" smtClean="0">
                <a:cs typeface="Arial"/>
              </a:rPr>
              <a:t>- A </a:t>
            </a:r>
            <a:r>
              <a:rPr lang="pt-BR" sz="2400" dirty="0">
                <a:cs typeface="Arial"/>
              </a:rPr>
              <a:t>via anterolateral (</a:t>
            </a:r>
            <a:r>
              <a:rPr lang="pt-BR" sz="2400" dirty="0" err="1">
                <a:cs typeface="Arial"/>
              </a:rPr>
              <a:t>espinotalâmica</a:t>
            </a:r>
            <a:r>
              <a:rPr lang="pt-BR" sz="2400" dirty="0">
                <a:cs typeface="Arial"/>
              </a:rPr>
              <a:t>) (impulsos para dor, temperatura, coceira, cócegas e cabeça posterior).</a:t>
            </a:r>
          </a:p>
          <a:p>
            <a:endParaRPr lang="pt-BR" sz="2400" dirty="0" smtClean="0"/>
          </a:p>
          <a:p>
            <a:r>
              <a:rPr lang="pt-BR" sz="2400" dirty="0" smtClean="0"/>
              <a:t>- A </a:t>
            </a:r>
            <a:r>
              <a:rPr lang="pt-BR" sz="2400" dirty="0"/>
              <a:t>via </a:t>
            </a:r>
            <a:r>
              <a:rPr lang="pt-BR" sz="2400" dirty="0" err="1"/>
              <a:t>trigeminotalâmica</a:t>
            </a:r>
            <a:r>
              <a:rPr lang="pt-BR" sz="2400" dirty="0"/>
              <a:t> (impulsos para a maioria das sensações somáticas - tátil, térmica e dor - da face, cavidade nasal, cavidade oral e dentes).</a:t>
            </a:r>
            <a:br>
              <a:rPr lang="pt-BR" sz="2400" dirty="0"/>
            </a:br>
            <a:r>
              <a:rPr lang="pt-BR" sz="2400" dirty="0"/>
              <a:t/>
            </a:r>
            <a:br>
              <a:rPr lang="pt-BR" sz="2400" dirty="0"/>
            </a:br>
            <a:r>
              <a:rPr lang="pt-BR" sz="2400" dirty="0" smtClean="0"/>
              <a:t>- Os </a:t>
            </a:r>
            <a:r>
              <a:rPr lang="pt-BR" sz="2400" dirty="0"/>
              <a:t>impulsos sensoriais somáticos alcançam o cerebelo por meio dos tratos </a:t>
            </a:r>
            <a:r>
              <a:rPr lang="pt-BR" sz="2400" dirty="0" err="1"/>
              <a:t>espinocerebelares</a:t>
            </a:r>
            <a:r>
              <a:rPr lang="pt-BR" sz="2400" dirty="0"/>
              <a:t>.</a:t>
            </a:r>
          </a:p>
        </p:txBody>
      </p:sp>
      <p:sp>
        <p:nvSpPr>
          <p:cNvPr id="7" name="object 2"/>
          <p:cNvSpPr txBox="1">
            <a:spLocks noGrp="1"/>
          </p:cNvSpPr>
          <p:nvPr>
            <p:ph type="title"/>
          </p:nvPr>
        </p:nvSpPr>
        <p:spPr>
          <a:xfrm>
            <a:off x="365761" y="260472"/>
            <a:ext cx="5839096" cy="689932"/>
          </a:xfrm>
          <a:prstGeom prst="rect">
            <a:avLst/>
          </a:prstGeom>
        </p:spPr>
        <p:txBody>
          <a:bodyPr vert="horz" wrap="square" lIns="0" tIns="12700" rIns="0" bIns="0" rtlCol="0" anchor="ctr">
            <a:spAutoFit/>
          </a:bodyPr>
          <a:lstStyle/>
          <a:p>
            <a:pPr marL="12700" marR="5080">
              <a:lnSpc>
                <a:spcPct val="100000"/>
              </a:lnSpc>
              <a:spcBef>
                <a:spcPts val="100"/>
              </a:spcBef>
            </a:pPr>
            <a:r>
              <a:rPr lang="pt-BR" b="1" spc="-5" dirty="0" smtClean="0">
                <a:solidFill>
                  <a:srgbClr val="FF0000"/>
                </a:solidFill>
              </a:rPr>
              <a:t>Vias </a:t>
            </a:r>
            <a:r>
              <a:rPr b="1" spc="-5" dirty="0" smtClean="0">
                <a:solidFill>
                  <a:srgbClr val="FF0000"/>
                </a:solidFill>
              </a:rPr>
              <a:t>Somatic</a:t>
            </a:r>
            <a:r>
              <a:rPr lang="pt-BR" b="1" spc="-5" dirty="0" smtClean="0">
                <a:solidFill>
                  <a:srgbClr val="FF0000"/>
                </a:solidFill>
              </a:rPr>
              <a:t>as </a:t>
            </a:r>
            <a:r>
              <a:rPr b="1" spc="-60" dirty="0" smtClean="0">
                <a:solidFill>
                  <a:srgbClr val="FF0000"/>
                </a:solidFill>
              </a:rPr>
              <a:t> </a:t>
            </a:r>
            <a:r>
              <a:rPr b="1" spc="-5" dirty="0" smtClean="0">
                <a:solidFill>
                  <a:srgbClr val="FF0000"/>
                </a:solidFill>
              </a:rPr>
              <a:t>Sensor</a:t>
            </a:r>
            <a:r>
              <a:rPr lang="pt-BR" b="1" spc="-5" dirty="0" err="1" smtClean="0">
                <a:solidFill>
                  <a:srgbClr val="FF0000"/>
                </a:solidFill>
              </a:rPr>
              <a:t>iais</a:t>
            </a:r>
            <a:r>
              <a:rPr lang="pt-BR" b="1" spc="-5" dirty="0" smtClean="0">
                <a:solidFill>
                  <a:srgbClr val="FF0000"/>
                </a:solidFill>
              </a:rPr>
              <a:t> </a:t>
            </a:r>
            <a:endParaRPr b="1" dirty="0">
              <a:solidFill>
                <a:srgbClr val="FF0000"/>
              </a:solidFill>
            </a:endParaRPr>
          </a:p>
        </p:txBody>
      </p:sp>
    </p:spTree>
    <p:extLst>
      <p:ext uri="{BB962C8B-B14F-4D97-AF65-F5344CB8AC3E}">
        <p14:creationId xmlns:p14="http://schemas.microsoft.com/office/powerpoint/2010/main" val="3620098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761" y="1249861"/>
            <a:ext cx="11456126" cy="2192908"/>
          </a:xfrm>
          <a:prstGeom prst="rect">
            <a:avLst/>
          </a:prstGeom>
        </p:spPr>
        <p:txBody>
          <a:bodyPr vert="horz" wrap="square" lIns="0" tIns="12700" rIns="0" bIns="0" rtlCol="0">
            <a:spAutoFit/>
          </a:bodyPr>
          <a:lstStyle/>
          <a:p>
            <a:pPr marL="50165" marR="64769">
              <a:lnSpc>
                <a:spcPct val="99900"/>
              </a:lnSpc>
              <a:spcBef>
                <a:spcPts val="100"/>
              </a:spcBef>
              <a:buClr>
                <a:srgbClr val="7F7F7F"/>
              </a:buClr>
              <a:tabLst>
                <a:tab pos="392430" algn="l"/>
              </a:tabLst>
            </a:pPr>
            <a:r>
              <a:rPr lang="pt-BR" sz="2800" spc="-5" dirty="0" smtClean="0">
                <a:latin typeface="Arial"/>
                <a:cs typeface="Arial"/>
              </a:rPr>
              <a:t>- Os </a:t>
            </a:r>
            <a:r>
              <a:rPr lang="pt-BR" sz="2800" spc="-5" dirty="0">
                <a:latin typeface="Arial"/>
                <a:cs typeface="Arial"/>
              </a:rPr>
              <a:t>giros pós-centrais localizados em ambos os lobos parietais do cérebro são os locais para a área </a:t>
            </a:r>
            <a:r>
              <a:rPr lang="pt-BR" sz="2800" spc="-5" dirty="0" err="1">
                <a:latin typeface="Arial"/>
                <a:cs typeface="Arial"/>
              </a:rPr>
              <a:t>somatossensorial</a:t>
            </a:r>
            <a:r>
              <a:rPr lang="pt-BR" sz="2800" spc="-5" dirty="0">
                <a:latin typeface="Arial"/>
                <a:cs typeface="Arial"/>
              </a:rPr>
              <a:t> primária.</a:t>
            </a:r>
          </a:p>
          <a:p>
            <a:pPr marL="391795" marR="64769" indent="-341630">
              <a:lnSpc>
                <a:spcPct val="99900"/>
              </a:lnSpc>
              <a:spcBef>
                <a:spcPts val="100"/>
              </a:spcBef>
              <a:buClr>
                <a:srgbClr val="7F7F7F"/>
              </a:buClr>
              <a:buFont typeface="UnDotum"/>
              <a:buChar char=""/>
              <a:tabLst>
                <a:tab pos="392430" algn="l"/>
              </a:tabLst>
            </a:pPr>
            <a:endParaRPr lang="pt-BR" sz="2800" spc="-5" dirty="0">
              <a:latin typeface="Arial"/>
              <a:cs typeface="Arial"/>
            </a:endParaRPr>
          </a:p>
          <a:p>
            <a:pPr marL="50165" marR="64769">
              <a:lnSpc>
                <a:spcPct val="99900"/>
              </a:lnSpc>
              <a:spcBef>
                <a:spcPts val="100"/>
              </a:spcBef>
              <a:buClr>
                <a:srgbClr val="7F7F7F"/>
              </a:buClr>
              <a:tabLst>
                <a:tab pos="392430" algn="l"/>
              </a:tabLst>
            </a:pPr>
            <a:r>
              <a:rPr lang="pt-BR" sz="2800" spc="-5" dirty="0" smtClean="0">
                <a:latin typeface="Arial"/>
                <a:cs typeface="Arial"/>
              </a:rPr>
              <a:t>- Cada </a:t>
            </a:r>
            <a:r>
              <a:rPr lang="pt-BR" sz="2800" spc="-5" dirty="0">
                <a:latin typeface="Arial"/>
                <a:cs typeface="Arial"/>
              </a:rPr>
              <a:t>região nesta área recebe informações sensoriais de uma parte diferente do corpo no lado oposto.</a:t>
            </a:r>
            <a:endParaRPr sz="2800" dirty="0">
              <a:latin typeface="Arial"/>
              <a:cs typeface="Arial"/>
            </a:endParaRPr>
          </a:p>
        </p:txBody>
      </p:sp>
      <p:sp>
        <p:nvSpPr>
          <p:cNvPr id="6" name="object 2"/>
          <p:cNvSpPr txBox="1">
            <a:spLocks noGrp="1"/>
          </p:cNvSpPr>
          <p:nvPr>
            <p:ph type="title"/>
          </p:nvPr>
        </p:nvSpPr>
        <p:spPr>
          <a:xfrm>
            <a:off x="365761" y="260472"/>
            <a:ext cx="5839096" cy="689932"/>
          </a:xfrm>
          <a:prstGeom prst="rect">
            <a:avLst/>
          </a:prstGeom>
        </p:spPr>
        <p:txBody>
          <a:bodyPr vert="horz" wrap="square" lIns="0" tIns="12700" rIns="0" bIns="0" rtlCol="0" anchor="ctr">
            <a:spAutoFit/>
          </a:bodyPr>
          <a:lstStyle/>
          <a:p>
            <a:pPr marL="12700" marR="5080">
              <a:lnSpc>
                <a:spcPct val="100000"/>
              </a:lnSpc>
              <a:spcBef>
                <a:spcPts val="100"/>
              </a:spcBef>
            </a:pPr>
            <a:r>
              <a:rPr lang="pt-BR" b="1" spc="-5" dirty="0" smtClean="0">
                <a:solidFill>
                  <a:srgbClr val="FF0000"/>
                </a:solidFill>
              </a:rPr>
              <a:t>Vias </a:t>
            </a:r>
            <a:r>
              <a:rPr b="1" spc="-5" dirty="0" smtClean="0">
                <a:solidFill>
                  <a:srgbClr val="FF0000"/>
                </a:solidFill>
              </a:rPr>
              <a:t>Somatic</a:t>
            </a:r>
            <a:r>
              <a:rPr lang="pt-BR" b="1" spc="-5" dirty="0" smtClean="0">
                <a:solidFill>
                  <a:srgbClr val="FF0000"/>
                </a:solidFill>
              </a:rPr>
              <a:t>as </a:t>
            </a:r>
            <a:r>
              <a:rPr b="1" spc="-60" dirty="0" smtClean="0">
                <a:solidFill>
                  <a:srgbClr val="FF0000"/>
                </a:solidFill>
              </a:rPr>
              <a:t> </a:t>
            </a:r>
            <a:r>
              <a:rPr b="1" spc="-5" dirty="0" smtClean="0">
                <a:solidFill>
                  <a:srgbClr val="FF0000"/>
                </a:solidFill>
              </a:rPr>
              <a:t>Sensor</a:t>
            </a:r>
            <a:r>
              <a:rPr lang="pt-BR" b="1" spc="-5" dirty="0" err="1" smtClean="0">
                <a:solidFill>
                  <a:srgbClr val="FF0000"/>
                </a:solidFill>
              </a:rPr>
              <a:t>iais</a:t>
            </a:r>
            <a:r>
              <a:rPr lang="pt-BR" b="1" spc="-5" dirty="0" smtClean="0">
                <a:solidFill>
                  <a:srgbClr val="FF0000"/>
                </a:solidFill>
              </a:rPr>
              <a:t> </a:t>
            </a:r>
            <a:endParaRPr b="1" dirty="0">
              <a:solidFill>
                <a:srgbClr val="FF0000"/>
              </a:solidFill>
            </a:endParaRPr>
          </a:p>
        </p:txBody>
      </p:sp>
    </p:spTree>
    <p:extLst>
      <p:ext uri="{BB962C8B-B14F-4D97-AF65-F5344CB8AC3E}">
        <p14:creationId xmlns:p14="http://schemas.microsoft.com/office/powerpoint/2010/main" val="3841674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62600" y="950404"/>
            <a:ext cx="5721143" cy="571433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5" name="object 2"/>
          <p:cNvSpPr txBox="1"/>
          <p:nvPr/>
        </p:nvSpPr>
        <p:spPr>
          <a:xfrm>
            <a:off x="444137" y="1649856"/>
            <a:ext cx="4737464" cy="2598147"/>
          </a:xfrm>
          <a:prstGeom prst="rect">
            <a:avLst/>
          </a:prstGeom>
        </p:spPr>
        <p:txBody>
          <a:bodyPr vert="horz" wrap="square" lIns="0" tIns="12700" rIns="0" bIns="0" rtlCol="0">
            <a:spAutoFit/>
          </a:bodyPr>
          <a:lstStyle/>
          <a:p>
            <a:pPr marL="12700" marR="5080">
              <a:lnSpc>
                <a:spcPct val="99900"/>
              </a:lnSpc>
              <a:spcBef>
                <a:spcPts val="100"/>
              </a:spcBef>
            </a:pPr>
            <a:r>
              <a:rPr lang="pt-BR" sz="2800" dirty="0" smtClean="0">
                <a:latin typeface="Arial"/>
                <a:cs typeface="Arial"/>
              </a:rPr>
              <a:t>- O </a:t>
            </a:r>
            <a:r>
              <a:rPr lang="pt-BR" sz="2800" dirty="0">
                <a:latin typeface="Arial"/>
                <a:cs typeface="Arial"/>
              </a:rPr>
              <a:t>trato </a:t>
            </a:r>
            <a:r>
              <a:rPr lang="pt-BR" sz="2800" dirty="0" err="1">
                <a:latin typeface="Arial"/>
                <a:cs typeface="Arial"/>
              </a:rPr>
              <a:t>espinocerebelar</a:t>
            </a:r>
            <a:r>
              <a:rPr lang="pt-BR" sz="2800" dirty="0">
                <a:latin typeface="Arial"/>
                <a:cs typeface="Arial"/>
              </a:rPr>
              <a:t> posterior e o trato </a:t>
            </a:r>
            <a:r>
              <a:rPr lang="pt-BR" sz="2800" dirty="0" err="1">
                <a:latin typeface="Arial"/>
                <a:cs typeface="Arial"/>
              </a:rPr>
              <a:t>espinocerebelar</a:t>
            </a:r>
            <a:r>
              <a:rPr lang="pt-BR" sz="2800" dirty="0">
                <a:latin typeface="Arial"/>
                <a:cs typeface="Arial"/>
              </a:rPr>
              <a:t> anterior conduzem impulsos proprioceptivos para o cerebelo.</a:t>
            </a:r>
            <a:endParaRPr sz="2800" dirty="0">
              <a:latin typeface="Arial"/>
              <a:cs typeface="Arial"/>
            </a:endParaRPr>
          </a:p>
        </p:txBody>
      </p:sp>
      <p:sp>
        <p:nvSpPr>
          <p:cNvPr id="7" name="object 2"/>
          <p:cNvSpPr txBox="1">
            <a:spLocks/>
          </p:cNvSpPr>
          <p:nvPr/>
        </p:nvSpPr>
        <p:spPr>
          <a:xfrm>
            <a:off x="365761" y="260472"/>
            <a:ext cx="5839096" cy="68993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0" i="0" kern="1200">
                <a:solidFill>
                  <a:srgbClr val="CC0000"/>
                </a:solidFill>
                <a:latin typeface="Times New Roman"/>
                <a:ea typeface="+mj-ea"/>
                <a:cs typeface="Times New Roman"/>
              </a:defRPr>
            </a:lvl1pPr>
          </a:lstStyle>
          <a:p>
            <a:pPr marL="12700" marR="5080">
              <a:lnSpc>
                <a:spcPct val="100000"/>
              </a:lnSpc>
              <a:spcBef>
                <a:spcPts val="100"/>
              </a:spcBef>
            </a:pPr>
            <a:r>
              <a:rPr lang="pt-BR" b="1" spc="-5" smtClean="0">
                <a:solidFill>
                  <a:srgbClr val="FF0000"/>
                </a:solidFill>
              </a:rPr>
              <a:t>Vias Somaticas </a:t>
            </a:r>
            <a:r>
              <a:rPr lang="pt-BR" b="1" spc="-60" smtClean="0">
                <a:solidFill>
                  <a:srgbClr val="FF0000"/>
                </a:solidFill>
              </a:rPr>
              <a:t> </a:t>
            </a:r>
            <a:r>
              <a:rPr lang="pt-BR" b="1" spc="-5" smtClean="0">
                <a:solidFill>
                  <a:srgbClr val="FF0000"/>
                </a:solidFill>
              </a:rPr>
              <a:t>Sensoriais </a:t>
            </a:r>
            <a:endParaRPr lang="pt-BR" b="1" dirty="0">
              <a:solidFill>
                <a:srgbClr val="FF0000"/>
              </a:solidFill>
            </a:endParaRPr>
          </a:p>
        </p:txBody>
      </p:sp>
    </p:spTree>
    <p:extLst>
      <p:ext uri="{BB962C8B-B14F-4D97-AF65-F5344CB8AC3E}">
        <p14:creationId xmlns:p14="http://schemas.microsoft.com/office/powerpoint/2010/main" val="78751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6" y="267325"/>
            <a:ext cx="4532813" cy="1754326"/>
          </a:xfrm>
          <a:prstGeom prst="rect">
            <a:avLst/>
          </a:prstGeom>
          <a:noFill/>
        </p:spPr>
        <p:txBody>
          <a:bodyPr wrap="square">
            <a:spAutoFit/>
          </a:bodyPr>
          <a:lstStyle/>
          <a:p>
            <a:pPr algn="ctr">
              <a:defRPr/>
            </a:pPr>
            <a:r>
              <a:rPr lang="en-US" sz="3600" b="1" cap="small" dirty="0" smtClean="0">
                <a:ln w="1905"/>
                <a:solidFill>
                  <a:srgbClr val="FF0000"/>
                </a:solidFill>
                <a:effectLst>
                  <a:innerShdw blurRad="69850" dist="43180" dir="5400000">
                    <a:srgbClr val="000000">
                      <a:alpha val="65000"/>
                    </a:srgbClr>
                  </a:innerShdw>
                </a:effectLst>
              </a:rPr>
              <a:t>TRANSMISSÃO DA INFORMAÇÃO -SINAPSES</a:t>
            </a:r>
            <a:endParaRPr lang="en-US" sz="3600" b="1" cap="small" dirty="0">
              <a:ln w="1905"/>
              <a:solidFill>
                <a:srgbClr val="FF0000"/>
              </a:solidFill>
              <a:effectLst>
                <a:innerShdw blurRad="69850" dist="43180" dir="5400000">
                  <a:srgbClr val="000000">
                    <a:alpha val="65000"/>
                  </a:srgbClr>
                </a:innerShdw>
              </a:effectLst>
            </a:endParaRPr>
          </a:p>
        </p:txBody>
      </p:sp>
      <p:sp>
        <p:nvSpPr>
          <p:cNvPr id="3" name="TextBox 2"/>
          <p:cNvSpPr txBox="1"/>
          <p:nvPr/>
        </p:nvSpPr>
        <p:spPr>
          <a:xfrm>
            <a:off x="618307" y="2247900"/>
            <a:ext cx="3505200" cy="2246769"/>
          </a:xfrm>
          <a:prstGeom prst="rect">
            <a:avLst/>
          </a:prstGeom>
          <a:noFill/>
        </p:spPr>
        <p:txBody>
          <a:bodyPr>
            <a:spAutoFit/>
          </a:bodyPr>
          <a:lstStyle/>
          <a:p>
            <a:pPr algn="ctr">
              <a:defRPr/>
            </a:pPr>
            <a:r>
              <a:rPr lang="pt-BR" sz="2800" dirty="0"/>
              <a:t>Os neurônios são as células nervosas, as unidades estruturais e funcionais do sistema nervoso.</a:t>
            </a:r>
            <a:endParaRPr lang="en-US" sz="2400" dirty="0"/>
          </a:p>
        </p:txBody>
      </p:sp>
      <p:pic>
        <p:nvPicPr>
          <p:cNvPr id="4101" name="Picture 10" descr="http://www.octc.kctcs.edu/gcaplan/anat/images/Image492.gif"/>
          <p:cNvPicPr>
            <a:picLocks noChangeAspect="1" noChangeArrowheads="1"/>
          </p:cNvPicPr>
          <p:nvPr/>
        </p:nvPicPr>
        <p:blipFill>
          <a:blip r:embed="rId2">
            <a:extLst>
              <a:ext uri="{28A0092B-C50C-407E-A947-70E740481C1C}">
                <a14:useLocalDpi xmlns:a14="http://schemas.microsoft.com/office/drawing/2010/main" val="0"/>
              </a:ext>
            </a:extLst>
          </a:blip>
          <a:srcRect t="2000"/>
          <a:stretch>
            <a:fillRect/>
          </a:stretch>
        </p:blipFill>
        <p:spPr bwMode="auto">
          <a:xfrm>
            <a:off x="5021264" y="228600"/>
            <a:ext cx="54943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p:cNvSpPr txBox="1">
            <a:spLocks noChangeArrowheads="1"/>
          </p:cNvSpPr>
          <p:nvPr/>
        </p:nvSpPr>
        <p:spPr bwMode="auto">
          <a:xfrm>
            <a:off x="418011" y="4899388"/>
            <a:ext cx="114822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dirty="0" smtClean="0"/>
              <a:t>Eles </a:t>
            </a:r>
            <a:r>
              <a:rPr lang="pt-BR" sz="2400" dirty="0"/>
              <a:t>conduzem impulsos que permitem ao corpo interagir com seus ambientes interno e externo. Existem vários tipos de neurônios. Os tecidos que sustentam as células nervosas são chamados de </a:t>
            </a:r>
            <a:r>
              <a:rPr lang="pt-BR" sz="2400" dirty="0" smtClean="0"/>
              <a:t>neuroglia.</a:t>
            </a:r>
            <a:endParaRPr lang="pt-BR" sz="2400" dirty="0"/>
          </a:p>
        </p:txBody>
      </p:sp>
    </p:spTree>
    <p:extLst>
      <p:ext uri="{BB962C8B-B14F-4D97-AF65-F5344CB8AC3E}">
        <p14:creationId xmlns:p14="http://schemas.microsoft.com/office/powerpoint/2010/main" val="2510309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22424" y="708999"/>
            <a:ext cx="5434148" cy="593163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ftr" sz="quarter" idx="5"/>
          </p:nvPr>
        </p:nvSpPr>
        <p:spPr>
          <a:xfrm>
            <a:off x="5562600" y="6455556"/>
            <a:ext cx="4114800" cy="166712"/>
          </a:xfrm>
          <a:prstGeom prst="rect">
            <a:avLst/>
          </a:prstGeom>
        </p:spPr>
        <p:txBody>
          <a:bodyPr vert="horz" wrap="square" lIns="0" tIns="0" rIns="0" bIns="0" rtlCol="0" anchor="ctr">
            <a:spAutoFit/>
          </a:bodyPr>
          <a:lstStyle/>
          <a:p>
            <a:pPr marL="12700">
              <a:lnSpc>
                <a:spcPts val="1315"/>
              </a:lnSpc>
            </a:pPr>
            <a:r>
              <a:rPr spc="-5" dirty="0"/>
              <a:t>Copyright </a:t>
            </a:r>
            <a:r>
              <a:rPr dirty="0"/>
              <a:t>© </a:t>
            </a:r>
            <a:r>
              <a:rPr spc="-5" dirty="0"/>
              <a:t>2014 </a:t>
            </a:r>
            <a:r>
              <a:rPr dirty="0"/>
              <a:t>John </a:t>
            </a:r>
            <a:r>
              <a:rPr spc="5" dirty="0"/>
              <a:t>Wiley </a:t>
            </a:r>
            <a:r>
              <a:rPr dirty="0"/>
              <a:t>&amp; </a:t>
            </a:r>
            <a:r>
              <a:rPr spc="-5" dirty="0"/>
              <a:t>Sons, </a:t>
            </a:r>
            <a:r>
              <a:rPr dirty="0"/>
              <a:t>Inc. </a:t>
            </a:r>
            <a:r>
              <a:rPr spc="-5" dirty="0"/>
              <a:t>All </a:t>
            </a:r>
            <a:r>
              <a:rPr dirty="0"/>
              <a:t>rights</a:t>
            </a:r>
            <a:r>
              <a:rPr spc="-5" dirty="0"/>
              <a:t> reserved.</a:t>
            </a:r>
          </a:p>
        </p:txBody>
      </p:sp>
      <p:sp>
        <p:nvSpPr>
          <p:cNvPr id="5" name="object 2"/>
          <p:cNvSpPr txBox="1"/>
          <p:nvPr/>
        </p:nvSpPr>
        <p:spPr>
          <a:xfrm>
            <a:off x="705395" y="2083216"/>
            <a:ext cx="4644169" cy="3120085"/>
          </a:xfrm>
          <a:prstGeom prst="rect">
            <a:avLst/>
          </a:prstGeom>
        </p:spPr>
        <p:txBody>
          <a:bodyPr vert="horz" wrap="square" lIns="0" tIns="163830" rIns="0" bIns="0" rtlCol="0">
            <a:spAutoFit/>
          </a:bodyPr>
          <a:lstStyle/>
          <a:p>
            <a:pPr marL="342900" indent="-342900">
              <a:buFontTx/>
              <a:buChar char="-"/>
            </a:pPr>
            <a:r>
              <a:rPr lang="pt-BR" sz="2400" dirty="0" smtClean="0"/>
              <a:t>O </a:t>
            </a:r>
            <a:r>
              <a:rPr lang="pt-BR" sz="2400" dirty="0"/>
              <a:t>cerebelo realiza 4 atividades:</a:t>
            </a:r>
            <a:br>
              <a:rPr lang="pt-BR" sz="2400" dirty="0"/>
            </a:br>
            <a:endParaRPr lang="pt-BR" sz="2400" dirty="0" smtClean="0"/>
          </a:p>
          <a:p>
            <a:pPr marL="342900" indent="-342900">
              <a:buFontTx/>
              <a:buChar char="-"/>
            </a:pPr>
            <a:r>
              <a:rPr lang="pt-BR" sz="2400" dirty="0" smtClean="0"/>
              <a:t>Monitorando </a:t>
            </a:r>
            <a:r>
              <a:rPr lang="pt-BR" sz="2400" dirty="0"/>
              <a:t>as intenções de </a:t>
            </a:r>
            <a:r>
              <a:rPr lang="pt-BR" sz="2400" dirty="0" smtClean="0"/>
              <a:t>movimento </a:t>
            </a:r>
          </a:p>
          <a:p>
            <a:pPr marL="342900" indent="-342900">
              <a:buFontTx/>
              <a:buChar char="-"/>
            </a:pPr>
            <a:r>
              <a:rPr lang="pt-BR" sz="2400" dirty="0" smtClean="0"/>
              <a:t>Monitorando </a:t>
            </a:r>
            <a:r>
              <a:rPr lang="pt-BR" sz="2400" dirty="0"/>
              <a:t>o movimento </a:t>
            </a:r>
            <a:r>
              <a:rPr lang="pt-BR" sz="2400" dirty="0" smtClean="0"/>
              <a:t>real</a:t>
            </a:r>
          </a:p>
          <a:p>
            <a:pPr marL="342900" indent="-342900">
              <a:buFontTx/>
              <a:buChar char="-"/>
            </a:pPr>
            <a:r>
              <a:rPr lang="pt-BR" sz="2400" dirty="0" smtClean="0"/>
              <a:t>Comparando </a:t>
            </a:r>
            <a:r>
              <a:rPr lang="pt-BR" sz="2400" dirty="0"/>
              <a:t>sinais de comando com informações </a:t>
            </a:r>
            <a:r>
              <a:rPr lang="pt-BR" sz="2400" dirty="0" smtClean="0"/>
              <a:t>sensoriais</a:t>
            </a:r>
          </a:p>
          <a:p>
            <a:pPr marL="342900" indent="-342900">
              <a:buFontTx/>
              <a:buChar char="-"/>
            </a:pPr>
            <a:r>
              <a:rPr lang="pt-BR" sz="2400" dirty="0" smtClean="0"/>
              <a:t>Enviando </a:t>
            </a:r>
            <a:r>
              <a:rPr lang="pt-BR" sz="2400" dirty="0"/>
              <a:t>feedback corretivo</a:t>
            </a:r>
          </a:p>
        </p:txBody>
      </p:sp>
      <p:sp>
        <p:nvSpPr>
          <p:cNvPr id="7" name="object 2"/>
          <p:cNvSpPr txBox="1">
            <a:spLocks noGrp="1"/>
          </p:cNvSpPr>
          <p:nvPr>
            <p:ph type="title"/>
          </p:nvPr>
        </p:nvSpPr>
        <p:spPr>
          <a:xfrm>
            <a:off x="365761" y="260472"/>
            <a:ext cx="5839096" cy="689932"/>
          </a:xfrm>
          <a:prstGeom prst="rect">
            <a:avLst/>
          </a:prstGeom>
        </p:spPr>
        <p:txBody>
          <a:bodyPr vert="horz" wrap="square" lIns="0" tIns="12700" rIns="0" bIns="0" rtlCol="0" anchor="ctr">
            <a:spAutoFit/>
          </a:bodyPr>
          <a:lstStyle/>
          <a:p>
            <a:pPr marL="12700" marR="5080">
              <a:lnSpc>
                <a:spcPct val="100000"/>
              </a:lnSpc>
              <a:spcBef>
                <a:spcPts val="100"/>
              </a:spcBef>
            </a:pPr>
            <a:r>
              <a:rPr lang="pt-BR" b="1" spc="-5" dirty="0" smtClean="0">
                <a:solidFill>
                  <a:srgbClr val="FF0000"/>
                </a:solidFill>
              </a:rPr>
              <a:t>Vias </a:t>
            </a:r>
            <a:r>
              <a:rPr b="1" spc="-5" dirty="0" smtClean="0">
                <a:solidFill>
                  <a:srgbClr val="FF0000"/>
                </a:solidFill>
              </a:rPr>
              <a:t>Somatic</a:t>
            </a:r>
            <a:r>
              <a:rPr lang="pt-BR" b="1" spc="-5" dirty="0" smtClean="0">
                <a:solidFill>
                  <a:srgbClr val="FF0000"/>
                </a:solidFill>
              </a:rPr>
              <a:t>as </a:t>
            </a:r>
            <a:r>
              <a:rPr b="1" spc="-60" dirty="0" smtClean="0">
                <a:solidFill>
                  <a:srgbClr val="FF0000"/>
                </a:solidFill>
              </a:rPr>
              <a:t> </a:t>
            </a:r>
            <a:r>
              <a:rPr b="1" spc="-5" dirty="0" smtClean="0">
                <a:solidFill>
                  <a:srgbClr val="FF0000"/>
                </a:solidFill>
              </a:rPr>
              <a:t>Sensor</a:t>
            </a:r>
            <a:r>
              <a:rPr lang="pt-BR" b="1" spc="-5" dirty="0" err="1" smtClean="0">
                <a:solidFill>
                  <a:srgbClr val="FF0000"/>
                </a:solidFill>
              </a:rPr>
              <a:t>iais</a:t>
            </a:r>
            <a:r>
              <a:rPr lang="pt-BR" b="1" spc="-5" dirty="0" smtClean="0">
                <a:solidFill>
                  <a:srgbClr val="FF0000"/>
                </a:solidFill>
              </a:rPr>
              <a:t> </a:t>
            </a:r>
            <a:endParaRPr b="1" dirty="0">
              <a:solidFill>
                <a:srgbClr val="FF0000"/>
              </a:solidFill>
            </a:endParaRPr>
          </a:p>
        </p:txBody>
      </p:sp>
    </p:spTree>
    <p:extLst>
      <p:ext uri="{BB962C8B-B14F-4D97-AF65-F5344CB8AC3E}">
        <p14:creationId xmlns:p14="http://schemas.microsoft.com/office/powerpoint/2010/main" val="2431972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
        <p:nvSpPr>
          <p:cNvPr id="3" name="Espaço Reservado para Conteúdo 2"/>
          <p:cNvSpPr>
            <a:spLocks noGrp="1"/>
          </p:cNvSpPr>
          <p:nvPr>
            <p:ph idx="1"/>
          </p:nvPr>
        </p:nvSpPr>
        <p:spPr>
          <a:xfrm>
            <a:off x="248194" y="1463040"/>
            <a:ext cx="11730446" cy="5120640"/>
          </a:xfrm>
        </p:spPr>
        <p:txBody>
          <a:bodyPr>
            <a:normAutofit/>
          </a:bodyPr>
          <a:lstStyle/>
          <a:p>
            <a:r>
              <a:rPr lang="pt-BR" b="1" dirty="0">
                <a:solidFill>
                  <a:srgbClr val="FF0000"/>
                </a:solidFill>
              </a:rPr>
              <a:t>O que é o sistema sensório motor?</a:t>
            </a:r>
          </a:p>
          <a:p>
            <a:r>
              <a:rPr lang="pt-BR" dirty="0"/>
              <a:t>Com este termo designa-se a coordenação de diferentes processos de comando </a:t>
            </a:r>
            <a:r>
              <a:rPr lang="pt-BR" b="1" dirty="0"/>
              <a:t>motor</a:t>
            </a:r>
            <a:r>
              <a:rPr lang="pt-BR" dirty="0"/>
              <a:t>. O risco de lesões e quedas é minimizado pelo </a:t>
            </a:r>
            <a:r>
              <a:rPr lang="pt-BR" b="1" dirty="0"/>
              <a:t>sistema sensório</a:t>
            </a:r>
            <a:r>
              <a:rPr lang="pt-BR" dirty="0"/>
              <a:t>-</a:t>
            </a:r>
            <a:r>
              <a:rPr lang="pt-BR" b="1" dirty="0"/>
              <a:t>motor</a:t>
            </a:r>
            <a:r>
              <a:rPr lang="pt-BR" dirty="0"/>
              <a:t> afinado: cadeias musculares com uma melhor interação têm uma melhor reação quando se escorrega, cai ou tropeça. .</a:t>
            </a:r>
          </a:p>
          <a:p>
            <a:r>
              <a:rPr lang="pt-BR" b="1" dirty="0">
                <a:solidFill>
                  <a:srgbClr val="FF0000"/>
                </a:solidFill>
              </a:rPr>
              <a:t>Como ocorre o controle motor?</a:t>
            </a:r>
          </a:p>
          <a:p>
            <a:r>
              <a:rPr lang="pt-BR" dirty="0"/>
              <a:t>Quando realizamos um movimento no espaço, vários processamentos precisam </a:t>
            </a:r>
            <a:r>
              <a:rPr lang="pt-BR" b="1" dirty="0"/>
              <a:t>ocorrer</a:t>
            </a:r>
            <a:r>
              <a:rPr lang="pt-BR" dirty="0"/>
              <a:t> nos níveis moleculares, celulares, musculares e neurais para dar vida à ação motora. Os movimentos reflexos têm respostas simples, rápidas, estereotipadas, involuntárias, que são integradas na medula espinhal</a:t>
            </a:r>
          </a:p>
          <a:p>
            <a:endParaRPr lang="pt-BR" dirty="0"/>
          </a:p>
        </p:txBody>
      </p:sp>
    </p:spTree>
    <p:extLst>
      <p:ext uri="{BB962C8B-B14F-4D97-AF65-F5344CB8AC3E}">
        <p14:creationId xmlns:p14="http://schemas.microsoft.com/office/powerpoint/2010/main" val="5077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0817" y="1632857"/>
            <a:ext cx="11547566" cy="4818426"/>
          </a:xfrm>
        </p:spPr>
        <p:txBody>
          <a:bodyPr>
            <a:normAutofit/>
          </a:bodyPr>
          <a:lstStyle/>
          <a:p>
            <a:r>
              <a:rPr lang="pt-BR" b="1" dirty="0" smtClean="0">
                <a:solidFill>
                  <a:srgbClr val="FF0000"/>
                </a:solidFill>
              </a:rPr>
              <a:t>Como </a:t>
            </a:r>
            <a:r>
              <a:rPr lang="pt-BR" b="1" dirty="0">
                <a:solidFill>
                  <a:srgbClr val="FF0000"/>
                </a:solidFill>
              </a:rPr>
              <a:t>são realizados os movimentos voluntários do corpo?</a:t>
            </a:r>
          </a:p>
          <a:p>
            <a:r>
              <a:rPr lang="pt-BR" dirty="0"/>
              <a:t>Para que se dê inicio a qualquer </a:t>
            </a:r>
            <a:r>
              <a:rPr lang="pt-BR" b="1" dirty="0"/>
              <a:t>movimento voluntário</a:t>
            </a:r>
            <a:r>
              <a:rPr lang="pt-BR" dirty="0"/>
              <a:t>, antes é necessário </a:t>
            </a:r>
            <a:r>
              <a:rPr lang="pt-BR" b="1" dirty="0"/>
              <a:t>ocorrer</a:t>
            </a:r>
            <a:r>
              <a:rPr lang="pt-BR" dirty="0"/>
              <a:t> o planejamento desse </a:t>
            </a:r>
            <a:r>
              <a:rPr lang="pt-BR" b="1" dirty="0"/>
              <a:t>movimento</a:t>
            </a:r>
            <a:r>
              <a:rPr lang="pt-BR" dirty="0"/>
              <a:t>. ... No inicio da contração muscular, o músculo envia informações sensoriais para a medula avisando como está acontecendo o </a:t>
            </a:r>
            <a:r>
              <a:rPr lang="pt-BR" b="1" dirty="0"/>
              <a:t>movimento</a:t>
            </a:r>
            <a:r>
              <a:rPr lang="pt-BR" dirty="0" smtClean="0"/>
              <a:t>.</a:t>
            </a:r>
          </a:p>
          <a:p>
            <a:pPr marL="0" indent="0">
              <a:buNone/>
            </a:pPr>
            <a:endParaRPr lang="pt-BR" dirty="0"/>
          </a:p>
          <a:p>
            <a:r>
              <a:rPr lang="pt-BR" dirty="0"/>
              <a:t>O </a:t>
            </a:r>
            <a:r>
              <a:rPr lang="pt-BR" b="1" dirty="0"/>
              <a:t>controle</a:t>
            </a:r>
            <a:r>
              <a:rPr lang="pt-BR" dirty="0"/>
              <a:t> do sistema </a:t>
            </a:r>
            <a:r>
              <a:rPr lang="pt-BR" b="1" dirty="0"/>
              <a:t>motor</a:t>
            </a:r>
            <a:r>
              <a:rPr lang="pt-BR" dirty="0"/>
              <a:t> é feito com a atuação do córtex cerebral, o qual envia impulsos nervosos através de uma </a:t>
            </a:r>
            <a:r>
              <a:rPr lang="pt-BR" b="1" dirty="0"/>
              <a:t>via</a:t>
            </a:r>
            <a:r>
              <a:rPr lang="pt-BR" dirty="0"/>
              <a:t>, o trato </a:t>
            </a:r>
            <a:r>
              <a:rPr lang="pt-BR" dirty="0" err="1"/>
              <a:t>córtico</a:t>
            </a:r>
            <a:r>
              <a:rPr lang="pt-BR" dirty="0"/>
              <a:t>-espinhal, que passam muitas vezes por </a:t>
            </a:r>
            <a:r>
              <a:rPr lang="pt-BR" dirty="0" err="1"/>
              <a:t>interneurônios</a:t>
            </a:r>
            <a:r>
              <a:rPr lang="pt-BR" dirty="0"/>
              <a:t> e chegam ao neurônio </a:t>
            </a:r>
            <a:r>
              <a:rPr lang="pt-BR" b="1" dirty="0"/>
              <a:t>motor</a:t>
            </a:r>
            <a:r>
              <a:rPr lang="pt-BR" dirty="0"/>
              <a:t> primário ou </a:t>
            </a:r>
            <a:r>
              <a:rPr lang="pt-BR" dirty="0" err="1"/>
              <a:t>motoneurônio</a:t>
            </a:r>
            <a:r>
              <a:rPr lang="pt-BR" dirty="0"/>
              <a:t>, sendo esse </a:t>
            </a:r>
            <a:r>
              <a:rPr lang="pt-BR" b="1" dirty="0"/>
              <a:t>responsável pela</a:t>
            </a:r>
            <a:r>
              <a:rPr lang="pt-BR" dirty="0"/>
              <a:t> inervação do músculo e seu eventual estímulo</a:t>
            </a:r>
            <a:r>
              <a:rPr lang="pt-BR" dirty="0" smtClean="0"/>
              <a:t>.</a:t>
            </a:r>
          </a:p>
          <a:p>
            <a:pPr marL="0" indent="0">
              <a:buNone/>
            </a:pPr>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2906164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6625" y="1240971"/>
            <a:ext cx="11683638" cy="5001306"/>
          </a:xfrm>
        </p:spPr>
        <p:txBody>
          <a:bodyPr>
            <a:normAutofit/>
          </a:bodyPr>
          <a:lstStyle/>
          <a:p>
            <a:r>
              <a:rPr lang="pt-BR" b="1" dirty="0">
                <a:solidFill>
                  <a:srgbClr val="FF0000"/>
                </a:solidFill>
              </a:rPr>
              <a:t>Quais os níveis de controle motor?</a:t>
            </a:r>
          </a:p>
          <a:p>
            <a:r>
              <a:rPr lang="pt-BR" dirty="0"/>
              <a:t>Já músculos que possuem pequenas unidades motoras (um </a:t>
            </a:r>
            <a:r>
              <a:rPr lang="pt-BR" dirty="0" err="1"/>
              <a:t>motoneurônio</a:t>
            </a:r>
            <a:r>
              <a:rPr lang="pt-BR" dirty="0"/>
              <a:t> inervando poucas células) proporcionam movimentos com maior precisão. O </a:t>
            </a:r>
            <a:r>
              <a:rPr lang="pt-BR" b="1" dirty="0"/>
              <a:t>controle motor</a:t>
            </a:r>
            <a:r>
              <a:rPr lang="pt-BR" dirty="0"/>
              <a:t> pode ser divido em três </a:t>
            </a:r>
            <a:r>
              <a:rPr lang="pt-BR" b="1" dirty="0"/>
              <a:t>níveis</a:t>
            </a:r>
            <a:r>
              <a:rPr lang="pt-BR" dirty="0"/>
              <a:t>: voluntário, automático e involuntário.</a:t>
            </a:r>
          </a:p>
          <a:p>
            <a:r>
              <a:rPr lang="pt-BR" b="1" dirty="0">
                <a:solidFill>
                  <a:srgbClr val="FF0000"/>
                </a:solidFill>
              </a:rPr>
              <a:t>Qual a área do cérebro responsável pelo controle motor?</a:t>
            </a:r>
          </a:p>
          <a:p>
            <a:r>
              <a:rPr lang="pt-BR" dirty="0"/>
              <a:t>O córtex </a:t>
            </a:r>
            <a:r>
              <a:rPr lang="pt-BR" b="1" dirty="0"/>
              <a:t>motor</a:t>
            </a:r>
            <a:r>
              <a:rPr lang="pt-BR" dirty="0"/>
              <a:t> é </a:t>
            </a:r>
            <a:r>
              <a:rPr lang="pt-BR" b="1" dirty="0"/>
              <a:t>responsável pelo controle</a:t>
            </a:r>
            <a:r>
              <a:rPr lang="pt-BR" dirty="0"/>
              <a:t> e coordenação da motricidade voluntária. Traumas nesta </a:t>
            </a:r>
            <a:r>
              <a:rPr lang="pt-BR" b="1" dirty="0"/>
              <a:t>área</a:t>
            </a:r>
            <a:r>
              <a:rPr lang="pt-BR" dirty="0"/>
              <a:t> causam fraqueza muscular ou até mesmo paralisia. O córtex </a:t>
            </a:r>
            <a:r>
              <a:rPr lang="pt-BR" b="1" dirty="0"/>
              <a:t>motor</a:t>
            </a:r>
            <a:r>
              <a:rPr lang="pt-BR" dirty="0"/>
              <a:t> do hemisfério esquerdo controla o lado direito do corpo, e o córtex </a:t>
            </a:r>
            <a:r>
              <a:rPr lang="pt-BR" b="1" dirty="0"/>
              <a:t>motor</a:t>
            </a:r>
            <a:r>
              <a:rPr lang="pt-BR" dirty="0"/>
              <a:t> do hemisfério direito controla o lado esquerdo do corpo.</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736678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0446" y="1188720"/>
            <a:ext cx="11612880" cy="5303520"/>
          </a:xfrm>
        </p:spPr>
        <p:txBody>
          <a:bodyPr>
            <a:normAutofit/>
          </a:bodyPr>
          <a:lstStyle/>
          <a:p>
            <a:r>
              <a:rPr lang="pt-BR" b="1" dirty="0">
                <a:solidFill>
                  <a:srgbClr val="FF0000"/>
                </a:solidFill>
              </a:rPr>
              <a:t>Quais são os movimentos voluntários?</a:t>
            </a:r>
          </a:p>
          <a:p>
            <a:r>
              <a:rPr lang="pt-BR" dirty="0"/>
              <a:t>Os </a:t>
            </a:r>
            <a:r>
              <a:rPr lang="pt-BR" b="1" dirty="0"/>
              <a:t>movimentos voluntários são</a:t>
            </a:r>
            <a:r>
              <a:rPr lang="pt-BR" dirty="0"/>
              <a:t> todos aqueles </a:t>
            </a:r>
            <a:r>
              <a:rPr lang="pt-BR" b="1" dirty="0"/>
              <a:t>movimentos</a:t>
            </a:r>
            <a:r>
              <a:rPr lang="pt-BR" dirty="0"/>
              <a:t> que podem ser controlados pelos seres humanos. ... Nesse sentido, os </a:t>
            </a:r>
            <a:r>
              <a:rPr lang="pt-BR" b="1" dirty="0"/>
              <a:t>movimentos</a:t>
            </a:r>
            <a:r>
              <a:rPr lang="pt-BR" dirty="0"/>
              <a:t> involuntários podem ser vistos como todos aqueles </a:t>
            </a:r>
            <a:r>
              <a:rPr lang="pt-BR" b="1" dirty="0"/>
              <a:t>movimentos</a:t>
            </a:r>
            <a:r>
              <a:rPr lang="pt-BR" dirty="0"/>
              <a:t> os quais os seres humanos não podem controlar, ou seja, acontecem independente a vontade humana.</a:t>
            </a:r>
          </a:p>
          <a:p>
            <a:r>
              <a:rPr lang="pt-BR" b="1" dirty="0">
                <a:solidFill>
                  <a:srgbClr val="FF0000"/>
                </a:solidFill>
              </a:rPr>
              <a:t>Que parte do corpo controla os movimentos involuntários?</a:t>
            </a:r>
          </a:p>
          <a:p>
            <a:r>
              <a:rPr lang="pt-BR" dirty="0"/>
              <a:t>Ele também </a:t>
            </a:r>
            <a:r>
              <a:rPr lang="pt-BR" b="1" dirty="0"/>
              <a:t>controla os movimentos</a:t>
            </a:r>
            <a:r>
              <a:rPr lang="pt-BR" dirty="0"/>
              <a:t>. O cerebelo encontra-se na </a:t>
            </a:r>
            <a:r>
              <a:rPr lang="pt-BR" b="1" dirty="0"/>
              <a:t>parte</a:t>
            </a:r>
            <a:r>
              <a:rPr lang="pt-BR" dirty="0"/>
              <a:t> de trás de sua cabeça, abaixo do cérebro. ... Ele liga o cérebro à medula espinhal e </a:t>
            </a:r>
            <a:r>
              <a:rPr lang="pt-BR" b="1" dirty="0"/>
              <a:t>controla</a:t>
            </a:r>
            <a:r>
              <a:rPr lang="pt-BR" dirty="0"/>
              <a:t> funções </a:t>
            </a:r>
            <a:r>
              <a:rPr lang="pt-BR" b="1" dirty="0"/>
              <a:t>involuntárias</a:t>
            </a:r>
            <a:r>
              <a:rPr lang="pt-BR" dirty="0"/>
              <a:t> como respiração, digestão, ritmo cardíaco e pressão arterial.</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4054159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5760" y="1463039"/>
            <a:ext cx="11536680" cy="5159829"/>
          </a:xfrm>
        </p:spPr>
        <p:txBody>
          <a:bodyPr>
            <a:normAutofit/>
          </a:bodyPr>
          <a:lstStyle/>
          <a:p>
            <a:r>
              <a:rPr lang="pt-BR" b="1" dirty="0">
                <a:solidFill>
                  <a:srgbClr val="FF0000"/>
                </a:solidFill>
              </a:rPr>
              <a:t>Quais as funções do sistema motor?</a:t>
            </a:r>
          </a:p>
          <a:p>
            <a:r>
              <a:rPr lang="pt-BR" dirty="0"/>
              <a:t>As Células de </a:t>
            </a:r>
            <a:r>
              <a:rPr lang="pt-BR" dirty="0" err="1"/>
              <a:t>Schwann</a:t>
            </a:r>
            <a:r>
              <a:rPr lang="pt-BR" dirty="0"/>
              <a:t>, exercem a importante </a:t>
            </a:r>
            <a:r>
              <a:rPr lang="pt-BR" b="1" dirty="0"/>
              <a:t>função</a:t>
            </a:r>
            <a:r>
              <a:rPr lang="pt-BR" dirty="0"/>
              <a:t> de isolar neurônios por envolver seus processos membranosos ao redor do axônio. ... O </a:t>
            </a:r>
            <a:r>
              <a:rPr lang="pt-BR" b="1" dirty="0"/>
              <a:t>sistema motor</a:t>
            </a:r>
            <a:r>
              <a:rPr lang="pt-BR" dirty="0"/>
              <a:t>, que nos permite executar todos os movimentos de, por exemplo, mexer os braços, pernas, é constituído de dois neurônios </a:t>
            </a:r>
            <a:r>
              <a:rPr lang="pt-BR" b="1" dirty="0"/>
              <a:t>motores</a:t>
            </a:r>
            <a:r>
              <a:rPr lang="pt-BR" dirty="0"/>
              <a:t>.</a:t>
            </a:r>
          </a:p>
          <a:p>
            <a:r>
              <a:rPr lang="pt-BR" b="1" dirty="0">
                <a:solidFill>
                  <a:srgbClr val="FF0000"/>
                </a:solidFill>
              </a:rPr>
              <a:t>Como o cerebelo participa do controle motor?</a:t>
            </a:r>
          </a:p>
          <a:p>
            <a:r>
              <a:rPr lang="pt-BR" b="1" dirty="0" smtClean="0"/>
              <a:t>Cerebelo</a:t>
            </a:r>
            <a:r>
              <a:rPr lang="pt-BR" dirty="0"/>
              <a:t> </a:t>
            </a:r>
            <a:r>
              <a:rPr lang="pt-BR" dirty="0" smtClean="0"/>
              <a:t>Coordena </a:t>
            </a:r>
            <a:r>
              <a:rPr lang="pt-BR" dirty="0"/>
              <a:t>o movimento e o </a:t>
            </a:r>
            <a:r>
              <a:rPr lang="pt-BR" b="1" dirty="0"/>
              <a:t>controle</a:t>
            </a:r>
            <a:r>
              <a:rPr lang="pt-BR" dirty="0"/>
              <a:t> postural, adequando a estimulação motora efetiva ao movimento pretendido</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2649246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2697" y="1593669"/>
            <a:ext cx="11495314" cy="4909866"/>
          </a:xfrm>
        </p:spPr>
        <p:txBody>
          <a:bodyPr>
            <a:normAutofit lnSpcReduction="10000"/>
          </a:bodyPr>
          <a:lstStyle/>
          <a:p>
            <a:r>
              <a:rPr lang="pt-BR" b="1" dirty="0">
                <a:solidFill>
                  <a:srgbClr val="FF0000"/>
                </a:solidFill>
              </a:rPr>
              <a:t>Como funciona o controle motor do cerebelo?</a:t>
            </a:r>
          </a:p>
          <a:p>
            <a:r>
              <a:rPr lang="pt-BR" dirty="0"/>
              <a:t>com o trato </a:t>
            </a:r>
            <a:r>
              <a:rPr lang="pt-BR" dirty="0" err="1"/>
              <a:t>corticoespinhal</a:t>
            </a:r>
            <a:r>
              <a:rPr lang="pt-BR" dirty="0"/>
              <a:t>, controlando e ajustando os padrões </a:t>
            </a:r>
            <a:r>
              <a:rPr lang="pt-BR" b="1" dirty="0"/>
              <a:t>motores</a:t>
            </a:r>
            <a:r>
              <a:rPr lang="pt-BR" dirty="0"/>
              <a:t> complexos. ... O </a:t>
            </a:r>
            <a:r>
              <a:rPr lang="pt-BR" b="1" dirty="0"/>
              <a:t>cerebelo funciona</a:t>
            </a:r>
            <a:r>
              <a:rPr lang="pt-BR" dirty="0"/>
              <a:t> no </a:t>
            </a:r>
            <a:r>
              <a:rPr lang="pt-BR" b="1" dirty="0"/>
              <a:t>controle</a:t>
            </a:r>
            <a:r>
              <a:rPr lang="pt-BR" dirty="0"/>
              <a:t> apenas em associação com atividades motoras iniciadas em um lugar qualquer do sistema nervoso. Essas atividades podem se iniciar na medula, nos núcleos reticulares do tronco cerebral ou no córtex cerebral.</a:t>
            </a:r>
          </a:p>
          <a:p>
            <a:r>
              <a:rPr lang="pt-BR" b="1" dirty="0">
                <a:solidFill>
                  <a:srgbClr val="FF0000"/>
                </a:solidFill>
              </a:rPr>
              <a:t>O que é controle muscular?</a:t>
            </a:r>
          </a:p>
          <a:p>
            <a:r>
              <a:rPr lang="pt-BR" dirty="0"/>
              <a:t>O </a:t>
            </a:r>
            <a:r>
              <a:rPr lang="pt-BR" b="1" dirty="0"/>
              <a:t>controle</a:t>
            </a:r>
            <a:r>
              <a:rPr lang="pt-BR" dirty="0"/>
              <a:t> da </a:t>
            </a:r>
            <a:r>
              <a:rPr lang="pt-BR" b="1" dirty="0"/>
              <a:t>musculatura</a:t>
            </a:r>
            <a:r>
              <a:rPr lang="pt-BR" dirty="0"/>
              <a:t> é realizado pelo sistema nervoso, sendo que a precisão de cada movimento pode ser maior ou menor de acordo com a quantidade de unidades motoras (</a:t>
            </a:r>
            <a:r>
              <a:rPr lang="pt-BR" dirty="0" err="1"/>
              <a:t>motoneurônio</a:t>
            </a:r>
            <a:r>
              <a:rPr lang="pt-BR" dirty="0"/>
              <a:t> e fibras </a:t>
            </a:r>
            <a:r>
              <a:rPr lang="pt-BR" b="1" dirty="0"/>
              <a:t>musculares</a:t>
            </a:r>
            <a:r>
              <a:rPr lang="pt-BR" dirty="0"/>
              <a:t>) envolvida na ação. Os movimentos podem ser divididos em três tipos: voluntário, automático e involuntário.</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2143513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54034"/>
            <a:ext cx="11730446" cy="4922929"/>
          </a:xfrm>
        </p:spPr>
        <p:txBody>
          <a:bodyPr>
            <a:normAutofit/>
          </a:bodyPr>
          <a:lstStyle/>
          <a:p>
            <a:r>
              <a:rPr lang="pt-BR" b="1" dirty="0">
                <a:solidFill>
                  <a:srgbClr val="FF0000"/>
                </a:solidFill>
              </a:rPr>
              <a:t>O que controla o movimento?</a:t>
            </a:r>
          </a:p>
          <a:p>
            <a:r>
              <a:rPr lang="pt-BR" dirty="0"/>
              <a:t>Na execução do </a:t>
            </a:r>
            <a:r>
              <a:rPr lang="pt-BR" b="1" dirty="0"/>
              <a:t>movimento</a:t>
            </a:r>
            <a:r>
              <a:rPr lang="pt-BR" dirty="0"/>
              <a:t>, temos três áreas que colaboram e agem em paralelo, que são a medula espinhal, tronco cerebral e córtex cerebral. </a:t>
            </a:r>
            <a:endParaRPr lang="pt-BR" dirty="0" smtClean="0"/>
          </a:p>
          <a:p>
            <a:r>
              <a:rPr lang="pt-BR" b="1" dirty="0" smtClean="0">
                <a:solidFill>
                  <a:srgbClr val="FF0000"/>
                </a:solidFill>
              </a:rPr>
              <a:t>O </a:t>
            </a:r>
            <a:r>
              <a:rPr lang="pt-BR" b="1" dirty="0">
                <a:solidFill>
                  <a:srgbClr val="FF0000"/>
                </a:solidFill>
              </a:rPr>
              <a:t>que é um movimento voluntário?</a:t>
            </a:r>
          </a:p>
          <a:p>
            <a:r>
              <a:rPr lang="pt-BR" b="1" dirty="0"/>
              <a:t>Movimento voluntário é</a:t>
            </a:r>
            <a:r>
              <a:rPr lang="pt-BR" dirty="0"/>
              <a:t> o tipo de </a:t>
            </a:r>
            <a:r>
              <a:rPr lang="pt-BR" b="1" dirty="0"/>
              <a:t>movimento</a:t>
            </a:r>
            <a:r>
              <a:rPr lang="pt-BR" dirty="0"/>
              <a:t> que depende da nossa vontade. Em sentido oposto, o </a:t>
            </a:r>
            <a:r>
              <a:rPr lang="pt-BR" b="1" dirty="0"/>
              <a:t>movimento</a:t>
            </a:r>
            <a:r>
              <a:rPr lang="pt-BR" dirty="0"/>
              <a:t> involuntário </a:t>
            </a:r>
            <a:r>
              <a:rPr lang="pt-BR" b="1" dirty="0"/>
              <a:t>é</a:t>
            </a:r>
            <a:r>
              <a:rPr lang="pt-BR" dirty="0"/>
              <a:t> o </a:t>
            </a:r>
            <a:r>
              <a:rPr lang="pt-BR" b="1" dirty="0"/>
              <a:t>movimento</a:t>
            </a:r>
            <a:r>
              <a:rPr lang="pt-BR" dirty="0"/>
              <a:t> que efetuamos independentemente da nossa vontade, como nos reflexos por exemplo. O </a:t>
            </a:r>
            <a:r>
              <a:rPr lang="pt-BR" b="1" dirty="0"/>
              <a:t>movimento voluntário é</a:t>
            </a:r>
            <a:r>
              <a:rPr lang="pt-BR" dirty="0"/>
              <a:t> feito a partir de uma tomada de decisão.</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1550176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9817" y="1564368"/>
            <a:ext cx="11821886" cy="4351338"/>
          </a:xfrm>
        </p:spPr>
        <p:txBody>
          <a:bodyPr>
            <a:normAutofit/>
          </a:bodyPr>
          <a:lstStyle/>
          <a:p>
            <a:r>
              <a:rPr lang="pt-BR" b="1" dirty="0">
                <a:solidFill>
                  <a:srgbClr val="FF0000"/>
                </a:solidFill>
              </a:rPr>
              <a:t>O que é o movimento involuntário?</a:t>
            </a:r>
          </a:p>
          <a:p>
            <a:r>
              <a:rPr lang="pt-BR" b="1" dirty="0"/>
              <a:t>Movimentos involuntários</a:t>
            </a:r>
            <a:r>
              <a:rPr lang="pt-BR" dirty="0"/>
              <a:t> são </a:t>
            </a:r>
            <a:r>
              <a:rPr lang="pt-BR" b="1" dirty="0"/>
              <a:t>movimentos</a:t>
            </a:r>
            <a:r>
              <a:rPr lang="pt-BR" dirty="0"/>
              <a:t> anormais excessivos e que não podem ser controlados pela vontade do indivíduo. São conhecidos como </a:t>
            </a:r>
            <a:r>
              <a:rPr lang="pt-BR" dirty="0" err="1"/>
              <a:t>hipercinesias</a:t>
            </a:r>
            <a:r>
              <a:rPr lang="pt-BR" dirty="0"/>
              <a:t> e incluem tremores, distonias, coreias, </a:t>
            </a:r>
            <a:r>
              <a:rPr lang="pt-BR" dirty="0" err="1"/>
              <a:t>balismos</a:t>
            </a:r>
            <a:r>
              <a:rPr lang="pt-BR" dirty="0"/>
              <a:t>, </a:t>
            </a:r>
            <a:r>
              <a:rPr lang="pt-BR" dirty="0" err="1"/>
              <a:t>mioclonias</a:t>
            </a:r>
            <a:r>
              <a:rPr lang="pt-BR" dirty="0"/>
              <a:t> e combinações variadas entre eles.</a:t>
            </a:r>
          </a:p>
          <a:p>
            <a:pPr marL="0" indent="0">
              <a:buNone/>
            </a:pPr>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3129027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8193" y="1825625"/>
            <a:ext cx="11508377" cy="4351338"/>
          </a:xfrm>
        </p:spPr>
        <p:txBody>
          <a:bodyPr/>
          <a:lstStyle/>
          <a:p>
            <a:r>
              <a:rPr lang="pt-BR" b="1" dirty="0">
                <a:solidFill>
                  <a:srgbClr val="FF0000"/>
                </a:solidFill>
              </a:rPr>
              <a:t>O que controla os músculos?</a:t>
            </a:r>
          </a:p>
          <a:p>
            <a:r>
              <a:rPr lang="pt-BR" dirty="0" smtClean="0"/>
              <a:t>O </a:t>
            </a:r>
            <a:r>
              <a:rPr lang="pt-BR" dirty="0"/>
              <a:t>sistema que </a:t>
            </a:r>
            <a:r>
              <a:rPr lang="pt-BR" b="1" dirty="0"/>
              <a:t>controla os músculos</a:t>
            </a:r>
            <a:r>
              <a:rPr lang="pt-BR" dirty="0"/>
              <a:t> esqueletos é o sistema nervoso, esse sistema é composto por diversos nervos, que são formados por neurônio</a:t>
            </a:r>
          </a:p>
          <a:p>
            <a:r>
              <a:rPr lang="pt-BR" b="1" dirty="0">
                <a:solidFill>
                  <a:srgbClr val="FF0000"/>
                </a:solidFill>
              </a:rPr>
              <a:t>Qual é a função do neurônio motor?</a:t>
            </a:r>
          </a:p>
          <a:p>
            <a:r>
              <a:rPr lang="pt-BR" dirty="0"/>
              <a:t>Um </a:t>
            </a:r>
            <a:r>
              <a:rPr lang="pt-BR" b="1" dirty="0"/>
              <a:t>Neurônio Motor</a:t>
            </a:r>
            <a:r>
              <a:rPr lang="pt-BR" dirty="0"/>
              <a:t> conduz informação do SNC em direção à periferia, sendo conhecido como </a:t>
            </a:r>
            <a:r>
              <a:rPr lang="pt-BR" b="1" dirty="0"/>
              <a:t>neurônio</a:t>
            </a:r>
            <a:r>
              <a:rPr lang="pt-BR" dirty="0"/>
              <a:t> eferente. ... </a:t>
            </a:r>
            <a:r>
              <a:rPr lang="pt-BR" b="1" dirty="0"/>
              <a:t>Função</a:t>
            </a:r>
            <a:r>
              <a:rPr lang="pt-BR" dirty="0"/>
              <a:t> Motora: os nervos </a:t>
            </a:r>
            <a:r>
              <a:rPr lang="pt-BR" b="1" dirty="0"/>
              <a:t>motores</a:t>
            </a:r>
            <a:r>
              <a:rPr lang="pt-BR" dirty="0"/>
              <a:t> conduzem a informação do SNC em direção aos músculos e às glândulas do corpo, levando as informações do SNC.</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378445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261257" y="1691976"/>
            <a:ext cx="614825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Tx/>
              <a:buChar char="-"/>
            </a:pPr>
            <a:r>
              <a:rPr lang="pt-BR" sz="2400" dirty="0" smtClean="0"/>
              <a:t>Os </a:t>
            </a:r>
            <a:r>
              <a:rPr lang="pt-BR" sz="2400" dirty="0"/>
              <a:t>neurônios motores geralmente têm um axônio e vários dendritos. </a:t>
            </a:r>
            <a:endParaRPr lang="pt-BR" sz="2400" dirty="0" smtClean="0"/>
          </a:p>
          <a:p>
            <a:pPr marL="342900" indent="-342900">
              <a:buFontTx/>
              <a:buChar char="-"/>
            </a:pPr>
            <a:r>
              <a:rPr lang="pt-BR" sz="2400" dirty="0" smtClean="0"/>
              <a:t>O </a:t>
            </a:r>
            <a:r>
              <a:rPr lang="pt-BR" sz="2400" dirty="0"/>
              <a:t>axônio é coberto por uma camada isolante de gordura chamada bainha de mielina e transmite sinais a uma longa distância do neurônio até a área a ser ativada. </a:t>
            </a:r>
            <a:endParaRPr lang="pt-BR" sz="2400" dirty="0" smtClean="0"/>
          </a:p>
          <a:p>
            <a:pPr marL="342900" indent="-342900">
              <a:buFontTx/>
              <a:buChar char="-"/>
            </a:pPr>
            <a:r>
              <a:rPr lang="pt-BR" sz="2400" dirty="0" smtClean="0"/>
              <a:t>Os </a:t>
            </a:r>
            <a:r>
              <a:rPr lang="pt-BR" sz="2400" dirty="0"/>
              <a:t>dendritos são curtos e sem </a:t>
            </a:r>
            <a:r>
              <a:rPr lang="pt-BR" sz="2400" dirty="0" smtClean="0"/>
              <a:t>bainha. </a:t>
            </a:r>
          </a:p>
          <a:p>
            <a:pPr marL="342900" indent="-342900">
              <a:buFontTx/>
              <a:buChar char="-"/>
            </a:pPr>
            <a:r>
              <a:rPr lang="pt-BR" sz="2400" dirty="0" smtClean="0"/>
              <a:t>Os </a:t>
            </a:r>
            <a:r>
              <a:rPr lang="pt-BR" sz="2400" dirty="0"/>
              <a:t>neurônios motores causam contrações musculares e controlam as secreções das glândulas e órgãos ... controlando as funções do corpo.</a:t>
            </a:r>
          </a:p>
          <a:p>
            <a:endParaRPr lang="pt-BR" sz="2400" dirty="0"/>
          </a:p>
        </p:txBody>
      </p:sp>
      <p:pic>
        <p:nvPicPr>
          <p:cNvPr id="5126" name="Picture 2" descr="neu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0" y="1691976"/>
            <a:ext cx="396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p:nvPr/>
        </p:nvSpPr>
        <p:spPr>
          <a:xfrm>
            <a:off x="261257" y="267325"/>
            <a:ext cx="3573780" cy="584775"/>
          </a:xfrm>
          <a:prstGeom prst="rect">
            <a:avLst/>
          </a:prstGeom>
          <a:noFill/>
        </p:spPr>
        <p:txBody>
          <a:bodyPr wrap="square">
            <a:spAutoFit/>
          </a:bodyPr>
          <a:lstStyle/>
          <a:p>
            <a:pPr algn="ctr">
              <a:defRPr/>
            </a:pPr>
            <a:r>
              <a:rPr lang="en-US" sz="3200" b="1" dirty="0" err="1" smtClean="0">
                <a:ln w="1905"/>
                <a:solidFill>
                  <a:srgbClr val="FF0000"/>
                </a:solidFill>
                <a:effectLst>
                  <a:innerShdw blurRad="69850" dist="43180" dir="5400000">
                    <a:srgbClr val="000000">
                      <a:alpha val="65000"/>
                    </a:srgbClr>
                  </a:innerShdw>
                </a:effectLst>
              </a:rPr>
              <a:t>Tipos</a:t>
            </a:r>
            <a:r>
              <a:rPr lang="en-US" sz="3200" b="1" dirty="0" smtClean="0">
                <a:ln w="1905"/>
                <a:solidFill>
                  <a:srgbClr val="FF0000"/>
                </a:solidFill>
                <a:effectLst>
                  <a:innerShdw blurRad="69850" dist="43180" dir="5400000">
                    <a:srgbClr val="000000">
                      <a:alpha val="65000"/>
                    </a:srgbClr>
                  </a:innerShdw>
                </a:effectLst>
              </a:rPr>
              <a:t> de </a:t>
            </a:r>
            <a:r>
              <a:rPr lang="en-US" sz="3200" b="1" dirty="0" err="1" smtClean="0">
                <a:ln w="1905"/>
                <a:solidFill>
                  <a:srgbClr val="FF0000"/>
                </a:solidFill>
                <a:effectLst>
                  <a:innerShdw blurRad="69850" dist="43180" dir="5400000">
                    <a:srgbClr val="000000">
                      <a:alpha val="65000"/>
                    </a:srgbClr>
                  </a:innerShdw>
                </a:effectLst>
              </a:rPr>
              <a:t>neuronios</a:t>
            </a:r>
            <a:endParaRPr lang="en-US" sz="32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816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9006" y="1629682"/>
            <a:ext cx="11652068" cy="4351338"/>
          </a:xfrm>
        </p:spPr>
        <p:txBody>
          <a:bodyPr>
            <a:normAutofit fontScale="92500"/>
          </a:bodyPr>
          <a:lstStyle/>
          <a:p>
            <a:r>
              <a:rPr lang="pt-BR" b="1" dirty="0">
                <a:solidFill>
                  <a:srgbClr val="FF0000"/>
                </a:solidFill>
              </a:rPr>
              <a:t>O que é o sistema motor e quais suas estruturas?</a:t>
            </a:r>
          </a:p>
          <a:p>
            <a:r>
              <a:rPr lang="pt-BR" dirty="0"/>
              <a:t>O </a:t>
            </a:r>
            <a:r>
              <a:rPr lang="pt-BR" b="1" dirty="0"/>
              <a:t>sistema motor</a:t>
            </a:r>
            <a:r>
              <a:rPr lang="pt-BR" dirty="0"/>
              <a:t> é a “central” que permite ao corpo humano realizar todos os seus movimentos naturais. Ele é constituído de dois neurônios </a:t>
            </a:r>
            <a:r>
              <a:rPr lang="pt-BR" b="1" dirty="0"/>
              <a:t>motores</a:t>
            </a:r>
            <a:r>
              <a:rPr lang="pt-BR" dirty="0"/>
              <a:t>, um presente no córtex (perto do topo da cabeça) e o outro situado na região da medula.</a:t>
            </a:r>
          </a:p>
          <a:p>
            <a:r>
              <a:rPr lang="pt-BR" b="1" dirty="0">
                <a:solidFill>
                  <a:srgbClr val="FF0000"/>
                </a:solidFill>
              </a:rPr>
              <a:t>Quais são os papéis dos componentes sensorial e motor do sistema nervoso?</a:t>
            </a:r>
          </a:p>
          <a:p>
            <a:r>
              <a:rPr lang="pt-BR" b="1" dirty="0"/>
              <a:t>Classes de neurônios</a:t>
            </a:r>
            <a:endParaRPr lang="pt-BR" dirty="0"/>
          </a:p>
          <a:p>
            <a:r>
              <a:rPr lang="pt-BR" dirty="0"/>
              <a:t>Os neurônios </a:t>
            </a:r>
            <a:r>
              <a:rPr lang="pt-BR" b="1" dirty="0"/>
              <a:t>sensoriais</a:t>
            </a:r>
            <a:r>
              <a:rPr lang="pt-BR" dirty="0"/>
              <a:t> obtém informação sobre o que está acontecendo dentro e fora do corpo e levam essa informação para o SNC para que seja processada. ...</a:t>
            </a:r>
          </a:p>
          <a:p>
            <a:r>
              <a:rPr lang="pt-BR" dirty="0"/>
              <a:t>Os neurônios </a:t>
            </a:r>
            <a:r>
              <a:rPr lang="pt-BR" b="1" dirty="0"/>
              <a:t>motores</a:t>
            </a:r>
            <a:r>
              <a:rPr lang="pt-BR" dirty="0"/>
              <a:t> recebem informação de outros neurônios para transmitir comandos aos músculos, órgão e glândulas.</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2439640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2067" y="1734185"/>
            <a:ext cx="11717383" cy="4351338"/>
          </a:xfrm>
        </p:spPr>
        <p:txBody>
          <a:bodyPr>
            <a:normAutofit fontScale="92500" lnSpcReduction="10000"/>
          </a:bodyPr>
          <a:lstStyle/>
          <a:p>
            <a:r>
              <a:rPr lang="pt-BR" b="1" dirty="0">
                <a:solidFill>
                  <a:srgbClr val="FF0000"/>
                </a:solidFill>
              </a:rPr>
              <a:t>Como o cerebelo controla os movimentos?</a:t>
            </a:r>
          </a:p>
          <a:p>
            <a:r>
              <a:rPr lang="pt-BR" dirty="0"/>
              <a:t>Os dois lóbulos laterais lembram os dois hemisférios do cérebro e às vezes são chamados de hemisférios </a:t>
            </a:r>
            <a:r>
              <a:rPr lang="pt-BR" b="1" dirty="0"/>
              <a:t>cerebelares</a:t>
            </a:r>
            <a:r>
              <a:rPr lang="pt-BR" dirty="0"/>
              <a:t>. A principal função do </a:t>
            </a:r>
            <a:r>
              <a:rPr lang="pt-BR" b="1" dirty="0"/>
              <a:t>cerebelo</a:t>
            </a:r>
            <a:r>
              <a:rPr lang="pt-BR" dirty="0"/>
              <a:t> é a coordenação dos </a:t>
            </a:r>
            <a:r>
              <a:rPr lang="pt-BR" b="1" dirty="0"/>
              <a:t>movimentos</a:t>
            </a:r>
            <a:r>
              <a:rPr lang="pt-BR" dirty="0"/>
              <a:t> corporais por meio do </a:t>
            </a:r>
            <a:r>
              <a:rPr lang="pt-BR" b="1" dirty="0"/>
              <a:t>controle</a:t>
            </a:r>
            <a:r>
              <a:rPr lang="pt-BR" dirty="0"/>
              <a:t> integrado dos músculos, incluindo equilíbrio e postura.</a:t>
            </a:r>
          </a:p>
          <a:p>
            <a:r>
              <a:rPr lang="pt-BR" b="1" dirty="0">
                <a:solidFill>
                  <a:srgbClr val="FF0000"/>
                </a:solidFill>
              </a:rPr>
              <a:t>Qual a função do cérebro medula tronco encefálico cerebelo e núcleos da base no controle motor?</a:t>
            </a:r>
          </a:p>
          <a:p>
            <a:r>
              <a:rPr lang="pt-BR" dirty="0"/>
              <a:t>Como o nome sugere, o </a:t>
            </a:r>
            <a:r>
              <a:rPr lang="pt-BR" b="1" dirty="0"/>
              <a:t>tronco cerebral</a:t>
            </a:r>
            <a:r>
              <a:rPr lang="pt-BR" dirty="0"/>
              <a:t> (</a:t>
            </a:r>
            <a:r>
              <a:rPr lang="pt-BR" b="1" dirty="0"/>
              <a:t>tronco encefálico</a:t>
            </a:r>
            <a:r>
              <a:rPr lang="pt-BR" dirty="0"/>
              <a:t>) é uma estrutura situada na </a:t>
            </a:r>
            <a:r>
              <a:rPr lang="pt-BR" b="1" dirty="0"/>
              <a:t>base</a:t>
            </a:r>
            <a:r>
              <a:rPr lang="pt-BR" dirty="0"/>
              <a:t> do </a:t>
            </a:r>
            <a:r>
              <a:rPr lang="pt-BR" b="1" dirty="0"/>
              <a:t>cérebro</a:t>
            </a:r>
            <a:r>
              <a:rPr lang="pt-BR" dirty="0"/>
              <a:t> que conecta as estruturas </a:t>
            </a:r>
            <a:r>
              <a:rPr lang="pt-BR" dirty="0" err="1"/>
              <a:t>subcorticais</a:t>
            </a:r>
            <a:r>
              <a:rPr lang="pt-BR" dirty="0"/>
              <a:t> com a </a:t>
            </a:r>
            <a:r>
              <a:rPr lang="pt-BR" b="1" dirty="0"/>
              <a:t>medula</a:t>
            </a:r>
            <a:r>
              <a:rPr lang="pt-BR" dirty="0"/>
              <a:t> espinhal. Ele está associado com vários sinais vitais, como o ciclo sono-vigília, consciência e </a:t>
            </a:r>
            <a:r>
              <a:rPr lang="pt-BR" b="1" dirty="0"/>
              <a:t>controle</a:t>
            </a:r>
            <a:r>
              <a:rPr lang="pt-BR" dirty="0"/>
              <a:t> respiratório e cardiovascular.</a:t>
            </a:r>
          </a:p>
          <a:p>
            <a:endParaRPr lang="pt-BR" dirty="0"/>
          </a:p>
        </p:txBody>
      </p:sp>
      <p:sp>
        <p:nvSpPr>
          <p:cNvPr id="4" name="Título 1"/>
          <p:cNvSpPr>
            <a:spLocks noGrp="1"/>
          </p:cNvSpPr>
          <p:nvPr>
            <p:ph type="title"/>
          </p:nvPr>
        </p:nvSpPr>
        <p:spPr>
          <a:xfrm>
            <a:off x="550817" y="137477"/>
            <a:ext cx="10515600" cy="1325563"/>
          </a:xfrm>
        </p:spPr>
        <p:txBody>
          <a:bodyPr>
            <a:normAutofit/>
          </a:bodyPr>
          <a:lstStyle/>
          <a:p>
            <a:r>
              <a:rPr lang="pt-BR" sz="3600" b="1" dirty="0" smtClean="0">
                <a:solidFill>
                  <a:srgbClr val="FF0000"/>
                </a:solidFill>
                <a:latin typeface="+mn-lt"/>
              </a:rPr>
              <a:t>FISIOLOGIA DA MOTRICIDADE</a:t>
            </a:r>
            <a:endParaRPr lang="pt-BR" sz="3600" b="1" dirty="0">
              <a:solidFill>
                <a:srgbClr val="FF0000"/>
              </a:solidFill>
              <a:latin typeface="+mn-lt"/>
            </a:endParaRPr>
          </a:p>
        </p:txBody>
      </p:sp>
    </p:spTree>
    <p:extLst>
      <p:ext uri="{BB962C8B-B14F-4D97-AF65-F5344CB8AC3E}">
        <p14:creationId xmlns:p14="http://schemas.microsoft.com/office/powerpoint/2010/main" val="2978462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solidFill>
                  <a:srgbClr val="FF0000"/>
                </a:solidFill>
              </a:rPr>
              <a:t>COMO OCORRE A CONTRAÇÃO MUSCULAR?</a:t>
            </a:r>
            <a:endParaRPr lang="pt-BR" sz="4000" b="1" dirty="0">
              <a:solidFill>
                <a:srgbClr val="FF0000"/>
              </a:solidFill>
            </a:endParaRPr>
          </a:p>
        </p:txBody>
      </p:sp>
      <p:sp>
        <p:nvSpPr>
          <p:cNvPr id="3" name="Espaço Reservado para Conteúdo 2"/>
          <p:cNvSpPr>
            <a:spLocks noGrp="1"/>
          </p:cNvSpPr>
          <p:nvPr>
            <p:ph idx="1"/>
          </p:nvPr>
        </p:nvSpPr>
        <p:spPr/>
        <p:txBody>
          <a:bodyPr>
            <a:normAutofit fontScale="92500" lnSpcReduction="10000"/>
          </a:bodyPr>
          <a:lstStyle/>
          <a:p>
            <a:pPr fontAlgn="base"/>
            <a:r>
              <a:rPr lang="pt-BR" dirty="0"/>
              <a:t>A contração muscular refere-se ao deslizamento da </a:t>
            </a:r>
            <a:r>
              <a:rPr lang="pt-BR" dirty="0" err="1"/>
              <a:t>actina</a:t>
            </a:r>
            <a:r>
              <a:rPr lang="pt-BR" dirty="0"/>
              <a:t> sobre a miosina nas células musculares, permitindo os movimentos do corpo.</a:t>
            </a:r>
          </a:p>
          <a:p>
            <a:pPr fontAlgn="base"/>
            <a:r>
              <a:rPr lang="pt-BR" dirty="0"/>
              <a:t>As fibras musculares contém os filamentos de proteínas contráteis de </a:t>
            </a:r>
            <a:r>
              <a:rPr lang="pt-BR" dirty="0" err="1"/>
              <a:t>actina</a:t>
            </a:r>
            <a:r>
              <a:rPr lang="pt-BR" dirty="0"/>
              <a:t> e miosina, dispostas lado a lado. Esses filamentos se repetem ao longo da fibra muscular, formando o </a:t>
            </a:r>
            <a:r>
              <a:rPr lang="pt-BR" dirty="0" err="1"/>
              <a:t>sarcômero</a:t>
            </a:r>
            <a:r>
              <a:rPr lang="pt-BR" dirty="0"/>
              <a:t>.</a:t>
            </a:r>
          </a:p>
          <a:p>
            <a:pPr fontAlgn="base"/>
            <a:r>
              <a:rPr lang="pt-BR" dirty="0"/>
              <a:t>O </a:t>
            </a:r>
            <a:r>
              <a:rPr lang="pt-BR" dirty="0" err="1"/>
              <a:t>sarcômero</a:t>
            </a:r>
            <a:r>
              <a:rPr lang="pt-BR" dirty="0"/>
              <a:t> é a unidade funcional da contração muscular.</a:t>
            </a:r>
          </a:p>
          <a:p>
            <a:pPr fontAlgn="base"/>
            <a:r>
              <a:rPr lang="pt-BR" dirty="0"/>
              <a:t>Para que ocorra a contração muscular são necessários três elementos:</a:t>
            </a:r>
          </a:p>
          <a:p>
            <a:pPr fontAlgn="base"/>
            <a:r>
              <a:rPr lang="pt-BR" dirty="0"/>
              <a:t>Estímulo do sistema nervoso;</a:t>
            </a:r>
          </a:p>
          <a:p>
            <a:pPr fontAlgn="base"/>
            <a:r>
              <a:rPr lang="pt-BR" dirty="0"/>
              <a:t>As proteínas contráteis, </a:t>
            </a:r>
            <a:r>
              <a:rPr lang="pt-BR" dirty="0" err="1"/>
              <a:t>actina</a:t>
            </a:r>
            <a:r>
              <a:rPr lang="pt-BR" dirty="0"/>
              <a:t> e miosina;</a:t>
            </a:r>
          </a:p>
          <a:p>
            <a:pPr fontAlgn="base"/>
            <a:r>
              <a:rPr lang="pt-BR" dirty="0"/>
              <a:t>Energia para contração, fornecida pelo ATP.</a:t>
            </a:r>
          </a:p>
          <a:p>
            <a:endParaRPr lang="pt-BR" dirty="0"/>
          </a:p>
        </p:txBody>
      </p:sp>
    </p:spTree>
    <p:extLst>
      <p:ext uri="{BB962C8B-B14F-4D97-AF65-F5344CB8AC3E}">
        <p14:creationId xmlns:p14="http://schemas.microsoft.com/office/powerpoint/2010/main" val="4098389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fontAlgn="base"/>
            <a:r>
              <a:rPr lang="pt-BR" b="1" dirty="0">
                <a:solidFill>
                  <a:srgbClr val="FF0000"/>
                </a:solidFill>
              </a:rPr>
              <a:t>Como ocorre a contração muscular?</a:t>
            </a:r>
          </a:p>
          <a:p>
            <a:pPr fontAlgn="base"/>
            <a:r>
              <a:rPr lang="pt-BR" dirty="0" smtClean="0"/>
              <a:t>O </a:t>
            </a:r>
            <a:r>
              <a:rPr lang="pt-BR" dirty="0"/>
              <a:t>cérebro envia sinais, através do sistema nervoso, para o neurônio motor que está em contato com as fibras musculares.</a:t>
            </a:r>
          </a:p>
          <a:p>
            <a:pPr fontAlgn="base"/>
            <a:r>
              <a:rPr lang="pt-BR" dirty="0"/>
              <a:t>Quando próximo da superfície da fibra muscular, o axônio perde bainha de mielina e dilata-se, formando a placa motora. Os nervos motores se conectam aos músculos através das placas motoras.</a:t>
            </a:r>
          </a:p>
          <a:p>
            <a:r>
              <a:rPr lang="pt-BR" dirty="0"/>
              <a:t/>
            </a:r>
            <a:br>
              <a:rPr lang="pt-BR" dirty="0"/>
            </a:br>
            <a:r>
              <a:rPr lang="pt-BR" dirty="0"/>
              <a:t>Com a chegada do impulso nervoso, as terminações </a:t>
            </a:r>
            <a:r>
              <a:rPr lang="pt-BR" dirty="0" err="1"/>
              <a:t>axônicas</a:t>
            </a:r>
            <a:r>
              <a:rPr lang="pt-BR" dirty="0"/>
              <a:t> do nervo motor lançam sobre suas fibras musculares a </a:t>
            </a:r>
            <a:r>
              <a:rPr lang="pt-BR" dirty="0">
                <a:hlinkClick r:id="rId2"/>
              </a:rPr>
              <a:t>acetilcolina</a:t>
            </a:r>
            <a:r>
              <a:rPr lang="pt-BR" dirty="0"/>
              <a:t>, uma substância neurotransmissora.</a:t>
            </a:r>
          </a:p>
        </p:txBody>
      </p:sp>
      <p:sp>
        <p:nvSpPr>
          <p:cNvPr id="6" name="Título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smtClean="0">
                <a:solidFill>
                  <a:srgbClr val="FF0000"/>
                </a:solidFill>
              </a:rPr>
              <a:t>COMO OCORRE A CONTRAÇÃO MUSCULAR?</a:t>
            </a:r>
            <a:endParaRPr lang="pt-BR" sz="4000" b="1" dirty="0">
              <a:solidFill>
                <a:srgbClr val="FF0000"/>
              </a:solidFill>
            </a:endParaRPr>
          </a:p>
        </p:txBody>
      </p:sp>
    </p:spTree>
    <p:extLst>
      <p:ext uri="{BB962C8B-B14F-4D97-AF65-F5344CB8AC3E}">
        <p14:creationId xmlns:p14="http://schemas.microsoft.com/office/powerpoint/2010/main" val="2452699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fontAlgn="base"/>
            <a:r>
              <a:rPr lang="pt-BR" dirty="0"/>
              <a:t>A acetilcolina liga-se aos receptores da membrana da fibra muscular, desencadeando um potencial de ação.</a:t>
            </a:r>
          </a:p>
          <a:p>
            <a:pPr fontAlgn="base"/>
            <a:r>
              <a:rPr lang="pt-BR" dirty="0"/>
              <a:t>Nesse momento, os filamentos de </a:t>
            </a:r>
            <a:r>
              <a:rPr lang="pt-BR" dirty="0" err="1"/>
              <a:t>actina</a:t>
            </a:r>
            <a:r>
              <a:rPr lang="pt-BR" dirty="0"/>
              <a:t> e miosina se contraem, levando à diminuição do </a:t>
            </a:r>
            <a:r>
              <a:rPr lang="pt-BR" dirty="0" err="1"/>
              <a:t>sarcômero</a:t>
            </a:r>
            <a:r>
              <a:rPr lang="pt-BR" dirty="0"/>
              <a:t> e consequentemente provocando a contração muscular.</a:t>
            </a:r>
          </a:p>
          <a:p>
            <a:pPr fontAlgn="base"/>
            <a:r>
              <a:rPr lang="pt-BR" dirty="0"/>
              <a:t>A contração muscular segue a "lei do tudo ou nada". Ou seja: a fibra muscular se contrai totalmente ou não se contrai. Se o estímulo não for suficiente, nada acontece.</a:t>
            </a:r>
          </a:p>
          <a:p>
            <a:endParaRPr lang="pt-BR" dirty="0"/>
          </a:p>
        </p:txBody>
      </p:sp>
      <p:sp>
        <p:nvSpPr>
          <p:cNvPr id="4" name="Título 1"/>
          <p:cNvSpPr>
            <a:spLocks noGrp="1"/>
          </p:cNvSpPr>
          <p:nvPr>
            <p:ph type="title"/>
          </p:nvPr>
        </p:nvSpPr>
        <p:spPr>
          <a:xfrm>
            <a:off x="838200" y="365125"/>
            <a:ext cx="10515600" cy="1325563"/>
          </a:xfrm>
        </p:spPr>
        <p:txBody>
          <a:bodyPr>
            <a:normAutofit/>
          </a:bodyPr>
          <a:lstStyle/>
          <a:p>
            <a:r>
              <a:rPr lang="pt-BR" sz="4000" b="1" dirty="0" smtClean="0">
                <a:solidFill>
                  <a:srgbClr val="FF0000"/>
                </a:solidFill>
              </a:rPr>
              <a:t>COMO OCORRE A CONTRAÇÃO MUSCULAR?</a:t>
            </a:r>
            <a:endParaRPr lang="pt-BR" sz="4000" b="1" dirty="0">
              <a:solidFill>
                <a:srgbClr val="FF0000"/>
              </a:solidFill>
            </a:endParaRPr>
          </a:p>
        </p:txBody>
      </p:sp>
    </p:spTree>
    <p:extLst>
      <p:ext uri="{BB962C8B-B14F-4D97-AF65-F5344CB8AC3E}">
        <p14:creationId xmlns:p14="http://schemas.microsoft.com/office/powerpoint/2010/main" val="1079719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fontAlgn="base"/>
            <a:r>
              <a:rPr lang="pt-BR" b="1" dirty="0"/>
              <a:t>Tipos de Contração Muscular</a:t>
            </a:r>
          </a:p>
          <a:p>
            <a:pPr fontAlgn="base"/>
            <a:r>
              <a:rPr lang="pt-BR" dirty="0"/>
              <a:t>A contração muscular pode ser de dois tipos:</a:t>
            </a:r>
          </a:p>
          <a:p>
            <a:pPr fontAlgn="base"/>
            <a:r>
              <a:rPr lang="pt-BR" b="1" dirty="0"/>
              <a:t>Contração isométrica</a:t>
            </a:r>
            <a:r>
              <a:rPr lang="pt-BR" dirty="0"/>
              <a:t>: quando o músculo se contrai, sem encurtar o seu tamanho. Exemplo: a manutenção da postura envolve a contração isométrica.</a:t>
            </a:r>
          </a:p>
          <a:p>
            <a:pPr fontAlgn="base"/>
            <a:r>
              <a:rPr lang="pt-BR" b="1" dirty="0"/>
              <a:t>Contração isotônica</a:t>
            </a:r>
            <a:r>
              <a:rPr lang="pt-BR" dirty="0"/>
              <a:t>: quando a contração promove o encurtamento do músculo. Exemplo: movimento dos membros inferiores.</a:t>
            </a:r>
          </a:p>
          <a:p>
            <a:endParaRPr lang="pt-BR" dirty="0"/>
          </a:p>
        </p:txBody>
      </p:sp>
      <p:sp>
        <p:nvSpPr>
          <p:cNvPr id="4" name="Título 1"/>
          <p:cNvSpPr>
            <a:spLocks noGrp="1"/>
          </p:cNvSpPr>
          <p:nvPr>
            <p:ph type="title"/>
          </p:nvPr>
        </p:nvSpPr>
        <p:spPr>
          <a:xfrm>
            <a:off x="838200" y="365125"/>
            <a:ext cx="10515600" cy="1325563"/>
          </a:xfrm>
        </p:spPr>
        <p:txBody>
          <a:bodyPr>
            <a:normAutofit/>
          </a:bodyPr>
          <a:lstStyle/>
          <a:p>
            <a:r>
              <a:rPr lang="pt-BR" sz="4000" b="1" dirty="0" smtClean="0">
                <a:solidFill>
                  <a:srgbClr val="FF0000"/>
                </a:solidFill>
              </a:rPr>
              <a:t>COMO OCORRE A CONTRAÇÃO MUSCULAR?</a:t>
            </a:r>
            <a:endParaRPr lang="pt-BR" sz="4000" b="1" dirty="0">
              <a:solidFill>
                <a:srgbClr val="FF0000"/>
              </a:solidFill>
            </a:endParaRPr>
          </a:p>
        </p:txBody>
      </p:sp>
    </p:spTree>
    <p:extLst>
      <p:ext uri="{BB962C8B-B14F-4D97-AF65-F5344CB8AC3E}">
        <p14:creationId xmlns:p14="http://schemas.microsoft.com/office/powerpoint/2010/main" val="2486721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3515" y="0"/>
            <a:ext cx="10515600" cy="1325563"/>
          </a:xfrm>
        </p:spPr>
        <p:txBody>
          <a:bodyPr/>
          <a:lstStyle/>
          <a:p>
            <a:pPr algn="ctr"/>
            <a:r>
              <a:rPr lang="pt-BR" b="1" dirty="0">
                <a:solidFill>
                  <a:srgbClr val="FF0000"/>
                </a:solidFill>
                <a:latin typeface="+mn-lt"/>
              </a:rPr>
              <a:t>2</a:t>
            </a:r>
            <a:r>
              <a:rPr lang="pt-BR" b="1" dirty="0" smtClean="0">
                <a:solidFill>
                  <a:srgbClr val="FF0000"/>
                </a:solidFill>
                <a:latin typeface="+mn-lt"/>
              </a:rPr>
              <a:t>. CONTRAÇÃO MUSCULAR</a:t>
            </a:r>
            <a:endParaRPr lang="pt-BR" b="1" dirty="0">
              <a:solidFill>
                <a:srgbClr val="FF0000"/>
              </a:solidFill>
              <a:latin typeface="+mn-lt"/>
            </a:endParaRPr>
          </a:p>
        </p:txBody>
      </p:sp>
      <p:pic>
        <p:nvPicPr>
          <p:cNvPr id="6" name="Imagem 5"/>
          <p:cNvPicPr>
            <a:picLocks noChangeAspect="1"/>
          </p:cNvPicPr>
          <p:nvPr/>
        </p:nvPicPr>
        <p:blipFill>
          <a:blip r:embed="rId2"/>
          <a:stretch>
            <a:fillRect/>
          </a:stretch>
        </p:blipFill>
        <p:spPr>
          <a:xfrm>
            <a:off x="1002883" y="1132516"/>
            <a:ext cx="10570808" cy="5555668"/>
          </a:xfrm>
          <a:prstGeom prst="rect">
            <a:avLst/>
          </a:prstGeom>
        </p:spPr>
      </p:pic>
    </p:spTree>
    <p:extLst>
      <p:ext uri="{BB962C8B-B14F-4D97-AF65-F5344CB8AC3E}">
        <p14:creationId xmlns:p14="http://schemas.microsoft.com/office/powerpoint/2010/main" val="3149666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solidFill>
        </p:spPr>
        <p:txBody>
          <a:bodyPr>
            <a:normAutofit/>
          </a:bodyPr>
          <a:lstStyle/>
          <a:p>
            <a:r>
              <a:rPr lang="pt-BR" b="1" dirty="0" smtClean="0">
                <a:ln w="0"/>
                <a:solidFill>
                  <a:schemeClr val="accent1"/>
                </a:solidFill>
                <a:effectLst>
                  <a:outerShdw blurRad="38100" dist="25400" dir="5400000" algn="ctr" rotWithShape="0">
                    <a:srgbClr val="6E747A">
                      <a:alpha val="43000"/>
                    </a:srgbClr>
                  </a:outerShdw>
                </a:effectLst>
                <a:latin typeface="+mn-lt"/>
              </a:rPr>
              <a:t>ARTIGO </a:t>
            </a:r>
            <a:r>
              <a:rPr lang="pt-BR" b="1" dirty="0" smtClean="0">
                <a:ln w="0"/>
                <a:solidFill>
                  <a:schemeClr val="accent1"/>
                </a:solidFill>
                <a:effectLst>
                  <a:outerShdw blurRad="38100" dist="25400" dir="5400000" algn="ctr" rotWithShape="0">
                    <a:srgbClr val="6E747A">
                      <a:alpha val="43000"/>
                    </a:srgbClr>
                  </a:outerShdw>
                </a:effectLst>
                <a:latin typeface="+mn-lt"/>
              </a:rPr>
              <a:t>- </a:t>
            </a:r>
            <a:r>
              <a:rPr lang="pt-BR" b="1" dirty="0" smtClean="0">
                <a:ln w="0"/>
                <a:solidFill>
                  <a:schemeClr val="accent1"/>
                </a:solidFill>
                <a:effectLst>
                  <a:outerShdw blurRad="38100" dist="25400" dir="5400000" algn="ctr" rotWithShape="0">
                    <a:srgbClr val="6E747A">
                      <a:alpha val="43000"/>
                    </a:srgbClr>
                  </a:outerShdw>
                </a:effectLst>
                <a:latin typeface="+mn-lt"/>
              </a:rPr>
              <a:t>DISCUTIR POSSIVEIS TRABALHOS PESQUISA...</a:t>
            </a:r>
            <a:endParaRPr lang="pt-BR" b="1" dirty="0">
              <a:ln w="0"/>
              <a:solidFill>
                <a:schemeClr val="accent1"/>
              </a:solidFill>
              <a:effectLst>
                <a:outerShdw blurRad="38100" dist="25400" dir="5400000" algn="ctr" rotWithShape="0">
                  <a:srgbClr val="6E747A">
                    <a:alpha val="43000"/>
                  </a:srgbClr>
                </a:outerShdw>
              </a:effectLst>
              <a:latin typeface="+mn-lt"/>
            </a:endParaRPr>
          </a:p>
        </p:txBody>
      </p:sp>
      <p:sp>
        <p:nvSpPr>
          <p:cNvPr id="3" name="Espaço Reservado para Conteúdo 2"/>
          <p:cNvSpPr>
            <a:spLocks noGrp="1"/>
          </p:cNvSpPr>
          <p:nvPr>
            <p:ph idx="1"/>
          </p:nvPr>
        </p:nvSpPr>
        <p:spPr>
          <a:xfrm>
            <a:off x="838200" y="1825625"/>
            <a:ext cx="10515600" cy="1191895"/>
          </a:xfrm>
        </p:spPr>
        <p:txBody>
          <a:bodyPr/>
          <a:lstStyle/>
          <a:p>
            <a:r>
              <a:rPr lang="en-US" dirty="0" err="1" smtClean="0"/>
              <a:t>Artigo</a:t>
            </a:r>
            <a:r>
              <a:rPr lang="en-US" dirty="0" smtClean="0"/>
              <a:t> </a:t>
            </a:r>
            <a:r>
              <a:rPr lang="en-US" dirty="0" err="1" smtClean="0"/>
              <a:t>científico</a:t>
            </a:r>
            <a:r>
              <a:rPr lang="en-US" dirty="0" smtClean="0"/>
              <a:t> = </a:t>
            </a:r>
            <a:r>
              <a:rPr lang="en-US" dirty="0" err="1" smtClean="0"/>
              <a:t>Sensório</a:t>
            </a:r>
            <a:r>
              <a:rPr lang="en-US" dirty="0" smtClean="0"/>
              <a:t> Motor: </a:t>
            </a:r>
            <a:r>
              <a:rPr lang="en-US" dirty="0" err="1" smtClean="0"/>
              <a:t>recém-nascidos</a:t>
            </a:r>
            <a:endParaRPr lang="en-US" dirty="0"/>
          </a:p>
        </p:txBody>
      </p:sp>
    </p:spTree>
    <p:extLst>
      <p:ext uri="{BB962C8B-B14F-4D97-AF65-F5344CB8AC3E}">
        <p14:creationId xmlns:p14="http://schemas.microsoft.com/office/powerpoint/2010/main" val="3119898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753" y="365125"/>
            <a:ext cx="10515600" cy="1325563"/>
          </a:xfrm>
        </p:spPr>
        <p:txBody>
          <a:bodyPr>
            <a:normAutofit/>
          </a:bodyPr>
          <a:lstStyle/>
          <a:p>
            <a:r>
              <a:rPr lang="pt-BR" sz="3600" b="1" dirty="0" smtClean="0">
                <a:latin typeface="+mn-lt"/>
              </a:rPr>
              <a:t>Referencias</a:t>
            </a:r>
            <a:endParaRPr lang="pt-BR" sz="3600" b="1" dirty="0">
              <a:latin typeface="+mn-lt"/>
            </a:endParaRPr>
          </a:p>
        </p:txBody>
      </p:sp>
      <p:sp>
        <p:nvSpPr>
          <p:cNvPr id="4" name="object 4"/>
          <p:cNvSpPr/>
          <p:nvPr/>
        </p:nvSpPr>
        <p:spPr>
          <a:xfrm>
            <a:off x="423454" y="1690688"/>
            <a:ext cx="3808911" cy="37826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0647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7"/>
          <p:cNvSpPr txBox="1">
            <a:spLocks noChangeArrowheads="1"/>
          </p:cNvSpPr>
          <p:nvPr/>
        </p:nvSpPr>
        <p:spPr bwMode="auto">
          <a:xfrm>
            <a:off x="287383" y="685800"/>
            <a:ext cx="117413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dirty="0"/>
              <a:t>Os neurônios sensoriais não têm dendritos verdadeiros. Eles estão ligados a receptores sensoriais e transmitem impulsos ao sistema nervoso central, que então estimula os </a:t>
            </a:r>
            <a:r>
              <a:rPr lang="pt-BR" altLang="pt-BR" sz="2400" dirty="0" err="1"/>
              <a:t>interneurônios</a:t>
            </a:r>
            <a:r>
              <a:rPr lang="pt-BR" altLang="pt-BR" sz="2400" dirty="0"/>
              <a:t> e, em seguida, os neurônios motores.</a:t>
            </a:r>
            <a:endParaRPr lang="en-US" altLang="pt-BR" sz="2400" dirty="0"/>
          </a:p>
        </p:txBody>
      </p:sp>
      <p:sp>
        <p:nvSpPr>
          <p:cNvPr id="6149" name="TextBox 5"/>
          <p:cNvSpPr txBox="1">
            <a:spLocks noChangeArrowheads="1"/>
          </p:cNvSpPr>
          <p:nvPr/>
        </p:nvSpPr>
        <p:spPr bwMode="auto">
          <a:xfrm>
            <a:off x="10885" y="5373688"/>
            <a:ext cx="120178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dirty="0"/>
              <a:t>Os </a:t>
            </a:r>
            <a:r>
              <a:rPr lang="pt-BR" altLang="pt-BR" sz="2400" dirty="0" err="1"/>
              <a:t>interneurônios</a:t>
            </a:r>
            <a:r>
              <a:rPr lang="pt-BR" altLang="pt-BR" sz="2400" dirty="0"/>
              <a:t> estão localizados inteiramente no sistema nervoso central. Eles interceptam os impulsos dos neurônios sensoriais e transmitem os sinais aos neurônios motores.</a:t>
            </a:r>
            <a:endParaRPr lang="en-US" altLang="pt-BR" sz="2400" dirty="0"/>
          </a:p>
        </p:txBody>
      </p:sp>
      <p:pic>
        <p:nvPicPr>
          <p:cNvPr id="6150" name="Picture 2" descr="http://content.answers.com/main/content/img/elsevier/dental/f0429-01.jpg"/>
          <p:cNvPicPr>
            <a:picLocks noChangeAspect="1" noChangeArrowheads="1"/>
          </p:cNvPicPr>
          <p:nvPr/>
        </p:nvPicPr>
        <p:blipFill>
          <a:blip r:embed="rId2">
            <a:extLst>
              <a:ext uri="{28A0092B-C50C-407E-A947-70E740481C1C}">
                <a14:useLocalDpi xmlns:a14="http://schemas.microsoft.com/office/drawing/2010/main" val="0"/>
              </a:ext>
            </a:extLst>
          </a:blip>
          <a:srcRect l="2850" t="50435" r="2850"/>
          <a:stretch>
            <a:fillRect/>
          </a:stretch>
        </p:blipFill>
        <p:spPr bwMode="auto">
          <a:xfrm>
            <a:off x="4876800" y="2514601"/>
            <a:ext cx="55626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5181600" y="2438400"/>
            <a:ext cx="15240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2" name="TextBox 10"/>
          <p:cNvSpPr txBox="1">
            <a:spLocks noChangeArrowheads="1"/>
          </p:cNvSpPr>
          <p:nvPr/>
        </p:nvSpPr>
        <p:spPr bwMode="auto">
          <a:xfrm>
            <a:off x="1408113" y="2444932"/>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pt-BR" sz="2400" b="1" dirty="0">
                <a:solidFill>
                  <a:srgbClr val="3333FF"/>
                </a:solidFill>
              </a:rPr>
              <a:t>NERVE RECEPTORS</a:t>
            </a:r>
          </a:p>
          <a:p>
            <a:pPr algn="ctr" eaLnBrk="1" hangingPunct="1"/>
            <a:endParaRPr lang="en-US" altLang="pt-BR" b="1" dirty="0">
              <a:solidFill>
                <a:srgbClr val="3333FF"/>
              </a:solidFill>
            </a:endParaRPr>
          </a:p>
          <a:p>
            <a:pPr algn="ctr" eaLnBrk="1" hangingPunct="1"/>
            <a:r>
              <a:rPr lang="en-US" altLang="pt-BR" sz="2400" b="1" dirty="0">
                <a:solidFill>
                  <a:srgbClr val="3333FF"/>
                </a:solidFill>
              </a:rPr>
              <a:t>SENSORY NEURONS</a:t>
            </a:r>
          </a:p>
          <a:p>
            <a:pPr algn="ctr" eaLnBrk="1" hangingPunct="1"/>
            <a:endParaRPr lang="en-US" altLang="pt-BR" b="1" dirty="0">
              <a:solidFill>
                <a:srgbClr val="3333FF"/>
              </a:solidFill>
            </a:endParaRPr>
          </a:p>
          <a:p>
            <a:pPr algn="ctr" eaLnBrk="1" hangingPunct="1"/>
            <a:r>
              <a:rPr lang="en-US" altLang="pt-BR" sz="2400" b="1" dirty="0">
                <a:solidFill>
                  <a:srgbClr val="3333FF"/>
                </a:solidFill>
              </a:rPr>
              <a:t>INTERNEURONS</a:t>
            </a:r>
          </a:p>
          <a:p>
            <a:pPr algn="ctr" eaLnBrk="1" hangingPunct="1"/>
            <a:endParaRPr lang="en-US" altLang="pt-BR" b="1" dirty="0">
              <a:solidFill>
                <a:srgbClr val="3333FF"/>
              </a:solidFill>
            </a:endParaRPr>
          </a:p>
          <a:p>
            <a:pPr algn="ctr" eaLnBrk="1" hangingPunct="1"/>
            <a:r>
              <a:rPr lang="en-US" altLang="pt-BR" sz="2400" b="1" dirty="0">
                <a:solidFill>
                  <a:srgbClr val="3333FF"/>
                </a:solidFill>
              </a:rPr>
              <a:t>MOTOR NEURONS</a:t>
            </a:r>
          </a:p>
        </p:txBody>
      </p:sp>
      <p:cxnSp>
        <p:nvCxnSpPr>
          <p:cNvPr id="13" name="Straight Arrow Connector 12"/>
          <p:cNvCxnSpPr/>
          <p:nvPr/>
        </p:nvCxnSpPr>
        <p:spPr>
          <a:xfrm rot="5400000">
            <a:off x="2971801" y="3048001"/>
            <a:ext cx="304800" cy="317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972594" y="3733006"/>
            <a:ext cx="30480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972594" y="4342606"/>
            <a:ext cx="30480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
          <p:cNvSpPr/>
          <p:nvPr/>
        </p:nvSpPr>
        <p:spPr>
          <a:xfrm>
            <a:off x="3226525" y="79177"/>
            <a:ext cx="3573780" cy="584775"/>
          </a:xfrm>
          <a:prstGeom prst="rect">
            <a:avLst/>
          </a:prstGeom>
          <a:noFill/>
        </p:spPr>
        <p:txBody>
          <a:bodyPr wrap="square">
            <a:spAutoFit/>
          </a:bodyPr>
          <a:lstStyle/>
          <a:p>
            <a:pPr algn="ctr">
              <a:defRPr/>
            </a:pPr>
            <a:r>
              <a:rPr lang="en-US" sz="3200" b="1" dirty="0" err="1" smtClean="0">
                <a:ln w="1905"/>
                <a:solidFill>
                  <a:srgbClr val="FF0000"/>
                </a:solidFill>
                <a:effectLst>
                  <a:innerShdw blurRad="69850" dist="43180" dir="5400000">
                    <a:srgbClr val="000000">
                      <a:alpha val="65000"/>
                    </a:srgbClr>
                  </a:innerShdw>
                </a:effectLst>
              </a:rPr>
              <a:t>Tipos</a:t>
            </a:r>
            <a:r>
              <a:rPr lang="en-US" sz="3200" b="1" dirty="0" smtClean="0">
                <a:ln w="1905"/>
                <a:solidFill>
                  <a:srgbClr val="FF0000"/>
                </a:solidFill>
                <a:effectLst>
                  <a:innerShdw blurRad="69850" dist="43180" dir="5400000">
                    <a:srgbClr val="000000">
                      <a:alpha val="65000"/>
                    </a:srgbClr>
                  </a:innerShdw>
                </a:effectLst>
              </a:rPr>
              <a:t> de </a:t>
            </a:r>
            <a:r>
              <a:rPr lang="en-US" sz="3200" b="1" dirty="0" err="1" smtClean="0">
                <a:ln w="1905"/>
                <a:solidFill>
                  <a:srgbClr val="FF0000"/>
                </a:solidFill>
                <a:effectLst>
                  <a:innerShdw blurRad="69850" dist="43180" dir="5400000">
                    <a:srgbClr val="000000">
                      <a:alpha val="65000"/>
                    </a:srgbClr>
                  </a:innerShdw>
                </a:effectLst>
              </a:rPr>
              <a:t>neuronios</a:t>
            </a:r>
            <a:endParaRPr lang="en-US" sz="32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4485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n 10"/>
          <p:cNvSpPr/>
          <p:nvPr/>
        </p:nvSpPr>
        <p:spPr>
          <a:xfrm rot="5690841">
            <a:off x="5982495" y="-116681"/>
            <a:ext cx="2403475" cy="3205163"/>
          </a:xfrm>
          <a:prstGeom prst="can">
            <a:avLst>
              <a:gd name="adj" fmla="val 73724"/>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0" y="152401"/>
            <a:ext cx="4495800" cy="646331"/>
          </a:xfrm>
          <a:prstGeom prst="rect">
            <a:avLst/>
          </a:prstGeom>
          <a:noFill/>
        </p:spPr>
        <p:txBody>
          <a:bodyPr>
            <a:spAutoFit/>
          </a:bodyPr>
          <a:lstStyle/>
          <a:p>
            <a:pPr algn="ctr">
              <a:defRPr/>
            </a:pPr>
            <a:r>
              <a:rPr lang="en-US" sz="3600" b="1" dirty="0" err="1">
                <a:ln w="1905"/>
                <a:solidFill>
                  <a:srgbClr val="FF0000"/>
                </a:solidFill>
                <a:effectLst>
                  <a:innerShdw blurRad="69850" dist="43180" dir="5400000">
                    <a:srgbClr val="000000">
                      <a:alpha val="65000"/>
                    </a:srgbClr>
                  </a:innerShdw>
                </a:effectLst>
              </a:rPr>
              <a:t>Fibras</a:t>
            </a:r>
            <a:r>
              <a:rPr lang="en-US" sz="3600" b="1" dirty="0">
                <a:ln w="1905"/>
                <a:solidFill>
                  <a:srgbClr val="FF0000"/>
                </a:solidFill>
                <a:effectLst>
                  <a:innerShdw blurRad="69850" dist="43180" dir="5400000">
                    <a:srgbClr val="000000">
                      <a:alpha val="65000"/>
                    </a:srgbClr>
                  </a:innerShdw>
                </a:effectLst>
              </a:rPr>
              <a:t> nervosas…</a:t>
            </a:r>
          </a:p>
        </p:txBody>
      </p:sp>
      <p:sp>
        <p:nvSpPr>
          <p:cNvPr id="7173" name="TextBox 8"/>
          <p:cNvSpPr txBox="1">
            <a:spLocks noChangeArrowheads="1"/>
          </p:cNvSpPr>
          <p:nvPr/>
        </p:nvSpPr>
        <p:spPr bwMode="auto">
          <a:xfrm>
            <a:off x="381000" y="4748607"/>
            <a:ext cx="115214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Char char="-"/>
            </a:pPr>
            <a:r>
              <a:rPr lang="pt-BR" altLang="pt-BR" sz="2400" dirty="0" smtClean="0"/>
              <a:t>Não </a:t>
            </a:r>
            <a:r>
              <a:rPr lang="pt-BR" altLang="pt-BR" sz="2400" dirty="0"/>
              <a:t>há células de </a:t>
            </a:r>
            <a:r>
              <a:rPr lang="pt-BR" altLang="pt-BR" sz="2400" dirty="0" err="1"/>
              <a:t>Schwann</a:t>
            </a:r>
            <a:r>
              <a:rPr lang="pt-BR" altLang="pt-BR" sz="2400" dirty="0"/>
              <a:t> nas fibras nervosas do sistema nervoso </a:t>
            </a:r>
            <a:r>
              <a:rPr lang="pt-BR" altLang="pt-BR" sz="2400" dirty="0" smtClean="0"/>
              <a:t>central. </a:t>
            </a:r>
          </a:p>
          <a:p>
            <a:pPr algn="just" eaLnBrk="1" hangingPunct="1">
              <a:buFontTx/>
              <a:buChar char="-"/>
            </a:pPr>
            <a:r>
              <a:rPr lang="pt-BR" altLang="pt-BR" sz="2400" dirty="0" smtClean="0"/>
              <a:t>Um </a:t>
            </a:r>
            <a:r>
              <a:rPr lang="pt-BR" altLang="pt-BR" sz="2400" dirty="0"/>
              <a:t>feixe de fibras nervosas é simplesmente chamado de "nervo". </a:t>
            </a:r>
            <a:endParaRPr lang="pt-BR" altLang="pt-BR" sz="2400" dirty="0" smtClean="0"/>
          </a:p>
          <a:p>
            <a:pPr algn="just" eaLnBrk="1" hangingPunct="1">
              <a:buFontTx/>
              <a:buChar char="-"/>
            </a:pPr>
            <a:r>
              <a:rPr lang="pt-BR" altLang="pt-BR" sz="2400" dirty="0" smtClean="0"/>
              <a:t>Os </a:t>
            </a:r>
            <a:r>
              <a:rPr lang="pt-BR" altLang="pt-BR" sz="2400" dirty="0"/>
              <a:t>nervos AFERENTES conduzem impulsos ao sistema nervoso central; </a:t>
            </a:r>
            <a:endParaRPr lang="pt-BR" altLang="pt-BR" sz="2400" dirty="0" smtClean="0"/>
          </a:p>
          <a:p>
            <a:pPr algn="just" eaLnBrk="1" hangingPunct="1">
              <a:buFontTx/>
              <a:buChar char="-"/>
            </a:pPr>
            <a:r>
              <a:rPr lang="pt-BR" altLang="pt-BR" sz="2400" dirty="0" smtClean="0"/>
              <a:t>Os </a:t>
            </a:r>
            <a:r>
              <a:rPr lang="pt-BR" altLang="pt-BR" sz="2400" dirty="0"/>
              <a:t>nervos EFERENTES conduzem impulsos aos músculos, órgãos e glândulas.</a:t>
            </a:r>
            <a:endParaRPr lang="en-US" altLang="pt-BR" sz="2400" dirty="0"/>
          </a:p>
        </p:txBody>
      </p:sp>
      <p:sp>
        <p:nvSpPr>
          <p:cNvPr id="9" name="Can 8"/>
          <p:cNvSpPr/>
          <p:nvPr/>
        </p:nvSpPr>
        <p:spPr>
          <a:xfrm rot="5690841">
            <a:off x="7439820" y="564357"/>
            <a:ext cx="1957387" cy="2063750"/>
          </a:xfrm>
          <a:prstGeom prst="can">
            <a:avLst>
              <a:gd name="adj" fmla="val 73724"/>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an 9"/>
          <p:cNvSpPr/>
          <p:nvPr/>
        </p:nvSpPr>
        <p:spPr>
          <a:xfrm rot="5690841">
            <a:off x="8971758" y="1051720"/>
            <a:ext cx="827087" cy="1266825"/>
          </a:xfrm>
          <a:prstGeom prst="can">
            <a:avLst>
              <a:gd name="adj" fmla="val 737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6" name="TextBox 11"/>
          <p:cNvSpPr txBox="1">
            <a:spLocks noChangeArrowheads="1"/>
          </p:cNvSpPr>
          <p:nvPr/>
        </p:nvSpPr>
        <p:spPr bwMode="auto">
          <a:xfrm>
            <a:off x="315639" y="1204009"/>
            <a:ext cx="464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b="1" dirty="0"/>
              <a:t>Células de </a:t>
            </a:r>
            <a:r>
              <a:rPr lang="pt-BR" altLang="pt-BR" sz="2400" b="1" dirty="0" err="1"/>
              <a:t>Schwann</a:t>
            </a:r>
            <a:r>
              <a:rPr lang="pt-BR" altLang="pt-BR" sz="2400" b="1" dirty="0"/>
              <a:t>, encontradas apenas em nervos periféricos que podem se regenerar</a:t>
            </a:r>
            <a:endParaRPr lang="en-US" altLang="pt-BR" sz="2400" b="1" dirty="0"/>
          </a:p>
        </p:txBody>
      </p:sp>
      <p:sp>
        <p:nvSpPr>
          <p:cNvPr id="7177" name="TextBox 12"/>
          <p:cNvSpPr txBox="1">
            <a:spLocks noChangeArrowheads="1"/>
          </p:cNvSpPr>
          <p:nvPr/>
        </p:nvSpPr>
        <p:spPr bwMode="auto">
          <a:xfrm>
            <a:off x="2249052" y="2971800"/>
            <a:ext cx="48756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dirty="0" smtClean="0"/>
              <a:t>Bainha </a:t>
            </a:r>
            <a:r>
              <a:rPr lang="pt-BR" sz="2400" dirty="0"/>
              <a:t>de mielina, uma camada gordurosa de isolamento em algumas fibras nervosas</a:t>
            </a:r>
          </a:p>
        </p:txBody>
      </p:sp>
      <p:sp>
        <p:nvSpPr>
          <p:cNvPr id="7178" name="TextBox 13"/>
          <p:cNvSpPr txBox="1">
            <a:spLocks noChangeArrowheads="1"/>
          </p:cNvSpPr>
          <p:nvPr/>
        </p:nvSpPr>
        <p:spPr bwMode="auto">
          <a:xfrm>
            <a:off x="6858000" y="2895601"/>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400" dirty="0" smtClean="0"/>
              <a:t>O </a:t>
            </a:r>
            <a:r>
              <a:rPr lang="pt-BR" sz="2400" dirty="0"/>
              <a:t>axônio que transmite a mensagem</a:t>
            </a:r>
          </a:p>
        </p:txBody>
      </p:sp>
      <p:cxnSp>
        <p:nvCxnSpPr>
          <p:cNvPr id="16" name="Straight Arrow Connector 15"/>
          <p:cNvCxnSpPr/>
          <p:nvPr/>
        </p:nvCxnSpPr>
        <p:spPr>
          <a:xfrm>
            <a:off x="4800600" y="1905000"/>
            <a:ext cx="14478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24600" y="1906588"/>
            <a:ext cx="1600200" cy="106521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8573294" y="2324894"/>
            <a:ext cx="1141412" cy="152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06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42536" y="1114698"/>
            <a:ext cx="113908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eaLnBrk="1" hangingPunct="1">
              <a:buFontTx/>
              <a:buChar char="-"/>
            </a:pPr>
            <a:r>
              <a:rPr lang="pt-BR" altLang="pt-BR" sz="2400" dirty="0" smtClean="0"/>
              <a:t>Os </a:t>
            </a:r>
            <a:r>
              <a:rPr lang="pt-BR" altLang="pt-BR" sz="2400" dirty="0"/>
              <a:t>impulsos nervosos são transmitidos por meio de ramificações chamadas sinapses. </a:t>
            </a:r>
            <a:endParaRPr lang="pt-BR" altLang="pt-BR" sz="2400" dirty="0" smtClean="0"/>
          </a:p>
          <a:p>
            <a:pPr marL="342900" indent="-342900" algn="just" eaLnBrk="1" hangingPunct="1">
              <a:buFontTx/>
              <a:buChar char="-"/>
            </a:pPr>
            <a:r>
              <a:rPr lang="pt-BR" altLang="pt-BR" sz="2400" dirty="0" smtClean="0"/>
              <a:t>As </a:t>
            </a:r>
            <a:r>
              <a:rPr lang="pt-BR" altLang="pt-BR" sz="2400" dirty="0"/>
              <a:t>sinapses são conectores ... conectando dendritos e axônios de um neurônio a outro</a:t>
            </a:r>
            <a:r>
              <a:rPr lang="pt-BR" altLang="pt-BR" sz="2400" dirty="0" smtClean="0"/>
              <a:t>. </a:t>
            </a:r>
          </a:p>
          <a:p>
            <a:pPr marL="342900" indent="-342900" algn="just" eaLnBrk="1" hangingPunct="1">
              <a:buFontTx/>
              <a:buChar char="-"/>
            </a:pPr>
            <a:r>
              <a:rPr lang="pt-BR" altLang="pt-BR" sz="2400" dirty="0" smtClean="0"/>
              <a:t>O </a:t>
            </a:r>
            <a:r>
              <a:rPr lang="pt-BR" altLang="pt-BR" sz="2400" dirty="0"/>
              <a:t>número de sinapses influencia a transmissão. </a:t>
            </a:r>
            <a:endParaRPr lang="pt-BR" altLang="pt-BR" sz="2400" dirty="0" smtClean="0"/>
          </a:p>
          <a:p>
            <a:pPr marL="342900" indent="-342900" algn="just" eaLnBrk="1" hangingPunct="1">
              <a:buFontTx/>
              <a:buChar char="-"/>
            </a:pPr>
            <a:r>
              <a:rPr lang="pt-BR" altLang="pt-BR" sz="2400" dirty="0" smtClean="0"/>
              <a:t>Esse </a:t>
            </a:r>
            <a:r>
              <a:rPr lang="pt-BR" altLang="pt-BR" sz="2400" dirty="0"/>
              <a:t>número pode diminuir com doenças, falta de estimulação, uso de drogas, etc.</a:t>
            </a:r>
            <a:r>
              <a:rPr lang="en-US" altLang="pt-BR" sz="2400" dirty="0" smtClean="0"/>
              <a:t> </a:t>
            </a:r>
            <a:endParaRPr lang="en-US" altLang="pt-BR" sz="2400" dirty="0"/>
          </a:p>
        </p:txBody>
      </p:sp>
      <p:sp>
        <p:nvSpPr>
          <p:cNvPr id="8" name="Rectangle 7"/>
          <p:cNvSpPr/>
          <p:nvPr/>
        </p:nvSpPr>
        <p:spPr>
          <a:xfrm>
            <a:off x="1524000" y="152401"/>
            <a:ext cx="4038600" cy="769441"/>
          </a:xfrm>
          <a:prstGeom prst="rect">
            <a:avLst/>
          </a:prstGeom>
          <a:noFill/>
        </p:spPr>
        <p:txBody>
          <a:bodyPr>
            <a:spAutoFit/>
          </a:bodyPr>
          <a:lstStyle/>
          <a:p>
            <a:pPr algn="ctr">
              <a:defRPr/>
            </a:pPr>
            <a:r>
              <a:rPr lang="en-US" sz="4400" b="1" dirty="0" err="1" smtClean="0">
                <a:ln w="1905"/>
                <a:solidFill>
                  <a:srgbClr val="FF0000"/>
                </a:solidFill>
                <a:effectLst>
                  <a:innerShdw blurRad="69850" dist="43180" dir="5400000">
                    <a:srgbClr val="000000">
                      <a:alpha val="65000"/>
                    </a:srgbClr>
                  </a:innerShdw>
                </a:effectLst>
              </a:rPr>
              <a:t>Sinapses</a:t>
            </a:r>
            <a:r>
              <a:rPr lang="en-US" sz="4400" b="1" dirty="0" smtClean="0">
                <a:ln w="1905"/>
                <a:solidFill>
                  <a:srgbClr val="FF0000"/>
                </a:solidFill>
                <a:effectLst>
                  <a:innerShdw blurRad="69850" dist="43180" dir="5400000">
                    <a:srgbClr val="000000">
                      <a:alpha val="65000"/>
                    </a:srgbClr>
                  </a:innerShdw>
                </a:effectLst>
              </a:rPr>
              <a:t> </a:t>
            </a:r>
            <a:endParaRPr lang="en-US" sz="4400" b="1" dirty="0">
              <a:ln w="1905"/>
              <a:solidFill>
                <a:srgbClr val="FF0000"/>
              </a:solidFill>
              <a:effectLst>
                <a:innerShdw blurRad="69850" dist="43180" dir="5400000">
                  <a:srgbClr val="000000">
                    <a:alpha val="65000"/>
                  </a:srgbClr>
                </a:innerShdw>
              </a:effectLst>
            </a:endParaRPr>
          </a:p>
        </p:txBody>
      </p:sp>
      <p:pic>
        <p:nvPicPr>
          <p:cNvPr id="8197" name="Picture 7" descr="http://ec.europa.eu/research/health/genomics/newsletter/images/article06_en_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90" y="3577269"/>
            <a:ext cx="3860801" cy="29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13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97873" y="261258"/>
            <a:ext cx="9618617" cy="584775"/>
          </a:xfrm>
          <a:prstGeom prst="rect">
            <a:avLst/>
          </a:prstGeom>
          <a:noFill/>
        </p:spPr>
        <p:txBody>
          <a:bodyPr wrap="square">
            <a:spAutoFit/>
          </a:bodyPr>
          <a:lstStyle/>
          <a:p>
            <a:pPr algn="ctr">
              <a:defRPr/>
            </a:pPr>
            <a:r>
              <a:rPr lang="pt-BR" sz="3200" b="1" dirty="0" smtClean="0">
                <a:ln w="1905"/>
                <a:solidFill>
                  <a:srgbClr val="FF0000"/>
                </a:solidFill>
                <a:effectLst>
                  <a:innerShdw blurRad="69850" dist="43180" dir="5400000">
                    <a:srgbClr val="000000">
                      <a:alpha val="65000"/>
                    </a:srgbClr>
                  </a:innerShdw>
                </a:effectLst>
              </a:rPr>
              <a:t>Massa cinzenta </a:t>
            </a:r>
            <a:r>
              <a:rPr lang="pt-BR" sz="3200" b="1" dirty="0">
                <a:ln w="1905"/>
                <a:solidFill>
                  <a:srgbClr val="FF0000"/>
                </a:solidFill>
                <a:effectLst>
                  <a:innerShdw blurRad="69850" dist="43180" dir="5400000">
                    <a:srgbClr val="000000">
                      <a:alpha val="65000"/>
                    </a:srgbClr>
                  </a:innerShdw>
                </a:effectLst>
              </a:rPr>
              <a:t>e branca do sistema nervoso central ...</a:t>
            </a:r>
            <a:endParaRPr lang="en-US" sz="3200" b="1" dirty="0">
              <a:ln w="1905"/>
              <a:solidFill>
                <a:srgbClr val="FF0000"/>
              </a:solidFill>
              <a:effectLst>
                <a:innerShdw blurRad="69850" dist="43180" dir="5400000">
                  <a:srgbClr val="000000">
                    <a:alpha val="65000"/>
                  </a:srgbClr>
                </a:innerShdw>
              </a:effectLst>
            </a:endParaRPr>
          </a:p>
        </p:txBody>
      </p:sp>
      <p:sp>
        <p:nvSpPr>
          <p:cNvPr id="9220" name="TextBox 9"/>
          <p:cNvSpPr txBox="1">
            <a:spLocks noChangeArrowheads="1"/>
          </p:cNvSpPr>
          <p:nvPr/>
        </p:nvSpPr>
        <p:spPr bwMode="auto">
          <a:xfrm>
            <a:off x="239485" y="1427943"/>
            <a:ext cx="634419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Tx/>
              <a:buChar char="-"/>
            </a:pPr>
            <a:r>
              <a:rPr lang="pt-BR" sz="2400" dirty="0" smtClean="0"/>
              <a:t>O </a:t>
            </a:r>
            <a:r>
              <a:rPr lang="pt-BR" sz="2400" dirty="0"/>
              <a:t>cérebro e a medula espinhal do sistema nervoso central recebem impulsos, processam as informações e respondem com a ação apropriada</a:t>
            </a:r>
            <a:r>
              <a:rPr lang="pt-BR" sz="2400" dirty="0" smtClean="0"/>
              <a:t>.</a:t>
            </a:r>
          </a:p>
          <a:p>
            <a:pPr marL="342900" indent="-342900" algn="just">
              <a:buFontTx/>
              <a:buChar char="-"/>
            </a:pPr>
            <a:r>
              <a:rPr lang="pt-BR" sz="2400" dirty="0" smtClean="0"/>
              <a:t>A substância </a:t>
            </a:r>
            <a:r>
              <a:rPr lang="pt-BR" sz="2400" dirty="0"/>
              <a:t>cinzenta do cérebro e da medula espinhal consiste em fibras nervosas não revestidas (não podem ser regeneradas se danificadas) no córtex ou na camada superficial. </a:t>
            </a:r>
            <a:endParaRPr lang="pt-BR" sz="2400" dirty="0" smtClean="0"/>
          </a:p>
          <a:p>
            <a:pPr marL="342900" indent="-342900" algn="just">
              <a:buFontTx/>
              <a:buChar char="-"/>
            </a:pPr>
            <a:r>
              <a:rPr lang="pt-BR" sz="2400" dirty="0" smtClean="0"/>
              <a:t>A </a:t>
            </a:r>
            <a:r>
              <a:rPr lang="pt-BR" sz="2400" dirty="0"/>
              <a:t>substância branca constitui a estrutura interna e consiste em fibras nervosas mielinizadas.</a:t>
            </a:r>
          </a:p>
          <a:p>
            <a:pPr algn="just" eaLnBrk="1" hangingPunct="1"/>
            <a:endParaRPr lang="en-US" altLang="pt-BR" sz="3600" b="1" dirty="0"/>
          </a:p>
        </p:txBody>
      </p:sp>
      <p:pic>
        <p:nvPicPr>
          <p:cNvPr id="9222" name="Picture 8" descr="http://www.nlm.nih.gov/medlineplus/ency/images/ency/fullsize/18117.jpg"/>
          <p:cNvPicPr>
            <a:picLocks noChangeAspect="1" noChangeArrowheads="1"/>
          </p:cNvPicPr>
          <p:nvPr/>
        </p:nvPicPr>
        <p:blipFill>
          <a:blip r:embed="rId2">
            <a:extLst>
              <a:ext uri="{28A0092B-C50C-407E-A947-70E740481C1C}">
                <a14:useLocalDpi xmlns:a14="http://schemas.microsoft.com/office/drawing/2010/main" val="0"/>
              </a:ext>
            </a:extLst>
          </a:blip>
          <a:srcRect b="6000"/>
          <a:stretch>
            <a:fillRect/>
          </a:stretch>
        </p:blipFill>
        <p:spPr bwMode="auto">
          <a:xfrm>
            <a:off x="7286897" y="2394857"/>
            <a:ext cx="44592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53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2530</Words>
  <Application>Microsoft Office PowerPoint</Application>
  <PresentationFormat>Widescreen</PresentationFormat>
  <Paragraphs>272</Paragraphs>
  <Slides>58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58</vt:i4>
      </vt:variant>
    </vt:vector>
  </HeadingPairs>
  <TitlesOfParts>
    <vt:vector size="65" baseType="lpstr">
      <vt:lpstr>Microsoft YaHei</vt:lpstr>
      <vt:lpstr>Arial</vt:lpstr>
      <vt:lpstr>Calibri</vt:lpstr>
      <vt:lpstr>Calibri Light</vt:lpstr>
      <vt:lpstr>Times New Roman</vt:lpstr>
      <vt:lpstr>UnDotum</vt:lpstr>
      <vt:lpstr>Tema do Office</vt:lpstr>
      <vt:lpstr>Apresentação do PowerPoint</vt:lpstr>
      <vt:lpstr>ROTEIRO-CONTEÚDO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Sensações Somáticas</vt:lpstr>
      <vt:lpstr>Sensações Somáticas</vt:lpstr>
      <vt:lpstr>Apresentação do PowerPoint</vt:lpstr>
      <vt:lpstr>Sensações Somáticas</vt:lpstr>
      <vt:lpstr>Sensações Somáticas</vt:lpstr>
      <vt:lpstr>Sensações Somáticas</vt:lpstr>
      <vt:lpstr>Sensações somáticas</vt:lpstr>
      <vt:lpstr>Sensações somáticas</vt:lpstr>
      <vt:lpstr>Sensações somáticas</vt:lpstr>
      <vt:lpstr>Sensações somáticas</vt:lpstr>
      <vt:lpstr>Sensações somáticas</vt:lpstr>
      <vt:lpstr>Vias somáticas sensoriais</vt:lpstr>
      <vt:lpstr>Vias Somaticas  Sensoriais </vt:lpstr>
      <vt:lpstr>Vias Somaticas  Sensoriais </vt:lpstr>
      <vt:lpstr>Vias Somaticas  Sensoriais </vt:lpstr>
      <vt:lpstr>Apresentação do PowerPoint</vt:lpstr>
      <vt:lpstr>Vias Somaticas  Sensoriais </vt:lpstr>
      <vt:lpstr>FISIOLOGIA DA MOTRICIDADE</vt:lpstr>
      <vt:lpstr>FISIOLOGIA DA MOTRICIDADE</vt:lpstr>
      <vt:lpstr>FISIOLOGIA DA MOTRICIDADE</vt:lpstr>
      <vt:lpstr>FISIOLOGIA DA MOTRICIDADE</vt:lpstr>
      <vt:lpstr>FISIOLOGIA DA MOTRICIDADE</vt:lpstr>
      <vt:lpstr>FISIOLOGIA DA MOTRICIDADE</vt:lpstr>
      <vt:lpstr>FISIOLOGIA DA MOTRICIDADE</vt:lpstr>
      <vt:lpstr>FISIOLOGIA DA MOTRICIDADE</vt:lpstr>
      <vt:lpstr>FISIOLOGIA DA MOTRICIDADE</vt:lpstr>
      <vt:lpstr>FISIOLOGIA DA MOTRICIDADE</vt:lpstr>
      <vt:lpstr>FISIOLOGIA DA MOTRICIDADE</vt:lpstr>
      <vt:lpstr>COMO OCORRE A CONTRAÇÃO MUSCULAR?</vt:lpstr>
      <vt:lpstr>Apresentação do PowerPoint</vt:lpstr>
      <vt:lpstr>COMO OCORRE A CONTRAÇÃO MUSCULAR?</vt:lpstr>
      <vt:lpstr>COMO OCORRE A CONTRAÇÃO MUSCULAR?</vt:lpstr>
      <vt:lpstr>2. CONTRAÇÃO MUSCULAR</vt:lpstr>
      <vt:lpstr>ARTIGO - DISCUTIR POSSIVEIS TRABALHOS PESQUISA...</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ACH55... – FISIOLOGIA HUMANA I  Aula 03  Transmissão Nervosa e Potencial de Ação</dc:title>
  <dc:creator>Elida</dc:creator>
  <cp:lastModifiedBy>Elida</cp:lastModifiedBy>
  <cp:revision>226</cp:revision>
  <dcterms:created xsi:type="dcterms:W3CDTF">2020-08-31T20:50:46Z</dcterms:created>
  <dcterms:modified xsi:type="dcterms:W3CDTF">2020-09-10T22:23:35Z</dcterms:modified>
</cp:coreProperties>
</file>