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45"/>
  </p:notesMasterIdLst>
  <p:handoutMasterIdLst>
    <p:handoutMasterId r:id="rId46"/>
  </p:handoutMasterIdLst>
  <p:sldIdLst>
    <p:sldId id="256" r:id="rId5"/>
    <p:sldId id="870" r:id="rId6"/>
    <p:sldId id="907" r:id="rId7"/>
    <p:sldId id="961" r:id="rId8"/>
    <p:sldId id="960" r:id="rId9"/>
    <p:sldId id="936" r:id="rId10"/>
    <p:sldId id="938" r:id="rId11"/>
    <p:sldId id="942" r:id="rId12"/>
    <p:sldId id="976" r:id="rId13"/>
    <p:sldId id="903" r:id="rId14"/>
    <p:sldId id="937" r:id="rId15"/>
    <p:sldId id="966" r:id="rId16"/>
    <p:sldId id="965" r:id="rId17"/>
    <p:sldId id="932" r:id="rId18"/>
    <p:sldId id="963" r:id="rId19"/>
    <p:sldId id="967" r:id="rId20"/>
    <p:sldId id="968" r:id="rId21"/>
    <p:sldId id="949" r:id="rId22"/>
    <p:sldId id="964" r:id="rId23"/>
    <p:sldId id="969" r:id="rId24"/>
    <p:sldId id="970" r:id="rId25"/>
    <p:sldId id="934" r:id="rId26"/>
    <p:sldId id="972" r:id="rId27"/>
    <p:sldId id="973" r:id="rId28"/>
    <p:sldId id="977" r:id="rId29"/>
    <p:sldId id="975" r:id="rId30"/>
    <p:sldId id="971" r:id="rId31"/>
    <p:sldId id="978" r:id="rId32"/>
    <p:sldId id="979" r:id="rId33"/>
    <p:sldId id="941" r:id="rId34"/>
    <p:sldId id="945" r:id="rId35"/>
    <p:sldId id="944" r:id="rId36"/>
    <p:sldId id="948" r:id="rId37"/>
    <p:sldId id="943" r:id="rId38"/>
    <p:sldId id="980" r:id="rId39"/>
    <p:sldId id="974" r:id="rId40"/>
    <p:sldId id="947" r:id="rId41"/>
    <p:sldId id="946" r:id="rId42"/>
    <p:sldId id="982" r:id="rId43"/>
    <p:sldId id="98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9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D9E8B-BB9F-4760-9110-86B48F542BC8}" v="111" dt="2024-05-17T01:09:10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8" autoAdjust="0"/>
    <p:restoredTop sz="89981" autoAdjust="0"/>
  </p:normalViewPr>
  <p:slideViewPr>
    <p:cSldViewPr>
      <p:cViewPr varScale="1">
        <p:scale>
          <a:sx n="81" d="100"/>
          <a:sy n="81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861CF7C-D693-6368-C956-2D37896B18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7A49F13-B314-4E99-8287-EE28E3295B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38FAA263-392F-52A4-10DA-10CB1D4639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86B96C68-759E-20BB-AC09-F2CE0D9972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032DCB-7E56-4B91-AD47-8BBC46223F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C44A4E3-BA61-947A-AD26-C67C9E948F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061FEE-E48B-783C-348F-F369759C29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37DDDC4-1822-B4D1-56EF-1961C4B8BB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3A82873C-D95B-FBCC-7789-E3CE2D6A4E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B8ACE94B-9DA7-F76B-D019-DAF2847B9D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C1EDD10-BA16-CF24-422F-403ED7084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442F3B-4730-4BAA-9CA4-03428D2514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FADD30F-C542-54EF-0EF5-F5AD17446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64D2537-9224-BE4F-AC42-DACF988DD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124" name="Slide Number Placeholder 4">
            <a:extLst>
              <a:ext uri="{FF2B5EF4-FFF2-40B4-BE49-F238E27FC236}">
                <a16:creationId xmlns:a16="http://schemas.microsoft.com/office/drawing/2014/main" id="{C837FE0A-961A-668A-6296-FB2C789F5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E5DCD8-C85C-4E54-9FE6-A02D54D4842B}" type="slidenum">
              <a:rPr kumimoji="0" lang="pt-BR" altLang="pt-BR" smtClean="0"/>
              <a:pPr>
                <a:spcBef>
                  <a:spcPct val="0"/>
                </a:spcBef>
              </a:pPr>
              <a:t>1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F3F47CB-9553-64C6-3D7B-64EE906FD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1D1AF8B-D3E5-56D5-B296-C38A84DBE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EE9A105F-69DB-FCE2-6B15-5B130AB7F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44DB1D-9263-4772-9777-06D1840C31F4}" type="slidenum">
              <a:rPr kumimoji="0" lang="pt-BR" altLang="pt-BR" smtClean="0"/>
              <a:pPr>
                <a:spcBef>
                  <a:spcPct val="0"/>
                </a:spcBef>
              </a:pPr>
              <a:t>10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11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419592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12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43160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13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15656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14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15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419740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16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61041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17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46739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18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481815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19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88581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DE5C3C3-A11E-AA6E-28E3-94D797B61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F366575-2D84-4FA0-32CA-FAEF3861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BFC6720D-7159-1B36-EB9E-1F7E5538A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1C43E8-E19A-40A5-BFEC-44916E71E0C2}" type="slidenum">
              <a:rPr kumimoji="0" lang="pt-BR" altLang="pt-BR" smtClean="0"/>
              <a:pPr>
                <a:spcBef>
                  <a:spcPct val="0"/>
                </a:spcBef>
              </a:pPr>
              <a:t>2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20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95058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21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405108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22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17727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DE5C3C3-A11E-AA6E-28E3-94D797B61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F366575-2D84-4FA0-32CA-FAEF3861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BFC6720D-7159-1B36-EB9E-1F7E5538A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1C43E8-E19A-40A5-BFEC-44916E71E0C2}" type="slidenum">
              <a:rPr kumimoji="0" lang="pt-BR" altLang="pt-BR" smtClean="0"/>
              <a:pPr>
                <a:spcBef>
                  <a:spcPct val="0"/>
                </a:spcBef>
              </a:pPr>
              <a:t>23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396579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24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190990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25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889772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26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711131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27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575192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28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975117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29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65218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524FA7-D920-8F4F-AC31-A1268196C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9D2E196-4C48-165C-E09C-A90061E0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31DBDCA7-4D1E-4131-5E7C-6E589E6D8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EC328C-D75E-40EA-87BF-E7FA2FBFD826}" type="slidenum">
              <a:rPr kumimoji="0" lang="pt-BR" altLang="pt-BR" smtClean="0"/>
              <a:pPr>
                <a:spcBef>
                  <a:spcPct val="0"/>
                </a:spcBef>
              </a:pPr>
              <a:t>3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DE5C3C3-A11E-AA6E-28E3-94D797B61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F366575-2D84-4FA0-32CA-FAEF3861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BFC6720D-7159-1B36-EB9E-1F7E5538A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1C43E8-E19A-40A5-BFEC-44916E71E0C2}" type="slidenum">
              <a:rPr kumimoji="0" lang="pt-BR" altLang="pt-BR" smtClean="0"/>
              <a:pPr>
                <a:spcBef>
                  <a:spcPct val="0"/>
                </a:spcBef>
              </a:pPr>
              <a:t>30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386082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31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218285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32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014044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33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831648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34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502444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35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031082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36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060423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37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997426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38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666042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39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382882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4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685012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40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78896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1E3AD2B-C4A1-9C96-86CB-DF416D791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C0D7D095-F2F0-D2DB-86C9-EF97DDA4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92408038-920D-3E39-746C-A5B1324C5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3A562A-02F8-4648-BB0D-DC597DC1159D}" type="slidenum">
              <a:rPr kumimoji="0" lang="pt-BR" altLang="pt-BR" smtClean="0"/>
              <a:pPr>
                <a:spcBef>
                  <a:spcPct val="0"/>
                </a:spcBef>
              </a:pPr>
              <a:t>5</a:t>
            </a:fld>
            <a:endParaRPr kumimoji="0"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6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90634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7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237579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9C2BE9-C05C-E84B-6B60-4FE3C8813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87DE752-8E70-2557-951F-11E84DD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9700" name="Slide Number Placeholder 4">
            <a:extLst>
              <a:ext uri="{FF2B5EF4-FFF2-40B4-BE49-F238E27FC236}">
                <a16:creationId xmlns:a16="http://schemas.microsoft.com/office/drawing/2014/main" id="{302AC78B-23FD-8720-3623-B82246A96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BDBAC-FE88-4E45-B553-0FF22C37C114}" type="slidenum">
              <a:rPr kumimoji="0" lang="pt-BR" altLang="pt-BR" smtClean="0"/>
              <a:pPr>
                <a:spcBef>
                  <a:spcPct val="0"/>
                </a:spcBef>
              </a:pPr>
              <a:t>8</a:t>
            </a:fld>
            <a:endParaRPr kumimoji="0" lang="pt-BR" altLang="pt-BR"/>
          </a:p>
        </p:txBody>
      </p:sp>
    </p:spTree>
    <p:extLst>
      <p:ext uri="{BB962C8B-B14F-4D97-AF65-F5344CB8AC3E}">
        <p14:creationId xmlns:p14="http://schemas.microsoft.com/office/powerpoint/2010/main" val="155606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9E80AD6-FE3B-8364-B1DF-F294A91C2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85EB897-8F84-495B-7DD6-14184D9F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9DA4C9B4-4E00-AC45-E98F-56A48BB5C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6B2F9C-B1A0-454C-B85E-94E0614A5987}" type="slidenum">
              <a:rPr kumimoji="0" lang="pt-BR" altLang="pt-BR" smtClean="0"/>
              <a:pPr>
                <a:spcBef>
                  <a:spcPct val="0"/>
                </a:spcBef>
              </a:pPr>
              <a:t>9</a:t>
            </a:fld>
            <a:endParaRPr kumimoji="0"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DA1A8-89B6-E9A2-2B3A-8DCA090D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6AA4-6C1E-48C5-8B04-86B7E6F72754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B176-22FE-2DD9-B527-4DCD6FD4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11789-F032-0A7F-9310-0CE3595E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938F-E76C-43CB-9556-0FDBBA7790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212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8BE3F-DF2D-DF07-F013-2D5035A0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E1BA-1ECE-497D-8073-CC192EEE9085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7B2C-C81F-3710-AB34-19255D12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5D6B3-F82E-75C4-FA3F-8847E6CD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BF4D-D38A-49E2-A8AC-59B0F8EBA9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0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58A4-624C-74F4-52BD-B5909E77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ABA7-2091-4936-8F34-1F44698A4C5D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3B44-6DCA-95C4-E7E7-4D31B613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D3BC-61EF-3379-1E85-FD269895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97CA-3448-4C30-9A65-089337422F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4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AE71-5F0A-0791-6425-1400DA03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4FE2-1CEB-4A58-B74E-CCE8CF9021AC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DB74-FB45-927D-BC83-884D244F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D6F6-1D3A-E247-A286-D8088A8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C7E0-3E1F-46BA-AE11-743BC92646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84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E521F-E258-0713-AF49-E6F52A28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C465-96B1-468C-9C34-5FFD55C1FD42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56C2-E1DE-BD5E-D7A9-56154A0F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F729-9718-F137-368A-19CF8545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C00D-E939-436A-B92A-D4A58E4C5A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0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7864FB-94F4-A6C1-BBDC-60CF721D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331B-3DC3-4DE6-B22B-C8314045E0DD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BB7CE3-9822-9EEE-B44D-FACACF3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46CC1-BA3F-92B6-551D-CAA4C5E8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BD1F-FEC6-4ED6-B2DB-BFA3C3F318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6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ED2478-BD70-73DE-F478-02EAD1ED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A03B-05AF-42CE-90AA-A2B53A99BCFA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430AC-4E21-5DA0-CBE1-99C17A11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BFEFD3-B913-3A04-7310-476D160D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631A-9E40-4583-9F5E-6B31BD6ABD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50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DDB7D0-73FF-D7A6-9733-8DB19DD1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DEDD-C43F-4E65-82D1-075D09A6DF20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8D4604-F026-585C-5F7A-498F8C0F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6EAA09-D019-9EB8-17B7-5CF22C79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707A-8489-4F1A-8156-6DAE1C5ECC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71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471657-D440-44E6-9E0F-E6A42BA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6518-A6F2-46BF-9CA7-01BAD08CAAC0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BA8923-AC12-B1DF-5C7B-798752C4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17C34-3A7D-3108-0872-2929B8B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B153-7C12-4FAB-84D0-550F13DC08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475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2D9D54-EAFE-A123-4C2B-ABF34C31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4F82-1791-4E6D-B9D8-479ACD8E4DD1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8A7AB-425A-331D-957B-D7170D88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3535BE-3C59-EEAF-29BC-D2D435C9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8659-D7FA-427B-B837-71999CAFBB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015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867D35-E1D6-8AA4-85B5-4C312071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5D1C-FC7B-4B42-9E38-5967272130F4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03193C-4E06-AD83-7F66-3E762412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2312EF-6A3B-2642-AD25-97CA30E4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A0F8-19D8-474E-A1E8-809A48F703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419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99E70F-55C1-FD06-BB2B-8BECBAE57B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5CD349-9AF2-E31F-3EAC-1B4A1D5E9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43E8-EE38-6FBB-82A0-4ACAEA8AB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5A24898-243F-40A3-A63A-48E4BDFD4D9E}" type="datetime1">
              <a:rPr lang="pt-BR"/>
              <a:pPr>
                <a:defRPr/>
              </a:pPr>
              <a:t>23/05/2024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1D02-3C63-5CCB-F257-1C91254E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E4B1-77B3-FED7-1238-EA0A5B591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01CF15-3485-4220-B5AE-14B0D25E07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60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cena.usp.br/publicacoes/fisica_solo_baseada_processos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F81657-F3DE-9CCA-8FCF-7D0416B04237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3500">
              <a:latin typeface="+mj-lt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98F428E-92FC-C17F-6688-DF462376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836613"/>
            <a:ext cx="83343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/>
              <a:t>LEB0200 - Física do Ambiente agrícola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330FC13-0E6B-4545-BE04-84A0F3CE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3511550"/>
            <a:ext cx="5400675" cy="439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400" dirty="0">
                <a:latin typeface="+mj-lt"/>
                <a:cs typeface="Times New Roman" panose="02020603050405020304" pitchFamily="18" charset="0"/>
              </a:rPr>
              <a:t>Prof. Tiago Bueno de Moraes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400" i="1" dirty="0">
                <a:latin typeface="+mj-lt"/>
                <a:cs typeface="Times New Roman" panose="02020603050405020304" pitchFamily="18" charset="0"/>
              </a:rPr>
              <a:t>tiago.moraes@usp.br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71F5C-3D28-DB0C-2DFD-E93B01BDFF79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196D2B-FE9D-1DE5-5875-A132F9C8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6581775"/>
            <a:ext cx="1654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Tiago B. Moraes</a:t>
            </a:r>
          </a:p>
        </p:txBody>
      </p:sp>
      <p:sp>
        <p:nvSpPr>
          <p:cNvPr id="11" name="Rectangle 619">
            <a:extLst>
              <a:ext uri="{FF2B5EF4-FFF2-40B4-BE49-F238E27FC236}">
                <a16:creationId xmlns:a16="http://schemas.microsoft.com/office/drawing/2014/main" id="{610E194B-918C-F4F8-87E0-3E30A8C5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5337175"/>
            <a:ext cx="6619875" cy="1068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pt-BR" sz="1800" b="1" dirty="0">
                <a:latin typeface="+mj-lt"/>
              </a:rPr>
              <a:t>UNIVERSIDADE DE SÃO PAULO</a:t>
            </a:r>
          </a:p>
          <a:p>
            <a:pPr>
              <a:lnSpc>
                <a:spcPct val="120000"/>
              </a:lnSpc>
              <a:defRPr/>
            </a:pPr>
            <a:r>
              <a:rPr lang="pt-BR" altLang="pt-BR" sz="1800" dirty="0">
                <a:latin typeface="+mj-lt"/>
              </a:rPr>
              <a:t>ESCOLA SUPERIOR DE AGRICULTURA LUIZ DE QUEIROZ – ESALQ </a:t>
            </a:r>
          </a:p>
          <a:p>
            <a:pPr>
              <a:lnSpc>
                <a:spcPct val="120000"/>
              </a:lnSpc>
              <a:defRPr/>
            </a:pPr>
            <a:r>
              <a:rPr lang="pt-BR" altLang="pt-BR" sz="1800" dirty="0">
                <a:latin typeface="+mj-lt"/>
              </a:rPr>
              <a:t>DEPARTAMENTO DE ENGENHARIA DE BIOSSISTEMAS (LEB)</a:t>
            </a:r>
          </a:p>
        </p:txBody>
      </p:sp>
      <p:sp>
        <p:nvSpPr>
          <p:cNvPr id="4104" name="Slide Number Placeholder 10">
            <a:extLst>
              <a:ext uri="{FF2B5EF4-FFF2-40B4-BE49-F238E27FC236}">
                <a16:creationId xmlns:a16="http://schemas.microsoft.com/office/drawing/2014/main" id="{6D76C3B6-9D06-B5DA-A688-F7E0A585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C33B7-E4A8-4D3E-B6FF-776B48237DDC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4105" name="Imagem 2">
            <a:extLst>
              <a:ext uri="{FF2B5EF4-FFF2-40B4-BE49-F238E27FC236}">
                <a16:creationId xmlns:a16="http://schemas.microsoft.com/office/drawing/2014/main" id="{61D1608D-3E22-1C82-0E6F-C16F042B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51263"/>
            <a:ext cx="48275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m 1">
            <a:extLst>
              <a:ext uri="{FF2B5EF4-FFF2-40B4-BE49-F238E27FC236}">
                <a16:creationId xmlns:a16="http://schemas.microsoft.com/office/drawing/2014/main" id="{A9017863-9609-2852-6F35-271789DB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5468938"/>
            <a:ext cx="20050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4">
            <a:extLst>
              <a:ext uri="{FF2B5EF4-FFF2-40B4-BE49-F238E27FC236}">
                <a16:creationId xmlns:a16="http://schemas.microsoft.com/office/drawing/2014/main" id="{2AF62F5A-194E-A940-63DB-C83BE0C46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6243638"/>
            <a:ext cx="14398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000">
                <a:latin typeface="Arial" panose="020B0604020202020204" pitchFamily="34" charset="0"/>
                <a:cs typeface="Times New Roman" panose="02020603050405020304" pitchFamily="18" charset="0"/>
              </a:rPr>
              <a:t>1ºs / 2024</a:t>
            </a:r>
            <a:endParaRPr lang="pt-BR" altLang="pt-BR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838814-6BF4-4EA0-23E7-D1F0160C4719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9D0A7E6-6A0F-C2D8-7867-E4362FD28BFC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66C54ED7-F570-752A-180A-42AF663C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8197" name="Slide Number Placeholder 10">
            <a:extLst>
              <a:ext uri="{FF2B5EF4-FFF2-40B4-BE49-F238E27FC236}">
                <a16:creationId xmlns:a16="http://schemas.microsoft.com/office/drawing/2014/main" id="{9A8605D4-53F7-E1A0-597C-644285DF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771D59-E59A-4BBF-A292-0EA5A3BE0B1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2" name="Imagem 7">
            <a:extLst>
              <a:ext uri="{FF2B5EF4-FFF2-40B4-BE49-F238E27FC236}">
                <a16:creationId xmlns:a16="http://schemas.microsoft.com/office/drawing/2014/main" id="{181EB6A3-3457-74F8-A4D5-62A9DCBC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27" y="4059670"/>
            <a:ext cx="1882131" cy="1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752A50-BA26-E280-240D-A75F0D527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836712"/>
            <a:ext cx="4251841" cy="5586960"/>
          </a:xfrm>
          <a:prstGeom prst="rect">
            <a:avLst/>
          </a:prstGeom>
        </p:spPr>
      </p:pic>
      <p:sp>
        <p:nvSpPr>
          <p:cNvPr id="5" name="CaixaDeTexto 13">
            <a:extLst>
              <a:ext uri="{FF2B5EF4-FFF2-40B4-BE49-F238E27FC236}">
                <a16:creationId xmlns:a16="http://schemas.microsoft.com/office/drawing/2014/main" id="{00F60D42-9FE1-CC2F-EF79-0EC02289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1" y="787400"/>
            <a:ext cx="487704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400" dirty="0">
                <a:latin typeface="+mj-lt"/>
              </a:rPr>
              <a:t> Após uma chuva, a água infiltrada vai se deslocar nas camadas de solo..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2EAF10E-F8EE-236A-2ED7-45518EAB2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787580"/>
            <a:ext cx="1882130" cy="2098112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A5BED6C-80C4-0FE7-812F-B4BE590E3AD1}"/>
              </a:ext>
            </a:extLst>
          </p:cNvPr>
          <p:cNvCxnSpPr>
            <a:cxnSpLocks/>
          </p:cNvCxnSpPr>
          <p:nvPr/>
        </p:nvCxnSpPr>
        <p:spPr>
          <a:xfrm>
            <a:off x="2555776" y="2071996"/>
            <a:ext cx="2952328" cy="60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F2A63F6-10FE-5290-A070-FF034776791B}"/>
              </a:ext>
            </a:extLst>
          </p:cNvPr>
          <p:cNvCxnSpPr>
            <a:cxnSpLocks/>
          </p:cNvCxnSpPr>
          <p:nvPr/>
        </p:nvCxnSpPr>
        <p:spPr>
          <a:xfrm flipV="1">
            <a:off x="2735097" y="2252079"/>
            <a:ext cx="2773007" cy="1424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D727551-8FD8-E434-E8AC-D4FC36EF4766}"/>
              </a:ext>
            </a:extLst>
          </p:cNvPr>
          <p:cNvCxnSpPr>
            <a:cxnSpLocks/>
          </p:cNvCxnSpPr>
          <p:nvPr/>
        </p:nvCxnSpPr>
        <p:spPr>
          <a:xfrm flipV="1">
            <a:off x="2483768" y="3223013"/>
            <a:ext cx="3096344" cy="1083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4E76943-99D3-09E4-46A5-74153BA46122}"/>
              </a:ext>
            </a:extLst>
          </p:cNvPr>
          <p:cNvCxnSpPr>
            <a:cxnSpLocks/>
          </p:cNvCxnSpPr>
          <p:nvPr/>
        </p:nvCxnSpPr>
        <p:spPr>
          <a:xfrm flipV="1">
            <a:off x="2843808" y="3291749"/>
            <a:ext cx="2759536" cy="2250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561DD07-E9EB-E415-4B7C-61B2BB8B17B9}"/>
              </a:ext>
            </a:extLst>
          </p:cNvPr>
          <p:cNvCxnSpPr/>
          <p:nvPr/>
        </p:nvCxnSpPr>
        <p:spPr>
          <a:xfrm>
            <a:off x="971600" y="2636912"/>
            <a:ext cx="0" cy="23764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13">
            <a:extLst>
              <a:ext uri="{FF2B5EF4-FFF2-40B4-BE49-F238E27FC236}">
                <a16:creationId xmlns:a16="http://schemas.microsoft.com/office/drawing/2014/main" id="{7A5718FD-6EBF-36A0-1E4F-17118CFE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4" y="6063209"/>
            <a:ext cx="48770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400" dirty="0">
                <a:latin typeface="+mj-lt"/>
              </a:rPr>
              <a:t> Dinâmica da água...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9560"/>
            <a:ext cx="917643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latin typeface="+mj-lt"/>
              </a:rPr>
              <a:t> Vamos estudar as equações que são usadas nas simulações do deslocamento da água no solo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CC83A2-B7AA-82B7-D34D-3CC25CDB8ACC}"/>
              </a:ext>
            </a:extLst>
          </p:cNvPr>
          <p:cNvSpPr txBox="1"/>
          <p:nvPr/>
        </p:nvSpPr>
        <p:spPr>
          <a:xfrm>
            <a:off x="113850" y="5835264"/>
            <a:ext cx="449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 err="1">
                <a:solidFill>
                  <a:schemeClr val="tx1"/>
                </a:solidFill>
              </a:rPr>
              <a:t>Hydrus</a:t>
            </a:r>
            <a:r>
              <a:rPr lang="pt-BR" sz="1800" dirty="0">
                <a:solidFill>
                  <a:schemeClr val="tx1"/>
                </a:solidFill>
              </a:rPr>
              <a:t> 1D </a:t>
            </a:r>
            <a:r>
              <a:rPr lang="pt-BR" sz="1800" dirty="0" err="1">
                <a:solidFill>
                  <a:schemeClr val="tx1"/>
                </a:solidFill>
              </a:rPr>
              <a:t>water</a:t>
            </a:r>
            <a:r>
              <a:rPr lang="pt-BR" sz="1800" dirty="0">
                <a:solidFill>
                  <a:schemeClr val="tx1"/>
                </a:solidFill>
              </a:rPr>
              <a:t> dynamics </a:t>
            </a:r>
            <a:r>
              <a:rPr lang="pt-BR" sz="1800" dirty="0" err="1">
                <a:solidFill>
                  <a:schemeClr val="tx1"/>
                </a:solidFill>
              </a:rPr>
              <a:t>simulation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9CDD90-38F9-4EAD-A001-8830AE3C3609}"/>
              </a:ext>
            </a:extLst>
          </p:cNvPr>
          <p:cNvSpPr txBox="1"/>
          <p:nvPr/>
        </p:nvSpPr>
        <p:spPr>
          <a:xfrm>
            <a:off x="4685850" y="5845890"/>
            <a:ext cx="449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 err="1">
                <a:solidFill>
                  <a:schemeClr val="tx1"/>
                </a:solidFill>
              </a:rPr>
              <a:t>Hydrus</a:t>
            </a:r>
            <a:r>
              <a:rPr lang="pt-BR" sz="1800" dirty="0">
                <a:solidFill>
                  <a:schemeClr val="tx1"/>
                </a:solidFill>
              </a:rPr>
              <a:t> 2D </a:t>
            </a:r>
            <a:r>
              <a:rPr lang="pt-BR" sz="1800" dirty="0" err="1">
                <a:solidFill>
                  <a:schemeClr val="tx1"/>
                </a:solidFill>
              </a:rPr>
              <a:t>solute</a:t>
            </a:r>
            <a:r>
              <a:rPr lang="pt-BR" sz="1800" dirty="0">
                <a:solidFill>
                  <a:schemeClr val="tx1"/>
                </a:solidFill>
              </a:rPr>
              <a:t> dynamics </a:t>
            </a:r>
            <a:r>
              <a:rPr lang="pt-BR" sz="1800" dirty="0" err="1">
                <a:solidFill>
                  <a:schemeClr val="tx1"/>
                </a:solidFill>
              </a:rPr>
              <a:t>simulation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BC5590-9F34-59E1-7762-0601003F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17" y="2136094"/>
            <a:ext cx="2815046" cy="352059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286D13-D09D-9CD2-A4F1-EE4E5EF17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90" y="2136094"/>
            <a:ext cx="3529414" cy="35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" y="865188"/>
            <a:ext cx="86852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400" dirty="0">
                <a:latin typeface="+mj-lt"/>
              </a:rPr>
              <a:t> </a:t>
            </a:r>
            <a:r>
              <a:rPr lang="pt-BR" altLang="pt-BR" sz="2400" dirty="0">
                <a:solidFill>
                  <a:srgbClr val="C00000"/>
                </a:solidFill>
                <a:latin typeface="+mj-lt"/>
              </a:rPr>
              <a:t>Interações Intermoleculares </a:t>
            </a:r>
            <a:r>
              <a:rPr lang="pt-BR" altLang="pt-BR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pt-BR" altLang="pt-BR" sz="2400" dirty="0">
                <a:latin typeface="+mj-lt"/>
              </a:rPr>
              <a:t> Propriedades das substâncias (</a:t>
            </a:r>
            <a:r>
              <a:rPr lang="pt-BR" altLang="pt-BR" sz="2400" i="1" dirty="0">
                <a:latin typeface="+mj-lt"/>
              </a:rPr>
              <a:t>Ponto de fusão, ponto de ebulição, solubilidade,...</a:t>
            </a:r>
            <a:r>
              <a:rPr lang="pt-BR" altLang="pt-BR" sz="2400" dirty="0">
                <a:latin typeface="+mj-lt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0C840-6462-DF91-5053-FFDAC3FF2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4"/>
          <a:stretch/>
        </p:blipFill>
        <p:spPr bwMode="auto">
          <a:xfrm>
            <a:off x="3563888" y="1773532"/>
            <a:ext cx="5468370" cy="421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A38F0B1B-1957-CCF7-9B77-3ACF2524F2DC}"/>
              </a:ext>
            </a:extLst>
          </p:cNvPr>
          <p:cNvSpPr txBox="1">
            <a:spLocks/>
          </p:cNvSpPr>
          <p:nvPr/>
        </p:nvSpPr>
        <p:spPr>
          <a:xfrm>
            <a:off x="4007696" y="6130278"/>
            <a:ext cx="4989566" cy="4053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Cloro, CI</a:t>
            </a:r>
            <a:r>
              <a:rPr lang="pt-BR" sz="2000" baseline="-25000" dirty="0"/>
              <a:t>2                   </a:t>
            </a:r>
            <a:r>
              <a:rPr lang="pt-BR" sz="2000" dirty="0"/>
              <a:t>Bromo, Br</a:t>
            </a:r>
            <a:r>
              <a:rPr lang="pt-BR" sz="2000" baseline="-25000" dirty="0"/>
              <a:t>2             </a:t>
            </a:r>
            <a:r>
              <a:rPr lang="pt-BR" sz="2000" dirty="0"/>
              <a:t>   Iodo, I</a:t>
            </a:r>
            <a:r>
              <a:rPr lang="pt-BR" sz="2000" baseline="-25000" dirty="0"/>
              <a:t>2</a:t>
            </a:r>
            <a:endParaRPr lang="pt-BR" sz="2000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74D9ED8E-14B4-77B0-CCFF-DAF10DC51610}"/>
              </a:ext>
            </a:extLst>
          </p:cNvPr>
          <p:cNvSpPr txBox="1">
            <a:spLocks/>
          </p:cNvSpPr>
          <p:nvPr/>
        </p:nvSpPr>
        <p:spPr>
          <a:xfrm>
            <a:off x="128676" y="5960979"/>
            <a:ext cx="3291196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i="1" dirty="0"/>
              <a:t>Devido forças de atração e repulsão </a:t>
            </a:r>
            <a:r>
              <a:rPr lang="pt-BR" sz="1600" i="1" dirty="0" err="1"/>
              <a:t>inter-moleculares</a:t>
            </a:r>
            <a:r>
              <a:rPr lang="pt-BR" sz="1600" i="1" dirty="0"/>
              <a:t>..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C19556-FDE9-6419-26F6-3A1AABC7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888690"/>
            <a:ext cx="2302798" cy="16628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53D0CE0-9FB6-7A47-A777-80E6F6F1D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84" y="4120265"/>
            <a:ext cx="1857375" cy="1409700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F8079B7-18ED-DE4E-24C4-EC241790F80D}"/>
              </a:ext>
            </a:extLst>
          </p:cNvPr>
          <p:cNvCxnSpPr>
            <a:cxnSpLocks/>
          </p:cNvCxnSpPr>
          <p:nvPr/>
        </p:nvCxnSpPr>
        <p:spPr>
          <a:xfrm>
            <a:off x="1986109" y="5406417"/>
            <a:ext cx="280111" cy="162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DEE68DF-1384-D98E-EE80-FFBB3C4C7A2D}"/>
              </a:ext>
            </a:extLst>
          </p:cNvPr>
          <p:cNvCxnSpPr>
            <a:cxnSpLocks/>
          </p:cNvCxnSpPr>
          <p:nvPr/>
        </p:nvCxnSpPr>
        <p:spPr>
          <a:xfrm flipH="1" flipV="1">
            <a:off x="1889900" y="4030262"/>
            <a:ext cx="168532" cy="225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B85CFEA-A4C8-64A2-BDFE-24DB0B02E873}"/>
              </a:ext>
            </a:extLst>
          </p:cNvPr>
          <p:cNvCxnSpPr>
            <a:cxnSpLocks/>
          </p:cNvCxnSpPr>
          <p:nvPr/>
        </p:nvCxnSpPr>
        <p:spPr>
          <a:xfrm flipH="1">
            <a:off x="708356" y="4849283"/>
            <a:ext cx="122066" cy="29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D4D71723-5929-BED8-F605-52DD66D4D146}"/>
              </a:ext>
            </a:extLst>
          </p:cNvPr>
          <p:cNvSpPr/>
          <p:nvPr/>
        </p:nvSpPr>
        <p:spPr>
          <a:xfrm>
            <a:off x="417124" y="3965258"/>
            <a:ext cx="2426684" cy="170550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F90F5FA-9FC9-C49B-E66B-51144A425E05}"/>
              </a:ext>
            </a:extLst>
          </p:cNvPr>
          <p:cNvSpPr txBox="1">
            <a:spLocks/>
          </p:cNvSpPr>
          <p:nvPr/>
        </p:nvSpPr>
        <p:spPr>
          <a:xfrm>
            <a:off x="453504" y="5391160"/>
            <a:ext cx="695117" cy="31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gás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DBFF1992-039C-6060-11EC-C31576AEEC01}"/>
              </a:ext>
            </a:extLst>
          </p:cNvPr>
          <p:cNvSpPr txBox="1">
            <a:spLocks/>
          </p:cNvSpPr>
          <p:nvPr/>
        </p:nvSpPr>
        <p:spPr>
          <a:xfrm>
            <a:off x="423596" y="3488970"/>
            <a:ext cx="813651" cy="277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líquido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52788C8-01D0-B13E-CB6D-C5A8034E8178}"/>
              </a:ext>
            </a:extLst>
          </p:cNvPr>
          <p:cNvSpPr/>
          <p:nvPr/>
        </p:nvSpPr>
        <p:spPr>
          <a:xfrm>
            <a:off x="417124" y="1895240"/>
            <a:ext cx="2426684" cy="1903195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6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" y="865188"/>
            <a:ext cx="86852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400" dirty="0">
                <a:latin typeface="+mj-lt"/>
              </a:rPr>
              <a:t> </a:t>
            </a:r>
            <a:r>
              <a:rPr lang="pt-BR" altLang="pt-BR" sz="2400" dirty="0">
                <a:solidFill>
                  <a:srgbClr val="C00000"/>
                </a:solidFill>
                <a:latin typeface="+mj-lt"/>
              </a:rPr>
              <a:t>Interações Intermoleculares </a:t>
            </a:r>
            <a:r>
              <a:rPr lang="pt-BR" altLang="pt-BR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pt-BR" altLang="pt-BR" sz="2400" dirty="0">
                <a:latin typeface="+mj-lt"/>
              </a:rPr>
              <a:t> Propriedades das substâncias (</a:t>
            </a:r>
            <a:r>
              <a:rPr lang="pt-BR" altLang="pt-BR" sz="2400" i="1" dirty="0">
                <a:latin typeface="+mj-lt"/>
              </a:rPr>
              <a:t>Ponto de fusão, ponto de ebulição, solubilidade,...</a:t>
            </a:r>
            <a:r>
              <a:rPr lang="pt-BR" altLang="pt-BR" sz="2400" dirty="0">
                <a:latin typeface="+mj-lt"/>
              </a:rPr>
              <a:t>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61B574D-C084-D8A8-CA38-944CCB8D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6" y="3861048"/>
            <a:ext cx="3464020" cy="255929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2B3F06-FBDD-8A8D-457D-218014EA5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9" b="32276"/>
          <a:stretch/>
        </p:blipFill>
        <p:spPr bwMode="auto">
          <a:xfrm>
            <a:off x="2885302" y="1983741"/>
            <a:ext cx="2410008" cy="26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7AD9366-0D41-9012-502A-DEE0AEE2FF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25661" r="31100" b="12057"/>
          <a:stretch/>
        </p:blipFill>
        <p:spPr>
          <a:xfrm>
            <a:off x="5868144" y="2821734"/>
            <a:ext cx="2738826" cy="2345164"/>
          </a:xfrm>
          <a:prstGeom prst="rect">
            <a:avLst/>
          </a:prstGeom>
        </p:spPr>
      </p:pic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8F8A6432-9D59-2654-946F-6B585A406DF3}"/>
              </a:ext>
            </a:extLst>
          </p:cNvPr>
          <p:cNvSpPr txBox="1">
            <a:spLocks/>
          </p:cNvSpPr>
          <p:nvPr/>
        </p:nvSpPr>
        <p:spPr>
          <a:xfrm>
            <a:off x="1763688" y="2231112"/>
            <a:ext cx="3223948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Viscosidade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ECEEE4F9-A1C5-5417-3786-1A3550F75C17}"/>
              </a:ext>
            </a:extLst>
          </p:cNvPr>
          <p:cNvSpPr txBox="1">
            <a:spLocks/>
          </p:cNvSpPr>
          <p:nvPr/>
        </p:nvSpPr>
        <p:spPr>
          <a:xfrm>
            <a:off x="180996" y="3593870"/>
            <a:ext cx="3223948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Solubilidade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AF093C3B-EE95-5A8E-4B34-A5E84EE26E7C}"/>
              </a:ext>
            </a:extLst>
          </p:cNvPr>
          <p:cNvSpPr txBox="1">
            <a:spLocks/>
          </p:cNvSpPr>
          <p:nvPr/>
        </p:nvSpPr>
        <p:spPr>
          <a:xfrm>
            <a:off x="5868144" y="5306762"/>
            <a:ext cx="3223948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dirty="0"/>
              <a:t>Tensão superficial</a:t>
            </a:r>
          </a:p>
        </p:txBody>
      </p:sp>
    </p:spTree>
    <p:extLst>
      <p:ext uri="{BB962C8B-B14F-4D97-AF65-F5344CB8AC3E}">
        <p14:creationId xmlns:p14="http://schemas.microsoft.com/office/powerpoint/2010/main" val="252562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AEC7B60-F438-20DA-A5AE-6AF7879EE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89" y="44450"/>
            <a:ext cx="2623966" cy="4193859"/>
          </a:xfrm>
          <a:prstGeom prst="rect">
            <a:avLst/>
          </a:prstGeom>
        </p:spPr>
      </p:pic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14" y="820555"/>
            <a:ext cx="68346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latin typeface="+mj-lt"/>
              </a:rPr>
              <a:t> A Água interage com as partículas do Solo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46F1F341-1405-4832-4809-20D9E51BA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508339"/>
            <a:ext cx="100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Arial" panose="020B0604020202020204" pitchFamily="34" charset="0"/>
              </a:rPr>
              <a:t>Coesão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EF5A7C-EE22-C720-5396-BBFDE4A6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1490259"/>
            <a:ext cx="100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Arial" panose="020B0604020202020204" pitchFamily="34" charset="0"/>
              </a:rPr>
              <a:t>Adesão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F4C43F8-2809-F5DC-28FE-88D5EED5A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138709"/>
            <a:ext cx="2520280" cy="24586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9B3351-7A1C-C438-41BB-43899E6A6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26" y="2024155"/>
            <a:ext cx="5204124" cy="2113720"/>
          </a:xfrm>
          <a:prstGeom prst="rect">
            <a:avLst/>
          </a:prstGeom>
        </p:spPr>
      </p:pic>
      <p:sp>
        <p:nvSpPr>
          <p:cNvPr id="28679" name="CaixaDeTexto 6">
            <a:extLst>
              <a:ext uri="{FF2B5EF4-FFF2-40B4-BE49-F238E27FC236}">
                <a16:creationId xmlns:a16="http://schemas.microsoft.com/office/drawing/2014/main" id="{5ED09409-6FCA-DC65-7A9B-1BEC7B66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628" y="4714316"/>
            <a:ext cx="3753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Arial" panose="020B0604020202020204" pitchFamily="34" charset="0"/>
              </a:rPr>
              <a:t>Ligações de Hidrogênio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CDA56DD1-ACD0-F8E3-10CD-E6D39BCA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17595"/>
            <a:ext cx="876617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Capilaridade: </a:t>
            </a:r>
            <a:r>
              <a:rPr lang="pt-BR" altLang="pt-BR" sz="2800" dirty="0">
                <a:latin typeface="+mj-lt"/>
              </a:rPr>
              <a:t>a tendência que os líquidos apresentam de subir em tubos finos (capilares) devido a interações intermoleculares entre o tubo e o líquido;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D26583-82D8-B903-9DEB-327022B0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102590"/>
            <a:ext cx="6745861" cy="4314825"/>
          </a:xfrm>
          <a:prstGeom prst="rect">
            <a:avLst/>
          </a:prstGeom>
        </p:spPr>
      </p:pic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E4CC939-7ADE-E1D0-E4E1-47F36DAF22A1}"/>
              </a:ext>
            </a:extLst>
          </p:cNvPr>
          <p:cNvSpPr txBox="1">
            <a:spLocks/>
          </p:cNvSpPr>
          <p:nvPr/>
        </p:nvSpPr>
        <p:spPr>
          <a:xfrm>
            <a:off x="4869176" y="2147581"/>
            <a:ext cx="3828116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i="1" dirty="0"/>
              <a:t>Formatos de meniscos de água e mercúrio em tubos de vidro</a:t>
            </a:r>
          </a:p>
        </p:txBody>
      </p:sp>
    </p:spTree>
    <p:extLst>
      <p:ext uri="{BB962C8B-B14F-4D97-AF65-F5344CB8AC3E}">
        <p14:creationId xmlns:p14="http://schemas.microsoft.com/office/powerpoint/2010/main" val="135242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CDA56DD1-ACD0-F8E3-10CD-E6D39BCA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17595"/>
            <a:ext cx="876617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Capilaridade: </a:t>
            </a:r>
            <a:r>
              <a:rPr lang="pt-BR" altLang="pt-BR" sz="2800" dirty="0">
                <a:latin typeface="+mj-lt"/>
              </a:rPr>
              <a:t>a tendência que os líquidos apresentam de subir em tubos finos (capilares) devido a interações intermoleculares entre o tubo e o líquido;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1AF0C1-544E-73CD-A1AD-3FC9D40A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00599"/>
            <a:ext cx="6264696" cy="3955708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45AE1661-3008-9BC7-570E-A06F39A323C2}"/>
              </a:ext>
            </a:extLst>
          </p:cNvPr>
          <p:cNvSpPr txBox="1">
            <a:spLocks/>
          </p:cNvSpPr>
          <p:nvPr/>
        </p:nvSpPr>
        <p:spPr>
          <a:xfrm>
            <a:off x="1331640" y="6149203"/>
            <a:ext cx="8067057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i="1" dirty="0"/>
              <a:t>Como posso relacionar a altura h que a água chega, com o raio r do capilar?</a:t>
            </a:r>
          </a:p>
        </p:txBody>
      </p:sp>
    </p:spTree>
    <p:extLst>
      <p:ext uri="{BB962C8B-B14F-4D97-AF65-F5344CB8AC3E}">
        <p14:creationId xmlns:p14="http://schemas.microsoft.com/office/powerpoint/2010/main" val="141624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45AE1661-3008-9BC7-570E-A06F39A323C2}"/>
              </a:ext>
            </a:extLst>
          </p:cNvPr>
          <p:cNvSpPr txBox="1">
            <a:spLocks/>
          </p:cNvSpPr>
          <p:nvPr/>
        </p:nvSpPr>
        <p:spPr>
          <a:xfrm>
            <a:off x="150140" y="827496"/>
            <a:ext cx="8866860" cy="98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i="1" dirty="0"/>
              <a:t>Como posso relacionar a altura h que a água chega, com o raio r do capilar?</a:t>
            </a:r>
          </a:p>
        </p:txBody>
      </p:sp>
      <p:sp>
        <p:nvSpPr>
          <p:cNvPr id="9" name="CaixaDeTexto 13">
            <a:extLst>
              <a:ext uri="{FF2B5EF4-FFF2-40B4-BE49-F238E27FC236}">
                <a16:creationId xmlns:a16="http://schemas.microsoft.com/office/drawing/2014/main" id="{AFA4E2D3-95DE-7636-ED1F-262882DB2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336471"/>
            <a:ext cx="87661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Equação da Capilaridade</a:t>
            </a:r>
            <a:endParaRPr lang="pt-BR" altLang="pt-BR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1F0D12F-A5B3-EA3E-C4C4-62D7508BE7F0}"/>
                  </a:ext>
                </a:extLst>
              </p:cNvPr>
              <p:cNvSpPr txBox="1"/>
              <p:nvPr/>
            </p:nvSpPr>
            <p:spPr>
              <a:xfrm>
                <a:off x="5606210" y="1716819"/>
                <a:ext cx="237340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1F0D12F-A5B3-EA3E-C4C4-62D7508BE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10" y="1716819"/>
                <a:ext cx="2373406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648B6709-6ED8-6A4C-2078-C2CD299438D1}"/>
              </a:ext>
            </a:extLst>
          </p:cNvPr>
          <p:cNvSpPr/>
          <p:nvPr/>
        </p:nvSpPr>
        <p:spPr>
          <a:xfrm>
            <a:off x="5364088" y="1598081"/>
            <a:ext cx="2880320" cy="11828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96E22E4-9222-32C1-D893-36AE7ED6F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69118"/>
            <a:ext cx="4932040" cy="4597553"/>
          </a:xfrm>
          <a:prstGeom prst="rect">
            <a:avLst/>
          </a:prstGeom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1AC01C46-8FF8-0343-E2CD-662F7203D9F6}"/>
              </a:ext>
            </a:extLst>
          </p:cNvPr>
          <p:cNvSpPr txBox="1">
            <a:spLocks/>
          </p:cNvSpPr>
          <p:nvPr/>
        </p:nvSpPr>
        <p:spPr>
          <a:xfrm>
            <a:off x="4309774" y="5152769"/>
            <a:ext cx="4633912" cy="1491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pt-BR" sz="1800" i="1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 é a tensão superficial do líquido, </a:t>
            </a:r>
            <a:r>
              <a:rPr lang="pt-BR" sz="1800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 é o ângulo de contato que o líquido faz com as paredes do tubo, ρ é a densidade do líquido, g é a aceleração da gravidade e r é o raio do tubo capilar. </a:t>
            </a:r>
          </a:p>
        </p:txBody>
      </p:sp>
    </p:spTree>
    <p:extLst>
      <p:ext uri="{BB962C8B-B14F-4D97-AF65-F5344CB8AC3E}">
        <p14:creationId xmlns:p14="http://schemas.microsoft.com/office/powerpoint/2010/main" val="209735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Equação da Capilaridade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11A1615-573E-043C-8E91-EC15A5D1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02230"/>
            <a:ext cx="75019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618CDE-03BE-899D-DAB9-D6867DB1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" y="4005064"/>
            <a:ext cx="2235860" cy="2598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Interação Água e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CDA56DD1-ACD0-F8E3-10CD-E6D39BCA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17595"/>
            <a:ext cx="8766175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Tensão Superficial (</a:t>
            </a:r>
            <a:r>
              <a:rPr lang="pt-BR" altLang="pt-BR" sz="2800" dirty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) : </a:t>
            </a:r>
            <a:r>
              <a:rPr lang="pt-BR" altLang="pt-BR" sz="2800" dirty="0">
                <a:latin typeface="+mj-lt"/>
              </a:rPr>
              <a:t>Efeito físico que faz com a que a camada superficial de um líquido venha se comportar como uma membrana elástica.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FA896B-1A19-8F7A-2EC8-39B0FEB3FB34}"/>
              </a:ext>
            </a:extLst>
          </p:cNvPr>
          <p:cNvSpPr txBox="1"/>
          <p:nvPr/>
        </p:nvSpPr>
        <p:spPr>
          <a:xfrm>
            <a:off x="2284519" y="6095416"/>
            <a:ext cx="197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+mj-lt"/>
              </a:rPr>
              <a:t>Superfície hidrofóbica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BAB6590-CFDA-CB16-0194-F1A68FEC4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25661" r="31100" b="12057"/>
          <a:stretch/>
        </p:blipFill>
        <p:spPr>
          <a:xfrm>
            <a:off x="106546" y="2143472"/>
            <a:ext cx="2159229" cy="1848875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7BEC821-7980-4E80-7ED5-6271B364B643}"/>
              </a:ext>
            </a:extLst>
          </p:cNvPr>
          <p:cNvCxnSpPr>
            <a:cxnSpLocks/>
          </p:cNvCxnSpPr>
          <p:nvPr/>
        </p:nvCxnSpPr>
        <p:spPr>
          <a:xfrm>
            <a:off x="1645414" y="4823704"/>
            <a:ext cx="838354" cy="12717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D3C6BB42-33EB-E181-778E-1E8DA7E3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160" y="2116187"/>
            <a:ext cx="4257675" cy="4371975"/>
          </a:xfrm>
          <a:prstGeom prst="rect">
            <a:avLst/>
          </a:prstGeom>
        </p:spPr>
      </p:pic>
      <p:sp>
        <p:nvSpPr>
          <p:cNvPr id="17" name="CaixaDeTexto 6">
            <a:extLst>
              <a:ext uri="{FF2B5EF4-FFF2-40B4-BE49-F238E27FC236}">
                <a16:creationId xmlns:a16="http://schemas.microsoft.com/office/drawing/2014/main" id="{00EC3D12-7B2A-1775-7AAD-73AEE6A3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06" y="2604824"/>
            <a:ext cx="24737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Symbol" panose="05050102010706020507" pitchFamily="18" charset="2"/>
              </a:rPr>
              <a:t>s</a:t>
            </a:r>
            <a:r>
              <a:rPr lang="pt-BR" altLang="pt-BR" sz="2000" baseline="-25000" dirty="0">
                <a:latin typeface="Symbol" panose="05050102010706020507" pitchFamily="18" charset="2"/>
              </a:rPr>
              <a:t>H2O</a:t>
            </a:r>
            <a:r>
              <a:rPr lang="pt-BR" altLang="pt-BR" sz="2000" dirty="0">
                <a:latin typeface="Arial" panose="020B0604020202020204" pitchFamily="34" charset="0"/>
              </a:rPr>
              <a:t> = 0,073 N/m</a:t>
            </a:r>
          </a:p>
        </p:txBody>
      </p:sp>
    </p:spTree>
    <p:extLst>
      <p:ext uri="{BB962C8B-B14F-4D97-AF65-F5344CB8AC3E}">
        <p14:creationId xmlns:p14="http://schemas.microsoft.com/office/powerpoint/2010/main" val="5581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4731A-5483-C4AA-1813-FE7BACFDFF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dirty="0">
                <a:latin typeface="+mj-lt"/>
              </a:rPr>
              <a:t>Dinâmica da água no Solo</a:t>
            </a:r>
          </a:p>
          <a:p>
            <a:pPr algn="ctr" eaLnBrk="1" hangingPunct="1">
              <a:defRPr/>
            </a:pPr>
            <a:r>
              <a:rPr lang="pt-BR" sz="4800" dirty="0">
                <a:latin typeface="+mj-lt"/>
              </a:rPr>
              <a:t>Parte 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0C86F3-9E1B-B96B-66B2-3D9F9C4B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1724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Aula de hoje:</a:t>
            </a:r>
            <a:endParaRPr lang="pt-BR" altLang="pt-BR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8" name="Slide Number Placeholder 10">
            <a:extLst>
              <a:ext uri="{FF2B5EF4-FFF2-40B4-BE49-F238E27FC236}">
                <a16:creationId xmlns:a16="http://schemas.microsoft.com/office/drawing/2014/main" id="{14FB6B9C-CADF-D5A3-BBF6-959CBF70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8E6CD5-9107-45C1-AC5F-BDD847F8FA91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Exemplo 1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45AE1661-3008-9BC7-570E-A06F39A323C2}"/>
              </a:ext>
            </a:extLst>
          </p:cNvPr>
          <p:cNvSpPr txBox="1">
            <a:spLocks/>
          </p:cNvSpPr>
          <p:nvPr/>
        </p:nvSpPr>
        <p:spPr>
          <a:xfrm>
            <a:off x="138570" y="699321"/>
            <a:ext cx="8866860" cy="2025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pt-BR" sz="2800" dirty="0"/>
              <a:t>1) Um capilar de raio r = 0,1 mm é inserido em uma superfície plana de água. Qual a altura, em cm, atingida pela água dentro do tubo? Sabendo que o </a:t>
            </a:r>
            <a:r>
              <a:rPr lang="pt-BR" sz="2800" dirty="0">
                <a:latin typeface="Symbol" panose="05050102010706020507" pitchFamily="18" charset="2"/>
              </a:rPr>
              <a:t>a</a:t>
            </a:r>
            <a:r>
              <a:rPr lang="pt-BR" sz="2800" dirty="0"/>
              <a:t> = 5° , </a:t>
            </a:r>
            <a:r>
              <a:rPr lang="pt-BR" sz="2800" dirty="0">
                <a:latin typeface="Symbol" panose="05050102010706020507" pitchFamily="18" charset="2"/>
              </a:rPr>
              <a:t>s</a:t>
            </a:r>
            <a:r>
              <a:rPr lang="pt-BR" sz="2800" dirty="0"/>
              <a:t> = 71,94 </a:t>
            </a:r>
            <a:r>
              <a:rPr lang="pt-BR" sz="2800" dirty="0" err="1"/>
              <a:t>dyn</a:t>
            </a:r>
            <a:r>
              <a:rPr lang="pt-BR" sz="2800" dirty="0"/>
              <a:t>/cm , </a:t>
            </a:r>
            <a:r>
              <a:rPr lang="pt-BR" sz="2800" dirty="0">
                <a:latin typeface="Symbol" panose="05050102010706020507" pitchFamily="18" charset="2"/>
              </a:rPr>
              <a:t>r</a:t>
            </a:r>
            <a:r>
              <a:rPr lang="pt-BR" sz="2800" dirty="0"/>
              <a:t> = 1 g/cm</a:t>
            </a:r>
            <a:r>
              <a:rPr lang="pt-BR" sz="2800" baseline="30000" dirty="0"/>
              <a:t>3</a:t>
            </a:r>
            <a:r>
              <a:rPr lang="pt-BR" sz="2800" dirty="0"/>
              <a:t> e g = 9,81 m/s</a:t>
            </a:r>
            <a:r>
              <a:rPr lang="pt-BR" sz="2800" baseline="30000" dirty="0"/>
              <a:t>2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96E22E4-9222-32C1-D893-36AE7ED6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31932"/>
            <a:ext cx="4113729" cy="3834739"/>
          </a:xfrm>
          <a:prstGeom prst="rect">
            <a:avLst/>
          </a:prstGeom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1AC01C46-8FF8-0343-E2CD-662F7203D9F6}"/>
              </a:ext>
            </a:extLst>
          </p:cNvPr>
          <p:cNvSpPr txBox="1">
            <a:spLocks/>
          </p:cNvSpPr>
          <p:nvPr/>
        </p:nvSpPr>
        <p:spPr>
          <a:xfrm>
            <a:off x="7441614" y="6089171"/>
            <a:ext cx="1702386" cy="508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14,61 cm</a:t>
            </a:r>
          </a:p>
        </p:txBody>
      </p:sp>
    </p:spTree>
    <p:extLst>
      <p:ext uri="{BB962C8B-B14F-4D97-AF65-F5344CB8AC3E}">
        <p14:creationId xmlns:p14="http://schemas.microsoft.com/office/powerpoint/2010/main" val="222643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Exemplo 2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45AE1661-3008-9BC7-570E-A06F39A323C2}"/>
              </a:ext>
            </a:extLst>
          </p:cNvPr>
          <p:cNvSpPr txBox="1">
            <a:spLocks/>
          </p:cNvSpPr>
          <p:nvPr/>
        </p:nvSpPr>
        <p:spPr>
          <a:xfrm>
            <a:off x="215168" y="784820"/>
            <a:ext cx="8713663" cy="228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2) Se for aplicada uma pressão de 1 </a:t>
            </a:r>
            <a:r>
              <a:rPr lang="pt-BR" dirty="0" err="1"/>
              <a:t>atm</a:t>
            </a:r>
            <a:r>
              <a:rPr lang="pt-BR" dirty="0"/>
              <a:t>, qual o tamanho dos poros que serão esvaziados de um solo? Considere 1 </a:t>
            </a:r>
            <a:r>
              <a:rPr lang="pt-BR" dirty="0" err="1"/>
              <a:t>atm</a:t>
            </a:r>
            <a:r>
              <a:rPr lang="pt-BR" dirty="0"/>
              <a:t> = 101325 </a:t>
            </a:r>
            <a:r>
              <a:rPr lang="pt-BR" dirty="0" err="1"/>
              <a:t>Pa</a:t>
            </a:r>
            <a:r>
              <a:rPr lang="pt-BR" dirty="0"/>
              <a:t>,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pt-BR" dirty="0"/>
              <a:t> = 5° , </a:t>
            </a:r>
            <a:r>
              <a:rPr lang="pt-BR" dirty="0">
                <a:latin typeface="Symbol" panose="05050102010706020507" pitchFamily="18" charset="2"/>
              </a:rPr>
              <a:t>s</a:t>
            </a:r>
            <a:r>
              <a:rPr lang="pt-BR" dirty="0"/>
              <a:t> = 71,94 </a:t>
            </a:r>
            <a:r>
              <a:rPr lang="pt-BR" dirty="0" err="1"/>
              <a:t>dyn</a:t>
            </a:r>
            <a:r>
              <a:rPr lang="pt-BR" dirty="0"/>
              <a:t>/cm ou 0,07194 N/m , </a:t>
            </a:r>
            <a:r>
              <a:rPr lang="pt-BR" dirty="0">
                <a:latin typeface="Symbol" panose="05050102010706020507" pitchFamily="18" charset="2"/>
              </a:rPr>
              <a:t>r</a:t>
            </a:r>
            <a:r>
              <a:rPr lang="pt-BR" dirty="0"/>
              <a:t> = 1 g/cm</a:t>
            </a:r>
            <a:r>
              <a:rPr lang="pt-BR" baseline="30000" dirty="0"/>
              <a:t>3</a:t>
            </a:r>
            <a:r>
              <a:rPr lang="pt-BR" dirty="0"/>
              <a:t> e g = 9,81 m/s</a:t>
            </a:r>
            <a:r>
              <a:rPr lang="pt-BR" baseline="30000" dirty="0"/>
              <a:t>2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1AC01C46-8FF8-0343-E2CD-662F7203D9F6}"/>
              </a:ext>
            </a:extLst>
          </p:cNvPr>
          <p:cNvSpPr txBox="1">
            <a:spLocks/>
          </p:cNvSpPr>
          <p:nvPr/>
        </p:nvSpPr>
        <p:spPr>
          <a:xfrm>
            <a:off x="6660232" y="6089171"/>
            <a:ext cx="2483768" cy="50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4,71.10</a:t>
            </a:r>
            <a:r>
              <a:rPr lang="pt-B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F2B0740-FA48-5381-6003-2C6777656018}"/>
              </a:ext>
            </a:extLst>
          </p:cNvPr>
          <p:cNvSpPr txBox="1">
            <a:spLocks/>
          </p:cNvSpPr>
          <p:nvPr/>
        </p:nvSpPr>
        <p:spPr>
          <a:xfrm>
            <a:off x="311420" y="5166721"/>
            <a:ext cx="8437044" cy="692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pt-BR" sz="2800" dirty="0"/>
              <a:t>b) e se a pressão for de 0,3 </a:t>
            </a:r>
            <a:r>
              <a:rPr lang="pt-BR" sz="2800" dirty="0" err="1"/>
              <a:t>atm</a:t>
            </a:r>
            <a:r>
              <a:rPr lang="pt-BR" sz="2800" dirty="0"/>
              <a:t>?</a:t>
            </a:r>
            <a:endParaRPr lang="pt-BR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ECDCBCE-1669-B660-2472-1207AE91A08F}"/>
                  </a:ext>
                </a:extLst>
              </p:cNvPr>
              <p:cNvSpPr txBox="1"/>
              <p:nvPr/>
            </p:nvSpPr>
            <p:spPr>
              <a:xfrm>
                <a:off x="1331640" y="3070610"/>
                <a:ext cx="237340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ECDCBCE-1669-B660-2472-1207AE91A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70610"/>
                <a:ext cx="2373406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A4CF039-C500-7AEB-3FB5-97C10DBDC678}"/>
                  </a:ext>
                </a:extLst>
              </p:cNvPr>
              <p:cNvSpPr txBox="1"/>
              <p:nvPr/>
            </p:nvSpPr>
            <p:spPr>
              <a:xfrm>
                <a:off x="4920888" y="3213556"/>
                <a:ext cx="29930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</a:rPr>
                  <a:t>     [ </a:t>
                </a:r>
                <a:r>
                  <a:rPr lang="pt-BR" sz="2800" dirty="0" err="1">
                    <a:solidFill>
                      <a:schemeClr val="tx1"/>
                    </a:solidFill>
                  </a:rPr>
                  <a:t>Pa</a:t>
                </a:r>
                <a:r>
                  <a:rPr lang="pt-BR" sz="2800" dirty="0">
                    <a:solidFill>
                      <a:schemeClr val="tx1"/>
                    </a:solidFill>
                  </a:rPr>
                  <a:t> ]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A4CF039-C500-7AEB-3FB5-97C10DBDC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88" y="3213556"/>
                <a:ext cx="2993063" cy="430887"/>
              </a:xfrm>
              <a:prstGeom prst="rect">
                <a:avLst/>
              </a:prstGeom>
              <a:blipFill>
                <a:blip r:embed="rId4"/>
                <a:stretch>
                  <a:fillRect t="-25352" r="-6517" b="-49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0965007-61E2-0D7E-D722-3023F58DBEA9}"/>
              </a:ext>
            </a:extLst>
          </p:cNvPr>
          <p:cNvSpPr txBox="1">
            <a:spLocks/>
          </p:cNvSpPr>
          <p:nvPr/>
        </p:nvSpPr>
        <p:spPr>
          <a:xfrm>
            <a:off x="6401916" y="4658242"/>
            <a:ext cx="2731012" cy="50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1,4145.10</a:t>
            </a:r>
            <a:r>
              <a:rPr lang="pt-B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</a:p>
        </p:txBody>
      </p:sp>
    </p:spTree>
    <p:extLst>
      <p:ext uri="{BB962C8B-B14F-4D97-AF65-F5344CB8AC3E}">
        <p14:creationId xmlns:p14="http://schemas.microsoft.com/office/powerpoint/2010/main" val="26961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E05947-586E-218F-A472-2571E519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8" y="980604"/>
            <a:ext cx="78890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4731A-5483-C4AA-1813-FE7BACFDFF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dirty="0">
                <a:latin typeface="+mj-lt"/>
              </a:rPr>
              <a:t>Potenciais da Água no Solo</a:t>
            </a:r>
          </a:p>
        </p:txBody>
      </p:sp>
      <p:sp>
        <p:nvSpPr>
          <p:cNvPr id="6148" name="Slide Number Placeholder 10">
            <a:extLst>
              <a:ext uri="{FF2B5EF4-FFF2-40B4-BE49-F238E27FC236}">
                <a16:creationId xmlns:a16="http://schemas.microsoft.com/office/drawing/2014/main" id="{14FB6B9C-CADF-D5A3-BBF6-959CBF70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8E6CD5-9107-45C1-AC5F-BDD847F8FA91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2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Dinâmica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13">
                <a:extLst>
                  <a:ext uri="{FF2B5EF4-FFF2-40B4-BE49-F238E27FC236}">
                    <a16:creationId xmlns:a16="http://schemas.microsoft.com/office/drawing/2014/main" id="{CDA56DD1-ACD0-F8E3-10CD-E6D39BCA0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0" y="836712"/>
                <a:ext cx="88900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285750" indent="-285750"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200150" indent="-28575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200150" indent="-28575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16573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1145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25717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0289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itchFamily="2" charset="2"/>
                  <a:buChar char="Ø"/>
                  <a:defRPr/>
                </a:pPr>
                <a:r>
                  <a:rPr lang="pt-BR" altLang="pt-BR" sz="2800" dirty="0">
                    <a:solidFill>
                      <a:srgbClr val="C00000"/>
                    </a:solidFill>
                    <a:latin typeface="+mj-lt"/>
                  </a:rPr>
                  <a:t> Potenciais da água no solo (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pt-BR" altLang="pt-BR" sz="2800" dirty="0">
                    <a:solidFill>
                      <a:srgbClr val="C00000"/>
                    </a:solidFill>
                    <a:latin typeface="+mj-lt"/>
                  </a:rPr>
                  <a:t>)</a:t>
                </a:r>
                <a:endParaRPr lang="pt-BR" altLang="pt-BR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13">
                <a:extLst>
                  <a:ext uri="{FF2B5EF4-FFF2-40B4-BE49-F238E27FC236}">
                    <a16:creationId xmlns:a16="http://schemas.microsoft.com/office/drawing/2014/main" id="{CDA56DD1-ACD0-F8E3-10CD-E6D39BCA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0" y="836712"/>
                <a:ext cx="8890000" cy="523220"/>
              </a:xfrm>
              <a:prstGeom prst="rect">
                <a:avLst/>
              </a:prstGeom>
              <a:blipFill>
                <a:blip r:embed="rId3"/>
                <a:stretch>
                  <a:fillRect l="-1165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0D633F60-36E7-526A-A20E-179775E00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836712"/>
            <a:ext cx="4251841" cy="558696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1D0CD8B-54D9-65A3-AD2E-0BD5B512737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724830" y="2994128"/>
            <a:ext cx="1667694" cy="830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317FA27-DFC1-7D5E-8CEF-82E93D1F71E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722427" y="4021821"/>
            <a:ext cx="2044078" cy="412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7FED97A-ADEA-7752-FBB5-EC87BD59533C}"/>
                  </a:ext>
                </a:extLst>
              </p:cNvPr>
              <p:cNvSpPr txBox="1"/>
              <p:nvPr/>
            </p:nvSpPr>
            <p:spPr>
              <a:xfrm>
                <a:off x="4102416" y="2717129"/>
                <a:ext cx="6224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97FED97A-ADEA-7752-FBB5-EC87BD59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416" y="2717129"/>
                <a:ext cx="62241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E9B57B6-A164-1F22-3F2C-8612838716EE}"/>
                  </a:ext>
                </a:extLst>
              </p:cNvPr>
              <p:cNvSpPr txBox="1"/>
              <p:nvPr/>
            </p:nvSpPr>
            <p:spPr>
              <a:xfrm>
                <a:off x="4089305" y="3744822"/>
                <a:ext cx="6331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E9B57B6-A164-1F22-3F2C-861283871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05" y="3744822"/>
                <a:ext cx="63312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ACED6A73-A65B-17C1-4875-5F5402465F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74380" y="3500265"/>
            <a:ext cx="1184251" cy="432046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30591534-6D6A-2CA3-A0FA-3AA346E85D80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57795" y="3494547"/>
            <a:ext cx="1184250" cy="443484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D25D7076-03D5-DE91-5CD0-2D622B61566F}"/>
              </a:ext>
            </a:extLst>
          </p:cNvPr>
          <p:cNvSpPr/>
          <p:nvPr/>
        </p:nvSpPr>
        <p:spPr>
          <a:xfrm>
            <a:off x="6277674" y="2899020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DB205DA-F42C-F29A-E480-845E4F32ACBA}"/>
              </a:ext>
            </a:extLst>
          </p:cNvPr>
          <p:cNvSpPr/>
          <p:nvPr/>
        </p:nvSpPr>
        <p:spPr>
          <a:xfrm>
            <a:off x="6709721" y="4348047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5A75037-F92D-B1D5-1E43-1A09823EEC46}"/>
              </a:ext>
            </a:extLst>
          </p:cNvPr>
          <p:cNvSpPr txBox="1"/>
          <p:nvPr/>
        </p:nvSpPr>
        <p:spPr>
          <a:xfrm>
            <a:off x="6232036" y="27809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02E84-CB5D-F348-CF3B-65F5B148BCEA}"/>
              </a:ext>
            </a:extLst>
          </p:cNvPr>
          <p:cNvSpPr txBox="1"/>
          <p:nvPr/>
        </p:nvSpPr>
        <p:spPr>
          <a:xfrm>
            <a:off x="6666552" y="42473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8CDF51F5-4998-BBDA-E12A-B7380282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56" y="1412776"/>
            <a:ext cx="5297737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</a:rPr>
              <a:t>A água se movimenta do ponto 1 para o ponto 2, ou do ponto 2 para o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6">
                <a:extLst>
                  <a:ext uri="{FF2B5EF4-FFF2-40B4-BE49-F238E27FC236}">
                    <a16:creationId xmlns:a16="http://schemas.microsoft.com/office/drawing/2014/main" id="{80BBC9F3-E475-8675-EE1B-E0C95244D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2617927"/>
                <a:ext cx="3419872" cy="958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2000" dirty="0">
                    <a:latin typeface="Arial" panose="020B0604020202020204" pitchFamily="34" charset="0"/>
                  </a:rPr>
                  <a:t>o vai de 1 para 2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2000" dirty="0">
                    <a:latin typeface="Arial" panose="020B0604020202020204" pitchFamily="34" charset="0"/>
                  </a:rPr>
                  <a:t> vai de 2 para 1</a:t>
                </a:r>
              </a:p>
            </p:txBody>
          </p:sp>
        </mc:Choice>
        <mc:Fallback xmlns="">
          <p:sp>
            <p:nvSpPr>
              <p:cNvPr id="32" name="CaixaDeTexto 6">
                <a:extLst>
                  <a:ext uri="{FF2B5EF4-FFF2-40B4-BE49-F238E27FC236}">
                    <a16:creationId xmlns:a16="http://schemas.microsoft.com/office/drawing/2014/main" id="{80BBC9F3-E475-8675-EE1B-E0C95244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617927"/>
                <a:ext cx="3419872" cy="958660"/>
              </a:xfrm>
              <a:prstGeom prst="rect">
                <a:avLst/>
              </a:prstGeom>
              <a:blipFill>
                <a:blip r:embed="rId7"/>
                <a:stretch>
                  <a:fillRect l="-1783" r="-1070" b="-101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6">
            <a:extLst>
              <a:ext uri="{FF2B5EF4-FFF2-40B4-BE49-F238E27FC236}">
                <a16:creationId xmlns:a16="http://schemas.microsoft.com/office/drawing/2014/main" id="{3803204A-F7B6-FAB0-99FA-77334611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51" y="4998327"/>
            <a:ext cx="4511346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</a:rPr>
              <a:t>Como calculo o potencial total em cada ponto?</a:t>
            </a:r>
          </a:p>
        </p:txBody>
      </p:sp>
    </p:spTree>
    <p:extLst>
      <p:ext uri="{BB962C8B-B14F-4D97-AF65-F5344CB8AC3E}">
        <p14:creationId xmlns:p14="http://schemas.microsoft.com/office/powerpoint/2010/main" val="304396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Dinâmica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CDA56DD1-ACD0-F8E3-10CD-E6D39BCA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556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Dinâmica da água no solo</a:t>
            </a:r>
            <a:endParaRPr lang="pt-BR" altLang="pt-BR" sz="28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489C89-4D96-D2FD-9220-28C22B90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1969"/>
            <a:ext cx="6181725" cy="4876800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C513298-48AA-8F74-4BC2-A0D9231AC5D5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5331312" y="4090929"/>
            <a:ext cx="2563491" cy="546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A9C811F-495B-3CB9-AB9D-8D8C4E1955E9}"/>
              </a:ext>
            </a:extLst>
          </p:cNvPr>
          <p:cNvCxnSpPr>
            <a:cxnSpLocks/>
          </p:cNvCxnSpPr>
          <p:nvPr/>
        </p:nvCxnSpPr>
        <p:spPr>
          <a:xfrm flipH="1">
            <a:off x="5746026" y="5276427"/>
            <a:ext cx="2361248" cy="694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2C56AD-8ED9-5140-4F4C-F3C7ADF3ACCA}"/>
                  </a:ext>
                </a:extLst>
              </p:cNvPr>
              <p:cNvSpPr txBox="1"/>
              <p:nvPr/>
            </p:nvSpPr>
            <p:spPr>
              <a:xfrm flipH="1">
                <a:off x="7894803" y="3813930"/>
                <a:ext cx="8640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2C56AD-8ED9-5140-4F4C-F3C7ADF3A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4803" y="3813930"/>
                <a:ext cx="86409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9C2E3C-B31C-4EFB-CB6B-B4678430CA0A}"/>
                  </a:ext>
                </a:extLst>
              </p:cNvPr>
              <p:cNvSpPr txBox="1"/>
              <p:nvPr/>
            </p:nvSpPr>
            <p:spPr>
              <a:xfrm>
                <a:off x="8135919" y="4812736"/>
                <a:ext cx="6331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9C2E3C-B31C-4EFB-CB6B-B4678430C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919" y="4812736"/>
                <a:ext cx="63312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22C88A1A-1AE9-68CF-0863-F04F58DB37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1430" y="5087265"/>
            <a:ext cx="1184251" cy="432046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Curvo 10">
            <a:extLst>
              <a:ext uri="{FF2B5EF4-FFF2-40B4-BE49-F238E27FC236}">
                <a16:creationId xmlns:a16="http://schemas.microsoft.com/office/drawing/2014/main" id="{E5EB0C2B-7BA0-851B-63BB-615BFA16F59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24845" y="5081547"/>
            <a:ext cx="1184250" cy="443484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B172583D-BA95-7648-6145-836B5871F08A}"/>
              </a:ext>
            </a:extLst>
          </p:cNvPr>
          <p:cNvSpPr/>
          <p:nvPr/>
        </p:nvSpPr>
        <p:spPr>
          <a:xfrm>
            <a:off x="5044724" y="4486020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6F52649-68D1-3A0D-B2E0-9BC72C7C280E}"/>
              </a:ext>
            </a:extLst>
          </p:cNvPr>
          <p:cNvSpPr/>
          <p:nvPr/>
        </p:nvSpPr>
        <p:spPr>
          <a:xfrm>
            <a:off x="5476771" y="5935047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EB7BDD-E4D6-EBD4-151F-D662C1A1D9E5}"/>
              </a:ext>
            </a:extLst>
          </p:cNvPr>
          <p:cNvSpPr txBox="1"/>
          <p:nvPr/>
        </p:nvSpPr>
        <p:spPr>
          <a:xfrm>
            <a:off x="4999086" y="43679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F0413E-3A7A-3388-0F75-812B83D585A1}"/>
              </a:ext>
            </a:extLst>
          </p:cNvPr>
          <p:cNvSpPr txBox="1"/>
          <p:nvPr/>
        </p:nvSpPr>
        <p:spPr>
          <a:xfrm>
            <a:off x="5433602" y="58343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976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Dinâmica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13">
                <a:extLst>
                  <a:ext uri="{FF2B5EF4-FFF2-40B4-BE49-F238E27FC236}">
                    <a16:creationId xmlns:a16="http://schemas.microsoft.com/office/drawing/2014/main" id="{CDA56DD1-ACD0-F8E3-10CD-E6D39BCA0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40" y="836712"/>
                <a:ext cx="88900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285750" indent="-285750"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200150" indent="-28575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200150" indent="-28575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16573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1145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25717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028950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itchFamily="2" charset="2"/>
                  <a:buChar char="Ø"/>
                  <a:defRPr/>
                </a:pPr>
                <a:r>
                  <a:rPr lang="pt-BR" altLang="pt-BR" sz="2800" dirty="0">
                    <a:solidFill>
                      <a:srgbClr val="C00000"/>
                    </a:solidFill>
                    <a:latin typeface="+mj-lt"/>
                  </a:rPr>
                  <a:t> Potenciais da água no solo (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pt-BR" altLang="pt-BR" sz="2800" dirty="0">
                    <a:solidFill>
                      <a:srgbClr val="C00000"/>
                    </a:solidFill>
                    <a:latin typeface="+mj-lt"/>
                  </a:rPr>
                  <a:t>)</a:t>
                </a:r>
                <a:endParaRPr lang="pt-BR" altLang="pt-BR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13">
                <a:extLst>
                  <a:ext uri="{FF2B5EF4-FFF2-40B4-BE49-F238E27FC236}">
                    <a16:creationId xmlns:a16="http://schemas.microsoft.com/office/drawing/2014/main" id="{CDA56DD1-ACD0-F8E3-10CD-E6D39BCA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40" y="836712"/>
                <a:ext cx="8890000" cy="523220"/>
              </a:xfrm>
              <a:prstGeom prst="rect">
                <a:avLst/>
              </a:prstGeom>
              <a:blipFill>
                <a:blip r:embed="rId3"/>
                <a:stretch>
                  <a:fillRect l="-1165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0D633F60-36E7-526A-A20E-179775E00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25677"/>
            <a:ext cx="2952328" cy="3879387"/>
          </a:xfrm>
          <a:prstGeom prst="rect">
            <a:avLst/>
          </a:prstGeom>
        </p:spPr>
      </p:pic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ACED6A73-A65B-17C1-4875-5F5402465F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8140" y="2336355"/>
            <a:ext cx="1184251" cy="432046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30591534-6D6A-2CA3-A0FA-3AA346E85D80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71555" y="2330637"/>
            <a:ext cx="1184250" cy="443484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D25D7076-03D5-DE91-5CD0-2D622B61566F}"/>
              </a:ext>
            </a:extLst>
          </p:cNvPr>
          <p:cNvSpPr/>
          <p:nvPr/>
        </p:nvSpPr>
        <p:spPr>
          <a:xfrm>
            <a:off x="6991434" y="1735110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DB205DA-F42C-F29A-E480-845E4F32ACBA}"/>
              </a:ext>
            </a:extLst>
          </p:cNvPr>
          <p:cNvSpPr/>
          <p:nvPr/>
        </p:nvSpPr>
        <p:spPr>
          <a:xfrm>
            <a:off x="7423481" y="3184137"/>
            <a:ext cx="272808" cy="260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5A75037-F92D-B1D5-1E43-1A09823EEC46}"/>
              </a:ext>
            </a:extLst>
          </p:cNvPr>
          <p:cNvSpPr txBox="1"/>
          <p:nvPr/>
        </p:nvSpPr>
        <p:spPr>
          <a:xfrm>
            <a:off x="6945796" y="16170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02E84-CB5D-F348-CF3B-65F5B148BCEA}"/>
              </a:ext>
            </a:extLst>
          </p:cNvPr>
          <p:cNvSpPr txBox="1"/>
          <p:nvPr/>
        </p:nvSpPr>
        <p:spPr>
          <a:xfrm>
            <a:off x="7380312" y="308347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06D4D26-F17E-3F01-013B-8D7E138B3691}"/>
                  </a:ext>
                </a:extLst>
              </p:cNvPr>
              <p:cNvSpPr txBox="1"/>
              <p:nvPr/>
            </p:nvSpPr>
            <p:spPr>
              <a:xfrm>
                <a:off x="691179" y="1950704"/>
                <a:ext cx="516897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06D4D26-F17E-3F01-013B-8D7E138B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9" y="1950704"/>
                <a:ext cx="5168979" cy="532453"/>
              </a:xfrm>
              <a:prstGeom prst="rect">
                <a:avLst/>
              </a:prstGeom>
              <a:blipFill>
                <a:blip r:embed="rId5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6710ECE1-54A6-9BE4-AC73-527D10B97AD5}"/>
              </a:ext>
            </a:extLst>
          </p:cNvPr>
          <p:cNvSpPr/>
          <p:nvPr/>
        </p:nvSpPr>
        <p:spPr>
          <a:xfrm>
            <a:off x="550702" y="1808630"/>
            <a:ext cx="5397062" cy="886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24">
                <a:extLst>
                  <a:ext uri="{FF2B5EF4-FFF2-40B4-BE49-F238E27FC236}">
                    <a16:creationId xmlns:a16="http://schemas.microsoft.com/office/drawing/2014/main" id="{80A6797F-88B3-C5E9-AF82-3F7C3E3E7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6" y="3879429"/>
                <a:ext cx="9112834" cy="2646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sub>
                    </m:sSub>
                  </m:oMath>
                </a14:m>
                <a:r>
                  <a:rPr lang="pt-BR" altLang="pt-BR" sz="18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 – potencial gravitacional</a:t>
                </a:r>
                <a:r>
                  <a:rPr lang="pt-BR" altLang="pt-BR" sz="1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, sempre presente na superfície terrestre;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sub>
                    </m:sSub>
                  </m:oMath>
                </a14:m>
                <a:r>
                  <a:rPr lang="pt-BR" altLang="pt-BR" sz="18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 – potencial de pressão</a:t>
                </a:r>
                <a:r>
                  <a:rPr lang="pt-BR" altLang="pt-BR" sz="1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, presente quando o solo está saturado com água, ou seja, quando todos os seus poros contêm água;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pt-BR" altLang="pt-BR" sz="18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 – potencial matricial</a:t>
                </a:r>
                <a:r>
                  <a:rPr lang="pt-BR" altLang="pt-BR" sz="1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pt-BR" altLang="pt-BR" sz="1800" u="sng" dirty="0">
                    <a:latin typeface="Arial" panose="020B0604020202020204" pitchFamily="34" charset="0"/>
                    <a:sym typeface="Wingdings" panose="05000000000000000000" pitchFamily="2" charset="2"/>
                  </a:rPr>
                  <a:t>que atua somente quando o solo não está saturado</a:t>
                </a:r>
                <a:r>
                  <a:rPr lang="pt-BR" altLang="pt-BR" sz="1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, ou seja, quando alguns de seus poros contêm água e outros ar;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pt-BR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pt-BR" altLang="pt-BR" sz="18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 – potencial osmótico</a:t>
                </a:r>
                <a:r>
                  <a:rPr lang="pt-BR" altLang="pt-BR" sz="18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, presente quando há solutos dissolvidos na água do solo.</a:t>
                </a:r>
              </a:p>
            </p:txBody>
          </p:sp>
        </mc:Choice>
        <mc:Fallback>
          <p:sp>
            <p:nvSpPr>
              <p:cNvPr id="12" name="Retângulo 24">
                <a:extLst>
                  <a:ext uri="{FF2B5EF4-FFF2-40B4-BE49-F238E27FC236}">
                    <a16:creationId xmlns:a16="http://schemas.microsoft.com/office/drawing/2014/main" id="{80A6797F-88B3-C5E9-AF82-3F7C3E3E7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6" y="3879429"/>
                <a:ext cx="9112834" cy="2646174"/>
              </a:xfrm>
              <a:prstGeom prst="rect">
                <a:avLst/>
              </a:prstGeom>
              <a:blipFill>
                <a:blip r:embed="rId6"/>
                <a:stretch>
                  <a:fillRect l="-535" r="-268" b="-23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13">
            <a:extLst>
              <a:ext uri="{FF2B5EF4-FFF2-40B4-BE49-F238E27FC236}">
                <a16:creationId xmlns:a16="http://schemas.microsoft.com/office/drawing/2014/main" id="{233DDC2C-8EA1-9F65-6D7C-D62A889D8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218082"/>
            <a:ext cx="23135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800" dirty="0">
                <a:solidFill>
                  <a:srgbClr val="C00000"/>
                </a:solidFill>
                <a:latin typeface="+mj-lt"/>
              </a:rPr>
              <a:t>para solo saturado</a:t>
            </a:r>
            <a:endParaRPr lang="pt-BR" altLang="pt-BR" sz="1800" dirty="0">
              <a:latin typeface="+mj-lt"/>
            </a:endParaRP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C95D1EEB-9046-B4B4-942D-F7FBDB018B4A}"/>
              </a:ext>
            </a:extLst>
          </p:cNvPr>
          <p:cNvSpPr/>
          <p:nvPr/>
        </p:nvSpPr>
        <p:spPr>
          <a:xfrm rot="16200000">
            <a:off x="2721166" y="2174154"/>
            <a:ext cx="705476" cy="1436480"/>
          </a:xfrm>
          <a:prstGeom prst="leftBrace">
            <a:avLst>
              <a:gd name="adj1" fmla="val 33987"/>
              <a:gd name="adj2" fmla="val 50000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7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0061A9-454B-2299-BD0C-B8AF49C4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96" y="1906613"/>
            <a:ext cx="2781300" cy="1971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Potencial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68521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Potenciais Gravitacional Água no Solo: </a:t>
            </a:r>
            <a:r>
              <a:rPr lang="pt-BR" altLang="pt-BR" sz="2800" dirty="0">
                <a:latin typeface="+mj-lt"/>
              </a:rPr>
              <a:t>relacionado a energia potencial gravitacional (</a:t>
            </a:r>
            <a:r>
              <a:rPr lang="pt-BR" altLang="pt-BR" sz="2800" dirty="0" err="1">
                <a:latin typeface="+mj-lt"/>
              </a:rPr>
              <a:t>Eg</a:t>
            </a:r>
            <a:r>
              <a:rPr lang="pt-BR" altLang="pt-BR" sz="2800" dirty="0">
                <a:latin typeface="+mj-lt"/>
              </a:rPr>
              <a:t>) de um corpo, calculado por: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7811578-8375-7F89-3424-6990667F5843}"/>
                  </a:ext>
                </a:extLst>
              </p:cNvPr>
              <p:cNvSpPr txBox="1"/>
              <p:nvPr/>
            </p:nvSpPr>
            <p:spPr>
              <a:xfrm>
                <a:off x="2483768" y="2465755"/>
                <a:ext cx="3741217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7811578-8375-7F89-3424-6990667F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65755"/>
                <a:ext cx="3741217" cy="532453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13">
            <a:extLst>
              <a:ext uri="{FF2B5EF4-FFF2-40B4-BE49-F238E27FC236}">
                <a16:creationId xmlns:a16="http://schemas.microsoft.com/office/drawing/2014/main" id="{CC3318BE-F4AE-DAF8-4C7D-621310C6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83" y="4084165"/>
            <a:ext cx="86852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dirty="0">
                <a:latin typeface="+mj-lt"/>
              </a:rPr>
              <a:t>O Potencial gravitacional (</a:t>
            </a:r>
            <a:r>
              <a:rPr lang="pt-BR" altLang="pt-BR" sz="2800" dirty="0" err="1">
                <a:latin typeface="Symbol" panose="05050102010706020507" pitchFamily="18" charset="2"/>
              </a:rPr>
              <a:t>f</a:t>
            </a:r>
            <a:r>
              <a:rPr lang="pt-BR" altLang="pt-BR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altLang="pt-BR" sz="2800" dirty="0">
                <a:latin typeface="+mj-lt"/>
              </a:rPr>
              <a:t>) pode ser expresso em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25F873-E19E-CA1F-A717-30A1F625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919713"/>
            <a:ext cx="7590406" cy="10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0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Potencial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68521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Potencial de Pressão da Água no Solo: </a:t>
            </a:r>
            <a:r>
              <a:rPr lang="pt-BR" altLang="pt-BR" sz="2800" dirty="0">
                <a:latin typeface="+mj-lt"/>
              </a:rPr>
              <a:t>relacionado a energia de pressão (</a:t>
            </a:r>
            <a:r>
              <a:rPr lang="pt-BR" altLang="pt-BR" sz="2800" dirty="0" err="1">
                <a:latin typeface="+mj-lt"/>
              </a:rPr>
              <a:t>Ep</a:t>
            </a:r>
            <a:r>
              <a:rPr lang="pt-BR" altLang="pt-BR" sz="2800" dirty="0">
                <a:latin typeface="+mj-lt"/>
              </a:rPr>
              <a:t>), calculado por: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7811578-8375-7F89-3424-6990667F5843}"/>
                  </a:ext>
                </a:extLst>
              </p:cNvPr>
              <p:cNvSpPr txBox="1"/>
              <p:nvPr/>
            </p:nvSpPr>
            <p:spPr>
              <a:xfrm>
                <a:off x="2483768" y="2465755"/>
                <a:ext cx="2189317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pt-B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7811578-8375-7F89-3424-6990667F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65755"/>
                <a:ext cx="2189317" cy="530402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13">
            <a:extLst>
              <a:ext uri="{FF2B5EF4-FFF2-40B4-BE49-F238E27FC236}">
                <a16:creationId xmlns:a16="http://schemas.microsoft.com/office/drawing/2014/main" id="{CC3318BE-F4AE-DAF8-4C7D-621310C6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83" y="4084165"/>
            <a:ext cx="86852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800" dirty="0">
                <a:latin typeface="+mj-lt"/>
              </a:rPr>
              <a:t>O Potencial de pressão (</a:t>
            </a:r>
            <a:r>
              <a:rPr lang="pt-BR" altLang="pt-BR" sz="2800" dirty="0" err="1">
                <a:latin typeface="Symbol" panose="05050102010706020507" pitchFamily="18" charset="2"/>
              </a:rPr>
              <a:t>f</a:t>
            </a:r>
            <a:r>
              <a:rPr lang="pt-BR" altLang="pt-BR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altLang="pt-BR" sz="2800" dirty="0">
                <a:latin typeface="+mj-lt"/>
              </a:rPr>
              <a:t>) pode ser expresso em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7804F1-4251-E414-9DDD-7DF55DBF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16658"/>
            <a:ext cx="2868789" cy="22459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44DF5D6-A895-8095-B9F2-D34DA7F36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3" y="4710994"/>
            <a:ext cx="4696926" cy="92235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F869DB3-E321-6C1C-B111-605636DDD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354" y="5679650"/>
            <a:ext cx="4498145" cy="6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Potencial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6852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Potencial de Pressão da Água no Solo:</a:t>
            </a:r>
            <a:endParaRPr lang="pt-BR" altLang="pt-BR" sz="2800" dirty="0">
              <a:latin typeface="+mj-l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F869DB3-E321-6C1C-B111-605636DD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505314"/>
            <a:ext cx="4498145" cy="6263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EF734F-C3DA-9FB0-5B85-BDB7CE392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131638"/>
            <a:ext cx="59150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47A085-3021-0856-1909-6CFEA7F9536A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73029C-CCA0-5F40-9BFA-86EFDE0E1087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4914ADE-FE4C-8896-9B42-FEFF42B3B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8197" name="Slide Number Placeholder 10">
            <a:extLst>
              <a:ext uri="{FF2B5EF4-FFF2-40B4-BE49-F238E27FC236}">
                <a16:creationId xmlns:a16="http://schemas.microsoft.com/office/drawing/2014/main" id="{ACE519C7-29B6-8CD8-CE6D-C290D9CA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2C6826-4B73-4E6A-B753-D0A11F510C34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198" name="CaixaDeTexto 1">
            <a:extLst>
              <a:ext uri="{FF2B5EF4-FFF2-40B4-BE49-F238E27FC236}">
                <a16:creationId xmlns:a16="http://schemas.microsoft.com/office/drawing/2014/main" id="{242B7319-3E17-16AB-4FC8-B7CA353D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765175"/>
            <a:ext cx="87503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58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800">
                <a:latin typeface="Arial" panose="020B0604020202020204" pitchFamily="34" charset="0"/>
              </a:rPr>
              <a:t>Leia o Cap. 7, 8 e 9 da Apostila: </a:t>
            </a:r>
            <a:r>
              <a:rPr lang="pt-BR" altLang="pt-BR" sz="2000" i="1">
                <a:latin typeface="Arial" panose="020B0604020202020204" pitchFamily="34" charset="0"/>
              </a:rPr>
              <a:t>“ Água no Solo ” </a:t>
            </a:r>
            <a:r>
              <a:rPr lang="pt-BR" altLang="pt-BR" sz="2000">
                <a:latin typeface="Arial" panose="020B0604020202020204" pitchFamily="34" charset="0"/>
              </a:rPr>
              <a:t>– Capilaridade; Potenciais da água no Solo; Movimento da água no Solo.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</a:rPr>
              <a:t>Física do Ambiente Agrícola  </a:t>
            </a:r>
            <a:r>
              <a:rPr lang="pt-BR" altLang="pt-BR" sz="2000">
                <a:latin typeface="Arial" panose="020B0604020202020204" pitchFamily="34" charset="0"/>
              </a:rPr>
              <a:t>(tem no e-disciplinas pdf)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800">
                <a:latin typeface="Arial" panose="020B0604020202020204" pitchFamily="34" charset="0"/>
              </a:rPr>
              <a:t>Treine exercícios da Lista 6 e do Cap. da Apostila</a:t>
            </a:r>
            <a:br>
              <a:rPr lang="pt-BR" altLang="pt-BR" sz="2800">
                <a:latin typeface="Arial" panose="020B0604020202020204" pitchFamily="34" charset="0"/>
              </a:rPr>
            </a:br>
            <a:endParaRPr lang="pt-BR" altLang="pt-BR" sz="2800">
              <a:latin typeface="Arial" panose="020B0604020202020204" pitchFamily="34" charset="0"/>
            </a:endParaRPr>
          </a:p>
        </p:txBody>
      </p:sp>
      <p:pic>
        <p:nvPicPr>
          <p:cNvPr id="8199" name="Imagem 4">
            <a:extLst>
              <a:ext uri="{FF2B5EF4-FFF2-40B4-BE49-F238E27FC236}">
                <a16:creationId xmlns:a16="http://schemas.microsoft.com/office/drawing/2014/main" id="{E2C6A770-062C-2642-F076-E695A822B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3513"/>
            <a:ext cx="2514600" cy="348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CaixaDeTexto 7">
            <a:extLst>
              <a:ext uri="{FF2B5EF4-FFF2-40B4-BE49-F238E27FC236}">
                <a16:creationId xmlns:a16="http://schemas.microsoft.com/office/drawing/2014/main" id="{D7AF5504-0916-FB8D-A7A9-4C568483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6196013"/>
            <a:ext cx="680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hlinkClick r:id="rId4"/>
              </a:rPr>
              <a:t>http://www.cena.usp.br/publicacoes/fisica_solo_baseada_processos.pdf</a:t>
            </a:r>
            <a:r>
              <a:rPr lang="pt-BR" altLang="pt-BR" sz="1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201" name="Imagem 1">
            <a:extLst>
              <a:ext uri="{FF2B5EF4-FFF2-40B4-BE49-F238E27FC236}">
                <a16:creationId xmlns:a16="http://schemas.microsoft.com/office/drawing/2014/main" id="{6FF97C17-CD87-13B5-CDF1-F5C67A64F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3513"/>
            <a:ext cx="2514600" cy="3478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4731A-5483-C4AA-1813-FE7BACFDFF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800" dirty="0">
                <a:latin typeface="+mj-lt"/>
              </a:rPr>
              <a:t>Dinâmica da água no Solo</a:t>
            </a:r>
          </a:p>
          <a:p>
            <a:pPr algn="ctr" eaLnBrk="1" hangingPunct="1">
              <a:defRPr/>
            </a:pPr>
            <a:r>
              <a:rPr lang="pt-BR" sz="4800" dirty="0">
                <a:latin typeface="+mj-lt"/>
              </a:rPr>
              <a:t>Parte 2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0C86F3-9E1B-B96B-66B2-3D9F9C4B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1724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Aula de hoje:</a:t>
            </a:r>
            <a:endParaRPr lang="pt-BR" altLang="pt-BR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8" name="Slide Number Placeholder 10">
            <a:extLst>
              <a:ext uri="{FF2B5EF4-FFF2-40B4-BE49-F238E27FC236}">
                <a16:creationId xmlns:a16="http://schemas.microsoft.com/office/drawing/2014/main" id="{14FB6B9C-CADF-D5A3-BBF6-959CBF70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8E6CD5-9107-45C1-AC5F-BDD847F8FA91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BR" altLang="pt-BR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6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E9FAD15-F202-77F3-A42D-50F05E5E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5" y="2946913"/>
            <a:ext cx="2832891" cy="3722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853038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 Fluxo de água no solo saturado (Q) ou Vazão</a:t>
            </a:r>
            <a:endParaRPr lang="pt-BR" altLang="pt-BR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/>
              <p:nvPr/>
            </p:nvSpPr>
            <p:spPr>
              <a:xfrm>
                <a:off x="4282315" y="1739163"/>
                <a:ext cx="3794885" cy="1252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𝑡𝑒𝑚𝑝𝑜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15" y="1739163"/>
                <a:ext cx="3794885" cy="1252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1">
            <a:extLst>
              <a:ext uri="{FF2B5EF4-FFF2-40B4-BE49-F238E27FC236}">
                <a16:creationId xmlns:a16="http://schemas.microsoft.com/office/drawing/2014/main" id="{F20C43D6-15A2-3A58-BFA5-4D675A27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73" y="1375417"/>
            <a:ext cx="5694715" cy="4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2000" i="1" dirty="0">
                <a:latin typeface="Arial" panose="020B0604020202020204" pitchFamily="34" charset="0"/>
              </a:rPr>
              <a:t>Volume de água por tempo.. 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6D08BB26-6104-9D14-8F0C-41E6C97A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131" y="5631375"/>
            <a:ext cx="17097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Unidades:</a:t>
            </a:r>
            <a:endParaRPr lang="pt-BR" altLang="pt-BR" sz="2000" i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46F2A53-3175-CF19-3765-978FB632BA00}"/>
                  </a:ext>
                </a:extLst>
              </p:cNvPr>
              <p:cNvSpPr txBox="1"/>
              <p:nvPr/>
            </p:nvSpPr>
            <p:spPr>
              <a:xfrm>
                <a:off x="5123626" y="5444803"/>
                <a:ext cx="3893374" cy="926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𝐿𝑖𝑡𝑟𝑜𝑠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𝑒𝑡𝑐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46F2A53-3175-CF19-3765-978FB632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626" y="5444803"/>
                <a:ext cx="3893374" cy="9263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40AA9C5-6A28-5F26-70FE-CB4369D0F7EF}"/>
              </a:ext>
            </a:extLst>
          </p:cNvPr>
          <p:cNvCxnSpPr>
            <a:cxnSpLocks/>
          </p:cNvCxnSpPr>
          <p:nvPr/>
        </p:nvCxnSpPr>
        <p:spPr>
          <a:xfrm>
            <a:off x="207963" y="4537536"/>
            <a:ext cx="0" cy="965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33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CAB3B453-9C98-A225-03FA-D14C96ED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5" y="2946913"/>
            <a:ext cx="2832891" cy="3722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816181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 Densidade de Fluxo de água no solo saturado (q)</a:t>
            </a:r>
            <a:endParaRPr lang="pt-BR" altLang="pt-BR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5CBED1-E2D1-324D-B27C-E726C1853244}"/>
                  </a:ext>
                </a:extLst>
              </p:cNvPr>
              <p:cNvSpPr txBox="1"/>
              <p:nvPr/>
            </p:nvSpPr>
            <p:spPr>
              <a:xfrm>
                <a:off x="1241581" y="1811782"/>
                <a:ext cx="6823663" cy="1155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 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den>
                      </m:f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𝑡𝑒𝑚𝑝𝑜</m:t>
                              </m:r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.[ 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5CBED1-E2D1-324D-B27C-E726C185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81" y="1811782"/>
                <a:ext cx="6823663" cy="1155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>
            <a:extLst>
              <a:ext uri="{FF2B5EF4-FFF2-40B4-BE49-F238E27FC236}">
                <a16:creationId xmlns:a16="http://schemas.microsoft.com/office/drawing/2014/main" id="{710D3CE2-2D04-2BA1-F937-80EACFC6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19" y="1282197"/>
            <a:ext cx="792088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2000" i="1" dirty="0">
                <a:latin typeface="Arial" panose="020B0604020202020204" pitchFamily="34" charset="0"/>
              </a:rPr>
              <a:t>vazão por área.. volume de água por unidade de tempo e área</a:t>
            </a:r>
          </a:p>
        </p:txBody>
      </p:sp>
      <p:sp>
        <p:nvSpPr>
          <p:cNvPr id="8" name="Retângulo 11">
            <a:extLst>
              <a:ext uri="{FF2B5EF4-FFF2-40B4-BE49-F238E27FC236}">
                <a16:creationId xmlns:a16="http://schemas.microsoft.com/office/drawing/2014/main" id="{8665BE18-ADAB-5DA4-0915-6F8D3F5F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4770756"/>
            <a:ext cx="17097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Unidades:</a:t>
            </a:r>
            <a:endParaRPr lang="pt-BR" altLang="pt-BR" sz="2000" i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F6A65E4-33BA-1D87-FBC9-46CAC9C2D1AD}"/>
                  </a:ext>
                </a:extLst>
              </p:cNvPr>
              <p:cNvSpPr txBox="1"/>
              <p:nvPr/>
            </p:nvSpPr>
            <p:spPr>
              <a:xfrm>
                <a:off x="5980308" y="5284919"/>
                <a:ext cx="2832891" cy="942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.[ 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F6A65E4-33BA-1D87-FBC9-46CAC9C2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8" y="5284919"/>
                <a:ext cx="2832891" cy="942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alelogramo 11">
            <a:extLst>
              <a:ext uri="{FF2B5EF4-FFF2-40B4-BE49-F238E27FC236}">
                <a16:creationId xmlns:a16="http://schemas.microsoft.com/office/drawing/2014/main" id="{69B0D9D1-8942-5DC2-ECD5-921D807D55F0}"/>
              </a:ext>
            </a:extLst>
          </p:cNvPr>
          <p:cNvSpPr/>
          <p:nvPr/>
        </p:nvSpPr>
        <p:spPr>
          <a:xfrm>
            <a:off x="1058668" y="5162612"/>
            <a:ext cx="495300" cy="340381"/>
          </a:xfrm>
          <a:prstGeom prst="parallelogram">
            <a:avLst>
              <a:gd name="adj" fmla="val 474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07A8FBF-DE20-82AB-81A6-4EEA3EBEC454}"/>
              </a:ext>
            </a:extLst>
          </p:cNvPr>
          <p:cNvCxnSpPr>
            <a:cxnSpLocks/>
          </p:cNvCxnSpPr>
          <p:nvPr/>
        </p:nvCxnSpPr>
        <p:spPr>
          <a:xfrm flipV="1">
            <a:off x="1499370" y="4728528"/>
            <a:ext cx="1848494" cy="53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24">
            <a:extLst>
              <a:ext uri="{FF2B5EF4-FFF2-40B4-BE49-F238E27FC236}">
                <a16:creationId xmlns:a16="http://schemas.microsoft.com/office/drawing/2014/main" id="{7E4A8478-6278-6D5E-10FF-80D56955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143753"/>
            <a:ext cx="3312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Arial" panose="020B0604020202020204" pitchFamily="34" charset="0"/>
                <a:sym typeface="Wingdings" panose="05000000000000000000" pitchFamily="2" charset="2"/>
              </a:rPr>
              <a:t>Quanto de volume de água passa nessa área por segundo</a:t>
            </a:r>
            <a:endParaRPr lang="pt-BR" altLang="pt-BR" sz="1600" i="1" dirty="0">
              <a:latin typeface="Arial" panose="020B0604020202020204" pitchFamily="34" charset="0"/>
            </a:endParaRPr>
          </a:p>
        </p:txBody>
      </p:sp>
      <p:sp>
        <p:nvSpPr>
          <p:cNvPr id="15" name="Retângulo 25">
            <a:extLst>
              <a:ext uri="{FF2B5EF4-FFF2-40B4-BE49-F238E27FC236}">
                <a16:creationId xmlns:a16="http://schemas.microsoft.com/office/drawing/2014/main" id="{6CDF74B6-3E91-2F7E-3A2E-C1935F87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163" y="5132777"/>
            <a:ext cx="55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  <a:endParaRPr lang="pt-BR" altLang="pt-BR" sz="2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AD7462E-555A-B2EC-9D00-740E619D10F9}"/>
              </a:ext>
            </a:extLst>
          </p:cNvPr>
          <p:cNvCxnSpPr>
            <a:cxnSpLocks/>
          </p:cNvCxnSpPr>
          <p:nvPr/>
        </p:nvCxnSpPr>
        <p:spPr>
          <a:xfrm>
            <a:off x="207963" y="4537536"/>
            <a:ext cx="0" cy="965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8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089A9A95-232D-2807-FADA-54BA5F74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36712"/>
            <a:ext cx="7241726" cy="5666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Fluxo da água em Solo Saturado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972" y="2782669"/>
            <a:ext cx="33845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3600" dirty="0">
                <a:solidFill>
                  <a:srgbClr val="C00000"/>
                </a:solidFill>
                <a:latin typeface="+mj-lt"/>
              </a:rPr>
              <a:t>  </a:t>
            </a:r>
            <a:r>
              <a:rPr lang="pt-BR" altLang="pt-BR" sz="3600" dirty="0">
                <a:solidFill>
                  <a:srgbClr val="C00000"/>
                </a:solidFill>
                <a:latin typeface="Symbol" panose="05050102010706020507" pitchFamily="18" charset="2"/>
              </a:rPr>
              <a:t>f </a:t>
            </a:r>
            <a:r>
              <a:rPr lang="pt-BR" altLang="pt-BR" sz="3600" dirty="0">
                <a:solidFill>
                  <a:srgbClr val="C00000"/>
                </a:solidFill>
                <a:latin typeface="+mj-lt"/>
              </a:rPr>
              <a:t>potenciais</a:t>
            </a:r>
            <a:endParaRPr lang="pt-BR" altLang="pt-BR" sz="3600" dirty="0">
              <a:latin typeface="+mj-lt"/>
            </a:endParaRPr>
          </a:p>
        </p:txBody>
      </p:sp>
      <p:sp>
        <p:nvSpPr>
          <p:cNvPr id="5" name="Retângulo 11">
            <a:extLst>
              <a:ext uri="{FF2B5EF4-FFF2-40B4-BE49-F238E27FC236}">
                <a16:creationId xmlns:a16="http://schemas.microsoft.com/office/drawing/2014/main" id="{56BB6E44-B8FC-1B42-6258-1F4A2491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288" y="1080818"/>
            <a:ext cx="4438712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Utilizando  esse arranjo experimental podemos estudar o fluxo em diferentes tipos de solo</a:t>
            </a:r>
            <a:endParaRPr lang="pt-BR" altLang="pt-BR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45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Equação de Darcy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Equação de Darcy: </a:t>
            </a:r>
            <a:r>
              <a:rPr lang="pt-BR" altLang="pt-BR" sz="2800" dirty="0">
                <a:latin typeface="+mj-lt"/>
              </a:rPr>
              <a:t>para solos saturados, temos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/>
              <p:nvPr/>
            </p:nvSpPr>
            <p:spPr>
              <a:xfrm>
                <a:off x="1330689" y="1916832"/>
                <a:ext cx="3740255" cy="1128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89" y="1916832"/>
                <a:ext cx="3740255" cy="1128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24">
            <a:extLst>
              <a:ext uri="{FF2B5EF4-FFF2-40B4-BE49-F238E27FC236}">
                <a16:creationId xmlns:a16="http://schemas.microsoft.com/office/drawing/2014/main" id="{E3101114-268B-C924-3F18-7548B6CA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6021288"/>
            <a:ext cx="3077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Arial" panose="020B0604020202020204" pitchFamily="34" charset="0"/>
                <a:sym typeface="Wingdings" panose="05000000000000000000" pitchFamily="2" charset="2"/>
              </a:rPr>
              <a:t>1856</a:t>
            </a:r>
            <a:r>
              <a:rPr lang="pt-BR" altLang="pt-BR" sz="1600" i="1" dirty="0">
                <a:latin typeface="Arial" panose="020B0604020202020204" pitchFamily="34" charset="0"/>
                <a:sym typeface="Wingdings" panose="05000000000000000000" pitchFamily="2" charset="2"/>
              </a:rPr>
              <a:t> - Henry Darcy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Arial" panose="020B0604020202020204" pitchFamily="34" charset="0"/>
                <a:sym typeface="Wingdings" panose="05000000000000000000" pitchFamily="2" charset="2"/>
              </a:rPr>
              <a:t>Engenheiro Hidráulico Frances</a:t>
            </a:r>
            <a:endParaRPr lang="pt-BR" altLang="pt-BR" sz="1600" i="1" dirty="0">
              <a:latin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6E2A07-8EFF-D1CB-AC2A-D7BA21847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526" y="1772816"/>
            <a:ext cx="3031437" cy="422805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F58BF2C-0750-7D2B-17E4-0F95A38D8A1B}"/>
              </a:ext>
            </a:extLst>
          </p:cNvPr>
          <p:cNvSpPr/>
          <p:nvPr/>
        </p:nvSpPr>
        <p:spPr>
          <a:xfrm>
            <a:off x="1115616" y="1700808"/>
            <a:ext cx="4320480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24">
            <a:extLst>
              <a:ext uri="{FF2B5EF4-FFF2-40B4-BE49-F238E27FC236}">
                <a16:creationId xmlns:a16="http://schemas.microsoft.com/office/drawing/2014/main" id="{CBADD76A-8A14-7ED1-6897-A5861DC9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4" y="3728830"/>
            <a:ext cx="5952478" cy="2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 – densidade de fluxo de água [ m/s 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Q 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– Vazão (Fluxo de água) [ m</a:t>
            </a:r>
            <a:r>
              <a:rPr lang="pt-BR" altLang="pt-BR" sz="2000" baseline="30000" dirty="0">
                <a:latin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/s 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 – área transversal  [ m</a:t>
            </a:r>
            <a:r>
              <a:rPr lang="pt-BR" altLang="pt-BR" sz="2000" baseline="30000" dirty="0">
                <a:latin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pt-BR" altLang="pt-BR" sz="20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 – condutividade hidráulica [ m/s 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latin typeface="Symbol" panose="05050102010706020507" pitchFamily="18" charset="2"/>
                <a:sym typeface="Wingdings" panose="05000000000000000000" pitchFamily="2" charset="2"/>
              </a:rPr>
              <a:t>Df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 – diferença de potencial [ m 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L 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– comprimento [ m ]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6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5207D09-515B-B17D-773D-B26AA900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36712"/>
            <a:ext cx="7241726" cy="5666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Equação de Darcy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865188"/>
            <a:ext cx="39498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Equação de Darcy: </a:t>
            </a:r>
            <a:endParaRPr lang="pt-BR" altLang="pt-BR" sz="28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/>
              <p:nvPr/>
            </p:nvSpPr>
            <p:spPr>
              <a:xfrm>
                <a:off x="4397842" y="2427561"/>
                <a:ext cx="4495333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42" y="2427561"/>
                <a:ext cx="4495333" cy="81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45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Condutividade hidráulica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Condutividade Hidráulica do Solo Saturado (K):</a:t>
            </a:r>
            <a:endParaRPr lang="pt-BR" altLang="pt-BR" sz="2800" dirty="0">
              <a:latin typeface="+mj-lt"/>
            </a:endParaRPr>
          </a:p>
        </p:txBody>
      </p:sp>
      <p:sp>
        <p:nvSpPr>
          <p:cNvPr id="3" name="Retângulo 24">
            <a:extLst>
              <a:ext uri="{FF2B5EF4-FFF2-40B4-BE49-F238E27FC236}">
                <a16:creationId xmlns:a16="http://schemas.microsoft.com/office/drawing/2014/main" id="{25DE7FED-38B2-6BF5-C43D-8F091612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722" y="1988840"/>
            <a:ext cx="5952478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pt-BR" altLang="pt-BR" sz="2000" b="1" baseline="-25000" dirty="0">
                <a:latin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lang="pt-BR" altLang="pt-BR" sz="2000" dirty="0">
                <a:latin typeface="Arial" panose="020B0604020202020204" pitchFamily="34" charset="0"/>
                <a:sym typeface="Wingdings" panose="05000000000000000000" pitchFamily="2" charset="2"/>
              </a:rPr>
              <a:t> – condutividade hidráulica [ m/s ]</a:t>
            </a:r>
          </a:p>
        </p:txBody>
      </p:sp>
    </p:spTree>
    <p:extLst>
      <p:ext uri="{BB962C8B-B14F-4D97-AF65-F5344CB8AC3E}">
        <p14:creationId xmlns:p14="http://schemas.microsoft.com/office/powerpoint/2010/main" val="86288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Gradiente de potencial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865188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Gradiente de potencial (</a:t>
            </a:r>
            <a:r>
              <a:rPr lang="pt-BR" altLang="pt-BR" sz="2800" dirty="0" err="1">
                <a:solidFill>
                  <a:srgbClr val="C00000"/>
                </a:solidFill>
                <a:latin typeface="Symbol" panose="05050102010706020507" pitchFamily="18" charset="2"/>
              </a:rPr>
              <a:t>Df</a:t>
            </a:r>
            <a:r>
              <a:rPr lang="pt-BR" altLang="pt-BR" sz="28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pt-BR" altLang="pt-B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</a:t>
            </a: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)</a:t>
            </a:r>
            <a:endParaRPr lang="pt-BR" altLang="pt-BR" sz="28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/>
              <p:nvPr/>
            </p:nvSpPr>
            <p:spPr>
              <a:xfrm>
                <a:off x="2123728" y="1900459"/>
                <a:ext cx="790280" cy="1128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A498F3C-A2D0-D788-0AEA-C5CEEC47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900459"/>
                <a:ext cx="790280" cy="1128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11">
            <a:extLst>
              <a:ext uri="{FF2B5EF4-FFF2-40B4-BE49-F238E27FC236}">
                <a16:creationId xmlns:a16="http://schemas.microsoft.com/office/drawing/2014/main" id="{56BB6E44-B8FC-1B42-6258-1F4A2491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193862"/>
            <a:ext cx="17097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Arial" panose="020B0604020202020204" pitchFamily="34" charset="0"/>
                <a:sym typeface="Wingdings" panose="05000000000000000000" pitchFamily="2" charset="2"/>
              </a:rPr>
              <a:t>Unidades:</a:t>
            </a:r>
            <a:endParaRPr lang="pt-BR" altLang="pt-BR" sz="2000" i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93AC24-A033-048D-988B-AE10473CDF27}"/>
                  </a:ext>
                </a:extLst>
              </p:cNvPr>
              <p:cNvSpPr txBox="1"/>
              <p:nvPr/>
            </p:nvSpPr>
            <p:spPr>
              <a:xfrm>
                <a:off x="4529879" y="2249185"/>
                <a:ext cx="1295163" cy="883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93AC24-A033-048D-988B-AE10473CD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79" y="2249185"/>
                <a:ext cx="1295163" cy="883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036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Exercícios 1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9C5503-E040-89D5-204A-9CAB7F3D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2" y="839788"/>
            <a:ext cx="8388735" cy="41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Exercícios 2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210839-D3E1-6438-7A9A-7042A030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9" y="1052736"/>
            <a:ext cx="8131951" cy="49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Dinâmica da água no solo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CDA56DD1-ACD0-F8E3-10CD-E6D39BCA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556"/>
            <a:ext cx="8890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Dinâmica da água no solo</a:t>
            </a:r>
            <a:endParaRPr lang="pt-BR" altLang="pt-BR" sz="28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489C89-4D96-D2FD-9220-28C22B90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1969"/>
            <a:ext cx="61817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0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Exercícios 3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AD4B9902-98DE-E440-5FA8-2FBCCC2E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" y="1214082"/>
            <a:ext cx="4827489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latin typeface="+mj-lt"/>
              </a:rPr>
              <a:t>3) Considere que o potencial </a:t>
            </a:r>
            <a:r>
              <a:rPr lang="pt-BR" altLang="pt-BR" sz="2400" dirty="0" err="1">
                <a:latin typeface="+mj-lt"/>
              </a:rPr>
              <a:t>mátrico</a:t>
            </a:r>
            <a:r>
              <a:rPr lang="pt-BR" altLang="pt-BR" sz="2400" dirty="0">
                <a:latin typeface="+mj-lt"/>
              </a:rPr>
              <a:t> é dado por:</a:t>
            </a:r>
          </a:p>
          <a:p>
            <a:pPr marL="457200" indent="-457200" eaLnBrk="1" hangingPunct="1">
              <a:spcBef>
                <a:spcPct val="0"/>
              </a:spcBef>
              <a:buAutoNum type="arabicParenR"/>
              <a:defRPr/>
            </a:pPr>
            <a:endParaRPr lang="pt-BR" altLang="pt-BR" sz="2400" dirty="0">
              <a:latin typeface="+mj-lt"/>
            </a:endParaRPr>
          </a:p>
          <a:p>
            <a:pPr marL="457200" indent="-457200" eaLnBrk="1" hangingPunct="1">
              <a:spcBef>
                <a:spcPct val="0"/>
              </a:spcBef>
              <a:buAutoNum type="arabicParenR"/>
              <a:defRPr/>
            </a:pPr>
            <a:endParaRPr lang="pt-BR" altLang="pt-BR" sz="2400" dirty="0">
              <a:latin typeface="+mj-lt"/>
            </a:endParaRPr>
          </a:p>
          <a:p>
            <a:pPr marL="457200" indent="-457200" eaLnBrk="1" hangingPunct="1">
              <a:spcBef>
                <a:spcPct val="0"/>
              </a:spcBef>
              <a:buAutoNum type="alphaLcParenR"/>
              <a:defRPr/>
            </a:pPr>
            <a:r>
              <a:rPr lang="pt-BR" altLang="pt-BR" sz="2400" dirty="0">
                <a:latin typeface="+mj-lt"/>
              </a:rPr>
              <a:t>Qual o valor do potencial </a:t>
            </a:r>
            <a:r>
              <a:rPr lang="pt-BR" altLang="pt-BR" sz="2400" dirty="0" err="1">
                <a:latin typeface="+mj-lt"/>
              </a:rPr>
              <a:t>mátrico</a:t>
            </a:r>
            <a:r>
              <a:rPr lang="pt-BR" altLang="pt-BR" sz="2400" dirty="0">
                <a:latin typeface="+mj-lt"/>
              </a:rPr>
              <a:t> nos pontos A e B?</a:t>
            </a:r>
          </a:p>
          <a:p>
            <a:pPr marL="457200" indent="-457200" eaLnBrk="1" hangingPunct="1">
              <a:spcBef>
                <a:spcPct val="0"/>
              </a:spcBef>
              <a:buAutoNum type="alphaLcParenR"/>
              <a:defRPr/>
            </a:pPr>
            <a:endParaRPr lang="pt-BR" altLang="pt-BR" sz="2400" dirty="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2400" dirty="0">
                <a:latin typeface="+mj-lt"/>
              </a:rPr>
              <a:t>b) Qual o ponto com maior umidade do solo?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92CDCA-D499-5CF9-6EF6-4827F056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20" y="5407005"/>
            <a:ext cx="2042555" cy="10430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AC4292-DF34-5316-65D2-0611F97A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4450"/>
            <a:ext cx="4158555" cy="49197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AD57830-EE76-E9EA-649F-BF9C07C0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04" y="2162737"/>
            <a:ext cx="31813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2F4CA8-4AF9-16AC-7855-C902ADCEE7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851289F-E4E2-0A42-EFDD-0A5F2D68840E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43808C85-54E2-EEBE-A2EE-8FE35357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Retenção da água</a:t>
            </a:r>
          </a:p>
        </p:txBody>
      </p:sp>
      <p:sp>
        <p:nvSpPr>
          <p:cNvPr id="51205" name="Slide Number Placeholder 10">
            <a:extLst>
              <a:ext uri="{FF2B5EF4-FFF2-40B4-BE49-F238E27FC236}">
                <a16:creationId xmlns:a16="http://schemas.microsoft.com/office/drawing/2014/main" id="{40965F19-613E-FF24-197B-59FC3325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F3CC3-44C4-4C02-8743-CBDC76722AFB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51206" name="Imagem 4">
            <a:extLst>
              <a:ext uri="{FF2B5EF4-FFF2-40B4-BE49-F238E27FC236}">
                <a16:creationId xmlns:a16="http://schemas.microsoft.com/office/drawing/2014/main" id="{E0481210-272A-92A7-CEE7-6D53DFC2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995488"/>
            <a:ext cx="53625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Imagem 8">
            <a:extLst>
              <a:ext uri="{FF2B5EF4-FFF2-40B4-BE49-F238E27FC236}">
                <a16:creationId xmlns:a16="http://schemas.microsoft.com/office/drawing/2014/main" id="{773B07F9-B48C-CB10-BECD-13493904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44450"/>
            <a:ext cx="530066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CaixaDeTexto 14">
            <a:extLst>
              <a:ext uri="{FF2B5EF4-FFF2-40B4-BE49-F238E27FC236}">
                <a16:creationId xmlns:a16="http://schemas.microsoft.com/office/drawing/2014/main" id="{30494173-5A7A-4F0D-3F26-C9BD6258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290888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latin typeface="Symbol" panose="05050102010706020507" pitchFamily="18" charset="2"/>
              </a:rPr>
              <a:t>q</a:t>
            </a:r>
            <a:r>
              <a:rPr lang="pt-BR" altLang="pt-BR" sz="4000" baseline="-2500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pt-BR" altLang="pt-BR" sz="39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9" name="CaixaDeTexto 14">
            <a:extLst>
              <a:ext uri="{FF2B5EF4-FFF2-40B4-BE49-F238E27FC236}">
                <a16:creationId xmlns:a16="http://schemas.microsoft.com/office/drawing/2014/main" id="{0E365704-C59E-BABD-B87D-4AE02642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3325813"/>
            <a:ext cx="128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latin typeface="Symbol" panose="05050102010706020507" pitchFamily="18" charset="2"/>
              </a:rPr>
              <a:t>q</a:t>
            </a:r>
            <a:r>
              <a:rPr lang="pt-BR" altLang="pt-BR" sz="4000" baseline="-25000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  <a:endParaRPr lang="pt-BR" altLang="pt-BR" sz="39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0" name="CaixaDeTexto 14">
            <a:extLst>
              <a:ext uri="{FF2B5EF4-FFF2-40B4-BE49-F238E27FC236}">
                <a16:creationId xmlns:a16="http://schemas.microsoft.com/office/drawing/2014/main" id="{1B169475-80FD-50C6-740E-DFC0F99A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3317875"/>
            <a:ext cx="128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latin typeface="Symbol" panose="05050102010706020507" pitchFamily="18" charset="2"/>
              </a:rPr>
              <a:t>q</a:t>
            </a:r>
            <a:r>
              <a:rPr lang="pt-BR" altLang="pt-BR" sz="40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t-BR" altLang="pt-BR" sz="39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3">
            <a:extLst>
              <a:ext uri="{FF2B5EF4-FFF2-40B4-BE49-F238E27FC236}">
                <a16:creationId xmlns:a16="http://schemas.microsoft.com/office/drawing/2014/main" id="{BA5C19FE-E8A7-ADF7-1B78-EC89768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5849938"/>
            <a:ext cx="28035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1600" i="1" dirty="0">
                <a:latin typeface="+mj-lt"/>
              </a:rPr>
              <a:t>Solos Argilosos: </a:t>
            </a:r>
            <a:r>
              <a:rPr lang="pt-BR" altLang="pt-BR" sz="1600" dirty="0" err="1">
                <a:latin typeface="Symbol" panose="05050102010706020507" pitchFamily="18" charset="2"/>
              </a:rPr>
              <a:t>q</a:t>
            </a:r>
            <a:r>
              <a:rPr lang="pt-BR" altLang="pt-BR" sz="1600" baseline="-25000" dirty="0" err="1">
                <a:latin typeface="+mj-lt"/>
              </a:rPr>
              <a:t>cc</a:t>
            </a:r>
            <a:r>
              <a:rPr lang="pt-BR" altLang="pt-BR" sz="1600" i="1" dirty="0">
                <a:latin typeface="+mj-lt"/>
              </a:rPr>
              <a:t> ~ 1/3 </a:t>
            </a:r>
            <a:r>
              <a:rPr lang="pt-BR" altLang="pt-BR" sz="1600" i="1" dirty="0" err="1">
                <a:latin typeface="+mj-lt"/>
              </a:rPr>
              <a:t>atm</a:t>
            </a:r>
            <a:endParaRPr lang="pt-BR" altLang="pt-BR" sz="1600" i="1" dirty="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1600" i="1" dirty="0">
                <a:latin typeface="+mj-lt"/>
              </a:rPr>
              <a:t>Solos Arenosos: </a:t>
            </a:r>
            <a:r>
              <a:rPr lang="pt-BR" altLang="pt-BR" sz="1600" dirty="0" err="1">
                <a:latin typeface="Symbol" panose="05050102010706020507" pitchFamily="18" charset="2"/>
              </a:rPr>
              <a:t>q</a:t>
            </a:r>
            <a:r>
              <a:rPr lang="pt-BR" altLang="pt-BR" sz="1600" baseline="-25000" dirty="0" err="1">
                <a:latin typeface="+mj-lt"/>
              </a:rPr>
              <a:t>cc</a:t>
            </a:r>
            <a:r>
              <a:rPr lang="pt-BR" altLang="pt-BR" sz="1600" i="1" dirty="0">
                <a:latin typeface="+mj-lt"/>
              </a:rPr>
              <a:t> ~ 1/10 </a:t>
            </a:r>
            <a:r>
              <a:rPr lang="pt-BR" altLang="pt-BR" sz="1600" i="1" dirty="0" err="1">
                <a:latin typeface="+mj-lt"/>
              </a:rPr>
              <a:t>atm</a:t>
            </a:r>
            <a:endParaRPr lang="pt-BR" altLang="pt-BR" sz="1600" i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6C13AD-212A-D1A6-C059-50425E5C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70" y="1204283"/>
            <a:ext cx="4418669" cy="295385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322B2FE-0747-9364-5940-2D6E936729C8}"/>
              </a:ext>
            </a:extLst>
          </p:cNvPr>
          <p:cNvSpPr txBox="1">
            <a:spLocks/>
          </p:cNvSpPr>
          <p:nvPr/>
        </p:nvSpPr>
        <p:spPr>
          <a:xfrm>
            <a:off x="5388161" y="789241"/>
            <a:ext cx="3960440" cy="423544"/>
          </a:xfrm>
          <a:prstGeom prst="rect">
            <a:avLst/>
          </a:prstGeom>
        </p:spPr>
        <p:txBody>
          <a:bodyPr vert="horz" lIns="100728" tIns="50366" rIns="100728" bIns="50366" rtlCol="0">
            <a:noAutofit/>
          </a:bodyPr>
          <a:lstStyle>
            <a:lvl1pPr marL="0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657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317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0976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4632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8291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1949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5605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29265" indent="0" algn="ctr" defTabSz="1007317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pt-BR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pt-B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pt-B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Retation</a:t>
            </a:r>
            <a:r>
              <a:rPr lang="pt-B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 (SWRC)</a:t>
            </a:r>
            <a:endParaRPr lang="en-US" sz="1100" i="1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A296A1-C02E-D870-60FD-F89951E4C463}"/>
              </a:ext>
            </a:extLst>
          </p:cNvPr>
          <p:cNvSpPr txBox="1"/>
          <p:nvPr/>
        </p:nvSpPr>
        <p:spPr>
          <a:xfrm>
            <a:off x="3212021" y="2267888"/>
            <a:ext cx="114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Umidade do solo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24F810-3813-EB2C-4258-D2ECCCCED517}"/>
              </a:ext>
            </a:extLst>
          </p:cNvPr>
          <p:cNvSpPr txBox="1"/>
          <p:nvPr/>
        </p:nvSpPr>
        <p:spPr>
          <a:xfrm>
            <a:off x="6227027" y="3995772"/>
            <a:ext cx="114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Sucção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524C75-ADA5-E29D-D60F-5B293B1B2B38}"/>
              </a:ext>
            </a:extLst>
          </p:cNvPr>
          <p:cNvSpPr txBox="1"/>
          <p:nvPr/>
        </p:nvSpPr>
        <p:spPr>
          <a:xfrm>
            <a:off x="7349271" y="3912435"/>
            <a:ext cx="80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</a:rPr>
              <a:t>PMP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BE7B680-29EB-B0C7-5681-C9175E7CD981}"/>
              </a:ext>
            </a:extLst>
          </p:cNvPr>
          <p:cNvCxnSpPr>
            <a:cxnSpLocks/>
          </p:cNvCxnSpPr>
          <p:nvPr/>
        </p:nvCxnSpPr>
        <p:spPr>
          <a:xfrm>
            <a:off x="5728692" y="3290847"/>
            <a:ext cx="586713" cy="4295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EB91F79-C24A-4858-0296-C3B7FE7026B1}"/>
              </a:ext>
            </a:extLst>
          </p:cNvPr>
          <p:cNvCxnSpPr>
            <a:cxnSpLocks/>
          </p:cNvCxnSpPr>
          <p:nvPr/>
        </p:nvCxnSpPr>
        <p:spPr>
          <a:xfrm>
            <a:off x="5749338" y="3117276"/>
            <a:ext cx="834772" cy="6111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7FC6474-643C-9D1C-A987-4F4BDCEA4ED4}"/>
              </a:ext>
            </a:extLst>
          </p:cNvPr>
          <p:cNvCxnSpPr>
            <a:cxnSpLocks/>
          </p:cNvCxnSpPr>
          <p:nvPr/>
        </p:nvCxnSpPr>
        <p:spPr>
          <a:xfrm>
            <a:off x="5734115" y="2913959"/>
            <a:ext cx="1101487" cy="8064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B16E18D-DEE5-5A8B-3AD7-0EEC9C9FA579}"/>
              </a:ext>
            </a:extLst>
          </p:cNvPr>
          <p:cNvCxnSpPr>
            <a:cxnSpLocks/>
          </p:cNvCxnSpPr>
          <p:nvPr/>
        </p:nvCxnSpPr>
        <p:spPr>
          <a:xfrm>
            <a:off x="5723529" y="2698513"/>
            <a:ext cx="1381246" cy="1011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6BDA671-AC7C-24B5-A275-A3D35EC6681C}"/>
              </a:ext>
            </a:extLst>
          </p:cNvPr>
          <p:cNvCxnSpPr>
            <a:cxnSpLocks/>
          </p:cNvCxnSpPr>
          <p:nvPr/>
        </p:nvCxnSpPr>
        <p:spPr>
          <a:xfrm>
            <a:off x="5744825" y="2500647"/>
            <a:ext cx="1659018" cy="12146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27A94F9-7DDE-3D51-340E-9D97E9D9B1E4}"/>
              </a:ext>
            </a:extLst>
          </p:cNvPr>
          <p:cNvCxnSpPr>
            <a:cxnSpLocks/>
          </p:cNvCxnSpPr>
          <p:nvPr/>
        </p:nvCxnSpPr>
        <p:spPr>
          <a:xfrm>
            <a:off x="5731790" y="2301390"/>
            <a:ext cx="1709669" cy="12517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FAF0CD6-BB55-5909-36F6-5F3F25D0F44E}"/>
              </a:ext>
            </a:extLst>
          </p:cNvPr>
          <p:cNvCxnSpPr>
            <a:cxnSpLocks/>
          </p:cNvCxnSpPr>
          <p:nvPr/>
        </p:nvCxnSpPr>
        <p:spPr>
          <a:xfrm>
            <a:off x="5731790" y="3480401"/>
            <a:ext cx="326640" cy="2391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2DD09CC-0D7B-5C6A-F12E-813CF191E7E0}"/>
              </a:ext>
            </a:extLst>
          </p:cNvPr>
          <p:cNvCxnSpPr>
            <a:cxnSpLocks/>
          </p:cNvCxnSpPr>
          <p:nvPr/>
        </p:nvCxnSpPr>
        <p:spPr>
          <a:xfrm>
            <a:off x="5740328" y="3649375"/>
            <a:ext cx="88041" cy="64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55F7D26-9BB0-B568-B035-F1BC5C5ABCDB}"/>
              </a:ext>
            </a:extLst>
          </p:cNvPr>
          <p:cNvCxnSpPr>
            <a:cxnSpLocks/>
          </p:cNvCxnSpPr>
          <p:nvPr/>
        </p:nvCxnSpPr>
        <p:spPr>
          <a:xfrm>
            <a:off x="5727774" y="2114261"/>
            <a:ext cx="1178363" cy="8627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82AD2AC-C374-C981-570D-0E49C8537CE5}"/>
              </a:ext>
            </a:extLst>
          </p:cNvPr>
          <p:cNvCxnSpPr>
            <a:cxnSpLocks/>
          </p:cNvCxnSpPr>
          <p:nvPr/>
        </p:nvCxnSpPr>
        <p:spPr>
          <a:xfrm>
            <a:off x="5734113" y="2391992"/>
            <a:ext cx="1714950" cy="1255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05DA009-816F-4F90-8ABF-54329BB0E99D}"/>
              </a:ext>
            </a:extLst>
          </p:cNvPr>
          <p:cNvCxnSpPr>
            <a:cxnSpLocks/>
          </p:cNvCxnSpPr>
          <p:nvPr/>
        </p:nvCxnSpPr>
        <p:spPr>
          <a:xfrm>
            <a:off x="5725382" y="2586931"/>
            <a:ext cx="1548966" cy="1134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152FBED-EEB0-5A4C-C6E3-CBBD9BE92964}"/>
              </a:ext>
            </a:extLst>
          </p:cNvPr>
          <p:cNvCxnSpPr>
            <a:cxnSpLocks/>
          </p:cNvCxnSpPr>
          <p:nvPr/>
        </p:nvCxnSpPr>
        <p:spPr>
          <a:xfrm>
            <a:off x="5724681" y="2802553"/>
            <a:ext cx="1251988" cy="9166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2BD7ABE-F4E4-FBC0-7A89-DA5DB57F6193}"/>
              </a:ext>
            </a:extLst>
          </p:cNvPr>
          <p:cNvCxnSpPr>
            <a:cxnSpLocks/>
          </p:cNvCxnSpPr>
          <p:nvPr/>
        </p:nvCxnSpPr>
        <p:spPr>
          <a:xfrm>
            <a:off x="5733415" y="3010569"/>
            <a:ext cx="965007" cy="7065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CBC3620-0509-4DDB-3C42-1428D51C204A}"/>
              </a:ext>
            </a:extLst>
          </p:cNvPr>
          <p:cNvCxnSpPr>
            <a:cxnSpLocks/>
          </p:cNvCxnSpPr>
          <p:nvPr/>
        </p:nvCxnSpPr>
        <p:spPr>
          <a:xfrm>
            <a:off x="5731790" y="3192289"/>
            <a:ext cx="711185" cy="520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C913DC8-1166-687F-7AC0-F2D15F81CC3E}"/>
              </a:ext>
            </a:extLst>
          </p:cNvPr>
          <p:cNvCxnSpPr>
            <a:cxnSpLocks/>
          </p:cNvCxnSpPr>
          <p:nvPr/>
        </p:nvCxnSpPr>
        <p:spPr>
          <a:xfrm>
            <a:off x="5736442" y="3391156"/>
            <a:ext cx="458026" cy="3353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F18CF4B8-5870-E392-C34A-ECF19BE5859F}"/>
              </a:ext>
            </a:extLst>
          </p:cNvPr>
          <p:cNvCxnSpPr>
            <a:cxnSpLocks/>
          </p:cNvCxnSpPr>
          <p:nvPr/>
        </p:nvCxnSpPr>
        <p:spPr>
          <a:xfrm>
            <a:off x="5725151" y="3553968"/>
            <a:ext cx="220336" cy="1613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C5FD35F-F690-88E0-9BEF-D972B70B391F}"/>
              </a:ext>
            </a:extLst>
          </p:cNvPr>
          <p:cNvCxnSpPr>
            <a:cxnSpLocks/>
          </p:cNvCxnSpPr>
          <p:nvPr/>
        </p:nvCxnSpPr>
        <p:spPr>
          <a:xfrm>
            <a:off x="5730779" y="2208788"/>
            <a:ext cx="1706662" cy="12495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C7F25F40-5AC7-AD0F-CCED-2FD835EF716D}"/>
              </a:ext>
            </a:extLst>
          </p:cNvPr>
          <p:cNvCxnSpPr>
            <a:cxnSpLocks/>
          </p:cNvCxnSpPr>
          <p:nvPr/>
        </p:nvCxnSpPr>
        <p:spPr>
          <a:xfrm>
            <a:off x="7449063" y="3412150"/>
            <a:ext cx="0" cy="3054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781B183-36C0-21A6-8E7F-ED992F002ED6}"/>
              </a:ext>
            </a:extLst>
          </p:cNvPr>
          <p:cNvSpPr txBox="1"/>
          <p:nvPr/>
        </p:nvSpPr>
        <p:spPr>
          <a:xfrm>
            <a:off x="5806834" y="2837865"/>
            <a:ext cx="129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Água disponível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03E3AE7-35D6-96C3-99FF-FFCA8B15ACF6}"/>
              </a:ext>
            </a:extLst>
          </p:cNvPr>
          <p:cNvSpPr txBox="1"/>
          <p:nvPr/>
        </p:nvSpPr>
        <p:spPr>
          <a:xfrm rot="16200000">
            <a:off x="4745331" y="2226519"/>
            <a:ext cx="111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Água drenável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8D46FC29-5DDE-A9A2-AE00-7C799513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44174" y="4894257"/>
            <a:ext cx="3862551" cy="153430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6B81E293-7CDB-9B8E-27EF-9C7BE31634D8}"/>
              </a:ext>
            </a:extLst>
          </p:cNvPr>
          <p:cNvSpPr txBox="1"/>
          <p:nvPr/>
        </p:nvSpPr>
        <p:spPr>
          <a:xfrm>
            <a:off x="4649249" y="4387744"/>
            <a:ext cx="129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Solo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saturado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AB15815-9956-F424-32F8-C5DF34CA06F6}"/>
              </a:ext>
            </a:extLst>
          </p:cNvPr>
          <p:cNvSpPr txBox="1"/>
          <p:nvPr/>
        </p:nvSpPr>
        <p:spPr>
          <a:xfrm>
            <a:off x="5915761" y="4387744"/>
            <a:ext cx="129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Água disponível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1FC9F5-24A7-D28E-80CC-6F16E65F2762}"/>
              </a:ext>
            </a:extLst>
          </p:cNvPr>
          <p:cNvSpPr txBox="1"/>
          <p:nvPr/>
        </p:nvSpPr>
        <p:spPr>
          <a:xfrm>
            <a:off x="7406138" y="4403036"/>
            <a:ext cx="141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Água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Indisponível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023A635-3CD2-42B5-D6A0-FD8AD1D06798}"/>
              </a:ext>
            </a:extLst>
          </p:cNvPr>
          <p:cNvCxnSpPr>
            <a:cxnSpLocks/>
          </p:cNvCxnSpPr>
          <p:nvPr/>
        </p:nvCxnSpPr>
        <p:spPr>
          <a:xfrm>
            <a:off x="5723682" y="2010537"/>
            <a:ext cx="1023691" cy="74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F4B35B8-375B-6555-6998-1D5B935F8970}"/>
              </a:ext>
            </a:extLst>
          </p:cNvPr>
          <p:cNvCxnSpPr>
            <a:cxnSpLocks/>
          </p:cNvCxnSpPr>
          <p:nvPr/>
        </p:nvCxnSpPr>
        <p:spPr>
          <a:xfrm>
            <a:off x="5725762" y="1919915"/>
            <a:ext cx="901443" cy="6599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9FCF528B-2E93-8D16-3496-3FD4B91B45C2}"/>
              </a:ext>
            </a:extLst>
          </p:cNvPr>
          <p:cNvCxnSpPr>
            <a:cxnSpLocks/>
          </p:cNvCxnSpPr>
          <p:nvPr/>
        </p:nvCxnSpPr>
        <p:spPr>
          <a:xfrm>
            <a:off x="5738236" y="1833225"/>
            <a:ext cx="821564" cy="6015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A3F638D-BFC8-EAEA-BC87-F4A113AF01FB}"/>
              </a:ext>
            </a:extLst>
          </p:cNvPr>
          <p:cNvCxnSpPr>
            <a:cxnSpLocks/>
          </p:cNvCxnSpPr>
          <p:nvPr/>
        </p:nvCxnSpPr>
        <p:spPr>
          <a:xfrm>
            <a:off x="5733875" y="1738111"/>
            <a:ext cx="742737" cy="543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AAD9C0E-4A7B-FD33-E336-C866833C5B5D}"/>
              </a:ext>
            </a:extLst>
          </p:cNvPr>
          <p:cNvCxnSpPr>
            <a:cxnSpLocks/>
          </p:cNvCxnSpPr>
          <p:nvPr/>
        </p:nvCxnSpPr>
        <p:spPr>
          <a:xfrm>
            <a:off x="5732903" y="1643264"/>
            <a:ext cx="668984" cy="489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C2E8190-D49A-35BD-BB16-CFC604259417}"/>
              </a:ext>
            </a:extLst>
          </p:cNvPr>
          <p:cNvCxnSpPr>
            <a:cxnSpLocks/>
          </p:cNvCxnSpPr>
          <p:nvPr/>
        </p:nvCxnSpPr>
        <p:spPr>
          <a:xfrm>
            <a:off x="5735392" y="1543832"/>
            <a:ext cx="539456" cy="3949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70E822B1-6B41-3BD3-4384-424C324BA894}"/>
              </a:ext>
            </a:extLst>
          </p:cNvPr>
          <p:cNvCxnSpPr>
            <a:cxnSpLocks/>
          </p:cNvCxnSpPr>
          <p:nvPr/>
        </p:nvCxnSpPr>
        <p:spPr>
          <a:xfrm>
            <a:off x="5747719" y="1443862"/>
            <a:ext cx="380574" cy="2786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BFC7902A-07A1-651A-97F2-3874082CC986}"/>
              </a:ext>
            </a:extLst>
          </p:cNvPr>
          <p:cNvCxnSpPr>
            <a:cxnSpLocks/>
          </p:cNvCxnSpPr>
          <p:nvPr/>
        </p:nvCxnSpPr>
        <p:spPr>
          <a:xfrm>
            <a:off x="5724681" y="1437480"/>
            <a:ext cx="0" cy="2298752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D8FE7DC-51AD-40BC-8970-CBA27E28D752}"/>
              </a:ext>
            </a:extLst>
          </p:cNvPr>
          <p:cNvSpPr txBox="1"/>
          <p:nvPr/>
        </p:nvSpPr>
        <p:spPr>
          <a:xfrm>
            <a:off x="5327584" y="3875749"/>
            <a:ext cx="80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FF"/>
                </a:solidFill>
              </a:rPr>
              <a:t>CC</a:t>
            </a:r>
          </a:p>
        </p:txBody>
      </p:sp>
      <p:sp>
        <p:nvSpPr>
          <p:cNvPr id="46" name="CaixaDeTexto 13">
            <a:extLst>
              <a:ext uri="{FF2B5EF4-FFF2-40B4-BE49-F238E27FC236}">
                <a16:creationId xmlns:a16="http://schemas.microsoft.com/office/drawing/2014/main" id="{83CA129B-F0C4-D375-DDEF-18D3EEB8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60" y="797743"/>
            <a:ext cx="458006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Curva de Retenção da água no solo (CRA)</a:t>
            </a:r>
            <a:endParaRPr lang="pt-BR" altLang="pt-BR" sz="2800" dirty="0">
              <a:latin typeface="+mj-lt"/>
            </a:endParaRPr>
          </a:p>
        </p:txBody>
      </p:sp>
      <p:pic>
        <p:nvPicPr>
          <p:cNvPr id="47" name="Picture 14" descr="Agricultura Irrigada: como funciona e quais são as vantagens">
            <a:extLst>
              <a:ext uri="{FF2B5EF4-FFF2-40B4-BE49-F238E27FC236}">
                <a16:creationId xmlns:a16="http://schemas.microsoft.com/office/drawing/2014/main" id="{35F6D7B0-65CF-7B5D-C93D-33EA67C8C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/>
          <a:stretch/>
        </p:blipFill>
        <p:spPr bwMode="auto">
          <a:xfrm>
            <a:off x="311898" y="4018884"/>
            <a:ext cx="3497733" cy="19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9C6CC10F-7D82-EC09-6FFA-8B6581188C27}"/>
              </a:ext>
            </a:extLst>
          </p:cNvPr>
          <p:cNvSpPr txBox="1"/>
          <p:nvPr/>
        </p:nvSpPr>
        <p:spPr>
          <a:xfrm>
            <a:off x="-45022" y="3626440"/>
            <a:ext cx="155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</a:rPr>
              <a:t>Irrigação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081E10E-D4EC-9307-7E95-9FF1FE063225}"/>
              </a:ext>
            </a:extLst>
          </p:cNvPr>
          <p:cNvCxnSpPr>
            <a:cxnSpLocks/>
          </p:cNvCxnSpPr>
          <p:nvPr/>
        </p:nvCxnSpPr>
        <p:spPr>
          <a:xfrm flipH="1">
            <a:off x="7274348" y="3736232"/>
            <a:ext cx="179038" cy="11747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E0EC8754-CBFC-7E23-8801-08B88BEC03B3}"/>
              </a:ext>
            </a:extLst>
          </p:cNvPr>
          <p:cNvCxnSpPr>
            <a:cxnSpLocks/>
          </p:cNvCxnSpPr>
          <p:nvPr/>
        </p:nvCxnSpPr>
        <p:spPr>
          <a:xfrm>
            <a:off x="5730779" y="3733863"/>
            <a:ext cx="124337" cy="1174749"/>
          </a:xfrm>
          <a:prstGeom prst="line">
            <a:avLst/>
          </a:prstGeom>
          <a:ln w="63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9" grpId="0"/>
      <p:bldP spid="30" grpId="0"/>
      <p:bldP spid="32" grpId="0"/>
      <p:bldP spid="33" grpId="0"/>
      <p:bldP spid="34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Medição padrão para obtenção da SWRC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FE3943-5795-66BA-E0E2-984C57BE8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426" y="769935"/>
            <a:ext cx="2329543" cy="2639062"/>
          </a:xfrm>
          <a:prstGeom prst="rect">
            <a:avLst/>
          </a:prstGeom>
        </p:spPr>
      </p:pic>
      <p:pic>
        <p:nvPicPr>
          <p:cNvPr id="10" name="Picture 6" descr="Produtos Lista | Sondaterra">
            <a:extLst>
              <a:ext uri="{FF2B5EF4-FFF2-40B4-BE49-F238E27FC236}">
                <a16:creationId xmlns:a16="http://schemas.microsoft.com/office/drawing/2014/main" id="{D2D6F4DE-2016-A704-D21F-EF0C57A5B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15447"/>
          <a:stretch/>
        </p:blipFill>
        <p:spPr bwMode="auto">
          <a:xfrm>
            <a:off x="2861360" y="925834"/>
            <a:ext cx="3541871" cy="23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1F4A1-6762-7BEA-C3C9-F961602B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9" y="3083193"/>
            <a:ext cx="2825369" cy="24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F92EA06-7DB9-B27C-CA79-A9607EF7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4" y="816243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8AC3ADFA-B97B-CD2F-86F6-7CAB32996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4" b="27068"/>
          <a:stretch/>
        </p:blipFill>
        <p:spPr bwMode="auto">
          <a:xfrm>
            <a:off x="4817" y="4957468"/>
            <a:ext cx="2636578" cy="12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A19CB3-385B-2573-AE2C-828AB878CBE5}"/>
              </a:ext>
            </a:extLst>
          </p:cNvPr>
          <p:cNvSpPr txBox="1"/>
          <p:nvPr/>
        </p:nvSpPr>
        <p:spPr>
          <a:xfrm>
            <a:off x="7393993" y="3408997"/>
            <a:ext cx="181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Câmara de Richards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3193CF-D067-9FFE-9DEE-E6DAD5A136A9}"/>
              </a:ext>
            </a:extLst>
          </p:cNvPr>
          <p:cNvSpPr txBox="1"/>
          <p:nvPr/>
        </p:nvSpPr>
        <p:spPr>
          <a:xfrm>
            <a:off x="3525149" y="5360634"/>
            <a:ext cx="267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Mesa de tensão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F88EB1-6953-40A5-21D7-E25742EBCC55}"/>
              </a:ext>
            </a:extLst>
          </p:cNvPr>
          <p:cNvSpPr txBox="1"/>
          <p:nvPr/>
        </p:nvSpPr>
        <p:spPr>
          <a:xfrm>
            <a:off x="-136901" y="3178138"/>
            <a:ext cx="283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Coleta das amostras de solo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1A332C-2608-7912-60FE-D41EA83E2074}"/>
              </a:ext>
            </a:extLst>
          </p:cNvPr>
          <p:cNvSpPr txBox="1"/>
          <p:nvPr/>
        </p:nvSpPr>
        <p:spPr>
          <a:xfrm>
            <a:off x="-156098" y="6090022"/>
            <a:ext cx="283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Saturação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6ED65C28-B639-9734-DE7A-4EEFD6E920F8}"/>
              </a:ext>
            </a:extLst>
          </p:cNvPr>
          <p:cNvSpPr/>
          <p:nvPr/>
        </p:nvSpPr>
        <p:spPr>
          <a:xfrm>
            <a:off x="955083" y="3967861"/>
            <a:ext cx="705896" cy="9186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1A328920-C563-7114-7119-4D61238177C3}"/>
              </a:ext>
            </a:extLst>
          </p:cNvPr>
          <p:cNvSpPr/>
          <p:nvPr/>
        </p:nvSpPr>
        <p:spPr>
          <a:xfrm rot="13412386">
            <a:off x="2430355" y="3284605"/>
            <a:ext cx="603422" cy="14043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BE453054-45C1-9749-660F-DCCA244F4004}"/>
              </a:ext>
            </a:extLst>
          </p:cNvPr>
          <p:cNvSpPr/>
          <p:nvPr/>
        </p:nvSpPr>
        <p:spPr>
          <a:xfrm rot="16200000">
            <a:off x="6280721" y="2993285"/>
            <a:ext cx="914312" cy="8444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6EF18645-2099-0382-B846-8FB750DD40E3}"/>
              </a:ext>
            </a:extLst>
          </p:cNvPr>
          <p:cNvSpPr/>
          <p:nvPr/>
        </p:nvSpPr>
        <p:spPr>
          <a:xfrm>
            <a:off x="7842394" y="4153494"/>
            <a:ext cx="785454" cy="649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F3F4398-62FA-F0F7-7731-9B74D5E6824F}"/>
              </a:ext>
            </a:extLst>
          </p:cNvPr>
          <p:cNvGrpSpPr/>
          <p:nvPr/>
        </p:nvGrpSpPr>
        <p:grpSpPr>
          <a:xfrm>
            <a:off x="6982433" y="4908851"/>
            <a:ext cx="2156750" cy="1584124"/>
            <a:chOff x="7655154" y="5856593"/>
            <a:chExt cx="1849654" cy="1358563"/>
          </a:xfrm>
        </p:grpSpPr>
        <p:pic>
          <p:nvPicPr>
            <p:cNvPr id="23" name="Picture 16" descr="desenho vetorial de laptop digital isolado 3350250 Vetor no Vecteezy">
              <a:extLst>
                <a:ext uri="{FF2B5EF4-FFF2-40B4-BE49-F238E27FC236}">
                  <a16:creationId xmlns:a16="http://schemas.microsoft.com/office/drawing/2014/main" id="{8BE6C50B-BC99-AB4B-4BA6-8620E9A39F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3" t="17900" r="6647" b="18075"/>
            <a:stretch/>
          </p:blipFill>
          <p:spPr bwMode="auto">
            <a:xfrm>
              <a:off x="7655154" y="5856593"/>
              <a:ext cx="1849654" cy="135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5127C04-2892-387E-06E9-3412F8EF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80605" y="6004372"/>
              <a:ext cx="930343" cy="685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3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42233-5962-100C-2C0F-562BF0C57DC6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081BB7-4BAB-38F1-F116-E8C59CC2BAE4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0B97BA5C-3075-5A4A-F040-D19B3686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chemeClr val="bg1"/>
                </a:solidFill>
              </a:rPr>
              <a:t>Medição padrão para obtenção da SWRC</a:t>
            </a:r>
          </a:p>
        </p:txBody>
      </p:sp>
      <p:sp>
        <p:nvSpPr>
          <p:cNvPr id="28677" name="Slide Number Placeholder 10">
            <a:extLst>
              <a:ext uri="{FF2B5EF4-FFF2-40B4-BE49-F238E27FC236}">
                <a16:creationId xmlns:a16="http://schemas.microsoft.com/office/drawing/2014/main" id="{C6F129BA-96BC-3500-700B-27F99D07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F0DD4-7837-40CB-8A63-74F8F817DDB2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47D738-D277-576A-CE0C-793B53DDC79E}"/>
              </a:ext>
            </a:extLst>
          </p:cNvPr>
          <p:cNvSpPr txBox="1"/>
          <p:nvPr/>
        </p:nvSpPr>
        <p:spPr>
          <a:xfrm>
            <a:off x="6549380" y="827463"/>
            <a:ext cx="2592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UNSODA 2385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A9FD3A-B9EC-90F9-E44C-57157906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5" y="1350683"/>
            <a:ext cx="7550985" cy="50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6B3AEB-9C0F-5DC3-5E5F-8251B363CCC0}"/>
              </a:ext>
            </a:extLst>
          </p:cNvPr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 dirty="0">
              <a:latin typeface="+mj-l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D94D5A-5364-F54D-07C6-2AF3B758660E}"/>
              </a:ext>
            </a:extLst>
          </p:cNvPr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500">
              <a:latin typeface="+mj-lt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27C2F02A-A4A9-9E63-5EF0-9CB51066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4450"/>
            <a:ext cx="8461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bg1"/>
                </a:solidFill>
              </a:rPr>
              <a:t>Conceitos fundamentais</a:t>
            </a:r>
          </a:p>
        </p:txBody>
      </p:sp>
      <p:sp>
        <p:nvSpPr>
          <p:cNvPr id="22533" name="Slide Number Placeholder 10">
            <a:extLst>
              <a:ext uri="{FF2B5EF4-FFF2-40B4-BE49-F238E27FC236}">
                <a16:creationId xmlns:a16="http://schemas.microsoft.com/office/drawing/2014/main" id="{76B516D2-43CD-5F12-8313-0FA7D908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906A2-D81B-487A-8811-85F665956C9E}" type="slidenum">
              <a:rPr lang="pt-BR" altLang="pt-BR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100">
              <a:latin typeface="Arial" panose="020B0604020202020204" pitchFamily="34" charset="0"/>
            </a:endParaRPr>
          </a:p>
        </p:txBody>
      </p:sp>
      <p:sp>
        <p:nvSpPr>
          <p:cNvPr id="7" name="CaixaDeTexto 13">
            <a:extLst>
              <a:ext uri="{FF2B5EF4-FFF2-40B4-BE49-F238E27FC236}">
                <a16:creationId xmlns:a16="http://schemas.microsoft.com/office/drawing/2014/main" id="{6EC16766-D330-B1CC-35F7-F5F7A190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87400"/>
            <a:ext cx="8890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200150" indent="-28575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657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1145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altLang="pt-BR" sz="2800" dirty="0">
                <a:solidFill>
                  <a:srgbClr val="C00000"/>
                </a:solidFill>
                <a:latin typeface="+mj-lt"/>
              </a:rPr>
              <a:t> Capacidade de Campo (CC) </a:t>
            </a:r>
            <a:endParaRPr lang="pt-BR" altLang="pt-BR" sz="2800" dirty="0">
              <a:latin typeface="+mj-lt"/>
            </a:endParaRPr>
          </a:p>
        </p:txBody>
      </p:sp>
      <p:sp>
        <p:nvSpPr>
          <p:cNvPr id="22535" name="CaixaDeTexto 2">
            <a:extLst>
              <a:ext uri="{FF2B5EF4-FFF2-40B4-BE49-F238E27FC236}">
                <a16:creationId xmlns:a16="http://schemas.microsoft.com/office/drawing/2014/main" id="{8631BCBB-0831-A427-ACA7-687AF3E2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41438"/>
            <a:ext cx="60737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>
                <a:solidFill>
                  <a:schemeClr val="tx1"/>
                </a:solidFill>
              </a:rPr>
              <a:t>Veihmeyer &amp; Hendrickson (1931) </a:t>
            </a:r>
          </a:p>
          <a:p>
            <a:pPr algn="just"/>
            <a:endParaRPr lang="pt-BR" altLang="pt-BR" sz="2000">
              <a:solidFill>
                <a:schemeClr val="tx1"/>
              </a:solidFill>
            </a:endParaRPr>
          </a:p>
          <a:p>
            <a:pPr algn="just"/>
            <a:r>
              <a:rPr lang="pt-BR" altLang="pt-BR" sz="2000" i="1">
                <a:solidFill>
                  <a:schemeClr val="tx1"/>
                </a:solidFill>
              </a:rPr>
              <a:t>“a quantidade de água retida pelo solo depois que o excesso tenha drenado e a taxa de movimento descendente tenha decrescido acentuadamente, o que geralmente ocorre dois ou três dias depois de uma chuva ou irrigação em solos permeáveis, de textura e estrutura uniformes”</a:t>
            </a:r>
          </a:p>
        </p:txBody>
      </p:sp>
      <p:pic>
        <p:nvPicPr>
          <p:cNvPr id="22536" name="Imagem 1">
            <a:extLst>
              <a:ext uri="{FF2B5EF4-FFF2-40B4-BE49-F238E27FC236}">
                <a16:creationId xmlns:a16="http://schemas.microsoft.com/office/drawing/2014/main" id="{404C509C-40FC-895A-2B55-A8B78F51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71438"/>
            <a:ext cx="25908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CaixaDeTexto 8">
            <a:extLst>
              <a:ext uri="{FF2B5EF4-FFF2-40B4-BE49-F238E27FC236}">
                <a16:creationId xmlns:a16="http://schemas.microsoft.com/office/drawing/2014/main" id="{97BC225F-8F00-F5FC-C56C-186603D05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4008438"/>
            <a:ext cx="75850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chemeClr val="tx1"/>
                </a:solidFill>
              </a:rPr>
              <a:t>Manejo de Irrigação;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chemeClr val="tx1"/>
                </a:solidFill>
              </a:rPr>
              <a:t>limite superior da água disponível para as plantas ou como teor de água máximo em modelos de compartimento;</a:t>
            </a:r>
          </a:p>
        </p:txBody>
      </p:sp>
      <p:sp>
        <p:nvSpPr>
          <p:cNvPr id="22538" name="CaixaDeTexto 10">
            <a:extLst>
              <a:ext uri="{FF2B5EF4-FFF2-40B4-BE49-F238E27FC236}">
                <a16:creationId xmlns:a16="http://schemas.microsoft.com/office/drawing/2014/main" id="{1569DF3F-9E15-811D-1B82-13879E31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54675"/>
            <a:ext cx="8591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1600">
                <a:solidFill>
                  <a:schemeClr val="tx1"/>
                </a:solidFill>
              </a:rPr>
              <a:t>Também é comum sua interpretação como o teor máximo de água que o solo pode reter contra a força da gravidade ou teor de água do solo após dois ou três dias de drenagem a partir da saturação.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4588F30450746A80D59F9126AA472" ma:contentTypeVersion="14" ma:contentTypeDescription="Create a new document." ma:contentTypeScope="" ma:versionID="12e51028b98e53ad945e85e78b8ab75d">
  <xsd:schema xmlns:xsd="http://www.w3.org/2001/XMLSchema" xmlns:xs="http://www.w3.org/2001/XMLSchema" xmlns:p="http://schemas.microsoft.com/office/2006/metadata/properties" xmlns:ns3="fcf9f779-cc2b-475b-89fa-96d34629fbb1" xmlns:ns4="7a43b3a4-86e3-4dc5-b7b9-382d14f3c1cc" targetNamespace="http://schemas.microsoft.com/office/2006/metadata/properties" ma:root="true" ma:fieldsID="cecf9b72f375209b2d90c5c2cd118658" ns3:_="" ns4:_="">
    <xsd:import namespace="fcf9f779-cc2b-475b-89fa-96d34629fbb1"/>
    <xsd:import namespace="7a43b3a4-86e3-4dc5-b7b9-382d14f3c1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9f779-cc2b-475b-89fa-96d34629fb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3b3a4-86e3-4dc5-b7b9-382d14f3c1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A3EF5D-F99A-42B0-9A26-07881521957A}">
  <ds:schemaRefs>
    <ds:schemaRef ds:uri="fcf9f779-cc2b-475b-89fa-96d34629fbb1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a43b3a4-86e3-4dc5-b7b9-382d14f3c1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FA49BA9-BDF0-48BE-AA10-DF41A3FD0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f9f779-cc2b-475b-89fa-96d34629fbb1"/>
    <ds:schemaRef ds:uri="7a43b3a4-86e3-4dc5-b7b9-382d14f3c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1B66C8-8721-49EA-B07E-FACFB42264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21559</TotalTime>
  <Words>1522</Words>
  <Application>Microsoft Office PowerPoint</Application>
  <PresentationFormat>Apresentação na tela (4:3)</PresentationFormat>
  <Paragraphs>272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de erros em rotações de qubit único por ressonância paramagnética eletrônica</dc:title>
  <dc:creator>Usp</dc:creator>
  <cp:lastModifiedBy>Tiago Bueno de Moraes</cp:lastModifiedBy>
  <cp:revision>1479</cp:revision>
  <cp:lastPrinted>1601-01-01T00:00:00Z</cp:lastPrinted>
  <dcterms:created xsi:type="dcterms:W3CDTF">2005-07-05T12:28:01Z</dcterms:created>
  <dcterms:modified xsi:type="dcterms:W3CDTF">2024-05-23T14:31:17Z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0x010100A584588F30450746A80D59F9126AA472</vt:lpwstr>
  </property>
</Properties>
</file>